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24"/>
  </p:notesMasterIdLst>
  <p:sldIdLst>
    <p:sldId id="256" r:id="rId2"/>
    <p:sldId id="257" r:id="rId3"/>
    <p:sldId id="258" r:id="rId4"/>
    <p:sldId id="307" r:id="rId5"/>
    <p:sldId id="309" r:id="rId6"/>
    <p:sldId id="310" r:id="rId7"/>
    <p:sldId id="311" r:id="rId8"/>
    <p:sldId id="312" r:id="rId9"/>
    <p:sldId id="313" r:id="rId10"/>
    <p:sldId id="314" r:id="rId11"/>
    <p:sldId id="315" r:id="rId12"/>
    <p:sldId id="324" r:id="rId13"/>
    <p:sldId id="325" r:id="rId14"/>
    <p:sldId id="326" r:id="rId15"/>
    <p:sldId id="327" r:id="rId16"/>
    <p:sldId id="328" r:id="rId17"/>
    <p:sldId id="316" r:id="rId18"/>
    <p:sldId id="317" r:id="rId19"/>
    <p:sldId id="318" r:id="rId20"/>
    <p:sldId id="319" r:id="rId21"/>
    <p:sldId id="320" r:id="rId22"/>
    <p:sldId id="308"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467" autoAdjust="0"/>
  </p:normalViewPr>
  <p:slideViewPr>
    <p:cSldViewPr>
      <p:cViewPr varScale="1">
        <p:scale>
          <a:sx n="55" d="100"/>
          <a:sy n="55" d="100"/>
        </p:scale>
        <p:origin x="1821" y="19"/>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249BA1-6421-4A0C-AE4B-8ACF78946592}" type="datetimeFigureOut">
              <a:rPr lang="zh-CN" altLang="en-US" smtClean="0"/>
              <a:pPr/>
              <a:t>2020/12/1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A21F0-DA60-43B5-A4E6-7164789894DD}" type="slidenum">
              <a:rPr lang="zh-CN" altLang="en-US" smtClean="0"/>
              <a:pPr/>
              <a:t>‹#›</a:t>
            </a:fld>
            <a:endParaRPr lang="zh-CN" altLang="en-US"/>
          </a:p>
        </p:txBody>
      </p:sp>
    </p:spTree>
    <p:extLst>
      <p:ext uri="{BB962C8B-B14F-4D97-AF65-F5344CB8AC3E}">
        <p14:creationId xmlns:p14="http://schemas.microsoft.com/office/powerpoint/2010/main" val="123514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a:t>每个团队成员都有不同的知识背景和工作经验，因此，如果设计工作中可以充分发挥每个人的特长，往往对项目带来极大的帮助。然而，设计工作面临的一个很大挑战是在确定整体架构之前很难进行分工。而缺乏合理的分工就不能可充分发挥团队智慧。对于该问题的处理办法是视软件系统的规模而定，选择适当人数的团队成员参与整体架构的开发，而其他人员参与架构的评价和关键技术问题的验证。</a:t>
            </a:r>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dirty="0"/>
              <a:t>发挥团队智慧的另外一个问题是鼓励团队成员在讨论和评审会议中的参与程度。由于各种原因，如掌握项目信息的差异和个人知识背景的差异，在讨论会议中，有些团队成员倾向于主导会议讨论，而有的团队成员则不愿意发表见解。这就需要会议的协调者，特别是项目组长或者设计工作的负责人采取适当的方法来调动整个团队的参与。</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团队设计当中非常重要的一点就是定义合适的团队设计标准。设计标准有很多类型，典型标准包括命名规范、接口标准、系统出错信息和设计表示标准等。简要介绍如下：</a:t>
            </a:r>
          </a:p>
          <a:p>
            <a:pPr lvl="0">
              <a:buFont typeface="Arial" pitchFamily="34" charset="0"/>
              <a:buChar char="•"/>
            </a:pPr>
            <a:r>
              <a:rPr lang="zh-CN" altLang="zh-CN" sz="1200" kern="1200" dirty="0">
                <a:solidFill>
                  <a:schemeClr val="tx1"/>
                </a:solidFill>
                <a:latin typeface="+mn-lt"/>
                <a:ea typeface="+mn-ea"/>
                <a:cs typeface="+mn-cs"/>
              </a:rPr>
              <a:t>命名规范</a:t>
            </a:r>
          </a:p>
          <a:p>
            <a:r>
              <a:rPr lang="zh-CN" altLang="zh-CN" sz="1200" kern="1200" dirty="0">
                <a:solidFill>
                  <a:schemeClr val="tx1"/>
                </a:solidFill>
                <a:latin typeface="+mn-lt"/>
                <a:ea typeface="+mn-ea"/>
                <a:cs typeface="+mn-cs"/>
              </a:rPr>
              <a:t>项目小组应当设计一个统一的命名规范来命名各个模块并建立系统词典，用以描述各个模块。系统词典在整个系统的设计、实现以及支持文档的开发过程中要时刻保持可用状态。此外，还需要通过命名规范来约定系统的架构类型和名称，典型的包括系统、子系统、组件、模块、程序等。在编码过程中程序的命名、文件的命名、变量的命名以及参数的命名等都需要通过命名规范加以定义。</a:t>
            </a:r>
          </a:p>
          <a:p>
            <a:pPr lvl="0">
              <a:buFont typeface="Arial" pitchFamily="34" charset="0"/>
              <a:buChar char="•"/>
            </a:pPr>
            <a:r>
              <a:rPr lang="zh-CN" altLang="zh-CN" sz="1200" kern="1200" dirty="0">
                <a:solidFill>
                  <a:schemeClr val="tx1"/>
                </a:solidFill>
                <a:latin typeface="+mn-lt"/>
                <a:ea typeface="+mn-ea"/>
                <a:cs typeface="+mn-cs"/>
              </a:rPr>
              <a:t>接口标准</a:t>
            </a:r>
          </a:p>
          <a:p>
            <a:r>
              <a:rPr lang="zh-CN" altLang="zh-CN" sz="1200" kern="1200" dirty="0">
                <a:solidFill>
                  <a:schemeClr val="tx1"/>
                </a:solidFill>
                <a:latin typeface="+mn-lt"/>
                <a:ea typeface="+mn-ea"/>
                <a:cs typeface="+mn-cs"/>
              </a:rPr>
              <a:t>组件之间的接口标准和格式也需要作为设计标准的内容之一加以定义。事实上，软件工程的一些设计原则，如高内聚、低耦合等也应当作为接口标准定义的内容，从而约束了模块之间信息交互的方式。</a:t>
            </a:r>
          </a:p>
          <a:p>
            <a:pPr lvl="0">
              <a:buFont typeface="Arial" pitchFamily="34" charset="0"/>
              <a:buChar char="•"/>
            </a:pPr>
            <a:r>
              <a:rPr lang="zh-CN" altLang="zh-CN" sz="1200" kern="1200" dirty="0">
                <a:solidFill>
                  <a:schemeClr val="tx1"/>
                </a:solidFill>
                <a:latin typeface="+mn-lt"/>
                <a:ea typeface="+mn-ea"/>
                <a:cs typeface="+mn-cs"/>
              </a:rPr>
              <a:t>系统出错信息</a:t>
            </a:r>
          </a:p>
          <a:p>
            <a:r>
              <a:rPr lang="zh-CN" altLang="zh-CN" sz="1200" kern="1200" dirty="0">
                <a:solidFill>
                  <a:schemeClr val="tx1"/>
                </a:solidFill>
                <a:latin typeface="+mn-lt"/>
                <a:ea typeface="+mn-ea"/>
                <a:cs typeface="+mn-cs"/>
              </a:rPr>
              <a:t>系统异常信息和出错信息往往也需要通过一个规范加以标准化。从而使得出错信息有个一致的、便于理解的描述。此外，也便于在设计和开发中的复用。</a:t>
            </a:r>
          </a:p>
          <a:p>
            <a:pPr lvl="0">
              <a:buFont typeface="Arial" pitchFamily="34" charset="0"/>
              <a:buChar char="•"/>
            </a:pPr>
            <a:r>
              <a:rPr lang="zh-CN" altLang="zh-CN" sz="1200" kern="1200" dirty="0">
                <a:solidFill>
                  <a:schemeClr val="tx1"/>
                </a:solidFill>
                <a:latin typeface="+mn-lt"/>
                <a:ea typeface="+mn-ea"/>
                <a:cs typeface="+mn-cs"/>
              </a:rPr>
              <a:t>设计表示标准</a:t>
            </a:r>
          </a:p>
          <a:p>
            <a:r>
              <a:rPr lang="zh-CN" altLang="zh-CN" sz="1200" kern="1200" dirty="0">
                <a:solidFill>
                  <a:schemeClr val="tx1"/>
                </a:solidFill>
                <a:latin typeface="+mn-lt"/>
                <a:ea typeface="+mn-ea"/>
                <a:cs typeface="+mn-cs"/>
              </a:rPr>
              <a:t>设计表示标准定义了设计工作的产物应当满足的标准。这有可能是所有设计标准中最为重要的一项内容。在设计表示标准的定义中，必须明确给出完整而准确地表示设计结果的标准。从而帮助项目团队用一致的方式来表现其设计结果。在本书</a:t>
            </a:r>
            <a:r>
              <a:rPr lang="en-US" altLang="zh-CN" sz="1200" kern="1200" dirty="0">
                <a:solidFill>
                  <a:schemeClr val="tx1"/>
                </a:solidFill>
                <a:latin typeface="+mn-lt"/>
                <a:ea typeface="+mn-ea"/>
                <a:cs typeface="+mn-cs"/>
              </a:rPr>
              <a:t>4.3</a:t>
            </a:r>
            <a:r>
              <a:rPr lang="zh-CN" altLang="zh-CN" sz="1200" kern="1200" dirty="0">
                <a:solidFill>
                  <a:schemeClr val="tx1"/>
                </a:solidFill>
                <a:latin typeface="+mn-lt"/>
                <a:ea typeface="+mn-ea"/>
                <a:cs typeface="+mn-cs"/>
              </a:rPr>
              <a:t>节中介绍的</a:t>
            </a:r>
            <a:r>
              <a:rPr lang="en-US" altLang="zh-CN" sz="1200" kern="1200" dirty="0">
                <a:solidFill>
                  <a:schemeClr val="tx1"/>
                </a:solidFill>
                <a:latin typeface="+mn-lt"/>
                <a:ea typeface="+mn-ea"/>
                <a:cs typeface="+mn-cs"/>
              </a:rPr>
              <a:t>PSP</a:t>
            </a:r>
            <a:r>
              <a:rPr lang="zh-CN" altLang="zh-CN" sz="1200" kern="1200" dirty="0">
                <a:solidFill>
                  <a:schemeClr val="tx1"/>
                </a:solidFill>
                <a:latin typeface="+mn-lt"/>
                <a:ea typeface="+mn-ea"/>
                <a:cs typeface="+mn-cs"/>
              </a:rPr>
              <a:t>设计模板可以作为设计表示标准的基础，项目小组可以基于</a:t>
            </a:r>
            <a:r>
              <a:rPr lang="en-US" altLang="zh-CN" sz="1200" kern="1200" dirty="0">
                <a:solidFill>
                  <a:schemeClr val="tx1"/>
                </a:solidFill>
                <a:latin typeface="+mn-lt"/>
                <a:ea typeface="+mn-ea"/>
                <a:cs typeface="+mn-cs"/>
              </a:rPr>
              <a:t>4</a:t>
            </a:r>
            <a:r>
              <a:rPr lang="zh-CN" altLang="zh-CN" sz="1200" kern="1200" dirty="0">
                <a:solidFill>
                  <a:schemeClr val="tx1"/>
                </a:solidFill>
                <a:latin typeface="+mn-lt"/>
                <a:ea typeface="+mn-ea"/>
                <a:cs typeface="+mn-cs"/>
              </a:rPr>
              <a:t>个设计模板，再参考设计的层次，合理定义团队设计表示的标准。</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a:t>复用可以显著提升团队生产效率和质量水平，然而，问题是复用的机会并不是偶然发生的，需要设计人员在项目尽可能的早期加以考虑。“</a:t>
            </a:r>
            <a:r>
              <a:rPr lang="en-US" altLang="zh-CN" dirty="0"/>
              <a:t>Design For Reuse</a:t>
            </a:r>
            <a:r>
              <a:rPr lang="zh-CN" altLang="zh-CN" dirty="0"/>
              <a:t>”被很多软件工程方法识别为最佳实践。这句话就深刻体现了在设计的时候，需要为了创造复用机会而又一些特别的考虑。</a:t>
            </a:r>
            <a:endParaRPr lang="en-US" altLang="zh-CN" dirty="0"/>
          </a:p>
          <a:p>
            <a:pPr>
              <a:buFont typeface="Arial" pitchFamily="34" charset="0"/>
              <a:buChar char="•"/>
            </a:pPr>
            <a:endParaRPr lang="en-US" altLang="zh-CN" dirty="0"/>
          </a:p>
          <a:p>
            <a:pPr lvl="0">
              <a:buFont typeface="Arial" pitchFamily="34" charset="0"/>
              <a:buChar char="•"/>
            </a:pPr>
            <a:r>
              <a:rPr lang="zh-CN" altLang="zh-CN" sz="1200" kern="1200" dirty="0">
                <a:solidFill>
                  <a:schemeClr val="tx1"/>
                </a:solidFill>
                <a:latin typeface="+mn-lt"/>
                <a:ea typeface="+mn-ea"/>
                <a:cs typeface="+mn-cs"/>
              </a:rPr>
              <a:t>复用接口标准</a:t>
            </a:r>
          </a:p>
          <a:p>
            <a:r>
              <a:rPr lang="zh-CN" altLang="zh-CN" sz="1200" kern="1200" dirty="0">
                <a:solidFill>
                  <a:schemeClr val="tx1"/>
                </a:solidFill>
                <a:latin typeface="+mn-lt"/>
                <a:ea typeface="+mn-ea"/>
                <a:cs typeface="+mn-cs"/>
              </a:rPr>
              <a:t>在识别可复用组件的时候，需要以高内聚、低耦合的的设计思想来设计可复用组件。另外，为了便于使用，还得定义复用组件的接口标准，比如参数、变量、返回值以及异常消息的格式与命名等。</a:t>
            </a:r>
          </a:p>
          <a:p>
            <a:pPr lvl="0">
              <a:buFont typeface="Arial" pitchFamily="34" charset="0"/>
              <a:buChar char="•"/>
            </a:pPr>
            <a:r>
              <a:rPr lang="zh-CN" altLang="zh-CN" sz="1200" kern="1200" dirty="0">
                <a:solidFill>
                  <a:schemeClr val="tx1"/>
                </a:solidFill>
                <a:latin typeface="+mn-lt"/>
                <a:ea typeface="+mn-ea"/>
                <a:cs typeface="+mn-cs"/>
              </a:rPr>
              <a:t>复用文档标准</a:t>
            </a:r>
          </a:p>
          <a:p>
            <a:r>
              <a:rPr lang="zh-CN" altLang="zh-CN" sz="1200" kern="1200" dirty="0">
                <a:solidFill>
                  <a:schemeClr val="tx1"/>
                </a:solidFill>
                <a:latin typeface="+mn-lt"/>
                <a:ea typeface="+mn-ea"/>
                <a:cs typeface="+mn-cs"/>
              </a:rPr>
              <a:t>通常软件工程师在识别复用组件时，往往直接研究代码，这相当耗时。因此，大部分软件工程师倾向于使用自己开发的复用组件。在团队开发中，为了尽可能提升复用机会，对于可复用组件必须提供详细支持文档，便于团队其他人使用。在文档中需明确组件功能、调用方式、返回值类型以及可能的异常信息。此外，项目团队应当为复用文档定义一个统一的模板和标准。</a:t>
            </a:r>
          </a:p>
          <a:p>
            <a:pPr lvl="0">
              <a:buFont typeface="Arial" pitchFamily="34" charset="0"/>
              <a:buChar char="•"/>
            </a:pPr>
            <a:r>
              <a:rPr lang="zh-CN" altLang="zh-CN" sz="1200" kern="1200" dirty="0">
                <a:solidFill>
                  <a:schemeClr val="tx1"/>
                </a:solidFill>
                <a:latin typeface="+mn-lt"/>
                <a:ea typeface="+mn-ea"/>
                <a:cs typeface="+mn-cs"/>
              </a:rPr>
              <a:t>复用质量保证</a:t>
            </a:r>
          </a:p>
          <a:p>
            <a:r>
              <a:rPr lang="zh-CN" altLang="zh-CN" sz="1200" kern="1200" dirty="0">
                <a:solidFill>
                  <a:schemeClr val="tx1"/>
                </a:solidFill>
                <a:latin typeface="+mn-lt"/>
                <a:ea typeface="+mn-ea"/>
                <a:cs typeface="+mn-cs"/>
              </a:rPr>
              <a:t>复用组件由于有可能在整个系统的多处被使用，因此，复用组件的质量有尤其重要。否则，复用组件中的一个错误会被传播到软件系统各处。为了获得较高的组件质量，建议采用高质量过程来开发，如</a:t>
            </a:r>
            <a:r>
              <a:rPr lang="en-US" altLang="zh-CN" sz="1200" kern="1200" dirty="0">
                <a:solidFill>
                  <a:schemeClr val="tx1"/>
                </a:solidFill>
                <a:latin typeface="+mn-lt"/>
                <a:ea typeface="+mn-ea"/>
                <a:cs typeface="+mn-cs"/>
              </a:rPr>
              <a:t>PSP2.1</a:t>
            </a:r>
            <a:r>
              <a:rPr lang="zh-CN" altLang="zh-CN" sz="1200" kern="1200" dirty="0">
                <a:solidFill>
                  <a:schemeClr val="tx1"/>
                </a:solidFill>
                <a:latin typeface="+mn-lt"/>
                <a:ea typeface="+mn-ea"/>
                <a:cs typeface="+mn-cs"/>
              </a:rPr>
              <a:t>过程。另外，还得对待复用组件进行充分的测试。根据过程数据来判断复用组件的质量。</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dirty="0"/>
              <a:t>减少测试代码的数量主要通过合理的架构设计来体现。而合理的测试计划对于可测试性的帮助往往被忽视。事实上，充分开展测试计划的开发工作，往往可以在计划阶段就可以发向相当多的缺陷，甚至比真正的测试工作发现的缺陷还要多。完整的设计工作和操作场景定义，有助于更好的开展测试计划工作。</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b="1" kern="1200" dirty="0">
                <a:solidFill>
                  <a:schemeClr val="tx1"/>
                </a:solidFill>
                <a:latin typeface="+mn-lt"/>
                <a:ea typeface="+mn-ea"/>
                <a:cs typeface="+mn-cs"/>
              </a:rPr>
              <a:t>评审的考虑</a:t>
            </a:r>
          </a:p>
          <a:p>
            <a:r>
              <a:rPr lang="zh-CN" altLang="zh-CN" sz="1200" kern="1200" dirty="0">
                <a:solidFill>
                  <a:schemeClr val="tx1"/>
                </a:solidFill>
                <a:latin typeface="+mn-lt"/>
                <a:ea typeface="+mn-ea"/>
                <a:cs typeface="+mn-cs"/>
              </a:rPr>
              <a:t>在设计的过程当中，采取的基本策略是自顶向下，逐层精化的策略。这有利于建立系统的整体观。然而，在实现过程当中，应当更多的考虑到是否便于对实现结果的评审。因此，建议采取的策略是自底向上进行实现。按照这种策略，在实现的过程中优先实现底层的内容，然后这些底层的模块进行评审，以确保其质量。然后基于有着坚实质量基础的模块，再进行高层实现。</a:t>
            </a:r>
          </a:p>
          <a:p>
            <a:r>
              <a:rPr lang="zh-CN" altLang="zh-CN" sz="1200" kern="1200" dirty="0">
                <a:solidFill>
                  <a:schemeClr val="tx1"/>
                </a:solidFill>
                <a:latin typeface="+mn-lt"/>
                <a:ea typeface="+mn-ea"/>
                <a:cs typeface="+mn-cs"/>
              </a:rPr>
              <a:t>此外，这种策略还有利于复用策略的应用。已经实现了的底层模块有着更多被复用的机会。</a:t>
            </a:r>
          </a:p>
          <a:p>
            <a:r>
              <a:rPr lang="zh-CN" altLang="zh-CN" sz="1200" b="1" kern="1200" dirty="0">
                <a:solidFill>
                  <a:schemeClr val="tx1"/>
                </a:solidFill>
                <a:latin typeface="+mn-lt"/>
                <a:ea typeface="+mn-ea"/>
                <a:cs typeface="+mn-cs"/>
              </a:rPr>
              <a:t>复用策略</a:t>
            </a:r>
          </a:p>
          <a:p>
            <a:r>
              <a:rPr lang="zh-CN" altLang="zh-CN" sz="1200" kern="1200" dirty="0">
                <a:solidFill>
                  <a:schemeClr val="tx1"/>
                </a:solidFill>
                <a:latin typeface="+mn-lt"/>
                <a:ea typeface="+mn-ea"/>
                <a:cs typeface="+mn-cs"/>
              </a:rPr>
              <a:t>除了上述的自底向上实现策略来支持复用之外，为了更加有效支持复用，还需要其他的一些实践。例如，编码注释的应用和每天站立式会议的应用。编码注释应当使用统一的格式，在每个源码文件的开头明确提供有利于复用的重要信息，如功能、调用方式、异常信息等。必要时，可以结合一些自动化工具来自动收集这些信息，便于查询。</a:t>
            </a:r>
          </a:p>
          <a:p>
            <a:r>
              <a:rPr lang="zh-CN" altLang="zh-CN" sz="1200" kern="1200" dirty="0">
                <a:solidFill>
                  <a:schemeClr val="tx1"/>
                </a:solidFill>
                <a:latin typeface="+mn-lt"/>
                <a:ea typeface="+mn-ea"/>
                <a:cs typeface="+mn-cs"/>
              </a:rPr>
              <a:t>每天进行站立式会议是有效提升复用机会的手段。在会上，团队成员可以讨论实现计划，识别可复用组件，了解现有的复用组件库中的内容。从而在设计和实现当中抓住复用机会。</a:t>
            </a:r>
          </a:p>
          <a:p>
            <a:r>
              <a:rPr lang="zh-CN" altLang="zh-CN" sz="1200" b="1" kern="1200" dirty="0">
                <a:solidFill>
                  <a:schemeClr val="tx1"/>
                </a:solidFill>
                <a:latin typeface="+mn-lt"/>
                <a:ea typeface="+mn-ea"/>
                <a:cs typeface="+mn-cs"/>
              </a:rPr>
              <a:t>可测试性考虑</a:t>
            </a:r>
          </a:p>
          <a:p>
            <a:r>
              <a:rPr lang="zh-CN" altLang="zh-CN" sz="1200" kern="1200" dirty="0">
                <a:solidFill>
                  <a:schemeClr val="tx1"/>
                </a:solidFill>
                <a:latin typeface="+mn-lt"/>
                <a:ea typeface="+mn-ea"/>
                <a:cs typeface="+mn-cs"/>
              </a:rPr>
              <a:t>实现阶段对于可测试性的考虑主要体现在实现的计划必须与测试计划一致，从而避免进行集成测试的时候，部分模块没有实现所带来的不便。</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r>
              <a:rPr lang="zh-CN" altLang="zh-CN" sz="1200" b="1" kern="1200" dirty="0">
                <a:solidFill>
                  <a:schemeClr val="tx1"/>
                </a:solidFill>
                <a:latin typeface="+mn-lt"/>
                <a:ea typeface="+mn-ea"/>
                <a:cs typeface="+mn-cs"/>
              </a:rPr>
              <a:t>大爆炸集成策略</a:t>
            </a:r>
          </a:p>
          <a:p>
            <a:r>
              <a:rPr lang="zh-CN" altLang="zh-CN" sz="1200" kern="1200" dirty="0">
                <a:solidFill>
                  <a:schemeClr val="tx1"/>
                </a:solidFill>
                <a:latin typeface="+mn-lt"/>
                <a:ea typeface="+mn-ea"/>
                <a:cs typeface="+mn-cs"/>
              </a:rPr>
              <a:t>该策略将所有已经完成的组件放在一起，进行一次集成。这是一种看起来非常具有吸引力策略。因为这有可能是需要测试用例最少的一种方式。然而，这需要所有待集成的产品组件都具有较高的质量水平，否则，难以定位缺陷位置的缺点会使得该策略消耗很多测试时间。而且，系统越复杂、规模越大，问题越突出。</a:t>
            </a:r>
          </a:p>
          <a:p>
            <a:r>
              <a:rPr lang="zh-CN" altLang="zh-CN" sz="1200" b="1" kern="1200" dirty="0">
                <a:solidFill>
                  <a:schemeClr val="tx1"/>
                </a:solidFill>
                <a:latin typeface="+mn-lt"/>
                <a:ea typeface="+mn-ea"/>
                <a:cs typeface="+mn-cs"/>
              </a:rPr>
              <a:t>逐一添加集成策略</a:t>
            </a:r>
          </a:p>
          <a:p>
            <a:r>
              <a:rPr lang="zh-CN" altLang="zh-CN" sz="1200" kern="1200" dirty="0">
                <a:solidFill>
                  <a:schemeClr val="tx1"/>
                </a:solidFill>
                <a:latin typeface="+mn-lt"/>
                <a:ea typeface="+mn-ea"/>
                <a:cs typeface="+mn-cs"/>
              </a:rPr>
              <a:t>该策略与上述的大爆炸集成策略完全相反，采取一次添加一个组件的方式进行集成。因此其优点就在于很容易定位缺陷的位置，特别在产品组件质量不高的情况下，每次集成之前都有着坚实的质量基础。但是，该方法的缺点也很突出。这可能是需要测试用例最多的一种策略，而且，大量的回归测试也会消耗很多时间。</a:t>
            </a:r>
          </a:p>
          <a:p>
            <a:r>
              <a:rPr lang="zh-CN" altLang="zh-CN" sz="1200" b="1" kern="1200" dirty="0">
                <a:solidFill>
                  <a:schemeClr val="tx1"/>
                </a:solidFill>
                <a:latin typeface="+mn-lt"/>
                <a:ea typeface="+mn-ea"/>
                <a:cs typeface="+mn-cs"/>
              </a:rPr>
              <a:t>集簇集成策略</a:t>
            </a:r>
          </a:p>
          <a:p>
            <a:r>
              <a:rPr lang="zh-CN" altLang="zh-CN" sz="1200" kern="1200" dirty="0">
                <a:solidFill>
                  <a:schemeClr val="tx1"/>
                </a:solidFill>
                <a:latin typeface="+mn-lt"/>
                <a:ea typeface="+mn-ea"/>
                <a:cs typeface="+mn-cs"/>
              </a:rPr>
              <a:t>集簇集成策略是对逐一添加集成策略的改进。简单的随机选择产品组件进行集成并不合理。为了提升测试效率，往往会把有相似功能或者有关联的模块优先进行集成，形成可以工作的组件。然后以组件为单位继续较高层次的集成。此外，这种策略还有一个好处就是，可以尽早获得一些可以工作的组件，有利于其他组件测试工作的开展。但是，这种策略的缺点是过于关注个别组件，而缺乏系统的整体观，不能尽早发现系统层面的缺陷。</a:t>
            </a:r>
          </a:p>
          <a:p>
            <a:r>
              <a:rPr lang="zh-CN" altLang="zh-CN" sz="1200" b="1" kern="1200" dirty="0">
                <a:solidFill>
                  <a:schemeClr val="tx1"/>
                </a:solidFill>
                <a:latin typeface="+mn-lt"/>
                <a:ea typeface="+mn-ea"/>
                <a:cs typeface="+mn-cs"/>
              </a:rPr>
              <a:t>扁平化集成策略</a:t>
            </a:r>
          </a:p>
          <a:p>
            <a:r>
              <a:rPr lang="zh-CN" altLang="zh-CN" sz="1200" kern="1200" dirty="0">
                <a:solidFill>
                  <a:schemeClr val="tx1"/>
                </a:solidFill>
                <a:latin typeface="+mn-lt"/>
                <a:ea typeface="+mn-ea"/>
                <a:cs typeface="+mn-cs"/>
              </a:rPr>
              <a:t>该策略要求尽快构建一个可以工作的扁平化系统。也就是说，优先集成高层的部件，然后逐步将各个组件、模块的真正实现加入系统。这种方式可以尽早发现系统层面的缺陷。然而，该策略的缺陷是为了确保完成的系统，需要大量的打“桩”（</a:t>
            </a:r>
            <a:r>
              <a:rPr lang="en-US" altLang="zh-CN" sz="1200" kern="1200" dirty="0">
                <a:solidFill>
                  <a:schemeClr val="tx1"/>
                </a:solidFill>
                <a:latin typeface="+mn-lt"/>
                <a:ea typeface="+mn-ea"/>
                <a:cs typeface="+mn-cs"/>
              </a:rPr>
              <a:t>stub</a:t>
            </a:r>
            <a:r>
              <a:rPr lang="zh-CN" altLang="zh-CN" sz="1200" kern="1200" dirty="0">
                <a:solidFill>
                  <a:schemeClr val="tx1"/>
                </a:solidFill>
                <a:latin typeface="+mn-lt"/>
                <a:ea typeface="+mn-ea"/>
                <a:cs typeface="+mn-cs"/>
              </a:rPr>
              <a:t>），即提供一些直接提供返回值的伪实现。这种方式往往不能覆盖整个系统应该处理的多种状态。</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验证和确认的目的不同。验证是目的是确保选定的工作产品与事先指定给该工作产品的需求一致。这里的需求绝大多数情况下是指产品需求以及产品组件需求。确认的目标则是确保开发完成的产品或者产品组件在即将要使用该产品或者产品组件的环境中工作正确。因此，其关注的重点是客户需求的满足。因此，验证关注的是是否正确的把软件产品开发出来，即与需求规格一致；确认关注的是是否开发了正确的软件产品，即是否能帮用户解决实际问题。</a:t>
            </a:r>
          </a:p>
          <a:p>
            <a:r>
              <a:rPr lang="zh-CN" altLang="zh-CN" sz="1200" kern="1200" dirty="0">
                <a:solidFill>
                  <a:schemeClr val="tx1"/>
                </a:solidFill>
                <a:latin typeface="+mn-lt"/>
                <a:ea typeface="+mn-ea"/>
                <a:cs typeface="+mn-cs"/>
              </a:rPr>
              <a:t>另一方面，验证和确认又是相互依存、关系紧密的两个活动。验证活动的依据来源于确认的目标，即产品组件需求必须与客户需求一致；验证活动为确认活动提供了前提条件，在完全产品需要和产品组件需求之前，考察客户需求是否满足是没有意义的。</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a:bodyPr>
          <a:lstStyle/>
          <a:p>
            <a:pPr lvl="0">
              <a:buFont typeface="Arial" pitchFamily="34" charset="0"/>
              <a:buChar char="•"/>
            </a:pPr>
            <a:r>
              <a:rPr lang="zh-CN" altLang="zh-CN" sz="1200" kern="1200" dirty="0">
                <a:solidFill>
                  <a:schemeClr val="tx1"/>
                </a:solidFill>
                <a:latin typeface="+mn-lt"/>
                <a:ea typeface="+mn-ea"/>
                <a:cs typeface="+mn-cs"/>
              </a:rPr>
              <a:t>环境准备</a:t>
            </a:r>
          </a:p>
          <a:p>
            <a:r>
              <a:rPr lang="zh-CN" altLang="zh-CN" sz="1200" kern="1200" dirty="0">
                <a:solidFill>
                  <a:schemeClr val="tx1"/>
                </a:solidFill>
                <a:latin typeface="+mn-lt"/>
                <a:ea typeface="+mn-ea"/>
                <a:cs typeface="+mn-cs"/>
              </a:rPr>
              <a:t>不管是验证工作还是确认工作，环境非常重要，对于验证工作来说，如果是同行评审，就需要准备文件材料、人员以及会议场所等；如果是测试，则可能需要模拟器、场景生成程序、环境控制以及其他系统接口等。对于确认工作而言，环境的准备更加重要，因为确认要考察的是在真实环境中产品是否工作正常，因此，要求尽可能模拟真实环境和场景。如果是模拟环境，则需要开展分析工作，以弄清模拟环境与真实环境的差别以及对测试结果的影响。</a:t>
            </a:r>
          </a:p>
          <a:p>
            <a:pPr lvl="0">
              <a:buFont typeface="Arial" pitchFamily="34" charset="0"/>
              <a:buChar char="•"/>
            </a:pPr>
            <a:r>
              <a:rPr lang="zh-CN" altLang="zh-CN" sz="1200" kern="1200" dirty="0">
                <a:solidFill>
                  <a:schemeClr val="tx1"/>
                </a:solidFill>
                <a:latin typeface="+mn-lt"/>
                <a:ea typeface="+mn-ea"/>
                <a:cs typeface="+mn-cs"/>
              </a:rPr>
              <a:t>对象选择</a:t>
            </a:r>
          </a:p>
          <a:p>
            <a:r>
              <a:rPr lang="zh-CN" altLang="zh-CN" sz="1200" kern="1200" dirty="0">
                <a:solidFill>
                  <a:schemeClr val="tx1"/>
                </a:solidFill>
                <a:latin typeface="+mn-lt"/>
                <a:ea typeface="+mn-ea"/>
                <a:cs typeface="+mn-cs"/>
              </a:rPr>
              <a:t>不是所有的工作产品都需要进行验证和确认。这一点在项目计划阶段都应当建立起相应的验证计划和确认计划。这里需要明确两个不同的概念，即产品和工作产品。产品是面向客户的，需要向客户提交的工作结果；而工作产品则往往是过程的直接结果。并不是所有的工作产品都需要向客户提交，因此，产品一定是工作产品，而反之则不成立。验证活动的对象往往从工作产品中选择而确认活动的对象则从产品中选择。</a:t>
            </a:r>
          </a:p>
          <a:p>
            <a:pPr lvl="0">
              <a:buFont typeface="Arial" pitchFamily="34" charset="0"/>
              <a:buChar char="•"/>
            </a:pPr>
            <a:r>
              <a:rPr lang="zh-CN" altLang="zh-CN" sz="1200" kern="1200" dirty="0">
                <a:solidFill>
                  <a:schemeClr val="tx1"/>
                </a:solidFill>
                <a:latin typeface="+mn-lt"/>
                <a:ea typeface="+mn-ea"/>
                <a:cs typeface="+mn-cs"/>
              </a:rPr>
              <a:t>活动实施</a:t>
            </a:r>
          </a:p>
          <a:p>
            <a:r>
              <a:rPr lang="zh-CN" altLang="zh-CN" sz="1200" kern="1200" dirty="0">
                <a:solidFill>
                  <a:schemeClr val="tx1"/>
                </a:solidFill>
                <a:latin typeface="+mn-lt"/>
                <a:ea typeface="+mn-ea"/>
                <a:cs typeface="+mn-cs"/>
              </a:rPr>
              <a:t>验证和确认的活动主要就是评审和测试。一般情况下，可以将整个项目生命周期中早期对产品需求评审工作和最后的验收测试作为确认工作，而其他的评审和测试工作当成是验证工作。当然，严格的划分验证活动还是确认活动还是应该从活动本身的目标出发，加以区分。</a:t>
            </a:r>
          </a:p>
          <a:p>
            <a:pPr lvl="0">
              <a:buFont typeface="Arial" pitchFamily="34" charset="0"/>
              <a:buChar char="•"/>
            </a:pPr>
            <a:r>
              <a:rPr lang="zh-CN" altLang="zh-CN" sz="1200" kern="1200" dirty="0">
                <a:solidFill>
                  <a:schemeClr val="tx1"/>
                </a:solidFill>
                <a:latin typeface="+mn-lt"/>
                <a:ea typeface="+mn-ea"/>
                <a:cs typeface="+mn-cs"/>
              </a:rPr>
              <a:t>结果分析</a:t>
            </a:r>
          </a:p>
          <a:p>
            <a:r>
              <a:rPr lang="zh-CN" altLang="zh-CN" sz="1200" kern="1200" dirty="0">
                <a:solidFill>
                  <a:schemeClr val="tx1"/>
                </a:solidFill>
                <a:latin typeface="+mn-lt"/>
                <a:ea typeface="+mn-ea"/>
                <a:cs typeface="+mn-cs"/>
              </a:rPr>
              <a:t>对于验证和确认工作的结果需要进行适当分析，以找出潜在问题和改进机会。如对于设计规格说明书的评审工作之外，应当分析一下设计过程的有效性，预测（</a:t>
            </a:r>
            <a:r>
              <a:rPr lang="en-US" altLang="zh-CN" sz="1200" kern="1200" dirty="0">
                <a:solidFill>
                  <a:schemeClr val="tx1"/>
                </a:solidFill>
                <a:latin typeface="+mn-lt"/>
                <a:ea typeface="+mn-ea"/>
                <a:cs typeface="+mn-cs"/>
              </a:rPr>
              <a:t>Catch and Re-Catch</a:t>
            </a:r>
            <a:r>
              <a:rPr lang="zh-CN" altLang="zh-CN" sz="1200" kern="1200" dirty="0">
                <a:solidFill>
                  <a:schemeClr val="tx1"/>
                </a:solidFill>
                <a:latin typeface="+mn-lt"/>
                <a:ea typeface="+mn-ea"/>
                <a:cs typeface="+mn-cs"/>
              </a:rPr>
              <a:t>）设计规格说明书中还隐藏的缺陷。对于验收测试结果的分析，往往可以重点考察那些一直遗留到验收阶段才被发现的缺陷，看看这些缺陷在什么阶段被引入，为什么前面未能发现等。</a:t>
            </a:r>
          </a:p>
          <a:p>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22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例如，设计活动一定是依据需求而开展的；</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产品集成活动中，各个组件之间的接口必须满足事先确定的接口需求，否则会造成接口不匹配；</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验证</a:t>
            </a:r>
            <a:r>
              <a:rPr lang="en-US" altLang="zh-CN" sz="1200" kern="1200" dirty="0">
                <a:solidFill>
                  <a:schemeClr val="tx1"/>
                </a:solidFill>
                <a:latin typeface="+mn-lt"/>
                <a:ea typeface="+mn-ea"/>
                <a:cs typeface="+mn-cs"/>
              </a:rPr>
              <a:t>(Verification)</a:t>
            </a:r>
            <a:r>
              <a:rPr lang="zh-CN" altLang="zh-CN" sz="1200" kern="1200" dirty="0">
                <a:solidFill>
                  <a:schemeClr val="tx1"/>
                </a:solidFill>
                <a:latin typeface="+mn-lt"/>
                <a:ea typeface="+mn-ea"/>
                <a:cs typeface="+mn-cs"/>
              </a:rPr>
              <a:t>活动也是检验获得的产品和产品组件能不能满足各自事先定义好的需求规格；</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确认</a:t>
            </a:r>
            <a:r>
              <a:rPr lang="en-US" altLang="zh-CN" sz="1200" kern="1200" dirty="0">
                <a:solidFill>
                  <a:schemeClr val="tx1"/>
                </a:solidFill>
                <a:latin typeface="+mn-lt"/>
                <a:ea typeface="+mn-ea"/>
                <a:cs typeface="+mn-cs"/>
              </a:rPr>
              <a:t>(Validation)</a:t>
            </a:r>
            <a:r>
              <a:rPr lang="zh-CN" altLang="zh-CN" sz="1200" kern="1200" dirty="0">
                <a:solidFill>
                  <a:schemeClr val="tx1"/>
                </a:solidFill>
                <a:latin typeface="+mn-lt"/>
                <a:ea typeface="+mn-ea"/>
                <a:cs typeface="+mn-cs"/>
              </a:rPr>
              <a:t>活动是为了确保产品可以满足客户的需求以及实际操作场景的要求。</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此外，需求也是项目计划活动的关键输入。比如，项目的规模估算、成本估算等必须参考需求来进行。</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描述的是客户的期望。往往表现为，客户在实际工作中碰到了一些具体问题，希望通过某个东西来帮忙解决这些问题。客户的这种解决问题的愿望，往往就表述为客户需求。比如，客户希望有一种快速进行数据计算的工具帮助他</a:t>
            </a:r>
            <a:r>
              <a:rPr lang="en-US" altLang="zh-CN" sz="1200" kern="1200" dirty="0">
                <a:solidFill>
                  <a:schemeClr val="tx1"/>
                </a:solidFill>
                <a:latin typeface="+mn-lt"/>
                <a:ea typeface="+mn-ea"/>
                <a:cs typeface="+mn-cs"/>
              </a:rPr>
              <a:t>/</a:t>
            </a:r>
            <a:r>
              <a:rPr lang="zh-CN" altLang="zh-CN" sz="1200" kern="1200" dirty="0">
                <a:solidFill>
                  <a:schemeClr val="tx1"/>
                </a:solidFill>
                <a:latin typeface="+mn-lt"/>
                <a:ea typeface="+mn-ea"/>
                <a:cs typeface="+mn-cs"/>
              </a:rPr>
              <a:t>她完成繁琐的计算工作。这就是一个客户需求。客户需求可能很简单，也可能很复杂；可能很清晰，也可能很模糊。这就需要开发团队与客户一起进行交流、协商，从而弄清客户的真正意图。定义参考附录中的词汇表。</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描述的是开发团队所提供的解决方案。即针对上述的客户需求，开发团队设计出一个可以帮助客户解决工作当中碰到的问题的方案。</a:t>
            </a:r>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描述的是组成产品的各个组件的需求规格。与产品需求相比，这是更低层次上，更为细致的描述了上述解决方案中的某个组件的功能、性能、形式等。</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dirty="0"/>
              <a:t>这里的限制往往包括技术、成本、时间、风险、行业规则、法律等等。</a:t>
            </a:r>
            <a:endParaRPr lang="en-US" altLang="zh-CN" sz="1200" dirty="0"/>
          </a:p>
          <a:p>
            <a:endParaRPr lang="en-US" altLang="zh-CN" sz="1200" dirty="0"/>
          </a:p>
          <a:p>
            <a:r>
              <a:rPr lang="zh-CN" altLang="zh-CN" sz="1200" dirty="0"/>
              <a:t>需求获取就是要尽可能识别客户的期望与所受的限制。</a:t>
            </a:r>
            <a:endParaRPr lang="en-US" altLang="zh-CN" sz="1200" dirty="0"/>
          </a:p>
          <a:p>
            <a:endParaRPr lang="en-US" altLang="zh-CN" sz="1200" dirty="0"/>
          </a:p>
          <a:p>
            <a:r>
              <a:rPr lang="zh-CN" altLang="zh-CN" sz="1200" dirty="0"/>
              <a:t>客户在描述其期望时一般不会显式提出这些额外的需求，然而这些需求却会对整个开发周期以及最终产品都会产生影响。</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在获得各种来源于项目干系人的需求信息之后，就可以开发客户需求并将之文档化。这个过程需要适当的整理和整合相关干系人提供的各种信息，还必须要识别和获取缺失的信息。此外，必须要解决各类冲突。客户需求可能包含他们的需要，期望以及和验证与确认相关的限制，在很多情况下，特别是系统规模较大，开发环境较复杂时，这些需要之间的冲突是不可避免的，这就需要开发团队定义相应的需求验证和确认手段，从而消除上述的冲突。</a:t>
            </a:r>
          </a:p>
          <a:p>
            <a:r>
              <a:rPr lang="zh-CN" altLang="zh-CN" sz="1200" kern="1200" dirty="0">
                <a:solidFill>
                  <a:schemeClr val="tx1"/>
                </a:solidFill>
                <a:latin typeface="+mn-lt"/>
                <a:ea typeface="+mn-ea"/>
                <a:cs typeface="+mn-cs"/>
              </a:rPr>
              <a:t>客户的需求开发完成之后，我们需要将客户的需求转化为产品需求和产品组件的需求。在描述客户的需求时，为了便于交流，我们往往会用一些客户业务领域当中的术语，这些术语往往可能是一些非技术的描述。对于开发团队而言，还需要将上述的客户需求中的描述转化成一些偏技术的术语，进而基于这些偏技术的需求描述来做设计工作。这些偏技术描述的需求就是产品需求和产品组件需求。产品需求和产品组件需求应当满足客户在业务、产品等方面的目标以及附属的性能、成本、效率等方面的要求。</a:t>
            </a:r>
          </a:p>
          <a:p>
            <a:r>
              <a:rPr lang="zh-CN" altLang="zh-CN" sz="1200" kern="1200" dirty="0">
                <a:solidFill>
                  <a:schemeClr val="tx1"/>
                </a:solidFill>
                <a:latin typeface="+mn-lt"/>
                <a:ea typeface="+mn-ea"/>
                <a:cs typeface="+mn-cs"/>
              </a:rPr>
              <a:t>基于上述的需求以及初步的设计方案，推导出客户未显式描述的需求。在选定某个技术的同时，往往会有一些附属的需求。比如选定了</a:t>
            </a:r>
            <a:r>
              <a:rPr lang="en-US" altLang="zh-CN" sz="1200" kern="1200" dirty="0" err="1">
                <a:solidFill>
                  <a:schemeClr val="tx1"/>
                </a:solidFill>
                <a:latin typeface="+mn-lt"/>
                <a:ea typeface="+mn-ea"/>
                <a:cs typeface="+mn-cs"/>
              </a:rPr>
              <a:t>.net</a:t>
            </a:r>
            <a:r>
              <a:rPr lang="zh-CN" altLang="zh-CN" sz="1200" kern="1200" dirty="0">
                <a:solidFill>
                  <a:schemeClr val="tx1"/>
                </a:solidFill>
                <a:latin typeface="+mn-lt"/>
                <a:ea typeface="+mn-ea"/>
                <a:cs typeface="+mn-cs"/>
              </a:rPr>
              <a:t>这样的实现平台，那么也就意味着服务端必须采用微软的</a:t>
            </a:r>
            <a:r>
              <a:rPr lang="en-US" altLang="zh-CN" sz="1200" kern="1200" dirty="0">
                <a:solidFill>
                  <a:schemeClr val="tx1"/>
                </a:solidFill>
                <a:latin typeface="+mn-lt"/>
                <a:ea typeface="+mn-ea"/>
                <a:cs typeface="+mn-cs"/>
              </a:rPr>
              <a:t>windows</a:t>
            </a:r>
            <a:r>
              <a:rPr lang="zh-CN" altLang="zh-CN" sz="1200" kern="1200" dirty="0">
                <a:solidFill>
                  <a:schemeClr val="tx1"/>
                </a:solidFill>
                <a:latin typeface="+mn-lt"/>
                <a:ea typeface="+mn-ea"/>
                <a:cs typeface="+mn-cs"/>
              </a:rPr>
              <a:t>系列操作系统。</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latin typeface="+mn-lt"/>
                <a:ea typeface="+mn-ea"/>
                <a:cs typeface="+mn-cs"/>
              </a:rPr>
              <a:t>需求获取工作完成之后，还需要对需求进行分析和确认，以确保符合使用者预期。执行分析工作，以确定为了满足关键人员的需要、期望、限制及接口，对原计划的操作环境会产生哪些影响。视产品的范围而定，可行性、任务需要、经费限制、市场潜力及采购策略等都必须纳入考量，并建立必要功能的定义。所有产品的特定使用形式均应考量，并产生对时间敏感的功能顺序的时间点分析。分析的目的，在于确定可满足关键人员需要、期望及限制的产品概念的可能需求，再将这些概念转换为需求。与此活动同时进行的是，依据客户的输入和初步的产品概念，决定用以评估产品有效性的参数。</a:t>
            </a:r>
          </a:p>
          <a:p>
            <a:endParaRPr lang="en-US" altLang="zh-CN" dirty="0"/>
          </a:p>
          <a:p>
            <a:r>
              <a:rPr lang="zh-CN" altLang="zh-CN" sz="1200" kern="1200" dirty="0">
                <a:solidFill>
                  <a:schemeClr val="tx1"/>
                </a:solidFill>
                <a:latin typeface="+mn-lt"/>
                <a:ea typeface="+mn-ea"/>
                <a:cs typeface="+mn-cs"/>
              </a:rPr>
              <a:t>分析需求，以确保其必要性、充分性和平衡性。</a:t>
            </a:r>
            <a:endParaRPr lang="en-US" altLang="zh-CN" sz="1200" kern="1200" dirty="0">
              <a:solidFill>
                <a:schemeClr val="tx1"/>
              </a:solidFill>
              <a:latin typeface="+mn-lt"/>
              <a:ea typeface="+mn-ea"/>
              <a:cs typeface="+mn-cs"/>
            </a:endParaRPr>
          </a:p>
          <a:p>
            <a:endParaRPr lang="en-US" altLang="zh-CN" sz="1200" kern="1200" dirty="0">
              <a:solidFill>
                <a:schemeClr val="tx1"/>
              </a:solidFill>
              <a:latin typeface="+mn-lt"/>
              <a:ea typeface="+mn-ea"/>
              <a:cs typeface="+mn-cs"/>
            </a:endParaRPr>
          </a:p>
          <a:p>
            <a:r>
              <a:rPr lang="zh-CN" altLang="zh-CN" sz="1200" kern="1200" dirty="0">
                <a:solidFill>
                  <a:schemeClr val="tx1"/>
                </a:solidFill>
                <a:latin typeface="+mn-lt"/>
                <a:ea typeface="+mn-ea"/>
                <a:cs typeface="+mn-cs"/>
              </a:rPr>
              <a:t>确认需求，以确保将要产生的产品能在预期的用户环境中运行并且工作正常。</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pPr lvl="0"/>
            <a:r>
              <a:rPr lang="zh-CN" altLang="zh-CN" sz="1200" kern="1200" dirty="0">
                <a:solidFill>
                  <a:schemeClr val="tx1"/>
                </a:solidFill>
                <a:latin typeface="+mn-lt"/>
                <a:ea typeface="+mn-ea"/>
                <a:cs typeface="+mn-cs"/>
              </a:rPr>
              <a:t>内聚特征</a:t>
            </a:r>
          </a:p>
          <a:p>
            <a:r>
              <a:rPr lang="zh-CN" altLang="zh-CN" sz="1200" kern="1200" dirty="0">
                <a:solidFill>
                  <a:schemeClr val="tx1"/>
                </a:solidFill>
                <a:latin typeface="+mn-lt"/>
                <a:ea typeface="+mn-ea"/>
                <a:cs typeface="+mn-cs"/>
              </a:rPr>
              <a:t>需求规格描述应当尽可能内聚，即仅仅用以说明一件事情。</a:t>
            </a:r>
          </a:p>
          <a:p>
            <a:pPr lvl="0"/>
            <a:r>
              <a:rPr lang="zh-CN" altLang="zh-CN" sz="1200" kern="1200" dirty="0">
                <a:solidFill>
                  <a:schemeClr val="tx1"/>
                </a:solidFill>
                <a:latin typeface="+mn-lt"/>
                <a:ea typeface="+mn-ea"/>
                <a:cs typeface="+mn-cs"/>
              </a:rPr>
              <a:t>完整特征</a:t>
            </a:r>
          </a:p>
          <a:p>
            <a:r>
              <a:rPr lang="zh-CN" altLang="zh-CN" sz="1200" kern="1200" dirty="0">
                <a:solidFill>
                  <a:schemeClr val="tx1"/>
                </a:solidFill>
                <a:latin typeface="+mn-lt"/>
                <a:ea typeface="+mn-ea"/>
                <a:cs typeface="+mn-cs"/>
              </a:rPr>
              <a:t>需求规格描述应当完整，不能遗漏信息。</a:t>
            </a:r>
          </a:p>
          <a:p>
            <a:pPr lvl="0"/>
            <a:r>
              <a:rPr lang="zh-CN" altLang="zh-CN" sz="1200" kern="1200" dirty="0">
                <a:solidFill>
                  <a:schemeClr val="tx1"/>
                </a:solidFill>
                <a:latin typeface="+mn-lt"/>
                <a:ea typeface="+mn-ea"/>
                <a:cs typeface="+mn-cs"/>
              </a:rPr>
              <a:t>一致特征</a:t>
            </a:r>
          </a:p>
          <a:p>
            <a:r>
              <a:rPr lang="zh-CN" altLang="zh-CN" sz="1200" kern="1200" dirty="0">
                <a:solidFill>
                  <a:schemeClr val="tx1"/>
                </a:solidFill>
                <a:latin typeface="+mn-lt"/>
                <a:ea typeface="+mn-ea"/>
                <a:cs typeface="+mn-cs"/>
              </a:rPr>
              <a:t>需求规格描述的各个条目和章节不能互相矛盾，需求规格描述与所有外部的参考资料之间也应当消除矛盾之处。</a:t>
            </a:r>
          </a:p>
          <a:p>
            <a:pPr lvl="0"/>
            <a:r>
              <a:rPr lang="zh-CN" altLang="zh-CN" sz="1200" kern="1200" dirty="0">
                <a:solidFill>
                  <a:schemeClr val="tx1"/>
                </a:solidFill>
                <a:latin typeface="+mn-lt"/>
                <a:ea typeface="+mn-ea"/>
                <a:cs typeface="+mn-cs"/>
              </a:rPr>
              <a:t>原子特征</a:t>
            </a:r>
          </a:p>
          <a:p>
            <a:r>
              <a:rPr lang="zh-CN" altLang="zh-CN" sz="1200" kern="1200" dirty="0">
                <a:solidFill>
                  <a:schemeClr val="tx1"/>
                </a:solidFill>
                <a:latin typeface="+mn-lt"/>
                <a:ea typeface="+mn-ea"/>
                <a:cs typeface="+mn-cs"/>
              </a:rPr>
              <a:t>需求规格描述的过程中，应当尽可能避免连接词的使用。如果需要描述多项内容，可以分别用简单语句加以描述。</a:t>
            </a:r>
          </a:p>
          <a:p>
            <a:pPr lvl="0"/>
            <a:r>
              <a:rPr lang="zh-CN" altLang="zh-CN" sz="1200" kern="1200" dirty="0">
                <a:solidFill>
                  <a:schemeClr val="tx1"/>
                </a:solidFill>
                <a:latin typeface="+mn-lt"/>
                <a:ea typeface="+mn-ea"/>
                <a:cs typeface="+mn-cs"/>
              </a:rPr>
              <a:t>可跟踪特征</a:t>
            </a:r>
          </a:p>
          <a:p>
            <a:r>
              <a:rPr lang="zh-CN" altLang="zh-CN" sz="1200" kern="1200" dirty="0">
                <a:solidFill>
                  <a:schemeClr val="tx1"/>
                </a:solidFill>
                <a:latin typeface="+mn-lt"/>
                <a:ea typeface="+mn-ea"/>
                <a:cs typeface="+mn-cs"/>
              </a:rPr>
              <a:t>客户需求、产品需求以及产品组件需求必须可以双向跟踪，即客户需求的任何内容，都应当在产品需求和产品组件需求中得到体现。反之，产品组件需求的每一项描述也要可以跟踪到客户需求中的内容。</a:t>
            </a:r>
          </a:p>
          <a:p>
            <a:pPr lvl="0"/>
            <a:r>
              <a:rPr lang="zh-CN" altLang="zh-CN" sz="1200" kern="1200" dirty="0">
                <a:solidFill>
                  <a:schemeClr val="tx1"/>
                </a:solidFill>
                <a:latin typeface="+mn-lt"/>
                <a:ea typeface="+mn-ea"/>
                <a:cs typeface="+mn-cs"/>
              </a:rPr>
              <a:t>非过期特征</a:t>
            </a:r>
          </a:p>
          <a:p>
            <a:r>
              <a:rPr lang="zh-CN" altLang="zh-CN" sz="1200" kern="1200" dirty="0">
                <a:solidFill>
                  <a:schemeClr val="tx1"/>
                </a:solidFill>
                <a:latin typeface="+mn-lt"/>
                <a:ea typeface="+mn-ea"/>
                <a:cs typeface="+mn-cs"/>
              </a:rPr>
              <a:t>需求描述的内容必须体现相关干系人对于项目的最新认识。即不能包含已经废弃的需求定义。</a:t>
            </a:r>
          </a:p>
          <a:p>
            <a:pPr lvl="0"/>
            <a:r>
              <a:rPr lang="zh-CN" altLang="zh-CN" sz="1200" kern="1200" dirty="0">
                <a:solidFill>
                  <a:schemeClr val="tx1"/>
                </a:solidFill>
                <a:latin typeface="+mn-lt"/>
                <a:ea typeface="+mn-ea"/>
                <a:cs typeface="+mn-cs"/>
              </a:rPr>
              <a:t>可行性特征</a:t>
            </a:r>
          </a:p>
          <a:p>
            <a:r>
              <a:rPr lang="zh-CN" altLang="zh-CN" sz="1200" kern="1200" dirty="0">
                <a:solidFill>
                  <a:schemeClr val="tx1"/>
                </a:solidFill>
                <a:latin typeface="+mn-lt"/>
                <a:ea typeface="+mn-ea"/>
                <a:cs typeface="+mn-cs"/>
              </a:rPr>
              <a:t>需求规格描述的各项内容应该在项目所拥有的资源范围内可以实现。</a:t>
            </a:r>
          </a:p>
          <a:p>
            <a:pPr lvl="0"/>
            <a:r>
              <a:rPr lang="zh-CN" altLang="zh-CN" sz="1200" kern="1200" dirty="0">
                <a:solidFill>
                  <a:schemeClr val="tx1"/>
                </a:solidFill>
                <a:latin typeface="+mn-lt"/>
                <a:ea typeface="+mn-ea"/>
                <a:cs typeface="+mn-cs"/>
              </a:rPr>
              <a:t>非二义性特征</a:t>
            </a:r>
          </a:p>
          <a:p>
            <a:r>
              <a:rPr lang="zh-CN" altLang="zh-CN" sz="1200" kern="1200" dirty="0">
                <a:solidFill>
                  <a:schemeClr val="tx1"/>
                </a:solidFill>
                <a:latin typeface="+mn-lt"/>
                <a:ea typeface="+mn-ea"/>
                <a:cs typeface="+mn-cs"/>
              </a:rPr>
              <a:t>需求规格描述应当尽可能清晰、客观。不能有含糊不清或者可以有多种理解的情形。</a:t>
            </a:r>
          </a:p>
          <a:p>
            <a:pPr lvl="0"/>
            <a:r>
              <a:rPr lang="zh-CN" altLang="zh-CN" sz="1200" kern="1200" dirty="0">
                <a:solidFill>
                  <a:schemeClr val="tx1"/>
                </a:solidFill>
                <a:latin typeface="+mn-lt"/>
                <a:ea typeface="+mn-ea"/>
                <a:cs typeface="+mn-cs"/>
              </a:rPr>
              <a:t>强制特征</a:t>
            </a:r>
          </a:p>
          <a:p>
            <a:r>
              <a:rPr lang="zh-CN" altLang="zh-CN" sz="1200" kern="1200" dirty="0">
                <a:solidFill>
                  <a:schemeClr val="tx1"/>
                </a:solidFill>
                <a:latin typeface="+mn-lt"/>
                <a:ea typeface="+mn-ea"/>
                <a:cs typeface="+mn-cs"/>
              </a:rPr>
              <a:t>需求规格描述的内容应当体现强制性，即需求规格描述的内容的任何一项缺失，都会导致最终产品不能满足客户期望。因此，可选的需求内容要么不要出现，要么以明确的方式标注。</a:t>
            </a:r>
          </a:p>
          <a:p>
            <a:pPr lvl="0"/>
            <a:r>
              <a:rPr lang="zh-CN" altLang="zh-CN" sz="1200" kern="1200" dirty="0">
                <a:solidFill>
                  <a:schemeClr val="tx1"/>
                </a:solidFill>
                <a:latin typeface="+mn-lt"/>
                <a:ea typeface="+mn-ea"/>
                <a:cs typeface="+mn-cs"/>
              </a:rPr>
              <a:t>可验证特征</a:t>
            </a:r>
          </a:p>
          <a:p>
            <a:r>
              <a:rPr lang="zh-CN" altLang="zh-CN" sz="1200" kern="1200" dirty="0">
                <a:solidFill>
                  <a:schemeClr val="tx1"/>
                </a:solidFill>
                <a:latin typeface="+mn-lt"/>
                <a:ea typeface="+mn-ea"/>
                <a:cs typeface="+mn-cs"/>
              </a:rPr>
              <a:t>需求规格描述应当便于在后期开发过程中进行验证。即实现该需求与否，应该有明确的判断标准。</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zh-CN" sz="1200" kern="1200" dirty="0">
                <a:solidFill>
                  <a:schemeClr val="tx1"/>
                </a:solidFill>
                <a:latin typeface="+mn-lt"/>
                <a:ea typeface="+mn-ea"/>
                <a:cs typeface="+mn-cs"/>
              </a:rPr>
              <a:t>实际的项目开发过程中，项目小组可以自行定义合用的需求规格模板。对于需求规格模板中的功能规格定义可以用多种方式灵活定义。典型的方式有原型描述、结构化分析方法描述、用例（</a:t>
            </a:r>
            <a:r>
              <a:rPr lang="en-US" altLang="zh-CN" sz="1200" kern="1200" dirty="0">
                <a:solidFill>
                  <a:schemeClr val="tx1"/>
                </a:solidFill>
                <a:latin typeface="+mn-lt"/>
                <a:ea typeface="+mn-ea"/>
                <a:cs typeface="+mn-cs"/>
              </a:rPr>
              <a:t>User Case</a:t>
            </a:r>
            <a:r>
              <a:rPr lang="zh-CN" altLang="zh-CN" sz="1200" kern="1200" dirty="0">
                <a:solidFill>
                  <a:schemeClr val="tx1"/>
                </a:solidFill>
                <a:latin typeface="+mn-lt"/>
                <a:ea typeface="+mn-ea"/>
                <a:cs typeface="+mn-cs"/>
              </a:rPr>
              <a:t>）描述、可测试需求列表描述等。</a:t>
            </a:r>
            <a:endParaRPr lang="zh-CN" altLang="en-US" dirty="0"/>
          </a:p>
        </p:txBody>
      </p:sp>
      <p:sp>
        <p:nvSpPr>
          <p:cNvPr id="4" name="灯片编号占位符 3"/>
          <p:cNvSpPr>
            <a:spLocks noGrp="1"/>
          </p:cNvSpPr>
          <p:nvPr>
            <p:ph type="sldNum" sz="quarter" idx="10"/>
          </p:nvPr>
        </p:nvSpPr>
        <p:spPr/>
        <p:txBody>
          <a:bodyPr/>
          <a:lstStyle/>
          <a:p>
            <a:fld id="{33FA21F0-DA60-43B5-A4E6-7164789894DD}"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0"/>
          <p:cNvPicPr>
            <a:picLocks noChangeAspect="1" noChangeArrowheads="1"/>
          </p:cNvPicPr>
          <p:nvPr/>
        </p:nvPicPr>
        <p:blipFill>
          <a:blip r:embed="rId2">
            <a:extLst>
              <a:ext uri="{28A0092B-C50C-407E-A947-70E740481C1C}">
                <a14:useLocalDpi xmlns:a14="http://schemas.microsoft.com/office/drawing/2010/main" val="0"/>
              </a:ext>
            </a:extLst>
          </a:blip>
          <a:srcRect b="6822"/>
          <a:stretch>
            <a:fillRect/>
          </a:stretch>
        </p:blipFill>
        <p:spPr bwMode="auto">
          <a:xfrm>
            <a:off x="0" y="1588"/>
            <a:ext cx="9144000" cy="536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6"/>
          <p:cNvSpPr txBox="1">
            <a:spLocks noChangeArrowheads="1"/>
          </p:cNvSpPr>
          <p:nvPr/>
        </p:nvSpPr>
        <p:spPr bwMode="gray">
          <a:xfrm>
            <a:off x="0" y="5300663"/>
            <a:ext cx="9144000" cy="144462"/>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6" name="图片 5"/>
          <p:cNvPicPr>
            <a:picLocks noChangeAspect="1"/>
          </p:cNvPicPr>
          <p:nvPr/>
        </p:nvPicPr>
        <p:blipFill>
          <a:blip r:embed="rId3"/>
          <a:stretch>
            <a:fillRect/>
          </a:stretch>
        </p:blipFill>
        <p:spPr>
          <a:xfrm>
            <a:off x="300038" y="188913"/>
            <a:ext cx="3163887" cy="722312"/>
          </a:xfrm>
          <a:prstGeom prst="rect">
            <a:avLst/>
          </a:prstGeom>
          <a:effectLst>
            <a:outerShdw blurRad="50800" dist="38100" dir="2700000" algn="tl" rotWithShape="0">
              <a:prstClr val="black">
                <a:alpha val="40000"/>
              </a:prstClr>
            </a:outerShdw>
          </a:effectLst>
        </p:spPr>
      </p:pic>
      <p:sp>
        <p:nvSpPr>
          <p:cNvPr id="3075" name="Rectangle 3"/>
          <p:cNvSpPr>
            <a:spLocks noGrp="1" noChangeArrowheads="1"/>
          </p:cNvSpPr>
          <p:nvPr>
            <p:ph type="subTitle" idx="1"/>
          </p:nvPr>
        </p:nvSpPr>
        <p:spPr bwMode="gray">
          <a:xfrm>
            <a:off x="1403648" y="5589240"/>
            <a:ext cx="6553200" cy="1268760"/>
          </a:xfrm>
        </p:spPr>
        <p:txBody>
          <a:bodyPr/>
          <a:lstStyle>
            <a:lvl1pPr marL="0" indent="0" algn="ctr">
              <a:buFont typeface="Wingdings" pitchFamily="2" charset="2"/>
              <a:buNone/>
              <a:defRPr sz="2400" b="1">
                <a:solidFill>
                  <a:schemeClr val="tx2"/>
                </a:solidFill>
                <a:latin typeface="Verdana" pitchFamily="34" charset="0"/>
              </a:defRPr>
            </a:lvl1pPr>
          </a:lstStyle>
          <a:p>
            <a:pPr lvl="0"/>
            <a:r>
              <a:rPr lang="zh-CN" altLang="en-US" noProof="0"/>
              <a:t>单击此处编辑母版副标题样式</a:t>
            </a:r>
            <a:endParaRPr lang="en-US" altLang="zh-CN" noProof="0" dirty="0"/>
          </a:p>
        </p:txBody>
      </p:sp>
      <p:sp>
        <p:nvSpPr>
          <p:cNvPr id="3093" name="Rectangle 21"/>
          <p:cNvSpPr>
            <a:spLocks noGrp="1" noChangeArrowheads="1"/>
          </p:cNvSpPr>
          <p:nvPr>
            <p:ph type="ctrTitle" sz="quarter"/>
          </p:nvPr>
        </p:nvSpPr>
        <p:spPr bwMode="gray">
          <a:xfrm>
            <a:off x="0" y="4077072"/>
            <a:ext cx="9144000" cy="1224137"/>
          </a:xfrm>
          <a:gradFill>
            <a:gsLst>
              <a:gs pos="0">
                <a:srgbClr val="00607A"/>
              </a:gs>
              <a:gs pos="100000">
                <a:srgbClr val="00607A"/>
              </a:gs>
            </a:gsLst>
            <a:lin ang="0" scaled="1"/>
          </a:gradFill>
          <a:effectLst/>
          <a:extLst/>
        </p:spPr>
        <p:txBody>
          <a:bodyPr/>
          <a:lstStyle>
            <a:lvl1pPr>
              <a:defRPr sz="4000"/>
            </a:lvl1pPr>
          </a:lstStyle>
          <a:p>
            <a:pPr lvl="0"/>
            <a:r>
              <a:rPr lang="zh-CN" altLang="en-US" noProof="0"/>
              <a:t>单击此处编辑母版标题样式</a:t>
            </a:r>
            <a:endParaRPr lang="en-US" altLang="ko-KR" noProof="0" dirty="0"/>
          </a:p>
        </p:txBody>
      </p:sp>
    </p:spTree>
    <p:extLst>
      <p:ext uri="{BB962C8B-B14F-4D97-AF65-F5344CB8AC3E}">
        <p14:creationId xmlns:p14="http://schemas.microsoft.com/office/powerpoint/2010/main" val="289568666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73052069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0232716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p>
        </p:txBody>
      </p:sp>
      <p:sp>
        <p:nvSpPr>
          <p:cNvPr id="3" name="表格占位符 2"/>
          <p:cNvSpPr>
            <a:spLocks noGrp="1"/>
          </p:cNvSpPr>
          <p:nvPr>
            <p:ph type="tbl" idx="1"/>
          </p:nvPr>
        </p:nvSpPr>
        <p:spPr>
          <a:xfrm>
            <a:off x="457200" y="1152525"/>
            <a:ext cx="8229600" cy="5248275"/>
          </a:xfrm>
        </p:spPr>
        <p:txBody>
          <a:bodyPr/>
          <a:lstStyle/>
          <a:p>
            <a:pPr lvl="0"/>
            <a:r>
              <a:rPr lang="zh-CN" altLang="en-US" noProof="0"/>
              <a:t>单击图标添加表格</a:t>
            </a:r>
          </a:p>
        </p:txBody>
      </p:sp>
      <p:sp>
        <p:nvSpPr>
          <p:cNvPr id="4" name="Rectangle 6"/>
          <p:cNvSpPr>
            <a:spLocks noGrp="1" noChangeArrowheads="1"/>
          </p:cNvSpPr>
          <p:nvPr>
            <p:ph type="sldNum" sz="quarter" idx="10"/>
          </p:nvPr>
        </p:nvSpPr>
        <p:spPr>
          <a:ln/>
        </p:spPr>
        <p:txBody>
          <a:bodyPr/>
          <a:lstStyle>
            <a:lvl1pPr>
              <a:defRPr/>
            </a:lvl1pPr>
          </a:lstStyle>
          <a:p>
            <a:pPr>
              <a:defRPr/>
            </a:pPr>
            <a:fld id="{C9067D8E-BDBA-418A-B4CE-0A8748702888}" type="slidenum">
              <a:rPr lang="en-US" altLang="zh-CN"/>
              <a:pPr>
                <a:defRPr/>
              </a:pPr>
              <a:t>‹#›</a:t>
            </a:fld>
            <a:endParaRPr lang="en-US" altLang="zh-CN"/>
          </a:p>
        </p:txBody>
      </p:sp>
    </p:spTree>
    <p:extLst>
      <p:ext uri="{BB962C8B-B14F-4D97-AF65-F5344CB8AC3E}">
        <p14:creationId xmlns:p14="http://schemas.microsoft.com/office/powerpoint/2010/main" val="37971527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a:solidFill>
                  <a:srgbClr val="00708E"/>
                </a:solidFill>
              </a:defRPr>
            </a:lvl1pPr>
            <a:lvl2pPr>
              <a:buClr>
                <a:srgbClr val="00607A"/>
              </a:buClr>
              <a:defRPr>
                <a:solidFill>
                  <a:srgbClr val="00708E"/>
                </a:solidFill>
                <a:latin typeface="+mn-ea"/>
                <a:ea typeface="+mn-ea"/>
              </a:defRPr>
            </a:lvl2pPr>
            <a:lvl3pPr>
              <a:buClr>
                <a:srgbClr val="00607A"/>
              </a:buClr>
              <a:defRPr>
                <a:solidFill>
                  <a:srgbClr val="00708E"/>
                </a:solidFill>
                <a:latin typeface="+mn-ea"/>
                <a:ea typeface="+mn-ea"/>
              </a:defRPr>
            </a:lvl3pPr>
            <a:lvl4pPr>
              <a:defRPr>
                <a:solidFill>
                  <a:srgbClr val="00708E"/>
                </a:solidFill>
                <a:latin typeface="+mn-ea"/>
                <a:ea typeface="+mn-ea"/>
              </a:defRPr>
            </a:lvl4pPr>
            <a:lvl5pPr>
              <a:defRPr>
                <a:solidFill>
                  <a:srgbClr val="00708E"/>
                </a:solidFill>
                <a:latin typeface="+mn-ea"/>
                <a:ea typeface="+mn-ea"/>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8693197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6971498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94208475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203881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36810220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603247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31171119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a:ln/>
        </p:spPr>
        <p:txBody>
          <a:bodyPr/>
          <a:lstStyle>
            <a:lvl1pPr>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8338540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ltGray">
          <a:xfrm>
            <a:off x="0" y="0"/>
            <a:ext cx="9144000" cy="836613"/>
          </a:xfrm>
          <a:prstGeom prst="rect">
            <a:avLst/>
          </a:prstGeom>
          <a:solidFill>
            <a:srgbClr val="00607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Grp="1" noChangeArrowheads="1"/>
          </p:cNvSpPr>
          <p:nvPr>
            <p:ph type="body" idx="1"/>
          </p:nvPr>
        </p:nvSpPr>
        <p:spPr bwMode="auto">
          <a:xfrm>
            <a:off x="457200" y="1052513"/>
            <a:ext cx="82296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latin typeface="+mj-lt"/>
                <a:ea typeface="宋体" charset="-122"/>
              </a:defRPr>
            </a:lvl1pPr>
          </a:lstStyle>
          <a:p>
            <a:fld id="{0C913308-F349-4B6D-A68A-DD1791B4A57B}" type="slidenum">
              <a:rPr lang="zh-CN" altLang="en-US" smtClean="0"/>
              <a:pPr/>
              <a:t>‹#›</a:t>
            </a:fld>
            <a:endParaRPr lang="zh-CN" altLang="en-US"/>
          </a:p>
        </p:txBody>
      </p:sp>
      <p:sp>
        <p:nvSpPr>
          <p:cNvPr id="1029"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 name="Text Box 16"/>
          <p:cNvSpPr txBox="1">
            <a:spLocks noChangeArrowheads="1"/>
          </p:cNvSpPr>
          <p:nvPr/>
        </p:nvSpPr>
        <p:spPr bwMode="gray">
          <a:xfrm>
            <a:off x="0" y="838200"/>
            <a:ext cx="9144000" cy="144463"/>
          </a:xfrm>
          <a:prstGeom prst="rect">
            <a:avLst/>
          </a:prstGeom>
          <a:solidFill>
            <a:srgbClr val="A9C6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defRPr/>
            </a:pPr>
            <a:endParaRPr lang="zh-CN" altLang="zh-CN" sz="1000" b="1">
              <a:solidFill>
                <a:schemeClr val="bg1"/>
              </a:solidFill>
              <a:latin typeface="Verdana" pitchFamily="34" charset="0"/>
            </a:endParaRPr>
          </a:p>
        </p:txBody>
      </p:sp>
      <p:pic>
        <p:nvPicPr>
          <p:cNvPr id="9" name="图片 8"/>
          <p:cNvPicPr>
            <a:picLocks noChangeAspect="1"/>
          </p:cNvPicPr>
          <p:nvPr/>
        </p:nvPicPr>
        <p:blipFill>
          <a:blip r:embed="rId14"/>
          <a:stretch>
            <a:fillRect/>
          </a:stretch>
        </p:blipFill>
        <p:spPr>
          <a:xfrm>
            <a:off x="7380288" y="6453188"/>
            <a:ext cx="1579562" cy="360362"/>
          </a:xfrm>
          <a:prstGeom prst="rect">
            <a:avLst/>
          </a:prstGeom>
          <a:effectLst>
            <a:outerShdw blurRad="50800" dist="38100" dir="2700000" algn="tl" rotWithShape="0">
              <a:prstClr val="black">
                <a:alpha val="40000"/>
              </a:prstClr>
            </a:outerShdw>
          </a:effectLst>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ransition/>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63538" indent="-363538" algn="l" rtl="0" eaLnBrk="1" fontAlgn="base" hangingPunct="1">
        <a:spcBef>
          <a:spcPct val="20000"/>
        </a:spcBef>
        <a:spcAft>
          <a:spcPct val="0"/>
        </a:spcAft>
        <a:buClr>
          <a:srgbClr val="00607A"/>
        </a:buClr>
        <a:buFont typeface="Wingdings" pitchFamily="2" charset="2"/>
        <a:buChar char="l"/>
        <a:defRPr sz="3200">
          <a:solidFill>
            <a:srgbClr val="00607A"/>
          </a:solidFill>
          <a:latin typeface="+mn-lt"/>
          <a:ea typeface="+mn-ea"/>
          <a:cs typeface="+mn-cs"/>
        </a:defRPr>
      </a:lvl1pPr>
      <a:lvl2pPr marL="715963" indent="-352425" algn="l" rtl="0" eaLnBrk="1" fontAlgn="base" hangingPunct="1">
        <a:spcBef>
          <a:spcPct val="20000"/>
        </a:spcBef>
        <a:spcAft>
          <a:spcPct val="0"/>
        </a:spcAft>
        <a:buClr>
          <a:srgbClr val="00607A"/>
        </a:buClr>
        <a:buFont typeface="Wingdings" pitchFamily="2" charset="2"/>
        <a:buChar char="n"/>
        <a:defRPr sz="2800">
          <a:solidFill>
            <a:srgbClr val="00607A"/>
          </a:solidFill>
          <a:latin typeface="+mn-lt"/>
        </a:defRPr>
      </a:lvl2pPr>
      <a:lvl3pPr marL="1079500" indent="-363538" algn="l" rtl="0" eaLnBrk="1" fontAlgn="base" hangingPunct="1">
        <a:spcBef>
          <a:spcPct val="20000"/>
        </a:spcBef>
        <a:spcAft>
          <a:spcPct val="0"/>
        </a:spcAft>
        <a:buClr>
          <a:srgbClr val="00607A"/>
        </a:buClr>
        <a:buFont typeface="Wingdings" pitchFamily="2" charset="2"/>
        <a:buChar char="u"/>
        <a:defRPr sz="2400">
          <a:solidFill>
            <a:srgbClr val="00607A"/>
          </a:solidFill>
          <a:latin typeface="+mn-lt"/>
        </a:defRPr>
      </a:lvl3pPr>
      <a:lvl4pPr marL="1431925" indent="-352425" algn="l" rtl="0" eaLnBrk="1" fontAlgn="base" hangingPunct="1">
        <a:spcBef>
          <a:spcPct val="20000"/>
        </a:spcBef>
        <a:spcAft>
          <a:spcPct val="0"/>
        </a:spcAft>
        <a:buChar char="–"/>
        <a:defRPr sz="2000">
          <a:solidFill>
            <a:srgbClr val="00607A"/>
          </a:solidFill>
          <a:latin typeface="+mn-lt"/>
        </a:defRPr>
      </a:lvl4pPr>
      <a:lvl5pPr marL="1795463" indent="-363538" algn="l" rtl="0" eaLnBrk="1" fontAlgn="base" hangingPunct="1">
        <a:spcBef>
          <a:spcPct val="20000"/>
        </a:spcBef>
        <a:spcAft>
          <a:spcPct val="0"/>
        </a:spcAft>
        <a:buFont typeface="Wingdings" pitchFamily="2" charset="2"/>
        <a:buChar char="ü"/>
        <a:defRPr sz="2000">
          <a:solidFill>
            <a:srgbClr val="00607A"/>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荣国平</a:t>
            </a:r>
            <a:endParaRPr lang="en-US" altLang="zh-CN" dirty="0"/>
          </a:p>
          <a:p>
            <a:r>
              <a:rPr lang="zh-CN" altLang="en-US" dirty="0"/>
              <a:t>南京大学软件学院</a:t>
            </a:r>
            <a:endParaRPr lang="en-US" altLang="zh-CN" dirty="0"/>
          </a:p>
          <a:p>
            <a:r>
              <a:rPr lang="en-US" altLang="zh-CN"/>
              <a:t>2020</a:t>
            </a:r>
            <a:r>
              <a:rPr lang="zh-CN" altLang="en-US"/>
              <a:t>年 </a:t>
            </a:r>
            <a:r>
              <a:rPr lang="zh-CN" altLang="en-US" dirty="0"/>
              <a:t>秋</a:t>
            </a:r>
            <a:endParaRPr lang="en-US" altLang="zh-CN" dirty="0"/>
          </a:p>
          <a:p>
            <a:endParaRPr lang="zh-CN" altLang="en-US" dirty="0"/>
          </a:p>
        </p:txBody>
      </p:sp>
      <p:sp>
        <p:nvSpPr>
          <p:cNvPr id="2" name="标题 1"/>
          <p:cNvSpPr>
            <a:spLocks noGrp="1"/>
          </p:cNvSpPr>
          <p:nvPr>
            <p:ph type="ctrTitle" sz="quarter"/>
          </p:nvPr>
        </p:nvSpPr>
        <p:spPr/>
        <p:txBody>
          <a:bodyPr/>
          <a:lstStyle/>
          <a:p>
            <a:r>
              <a:rPr lang="zh-CN" altLang="en-US" dirty="0"/>
              <a:t>软件质量与管理 第六讲</a:t>
            </a:r>
            <a:br>
              <a:rPr lang="en-US" altLang="zh-CN" dirty="0"/>
            </a:br>
            <a:r>
              <a:rPr lang="zh-CN" altLang="en-US" dirty="0"/>
              <a:t>团队工程开发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SRS</a:t>
            </a:r>
            <a:r>
              <a:rPr lang="zh-CN" altLang="en-US" dirty="0"/>
              <a:t>示例</a:t>
            </a:r>
          </a:p>
        </p:txBody>
      </p:sp>
      <p:sp>
        <p:nvSpPr>
          <p:cNvPr id="3" name="内容占位符 2"/>
          <p:cNvSpPr>
            <a:spLocks noGrp="1"/>
          </p:cNvSpPr>
          <p:nvPr>
            <p:ph idx="1"/>
          </p:nvPr>
        </p:nvSpPr>
        <p:spPr>
          <a:xfrm>
            <a:off x="1785938" y="1457344"/>
            <a:ext cx="6900862" cy="4686300"/>
          </a:xfrm>
        </p:spPr>
        <p:txBody>
          <a:bodyPr/>
          <a:lstStyle/>
          <a:p>
            <a:pPr lvl="0" algn="just">
              <a:spcAft>
                <a:spcPts val="0"/>
              </a:spcAft>
              <a:buFont typeface="+mj-lt"/>
              <a:buAutoNum type="arabicPeriod"/>
              <a:tabLst>
                <a:tab pos="457200" algn="l"/>
              </a:tabLst>
            </a:pPr>
            <a:r>
              <a:rPr lang="zh-CN" altLang="zh-CN" sz="2800" kern="100" dirty="0">
                <a:cs typeface="Times New Roman"/>
              </a:rPr>
              <a:t>引言</a:t>
            </a:r>
          </a:p>
          <a:p>
            <a:pPr lvl="0" algn="just">
              <a:spcAft>
                <a:spcPts val="0"/>
              </a:spcAft>
              <a:buFont typeface="+mj-lt"/>
              <a:buAutoNum type="arabicPeriod"/>
              <a:tabLst>
                <a:tab pos="457200" algn="l"/>
              </a:tabLst>
            </a:pPr>
            <a:r>
              <a:rPr lang="zh-CN" altLang="zh-CN" sz="2800" kern="100" dirty="0">
                <a:cs typeface="Times New Roman"/>
              </a:rPr>
              <a:t>系统定义</a:t>
            </a:r>
          </a:p>
          <a:p>
            <a:pPr lvl="0" algn="just">
              <a:spcAft>
                <a:spcPts val="0"/>
              </a:spcAft>
              <a:buFont typeface="+mj-lt"/>
              <a:buAutoNum type="arabicPeriod"/>
              <a:tabLst>
                <a:tab pos="457200" algn="l"/>
              </a:tabLst>
            </a:pPr>
            <a:r>
              <a:rPr lang="zh-CN" altLang="zh-CN" sz="2800" kern="100" dirty="0">
                <a:cs typeface="Times New Roman"/>
              </a:rPr>
              <a:t>应用环境</a:t>
            </a:r>
          </a:p>
          <a:p>
            <a:pPr lvl="0" algn="just">
              <a:spcAft>
                <a:spcPts val="0"/>
              </a:spcAft>
              <a:buFont typeface="+mj-lt"/>
              <a:buAutoNum type="arabicPeriod"/>
              <a:tabLst>
                <a:tab pos="457200" algn="l"/>
              </a:tabLst>
            </a:pPr>
            <a:r>
              <a:rPr lang="zh-CN" altLang="zh-CN" sz="2800" kern="100" dirty="0">
                <a:cs typeface="Times New Roman"/>
              </a:rPr>
              <a:t>功能规格</a:t>
            </a:r>
          </a:p>
          <a:p>
            <a:pPr lvl="0" algn="just">
              <a:spcAft>
                <a:spcPts val="0"/>
              </a:spcAft>
              <a:buFont typeface="+mj-lt"/>
              <a:buAutoNum type="arabicPeriod"/>
              <a:tabLst>
                <a:tab pos="457200" algn="l"/>
              </a:tabLst>
            </a:pPr>
            <a:r>
              <a:rPr lang="zh-CN" altLang="zh-CN" sz="2800" kern="100" dirty="0">
                <a:cs typeface="Times New Roman"/>
              </a:rPr>
              <a:t>性能需求</a:t>
            </a:r>
          </a:p>
          <a:p>
            <a:pPr lvl="0" algn="just">
              <a:spcAft>
                <a:spcPts val="0"/>
              </a:spcAft>
              <a:buFont typeface="+mj-lt"/>
              <a:buAutoNum type="arabicPeriod"/>
              <a:tabLst>
                <a:tab pos="457200" algn="l"/>
              </a:tabLst>
            </a:pPr>
            <a:r>
              <a:rPr lang="zh-CN" altLang="zh-CN" sz="2800" kern="100" dirty="0">
                <a:cs typeface="Times New Roman"/>
              </a:rPr>
              <a:t>实现约束</a:t>
            </a:r>
          </a:p>
          <a:p>
            <a:pPr lvl="0" algn="just">
              <a:spcAft>
                <a:spcPts val="0"/>
              </a:spcAft>
              <a:buFont typeface="+mj-lt"/>
              <a:buAutoNum type="arabicPeriod"/>
              <a:tabLst>
                <a:tab pos="457200" algn="l"/>
              </a:tabLst>
            </a:pPr>
            <a:r>
              <a:rPr lang="zh-CN" altLang="zh-CN" sz="2800" kern="100" dirty="0">
                <a:cs typeface="Times New Roman"/>
              </a:rPr>
              <a:t>质量描述</a:t>
            </a:r>
          </a:p>
          <a:p>
            <a:pPr lvl="0" algn="just">
              <a:spcAft>
                <a:spcPts val="0"/>
              </a:spcAft>
              <a:buFont typeface="+mj-lt"/>
              <a:buAutoNum type="arabicPeriod"/>
              <a:tabLst>
                <a:tab pos="457200" algn="l"/>
              </a:tabLst>
            </a:pPr>
            <a:r>
              <a:rPr lang="zh-CN" altLang="zh-CN" sz="2800" kern="100" dirty="0">
                <a:cs typeface="Times New Roman"/>
              </a:rPr>
              <a:t>其它要求</a:t>
            </a:r>
          </a:p>
          <a:p>
            <a:pPr lvl="0" algn="just">
              <a:spcAft>
                <a:spcPts val="0"/>
              </a:spcAft>
              <a:buFont typeface="+mj-lt"/>
              <a:buAutoNum type="arabicPeriod"/>
              <a:tabLst>
                <a:tab pos="457200" algn="l"/>
              </a:tabLst>
            </a:pPr>
            <a:r>
              <a:rPr lang="zh-CN" altLang="zh-CN" sz="2800" kern="100" dirty="0">
                <a:cs typeface="Times New Roman"/>
              </a:rPr>
              <a:t>参考材料</a:t>
            </a:r>
          </a:p>
          <a:p>
            <a:pPr lvl="0" algn="just">
              <a:spcAft>
                <a:spcPts val="0"/>
              </a:spcAft>
              <a:buFont typeface="+mj-lt"/>
              <a:buAutoNum type="arabicPeriod"/>
              <a:tabLst>
                <a:tab pos="457200" algn="l"/>
              </a:tabLst>
            </a:pPr>
            <a:r>
              <a:rPr lang="zh-CN" altLang="zh-CN" sz="2800" kern="100" dirty="0">
                <a:cs typeface="Times New Roman"/>
              </a:rPr>
              <a:t>签字认证</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团队设计</a:t>
            </a:r>
          </a:p>
        </p:txBody>
      </p:sp>
      <p:sp>
        <p:nvSpPr>
          <p:cNvPr id="3" name="内容占位符 2"/>
          <p:cNvSpPr>
            <a:spLocks noGrp="1"/>
          </p:cNvSpPr>
          <p:nvPr>
            <p:ph idx="1"/>
          </p:nvPr>
        </p:nvSpPr>
        <p:spPr/>
        <p:txBody>
          <a:bodyPr/>
          <a:lstStyle/>
          <a:p>
            <a:r>
              <a:rPr lang="zh-CN" altLang="en-US" dirty="0"/>
              <a:t>设计过程与</a:t>
            </a:r>
            <a:r>
              <a:rPr lang="en-US" altLang="zh-CN" dirty="0"/>
              <a:t>PSP</a:t>
            </a:r>
            <a:r>
              <a:rPr lang="zh-CN" altLang="en-US" dirty="0"/>
              <a:t>基本一致</a:t>
            </a:r>
            <a:endParaRPr lang="en-US" altLang="zh-CN" dirty="0"/>
          </a:p>
          <a:p>
            <a:r>
              <a:rPr lang="zh-CN" altLang="en-US" dirty="0"/>
              <a:t>团队设计面向整体开发，因此需要额外考虑如下内容：</a:t>
            </a:r>
            <a:endParaRPr lang="en-US" altLang="zh-CN" dirty="0"/>
          </a:p>
          <a:p>
            <a:pPr lvl="1"/>
            <a:r>
              <a:rPr lang="zh-CN" altLang="zh-CN" dirty="0"/>
              <a:t>团队智慧的使用</a:t>
            </a:r>
            <a:endParaRPr lang="en-US" altLang="zh-CN" dirty="0"/>
          </a:p>
          <a:p>
            <a:pPr lvl="1"/>
            <a:r>
              <a:rPr lang="zh-CN" altLang="zh-CN" dirty="0"/>
              <a:t>设计标准</a:t>
            </a:r>
            <a:endParaRPr lang="en-US" altLang="zh-CN" dirty="0"/>
          </a:p>
          <a:p>
            <a:pPr lvl="1"/>
            <a:r>
              <a:rPr lang="zh-CN" altLang="zh-CN" dirty="0"/>
              <a:t>设计复用</a:t>
            </a:r>
            <a:endParaRPr lang="en-US" altLang="zh-CN" dirty="0"/>
          </a:p>
          <a:p>
            <a:pPr lvl="1"/>
            <a:r>
              <a:rPr lang="zh-CN" altLang="zh-CN" dirty="0"/>
              <a:t>设计的可测试性支持</a:t>
            </a:r>
            <a:endParaRPr lang="en-US" altLang="zh-CN" dirty="0"/>
          </a:p>
          <a:p>
            <a:pPr lvl="1"/>
            <a:r>
              <a:rPr lang="zh-CN" altLang="zh-CN" dirty="0"/>
              <a:t>设计的可用性支持等要求</a:t>
            </a:r>
            <a:endParaRPr lang="zh-CN"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团队智慧</a:t>
            </a:r>
          </a:p>
        </p:txBody>
      </p:sp>
      <p:sp>
        <p:nvSpPr>
          <p:cNvPr id="3" name="内容占位符 2"/>
          <p:cNvSpPr>
            <a:spLocks noGrp="1"/>
          </p:cNvSpPr>
          <p:nvPr>
            <p:ph idx="1"/>
          </p:nvPr>
        </p:nvSpPr>
        <p:spPr/>
        <p:txBody>
          <a:bodyPr/>
          <a:lstStyle/>
          <a:p>
            <a:r>
              <a:rPr lang="zh-CN" altLang="en-US" dirty="0"/>
              <a:t>发挥团队智慧两大挑战：</a:t>
            </a:r>
            <a:endParaRPr lang="en-US" altLang="zh-CN" dirty="0"/>
          </a:p>
          <a:p>
            <a:pPr lvl="1"/>
            <a:r>
              <a:rPr lang="zh-CN" altLang="zh-CN" dirty="0"/>
              <a:t>确定整体架构之前很难进行分工</a:t>
            </a:r>
            <a:endParaRPr lang="en-US" altLang="zh-CN" dirty="0"/>
          </a:p>
          <a:p>
            <a:pPr lvl="1"/>
            <a:r>
              <a:rPr lang="zh-CN" altLang="zh-CN" dirty="0"/>
              <a:t>鼓励团队成员在讨论和评审会议中的参与程度</a:t>
            </a:r>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设计标准</a:t>
            </a:r>
            <a:endParaRPr lang="zh-CN" altLang="en-US" dirty="0"/>
          </a:p>
        </p:txBody>
      </p:sp>
      <p:sp>
        <p:nvSpPr>
          <p:cNvPr id="3" name="内容占位符 2"/>
          <p:cNvSpPr>
            <a:spLocks noGrp="1"/>
          </p:cNvSpPr>
          <p:nvPr>
            <p:ph idx="1"/>
          </p:nvPr>
        </p:nvSpPr>
        <p:spPr/>
        <p:txBody>
          <a:bodyPr/>
          <a:lstStyle/>
          <a:p>
            <a:pPr lvl="0"/>
            <a:r>
              <a:rPr lang="zh-CN" altLang="zh-CN" dirty="0"/>
              <a:t>命名规范</a:t>
            </a:r>
          </a:p>
          <a:p>
            <a:pPr lvl="0"/>
            <a:r>
              <a:rPr lang="zh-CN" altLang="zh-CN" dirty="0"/>
              <a:t>接口标准</a:t>
            </a:r>
          </a:p>
          <a:p>
            <a:pPr lvl="0"/>
            <a:r>
              <a:rPr lang="zh-CN" altLang="zh-CN" dirty="0"/>
              <a:t>系统出错信息</a:t>
            </a:r>
          </a:p>
          <a:p>
            <a:pPr lvl="0"/>
            <a:r>
              <a:rPr lang="zh-CN" altLang="zh-CN" dirty="0"/>
              <a:t>设计表示标准</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复用性支持</a:t>
            </a:r>
          </a:p>
        </p:txBody>
      </p:sp>
      <p:sp>
        <p:nvSpPr>
          <p:cNvPr id="3" name="内容占位符 2"/>
          <p:cNvSpPr>
            <a:spLocks noGrp="1"/>
          </p:cNvSpPr>
          <p:nvPr>
            <p:ph idx="1"/>
          </p:nvPr>
        </p:nvSpPr>
        <p:spPr/>
        <p:txBody>
          <a:bodyPr/>
          <a:lstStyle/>
          <a:p>
            <a:r>
              <a:rPr lang="zh-CN" altLang="zh-CN" dirty="0"/>
              <a:t>在设计阶段必须要充分考虑复用的可能。为了支持复用，软件项目团队需要建立一套复用管理流程，具体而言，包括</a:t>
            </a:r>
            <a:endParaRPr lang="en-US" altLang="zh-CN" dirty="0"/>
          </a:p>
          <a:p>
            <a:pPr lvl="1"/>
            <a:r>
              <a:rPr lang="zh-CN" altLang="zh-CN" dirty="0"/>
              <a:t>复用接口标准</a:t>
            </a:r>
            <a:endParaRPr lang="en-US" altLang="zh-CN" dirty="0"/>
          </a:p>
          <a:p>
            <a:pPr lvl="1"/>
            <a:r>
              <a:rPr lang="zh-CN" altLang="zh-CN" dirty="0"/>
              <a:t>复用文档标准</a:t>
            </a:r>
            <a:endParaRPr lang="en-US" altLang="zh-CN" dirty="0"/>
          </a:p>
          <a:p>
            <a:pPr lvl="1"/>
            <a:r>
              <a:rPr lang="zh-CN" altLang="zh-CN" dirty="0"/>
              <a:t>复用质量保证机制</a:t>
            </a:r>
            <a:endParaRPr lang="zh-CN" alt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可测试性考虑</a:t>
            </a:r>
            <a:endParaRPr lang="zh-CN" altLang="en-US" dirty="0"/>
          </a:p>
        </p:txBody>
      </p:sp>
      <p:sp>
        <p:nvSpPr>
          <p:cNvPr id="3" name="内容占位符 2"/>
          <p:cNvSpPr>
            <a:spLocks noGrp="1"/>
          </p:cNvSpPr>
          <p:nvPr>
            <p:ph idx="1"/>
          </p:nvPr>
        </p:nvSpPr>
        <p:spPr/>
        <p:txBody>
          <a:bodyPr/>
          <a:lstStyle/>
          <a:p>
            <a:r>
              <a:rPr lang="zh-CN" altLang="zh-CN" dirty="0"/>
              <a:t>设计可测试性考虑主要体现在两方面：一是要尽可能减少测试代码的数量；二是要制作合理的测试计划。</a:t>
            </a:r>
            <a:endParaRPr lang="zh-CN"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可用性考虑</a:t>
            </a:r>
          </a:p>
        </p:txBody>
      </p:sp>
      <p:sp>
        <p:nvSpPr>
          <p:cNvPr id="3" name="内容占位符 2"/>
          <p:cNvSpPr>
            <a:spLocks noGrp="1"/>
          </p:cNvSpPr>
          <p:nvPr>
            <p:ph idx="1"/>
          </p:nvPr>
        </p:nvSpPr>
        <p:spPr/>
        <p:txBody>
          <a:bodyPr/>
          <a:lstStyle/>
          <a:p>
            <a:r>
              <a:rPr lang="zh-CN" altLang="zh-CN" dirty="0"/>
              <a:t>可用性的问题应当在设计阶段就开始考虑，而不能推延到实现阶段。</a:t>
            </a:r>
            <a:endParaRPr lang="en-US" altLang="zh-CN" dirty="0"/>
          </a:p>
          <a:p>
            <a:r>
              <a:rPr lang="zh-CN" altLang="zh-CN" dirty="0"/>
              <a:t>针对每一个关键功能都定义操作概念和操作场景。</a:t>
            </a:r>
            <a:endParaRPr lang="en-US" altLang="zh-CN" dirty="0"/>
          </a:p>
          <a:p>
            <a:r>
              <a:rPr lang="zh-CN" altLang="zh-CN" dirty="0"/>
              <a:t>分析操作场景以确保软件系统开发完成之后，系统使用者会满意。</a:t>
            </a:r>
            <a:endParaRPr lang="en-US" altLang="zh-CN" dirty="0"/>
          </a:p>
          <a:p>
            <a:r>
              <a:rPr lang="zh-CN" altLang="en-US" dirty="0"/>
              <a:t>必要时，</a:t>
            </a:r>
            <a:r>
              <a:rPr lang="zh-CN" altLang="zh-CN" dirty="0"/>
              <a:t>可以邀请最终用户参与场景的评审，使用模拟、原型等技术，更好的把握用户真实意图。</a:t>
            </a:r>
            <a:endParaRPr lang="zh-CN" alt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85938" y="-16"/>
            <a:ext cx="6900862" cy="1143000"/>
          </a:xfrm>
        </p:spPr>
        <p:txBody>
          <a:bodyPr/>
          <a:lstStyle/>
          <a:p>
            <a:r>
              <a:rPr lang="zh-CN" altLang="zh-CN" dirty="0"/>
              <a:t>设计的文档化</a:t>
            </a:r>
            <a:endParaRPr lang="zh-CN" altLang="en-US" dirty="0"/>
          </a:p>
        </p:txBody>
      </p:sp>
      <p:sp>
        <p:nvSpPr>
          <p:cNvPr id="1026" name="Text Box 2"/>
          <p:cNvSpPr txBox="1">
            <a:spLocks noChangeArrowheads="1"/>
          </p:cNvSpPr>
          <p:nvPr/>
        </p:nvSpPr>
        <p:spPr bwMode="auto">
          <a:xfrm>
            <a:off x="642910" y="928670"/>
            <a:ext cx="8143932" cy="594008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1"/>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引言</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2"/>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设计文档目的</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3"/>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问题陈述</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4"/>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团队信息</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1" algn="just" fontAlgn="base">
              <a:spcBef>
                <a:spcPct val="0"/>
              </a:spcBef>
              <a:spcAft>
                <a:spcPct val="0"/>
              </a:spcAft>
              <a:buFont typeface="Calibri" pitchFamily="34" charset="0"/>
              <a:buChar char="5"/>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高层设计</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914400" marR="0" lvl="2" indent="0" algn="just" defTabSz="914400" rtl="0" eaLnBrk="1" fontAlgn="base" latinLnBrk="0" hangingPunct="1">
              <a:lnSpc>
                <a:spcPct val="100000"/>
              </a:lnSpc>
              <a:spcBef>
                <a:spcPct val="0"/>
              </a:spcBef>
              <a:spcAft>
                <a:spcPct val="0"/>
              </a:spcAft>
              <a:buClrTx/>
              <a:buSzTx/>
              <a:buFont typeface="Calibri" pitchFamily="34" charset="0"/>
              <a:buChar char="a"/>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系统架构</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b"/>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组件分配表</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c"/>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功能规格说明</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d"/>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操作场景</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e"/>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各个模块工作方式的伪码描述</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f"/>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用户界面</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6"/>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详细设计</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914400" marR="0" lvl="2" indent="0" algn="just" defTabSz="914400" rtl="0" eaLnBrk="1" fontAlgn="base" latinLnBrk="0" hangingPunct="1">
              <a:lnSpc>
                <a:spcPct val="100000"/>
              </a:lnSpc>
              <a:spcBef>
                <a:spcPct val="0"/>
              </a:spcBef>
              <a:spcAft>
                <a:spcPct val="0"/>
              </a:spcAft>
              <a:buClrTx/>
              <a:buSzTx/>
              <a:buFont typeface="Calibri" pitchFamily="34" charset="0"/>
              <a:buChar char="a"/>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状态机设计</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b"/>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模块内部工作方式的伪码描述</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7"/>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限制条件</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914400" marR="0" lvl="2" indent="0" algn="just" defTabSz="914400" rtl="0" eaLnBrk="1" fontAlgn="base" latinLnBrk="0" hangingPunct="1">
              <a:lnSpc>
                <a:spcPct val="100000"/>
              </a:lnSpc>
              <a:spcBef>
                <a:spcPct val="0"/>
              </a:spcBef>
              <a:spcAft>
                <a:spcPct val="0"/>
              </a:spcAft>
              <a:buClrTx/>
              <a:buSzTx/>
              <a:buFont typeface="Calibri" pitchFamily="34" charset="0"/>
              <a:buChar char="a"/>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标准兼容</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b"/>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硬件限制</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lvl="2" algn="just" fontAlgn="base">
              <a:spcBef>
                <a:spcPct val="0"/>
              </a:spcBef>
              <a:spcAft>
                <a:spcPct val="0"/>
              </a:spcAft>
              <a:buFont typeface="Calibri" pitchFamily="34" charset="0"/>
              <a:buChar char="c"/>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开发限制</a:t>
            </a:r>
            <a:endPar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宋体" pitchFamily="2" charset="-122"/>
            </a:endParaRPr>
          </a:p>
          <a:p>
            <a:pPr marL="457200" marR="0" lvl="1" indent="0" algn="just" defTabSz="914400" rtl="0" eaLnBrk="1" fontAlgn="base" latinLnBrk="0" hangingPunct="1">
              <a:lnSpc>
                <a:spcPct val="100000"/>
              </a:lnSpc>
              <a:spcBef>
                <a:spcPct val="0"/>
              </a:spcBef>
              <a:spcAft>
                <a:spcPct val="0"/>
              </a:spcAft>
              <a:buClrTx/>
              <a:buSzTx/>
              <a:buFont typeface="Calibri" pitchFamily="34" charset="0"/>
              <a:buChar char="8"/>
              <a:tabLst/>
            </a:pPr>
            <a:r>
              <a:rPr kumimoji="0" lang="zh-CN" altLang="en-US" sz="2000" b="0" i="0" u="none" strike="noStrike" cap="none" normalizeH="0" baseline="0" dirty="0">
                <a:ln>
                  <a:noFill/>
                </a:ln>
                <a:solidFill>
                  <a:schemeClr val="tx1"/>
                </a:solidFill>
                <a:effectLst/>
                <a:latin typeface="Calibri" pitchFamily="34" charset="0"/>
                <a:ea typeface="宋体" pitchFamily="2" charset="-122"/>
                <a:cs typeface="宋体" pitchFamily="2" charset="-122"/>
              </a:rPr>
              <a:t>参考材料</a:t>
            </a:r>
            <a:endParaRPr kumimoji="0" lang="zh-CN" sz="20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实现策略</a:t>
            </a:r>
          </a:p>
        </p:txBody>
      </p:sp>
      <p:sp>
        <p:nvSpPr>
          <p:cNvPr id="3" name="内容占位符 2"/>
          <p:cNvSpPr>
            <a:spLocks noGrp="1"/>
          </p:cNvSpPr>
          <p:nvPr>
            <p:ph idx="1"/>
          </p:nvPr>
        </p:nvSpPr>
        <p:spPr/>
        <p:txBody>
          <a:bodyPr/>
          <a:lstStyle/>
          <a:p>
            <a:r>
              <a:rPr lang="zh-CN" altLang="zh-CN" dirty="0"/>
              <a:t>评审的考虑</a:t>
            </a:r>
            <a:endParaRPr lang="en-US" altLang="zh-CN" dirty="0"/>
          </a:p>
          <a:p>
            <a:r>
              <a:rPr lang="zh-CN" altLang="zh-CN" dirty="0"/>
              <a:t>复用策略</a:t>
            </a:r>
            <a:endParaRPr lang="en-US" altLang="zh-CN" dirty="0"/>
          </a:p>
          <a:p>
            <a:r>
              <a:rPr lang="zh-CN" altLang="zh-CN" dirty="0"/>
              <a:t>可测试性考虑</a:t>
            </a:r>
            <a:endParaRPr lang="zh-CN" altLang="en-US" dirty="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集成策略选择</a:t>
            </a:r>
            <a:endParaRPr lang="zh-CN" altLang="en-US" dirty="0"/>
          </a:p>
        </p:txBody>
      </p:sp>
      <p:sp>
        <p:nvSpPr>
          <p:cNvPr id="3" name="内容占位符 2"/>
          <p:cNvSpPr>
            <a:spLocks noGrp="1"/>
          </p:cNvSpPr>
          <p:nvPr>
            <p:ph idx="1"/>
          </p:nvPr>
        </p:nvSpPr>
        <p:spPr/>
        <p:txBody>
          <a:bodyPr/>
          <a:lstStyle/>
          <a:p>
            <a:r>
              <a:rPr lang="zh-CN" altLang="zh-CN" dirty="0"/>
              <a:t>大爆炸集成策略</a:t>
            </a:r>
            <a:endParaRPr lang="en-US" altLang="zh-CN" dirty="0"/>
          </a:p>
          <a:p>
            <a:r>
              <a:rPr lang="zh-CN" altLang="zh-CN" dirty="0"/>
              <a:t>逐一添加集成策略</a:t>
            </a:r>
          </a:p>
          <a:p>
            <a:r>
              <a:rPr lang="zh-CN" altLang="zh-CN" dirty="0"/>
              <a:t>集簇集成策略</a:t>
            </a:r>
            <a:endParaRPr lang="en-US" altLang="zh-CN" dirty="0"/>
          </a:p>
          <a:p>
            <a:r>
              <a:rPr lang="zh-CN" altLang="zh-CN" dirty="0"/>
              <a:t>扁平化集成策略</a:t>
            </a:r>
            <a:endParaRPr lang="zh-CN"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本讲要解决的问题</a:t>
            </a:r>
          </a:p>
        </p:txBody>
      </p:sp>
      <p:sp>
        <p:nvSpPr>
          <p:cNvPr id="3" name="内容占位符 2"/>
          <p:cNvSpPr>
            <a:spLocks noGrp="1"/>
          </p:cNvSpPr>
          <p:nvPr>
            <p:ph idx="1"/>
          </p:nvPr>
        </p:nvSpPr>
        <p:spPr/>
        <p:txBody>
          <a:bodyPr/>
          <a:lstStyle/>
          <a:p>
            <a:r>
              <a:rPr lang="zh-CN" altLang="en-US" dirty="0"/>
              <a:t>团队需求开发是如何进行的？</a:t>
            </a:r>
            <a:endParaRPr lang="en-US" altLang="zh-CN" dirty="0"/>
          </a:p>
          <a:p>
            <a:r>
              <a:rPr lang="zh-CN" altLang="en-US" dirty="0"/>
              <a:t>团队设计应当如何组织？</a:t>
            </a:r>
            <a:endParaRPr lang="en-US" altLang="zh-CN" dirty="0"/>
          </a:p>
          <a:p>
            <a:r>
              <a:rPr lang="zh-CN" altLang="en-US" dirty="0"/>
              <a:t>团队实现有哪些策略需要注意？</a:t>
            </a:r>
            <a:endParaRPr lang="en-US" altLang="zh-CN" dirty="0"/>
          </a:p>
          <a:p>
            <a:r>
              <a:rPr lang="zh-CN" altLang="en-US" dirty="0"/>
              <a:t>团队集成有哪些策略？</a:t>
            </a:r>
            <a:endParaRPr lang="en-US" altLang="zh-CN" dirty="0"/>
          </a:p>
          <a:p>
            <a:r>
              <a:rPr lang="zh-CN" altLang="en-US" dirty="0"/>
              <a:t>验证和确认在开发工作中如何应用？</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验证与确认</a:t>
            </a:r>
          </a:p>
        </p:txBody>
      </p:sp>
      <p:sp>
        <p:nvSpPr>
          <p:cNvPr id="3" name="内容占位符 2"/>
          <p:cNvSpPr>
            <a:spLocks noGrp="1"/>
          </p:cNvSpPr>
          <p:nvPr>
            <p:ph idx="1"/>
          </p:nvPr>
        </p:nvSpPr>
        <p:spPr/>
        <p:txBody>
          <a:bodyPr/>
          <a:lstStyle/>
          <a:p>
            <a:r>
              <a:rPr lang="zh-CN" altLang="zh-CN" dirty="0"/>
              <a:t>验证</a:t>
            </a:r>
            <a:r>
              <a:rPr lang="en-US" altLang="zh-CN" dirty="0"/>
              <a:t>(Verification)</a:t>
            </a:r>
            <a:r>
              <a:rPr lang="zh-CN" altLang="zh-CN" dirty="0"/>
              <a:t>和确认</a:t>
            </a:r>
            <a:r>
              <a:rPr lang="en-US" altLang="zh-CN" dirty="0"/>
              <a:t>(Validation)</a:t>
            </a:r>
            <a:r>
              <a:rPr lang="zh-CN" altLang="zh-CN" dirty="0"/>
              <a:t>都是为了提升最终产品的质量而采取的措施。</a:t>
            </a:r>
            <a:endParaRPr lang="en-US" altLang="zh-CN" dirty="0"/>
          </a:p>
          <a:p>
            <a:r>
              <a:rPr lang="zh-CN" altLang="zh-CN" dirty="0"/>
              <a:t>验证和确认的目的不同。</a:t>
            </a:r>
            <a:endParaRPr lang="en-US" altLang="zh-CN" dirty="0"/>
          </a:p>
          <a:p>
            <a:pPr lvl="1"/>
            <a:r>
              <a:rPr lang="zh-CN" altLang="zh-CN" dirty="0"/>
              <a:t>验证是目的是确保选定的工作产品与事先指定给该工作产品的需求一致。</a:t>
            </a:r>
            <a:endParaRPr lang="en-US" altLang="zh-CN" dirty="0"/>
          </a:p>
          <a:p>
            <a:pPr lvl="1"/>
            <a:r>
              <a:rPr lang="zh-CN" altLang="zh-CN" dirty="0"/>
              <a:t>确认的目标则是确保开发完成的产品或者产品组件在即将要使用该产品或者产品组件的环境中工作正确。</a:t>
            </a:r>
            <a:endParaRPr lang="zh-CN" alt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验证与确认活动</a:t>
            </a:r>
            <a:endParaRPr lang="zh-CN" altLang="en-US" dirty="0"/>
          </a:p>
        </p:txBody>
      </p:sp>
      <p:sp>
        <p:nvSpPr>
          <p:cNvPr id="3" name="内容占位符 2"/>
          <p:cNvSpPr>
            <a:spLocks noGrp="1"/>
          </p:cNvSpPr>
          <p:nvPr>
            <p:ph idx="1"/>
          </p:nvPr>
        </p:nvSpPr>
        <p:spPr/>
        <p:txBody>
          <a:bodyPr/>
          <a:lstStyle/>
          <a:p>
            <a:r>
              <a:rPr lang="zh-CN" altLang="zh-CN" dirty="0"/>
              <a:t>环境准备</a:t>
            </a:r>
            <a:endParaRPr lang="en-US" altLang="zh-CN" dirty="0"/>
          </a:p>
          <a:p>
            <a:pPr lvl="0"/>
            <a:r>
              <a:rPr lang="zh-CN" altLang="zh-CN" dirty="0"/>
              <a:t>对象选择</a:t>
            </a:r>
          </a:p>
          <a:p>
            <a:pPr lvl="0"/>
            <a:r>
              <a:rPr lang="zh-CN" altLang="zh-CN" dirty="0"/>
              <a:t>活动实施</a:t>
            </a:r>
          </a:p>
          <a:p>
            <a:pPr lvl="0"/>
            <a:r>
              <a:rPr lang="zh-CN" altLang="zh-CN" dirty="0"/>
              <a:t>结果分析</a:t>
            </a:r>
          </a:p>
          <a:p>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问题回顾</a:t>
            </a:r>
          </a:p>
        </p:txBody>
      </p:sp>
      <p:sp>
        <p:nvSpPr>
          <p:cNvPr id="3" name="内容占位符 2"/>
          <p:cNvSpPr>
            <a:spLocks noGrp="1"/>
          </p:cNvSpPr>
          <p:nvPr>
            <p:ph idx="1"/>
          </p:nvPr>
        </p:nvSpPr>
        <p:spPr/>
        <p:txBody>
          <a:bodyPr/>
          <a:lstStyle/>
          <a:p>
            <a:r>
              <a:rPr lang="zh-CN" altLang="en-US" dirty="0"/>
              <a:t>团队需求开发是如何进行的？</a:t>
            </a:r>
            <a:endParaRPr lang="en-US" altLang="zh-CN" dirty="0"/>
          </a:p>
          <a:p>
            <a:r>
              <a:rPr lang="zh-CN" altLang="en-US" dirty="0"/>
              <a:t>团队设计应当如何组织？</a:t>
            </a:r>
            <a:endParaRPr lang="en-US" altLang="zh-CN" dirty="0"/>
          </a:p>
          <a:p>
            <a:r>
              <a:rPr lang="zh-CN" altLang="en-US" dirty="0"/>
              <a:t>团队实现有哪些策略需要注意？</a:t>
            </a:r>
            <a:endParaRPr lang="en-US" altLang="zh-CN" dirty="0"/>
          </a:p>
          <a:p>
            <a:r>
              <a:rPr lang="zh-CN" altLang="en-US" dirty="0"/>
              <a:t>团队集成有哪些策略？</a:t>
            </a:r>
            <a:endParaRPr lang="en-US" altLang="zh-CN" dirty="0"/>
          </a:p>
          <a:p>
            <a:r>
              <a:rPr lang="zh-CN" altLang="en-US" dirty="0"/>
              <a:t>验证和确认在开发工作中如何应用？</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a:t>
            </a:r>
          </a:p>
        </p:txBody>
      </p:sp>
      <p:sp>
        <p:nvSpPr>
          <p:cNvPr id="3" name="内容占位符 2"/>
          <p:cNvSpPr>
            <a:spLocks noGrp="1"/>
          </p:cNvSpPr>
          <p:nvPr>
            <p:ph idx="1"/>
          </p:nvPr>
        </p:nvSpPr>
        <p:spPr/>
        <p:txBody>
          <a:bodyPr/>
          <a:lstStyle/>
          <a:p>
            <a:r>
              <a:rPr lang="zh-CN" altLang="en-US" dirty="0"/>
              <a:t>需求开发</a:t>
            </a:r>
            <a:endParaRPr lang="en-US" altLang="zh-CN" dirty="0"/>
          </a:p>
          <a:p>
            <a:r>
              <a:rPr lang="zh-CN" altLang="en-US" dirty="0"/>
              <a:t>团队设计</a:t>
            </a:r>
            <a:endParaRPr lang="en-US" altLang="zh-CN" dirty="0"/>
          </a:p>
          <a:p>
            <a:r>
              <a:rPr lang="zh-CN" altLang="en-US" dirty="0"/>
              <a:t>实现策略</a:t>
            </a:r>
            <a:endParaRPr lang="en-US" altLang="zh-CN" dirty="0"/>
          </a:p>
          <a:p>
            <a:r>
              <a:rPr lang="zh-CN" altLang="en-US" dirty="0"/>
              <a:t>集成策略</a:t>
            </a:r>
            <a:endParaRPr lang="en-US" altLang="zh-CN" dirty="0"/>
          </a:p>
          <a:p>
            <a:r>
              <a:rPr lang="zh-CN" altLang="en-US" dirty="0"/>
              <a:t>验证与确认</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需求开发</a:t>
            </a:r>
          </a:p>
        </p:txBody>
      </p:sp>
      <p:sp>
        <p:nvSpPr>
          <p:cNvPr id="3" name="内容占位符 2"/>
          <p:cNvSpPr>
            <a:spLocks noGrp="1"/>
          </p:cNvSpPr>
          <p:nvPr>
            <p:ph idx="1"/>
          </p:nvPr>
        </p:nvSpPr>
        <p:spPr/>
        <p:txBody>
          <a:bodyPr/>
          <a:lstStyle/>
          <a:p>
            <a:r>
              <a:rPr lang="zh-CN" altLang="zh-CN" dirty="0"/>
              <a:t>需求是一切工程活动的基础。</a:t>
            </a:r>
            <a:endParaRPr lang="en-US" altLang="zh-CN" dirty="0"/>
          </a:p>
          <a:p>
            <a:r>
              <a:rPr lang="zh-CN" altLang="en-US" dirty="0"/>
              <a:t>需求类别</a:t>
            </a:r>
            <a:endParaRPr lang="en-US" altLang="zh-CN" dirty="0"/>
          </a:p>
          <a:p>
            <a:pPr lvl="1"/>
            <a:r>
              <a:rPr lang="zh-CN" altLang="en-US" dirty="0"/>
              <a:t>客户需求</a:t>
            </a:r>
            <a:endParaRPr lang="en-US" altLang="zh-CN" dirty="0"/>
          </a:p>
          <a:p>
            <a:pPr lvl="1"/>
            <a:r>
              <a:rPr lang="zh-CN" altLang="en-US" dirty="0"/>
              <a:t>产品需求</a:t>
            </a:r>
            <a:endParaRPr lang="en-US" altLang="zh-CN" dirty="0"/>
          </a:p>
          <a:p>
            <a:pPr lvl="1"/>
            <a:r>
              <a:rPr lang="zh-CN" altLang="en-US" dirty="0"/>
              <a:t>产品组件需求</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需求获取</a:t>
            </a:r>
            <a:endParaRPr lang="zh-CN" altLang="en-US" dirty="0"/>
          </a:p>
        </p:txBody>
      </p:sp>
      <p:sp>
        <p:nvSpPr>
          <p:cNvPr id="3" name="内容占位符 2"/>
          <p:cNvSpPr>
            <a:spLocks noGrp="1"/>
          </p:cNvSpPr>
          <p:nvPr>
            <p:ph idx="1"/>
          </p:nvPr>
        </p:nvSpPr>
        <p:spPr/>
        <p:txBody>
          <a:bodyPr/>
          <a:lstStyle/>
          <a:p>
            <a:r>
              <a:rPr lang="zh-CN" altLang="zh-CN" sz="2800" dirty="0"/>
              <a:t>客户所受到的限制也应当作为需求开发过程中需要重点关注的内容。</a:t>
            </a:r>
            <a:endParaRPr lang="en-US" altLang="zh-CN" sz="2800" dirty="0"/>
          </a:p>
          <a:p>
            <a:r>
              <a:rPr lang="zh-CN" altLang="zh-CN" sz="2800" dirty="0"/>
              <a:t>通常采取所谓的需求“诱导”方式进行。</a:t>
            </a:r>
            <a:endParaRPr lang="en-US" altLang="zh-CN" sz="2800" dirty="0"/>
          </a:p>
          <a:p>
            <a:r>
              <a:rPr lang="zh-CN" altLang="en-US" sz="2800" dirty="0"/>
              <a:t>“</a:t>
            </a:r>
            <a:r>
              <a:rPr lang="zh-CN" altLang="zh-CN" sz="2800" dirty="0"/>
              <a:t>诱导”一词的含义不仅仅是普通的需求采集，它隐含了应更加积极地、前瞻性地识别那些客户没有明确提供的额外需求。</a:t>
            </a:r>
            <a:endParaRPr lang="zh-CN" altLang="en-US" sz="28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需求汇总</a:t>
            </a:r>
          </a:p>
        </p:txBody>
      </p:sp>
      <p:sp>
        <p:nvSpPr>
          <p:cNvPr id="3" name="内容占位符 2"/>
          <p:cNvSpPr>
            <a:spLocks noGrp="1"/>
          </p:cNvSpPr>
          <p:nvPr>
            <p:ph idx="1"/>
          </p:nvPr>
        </p:nvSpPr>
        <p:spPr/>
        <p:txBody>
          <a:bodyPr/>
          <a:lstStyle/>
          <a:p>
            <a:r>
              <a:rPr lang="zh-CN" altLang="en-US" dirty="0"/>
              <a:t>整理各种来源的信息，识别缺失的信息</a:t>
            </a:r>
            <a:endParaRPr lang="en-US" altLang="zh-CN" dirty="0"/>
          </a:p>
          <a:p>
            <a:r>
              <a:rPr lang="zh-CN" altLang="en-US" dirty="0"/>
              <a:t>解决冲突的需求</a:t>
            </a:r>
            <a:endParaRPr lang="en-US" altLang="zh-CN" dirty="0"/>
          </a:p>
          <a:p>
            <a:r>
              <a:rPr lang="zh-CN" altLang="en-US" dirty="0"/>
              <a:t>需求的整理和转化</a:t>
            </a:r>
            <a:endParaRPr lang="en-US" altLang="zh-CN" dirty="0"/>
          </a:p>
          <a:p>
            <a:r>
              <a:rPr lang="zh-CN" altLang="en-US" dirty="0"/>
              <a:t>推导未显式描述的需求内容</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需求验证</a:t>
            </a:r>
          </a:p>
        </p:txBody>
      </p:sp>
      <p:sp>
        <p:nvSpPr>
          <p:cNvPr id="3" name="内容占位符 2"/>
          <p:cNvSpPr>
            <a:spLocks noGrp="1"/>
          </p:cNvSpPr>
          <p:nvPr>
            <p:ph idx="1"/>
          </p:nvPr>
        </p:nvSpPr>
        <p:spPr/>
        <p:txBody>
          <a:bodyPr/>
          <a:lstStyle/>
          <a:p>
            <a:r>
              <a:rPr lang="zh-CN" altLang="zh-CN" dirty="0"/>
              <a:t>对需求进行分析和确认，以确保符合使用者预期</a:t>
            </a:r>
            <a:endParaRPr lang="en-US" altLang="zh-CN" dirty="0"/>
          </a:p>
          <a:p>
            <a:r>
              <a:rPr lang="zh-CN" altLang="en-US" dirty="0"/>
              <a:t>典型活动包括</a:t>
            </a:r>
            <a:endParaRPr lang="en-US" altLang="zh-CN" dirty="0"/>
          </a:p>
          <a:p>
            <a:pPr lvl="1"/>
            <a:r>
              <a:rPr lang="zh-CN" altLang="zh-CN" dirty="0"/>
              <a:t>建立和维护操作概念和相关的场景</a:t>
            </a:r>
            <a:endParaRPr lang="en-US" altLang="zh-CN" dirty="0"/>
          </a:p>
          <a:p>
            <a:pPr lvl="1"/>
            <a:r>
              <a:rPr lang="zh-CN" altLang="zh-CN" dirty="0"/>
              <a:t>分析需求</a:t>
            </a:r>
            <a:endParaRPr lang="en-US" altLang="zh-CN" dirty="0"/>
          </a:p>
          <a:p>
            <a:pPr lvl="1"/>
            <a:r>
              <a:rPr lang="zh-CN" altLang="zh-CN" dirty="0"/>
              <a:t>确认需求</a:t>
            </a:r>
            <a:endParaRPr lang="zh-CN" alt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需求文档制作</a:t>
            </a:r>
          </a:p>
        </p:txBody>
      </p:sp>
      <p:sp>
        <p:nvSpPr>
          <p:cNvPr id="3" name="内容占位符 2"/>
          <p:cNvSpPr>
            <a:spLocks noGrp="1"/>
          </p:cNvSpPr>
          <p:nvPr>
            <p:ph idx="1"/>
          </p:nvPr>
        </p:nvSpPr>
        <p:spPr/>
        <p:txBody>
          <a:bodyPr/>
          <a:lstStyle/>
          <a:p>
            <a:r>
              <a:rPr lang="zh-CN" altLang="zh-CN" dirty="0"/>
              <a:t>需求开发工作完成的一个基本标志是形成了一份完整的、规范的、经过评审的需求规格说明书。</a:t>
            </a:r>
            <a:endParaRPr lang="en-US" altLang="zh-CN" dirty="0"/>
          </a:p>
          <a:p>
            <a:r>
              <a:rPr lang="zh-CN" altLang="zh-CN" dirty="0"/>
              <a:t>需求规格说明书的编制是为了使用户和软件开发者双方对该软件的初始规定有一个共同的理解，使之成为整个开发工作的基础。</a:t>
            </a:r>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优秀需求规格文档特征</a:t>
            </a:r>
          </a:p>
        </p:txBody>
      </p:sp>
      <p:sp>
        <p:nvSpPr>
          <p:cNvPr id="3" name="内容占位符 2"/>
          <p:cNvSpPr>
            <a:spLocks noGrp="1"/>
          </p:cNvSpPr>
          <p:nvPr>
            <p:ph idx="1"/>
          </p:nvPr>
        </p:nvSpPr>
        <p:spPr>
          <a:xfrm>
            <a:off x="1785918" y="1457344"/>
            <a:ext cx="3000396" cy="4686300"/>
          </a:xfrm>
        </p:spPr>
        <p:txBody>
          <a:bodyPr/>
          <a:lstStyle/>
          <a:p>
            <a:pPr lvl="0"/>
            <a:r>
              <a:rPr lang="zh-CN" altLang="zh-CN" sz="2800" dirty="0"/>
              <a:t>内聚特征</a:t>
            </a:r>
          </a:p>
          <a:p>
            <a:pPr lvl="0"/>
            <a:r>
              <a:rPr lang="zh-CN" altLang="zh-CN" sz="2800" dirty="0"/>
              <a:t>完整特征</a:t>
            </a:r>
          </a:p>
          <a:p>
            <a:pPr lvl="0"/>
            <a:r>
              <a:rPr lang="zh-CN" altLang="zh-CN" sz="2800" dirty="0"/>
              <a:t>一致特征</a:t>
            </a:r>
          </a:p>
          <a:p>
            <a:pPr lvl="0"/>
            <a:r>
              <a:rPr lang="zh-CN" altLang="zh-CN" sz="2800" dirty="0"/>
              <a:t>原子特征</a:t>
            </a:r>
          </a:p>
          <a:p>
            <a:pPr lvl="0"/>
            <a:r>
              <a:rPr lang="zh-CN" altLang="zh-CN" sz="2800" dirty="0"/>
              <a:t>可跟踪特征</a:t>
            </a:r>
          </a:p>
        </p:txBody>
      </p:sp>
      <p:sp>
        <p:nvSpPr>
          <p:cNvPr id="4" name="内容占位符 2"/>
          <p:cNvSpPr txBox="1">
            <a:spLocks/>
          </p:cNvSpPr>
          <p:nvPr/>
        </p:nvSpPr>
        <p:spPr bwMode="auto">
          <a:xfrm>
            <a:off x="5000628" y="1457344"/>
            <a:ext cx="3186054" cy="4686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非过期特征</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可行性特征</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非二义性特征</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强制特征</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zh-CN" altLang="zh-CN" sz="2800" b="0" i="0" u="none" strike="noStrike" kern="1200" cap="none" spc="0" normalizeH="0" baseline="0" noProof="0" dirty="0">
                <a:ln>
                  <a:noFill/>
                </a:ln>
                <a:solidFill>
                  <a:schemeClr val="tx1"/>
                </a:solidFill>
                <a:effectLst/>
                <a:uLnTx/>
                <a:uFillTx/>
                <a:latin typeface="+mn-lt"/>
                <a:ea typeface="+mn-ea"/>
                <a:cs typeface="+mn-cs"/>
              </a:rPr>
              <a:t>可验证特征</a:t>
            </a:r>
          </a:p>
        </p:txBody>
      </p:sp>
    </p:spTree>
  </p:cSld>
  <p:clrMapOvr>
    <a:masterClrMapping/>
  </p:clrMapOvr>
  <p:transition/>
</p:sld>
</file>

<file path=ppt/theme/theme1.xml><?xml version="1.0" encoding="utf-8"?>
<a:theme xmlns:a="http://schemas.openxmlformats.org/drawingml/2006/main" name="PowerPoint Template">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第一讲</Template>
  <TotalTime>310</TotalTime>
  <Words>4212</Words>
  <Application>Microsoft Office PowerPoint</Application>
  <PresentationFormat>全屏显示(4:3)</PresentationFormat>
  <Paragraphs>245</Paragraphs>
  <Slides>22</Slides>
  <Notes>20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宋体</vt:lpstr>
      <vt:lpstr>Arial</vt:lpstr>
      <vt:lpstr>Calibri</vt:lpstr>
      <vt:lpstr>Times New Roman</vt:lpstr>
      <vt:lpstr>Verdana</vt:lpstr>
      <vt:lpstr>Wingdings</vt:lpstr>
      <vt:lpstr>PowerPoint Template</vt:lpstr>
      <vt:lpstr>软件质量与管理 第六讲 团队工程开发</vt:lpstr>
      <vt:lpstr>本讲要解决的问题</vt:lpstr>
      <vt:lpstr>内容</vt:lpstr>
      <vt:lpstr>需求开发</vt:lpstr>
      <vt:lpstr>需求获取</vt:lpstr>
      <vt:lpstr>需求汇总</vt:lpstr>
      <vt:lpstr>需求验证</vt:lpstr>
      <vt:lpstr>需求文档制作</vt:lpstr>
      <vt:lpstr>优秀需求规格文档特征</vt:lpstr>
      <vt:lpstr>SRS示例</vt:lpstr>
      <vt:lpstr>团队设计</vt:lpstr>
      <vt:lpstr>团队智慧</vt:lpstr>
      <vt:lpstr>设计标准</vt:lpstr>
      <vt:lpstr>复用性支持</vt:lpstr>
      <vt:lpstr>可测试性考虑</vt:lpstr>
      <vt:lpstr>可用性考虑</vt:lpstr>
      <vt:lpstr>设计的文档化</vt:lpstr>
      <vt:lpstr>实现策略</vt:lpstr>
      <vt:lpstr>集成策略选择</vt:lpstr>
      <vt:lpstr>验证与确认</vt:lpstr>
      <vt:lpstr>验证与确认活动</vt:lpstr>
      <vt:lpstr>问题回顾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软件过程与管理 第二讲 个体软件过程</dc:title>
  <cp:lastModifiedBy>guoping rong</cp:lastModifiedBy>
  <cp:revision>70</cp:revision>
  <dcterms:modified xsi:type="dcterms:W3CDTF">2020-12-01T12:23:57Z</dcterms:modified>
</cp:coreProperties>
</file>