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95"/>
  </p:notesMasterIdLst>
  <p:sldIdLst>
    <p:sldId id="427" r:id="rId2"/>
    <p:sldId id="445" r:id="rId3"/>
    <p:sldId id="446" r:id="rId4"/>
    <p:sldId id="447" r:id="rId5"/>
    <p:sldId id="448" r:id="rId6"/>
    <p:sldId id="449" r:id="rId7"/>
    <p:sldId id="450" r:id="rId8"/>
    <p:sldId id="451" r:id="rId9"/>
    <p:sldId id="452" r:id="rId10"/>
    <p:sldId id="453" r:id="rId11"/>
    <p:sldId id="454" r:id="rId12"/>
    <p:sldId id="455" r:id="rId13"/>
    <p:sldId id="458" r:id="rId14"/>
    <p:sldId id="460" r:id="rId15"/>
    <p:sldId id="461" r:id="rId16"/>
    <p:sldId id="462" r:id="rId17"/>
    <p:sldId id="464" r:id="rId18"/>
    <p:sldId id="465" r:id="rId19"/>
    <p:sldId id="466" r:id="rId20"/>
    <p:sldId id="467" r:id="rId21"/>
    <p:sldId id="463"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558" r:id="rId39"/>
    <p:sldId id="559" r:id="rId40"/>
    <p:sldId id="307" r:id="rId41"/>
    <p:sldId id="309" r:id="rId42"/>
    <p:sldId id="310" r:id="rId43"/>
    <p:sldId id="311" r:id="rId44"/>
    <p:sldId id="312" r:id="rId45"/>
    <p:sldId id="313" r:id="rId46"/>
    <p:sldId id="314" r:id="rId47"/>
    <p:sldId id="315" r:id="rId48"/>
    <p:sldId id="323" r:id="rId49"/>
    <p:sldId id="324" r:id="rId50"/>
    <p:sldId id="325" r:id="rId51"/>
    <p:sldId id="326" r:id="rId52"/>
    <p:sldId id="327" r:id="rId53"/>
    <p:sldId id="328" r:id="rId54"/>
    <p:sldId id="329" r:id="rId55"/>
    <p:sldId id="330" r:id="rId56"/>
    <p:sldId id="316" r:id="rId57"/>
    <p:sldId id="317" r:id="rId58"/>
    <p:sldId id="318" r:id="rId59"/>
    <p:sldId id="560" r:id="rId60"/>
    <p:sldId id="320" r:id="rId61"/>
    <p:sldId id="321" r:id="rId62"/>
    <p:sldId id="332" r:id="rId63"/>
    <p:sldId id="333" r:id="rId64"/>
    <p:sldId id="334" r:id="rId65"/>
    <p:sldId id="562" r:id="rId66"/>
    <p:sldId id="322" r:id="rId67"/>
    <p:sldId id="335" r:id="rId68"/>
    <p:sldId id="336" r:id="rId69"/>
    <p:sldId id="337" r:id="rId70"/>
    <p:sldId id="561" r:id="rId71"/>
    <p:sldId id="338" r:id="rId72"/>
    <p:sldId id="340" r:id="rId73"/>
    <p:sldId id="341" r:id="rId74"/>
    <p:sldId id="342" r:id="rId75"/>
    <p:sldId id="343" r:id="rId76"/>
    <p:sldId id="344" r:id="rId77"/>
    <p:sldId id="345"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icrosof" lastIdx="1" clrIdx="0"/>
  <p:cmAuthor id="2" name="Microsoft Office 用户" initials="Microsof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7575F1"/>
    <a:srgbClr val="90B0D6"/>
    <a:srgbClr val="9B6BFB"/>
    <a:srgbClr val="7469FD"/>
    <a:srgbClr val="AD8CDA"/>
    <a:srgbClr val="6D7A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4967" autoAdjust="0"/>
  </p:normalViewPr>
  <p:slideViewPr>
    <p:cSldViewPr>
      <p:cViewPr varScale="1">
        <p:scale>
          <a:sx n="96" d="100"/>
          <a:sy n="96" d="100"/>
        </p:scale>
        <p:origin x="16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72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B3B813-A581-48DC-8633-E3C4F4BDBFEB}" type="datetimeFigureOut">
              <a:rPr lang="zh-CN" altLang="en-US"/>
              <a:pPr>
                <a:defRPr/>
              </a:pPr>
              <a:t>2020/10/18</a:t>
            </a:fld>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2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2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172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8BBDFF6-09F2-4148-9FBE-EAEC59E6E8F5}" type="slidenum">
              <a:rPr lang="zh-CN" altLang="en-US"/>
              <a:pPr>
                <a:defRPr/>
              </a:pPr>
              <a:t>‹#›</a:t>
            </a:fld>
            <a:endParaRPr lang="en-US" altLang="zh-CN"/>
          </a:p>
        </p:txBody>
      </p:sp>
    </p:spTree>
    <p:extLst>
      <p:ext uri="{BB962C8B-B14F-4D97-AF65-F5344CB8AC3E}">
        <p14:creationId xmlns:p14="http://schemas.microsoft.com/office/powerpoint/2010/main" val="2957012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endParaRPr lang="zh-CN" altLang="en-US"/>
          </a:p>
        </p:txBody>
      </p:sp>
      <p:sp>
        <p:nvSpPr>
          <p:cNvPr id="634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5C8545-BBCF-4CE1-B5A0-68AF68001A31}" type="slidenum">
              <a:rPr lang="zh-CN" altLang="en-US" smtClean="0"/>
              <a:pPr/>
              <a:t>1</a:t>
            </a:fld>
            <a:endParaRPr lang="zh-CN" altLang="en-US"/>
          </a:p>
        </p:txBody>
      </p:sp>
    </p:spTree>
    <p:extLst>
      <p:ext uri="{BB962C8B-B14F-4D97-AF65-F5344CB8AC3E}">
        <p14:creationId xmlns:p14="http://schemas.microsoft.com/office/powerpoint/2010/main" val="1263846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10</a:t>
            </a:fld>
            <a:endParaRPr lang="zh-CN" altLang="en-US"/>
          </a:p>
        </p:txBody>
      </p:sp>
    </p:spTree>
    <p:extLst>
      <p:ext uri="{BB962C8B-B14F-4D97-AF65-F5344CB8AC3E}">
        <p14:creationId xmlns:p14="http://schemas.microsoft.com/office/powerpoint/2010/main" val="1886499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11</a:t>
            </a:fld>
            <a:endParaRPr lang="zh-CN" altLang="en-US"/>
          </a:p>
        </p:txBody>
      </p:sp>
    </p:spTree>
    <p:extLst>
      <p:ext uri="{BB962C8B-B14F-4D97-AF65-F5344CB8AC3E}">
        <p14:creationId xmlns:p14="http://schemas.microsoft.com/office/powerpoint/2010/main" val="128481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12</a:t>
            </a:fld>
            <a:endParaRPr lang="zh-CN" altLang="en-US"/>
          </a:p>
        </p:txBody>
      </p:sp>
    </p:spTree>
    <p:extLst>
      <p:ext uri="{BB962C8B-B14F-4D97-AF65-F5344CB8AC3E}">
        <p14:creationId xmlns:p14="http://schemas.microsoft.com/office/powerpoint/2010/main" val="2004627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13</a:t>
            </a:fld>
            <a:endParaRPr lang="zh-CN" altLang="en-US"/>
          </a:p>
        </p:txBody>
      </p:sp>
    </p:spTree>
    <p:extLst>
      <p:ext uri="{BB962C8B-B14F-4D97-AF65-F5344CB8AC3E}">
        <p14:creationId xmlns:p14="http://schemas.microsoft.com/office/powerpoint/2010/main" val="5389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14</a:t>
            </a:fld>
            <a:endParaRPr lang="zh-CN" altLang="en-US"/>
          </a:p>
        </p:txBody>
      </p:sp>
    </p:spTree>
    <p:extLst>
      <p:ext uri="{BB962C8B-B14F-4D97-AF65-F5344CB8AC3E}">
        <p14:creationId xmlns:p14="http://schemas.microsoft.com/office/powerpoint/2010/main" val="204380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15</a:t>
            </a:fld>
            <a:endParaRPr lang="zh-CN" altLang="en-US"/>
          </a:p>
        </p:txBody>
      </p:sp>
    </p:spTree>
    <p:extLst>
      <p:ext uri="{BB962C8B-B14F-4D97-AF65-F5344CB8AC3E}">
        <p14:creationId xmlns:p14="http://schemas.microsoft.com/office/powerpoint/2010/main" val="1135954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16</a:t>
            </a:fld>
            <a:endParaRPr lang="zh-CN" altLang="en-US"/>
          </a:p>
        </p:txBody>
      </p:sp>
    </p:spTree>
    <p:extLst>
      <p:ext uri="{BB962C8B-B14F-4D97-AF65-F5344CB8AC3E}">
        <p14:creationId xmlns:p14="http://schemas.microsoft.com/office/powerpoint/2010/main" val="1541171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17</a:t>
            </a:fld>
            <a:endParaRPr lang="zh-CN" altLang="en-US"/>
          </a:p>
        </p:txBody>
      </p:sp>
    </p:spTree>
    <p:extLst>
      <p:ext uri="{BB962C8B-B14F-4D97-AF65-F5344CB8AC3E}">
        <p14:creationId xmlns:p14="http://schemas.microsoft.com/office/powerpoint/2010/main" val="100706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18</a:t>
            </a:fld>
            <a:endParaRPr lang="zh-CN" altLang="en-US"/>
          </a:p>
        </p:txBody>
      </p:sp>
    </p:spTree>
    <p:extLst>
      <p:ext uri="{BB962C8B-B14F-4D97-AF65-F5344CB8AC3E}">
        <p14:creationId xmlns:p14="http://schemas.microsoft.com/office/powerpoint/2010/main" val="970095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思考题</a:t>
            </a:r>
            <a:r>
              <a:rPr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我们可以看到，这里计算了两组线性回归的参数，也就是说项目所需资源并不是直接由</a:t>
            </a:r>
            <a:r>
              <a:rPr lang="zh-CN" altLang="en-US" sz="1200" b="1" i="1" kern="1200" dirty="0">
                <a:solidFill>
                  <a:schemeClr val="tx1"/>
                </a:solidFill>
                <a:latin typeface="+mn-lt"/>
                <a:ea typeface="+mn-ea"/>
                <a:cs typeface="+mn-cs"/>
              </a:rPr>
              <a:t>程序规模</a:t>
            </a:r>
            <a:r>
              <a:rPr lang="zh-CN" altLang="en-US" sz="1200" kern="1200" dirty="0">
                <a:solidFill>
                  <a:schemeClr val="tx1"/>
                </a:solidFill>
                <a:latin typeface="+mn-lt"/>
                <a:ea typeface="+mn-ea"/>
                <a:cs typeface="+mn-cs"/>
              </a:rPr>
              <a:t>和历史数据中的生产效率相除得到。读者可以思考一下为什么？</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19</a:t>
            </a:fld>
            <a:endParaRPr lang="zh-CN" altLang="en-US"/>
          </a:p>
        </p:txBody>
      </p:sp>
    </p:spTree>
    <p:extLst>
      <p:ext uri="{BB962C8B-B14F-4D97-AF65-F5344CB8AC3E}">
        <p14:creationId xmlns:p14="http://schemas.microsoft.com/office/powerpoint/2010/main" val="198337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a:t>
            </a:fld>
            <a:endParaRPr lang="zh-CN" altLang="en-US"/>
          </a:p>
        </p:txBody>
      </p:sp>
    </p:spTree>
    <p:extLst>
      <p:ext uri="{BB962C8B-B14F-4D97-AF65-F5344CB8AC3E}">
        <p14:creationId xmlns:p14="http://schemas.microsoft.com/office/powerpoint/2010/main" val="1683495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20</a:t>
            </a:fld>
            <a:endParaRPr lang="zh-CN" altLang="en-US"/>
          </a:p>
        </p:txBody>
      </p:sp>
    </p:spTree>
    <p:extLst>
      <p:ext uri="{BB962C8B-B14F-4D97-AF65-F5344CB8AC3E}">
        <p14:creationId xmlns:p14="http://schemas.microsoft.com/office/powerpoint/2010/main" val="211910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21</a:t>
            </a:fld>
            <a:endParaRPr lang="zh-CN" altLang="en-US"/>
          </a:p>
        </p:txBody>
      </p:sp>
    </p:spTree>
    <p:extLst>
      <p:ext uri="{BB962C8B-B14F-4D97-AF65-F5344CB8AC3E}">
        <p14:creationId xmlns:p14="http://schemas.microsoft.com/office/powerpoint/2010/main" val="284412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22</a:t>
            </a:fld>
            <a:endParaRPr lang="zh-CN" altLang="en-US"/>
          </a:p>
        </p:txBody>
      </p:sp>
    </p:spTree>
    <p:extLst>
      <p:ext uri="{BB962C8B-B14F-4D97-AF65-F5344CB8AC3E}">
        <p14:creationId xmlns:p14="http://schemas.microsoft.com/office/powerpoint/2010/main" val="996391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23</a:t>
            </a:fld>
            <a:endParaRPr lang="zh-CN" altLang="en-US"/>
          </a:p>
        </p:txBody>
      </p:sp>
    </p:spTree>
    <p:extLst>
      <p:ext uri="{BB962C8B-B14F-4D97-AF65-F5344CB8AC3E}">
        <p14:creationId xmlns:p14="http://schemas.microsoft.com/office/powerpoint/2010/main" val="1282305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24</a:t>
            </a:fld>
            <a:endParaRPr lang="zh-CN" altLang="en-US"/>
          </a:p>
        </p:txBody>
      </p:sp>
    </p:spTree>
    <p:extLst>
      <p:ext uri="{BB962C8B-B14F-4D97-AF65-F5344CB8AC3E}">
        <p14:creationId xmlns:p14="http://schemas.microsoft.com/office/powerpoint/2010/main" val="65502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25</a:t>
            </a:fld>
            <a:endParaRPr lang="zh-CN" altLang="en-US"/>
          </a:p>
        </p:txBody>
      </p:sp>
    </p:spTree>
    <p:extLst>
      <p:ext uri="{BB962C8B-B14F-4D97-AF65-F5344CB8AC3E}">
        <p14:creationId xmlns:p14="http://schemas.microsoft.com/office/powerpoint/2010/main" val="1659961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26</a:t>
            </a:fld>
            <a:endParaRPr lang="zh-CN" altLang="en-US"/>
          </a:p>
        </p:txBody>
      </p:sp>
    </p:spTree>
    <p:extLst>
      <p:ext uri="{BB962C8B-B14F-4D97-AF65-F5344CB8AC3E}">
        <p14:creationId xmlns:p14="http://schemas.microsoft.com/office/powerpoint/2010/main" val="620262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27</a:t>
            </a:fld>
            <a:endParaRPr lang="zh-CN" altLang="en-US"/>
          </a:p>
        </p:txBody>
      </p:sp>
    </p:spTree>
    <p:extLst>
      <p:ext uri="{BB962C8B-B14F-4D97-AF65-F5344CB8AC3E}">
        <p14:creationId xmlns:p14="http://schemas.microsoft.com/office/powerpoint/2010/main" val="502990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28</a:t>
            </a:fld>
            <a:endParaRPr lang="zh-CN" altLang="en-US"/>
          </a:p>
        </p:txBody>
      </p:sp>
    </p:spTree>
    <p:extLst>
      <p:ext uri="{BB962C8B-B14F-4D97-AF65-F5344CB8AC3E}">
        <p14:creationId xmlns:p14="http://schemas.microsoft.com/office/powerpoint/2010/main" val="2037606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29</a:t>
            </a:fld>
            <a:endParaRPr lang="zh-CN" altLang="en-US"/>
          </a:p>
        </p:txBody>
      </p:sp>
    </p:spTree>
    <p:extLst>
      <p:ext uri="{BB962C8B-B14F-4D97-AF65-F5344CB8AC3E}">
        <p14:creationId xmlns:p14="http://schemas.microsoft.com/office/powerpoint/2010/main" val="172633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CMM5</a:t>
            </a:r>
            <a:r>
              <a:rPr lang="zh-CN" altLang="en-US" dirty="0"/>
              <a:t>个级别</a:t>
            </a:r>
            <a:endParaRPr lang="en-US" altLang="zh-CN" dirty="0"/>
          </a:p>
          <a:p>
            <a:r>
              <a:rPr lang="en-US" altLang="zh-CN" dirty="0"/>
              <a:t>CMM/CMMI 5</a:t>
            </a:r>
            <a:r>
              <a:rPr lang="zh-CN" altLang="en-US" dirty="0"/>
              <a:t>级</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a:t>
            </a:fld>
            <a:endParaRPr lang="zh-CN" altLang="en-US"/>
          </a:p>
        </p:txBody>
      </p:sp>
    </p:spTree>
    <p:extLst>
      <p:ext uri="{BB962C8B-B14F-4D97-AF65-F5344CB8AC3E}">
        <p14:creationId xmlns:p14="http://schemas.microsoft.com/office/powerpoint/2010/main" val="450465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30</a:t>
            </a:fld>
            <a:endParaRPr lang="zh-CN" altLang="en-US"/>
          </a:p>
        </p:txBody>
      </p:sp>
    </p:spTree>
    <p:extLst>
      <p:ext uri="{BB962C8B-B14F-4D97-AF65-F5344CB8AC3E}">
        <p14:creationId xmlns:p14="http://schemas.microsoft.com/office/powerpoint/2010/main" val="1265225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31</a:t>
            </a:fld>
            <a:endParaRPr lang="zh-CN" altLang="en-US"/>
          </a:p>
        </p:txBody>
      </p:sp>
    </p:spTree>
    <p:extLst>
      <p:ext uri="{BB962C8B-B14F-4D97-AF65-F5344CB8AC3E}">
        <p14:creationId xmlns:p14="http://schemas.microsoft.com/office/powerpoint/2010/main" val="100145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32</a:t>
            </a:fld>
            <a:endParaRPr lang="zh-CN" altLang="en-US"/>
          </a:p>
        </p:txBody>
      </p:sp>
    </p:spTree>
    <p:extLst>
      <p:ext uri="{BB962C8B-B14F-4D97-AF65-F5344CB8AC3E}">
        <p14:creationId xmlns:p14="http://schemas.microsoft.com/office/powerpoint/2010/main" val="706910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33</a:t>
            </a:fld>
            <a:endParaRPr lang="zh-CN" altLang="en-US"/>
          </a:p>
        </p:txBody>
      </p:sp>
    </p:spTree>
    <p:extLst>
      <p:ext uri="{BB962C8B-B14F-4D97-AF65-F5344CB8AC3E}">
        <p14:creationId xmlns:p14="http://schemas.microsoft.com/office/powerpoint/2010/main" val="1909681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34</a:t>
            </a:fld>
            <a:endParaRPr lang="zh-CN" altLang="en-US"/>
          </a:p>
        </p:txBody>
      </p:sp>
    </p:spTree>
    <p:extLst>
      <p:ext uri="{BB962C8B-B14F-4D97-AF65-F5344CB8AC3E}">
        <p14:creationId xmlns:p14="http://schemas.microsoft.com/office/powerpoint/2010/main" val="563230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35</a:t>
            </a:fld>
            <a:endParaRPr lang="zh-CN" altLang="en-US"/>
          </a:p>
        </p:txBody>
      </p:sp>
    </p:spTree>
    <p:extLst>
      <p:ext uri="{BB962C8B-B14F-4D97-AF65-F5344CB8AC3E}">
        <p14:creationId xmlns:p14="http://schemas.microsoft.com/office/powerpoint/2010/main" val="335592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36</a:t>
            </a:fld>
            <a:endParaRPr lang="zh-CN" altLang="en-US"/>
          </a:p>
        </p:txBody>
      </p:sp>
    </p:spTree>
    <p:extLst>
      <p:ext uri="{BB962C8B-B14F-4D97-AF65-F5344CB8AC3E}">
        <p14:creationId xmlns:p14="http://schemas.microsoft.com/office/powerpoint/2010/main" val="937950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37</a:t>
            </a:fld>
            <a:endParaRPr lang="zh-CN" altLang="en-US"/>
          </a:p>
        </p:txBody>
      </p:sp>
    </p:spTree>
    <p:extLst>
      <p:ext uri="{BB962C8B-B14F-4D97-AF65-F5344CB8AC3E}">
        <p14:creationId xmlns:p14="http://schemas.microsoft.com/office/powerpoint/2010/main" val="1288490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39</a:t>
            </a:fld>
            <a:endParaRPr lang="zh-CN" altLang="en-US"/>
          </a:p>
        </p:txBody>
      </p:sp>
    </p:spTree>
    <p:extLst>
      <p:ext uri="{BB962C8B-B14F-4D97-AF65-F5344CB8AC3E}">
        <p14:creationId xmlns:p14="http://schemas.microsoft.com/office/powerpoint/2010/main" val="1068961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kern="1200" dirty="0">
                <a:solidFill>
                  <a:schemeClr val="tx1"/>
                </a:solidFill>
                <a:latin typeface="+mn-lt"/>
                <a:ea typeface="+mn-ea"/>
                <a:cs typeface="+mn-cs"/>
              </a:rPr>
              <a:t>工作分解结构</a:t>
            </a:r>
            <a:r>
              <a:rPr lang="en-US" sz="1200" kern="1200" dirty="0">
                <a:solidFill>
                  <a:schemeClr val="tx1"/>
                </a:solidFill>
                <a:latin typeface="+mn-lt"/>
                <a:ea typeface="+mn-ea"/>
                <a:cs typeface="+mn-cs"/>
              </a:rPr>
              <a:t>(Work Breakdown Structure</a:t>
            </a:r>
            <a:r>
              <a:rPr lang="zh-CN" altLang="en-US" sz="1200" kern="1200" dirty="0">
                <a:solidFill>
                  <a:schemeClr val="tx1"/>
                </a:solidFill>
                <a:latin typeface="+mn-lt"/>
                <a:ea typeface="+mn-ea"/>
                <a:cs typeface="+mn-cs"/>
              </a:rPr>
              <a:t>，简称</a:t>
            </a:r>
            <a:r>
              <a:rPr lang="en-US" sz="1200" kern="1200" dirty="0">
                <a:solidFill>
                  <a:schemeClr val="tx1"/>
                </a:solidFill>
                <a:latin typeface="+mn-lt"/>
                <a:ea typeface="+mn-ea"/>
                <a:cs typeface="+mn-cs"/>
              </a:rPr>
              <a:t>WBS)</a:t>
            </a:r>
            <a:r>
              <a:rPr lang="zh-CN" altLang="en-US" sz="1200" kern="1200" dirty="0">
                <a:solidFill>
                  <a:schemeClr val="tx1"/>
                </a:solidFill>
                <a:latin typeface="+mn-lt"/>
                <a:ea typeface="+mn-ea"/>
                <a:cs typeface="+mn-cs"/>
              </a:rPr>
              <a:t>是以可交付成果为导向对满足项目目标和开发交付产物的项目相关工作进行的分解。它归纳和定义了项目的整个工作范围，每下降一层代表对项目工作的更详细定义</a:t>
            </a:r>
            <a:r>
              <a:rPr lang="en-US" altLang="zh-CN" sz="1200" kern="1200" dirty="0">
                <a:solidFill>
                  <a:schemeClr val="tx1"/>
                </a:solidFill>
                <a:latin typeface="+mn-lt"/>
                <a:ea typeface="+mn-ea"/>
                <a:cs typeface="+mn-cs"/>
              </a:rPr>
              <a:t>.</a:t>
            </a:r>
          </a:p>
          <a:p>
            <a:endParaRPr lang="en-US" altLang="zh-CN" sz="1200" kern="1200" dirty="0">
              <a:solidFill>
                <a:schemeClr val="tx1"/>
              </a:solidFill>
              <a:latin typeface="+mn-lt"/>
              <a:ea typeface="+mn-ea"/>
              <a:cs typeface="+mn-cs"/>
            </a:endParaRPr>
          </a:p>
          <a:p>
            <a:pPr lvl="1"/>
            <a:r>
              <a:rPr lang="en-US" sz="2400" dirty="0"/>
              <a:t>WBS</a:t>
            </a:r>
            <a:r>
              <a:rPr lang="zh-CN" altLang="en-US" sz="2400" dirty="0"/>
              <a:t>提供了项目范围基线</a:t>
            </a:r>
            <a:r>
              <a:rPr lang="en-US" sz="2400" dirty="0"/>
              <a:t>,</a:t>
            </a:r>
            <a:r>
              <a:rPr lang="zh-CN" altLang="en-US" sz="2400" dirty="0"/>
              <a:t>是范围变更的重要输入。</a:t>
            </a:r>
          </a:p>
          <a:p>
            <a:pPr lvl="1"/>
            <a:r>
              <a:rPr lang="en-US" sz="2400" dirty="0"/>
              <a:t>WBS</a:t>
            </a:r>
            <a:r>
              <a:rPr lang="zh-CN" altLang="en-US" sz="2400" dirty="0"/>
              <a:t>可以展现项目整体观，使得项目团队成员可以集中注意力实现项目的目标上。</a:t>
            </a:r>
          </a:p>
          <a:p>
            <a:pPr lvl="1"/>
            <a:r>
              <a:rPr lang="en-US" sz="2400" dirty="0"/>
              <a:t>WBS</a:t>
            </a:r>
            <a:r>
              <a:rPr lang="zh-CN" altLang="en-US" sz="2400" dirty="0"/>
              <a:t>为开发项目提供了一个整体框架，防止遗漏项目的可交付成果。</a:t>
            </a:r>
          </a:p>
          <a:p>
            <a:pPr lvl="1"/>
            <a:r>
              <a:rPr lang="en-US" sz="2400" dirty="0"/>
              <a:t>WBS</a:t>
            </a:r>
            <a:r>
              <a:rPr lang="zh-CN" altLang="en-US" sz="2400" dirty="0"/>
              <a:t>使得项目中各个角色的责任更明确，帮助项目团队的建立和获得项目成员的承诺。</a:t>
            </a:r>
          </a:p>
          <a:p>
            <a:pPr lvl="1"/>
            <a:r>
              <a:rPr lang="en-US" sz="2400" dirty="0"/>
              <a:t>WBS</a:t>
            </a:r>
            <a:r>
              <a:rPr lang="zh-CN" altLang="en-US" sz="2400" dirty="0"/>
              <a:t>为评估和分配任务提供具体的工作包的定义，工作包可以分配给项目某个成员或者另外一个团队。</a:t>
            </a:r>
          </a:p>
          <a:p>
            <a:pPr lvl="1"/>
            <a:r>
              <a:rPr lang="en-US" sz="2400" dirty="0"/>
              <a:t>WBS</a:t>
            </a:r>
            <a:r>
              <a:rPr lang="zh-CN" altLang="en-US" sz="2400" dirty="0"/>
              <a:t>是进行估算和编制项目日程计划的基础。</a:t>
            </a:r>
          </a:p>
          <a:p>
            <a:pPr lvl="1"/>
            <a:r>
              <a:rPr lang="en-US" sz="2400" dirty="0"/>
              <a:t>WBS</a:t>
            </a:r>
            <a:r>
              <a:rPr lang="zh-CN" altLang="en-US" sz="2400" dirty="0"/>
              <a:t>可以帮助项目团队理解工作内容，分析项目的风险。</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40</a:t>
            </a:fld>
            <a:endParaRPr lang="zh-CN" altLang="en-US"/>
          </a:p>
        </p:txBody>
      </p:sp>
    </p:spTree>
    <p:extLst>
      <p:ext uri="{BB962C8B-B14F-4D97-AF65-F5344CB8AC3E}">
        <p14:creationId xmlns:p14="http://schemas.microsoft.com/office/powerpoint/2010/main" val="356632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过程操作指南也称过程脚本。</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这些真实日志的记录，为在最后制作计划总结提供了数据依据。</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a:t>
            </a:fld>
            <a:endParaRPr lang="zh-CN" altLang="en-US"/>
          </a:p>
        </p:txBody>
      </p:sp>
    </p:spTree>
    <p:extLst>
      <p:ext uri="{BB962C8B-B14F-4D97-AF65-F5344CB8AC3E}">
        <p14:creationId xmlns:p14="http://schemas.microsoft.com/office/powerpoint/2010/main" val="10538324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管理项目范围主要在于定义和控制哪些工作应包括在项目内，哪些不应包括在项目内</a:t>
            </a:r>
            <a:r>
              <a:rPr lang="en-US" dirty="0"/>
              <a:t>[PMBOK 2008]</a:t>
            </a:r>
            <a:r>
              <a:rPr lang="zh-CN" altLang="en-US" dirty="0"/>
              <a:t>。</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44</a:t>
            </a:fld>
            <a:endParaRPr lang="zh-CN" altLang="en-US"/>
          </a:p>
        </p:txBody>
      </p:sp>
    </p:spTree>
    <p:extLst>
      <p:ext uri="{BB962C8B-B14F-4D97-AF65-F5344CB8AC3E}">
        <p14:creationId xmlns:p14="http://schemas.microsoft.com/office/powerpoint/2010/main" val="3478404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前者描述了项目所有的任务清单、任务之间的先后顺序以及每个任务所需时间资源；后者描述了整个各个任务在日程上的安排，即各个任务计划哪天开始和计划哪天结束。</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48</a:t>
            </a:fld>
            <a:endParaRPr lang="zh-CN" altLang="en-US"/>
          </a:p>
        </p:txBody>
      </p:sp>
    </p:spTree>
    <p:extLst>
      <p:ext uri="{BB962C8B-B14F-4D97-AF65-F5344CB8AC3E}">
        <p14:creationId xmlns:p14="http://schemas.microsoft.com/office/powerpoint/2010/main" val="2990823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需要将项目总体质量目标细分成若干小的目标，这样便于在过程中进行管理和控制。结合本书第</a:t>
            </a:r>
            <a:r>
              <a:rPr lang="en-US" dirty="0"/>
              <a:t>3</a:t>
            </a:r>
            <a:r>
              <a:rPr lang="zh-CN" altLang="en-US" dirty="0"/>
              <a:t>章中介绍的质量管理指标，</a:t>
            </a:r>
            <a:r>
              <a:rPr lang="en-US" dirty="0"/>
              <a:t>yield</a:t>
            </a:r>
            <a:r>
              <a:rPr lang="zh-CN" altLang="en-US" dirty="0"/>
              <a:t>，</a:t>
            </a:r>
            <a:r>
              <a:rPr lang="en-US" dirty="0"/>
              <a:t> PQI</a:t>
            </a:r>
            <a:r>
              <a:rPr lang="zh-CN" altLang="en-US" dirty="0"/>
              <a:t>以及</a:t>
            </a:r>
            <a:r>
              <a:rPr lang="en-US" dirty="0"/>
              <a:t>A/FR</a:t>
            </a:r>
            <a:r>
              <a:rPr lang="zh-CN" altLang="en-US" dirty="0"/>
              <a:t>等，图 </a:t>
            </a:r>
            <a:r>
              <a:rPr lang="en-US" dirty="0"/>
              <a:t>6‑4</a:t>
            </a:r>
            <a:r>
              <a:rPr lang="zh-CN" altLang="en-US" dirty="0"/>
              <a:t>给出了质量管理计划的示例。途中右下角是质量总体目标，即整个系统在系统测试之后总的缺陷数应当小于</a:t>
            </a:r>
            <a:r>
              <a:rPr lang="en-US" dirty="0"/>
              <a:t>6.63</a:t>
            </a:r>
            <a:r>
              <a:rPr lang="zh-CN" altLang="en-US" dirty="0"/>
              <a:t>个。那么相应需要开展的质量保证活动以及每个活动的</a:t>
            </a:r>
            <a:r>
              <a:rPr lang="en-US" dirty="0"/>
              <a:t>yield</a:t>
            </a:r>
            <a:r>
              <a:rPr lang="zh-CN" altLang="en-US" dirty="0"/>
              <a:t>可以根据历史数据或者一般的行业数据确定。而每个质量管理活动所需时间则由</a:t>
            </a:r>
            <a:r>
              <a:rPr lang="en-US" dirty="0"/>
              <a:t>PQI</a:t>
            </a:r>
            <a:r>
              <a:rPr lang="zh-CN" altLang="en-US" dirty="0"/>
              <a:t>指标和</a:t>
            </a:r>
            <a:r>
              <a:rPr lang="en-US" dirty="0"/>
              <a:t>A/FR</a:t>
            </a:r>
            <a:r>
              <a:rPr lang="zh-CN" altLang="en-US" dirty="0"/>
              <a:t>指标加以确定。事实上，</a:t>
            </a:r>
            <a:r>
              <a:rPr lang="en-US" dirty="0"/>
              <a:t>PQI</a:t>
            </a:r>
            <a:r>
              <a:rPr lang="zh-CN" altLang="en-US" dirty="0"/>
              <a:t>和</a:t>
            </a:r>
            <a:r>
              <a:rPr lang="en-US" dirty="0"/>
              <a:t>A/FR</a:t>
            </a:r>
            <a:r>
              <a:rPr lang="zh-CN" altLang="en-US" dirty="0"/>
              <a:t>指标也是为了确保</a:t>
            </a:r>
            <a:r>
              <a:rPr lang="en-US" dirty="0"/>
              <a:t>yield</a:t>
            </a:r>
            <a:r>
              <a:rPr lang="zh-CN" altLang="en-US" dirty="0"/>
              <a:t>目标的实现。</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52</a:t>
            </a:fld>
            <a:endParaRPr lang="zh-CN" altLang="en-US"/>
          </a:p>
        </p:txBody>
      </p:sp>
    </p:spTree>
    <p:extLst>
      <p:ext uri="{BB962C8B-B14F-4D97-AF65-F5344CB8AC3E}">
        <p14:creationId xmlns:p14="http://schemas.microsoft.com/office/powerpoint/2010/main" val="23118454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风险管理是一个持续的、前瞻的过程，此过程是项目管理的重要部分。有效的风险管理是通过相关干系人的合作与参与，尽早且积极地识别风险，制定项目风险管理计划。风险管理须同时考虑有关成本、进度、绩效及其他风险的内部及外部来源。因为在项目初期进行变更或修正的工作负荷，通常比在项目后期来得容易、花费较低及较不具破坏性，所以，早期及积极的风险侦测是重要的。风险管理大致分成两部分，即风险识别和风险应对。</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54</a:t>
            </a:fld>
            <a:endParaRPr lang="zh-CN" altLang="en-US"/>
          </a:p>
        </p:txBody>
      </p:sp>
    </p:spTree>
    <p:extLst>
      <p:ext uri="{BB962C8B-B14F-4D97-AF65-F5344CB8AC3E}">
        <p14:creationId xmlns:p14="http://schemas.microsoft.com/office/powerpoint/2010/main" val="2063400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mn-lt"/>
                <a:ea typeface="+mn-ea"/>
                <a:cs typeface="+mn-cs"/>
              </a:rPr>
              <a:t>风险转嫁</a:t>
            </a:r>
          </a:p>
          <a:p>
            <a:r>
              <a:rPr lang="zh-CN" altLang="en-US" sz="1200" kern="1200" dirty="0">
                <a:solidFill>
                  <a:schemeClr val="tx1"/>
                </a:solidFill>
                <a:latin typeface="+mn-lt"/>
                <a:ea typeface="+mn-ea"/>
                <a:cs typeface="+mn-cs"/>
              </a:rPr>
              <a:t>风险转嫁是指通过某种安排，在放弃部分利益的同时，将部分的项目风险转嫁到其他的团队或者组织。比如有的公司采取外包的方式，把一部分有技术风险的产品组件交由其他公司开发，在放弃部分收益的同时，也规避了技术风险。</a:t>
            </a:r>
          </a:p>
          <a:p>
            <a:pPr lvl="0"/>
            <a:r>
              <a:rPr lang="zh-CN" altLang="en-US" sz="1200" kern="1200" dirty="0">
                <a:solidFill>
                  <a:schemeClr val="tx1"/>
                </a:solidFill>
                <a:latin typeface="+mn-lt"/>
                <a:ea typeface="+mn-ea"/>
                <a:cs typeface="+mn-cs"/>
              </a:rPr>
              <a:t>风险解决</a:t>
            </a:r>
          </a:p>
          <a:p>
            <a:r>
              <a:rPr lang="zh-CN" altLang="en-US" sz="1200" kern="1200" dirty="0">
                <a:solidFill>
                  <a:schemeClr val="tx1"/>
                </a:solidFill>
                <a:latin typeface="+mn-lt"/>
                <a:ea typeface="+mn-ea"/>
                <a:cs typeface="+mn-cs"/>
              </a:rPr>
              <a:t>风险解决是指采取一些有效措施，使得风险的来源不再存在。这往往是一种预防性的手段。比如针对项目面临的技术风险，采取技术调研或者引进技术专家的手段，使得原有的风险来源不再存在或者存在可能性极低，从而测试解决该风险。</a:t>
            </a:r>
          </a:p>
          <a:p>
            <a:pPr lvl="0"/>
            <a:r>
              <a:rPr lang="zh-CN" altLang="en-US" sz="1200" kern="1200" dirty="0">
                <a:solidFill>
                  <a:schemeClr val="tx1"/>
                </a:solidFill>
                <a:latin typeface="+mn-lt"/>
                <a:ea typeface="+mn-ea"/>
                <a:cs typeface="+mn-cs"/>
              </a:rPr>
              <a:t>风险缓解</a:t>
            </a:r>
          </a:p>
          <a:p>
            <a:r>
              <a:rPr lang="zh-CN" altLang="en-US" sz="1200" kern="1200" dirty="0">
                <a:solidFill>
                  <a:schemeClr val="tx1"/>
                </a:solidFill>
                <a:latin typeface="+mn-lt"/>
                <a:ea typeface="+mn-ea"/>
                <a:cs typeface="+mn-cs"/>
              </a:rPr>
              <a:t>风险缓解是指容忍风险的存在，采取一些措施监控风险，不让风险对项目最终目标的实现造成负面影响。一般情况下，都需要制定相应的风险缓解计划。理性对待每个关键性的风险，研究可选择的应对方案，并对每个风险皆制定相应的行动过程，是风险缓解计划的关键内容。特定风险的风险缓解计划包括规避、降低及控制风险发生可能性的技术和方法，或降低风险发生时遭受的损失程度的方法，或上述两者。监控风险，当风险超过设定的阈值时，实施风险缓解计划，以使受冲击的部分回归到可接受的风险等级。只有当风险结果评定为高或无法接受时，才相应制定风险缓解计划和紧急应变计划，其它其他情况只需要适当监控即可。</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57</a:t>
            </a:fld>
            <a:endParaRPr lang="zh-CN" altLang="en-US"/>
          </a:p>
        </p:txBody>
      </p:sp>
    </p:spTree>
    <p:extLst>
      <p:ext uri="{BB962C8B-B14F-4D97-AF65-F5344CB8AC3E}">
        <p14:creationId xmlns:p14="http://schemas.microsoft.com/office/powerpoint/2010/main" val="352515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latin typeface="+mn-lt"/>
                <a:ea typeface="+mn-ea"/>
                <a:cs typeface="+mn-cs"/>
              </a:rPr>
              <a:t>例如，配置管理计划涉及到所有的开发人员和配置管理人员的工作，而配置项的生成与纳入基线必须跟项目小组的开发计划相一致；项目的采购计划需要和供应商的供货计划或者开发计划相一致，而与项目小组的集成计划必须兼容；沟通计划必须与参与沟通活动的各方的日程计划相一致。还有一种更加特殊的情形，即全球化软件开发。在这种形式的项目组织中，软件开发人员往往分布在不同的地区，各个地区会有本地区的团队的开发计划，这些开发计划作为整个项目整体计划的一部分，必须确保彼此兼容。集成的团队计划必须被团队成员、其它接口团队、以及其他相关的干系人所接受。</a:t>
            </a:r>
          </a:p>
          <a:p>
            <a:endParaRPr lang="en-US" altLang="zh-CN" dirty="0"/>
          </a:p>
          <a:p>
            <a:pPr lvl="0">
              <a:buFont typeface="Arial" pitchFamily="34" charset="0"/>
              <a:buChar char="•"/>
            </a:pPr>
            <a:r>
              <a:rPr lang="zh-CN" altLang="zh-CN" sz="1200" kern="1200" dirty="0">
                <a:solidFill>
                  <a:schemeClr val="tx1"/>
                </a:solidFill>
                <a:latin typeface="+mn-lt"/>
                <a:ea typeface="+mn-ea"/>
                <a:cs typeface="+mn-cs"/>
              </a:rPr>
              <a:t>识别每一项计划所需支持，并与相关干系人协商承诺。</a:t>
            </a:r>
          </a:p>
          <a:p>
            <a:r>
              <a:rPr lang="zh-CN" altLang="zh-CN" sz="1200" kern="1200" dirty="0">
                <a:solidFill>
                  <a:schemeClr val="tx1"/>
                </a:solidFill>
                <a:latin typeface="+mn-lt"/>
                <a:ea typeface="+mn-ea"/>
                <a:cs typeface="+mn-cs"/>
              </a:rPr>
              <a:t>可用</a:t>
            </a:r>
            <a:r>
              <a:rPr lang="en-US" altLang="zh-CN" sz="1200" kern="1200" dirty="0">
                <a:solidFill>
                  <a:schemeClr val="tx1"/>
                </a:solidFill>
                <a:latin typeface="+mn-lt"/>
                <a:ea typeface="+mn-ea"/>
                <a:cs typeface="+mn-cs"/>
              </a:rPr>
              <a:t>WBS</a:t>
            </a:r>
            <a:r>
              <a:rPr lang="zh-CN" altLang="zh-CN" sz="1200" kern="1200" dirty="0">
                <a:solidFill>
                  <a:schemeClr val="tx1"/>
                </a:solidFill>
                <a:latin typeface="+mn-lt"/>
                <a:ea typeface="+mn-ea"/>
                <a:cs typeface="+mn-cs"/>
              </a:rPr>
              <a:t>为基础检查表，以确保所有工作都获得承诺。另外，在项目小组的沟通计划中，也可以定义每一项计划所需沟通和承诺的对象。</a:t>
            </a:r>
          </a:p>
          <a:p>
            <a:pPr lvl="0">
              <a:buFont typeface="Arial" pitchFamily="34" charset="0"/>
              <a:buChar char="•"/>
            </a:pPr>
            <a:r>
              <a:rPr lang="zh-CN" altLang="zh-CN" sz="1200" kern="1200" dirty="0">
                <a:solidFill>
                  <a:schemeClr val="tx1"/>
                </a:solidFill>
                <a:latin typeface="+mn-lt"/>
                <a:ea typeface="+mn-ea"/>
                <a:cs typeface="+mn-cs"/>
              </a:rPr>
              <a:t>记录所有的承诺，包括完整的承诺和临时的承诺，并确保由适当层次的人员签署。</a:t>
            </a:r>
          </a:p>
          <a:p>
            <a:r>
              <a:rPr lang="zh-CN" altLang="zh-CN" sz="1200" kern="1200" dirty="0">
                <a:solidFill>
                  <a:schemeClr val="tx1"/>
                </a:solidFill>
                <a:latin typeface="+mn-lt"/>
                <a:ea typeface="+mn-ea"/>
                <a:cs typeface="+mn-cs"/>
              </a:rPr>
              <a:t>承诺必须文档化，以确保一致的相互理解，并可追踪及维护。临时性的承诺应附有相互关系的风险描述。</a:t>
            </a:r>
          </a:p>
          <a:p>
            <a:pPr lvl="0">
              <a:buFont typeface="Arial" pitchFamily="34" charset="0"/>
              <a:buChar char="•"/>
            </a:pPr>
            <a:r>
              <a:rPr lang="zh-CN" altLang="zh-CN" sz="1200" kern="1200" dirty="0">
                <a:solidFill>
                  <a:schemeClr val="tx1"/>
                </a:solidFill>
                <a:latin typeface="+mn-lt"/>
                <a:ea typeface="+mn-ea"/>
                <a:cs typeface="+mn-cs"/>
              </a:rPr>
              <a:t>适时与资深管理人员一起审查承诺。</a:t>
            </a:r>
          </a:p>
          <a:p>
            <a:r>
              <a:rPr lang="zh-CN" altLang="zh-CN" sz="1200" kern="1200" dirty="0">
                <a:solidFill>
                  <a:schemeClr val="tx1"/>
                </a:solidFill>
                <a:latin typeface="+mn-lt"/>
                <a:ea typeface="+mn-ea"/>
                <a:cs typeface="+mn-cs"/>
              </a:rPr>
              <a:t>待审查的承诺包括内部承诺和外部承诺，关键是识别各个承诺的最新状态，进而判断各个承诺可被满足的程度。必要时，需要采取纠正措施</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58</a:t>
            </a:fld>
            <a:endParaRPr lang="zh-CN" altLang="en-US"/>
          </a:p>
        </p:txBody>
      </p:sp>
    </p:spTree>
    <p:extLst>
      <p:ext uri="{BB962C8B-B14F-4D97-AF65-F5344CB8AC3E}">
        <p14:creationId xmlns:p14="http://schemas.microsoft.com/office/powerpoint/2010/main" val="121409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59</a:t>
            </a:fld>
            <a:endParaRPr lang="zh-CN" altLang="en-US"/>
          </a:p>
        </p:txBody>
      </p:sp>
    </p:spTree>
    <p:extLst>
      <p:ext uri="{BB962C8B-B14F-4D97-AF65-F5344CB8AC3E}">
        <p14:creationId xmlns:p14="http://schemas.microsoft.com/office/powerpoint/2010/main" val="888913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正如</a:t>
            </a:r>
            <a:r>
              <a:rPr lang="en-US" altLang="zh-CN" sz="1200" kern="1200" dirty="0">
                <a:solidFill>
                  <a:schemeClr val="tx1"/>
                </a:solidFill>
                <a:latin typeface="+mn-lt"/>
                <a:ea typeface="+mn-ea"/>
                <a:cs typeface="+mn-cs"/>
              </a:rPr>
              <a:t>Brooks</a:t>
            </a:r>
            <a:r>
              <a:rPr lang="zh-CN" altLang="zh-CN" sz="1200" kern="1200" dirty="0">
                <a:solidFill>
                  <a:schemeClr val="tx1"/>
                </a:solidFill>
                <a:latin typeface="+mn-lt"/>
                <a:ea typeface="+mn-ea"/>
                <a:cs typeface="+mn-cs"/>
              </a:rPr>
              <a:t>在《人月神话》一书中指出的那样，项目延迟整整一年是一次延迟一天慢慢积累起来的。开展及时有效的项目跟踪就是期望及时发现项目实际进展与计划之间的偏差，及时处理这些偏差，从而消除累计的偏差对项目造成的负面影响。</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例如，在软件工程实践中，有一条流传非常广泛的经验总结，即向一个已经落后的项目中增加人手，往往导致项目更加落后。而在实践中，一旦出现项目落后的情况，往往都会采取增加人手的方法来应对。</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60</a:t>
            </a:fld>
            <a:endParaRPr lang="zh-CN" altLang="en-US"/>
          </a:p>
        </p:txBody>
      </p:sp>
    </p:spTree>
    <p:extLst>
      <p:ext uri="{BB962C8B-B14F-4D97-AF65-F5344CB8AC3E}">
        <p14:creationId xmlns:p14="http://schemas.microsoft.com/office/powerpoint/2010/main" val="1486460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latin typeface="+mn-lt"/>
                <a:ea typeface="+mn-ea"/>
                <a:cs typeface="+mn-cs"/>
              </a:rPr>
              <a:t>简单实现</a:t>
            </a:r>
          </a:p>
          <a:p>
            <a:r>
              <a:rPr lang="zh-CN" altLang="zh-CN" sz="1200" kern="1200" dirty="0">
                <a:solidFill>
                  <a:schemeClr val="tx1"/>
                </a:solidFill>
                <a:latin typeface="+mn-lt"/>
                <a:ea typeface="+mn-ea"/>
                <a:cs typeface="+mn-cs"/>
              </a:rPr>
              <a:t>这种方式仅仅关注进度信息。在实现时，首先需要建立</a:t>
            </a:r>
            <a:r>
              <a:rPr lang="en-US" altLang="zh-CN" sz="1200" kern="1200" dirty="0">
                <a:solidFill>
                  <a:schemeClr val="tx1"/>
                </a:solidFill>
                <a:latin typeface="+mn-lt"/>
                <a:ea typeface="+mn-ea"/>
                <a:cs typeface="+mn-cs"/>
              </a:rPr>
              <a:t>WBS</a:t>
            </a:r>
            <a:r>
              <a:rPr lang="zh-CN" altLang="zh-CN" sz="1200" kern="1200" dirty="0">
                <a:solidFill>
                  <a:schemeClr val="tx1"/>
                </a:solidFill>
                <a:latin typeface="+mn-lt"/>
                <a:ea typeface="+mn-ea"/>
                <a:cs typeface="+mn-cs"/>
              </a:rPr>
              <a:t>，定义工作范围；其次为</a:t>
            </a:r>
            <a:r>
              <a:rPr lang="en-US" altLang="zh-CN" sz="1200" kern="1200" dirty="0">
                <a:solidFill>
                  <a:schemeClr val="tx1"/>
                </a:solidFill>
                <a:latin typeface="+mn-lt"/>
                <a:ea typeface="+mn-ea"/>
                <a:cs typeface="+mn-cs"/>
              </a:rPr>
              <a:t>WBS</a:t>
            </a:r>
            <a:r>
              <a:rPr lang="zh-CN" altLang="zh-CN" sz="1200" kern="1200" dirty="0">
                <a:solidFill>
                  <a:schemeClr val="tx1"/>
                </a:solidFill>
                <a:latin typeface="+mn-lt"/>
                <a:ea typeface="+mn-ea"/>
                <a:cs typeface="+mn-cs"/>
              </a:rPr>
              <a:t>中每一项工作定义一个价值（</a:t>
            </a:r>
            <a:r>
              <a:rPr lang="en-US" altLang="zh-CN" sz="1200" kern="1200" dirty="0">
                <a:solidFill>
                  <a:schemeClr val="tx1"/>
                </a:solidFill>
                <a:latin typeface="+mn-lt"/>
                <a:ea typeface="+mn-ea"/>
                <a:cs typeface="+mn-cs"/>
              </a:rPr>
              <a:t>PV</a:t>
            </a:r>
            <a:r>
              <a:rPr lang="zh-CN" altLang="zh-CN" sz="1200" kern="1200" dirty="0">
                <a:solidFill>
                  <a:schemeClr val="tx1"/>
                </a:solidFill>
                <a:latin typeface="+mn-lt"/>
                <a:ea typeface="+mn-ea"/>
                <a:cs typeface="+mn-cs"/>
              </a:rPr>
              <a:t>）；最后按照一定的规则将某一数值赋给已经完成的工作或者正在进行的工作。常用规则分别为</a:t>
            </a:r>
            <a:r>
              <a:rPr lang="en-US" altLang="zh-CN" sz="1200" kern="1200" dirty="0">
                <a:solidFill>
                  <a:schemeClr val="tx1"/>
                </a:solidFill>
                <a:latin typeface="+mn-lt"/>
                <a:ea typeface="+mn-ea"/>
                <a:cs typeface="+mn-cs"/>
              </a:rPr>
              <a:t>0-100</a:t>
            </a:r>
            <a:r>
              <a:rPr lang="zh-CN" altLang="zh-CN" sz="1200" kern="1200" dirty="0">
                <a:solidFill>
                  <a:schemeClr val="tx1"/>
                </a:solidFill>
                <a:latin typeface="+mn-lt"/>
                <a:ea typeface="+mn-ea"/>
                <a:cs typeface="+mn-cs"/>
              </a:rPr>
              <a:t>规则和</a:t>
            </a:r>
            <a:r>
              <a:rPr lang="en-US" altLang="zh-CN" sz="1200" kern="1200" dirty="0">
                <a:solidFill>
                  <a:schemeClr val="tx1"/>
                </a:solidFill>
                <a:latin typeface="+mn-lt"/>
                <a:ea typeface="+mn-ea"/>
                <a:cs typeface="+mn-cs"/>
              </a:rPr>
              <a:t>50-50</a:t>
            </a:r>
            <a:r>
              <a:rPr lang="zh-CN" altLang="zh-CN" sz="1200" kern="1200" dirty="0">
                <a:solidFill>
                  <a:schemeClr val="tx1"/>
                </a:solidFill>
                <a:latin typeface="+mn-lt"/>
                <a:ea typeface="+mn-ea"/>
                <a:cs typeface="+mn-cs"/>
              </a:rPr>
              <a:t>规则，前者只有当某项任务完成时，该任务的</a:t>
            </a:r>
            <a:r>
              <a:rPr lang="en-US" altLang="zh-CN" sz="1200" kern="1200" dirty="0">
                <a:solidFill>
                  <a:schemeClr val="tx1"/>
                </a:solidFill>
                <a:latin typeface="+mn-lt"/>
                <a:ea typeface="+mn-ea"/>
                <a:cs typeface="+mn-cs"/>
              </a:rPr>
              <a:t>PV</a:t>
            </a:r>
            <a:r>
              <a:rPr lang="zh-CN" altLang="zh-CN" sz="1200" kern="1200" dirty="0">
                <a:solidFill>
                  <a:schemeClr val="tx1"/>
                </a:solidFill>
                <a:latin typeface="+mn-lt"/>
                <a:ea typeface="+mn-ea"/>
                <a:cs typeface="+mn-cs"/>
              </a:rPr>
              <a:t>值将转化成</a:t>
            </a:r>
            <a:r>
              <a:rPr lang="en-US" altLang="zh-CN" sz="1200" kern="1200" dirty="0">
                <a:solidFill>
                  <a:schemeClr val="tx1"/>
                </a:solidFill>
                <a:latin typeface="+mn-lt"/>
                <a:ea typeface="+mn-ea"/>
                <a:cs typeface="+mn-cs"/>
              </a:rPr>
              <a:t>EV</a:t>
            </a:r>
            <a:r>
              <a:rPr lang="zh-CN" altLang="zh-CN" sz="1200" kern="1200" dirty="0">
                <a:solidFill>
                  <a:schemeClr val="tx1"/>
                </a:solidFill>
                <a:latin typeface="+mn-lt"/>
                <a:ea typeface="+mn-ea"/>
                <a:cs typeface="+mn-cs"/>
              </a:rPr>
              <a:t>值；后者只需要开始某项任务，即可以赋原</a:t>
            </a:r>
            <a:r>
              <a:rPr lang="en-US" altLang="zh-CN" sz="1200" kern="1200" dirty="0">
                <a:solidFill>
                  <a:schemeClr val="tx1"/>
                </a:solidFill>
                <a:latin typeface="+mn-lt"/>
                <a:ea typeface="+mn-ea"/>
                <a:cs typeface="+mn-cs"/>
              </a:rPr>
              <a:t>PV</a:t>
            </a:r>
            <a:r>
              <a:rPr lang="zh-CN" altLang="zh-CN" sz="1200" kern="1200" dirty="0">
                <a:solidFill>
                  <a:schemeClr val="tx1"/>
                </a:solidFill>
                <a:latin typeface="+mn-lt"/>
                <a:ea typeface="+mn-ea"/>
                <a:cs typeface="+mn-cs"/>
              </a:rPr>
              <a:t>值的</a:t>
            </a:r>
            <a:r>
              <a:rPr lang="en-US" altLang="zh-CN" sz="1200" kern="1200" dirty="0">
                <a:solidFill>
                  <a:schemeClr val="tx1"/>
                </a:solidFill>
                <a:latin typeface="+mn-lt"/>
                <a:ea typeface="+mn-ea"/>
                <a:cs typeface="+mn-cs"/>
              </a:rPr>
              <a:t>50%</a:t>
            </a:r>
            <a:r>
              <a:rPr lang="zh-CN" altLang="zh-CN" sz="1200" kern="1200" dirty="0">
                <a:solidFill>
                  <a:schemeClr val="tx1"/>
                </a:solidFill>
                <a:latin typeface="+mn-lt"/>
                <a:ea typeface="+mn-ea"/>
                <a:cs typeface="+mn-cs"/>
              </a:rPr>
              <a:t>作为</a:t>
            </a:r>
            <a:r>
              <a:rPr lang="en-US" altLang="zh-CN" sz="1200" kern="1200" dirty="0">
                <a:solidFill>
                  <a:schemeClr val="tx1"/>
                </a:solidFill>
                <a:latin typeface="+mn-lt"/>
                <a:ea typeface="+mn-ea"/>
                <a:cs typeface="+mn-cs"/>
              </a:rPr>
              <a:t>EV</a:t>
            </a:r>
            <a:r>
              <a:rPr lang="zh-CN" altLang="zh-CN" sz="1200" kern="1200" dirty="0">
                <a:solidFill>
                  <a:schemeClr val="tx1"/>
                </a:solidFill>
                <a:latin typeface="+mn-lt"/>
                <a:ea typeface="+mn-ea"/>
                <a:cs typeface="+mn-cs"/>
              </a:rPr>
              <a:t>值，完成时，再加上另外的</a:t>
            </a:r>
            <a:r>
              <a:rPr lang="en-US" altLang="zh-CN" sz="1200" kern="1200" dirty="0">
                <a:solidFill>
                  <a:schemeClr val="tx1"/>
                </a:solidFill>
                <a:latin typeface="+mn-lt"/>
                <a:ea typeface="+mn-ea"/>
                <a:cs typeface="+mn-cs"/>
              </a:rPr>
              <a:t>50%</a:t>
            </a:r>
            <a:r>
              <a:rPr lang="zh-CN" altLang="zh-CN" sz="1200" kern="1200" dirty="0">
                <a:solidFill>
                  <a:schemeClr val="tx1"/>
                </a:solidFill>
                <a:latin typeface="+mn-lt"/>
                <a:ea typeface="+mn-ea"/>
                <a:cs typeface="+mn-cs"/>
              </a:rPr>
              <a:t>。而实际完成的工作所需成本</a:t>
            </a:r>
            <a:r>
              <a:rPr lang="en-US" altLang="zh-CN" sz="1200" kern="1200" dirty="0">
                <a:solidFill>
                  <a:schemeClr val="tx1"/>
                </a:solidFill>
                <a:latin typeface="+mn-lt"/>
                <a:ea typeface="+mn-ea"/>
                <a:cs typeface="+mn-cs"/>
              </a:rPr>
              <a:t>AC</a:t>
            </a:r>
            <a:r>
              <a:rPr lang="zh-CN" altLang="zh-CN" sz="1200" kern="1200" dirty="0">
                <a:solidFill>
                  <a:schemeClr val="tx1"/>
                </a:solidFill>
                <a:latin typeface="+mn-lt"/>
                <a:ea typeface="+mn-ea"/>
                <a:cs typeface="+mn-cs"/>
              </a:rPr>
              <a:t>不对</a:t>
            </a:r>
            <a:r>
              <a:rPr lang="en-US" altLang="zh-CN" sz="1200" kern="1200" dirty="0">
                <a:solidFill>
                  <a:schemeClr val="tx1"/>
                </a:solidFill>
                <a:latin typeface="+mn-lt"/>
                <a:ea typeface="+mn-ea"/>
                <a:cs typeface="+mn-cs"/>
              </a:rPr>
              <a:t>EV</a:t>
            </a:r>
            <a:r>
              <a:rPr lang="zh-CN" altLang="zh-CN" sz="1200" kern="1200" dirty="0">
                <a:solidFill>
                  <a:schemeClr val="tx1"/>
                </a:solidFill>
                <a:latin typeface="+mn-lt"/>
                <a:ea typeface="+mn-ea"/>
                <a:cs typeface="+mn-cs"/>
              </a:rPr>
              <a:t>值产生任何影响。</a:t>
            </a:r>
          </a:p>
          <a:p>
            <a:pPr lvl="0"/>
            <a:r>
              <a:rPr lang="zh-CN" altLang="zh-CN" sz="1200" kern="1200" dirty="0">
                <a:solidFill>
                  <a:schemeClr val="tx1"/>
                </a:solidFill>
                <a:latin typeface="+mn-lt"/>
                <a:ea typeface="+mn-ea"/>
                <a:cs typeface="+mn-cs"/>
              </a:rPr>
              <a:t>中级实现</a:t>
            </a:r>
          </a:p>
          <a:p>
            <a:r>
              <a:rPr lang="zh-CN" altLang="zh-CN" sz="1200" kern="1200" dirty="0">
                <a:solidFill>
                  <a:schemeClr val="tx1"/>
                </a:solidFill>
                <a:latin typeface="+mn-lt"/>
                <a:ea typeface="+mn-ea"/>
                <a:cs typeface="+mn-cs"/>
              </a:rPr>
              <a:t>在简单实现的基础上，加入日程偏差的计算。典型计算方式有：</a:t>
            </a:r>
          </a:p>
          <a:p>
            <a:pPr lvl="0"/>
            <a:r>
              <a:rPr lang="zh-CN" altLang="zh-CN" sz="1200" kern="1200" dirty="0">
                <a:solidFill>
                  <a:schemeClr val="tx1"/>
                </a:solidFill>
                <a:latin typeface="+mn-lt"/>
                <a:ea typeface="+mn-ea"/>
                <a:cs typeface="+mn-cs"/>
              </a:rPr>
              <a:t>日程偏差</a:t>
            </a:r>
            <a:r>
              <a:rPr lang="en-US" altLang="zh-CN" sz="1200" kern="1200" dirty="0">
                <a:solidFill>
                  <a:schemeClr val="tx1"/>
                </a:solidFill>
                <a:latin typeface="+mn-lt"/>
                <a:ea typeface="+mn-ea"/>
                <a:cs typeface="+mn-cs"/>
              </a:rPr>
              <a:t>SV = EV – PV;</a:t>
            </a:r>
            <a:endParaRPr lang="zh-CN" altLang="zh-CN" sz="1200" kern="1200" dirty="0">
              <a:solidFill>
                <a:schemeClr val="tx1"/>
              </a:solidFill>
              <a:latin typeface="+mn-lt"/>
              <a:ea typeface="+mn-ea"/>
              <a:cs typeface="+mn-cs"/>
            </a:endParaRPr>
          </a:p>
          <a:p>
            <a:pPr lvl="0"/>
            <a:r>
              <a:rPr lang="zh-CN" altLang="zh-CN" sz="1200" kern="1200" dirty="0">
                <a:solidFill>
                  <a:schemeClr val="tx1"/>
                </a:solidFill>
                <a:latin typeface="+mn-lt"/>
                <a:ea typeface="+mn-ea"/>
                <a:cs typeface="+mn-cs"/>
              </a:rPr>
              <a:t>日程偏差指数</a:t>
            </a:r>
            <a:r>
              <a:rPr lang="en-US" altLang="zh-CN" sz="1200" kern="1200" dirty="0">
                <a:solidFill>
                  <a:schemeClr val="tx1"/>
                </a:solidFill>
                <a:latin typeface="+mn-lt"/>
                <a:ea typeface="+mn-ea"/>
                <a:cs typeface="+mn-cs"/>
              </a:rPr>
              <a:t>SPI = EV/PV</a:t>
            </a:r>
            <a:r>
              <a:rPr lang="zh-CN" altLang="zh-CN" sz="1200" kern="1200" dirty="0">
                <a:solidFill>
                  <a:schemeClr val="tx1"/>
                </a:solidFill>
                <a:latin typeface="+mn-lt"/>
                <a:ea typeface="+mn-ea"/>
                <a:cs typeface="+mn-cs"/>
              </a:rPr>
              <a:t>；</a:t>
            </a:r>
          </a:p>
          <a:p>
            <a:pPr lvl="0"/>
            <a:r>
              <a:rPr lang="zh-CN" altLang="zh-CN" sz="1200" kern="1200" dirty="0">
                <a:solidFill>
                  <a:schemeClr val="tx1"/>
                </a:solidFill>
                <a:latin typeface="+mn-lt"/>
                <a:ea typeface="+mn-ea"/>
                <a:cs typeface="+mn-cs"/>
              </a:rPr>
              <a:t>高级实现</a:t>
            </a:r>
          </a:p>
          <a:p>
            <a:r>
              <a:rPr lang="zh-CN" altLang="zh-CN" sz="1200" kern="1200" dirty="0">
                <a:solidFill>
                  <a:schemeClr val="tx1"/>
                </a:solidFill>
                <a:latin typeface="+mn-lt"/>
                <a:ea typeface="+mn-ea"/>
                <a:cs typeface="+mn-cs"/>
              </a:rPr>
              <a:t>在中级实现的基础上，还需要考察项目的实际成本。</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61</a:t>
            </a:fld>
            <a:endParaRPr lang="zh-CN" altLang="en-US"/>
          </a:p>
        </p:txBody>
      </p:sp>
    </p:spTree>
    <p:extLst>
      <p:ext uri="{BB962C8B-B14F-4D97-AF65-F5344CB8AC3E}">
        <p14:creationId xmlns:p14="http://schemas.microsoft.com/office/powerpoint/2010/main" val="24304660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dirty="0"/>
              <a:t>BAC</a:t>
            </a:r>
            <a:r>
              <a:rPr lang="zh-CN" altLang="zh-CN" dirty="0"/>
              <a:t>表示按照</a:t>
            </a:r>
            <a:r>
              <a:rPr lang="en-US" altLang="zh-CN" dirty="0"/>
              <a:t>PV</a:t>
            </a:r>
            <a:r>
              <a:rPr lang="zh-CN" altLang="zh-CN" dirty="0"/>
              <a:t>值的曲线，当项目完成的时候所需预算或者时间。</a:t>
            </a:r>
          </a:p>
          <a:p>
            <a:pPr lvl="0"/>
            <a:r>
              <a:rPr lang="zh-CN" altLang="zh-CN" dirty="0"/>
              <a:t>成本差异</a:t>
            </a:r>
            <a:r>
              <a:rPr lang="en-US" altLang="zh-CN" dirty="0"/>
              <a:t>CV = EV-AC</a:t>
            </a:r>
            <a:r>
              <a:rPr lang="zh-CN" altLang="zh-CN" dirty="0"/>
              <a:t>，表示的是已经完成的工作与所消耗的成本的差异。可以表示为消耗的时间，也可以表示为消耗的资金。</a:t>
            </a:r>
          </a:p>
          <a:p>
            <a:pPr lvl="0"/>
            <a:r>
              <a:rPr lang="zh-CN" altLang="zh-CN" dirty="0"/>
              <a:t>成本差异指数</a:t>
            </a:r>
            <a:r>
              <a:rPr lang="en-US" altLang="zh-CN" dirty="0"/>
              <a:t>CPI = EV/AC</a:t>
            </a:r>
            <a:r>
              <a:rPr lang="zh-CN" altLang="zh-CN" dirty="0"/>
              <a:t>，表示单位成本创造的价值，很显然，</a:t>
            </a:r>
            <a:r>
              <a:rPr lang="en-US" altLang="zh-CN" dirty="0"/>
              <a:t>CPI&lt;1</a:t>
            </a:r>
            <a:r>
              <a:rPr lang="zh-CN" altLang="zh-CN" dirty="0"/>
              <a:t>说明成本超支；</a:t>
            </a:r>
            <a:r>
              <a:rPr lang="en-US" altLang="zh-CN" dirty="0"/>
              <a:t>CPI=1</a:t>
            </a:r>
            <a:r>
              <a:rPr lang="zh-CN" altLang="zh-CN" dirty="0"/>
              <a:t>说明成本与预期一致；</a:t>
            </a:r>
            <a:r>
              <a:rPr lang="en-US" altLang="zh-CN" dirty="0"/>
              <a:t>CPI&gt;1</a:t>
            </a:r>
            <a:r>
              <a:rPr lang="zh-CN" altLang="zh-CN" dirty="0"/>
              <a:t>说明成本低于预期。</a:t>
            </a:r>
          </a:p>
          <a:p>
            <a:pPr lvl="0"/>
            <a:r>
              <a:rPr lang="zh-CN" altLang="zh-CN" dirty="0"/>
              <a:t>日程偏差</a:t>
            </a:r>
            <a:r>
              <a:rPr lang="en-US" altLang="zh-CN" dirty="0"/>
              <a:t>SV = EV – PV</a:t>
            </a:r>
            <a:r>
              <a:rPr lang="zh-CN" altLang="zh-CN" dirty="0"/>
              <a:t>，表示进度偏差。显然</a:t>
            </a:r>
            <a:r>
              <a:rPr lang="en-US" altLang="zh-CN" dirty="0"/>
              <a:t>SV&lt;0</a:t>
            </a:r>
            <a:r>
              <a:rPr lang="zh-CN" altLang="zh-CN" dirty="0"/>
              <a:t>表示进度落后；</a:t>
            </a:r>
            <a:r>
              <a:rPr lang="en-US" altLang="zh-CN" dirty="0"/>
              <a:t>SV=0</a:t>
            </a:r>
            <a:r>
              <a:rPr lang="zh-CN" altLang="zh-CN" dirty="0"/>
              <a:t>表示进度正常；</a:t>
            </a:r>
            <a:r>
              <a:rPr lang="en-US" altLang="zh-CN" dirty="0"/>
              <a:t>SV&gt;0</a:t>
            </a:r>
            <a:r>
              <a:rPr lang="zh-CN" altLang="zh-CN" dirty="0"/>
              <a:t>表示进度超前。</a:t>
            </a:r>
          </a:p>
          <a:p>
            <a:pPr lvl="0"/>
            <a:r>
              <a:rPr lang="zh-CN" altLang="zh-CN" dirty="0"/>
              <a:t>日程偏差指数</a:t>
            </a:r>
            <a:r>
              <a:rPr lang="en-US" altLang="zh-CN" dirty="0"/>
              <a:t>SPI = EV/PV</a:t>
            </a:r>
            <a:r>
              <a:rPr lang="zh-CN" altLang="zh-CN" dirty="0"/>
              <a:t>。</a:t>
            </a:r>
          </a:p>
          <a:p>
            <a:r>
              <a:rPr lang="zh-CN" altLang="zh-CN" dirty="0"/>
              <a:t>预计完成成本</a:t>
            </a:r>
            <a:r>
              <a:rPr lang="en-US" altLang="zh-CN" dirty="0"/>
              <a:t>EAC = AC+(BAC-EV)/CPI = BAC/CPI</a:t>
            </a:r>
            <a:r>
              <a:rPr lang="zh-CN" altLang="zh-CN" dirty="0"/>
              <a:t>，表示的是按照目前的进展已经成本消耗情况，整个项目完成的时候所需消耗的成本。</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63</a:t>
            </a:fld>
            <a:endParaRPr lang="zh-CN" altLang="en-US"/>
          </a:p>
        </p:txBody>
      </p:sp>
    </p:spTree>
    <p:extLst>
      <p:ext uri="{BB962C8B-B14F-4D97-AF65-F5344CB8AC3E}">
        <p14:creationId xmlns:p14="http://schemas.microsoft.com/office/powerpoint/2010/main" val="5475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a:t>
            </a:fld>
            <a:endParaRPr lang="zh-CN" altLang="en-US"/>
          </a:p>
        </p:txBody>
      </p:sp>
    </p:spTree>
    <p:extLst>
      <p:ext uri="{BB962C8B-B14F-4D97-AF65-F5344CB8AC3E}">
        <p14:creationId xmlns:p14="http://schemas.microsoft.com/office/powerpoint/2010/main" val="1847496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典型的用以表示里程碑的事件有完成某项工作、获得干系人签字认可、完成某产物的评审和修改或者交付某产物等。里程碑的作用除了表示某项工作的完成并借以体现工作的进度之外，里程碑也可用来考察项目其他方面的状态，如质量、性能甚至包括实现策略等。里程碑评审就是为了实现上述目标的活动。</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67</a:t>
            </a:fld>
            <a:endParaRPr lang="zh-CN" altLang="en-US"/>
          </a:p>
        </p:txBody>
      </p:sp>
    </p:spTree>
    <p:extLst>
      <p:ext uri="{BB962C8B-B14F-4D97-AF65-F5344CB8AC3E}">
        <p14:creationId xmlns:p14="http://schemas.microsoft.com/office/powerpoint/2010/main" val="18101144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对于项目各类计划进行跟踪的结果无非有两种，一种是项目按照计划在正常开展，另外一种是项目显著偏离了计划。前者不需要项目小组采取特别的措施，而后者则要求项目小组必须采取相应的纠偏措施，而且需要管理纠偏措施直到结项。当然，这里的显著偏离计划，往往要求项目小组根据实际情况定义一定的控制阈值。即当偏差超出阈值的时候，才需要采取措施。高级项目管理往往需要引入统计过程控制方法来识别阈值。</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69</a:t>
            </a:fld>
            <a:endParaRPr lang="zh-CN" altLang="en-US"/>
          </a:p>
        </p:txBody>
      </p:sp>
    </p:spTree>
    <p:extLst>
      <p:ext uri="{BB962C8B-B14F-4D97-AF65-F5344CB8AC3E}">
        <p14:creationId xmlns:p14="http://schemas.microsoft.com/office/powerpoint/2010/main" val="237053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70</a:t>
            </a:fld>
            <a:endParaRPr lang="zh-CN" altLang="en-US"/>
          </a:p>
        </p:txBody>
      </p:sp>
    </p:spTree>
    <p:extLst>
      <p:ext uri="{BB962C8B-B14F-4D97-AF65-F5344CB8AC3E}">
        <p14:creationId xmlns:p14="http://schemas.microsoft.com/office/powerpoint/2010/main" val="1238108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a:t>软件在社会生活中将扮演越来越重要的角色，软件的时效、经济、质量等因素的影响也会越来越大。</a:t>
            </a:r>
            <a:endParaRPr lang="en-US" altLang="zh-CN" dirty="0"/>
          </a:p>
          <a:p>
            <a:r>
              <a:rPr lang="zh-CN" altLang="zh-CN" dirty="0"/>
              <a:t>这样的发展趋势给软件工程师带来极大的挑战。软件工程师应当将每一次项目经历都当成是一次学习和提高的机会。</a:t>
            </a:r>
            <a:endParaRPr lang="en-US" altLang="zh-CN" dirty="0"/>
          </a:p>
          <a:p>
            <a:endParaRPr lang="en-US" altLang="zh-CN" dirty="0"/>
          </a:p>
          <a:p>
            <a:r>
              <a:rPr lang="zh-CN" altLang="zh-CN" sz="1200" kern="1200" dirty="0">
                <a:solidFill>
                  <a:schemeClr val="tx1"/>
                </a:solidFill>
                <a:latin typeface="+mn-lt"/>
                <a:ea typeface="+mn-ea"/>
                <a:cs typeface="+mn-cs"/>
              </a:rPr>
              <a:t>在项目总结过程中，软件工程师对比计划检验实际完成状况，找寻改进机会。其背后的基本思想是应当采取更聪明合理的方式来做事，而不是更加努力的方式来做事。也就是说，要改变的是做事的方式，而不是态度。在项目总结中，团队成员评价完成的产品的质量状况、消耗的开发代价以及相应的开发过程，判断计划的准确性和过程的合理性。识别问题和导致问题的根本原因，开发改进的方法以避免类似的错误反复发生。总结项目经验和教训，也会对组织中其他项目以及公司的项目管理体系建设起到重要的作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71</a:t>
            </a:fld>
            <a:endParaRPr lang="zh-CN" altLang="en-US"/>
          </a:p>
        </p:txBody>
      </p:sp>
    </p:spTree>
    <p:extLst>
      <p:ext uri="{BB962C8B-B14F-4D97-AF65-F5344CB8AC3E}">
        <p14:creationId xmlns:p14="http://schemas.microsoft.com/office/powerpoint/2010/main" val="40591765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a:t>其中，产品范围定义了产品或服务所包含的特性和功能；项目范围定义了为交付具有规定特性和功能的产品或服务所必须完成的工作</a:t>
            </a:r>
            <a:r>
              <a:rPr lang="en-US" altLang="zh-CN" dirty="0"/>
              <a:t>[PMBOK 2008]</a:t>
            </a:r>
            <a:r>
              <a:rPr lang="zh-CN" altLang="zh-CN" dirty="0"/>
              <a:t>。</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74</a:t>
            </a:fld>
            <a:endParaRPr lang="zh-CN" altLang="en-US"/>
          </a:p>
        </p:txBody>
      </p:sp>
    </p:spTree>
    <p:extLst>
      <p:ext uri="{BB962C8B-B14F-4D97-AF65-F5344CB8AC3E}">
        <p14:creationId xmlns:p14="http://schemas.microsoft.com/office/powerpoint/2010/main" val="5812975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latin typeface="+mn-lt"/>
                <a:ea typeface="+mn-ea"/>
                <a:cs typeface="+mn-cs"/>
              </a:rPr>
              <a:t>准备阶段</a:t>
            </a:r>
          </a:p>
          <a:p>
            <a:r>
              <a:rPr lang="zh-CN" altLang="zh-CN" sz="1200" kern="1200" dirty="0">
                <a:solidFill>
                  <a:schemeClr val="tx1"/>
                </a:solidFill>
                <a:latin typeface="+mn-lt"/>
                <a:ea typeface="+mn-ea"/>
                <a:cs typeface="+mn-cs"/>
              </a:rPr>
              <a:t>在准备阶段，</a:t>
            </a:r>
            <a:r>
              <a:rPr lang="en-US" altLang="zh-CN" sz="1200" kern="1200" dirty="0">
                <a:solidFill>
                  <a:schemeClr val="tx1"/>
                </a:solidFill>
                <a:latin typeface="+mn-lt"/>
                <a:ea typeface="+mn-ea"/>
                <a:cs typeface="+mn-cs"/>
              </a:rPr>
              <a:t>TSP </a:t>
            </a:r>
            <a:r>
              <a:rPr lang="zh-CN" altLang="zh-CN" sz="1200" kern="1200" dirty="0">
                <a:solidFill>
                  <a:schemeClr val="tx1"/>
                </a:solidFill>
                <a:latin typeface="+mn-lt"/>
                <a:ea typeface="+mn-ea"/>
                <a:cs typeface="+mn-cs"/>
              </a:rPr>
              <a:t>教练将向整个开发团队详细解释总结过程的各个步骤，强调过程数据的重要性，解释总结报告的格式和内容等。</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84</a:t>
            </a:fld>
            <a:endParaRPr lang="zh-CN" altLang="en-US"/>
          </a:p>
        </p:txBody>
      </p:sp>
    </p:spTree>
    <p:extLst>
      <p:ext uri="{BB962C8B-B14F-4D97-AF65-F5344CB8AC3E}">
        <p14:creationId xmlns:p14="http://schemas.microsoft.com/office/powerpoint/2010/main" val="33617838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PIP</a:t>
            </a:r>
            <a:r>
              <a:rPr lang="zh-CN" altLang="zh-CN" sz="1200" kern="1200" dirty="0">
                <a:solidFill>
                  <a:schemeClr val="tx1"/>
                </a:solidFill>
                <a:latin typeface="+mn-lt"/>
                <a:ea typeface="+mn-ea"/>
                <a:cs typeface="+mn-cs"/>
              </a:rPr>
              <a:t>是</a:t>
            </a:r>
            <a:r>
              <a:rPr lang="en-US" altLang="zh-CN" sz="1200" kern="1200" dirty="0">
                <a:solidFill>
                  <a:schemeClr val="tx1"/>
                </a:solidFill>
                <a:latin typeface="+mn-lt"/>
                <a:ea typeface="+mn-ea"/>
                <a:cs typeface="+mn-cs"/>
              </a:rPr>
              <a:t>TSP</a:t>
            </a:r>
            <a:r>
              <a:rPr lang="zh-CN" altLang="zh-CN" sz="1200" kern="1200" dirty="0">
                <a:solidFill>
                  <a:schemeClr val="tx1"/>
                </a:solidFill>
                <a:latin typeface="+mn-lt"/>
                <a:ea typeface="+mn-ea"/>
                <a:cs typeface="+mn-cs"/>
              </a:rPr>
              <a:t>过程中供开发人员在日程工作中记录改进想法的工具。其基本思想是积累小的改进，慢慢形成大的改进。在软件开发过程中，重大的改进机会不多，因此，往往需要从小做起，慢慢积累之后，就会形成对原有过程的显著改进。小的改进机会虽然多，但是容易被遗忘，</a:t>
            </a:r>
            <a:r>
              <a:rPr lang="en-US" altLang="zh-CN" sz="1200" kern="1200" dirty="0">
                <a:solidFill>
                  <a:schemeClr val="tx1"/>
                </a:solidFill>
                <a:latin typeface="+mn-lt"/>
                <a:ea typeface="+mn-ea"/>
                <a:cs typeface="+mn-cs"/>
              </a:rPr>
              <a:t>PIP</a:t>
            </a:r>
            <a:r>
              <a:rPr lang="zh-CN" altLang="zh-CN" sz="1200" kern="1200" dirty="0">
                <a:solidFill>
                  <a:schemeClr val="tx1"/>
                </a:solidFill>
                <a:latin typeface="+mn-lt"/>
                <a:ea typeface="+mn-ea"/>
                <a:cs typeface="+mn-cs"/>
              </a:rPr>
              <a:t>的作用就在于提供了一个标准表格工具，允许软件工程师时时记录改进方案。在项目总结阶段，将开发过程中记录的所有</a:t>
            </a:r>
            <a:r>
              <a:rPr lang="en-US" altLang="zh-CN" sz="1200" kern="1200" dirty="0">
                <a:solidFill>
                  <a:schemeClr val="tx1"/>
                </a:solidFill>
                <a:latin typeface="+mn-lt"/>
                <a:ea typeface="+mn-ea"/>
                <a:cs typeface="+mn-cs"/>
              </a:rPr>
              <a:t>PIP</a:t>
            </a:r>
            <a:r>
              <a:rPr lang="zh-CN" altLang="zh-CN" sz="1200" kern="1200" dirty="0">
                <a:solidFill>
                  <a:schemeClr val="tx1"/>
                </a:solidFill>
                <a:latin typeface="+mn-lt"/>
                <a:ea typeface="+mn-ea"/>
                <a:cs typeface="+mn-cs"/>
              </a:rPr>
              <a:t>整理出来，形成整个开发周期的过程改进提案，供讨论，以确定下个开发周期要实施的过程改进。</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85</a:t>
            </a:fld>
            <a:endParaRPr lang="zh-CN" altLang="en-US"/>
          </a:p>
        </p:txBody>
      </p:sp>
    </p:spTree>
    <p:extLst>
      <p:ext uri="{BB962C8B-B14F-4D97-AF65-F5344CB8AC3E}">
        <p14:creationId xmlns:p14="http://schemas.microsoft.com/office/powerpoint/2010/main" val="9737254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88</a:t>
            </a:fld>
            <a:endParaRPr lang="zh-CN" altLang="en-US"/>
          </a:p>
        </p:txBody>
      </p:sp>
    </p:spTree>
    <p:extLst>
      <p:ext uri="{BB962C8B-B14F-4D97-AF65-F5344CB8AC3E}">
        <p14:creationId xmlns:p14="http://schemas.microsoft.com/office/powerpoint/2010/main" val="244360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上述基本原理除了继续肯定“过程质量决定最终产品质量”这一软件过程改进的基石之外，更加突出了个体软件工程师在管理和改进自身过程中的能动性。这也就形成了</a:t>
            </a:r>
            <a:r>
              <a:rPr lang="en-US" sz="1200" kern="1200" dirty="0">
                <a:solidFill>
                  <a:schemeClr val="tx1"/>
                </a:solidFill>
                <a:latin typeface="+mn-lt"/>
                <a:ea typeface="+mn-ea"/>
                <a:cs typeface="+mn-cs"/>
              </a:rPr>
              <a:t>PSP</a:t>
            </a:r>
            <a:r>
              <a:rPr lang="zh-CN" altLang="en-US" sz="1200" kern="1200" dirty="0">
                <a:solidFill>
                  <a:schemeClr val="tx1"/>
                </a:solidFill>
                <a:latin typeface="+mn-lt"/>
                <a:ea typeface="+mn-ea"/>
                <a:cs typeface="+mn-cs"/>
              </a:rPr>
              <a:t>的理论基础。</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a:t>
            </a:fld>
            <a:endParaRPr lang="zh-CN" altLang="en-US"/>
          </a:p>
        </p:txBody>
      </p:sp>
    </p:spTree>
    <p:extLst>
      <p:ext uri="{BB962C8B-B14F-4D97-AF65-F5344CB8AC3E}">
        <p14:creationId xmlns:p14="http://schemas.microsoft.com/office/powerpoint/2010/main" val="50018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a:t>
            </a:fld>
            <a:endParaRPr lang="zh-CN" altLang="en-US"/>
          </a:p>
        </p:txBody>
      </p:sp>
    </p:spTree>
    <p:extLst>
      <p:ext uri="{BB962C8B-B14F-4D97-AF65-F5344CB8AC3E}">
        <p14:creationId xmlns:p14="http://schemas.microsoft.com/office/powerpoint/2010/main" val="61885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度量帮助过程的实践者了解过程状态，理解过程偏差。</a:t>
            </a:r>
            <a:endParaRPr lang="en-US" altLang="zh-CN" sz="1200" kern="1200" dirty="0">
              <a:solidFill>
                <a:schemeClr val="tx1"/>
              </a:solidFill>
              <a:latin typeface="+mn-lt"/>
              <a:ea typeface="+mn-ea"/>
              <a:cs typeface="+mn-cs"/>
            </a:endParaRPr>
          </a:p>
          <a:p>
            <a:pPr lvl="0"/>
            <a:r>
              <a:rPr lang="zh-CN" altLang="en-US" dirty="0"/>
              <a:t>选择的规模度量方式必须反映开发成本；</a:t>
            </a:r>
          </a:p>
          <a:p>
            <a:pPr lvl="0"/>
            <a:r>
              <a:rPr lang="zh-CN" altLang="en-US" dirty="0"/>
              <a:t>选择的度量方式必须精确；</a:t>
            </a:r>
          </a:p>
          <a:p>
            <a:pPr lvl="0"/>
            <a:r>
              <a:rPr lang="zh-CN" altLang="en-US" dirty="0"/>
              <a:t>选择的度量方式必须能用自动化方法来统计；</a:t>
            </a:r>
          </a:p>
          <a:p>
            <a:pPr lvl="0"/>
            <a:r>
              <a:rPr lang="zh-CN" altLang="en-US" dirty="0"/>
              <a:t>选择的度量方式必须有助于早期规划；</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8</a:t>
            </a:fld>
            <a:endParaRPr lang="zh-CN" altLang="en-US"/>
          </a:p>
        </p:txBody>
      </p:sp>
    </p:spTree>
    <p:extLst>
      <p:ext uri="{BB962C8B-B14F-4D97-AF65-F5344CB8AC3E}">
        <p14:creationId xmlns:p14="http://schemas.microsoft.com/office/powerpoint/2010/main" val="81905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9</a:t>
            </a:fld>
            <a:endParaRPr lang="zh-CN" altLang="en-US"/>
          </a:p>
        </p:txBody>
      </p:sp>
    </p:spTree>
    <p:extLst>
      <p:ext uri="{BB962C8B-B14F-4D97-AF65-F5344CB8AC3E}">
        <p14:creationId xmlns:p14="http://schemas.microsoft.com/office/powerpoint/2010/main" val="842192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b="6822"/>
          <a:stretch>
            <a:fillRect/>
          </a:stretch>
        </p:blipFill>
        <p:spPr bwMode="auto">
          <a:xfrm>
            <a:off x="0" y="1588"/>
            <a:ext cx="9144000"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gray">
          <a:xfrm>
            <a:off x="0" y="5300663"/>
            <a:ext cx="9144000" cy="144462"/>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6" name="图片 5"/>
          <p:cNvPicPr>
            <a:picLocks noChangeAspect="1"/>
          </p:cNvPicPr>
          <p:nvPr/>
        </p:nvPicPr>
        <p:blipFill>
          <a:blip r:embed="rId3"/>
          <a:stretch>
            <a:fillRect/>
          </a:stretch>
        </p:blipFill>
        <p:spPr>
          <a:xfrm>
            <a:off x="300038" y="188913"/>
            <a:ext cx="3163887" cy="722312"/>
          </a:xfrm>
          <a:prstGeom prst="rect">
            <a:avLst/>
          </a:prstGeom>
          <a:effectLst>
            <a:outerShdw blurRad="50800" dist="38100" dir="2700000" algn="tl" rotWithShape="0">
              <a:prstClr val="black">
                <a:alpha val="40000"/>
              </a:prstClr>
            </a:outerShdw>
          </a:effec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p:spPr>
        <p:txBody>
          <a:bodyPr/>
          <a:lstStyle>
            <a:lvl1pPr>
              <a:defRPr sz="4000"/>
            </a:lvl1pPr>
          </a:lstStyle>
          <a:p>
            <a:pPr lvl="0"/>
            <a:r>
              <a:rPr lang="zh-CN" altLang="en-US" noProof="0"/>
              <a:t>单击此处编辑母版标题样式</a:t>
            </a:r>
            <a:endParaRPr lang="en-US" altLang="ko-KR" noProof="0" dirty="0"/>
          </a:p>
        </p:txBody>
      </p:sp>
    </p:spTree>
    <p:extLst>
      <p:ext uri="{BB962C8B-B14F-4D97-AF65-F5344CB8AC3E}">
        <p14:creationId xmlns:p14="http://schemas.microsoft.com/office/powerpoint/2010/main" val="1921719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D0081425-CCE1-4328-BE81-C2432471A131}" type="slidenum">
              <a:rPr lang="en-US" altLang="zh-CN"/>
              <a:pPr>
                <a:defRPr/>
              </a:pPr>
              <a:t>‹#›</a:t>
            </a:fld>
            <a:endParaRPr lang="en-US" altLang="zh-CN"/>
          </a:p>
        </p:txBody>
      </p:sp>
    </p:spTree>
    <p:extLst>
      <p:ext uri="{BB962C8B-B14F-4D97-AF65-F5344CB8AC3E}">
        <p14:creationId xmlns:p14="http://schemas.microsoft.com/office/powerpoint/2010/main" val="1825743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990DF6E-8FBB-43CD-8EC6-681543D90519}" type="slidenum">
              <a:rPr lang="en-US" altLang="zh-CN"/>
              <a:pPr>
                <a:defRPr/>
              </a:pPr>
              <a:t>‹#›</a:t>
            </a:fld>
            <a:endParaRPr lang="en-US" altLang="zh-CN"/>
          </a:p>
        </p:txBody>
      </p:sp>
    </p:spTree>
    <p:extLst>
      <p:ext uri="{BB962C8B-B14F-4D97-AF65-F5344CB8AC3E}">
        <p14:creationId xmlns:p14="http://schemas.microsoft.com/office/powerpoint/2010/main" val="13979546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pPr>
              <a:defRPr/>
            </a:pPr>
            <a:fld id="{2481DE08-35D9-4D7A-BB5A-4E131C4B3344}" type="slidenum">
              <a:rPr lang="en-US" altLang="zh-CN"/>
              <a:pPr>
                <a:defRPr/>
              </a:pPr>
              <a:t>‹#›</a:t>
            </a:fld>
            <a:endParaRPr lang="en-US" altLang="zh-CN"/>
          </a:p>
        </p:txBody>
      </p:sp>
    </p:spTree>
    <p:extLst>
      <p:ext uri="{BB962C8B-B14F-4D97-AF65-F5344CB8AC3E}">
        <p14:creationId xmlns:p14="http://schemas.microsoft.com/office/powerpoint/2010/main" val="1942833666"/>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595AA6EC-6A09-4E3E-B9B9-F7A83E2801B5}" type="slidenum">
              <a:rPr lang="en-US" altLang="zh-CN"/>
              <a:pPr>
                <a:defRPr/>
              </a:pPr>
              <a:t>‹#›</a:t>
            </a:fld>
            <a:endParaRPr lang="en-US" altLang="zh-CN"/>
          </a:p>
        </p:txBody>
      </p:sp>
    </p:spTree>
    <p:extLst>
      <p:ext uri="{BB962C8B-B14F-4D97-AF65-F5344CB8AC3E}">
        <p14:creationId xmlns:p14="http://schemas.microsoft.com/office/powerpoint/2010/main" val="4254591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4342CDC-3AA7-4AAD-BDB2-C8F29CA42A2E}" type="slidenum">
              <a:rPr lang="en-US" altLang="zh-CN"/>
              <a:pPr>
                <a:defRPr/>
              </a:pPr>
              <a:t>‹#›</a:t>
            </a:fld>
            <a:endParaRPr lang="en-US" altLang="zh-CN"/>
          </a:p>
        </p:txBody>
      </p:sp>
    </p:spTree>
    <p:extLst>
      <p:ext uri="{BB962C8B-B14F-4D97-AF65-F5344CB8AC3E}">
        <p14:creationId xmlns:p14="http://schemas.microsoft.com/office/powerpoint/2010/main" val="2982109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E6FC13FD-12A1-4FD5-AD1F-157FC418A0B5}" type="slidenum">
              <a:rPr lang="en-US" altLang="zh-CN"/>
              <a:pPr>
                <a:defRPr/>
              </a:pPr>
              <a:t>‹#›</a:t>
            </a:fld>
            <a:endParaRPr lang="en-US" altLang="zh-CN"/>
          </a:p>
        </p:txBody>
      </p:sp>
    </p:spTree>
    <p:extLst>
      <p:ext uri="{BB962C8B-B14F-4D97-AF65-F5344CB8AC3E}">
        <p14:creationId xmlns:p14="http://schemas.microsoft.com/office/powerpoint/2010/main" val="1096359564"/>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8568AEEA-8DEA-4184-870D-5EE32F364D0C}" type="slidenum">
              <a:rPr lang="en-US" altLang="zh-CN"/>
              <a:pPr>
                <a:defRPr/>
              </a:pPr>
              <a:t>‹#›</a:t>
            </a:fld>
            <a:endParaRPr lang="en-US" altLang="zh-CN"/>
          </a:p>
        </p:txBody>
      </p:sp>
    </p:spTree>
    <p:extLst>
      <p:ext uri="{BB962C8B-B14F-4D97-AF65-F5344CB8AC3E}">
        <p14:creationId xmlns:p14="http://schemas.microsoft.com/office/powerpoint/2010/main" val="21092864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8E9A7CFE-A7A2-4066-A4FA-68E57190DCA8}" type="slidenum">
              <a:rPr lang="en-US" altLang="zh-CN"/>
              <a:pPr>
                <a:defRPr/>
              </a:pPr>
              <a:t>‹#›</a:t>
            </a:fld>
            <a:endParaRPr lang="en-US" altLang="zh-CN"/>
          </a:p>
        </p:txBody>
      </p:sp>
    </p:spTree>
    <p:extLst>
      <p:ext uri="{BB962C8B-B14F-4D97-AF65-F5344CB8AC3E}">
        <p14:creationId xmlns:p14="http://schemas.microsoft.com/office/powerpoint/2010/main" val="23524663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A8D668B-48D4-47BF-9944-0FAD988E7FA8}" type="slidenum">
              <a:rPr lang="en-US" altLang="zh-CN"/>
              <a:pPr>
                <a:defRPr/>
              </a:pPr>
              <a:t>‹#›</a:t>
            </a:fld>
            <a:endParaRPr lang="en-US" altLang="zh-CN"/>
          </a:p>
        </p:txBody>
      </p:sp>
    </p:spTree>
    <p:extLst>
      <p:ext uri="{BB962C8B-B14F-4D97-AF65-F5344CB8AC3E}">
        <p14:creationId xmlns:p14="http://schemas.microsoft.com/office/powerpoint/2010/main" val="4151699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5CFEC6D-B80A-44B8-9200-8AFF6F2A7AE7}" type="slidenum">
              <a:rPr lang="en-US" altLang="zh-CN"/>
              <a:pPr>
                <a:defRPr/>
              </a:pPr>
              <a:t>‹#›</a:t>
            </a:fld>
            <a:endParaRPr lang="en-US" altLang="zh-CN"/>
          </a:p>
        </p:txBody>
      </p:sp>
    </p:spTree>
    <p:extLst>
      <p:ext uri="{BB962C8B-B14F-4D97-AF65-F5344CB8AC3E}">
        <p14:creationId xmlns:p14="http://schemas.microsoft.com/office/powerpoint/2010/main" val="32349127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845D733-E0EC-4B5B-942C-9E7C23DF653A}" type="slidenum">
              <a:rPr lang="en-US" altLang="zh-CN"/>
              <a:pPr>
                <a:defRPr/>
              </a:pPr>
              <a:t>‹#›</a:t>
            </a:fld>
            <a:endParaRPr lang="en-US" altLang="zh-CN"/>
          </a:p>
        </p:txBody>
      </p:sp>
    </p:spTree>
    <p:extLst>
      <p:ext uri="{BB962C8B-B14F-4D97-AF65-F5344CB8AC3E}">
        <p14:creationId xmlns:p14="http://schemas.microsoft.com/office/powerpoint/2010/main" val="18157466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solidFill>
            <a:srgbClr val="0060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27" name="Rectangle 3"/>
          <p:cNvSpPr>
            <a:spLocks noGrp="1" noChangeArrowheads="1"/>
          </p:cNvSpPr>
          <p:nvPr>
            <p:ph type="body" idx="1"/>
          </p:nvPr>
        </p:nvSpPr>
        <p:spPr bwMode="auto">
          <a:xfrm>
            <a:off x="457200" y="1052513"/>
            <a:ext cx="82296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D3807DF-B24E-477E-9A9D-8F9A8A6DEDBF}" type="slidenum">
              <a:rPr lang="en-US" altLang="zh-CN"/>
              <a:pPr>
                <a:defRPr/>
              </a:pPr>
              <a:t>‹#›</a:t>
            </a:fld>
            <a:endParaRPr lang="en-US" altLang="zh-CN"/>
          </a:p>
        </p:txBody>
      </p:sp>
      <p:sp>
        <p:nvSpPr>
          <p:cNvPr id="1029"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 name="Text Box 16"/>
          <p:cNvSpPr txBox="1">
            <a:spLocks noChangeArrowheads="1"/>
          </p:cNvSpPr>
          <p:nvPr/>
        </p:nvSpPr>
        <p:spPr bwMode="gray">
          <a:xfrm>
            <a:off x="0" y="838200"/>
            <a:ext cx="9144000" cy="144463"/>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a:stretch>
            <a:fillRect/>
          </a:stretch>
        </p:blipFill>
        <p:spPr>
          <a:xfrm>
            <a:off x="7380288" y="6453188"/>
            <a:ext cx="1579562" cy="360362"/>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796"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p:hf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0" fontAlgn="base" hangingPunct="0">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0" fontAlgn="base" hangingPunct="0">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0" fontAlgn="base" hangingPunct="0">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0" fontAlgn="base" hangingPunct="0">
        <a:spcBef>
          <a:spcPct val="20000"/>
        </a:spcBef>
        <a:spcAft>
          <a:spcPct val="0"/>
        </a:spcAft>
        <a:buChar char="–"/>
        <a:defRPr sz="2000">
          <a:solidFill>
            <a:srgbClr val="00607A"/>
          </a:solidFill>
          <a:latin typeface="+mn-lt"/>
        </a:defRPr>
      </a:lvl4pPr>
      <a:lvl5pPr marL="1795463" indent="-363538" algn="l" rtl="0" eaLnBrk="0" fontAlgn="base" hangingPunct="0">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副标题 2"/>
          <p:cNvSpPr>
            <a:spLocks noGrp="1"/>
          </p:cNvSpPr>
          <p:nvPr>
            <p:ph type="subTitle" idx="1"/>
          </p:nvPr>
        </p:nvSpPr>
        <p:spPr>
          <a:xfrm>
            <a:off x="1403350" y="5589588"/>
            <a:ext cx="6553200" cy="1268412"/>
          </a:xfrm>
        </p:spPr>
        <p:txBody>
          <a:bodyPr/>
          <a:lstStyle/>
          <a:p>
            <a:pPr eaLnBrk="1" hangingPunct="1">
              <a:lnSpc>
                <a:spcPct val="90000"/>
              </a:lnSpc>
              <a:buFont typeface="Arial" charset="0"/>
              <a:buNone/>
            </a:pPr>
            <a:r>
              <a:rPr lang="zh-CN" altLang="en-US" dirty="0">
                <a:ea typeface="宋体" pitchFamily="2" charset="-122"/>
              </a:rPr>
              <a:t>荣国平</a:t>
            </a:r>
            <a:endParaRPr lang="en-US" altLang="zh-CN" dirty="0">
              <a:ea typeface="宋体" pitchFamily="2" charset="-122"/>
            </a:endParaRPr>
          </a:p>
          <a:p>
            <a:pPr eaLnBrk="1" hangingPunct="1">
              <a:lnSpc>
                <a:spcPct val="90000"/>
              </a:lnSpc>
              <a:buFont typeface="Arial" charset="0"/>
              <a:buNone/>
            </a:pPr>
            <a:r>
              <a:rPr lang="zh-CN" altLang="en-US" dirty="0">
                <a:ea typeface="宋体" pitchFamily="2" charset="-122"/>
              </a:rPr>
              <a:t>南京大学软件学院</a:t>
            </a:r>
            <a:endParaRPr lang="en-US" altLang="zh-CN" dirty="0">
              <a:ea typeface="宋体" pitchFamily="2" charset="-122"/>
            </a:endParaRPr>
          </a:p>
          <a:p>
            <a:pPr eaLnBrk="1" hangingPunct="1">
              <a:lnSpc>
                <a:spcPct val="90000"/>
              </a:lnSpc>
              <a:buFont typeface="Arial" charset="0"/>
              <a:buNone/>
            </a:pPr>
            <a:r>
              <a:rPr lang="en-US" altLang="zh-CN">
                <a:ea typeface="宋体" pitchFamily="2" charset="-122"/>
              </a:rPr>
              <a:t>2020 </a:t>
            </a:r>
            <a:r>
              <a:rPr lang="zh-CN" altLang="en-US" dirty="0">
                <a:ea typeface="宋体" pitchFamily="2" charset="-122"/>
              </a:rPr>
              <a:t>年 秋</a:t>
            </a:r>
            <a:endParaRPr lang="en-US" altLang="zh-CN" dirty="0">
              <a:ea typeface="宋体" pitchFamily="2" charset="-122"/>
            </a:endParaRPr>
          </a:p>
          <a:p>
            <a:pPr eaLnBrk="1" hangingPunct="1">
              <a:lnSpc>
                <a:spcPct val="90000"/>
              </a:lnSpc>
              <a:buFont typeface="Arial" charset="0"/>
              <a:buNone/>
            </a:pPr>
            <a:endParaRPr lang="zh-CN" altLang="en-US" dirty="0">
              <a:ea typeface="宋体" pitchFamily="2" charset="-122"/>
            </a:endParaRPr>
          </a:p>
        </p:txBody>
      </p:sp>
      <p:sp>
        <p:nvSpPr>
          <p:cNvPr id="3075" name="标题 1"/>
          <p:cNvSpPr>
            <a:spLocks noGrp="1"/>
          </p:cNvSpPr>
          <p:nvPr>
            <p:ph type="ctrTitle" sz="quarter"/>
          </p:nvPr>
        </p:nvSpPr>
        <p:spPr>
          <a:xfrm>
            <a:off x="0" y="4076700"/>
            <a:ext cx="9144000" cy="1223963"/>
          </a:xfrm>
          <a:gradFill rotWithShape="0"/>
        </p:spPr>
        <p:txBody>
          <a:bodyPr/>
          <a:lstStyle/>
          <a:p>
            <a:pPr eaLnBrk="1" hangingPunct="1"/>
            <a:r>
              <a:rPr lang="zh-CN" altLang="en-US" dirty="0">
                <a:ea typeface="宋体" pitchFamily="2" charset="-122"/>
              </a:rPr>
              <a:t>软件质量与管理 第四讲</a:t>
            </a:r>
            <a:br>
              <a:rPr lang="en-US" altLang="zh-CN" dirty="0">
                <a:ea typeface="宋体" pitchFamily="2" charset="-122"/>
              </a:rPr>
            </a:br>
            <a:r>
              <a:rPr lang="zh-CN" altLang="en-US" sz="3600" dirty="0">
                <a:ea typeface="宋体" pitchFamily="2" charset="-122"/>
              </a:rPr>
              <a:t>估算、计划和跟踪</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a:t>时间日志示例</a:t>
            </a:r>
          </a:p>
        </p:txBody>
      </p:sp>
      <p:graphicFrame>
        <p:nvGraphicFramePr>
          <p:cNvPr id="8" name="内容占位符 7"/>
          <p:cNvGraphicFramePr>
            <a:graphicFrameLocks noGrp="1"/>
          </p:cNvGraphicFramePr>
          <p:nvPr>
            <p:ph sz="half" idx="2"/>
          </p:nvPr>
        </p:nvGraphicFramePr>
        <p:xfrm>
          <a:off x="611560" y="1484784"/>
          <a:ext cx="3429024" cy="5072099"/>
        </p:xfrm>
        <a:graphic>
          <a:graphicData uri="http://schemas.openxmlformats.org/drawingml/2006/table">
            <a:tbl>
              <a:tblPr/>
              <a:tblGrid>
                <a:gridCol w="1643074">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90161">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en-US" sz="2000" kern="100" dirty="0">
                          <a:solidFill>
                            <a:schemeClr val="tx1"/>
                          </a:solidFill>
                          <a:latin typeface="Calibri"/>
                          <a:ea typeface="宋体"/>
                          <a:cs typeface="Times New Roman"/>
                        </a:rPr>
                        <a:t>10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所属阶段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en-US" sz="2000" kern="100" dirty="0">
                          <a:solidFill>
                            <a:schemeClr val="tx1"/>
                          </a:solidFill>
                          <a:latin typeface="Calibri"/>
                          <a:ea typeface="宋体"/>
                          <a:cs typeface="Times New Roman"/>
                        </a:rPr>
                        <a:t>2010/5/3 11:30:00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en-US" sz="2000" kern="100" dirty="0">
                          <a:solidFill>
                            <a:schemeClr val="tx1"/>
                          </a:solidFill>
                          <a:latin typeface="Calibri"/>
                          <a:ea typeface="宋体"/>
                          <a:cs typeface="Times New Roman"/>
                        </a:rPr>
                        <a:t>2010/5/3 12:00:00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中断时间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en-US" sz="2000" kern="100" dirty="0">
                          <a:solidFill>
                            <a:schemeClr val="tx1"/>
                          </a:solidFill>
                          <a:latin typeface="Calibri"/>
                          <a:ea typeface="宋体"/>
                          <a:cs typeface="Times New Roman"/>
                        </a:rPr>
                        <a:t>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净时间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en-US" sz="2000" kern="100" dirty="0">
                          <a:solidFill>
                            <a:schemeClr val="tx1"/>
                          </a:solidFill>
                          <a:latin typeface="Calibri"/>
                          <a:ea typeface="宋体"/>
                          <a:cs typeface="Times New Roman"/>
                        </a:rPr>
                        <a:t>30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80323">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备注信息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just" defTabSz="914400" rtl="0" eaLnBrk="1" latinLnBrk="0" hangingPunct="1">
                        <a:spcAft>
                          <a:spcPts val="0"/>
                        </a:spcAft>
                      </a:pPr>
                      <a:r>
                        <a:rPr lang="zh-CN" sz="2000" kern="100" dirty="0">
                          <a:solidFill>
                            <a:schemeClr val="tx1"/>
                          </a:solidFill>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53490001"/>
              </p:ext>
            </p:extLst>
          </p:nvPr>
        </p:nvGraphicFramePr>
        <p:xfrm>
          <a:off x="4254898" y="1484785"/>
          <a:ext cx="3714744" cy="5068415"/>
        </p:xfrm>
        <a:graphic>
          <a:graphicData uri="http://schemas.openxmlformats.org/drawingml/2006/table">
            <a:tbl>
              <a:tblPr/>
              <a:tblGrid>
                <a:gridCol w="1785950">
                  <a:extLst>
                    <a:ext uri="{9D8B030D-6E8A-4147-A177-3AD203B41FA5}">
                      <a16:colId xmlns:a16="http://schemas.microsoft.com/office/drawing/2014/main" val="20000"/>
                    </a:ext>
                  </a:extLst>
                </a:gridCol>
                <a:gridCol w="1928794">
                  <a:extLst>
                    <a:ext uri="{9D8B030D-6E8A-4147-A177-3AD203B41FA5}">
                      <a16:colId xmlns:a16="http://schemas.microsoft.com/office/drawing/2014/main" val="20001"/>
                    </a:ext>
                  </a:extLst>
                </a:gridCol>
              </a:tblGrid>
              <a:tr h="390161">
                <a:tc>
                  <a:txBody>
                    <a:bodyPr/>
                    <a:lstStyle/>
                    <a:p>
                      <a:pPr indent="266700" algn="just">
                        <a:spcAft>
                          <a:spcPts val="0"/>
                        </a:spcAft>
                      </a:pPr>
                      <a:r>
                        <a:rPr lang="zh-CN" sz="2000" kern="100" dirty="0">
                          <a:latin typeface="Calibri"/>
                          <a:ea typeface="宋体"/>
                          <a:cs typeface="Times New Roman"/>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0323">
                <a:tc>
                  <a:txBody>
                    <a:bodyPr/>
                    <a:lstStyle/>
                    <a:p>
                      <a:pPr indent="266700" algn="just">
                        <a:spcAft>
                          <a:spcPts val="0"/>
                        </a:spcAft>
                      </a:pPr>
                      <a:r>
                        <a:rPr lang="zh-CN" sz="2000" kern="100">
                          <a:latin typeface="Calibri"/>
                          <a:ea typeface="宋体"/>
                          <a:cs typeface="Times New Roman"/>
                        </a:rPr>
                        <a:t>所属阶段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0323">
                <a:tc>
                  <a:txBody>
                    <a:bodyPr/>
                    <a:lstStyle/>
                    <a:p>
                      <a:pPr indent="266700" algn="just">
                        <a:spcAft>
                          <a:spcPts val="0"/>
                        </a:spcAft>
                      </a:pPr>
                      <a:r>
                        <a:rPr lang="zh-CN" sz="2000" kern="100">
                          <a:latin typeface="Calibri"/>
                          <a:ea typeface="宋体"/>
                          <a:cs typeface="Times New Roman"/>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2010/5/4 14:30:00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0323">
                <a:tc>
                  <a:txBody>
                    <a:bodyPr/>
                    <a:lstStyle/>
                    <a:p>
                      <a:pPr indent="266700" algn="just">
                        <a:spcAft>
                          <a:spcPts val="0"/>
                        </a:spcAft>
                      </a:pPr>
                      <a:r>
                        <a:rPr lang="zh-CN" sz="2000" kern="100">
                          <a:latin typeface="Calibri"/>
                          <a:ea typeface="宋体"/>
                          <a:cs typeface="Times New Roman"/>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2010/5/4 16:00:00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0323">
                <a:tc>
                  <a:txBody>
                    <a:bodyPr/>
                    <a:lstStyle/>
                    <a:p>
                      <a:pPr indent="266700" algn="just">
                        <a:spcAft>
                          <a:spcPts val="0"/>
                        </a:spcAft>
                      </a:pPr>
                      <a:r>
                        <a:rPr lang="zh-CN" sz="2000" kern="100">
                          <a:latin typeface="Calibri"/>
                          <a:ea typeface="宋体"/>
                          <a:cs typeface="Times New Roman"/>
                        </a:rPr>
                        <a:t>中断时间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30</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80323">
                <a:tc>
                  <a:txBody>
                    <a:bodyPr/>
                    <a:lstStyle/>
                    <a:p>
                      <a:pPr indent="266700" algn="just">
                        <a:spcAft>
                          <a:spcPts val="0"/>
                        </a:spcAft>
                      </a:pPr>
                      <a:r>
                        <a:rPr lang="zh-CN" sz="2000" kern="100">
                          <a:latin typeface="Calibri"/>
                          <a:ea typeface="宋体"/>
                          <a:cs typeface="Times New Roman"/>
                        </a:rPr>
                        <a:t>净时间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60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76639">
                <a:tc>
                  <a:txBody>
                    <a:bodyPr/>
                    <a:lstStyle/>
                    <a:p>
                      <a:pPr indent="266700" algn="just">
                        <a:spcAft>
                          <a:spcPts val="0"/>
                        </a:spcAft>
                      </a:pPr>
                      <a:r>
                        <a:rPr lang="zh-CN" sz="2000" kern="100">
                          <a:latin typeface="Calibri"/>
                          <a:ea typeface="宋体"/>
                          <a:cs typeface="Times New Roman"/>
                        </a:rPr>
                        <a:t>备注信息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Phone call</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4277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缺陷度量</a:t>
            </a:r>
            <a:r>
              <a:rPr lang="en-US" altLang="zh-CN" dirty="0"/>
              <a:t>(</a:t>
            </a:r>
            <a:r>
              <a:rPr lang="zh-CN" altLang="en-US" dirty="0"/>
              <a:t>缺陷日志</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9390317"/>
              </p:ext>
            </p:extLst>
          </p:nvPr>
        </p:nvGraphicFramePr>
        <p:xfrm>
          <a:off x="251520" y="1078676"/>
          <a:ext cx="8206680" cy="5398324"/>
        </p:xfrm>
        <a:graphic>
          <a:graphicData uri="http://schemas.openxmlformats.org/drawingml/2006/table">
            <a:tbl>
              <a:tblPr/>
              <a:tblGrid>
                <a:gridCol w="1787594">
                  <a:extLst>
                    <a:ext uri="{9D8B030D-6E8A-4147-A177-3AD203B41FA5}">
                      <a16:colId xmlns:a16="http://schemas.microsoft.com/office/drawing/2014/main" val="20000"/>
                    </a:ext>
                  </a:extLst>
                </a:gridCol>
                <a:gridCol w="6419086">
                  <a:extLst>
                    <a:ext uri="{9D8B030D-6E8A-4147-A177-3AD203B41FA5}">
                      <a16:colId xmlns:a16="http://schemas.microsoft.com/office/drawing/2014/main" val="20001"/>
                    </a:ext>
                  </a:extLst>
                </a:gridCol>
              </a:tblGrid>
              <a:tr h="642942">
                <a:tc>
                  <a:txBody>
                    <a:bodyPr/>
                    <a:lstStyle/>
                    <a:p>
                      <a:pPr indent="266700" algn="just">
                        <a:spcAft>
                          <a:spcPts val="0"/>
                        </a:spcAft>
                      </a:pPr>
                      <a:r>
                        <a:rPr lang="zh-CN" sz="2000" b="1" kern="100" dirty="0">
                          <a:latin typeface="Calibri"/>
                          <a:ea typeface="宋体"/>
                          <a:cs typeface="Times New Roman"/>
                        </a:rPr>
                        <a:t>日志内容</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dirty="0">
                          <a:latin typeface="Calibri"/>
                          <a:ea typeface="宋体"/>
                          <a:cs typeface="Times New Roman"/>
                        </a:rPr>
                        <a:t>注释</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21472">
                <a:tc>
                  <a:txBody>
                    <a:bodyPr/>
                    <a:lstStyle/>
                    <a:p>
                      <a:pPr indent="266700" algn="just">
                        <a:spcAft>
                          <a:spcPts val="0"/>
                        </a:spcAft>
                      </a:pPr>
                      <a:r>
                        <a:rPr lang="zh-CN" sz="2000" kern="100">
                          <a:latin typeface="Calibri"/>
                          <a:ea typeface="宋体"/>
                          <a:cs typeface="Times New Roman"/>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该条记录的序号；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2942">
                <a:tc>
                  <a:txBody>
                    <a:bodyPr/>
                    <a:lstStyle/>
                    <a:p>
                      <a:pPr indent="266700" algn="just">
                        <a:spcAft>
                          <a:spcPts val="0"/>
                        </a:spcAft>
                      </a:pPr>
                      <a:r>
                        <a:rPr lang="zh-CN" sz="2000" kern="100">
                          <a:latin typeface="Calibri"/>
                          <a:ea typeface="宋体"/>
                          <a:cs typeface="Times New Roman"/>
                        </a:rPr>
                        <a:t>发现日期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该缺陷被发现的日期；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2942">
                <a:tc>
                  <a:txBody>
                    <a:bodyPr/>
                    <a:lstStyle/>
                    <a:p>
                      <a:pPr indent="266700" algn="just">
                        <a:spcAft>
                          <a:spcPts val="0"/>
                        </a:spcAft>
                      </a:pPr>
                      <a:r>
                        <a:rPr lang="zh-CN" sz="2000" kern="100">
                          <a:latin typeface="Calibri"/>
                          <a:ea typeface="宋体"/>
                          <a:cs typeface="Times New Roman"/>
                        </a:rPr>
                        <a:t>注入阶段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经过分析，确定该缺陷被引入的阶段，典型引入阶段如设计、编码、编译、单元测试等；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2942">
                <a:tc>
                  <a:txBody>
                    <a:bodyPr/>
                    <a:lstStyle/>
                    <a:p>
                      <a:pPr indent="266700" algn="just">
                        <a:spcAft>
                          <a:spcPts val="0"/>
                        </a:spcAft>
                      </a:pPr>
                      <a:r>
                        <a:rPr lang="zh-CN" sz="2000" kern="100">
                          <a:latin typeface="Calibri"/>
                          <a:ea typeface="宋体"/>
                          <a:cs typeface="Times New Roman"/>
                        </a:rPr>
                        <a:t>消除阶段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该缺陷被消除的阶段，在引入阶段之后；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2942">
                <a:tc>
                  <a:txBody>
                    <a:bodyPr/>
                    <a:lstStyle/>
                    <a:p>
                      <a:pPr indent="266700" algn="just">
                        <a:spcAft>
                          <a:spcPts val="0"/>
                        </a:spcAft>
                      </a:pPr>
                      <a:r>
                        <a:rPr lang="zh-CN" sz="2000" kern="100">
                          <a:latin typeface="Calibri"/>
                          <a:ea typeface="宋体"/>
                          <a:cs typeface="Times New Roman"/>
                        </a:rPr>
                        <a:t>消除时间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为了修正该缺陷所消耗的时间；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64413">
                <a:tc>
                  <a:txBody>
                    <a:bodyPr/>
                    <a:lstStyle/>
                    <a:p>
                      <a:pPr indent="266700" algn="just">
                        <a:spcAft>
                          <a:spcPts val="0"/>
                        </a:spcAft>
                      </a:pPr>
                      <a:r>
                        <a:rPr lang="zh-CN" sz="2000" kern="100">
                          <a:latin typeface="Calibri"/>
                          <a:ea typeface="宋体"/>
                          <a:cs typeface="Times New Roman"/>
                        </a:rPr>
                        <a:t>关联缺陷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如果缺陷的引入阶段是编译或者单元测试等通常用以消除缺陷的这些阶段，那么往往意味着，该缺陷实在消除另外的一个缺陷是被引入，因此，需要建立一种关联关系；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42942">
                <a:tc>
                  <a:txBody>
                    <a:bodyPr/>
                    <a:lstStyle/>
                    <a:p>
                      <a:pPr indent="266700" algn="just">
                        <a:spcAft>
                          <a:spcPts val="0"/>
                        </a:spcAft>
                      </a:pPr>
                      <a:r>
                        <a:rPr lang="zh-CN" sz="2000" kern="100">
                          <a:latin typeface="Calibri"/>
                          <a:ea typeface="宋体"/>
                          <a:cs typeface="Times New Roman"/>
                        </a:rPr>
                        <a:t>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对于缺陷产生根本原因的简要描述；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569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152400"/>
            <a:ext cx="8458200" cy="563563"/>
          </a:xfrm>
        </p:spPr>
        <p:txBody>
          <a:bodyPr/>
          <a:lstStyle/>
          <a:p>
            <a:r>
              <a:rPr lang="en-US" altLang="zh-CN" dirty="0"/>
              <a:t>PSP </a:t>
            </a:r>
            <a:r>
              <a:rPr lang="zh-CN" altLang="en-US" dirty="0"/>
              <a:t>缺陷类型标准</a:t>
            </a:r>
          </a:p>
        </p:txBody>
      </p:sp>
      <p:graphicFrame>
        <p:nvGraphicFramePr>
          <p:cNvPr id="4" name="表格 3"/>
          <p:cNvGraphicFramePr>
            <a:graphicFrameLocks noGrp="1"/>
          </p:cNvGraphicFramePr>
          <p:nvPr/>
        </p:nvGraphicFramePr>
        <p:xfrm>
          <a:off x="539552" y="1052736"/>
          <a:ext cx="7279640" cy="5574061"/>
        </p:xfrm>
        <a:graphic>
          <a:graphicData uri="http://schemas.openxmlformats.org/drawingml/2006/table">
            <a:tbl>
              <a:tblPr/>
              <a:tblGrid>
                <a:gridCol w="1033700">
                  <a:extLst>
                    <a:ext uri="{9D8B030D-6E8A-4147-A177-3AD203B41FA5}">
                      <a16:colId xmlns:a16="http://schemas.microsoft.com/office/drawing/2014/main" val="20000"/>
                    </a:ext>
                  </a:extLst>
                </a:gridCol>
                <a:gridCol w="2379406">
                  <a:extLst>
                    <a:ext uri="{9D8B030D-6E8A-4147-A177-3AD203B41FA5}">
                      <a16:colId xmlns:a16="http://schemas.microsoft.com/office/drawing/2014/main" val="20001"/>
                    </a:ext>
                  </a:extLst>
                </a:gridCol>
                <a:gridCol w="3866534">
                  <a:extLst>
                    <a:ext uri="{9D8B030D-6E8A-4147-A177-3AD203B41FA5}">
                      <a16:colId xmlns:a16="http://schemas.microsoft.com/office/drawing/2014/main" val="20002"/>
                    </a:ext>
                  </a:extLst>
                </a:gridCol>
              </a:tblGrid>
              <a:tr h="481488">
                <a:tc>
                  <a:txBody>
                    <a:bodyPr/>
                    <a:lstStyle/>
                    <a:p>
                      <a:pPr indent="266700" algn="just">
                        <a:spcAft>
                          <a:spcPts val="0"/>
                        </a:spcAft>
                      </a:pPr>
                      <a:r>
                        <a:rPr lang="zh-CN" sz="2000" b="1" kern="100" dirty="0">
                          <a:latin typeface="Calibri"/>
                          <a:ea typeface="宋体"/>
                          <a:cs typeface="Times New Roman"/>
                        </a:rPr>
                        <a:t>序号</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缺陷类型</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备注</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81488">
                <a:tc>
                  <a:txBody>
                    <a:bodyPr/>
                    <a:lstStyle/>
                    <a:p>
                      <a:pPr indent="266700" algn="just">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Documentation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注释、提示信息等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1488">
                <a:tc>
                  <a:txBody>
                    <a:bodyPr/>
                    <a:lstStyle/>
                    <a:p>
                      <a:pPr indent="266700" algn="just">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Syntax</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拼写错误、指令格式错误等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488">
                <a:tc>
                  <a:txBody>
                    <a:bodyPr/>
                    <a:lstStyle/>
                    <a:p>
                      <a:pPr indent="266700" algn="just">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Build, Package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组件版本、调用库方面的错误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9613">
                <a:tc>
                  <a:txBody>
                    <a:bodyPr/>
                    <a:lstStyle/>
                    <a:p>
                      <a:pPr indent="266700" algn="just">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Assignment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申明、变量影响范围等方面的错误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1488">
                <a:tc>
                  <a:txBody>
                    <a:bodyPr/>
                    <a:lstStyle/>
                    <a:p>
                      <a:pPr indent="266700" algn="just">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Interface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调用接口错误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1488">
                <a:tc>
                  <a:txBody>
                    <a:bodyPr/>
                    <a:lstStyle/>
                    <a:p>
                      <a:pPr indent="266700" algn="just">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Checking</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出错信息、未充分检验等错误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806">
                <a:tc>
                  <a:txBody>
                    <a:bodyPr/>
                    <a:lstStyle/>
                    <a:p>
                      <a:pPr indent="266700" algn="just">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Data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数据结构、内容错误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29613">
                <a:tc>
                  <a:txBody>
                    <a:bodyPr/>
                    <a:lstStyle/>
                    <a:p>
                      <a:pPr indent="266700" algn="just">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Function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逻辑错误、指针、循环、计算、递归等方面的错误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81488">
                <a:tc>
                  <a:txBody>
                    <a:bodyPr/>
                    <a:lstStyle/>
                    <a:p>
                      <a:pPr indent="266700" algn="just">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System</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配置、计时、内存方面的错误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29613">
                <a:tc>
                  <a:txBody>
                    <a:bodyPr/>
                    <a:lstStyle/>
                    <a:p>
                      <a:pPr indent="266700" algn="just">
                        <a:spcAft>
                          <a:spcPts val="0"/>
                        </a:spcAft>
                      </a:pPr>
                      <a:r>
                        <a:rPr lang="en-US" sz="2000" kern="100">
                          <a:latin typeface="Calibri"/>
                          <a:ea typeface="宋体"/>
                          <a:cs typeface="Times New Roman"/>
                        </a:rPr>
                        <a:t>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Environment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设计、编译、测试或者其他支持系统的错误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72171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规模度量的困境</a:t>
            </a:r>
          </a:p>
        </p:txBody>
      </p:sp>
      <p:sp>
        <p:nvSpPr>
          <p:cNvPr id="3" name="内容占位符 2"/>
          <p:cNvSpPr>
            <a:spLocks noGrp="1"/>
          </p:cNvSpPr>
          <p:nvPr>
            <p:ph idx="1"/>
          </p:nvPr>
        </p:nvSpPr>
        <p:spPr>
          <a:xfrm>
            <a:off x="304800" y="1484784"/>
            <a:ext cx="8229600" cy="4686300"/>
          </a:xfrm>
        </p:spPr>
        <p:txBody>
          <a:bodyPr/>
          <a:lstStyle/>
          <a:p>
            <a:pPr lvl="0"/>
            <a:r>
              <a:rPr lang="zh-CN" altLang="en-US" dirty="0"/>
              <a:t>精确的度量方式往往不便于早期规划；</a:t>
            </a:r>
          </a:p>
          <a:p>
            <a:pPr lvl="0"/>
            <a:r>
              <a:rPr lang="zh-CN" altLang="en-US" dirty="0"/>
              <a:t>有助于早期规划的度量往往难以产生精确度量结果；</a:t>
            </a:r>
            <a:endParaRPr lang="en-US" altLang="zh-CN" dirty="0"/>
          </a:p>
          <a:p>
            <a:pPr lvl="0"/>
            <a:r>
              <a:rPr lang="en-US" altLang="zh-CN" dirty="0"/>
              <a:t>LOC VS. FP?</a:t>
            </a:r>
          </a:p>
          <a:p>
            <a:pPr lvl="0"/>
            <a:r>
              <a:rPr lang="en-US" altLang="zh-CN" dirty="0"/>
              <a:t>PROBE</a:t>
            </a:r>
            <a:r>
              <a:rPr lang="zh-CN" altLang="en-US" dirty="0"/>
              <a:t>的作用</a:t>
            </a:r>
          </a:p>
          <a:p>
            <a:endParaRPr lang="zh-CN" altLang="en-US" dirty="0"/>
          </a:p>
        </p:txBody>
      </p:sp>
    </p:spTree>
    <p:extLst>
      <p:ext uri="{BB962C8B-B14F-4D97-AF65-F5344CB8AC3E}">
        <p14:creationId xmlns:p14="http://schemas.microsoft.com/office/powerpoint/2010/main" val="73623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PROBE</a:t>
            </a:r>
            <a:r>
              <a:rPr lang="zh-CN" altLang="en-US" dirty="0"/>
              <a:t>原理示例</a:t>
            </a:r>
          </a:p>
        </p:txBody>
      </p:sp>
      <p:sp>
        <p:nvSpPr>
          <p:cNvPr id="3" name="内容占位符 2"/>
          <p:cNvSpPr>
            <a:spLocks noGrp="1"/>
          </p:cNvSpPr>
          <p:nvPr>
            <p:ph idx="1"/>
          </p:nvPr>
        </p:nvSpPr>
        <p:spPr/>
        <p:txBody>
          <a:bodyPr/>
          <a:lstStyle/>
          <a:p>
            <a:r>
              <a:rPr lang="en-US" dirty="0"/>
              <a:t>PROBE(</a:t>
            </a:r>
            <a:r>
              <a:rPr lang="en-US" dirty="0" err="1"/>
              <a:t>PROxy</a:t>
            </a:r>
            <a:r>
              <a:rPr lang="en-US" dirty="0"/>
              <a:t> Based Estimation)</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18315557"/>
              </p:ext>
            </p:extLst>
          </p:nvPr>
        </p:nvGraphicFramePr>
        <p:xfrm>
          <a:off x="457199" y="2132856"/>
          <a:ext cx="8435281" cy="3665568"/>
        </p:xfrm>
        <a:graphic>
          <a:graphicData uri="http://schemas.openxmlformats.org/drawingml/2006/table">
            <a:tbl>
              <a:tblPr/>
              <a:tblGrid>
                <a:gridCol w="1545288">
                  <a:extLst>
                    <a:ext uri="{9D8B030D-6E8A-4147-A177-3AD203B41FA5}">
                      <a16:colId xmlns:a16="http://schemas.microsoft.com/office/drawing/2014/main" val="20000"/>
                    </a:ext>
                  </a:extLst>
                </a:gridCol>
                <a:gridCol w="2440459">
                  <a:extLst>
                    <a:ext uri="{9D8B030D-6E8A-4147-A177-3AD203B41FA5}">
                      <a16:colId xmlns:a16="http://schemas.microsoft.com/office/drawing/2014/main" val="20001"/>
                    </a:ext>
                  </a:extLst>
                </a:gridCol>
                <a:gridCol w="4449534">
                  <a:extLst>
                    <a:ext uri="{9D8B030D-6E8A-4147-A177-3AD203B41FA5}">
                      <a16:colId xmlns:a16="http://schemas.microsoft.com/office/drawing/2014/main" val="20002"/>
                    </a:ext>
                  </a:extLst>
                </a:gridCol>
              </a:tblGrid>
              <a:tr h="610928">
                <a:tc>
                  <a:txBody>
                    <a:bodyPr/>
                    <a:lstStyle/>
                    <a:p>
                      <a:pPr indent="266700" algn="just">
                        <a:spcAft>
                          <a:spcPts val="0"/>
                        </a:spcAft>
                      </a:pPr>
                      <a:r>
                        <a:rPr lang="zh-CN" sz="2400" b="1" kern="100" dirty="0">
                          <a:latin typeface="Calibri"/>
                          <a:ea typeface="宋体"/>
                          <a:cs typeface="Times New Roman"/>
                        </a:rPr>
                        <a:t>序号</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用途</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相对大小及数量</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10928">
                <a:tc>
                  <a:txBody>
                    <a:bodyPr/>
                    <a:lstStyle/>
                    <a:p>
                      <a:pPr indent="266700" algn="just">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厨房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a:t>
                      </a:r>
                      <a:r>
                        <a:rPr lang="zh-CN" sz="2400" kern="100">
                          <a:latin typeface="Calibri"/>
                          <a:ea typeface="宋体"/>
                          <a:cs typeface="Times New Roman"/>
                        </a:rPr>
                        <a:t>个中等大小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0928">
                <a:tc>
                  <a:txBody>
                    <a:bodyPr/>
                    <a:lstStyle/>
                    <a:p>
                      <a:pPr indent="266700" algn="just">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卧室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1</a:t>
                      </a:r>
                      <a:r>
                        <a:rPr lang="zh-CN" sz="2400" kern="100" dirty="0">
                          <a:latin typeface="Calibri"/>
                          <a:ea typeface="宋体"/>
                          <a:cs typeface="Times New Roman"/>
                        </a:rPr>
                        <a:t>个大卧室；</a:t>
                      </a:r>
                      <a:r>
                        <a:rPr lang="en-US" sz="2400" kern="100" dirty="0">
                          <a:latin typeface="Calibri"/>
                          <a:ea typeface="宋体"/>
                          <a:cs typeface="Times New Roman"/>
                        </a:rPr>
                        <a:t>2</a:t>
                      </a:r>
                      <a:r>
                        <a:rPr lang="zh-CN" sz="2400" kern="100" dirty="0">
                          <a:latin typeface="Calibri"/>
                          <a:ea typeface="宋体"/>
                          <a:cs typeface="Times New Roman"/>
                        </a:rPr>
                        <a:t>个小卧室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0928">
                <a:tc>
                  <a:txBody>
                    <a:bodyPr/>
                    <a:lstStyle/>
                    <a:p>
                      <a:pPr indent="266700" algn="just">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卫生间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a:t>
                      </a:r>
                      <a:r>
                        <a:rPr lang="zh-CN" sz="2400" kern="100">
                          <a:latin typeface="Calibri"/>
                          <a:ea typeface="宋体"/>
                          <a:cs typeface="Times New Roman"/>
                        </a:rPr>
                        <a:t>个中等大小；</a:t>
                      </a:r>
                      <a:r>
                        <a:rPr lang="en-US" sz="2400" kern="100">
                          <a:latin typeface="Calibri"/>
                          <a:ea typeface="宋体"/>
                          <a:cs typeface="Times New Roman"/>
                        </a:rPr>
                        <a:t>1</a:t>
                      </a:r>
                      <a:r>
                        <a:rPr lang="zh-CN" sz="2400" kern="100">
                          <a:latin typeface="Calibri"/>
                          <a:ea typeface="宋体"/>
                          <a:cs typeface="Times New Roman"/>
                        </a:rPr>
                        <a:t>个小型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0928">
                <a:tc>
                  <a:txBody>
                    <a:bodyPr/>
                    <a:lstStyle/>
                    <a:p>
                      <a:pPr indent="266700" algn="just">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dirty="0">
                          <a:latin typeface="Calibri"/>
                          <a:ea typeface="宋体"/>
                          <a:cs typeface="Times New Roman"/>
                        </a:rPr>
                        <a:t>书房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a:t>
                      </a:r>
                      <a:r>
                        <a:rPr lang="zh-CN" sz="2400" kern="100">
                          <a:latin typeface="Calibri"/>
                          <a:ea typeface="宋体"/>
                          <a:cs typeface="Times New Roman"/>
                        </a:rPr>
                        <a:t>个中等大小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0928">
                <a:tc>
                  <a:txBody>
                    <a:bodyPr/>
                    <a:lstStyle/>
                    <a:p>
                      <a:pPr indent="266700" algn="just">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客厅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1</a:t>
                      </a:r>
                      <a:r>
                        <a:rPr lang="zh-CN" sz="2400" kern="100" dirty="0">
                          <a:latin typeface="Calibri"/>
                          <a:ea typeface="宋体"/>
                          <a:cs typeface="Times New Roman"/>
                        </a:rPr>
                        <a:t>个大客厅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3912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相对大小矩阵</a:t>
            </a:r>
          </a:p>
        </p:txBody>
      </p:sp>
      <p:graphicFrame>
        <p:nvGraphicFramePr>
          <p:cNvPr id="4" name="表格 3"/>
          <p:cNvGraphicFramePr>
            <a:graphicFrameLocks noGrp="1"/>
          </p:cNvGraphicFramePr>
          <p:nvPr>
            <p:extLst>
              <p:ext uri="{D42A27DB-BD31-4B8C-83A1-F6EECF244321}">
                <p14:modId xmlns:p14="http://schemas.microsoft.com/office/powerpoint/2010/main" val="736975272"/>
              </p:ext>
            </p:extLst>
          </p:nvPr>
        </p:nvGraphicFramePr>
        <p:xfrm>
          <a:off x="179512" y="1340768"/>
          <a:ext cx="7488831" cy="3887286"/>
        </p:xfrm>
        <a:graphic>
          <a:graphicData uri="http://schemas.openxmlformats.org/drawingml/2006/table">
            <a:tbl>
              <a:tblPr/>
              <a:tblGrid>
                <a:gridCol w="1852079">
                  <a:extLst>
                    <a:ext uri="{9D8B030D-6E8A-4147-A177-3AD203B41FA5}">
                      <a16:colId xmlns:a16="http://schemas.microsoft.com/office/drawing/2014/main" val="20000"/>
                    </a:ext>
                  </a:extLst>
                </a:gridCol>
                <a:gridCol w="1852076">
                  <a:extLst>
                    <a:ext uri="{9D8B030D-6E8A-4147-A177-3AD203B41FA5}">
                      <a16:colId xmlns:a16="http://schemas.microsoft.com/office/drawing/2014/main" val="20001"/>
                    </a:ext>
                  </a:extLst>
                </a:gridCol>
                <a:gridCol w="1852076">
                  <a:extLst>
                    <a:ext uri="{9D8B030D-6E8A-4147-A177-3AD203B41FA5}">
                      <a16:colId xmlns:a16="http://schemas.microsoft.com/office/drawing/2014/main" val="20002"/>
                    </a:ext>
                  </a:extLst>
                </a:gridCol>
                <a:gridCol w="1932600">
                  <a:extLst>
                    <a:ext uri="{9D8B030D-6E8A-4147-A177-3AD203B41FA5}">
                      <a16:colId xmlns:a16="http://schemas.microsoft.com/office/drawing/2014/main" val="20003"/>
                    </a:ext>
                  </a:extLst>
                </a:gridCol>
              </a:tblGrid>
              <a:tr h="1554832">
                <a:tc>
                  <a:txBody>
                    <a:bodyPr/>
                    <a:lstStyle/>
                    <a:p>
                      <a:pPr indent="266700" algn="just">
                        <a:spcAft>
                          <a:spcPts val="0"/>
                        </a:spcAft>
                      </a:pP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dirty="0">
                          <a:latin typeface="Calibri"/>
                          <a:ea typeface="宋体"/>
                          <a:cs typeface="Times New Roman"/>
                        </a:rPr>
                        <a:t>小型</a:t>
                      </a:r>
                    </a:p>
                    <a:p>
                      <a:pPr indent="266700" algn="just">
                        <a:spcAft>
                          <a:spcPts val="0"/>
                        </a:spcAft>
                      </a:pPr>
                      <a:r>
                        <a:rPr lang="en-US" sz="2400" kern="100" dirty="0">
                          <a:latin typeface="Calibri"/>
                          <a:ea typeface="宋体"/>
                          <a:cs typeface="Times New Roman"/>
                        </a:rPr>
                        <a:t>(</a:t>
                      </a:r>
                      <a:r>
                        <a:rPr lang="zh-CN" sz="2400" kern="100" dirty="0">
                          <a:latin typeface="Calibri"/>
                          <a:ea typeface="宋体"/>
                          <a:cs typeface="Times New Roman"/>
                        </a:rPr>
                        <a:t>平方尺</a:t>
                      </a:r>
                      <a:r>
                        <a:rPr lang="en-US" sz="2400" kern="100" dirty="0">
                          <a:latin typeface="Calibri"/>
                          <a:ea typeface="宋体"/>
                          <a:cs typeface="Times New Roman"/>
                        </a:rPr>
                        <a: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中等</a:t>
                      </a:r>
                    </a:p>
                    <a:p>
                      <a:pPr indent="266700" algn="just">
                        <a:spcAft>
                          <a:spcPts val="0"/>
                        </a:spcAft>
                      </a:pPr>
                      <a:r>
                        <a:rPr lang="en-US" sz="2400" kern="100">
                          <a:latin typeface="Calibri"/>
                          <a:ea typeface="宋体"/>
                          <a:cs typeface="Times New Roman"/>
                        </a:rPr>
                        <a:t>(</a:t>
                      </a:r>
                      <a:r>
                        <a:rPr lang="zh-CN" sz="2400" kern="100">
                          <a:latin typeface="Calibri"/>
                          <a:ea typeface="宋体"/>
                          <a:cs typeface="Times New Roman"/>
                        </a:rPr>
                        <a:t>平方尺</a:t>
                      </a: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dirty="0">
                          <a:latin typeface="Calibri"/>
                          <a:ea typeface="宋体"/>
                          <a:cs typeface="Times New Roman"/>
                        </a:rPr>
                        <a:t>大型</a:t>
                      </a:r>
                    </a:p>
                    <a:p>
                      <a:pPr indent="266700" algn="just">
                        <a:spcAft>
                          <a:spcPts val="0"/>
                        </a:spcAft>
                      </a:pPr>
                      <a:r>
                        <a:rPr lang="en-US" sz="2400" kern="100" dirty="0">
                          <a:latin typeface="Calibri"/>
                          <a:ea typeface="宋体"/>
                          <a:cs typeface="Times New Roman"/>
                        </a:rPr>
                        <a:t>(</a:t>
                      </a:r>
                      <a:r>
                        <a:rPr lang="zh-CN" sz="2400" kern="100" dirty="0">
                          <a:latin typeface="Calibri"/>
                          <a:ea typeface="宋体"/>
                          <a:cs typeface="Times New Roman"/>
                        </a:rPr>
                        <a:t>平方尺</a:t>
                      </a:r>
                      <a:r>
                        <a:rPr lang="en-US" sz="2400" kern="100" dirty="0">
                          <a:latin typeface="Calibri"/>
                          <a:ea typeface="宋体"/>
                          <a:cs typeface="Times New Roman"/>
                        </a:rPr>
                        <a: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8442">
                <a:tc>
                  <a:txBody>
                    <a:bodyPr/>
                    <a:lstStyle/>
                    <a:p>
                      <a:pPr indent="266700" algn="just">
                        <a:spcAft>
                          <a:spcPts val="0"/>
                        </a:spcAft>
                      </a:pPr>
                      <a:r>
                        <a:rPr lang="zh-CN" sz="2400" kern="100" dirty="0">
                          <a:latin typeface="Calibri"/>
                          <a:ea typeface="宋体"/>
                          <a:cs typeface="Times New Roman"/>
                        </a:rPr>
                        <a:t>卧室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90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140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200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1003">
                <a:tc>
                  <a:txBody>
                    <a:bodyPr/>
                    <a:lstStyle/>
                    <a:p>
                      <a:pPr indent="266700" algn="just">
                        <a:spcAft>
                          <a:spcPts val="0"/>
                        </a:spcAft>
                      </a:pPr>
                      <a:r>
                        <a:rPr lang="zh-CN" sz="2400" kern="100" dirty="0">
                          <a:latin typeface="Calibri"/>
                          <a:ea typeface="宋体"/>
                          <a:cs typeface="Times New Roman"/>
                        </a:rPr>
                        <a:t>卫生间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25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60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120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1003">
                <a:tc>
                  <a:txBody>
                    <a:bodyPr/>
                    <a:lstStyle/>
                    <a:p>
                      <a:pPr indent="266700" algn="just">
                        <a:spcAft>
                          <a:spcPts val="0"/>
                        </a:spcAft>
                      </a:pPr>
                      <a:r>
                        <a:rPr lang="zh-CN" sz="2400" kern="100">
                          <a:latin typeface="Calibri"/>
                          <a:ea typeface="宋体"/>
                          <a:cs typeface="Times New Roman"/>
                        </a:rPr>
                        <a:t>厨房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100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130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160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1003">
                <a:tc>
                  <a:txBody>
                    <a:bodyPr/>
                    <a:lstStyle/>
                    <a:p>
                      <a:pPr indent="266700" algn="just">
                        <a:spcAft>
                          <a:spcPts val="0"/>
                        </a:spcAft>
                      </a:pPr>
                      <a:r>
                        <a:rPr lang="zh-CN" sz="2400" kern="100">
                          <a:latin typeface="Calibri"/>
                          <a:ea typeface="宋体"/>
                          <a:cs typeface="Times New Roman"/>
                        </a:rPr>
                        <a:t>客厅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150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250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400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1003">
                <a:tc>
                  <a:txBody>
                    <a:bodyPr/>
                    <a:lstStyle/>
                    <a:p>
                      <a:pPr indent="266700" algn="just">
                        <a:spcAft>
                          <a:spcPts val="0"/>
                        </a:spcAft>
                      </a:pPr>
                      <a:r>
                        <a:rPr lang="zh-CN" sz="2400" kern="100">
                          <a:latin typeface="Calibri"/>
                          <a:ea typeface="宋体"/>
                          <a:cs typeface="Times New Roman"/>
                        </a:rPr>
                        <a:t>书房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150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240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340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0658" name="Rectangle 2"/>
          <p:cNvSpPr>
            <a:spLocks noChangeArrowheads="1"/>
          </p:cNvSpPr>
          <p:nvPr/>
        </p:nvSpPr>
        <p:spPr bwMode="auto">
          <a:xfrm>
            <a:off x="322390" y="2055148"/>
            <a:ext cx="655639" cy="56197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rPr>
              <a:t>类型</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0659" name="Rectangle 3"/>
          <p:cNvSpPr>
            <a:spLocks noChangeArrowheads="1"/>
          </p:cNvSpPr>
          <p:nvPr/>
        </p:nvSpPr>
        <p:spPr bwMode="auto">
          <a:xfrm>
            <a:off x="965332" y="1626520"/>
            <a:ext cx="836613" cy="3571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dirty="0"/>
              <a:t>大小</a:t>
            </a:r>
            <a:endParaRPr lang="zh-CN" altLang="zh-CN" dirty="0"/>
          </a:p>
        </p:txBody>
      </p:sp>
      <p:sp>
        <p:nvSpPr>
          <p:cNvPr id="70657" name="AutoShape 1"/>
          <p:cNvSpPr>
            <a:spLocks noChangeShapeType="1"/>
          </p:cNvSpPr>
          <p:nvPr/>
        </p:nvSpPr>
        <p:spPr bwMode="auto">
          <a:xfrm>
            <a:off x="250952" y="1412206"/>
            <a:ext cx="1608137" cy="134779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TextBox 7"/>
          <p:cNvSpPr txBox="1"/>
          <p:nvPr/>
        </p:nvSpPr>
        <p:spPr>
          <a:xfrm>
            <a:off x="250952" y="5805264"/>
            <a:ext cx="6625304" cy="400110"/>
          </a:xfrm>
          <a:prstGeom prst="rect">
            <a:avLst/>
          </a:prstGeom>
          <a:noFill/>
        </p:spPr>
        <p:txBody>
          <a:bodyPr wrap="square" rtlCol="0">
            <a:spAutoFit/>
          </a:bodyPr>
          <a:lstStyle/>
          <a:p>
            <a:r>
              <a:rPr lang="en-US" sz="2000" dirty="0"/>
              <a:t>130+200+90</a:t>
            </a:r>
            <a:r>
              <a:rPr lang="en-US" altLang="zh-CN" sz="2000" dirty="0"/>
              <a:t>×</a:t>
            </a:r>
            <a:r>
              <a:rPr lang="en-US" sz="2000" dirty="0"/>
              <a:t>2+60+25+240+400 = 1235</a:t>
            </a:r>
            <a:r>
              <a:rPr lang="en-US" sz="2000" kern="100" dirty="0">
                <a:ea typeface="宋体"/>
                <a:cs typeface="Times New Roman"/>
              </a:rPr>
              <a:t>(</a:t>
            </a:r>
            <a:r>
              <a:rPr lang="zh-CN" altLang="en-US" sz="2000" kern="100" dirty="0">
                <a:cs typeface="Times New Roman"/>
              </a:rPr>
              <a:t>平方尺</a:t>
            </a:r>
            <a:r>
              <a:rPr lang="en-US" sz="2000" kern="100" dirty="0">
                <a:ea typeface="宋体"/>
                <a:cs typeface="Times New Roman"/>
              </a:rPr>
              <a:t>)</a:t>
            </a:r>
            <a:endParaRPr lang="zh-CN" altLang="en-US" sz="2000" kern="100" dirty="0">
              <a:cs typeface="Times New Roman"/>
            </a:endParaRPr>
          </a:p>
        </p:txBody>
      </p:sp>
    </p:spTree>
    <p:extLst>
      <p:ext uri="{BB962C8B-B14F-4D97-AF65-F5344CB8AC3E}">
        <p14:creationId xmlns:p14="http://schemas.microsoft.com/office/powerpoint/2010/main" val="119257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相对大小矩阵（</a:t>
            </a:r>
            <a:r>
              <a:rPr lang="en-US" dirty="0"/>
              <a:t>C++</a:t>
            </a:r>
            <a:r>
              <a:rPr lang="zh-CN" altLang="en-US" dirty="0"/>
              <a:t>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3797755"/>
              </p:ext>
            </p:extLst>
          </p:nvPr>
        </p:nvGraphicFramePr>
        <p:xfrm>
          <a:off x="84803" y="1676400"/>
          <a:ext cx="8678197" cy="3601862"/>
        </p:xfrm>
        <a:graphic>
          <a:graphicData uri="http://schemas.openxmlformats.org/drawingml/2006/table">
            <a:tbl>
              <a:tblPr/>
              <a:tblGrid>
                <a:gridCol w="1800200">
                  <a:extLst>
                    <a:ext uri="{9D8B030D-6E8A-4147-A177-3AD203B41FA5}">
                      <a16:colId xmlns:a16="http://schemas.microsoft.com/office/drawing/2014/main" val="20000"/>
                    </a:ext>
                  </a:extLst>
                </a:gridCol>
                <a:gridCol w="1338623">
                  <a:extLst>
                    <a:ext uri="{9D8B030D-6E8A-4147-A177-3AD203B41FA5}">
                      <a16:colId xmlns:a16="http://schemas.microsoft.com/office/drawing/2014/main" val="20001"/>
                    </a:ext>
                  </a:extLst>
                </a:gridCol>
                <a:gridCol w="1346076">
                  <a:extLst>
                    <a:ext uri="{9D8B030D-6E8A-4147-A177-3AD203B41FA5}">
                      <a16:colId xmlns:a16="http://schemas.microsoft.com/office/drawing/2014/main" val="20002"/>
                    </a:ext>
                  </a:extLst>
                </a:gridCol>
                <a:gridCol w="1346076">
                  <a:extLst>
                    <a:ext uri="{9D8B030D-6E8A-4147-A177-3AD203B41FA5}">
                      <a16:colId xmlns:a16="http://schemas.microsoft.com/office/drawing/2014/main" val="20003"/>
                    </a:ext>
                  </a:extLst>
                </a:gridCol>
                <a:gridCol w="1202606">
                  <a:extLst>
                    <a:ext uri="{9D8B030D-6E8A-4147-A177-3AD203B41FA5}">
                      <a16:colId xmlns:a16="http://schemas.microsoft.com/office/drawing/2014/main" val="20004"/>
                    </a:ext>
                  </a:extLst>
                </a:gridCol>
                <a:gridCol w="1644616">
                  <a:extLst>
                    <a:ext uri="{9D8B030D-6E8A-4147-A177-3AD203B41FA5}">
                      <a16:colId xmlns:a16="http://schemas.microsoft.com/office/drawing/2014/main" val="20005"/>
                    </a:ext>
                  </a:extLst>
                </a:gridCol>
              </a:tblGrid>
              <a:tr h="560908">
                <a:tc>
                  <a:txBody>
                    <a:bodyPr/>
                    <a:lstStyle/>
                    <a:p>
                      <a:pPr indent="266700" algn="l">
                        <a:spcAft>
                          <a:spcPts val="0"/>
                        </a:spcAft>
                      </a:pPr>
                      <a:r>
                        <a:rPr lang="zh-CN" sz="2400" b="1" kern="100" dirty="0">
                          <a:latin typeface="Calibri"/>
                          <a:ea typeface="宋体"/>
                          <a:cs typeface="Times New Roman"/>
                        </a:rPr>
                        <a:t>类型</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l">
                        <a:spcAft>
                          <a:spcPts val="0"/>
                        </a:spcAft>
                      </a:pPr>
                      <a:r>
                        <a:rPr lang="en-US" sz="2400" b="1" kern="100">
                          <a:latin typeface="Calibri"/>
                          <a:ea typeface="宋体"/>
                          <a:cs typeface="Times New Roman"/>
                        </a:rPr>
                        <a:t>VS</a:t>
                      </a:r>
                      <a:r>
                        <a:rPr lang="en-US" sz="2400" kern="100">
                          <a:latin typeface="Calibri"/>
                          <a:ea typeface="宋体"/>
                          <a:cs typeface="Times New Roman"/>
                        </a:rPr>
                        <a:t> </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l">
                        <a:spcAft>
                          <a:spcPts val="0"/>
                        </a:spcAft>
                      </a:pPr>
                      <a:r>
                        <a:rPr lang="en-US" sz="2400" b="1" kern="100">
                          <a:latin typeface="Calibri"/>
                          <a:ea typeface="宋体"/>
                          <a:cs typeface="Times New Roman"/>
                        </a:rPr>
                        <a:t>S</a:t>
                      </a:r>
                      <a:r>
                        <a:rPr lang="en-US" sz="2400" kern="100">
                          <a:latin typeface="Calibri"/>
                          <a:ea typeface="宋体"/>
                          <a:cs typeface="Times New Roman"/>
                        </a:rPr>
                        <a:t> </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l">
                        <a:spcAft>
                          <a:spcPts val="0"/>
                        </a:spcAft>
                      </a:pPr>
                      <a:r>
                        <a:rPr lang="en-US" sz="2400" b="1" kern="100">
                          <a:latin typeface="Calibri"/>
                          <a:ea typeface="宋体"/>
                          <a:cs typeface="Times New Roman"/>
                        </a:rPr>
                        <a:t>M</a:t>
                      </a:r>
                      <a:r>
                        <a:rPr lang="en-US" sz="2400" kern="100">
                          <a:latin typeface="Calibri"/>
                          <a:ea typeface="宋体"/>
                          <a:cs typeface="Times New Roman"/>
                        </a:rPr>
                        <a:t> </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l">
                        <a:spcAft>
                          <a:spcPts val="0"/>
                        </a:spcAft>
                      </a:pPr>
                      <a:r>
                        <a:rPr lang="en-US" sz="2400" b="1" kern="100">
                          <a:latin typeface="Calibri"/>
                          <a:ea typeface="宋体"/>
                          <a:cs typeface="Times New Roman"/>
                        </a:rPr>
                        <a:t>L</a:t>
                      </a:r>
                      <a:r>
                        <a:rPr lang="en-US" sz="2400" kern="100">
                          <a:latin typeface="Calibri"/>
                          <a:ea typeface="宋体"/>
                          <a:cs typeface="Times New Roman"/>
                        </a:rPr>
                        <a:t> </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l">
                        <a:spcAft>
                          <a:spcPts val="0"/>
                        </a:spcAft>
                      </a:pPr>
                      <a:r>
                        <a:rPr lang="en-US" sz="2400" b="1" kern="100">
                          <a:latin typeface="Calibri"/>
                          <a:ea typeface="宋体"/>
                          <a:cs typeface="Times New Roman"/>
                        </a:rPr>
                        <a:t>VL</a:t>
                      </a:r>
                      <a:r>
                        <a:rPr lang="en-US" sz="2400" kern="100">
                          <a:latin typeface="Calibri"/>
                          <a:ea typeface="宋体"/>
                          <a:cs typeface="Times New Roman"/>
                        </a:rPr>
                        <a:t> </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77800">
                <a:tc>
                  <a:txBody>
                    <a:bodyPr/>
                    <a:lstStyle/>
                    <a:p>
                      <a:pPr indent="266700" algn="just">
                        <a:spcAft>
                          <a:spcPts val="0"/>
                        </a:spcAft>
                      </a:pPr>
                      <a:r>
                        <a:rPr lang="en-US" sz="2400" kern="100">
                          <a:latin typeface="Calibri"/>
                          <a:ea typeface="宋体"/>
                          <a:cs typeface="Times New Roman"/>
                        </a:rPr>
                        <a:t>Calculation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2.34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5.13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11.25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24.66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dirty="0">
                          <a:latin typeface="Calibri"/>
                          <a:ea typeface="宋体"/>
                          <a:cs typeface="Times New Roman"/>
                        </a:rPr>
                        <a:t>54.04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4296">
                <a:tc>
                  <a:txBody>
                    <a:bodyPr/>
                    <a:lstStyle/>
                    <a:p>
                      <a:pPr indent="266700" algn="just">
                        <a:spcAft>
                          <a:spcPts val="0"/>
                        </a:spcAft>
                      </a:pPr>
                      <a:r>
                        <a:rPr lang="en-US" sz="2400" kern="100" dirty="0">
                          <a:latin typeface="Calibri"/>
                          <a:ea typeface="宋体"/>
                          <a:cs typeface="Times New Roman"/>
                        </a:rPr>
                        <a:t>Data</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2.60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4.79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8.84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16.31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30.09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4004">
                <a:tc>
                  <a:txBody>
                    <a:bodyPr/>
                    <a:lstStyle/>
                    <a:p>
                      <a:pPr indent="266700" algn="just">
                        <a:spcAft>
                          <a:spcPts val="0"/>
                        </a:spcAft>
                      </a:pPr>
                      <a:r>
                        <a:rPr lang="en-US" sz="2400" kern="100">
                          <a:latin typeface="Calibri"/>
                          <a:ea typeface="宋体"/>
                          <a:cs typeface="Times New Roman"/>
                        </a:rPr>
                        <a:t>I/O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9.01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12.06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16.15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21.62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28.93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17130">
                <a:tc>
                  <a:txBody>
                    <a:bodyPr/>
                    <a:lstStyle/>
                    <a:p>
                      <a:pPr indent="266700" algn="just">
                        <a:spcAft>
                          <a:spcPts val="0"/>
                        </a:spcAft>
                      </a:pPr>
                      <a:r>
                        <a:rPr lang="en-US" sz="2400" kern="100">
                          <a:latin typeface="Calibri"/>
                          <a:ea typeface="宋体"/>
                          <a:cs typeface="Times New Roman"/>
                        </a:rPr>
                        <a:t>Logic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7.55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dirty="0">
                          <a:latin typeface="Calibri"/>
                          <a:ea typeface="宋体"/>
                          <a:cs typeface="Times New Roman"/>
                        </a:rPr>
                        <a:t>10.98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15.98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23.25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33.83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8900">
                <a:tc>
                  <a:txBody>
                    <a:bodyPr/>
                    <a:lstStyle/>
                    <a:p>
                      <a:pPr indent="266700" algn="just">
                        <a:spcAft>
                          <a:spcPts val="0"/>
                        </a:spcAft>
                      </a:pPr>
                      <a:r>
                        <a:rPr lang="en-US" sz="2400" kern="100">
                          <a:latin typeface="Calibri"/>
                          <a:ea typeface="宋体"/>
                          <a:cs typeface="Times New Roman"/>
                        </a:rPr>
                        <a:t>Set-up</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dirty="0">
                          <a:latin typeface="Calibri"/>
                          <a:ea typeface="宋体"/>
                          <a:cs typeface="Times New Roman"/>
                        </a:rPr>
                        <a:t>3.88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5.04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6.56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8.53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11.09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8824">
                <a:tc>
                  <a:txBody>
                    <a:bodyPr/>
                    <a:lstStyle/>
                    <a:p>
                      <a:pPr indent="266700" algn="just">
                        <a:spcAft>
                          <a:spcPts val="0"/>
                        </a:spcAft>
                      </a:pPr>
                      <a:r>
                        <a:rPr lang="en-US" sz="2400" kern="100">
                          <a:latin typeface="Calibri"/>
                          <a:ea typeface="宋体"/>
                          <a:cs typeface="Times New Roman"/>
                        </a:rPr>
                        <a:t>Text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3.75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dirty="0">
                          <a:latin typeface="Calibri"/>
                          <a:ea typeface="宋体"/>
                          <a:cs typeface="Times New Roman"/>
                        </a:rPr>
                        <a:t>8.00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17.07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a:latin typeface="Calibri"/>
                          <a:ea typeface="宋体"/>
                          <a:cs typeface="Times New Roman"/>
                        </a:rPr>
                        <a:t>36.41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just">
                        <a:spcAft>
                          <a:spcPts val="0"/>
                        </a:spcAft>
                      </a:pPr>
                      <a:r>
                        <a:rPr lang="en-US" sz="2400" kern="100" dirty="0">
                          <a:latin typeface="Calibri"/>
                          <a:ea typeface="宋体"/>
                          <a:cs typeface="Times New Roman"/>
                        </a:rPr>
                        <a:t>77.66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51827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PROBE </a:t>
            </a:r>
            <a:r>
              <a:rPr lang="zh-CN" altLang="en-US" dirty="0"/>
              <a:t>估算流程</a:t>
            </a:r>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1" name="Object 1"/>
          <p:cNvGraphicFramePr>
            <a:graphicFrameLocks noChangeAspect="1"/>
          </p:cNvGraphicFramePr>
          <p:nvPr/>
        </p:nvGraphicFramePr>
        <p:xfrm>
          <a:off x="539552" y="1500174"/>
          <a:ext cx="7095873" cy="4357718"/>
        </p:xfrm>
        <a:graphic>
          <a:graphicData uri="http://schemas.openxmlformats.org/presentationml/2006/ole">
            <mc:AlternateContent xmlns:mc="http://schemas.openxmlformats.org/markup-compatibility/2006">
              <mc:Choice xmlns:v="urn:schemas-microsoft-com:vml" Requires="v">
                <p:oleObj spid="_x0000_s65560" name="Visio" r:id="rId4" imgW="4444556" imgH="2554653" progId="Visio.Drawing.11">
                  <p:embed/>
                </p:oleObj>
              </mc:Choice>
              <mc:Fallback>
                <p:oleObj name="Visio" r:id="rId4" imgW="4444556" imgH="255465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500174"/>
                        <a:ext cx="7095873" cy="4357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7168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线性回归调整规模估算</a:t>
            </a:r>
          </a:p>
        </p:txBody>
      </p:sp>
      <p:pic>
        <p:nvPicPr>
          <p:cNvPr id="64515" name="Picture 3"/>
          <p:cNvPicPr>
            <a:picLocks noChangeAspect="1" noChangeArrowheads="1"/>
          </p:cNvPicPr>
          <p:nvPr/>
        </p:nvPicPr>
        <p:blipFill>
          <a:blip r:embed="rId3" cstate="print"/>
          <a:srcRect/>
          <a:stretch>
            <a:fillRect/>
          </a:stretch>
        </p:blipFill>
        <p:spPr bwMode="auto">
          <a:xfrm>
            <a:off x="323528" y="1643049"/>
            <a:ext cx="6385398" cy="1251193"/>
          </a:xfrm>
          <a:prstGeom prst="rect">
            <a:avLst/>
          </a:prstGeom>
          <a:noFill/>
          <a:ln w="9525">
            <a:noFill/>
            <a:miter lim="800000"/>
            <a:headEnd/>
            <a:tailEnd/>
          </a:ln>
        </p:spPr>
      </p:pic>
      <p:pic>
        <p:nvPicPr>
          <p:cNvPr id="64517" name="Picture 5"/>
          <p:cNvPicPr>
            <a:picLocks noChangeAspect="1" noChangeArrowheads="1"/>
          </p:cNvPicPr>
          <p:nvPr/>
        </p:nvPicPr>
        <p:blipFill>
          <a:blip r:embed="rId4" cstate="print"/>
          <a:srcRect/>
          <a:stretch>
            <a:fillRect/>
          </a:stretch>
        </p:blipFill>
        <p:spPr bwMode="auto">
          <a:xfrm>
            <a:off x="537842" y="2928934"/>
            <a:ext cx="5186286" cy="3440780"/>
          </a:xfrm>
          <a:prstGeom prst="rect">
            <a:avLst/>
          </a:prstGeom>
          <a:noFill/>
          <a:ln w="9525">
            <a:noFill/>
            <a:miter lim="800000"/>
            <a:headEnd/>
            <a:tailEnd/>
          </a:ln>
        </p:spPr>
      </p:pic>
    </p:spTree>
    <p:extLst>
      <p:ext uri="{BB962C8B-B14F-4D97-AF65-F5344CB8AC3E}">
        <p14:creationId xmlns:p14="http://schemas.microsoft.com/office/powerpoint/2010/main" val="354628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线性回归调整时间估算</a:t>
            </a:r>
          </a:p>
        </p:txBody>
      </p:sp>
      <p:pic>
        <p:nvPicPr>
          <p:cNvPr id="62465" name="Picture 1"/>
          <p:cNvPicPr>
            <a:picLocks noChangeAspect="1" noChangeArrowheads="1"/>
          </p:cNvPicPr>
          <p:nvPr/>
        </p:nvPicPr>
        <p:blipFill>
          <a:blip r:embed="rId3" cstate="print"/>
          <a:srcRect/>
          <a:stretch>
            <a:fillRect/>
          </a:stretch>
        </p:blipFill>
        <p:spPr bwMode="auto">
          <a:xfrm>
            <a:off x="322957" y="1571611"/>
            <a:ext cx="5645436" cy="1040633"/>
          </a:xfrm>
          <a:prstGeom prst="rect">
            <a:avLst/>
          </a:prstGeom>
          <a:noFill/>
          <a:ln w="9525">
            <a:noFill/>
            <a:miter lim="800000"/>
            <a:headEnd/>
            <a:tailEnd/>
          </a:ln>
        </p:spPr>
      </p:pic>
      <p:pic>
        <p:nvPicPr>
          <p:cNvPr id="62466" name="Picture 2"/>
          <p:cNvPicPr>
            <a:picLocks noChangeAspect="1" noChangeArrowheads="1"/>
          </p:cNvPicPr>
          <p:nvPr/>
        </p:nvPicPr>
        <p:blipFill>
          <a:blip r:embed="rId4" cstate="print"/>
          <a:srcRect/>
          <a:stretch>
            <a:fillRect/>
          </a:stretch>
        </p:blipFill>
        <p:spPr bwMode="auto">
          <a:xfrm>
            <a:off x="251520" y="2571743"/>
            <a:ext cx="6192688" cy="4082485"/>
          </a:xfrm>
          <a:prstGeom prst="rect">
            <a:avLst/>
          </a:prstGeom>
          <a:noFill/>
          <a:ln w="9525">
            <a:noFill/>
            <a:miter lim="800000"/>
            <a:headEnd/>
            <a:tailEnd/>
          </a:ln>
        </p:spPr>
      </p:pic>
    </p:spTree>
    <p:extLst>
      <p:ext uri="{BB962C8B-B14F-4D97-AF65-F5344CB8AC3E}">
        <p14:creationId xmlns:p14="http://schemas.microsoft.com/office/powerpoint/2010/main" val="704531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估算</a:t>
            </a:r>
            <a:endParaRPr lang="en-US" altLang="zh-CN" dirty="0"/>
          </a:p>
          <a:p>
            <a:pPr lvl="1"/>
            <a:r>
              <a:rPr lang="en-US" altLang="zh-CN" dirty="0"/>
              <a:t>PSP</a:t>
            </a:r>
            <a:r>
              <a:rPr lang="zh-CN" altLang="en-US" dirty="0"/>
              <a:t>简介</a:t>
            </a:r>
            <a:endParaRPr lang="en-US" altLang="zh-CN" dirty="0"/>
          </a:p>
          <a:p>
            <a:pPr lvl="1"/>
            <a:r>
              <a:rPr lang="en-US" altLang="zh-CN" dirty="0"/>
              <a:t>PROBE</a:t>
            </a:r>
            <a:r>
              <a:rPr lang="zh-CN" altLang="en-US" dirty="0"/>
              <a:t>估算方法讨论</a:t>
            </a:r>
            <a:endParaRPr lang="en-US" altLang="zh-CN" dirty="0"/>
          </a:p>
          <a:p>
            <a:r>
              <a:rPr lang="zh-CN" altLang="en-US" dirty="0"/>
              <a:t>计划和跟踪</a:t>
            </a:r>
            <a:endParaRPr lang="en-US" altLang="zh-CN" dirty="0"/>
          </a:p>
          <a:p>
            <a:pPr lvl="1"/>
            <a:r>
              <a:rPr lang="zh-CN" altLang="en-US" sz="2400" dirty="0"/>
              <a:t>团队项目规划</a:t>
            </a:r>
            <a:endParaRPr lang="en-US" altLang="zh-CN" sz="2400" dirty="0"/>
          </a:p>
          <a:p>
            <a:pPr marL="363538" lvl="1" indent="0">
              <a:buNone/>
            </a:pPr>
            <a:r>
              <a:rPr lang="zh-CN" altLang="en-US" sz="2400" i="1" dirty="0"/>
              <a:t>工作分解结构、开发策略与计划、生命周期模型、日程</a:t>
            </a:r>
            <a:r>
              <a:rPr lang="en-US" altLang="zh-CN" sz="2400" i="1" dirty="0"/>
              <a:t>/</a:t>
            </a:r>
            <a:r>
              <a:rPr lang="zh-CN" altLang="en-US" sz="2400" i="1" dirty="0"/>
              <a:t>质量</a:t>
            </a:r>
            <a:r>
              <a:rPr lang="en-US" altLang="zh-CN" sz="2400" i="1" dirty="0"/>
              <a:t>/</a:t>
            </a:r>
            <a:r>
              <a:rPr lang="zh-CN" altLang="en-US" sz="2400" i="1" dirty="0"/>
              <a:t>风险计划等</a:t>
            </a:r>
            <a:endParaRPr lang="en-US" altLang="zh-CN" sz="2400" i="1" dirty="0"/>
          </a:p>
          <a:p>
            <a:pPr lvl="1"/>
            <a:r>
              <a:rPr lang="zh-CN" altLang="en-US" sz="2400" dirty="0"/>
              <a:t>团队项目跟踪与管理</a:t>
            </a:r>
            <a:endParaRPr lang="en-US" altLang="zh-CN" sz="2400" dirty="0"/>
          </a:p>
          <a:p>
            <a:pPr marL="363538" lvl="1" indent="0">
              <a:buNone/>
            </a:pPr>
            <a:r>
              <a:rPr lang="zh-CN" altLang="en-US" sz="2400" i="1" dirty="0"/>
              <a:t>挣值管理、里程碑评审、纠偏活动管理</a:t>
            </a:r>
            <a:endParaRPr lang="en-US" altLang="zh-CN" sz="2400" i="1" dirty="0"/>
          </a:p>
          <a:p>
            <a:r>
              <a:rPr lang="zh-CN" altLang="en-US" sz="2800" dirty="0"/>
              <a:t>项目总结</a:t>
            </a:r>
            <a:endParaRPr lang="en-US" altLang="zh-CN" sz="2800" dirty="0"/>
          </a:p>
          <a:p>
            <a:pPr lvl="1"/>
            <a:endParaRPr lang="zh-CN" altLang="en-US" dirty="0"/>
          </a:p>
        </p:txBody>
      </p:sp>
    </p:spTree>
    <p:extLst>
      <p:ext uri="{BB962C8B-B14F-4D97-AF65-F5344CB8AC3E}">
        <p14:creationId xmlns:p14="http://schemas.microsoft.com/office/powerpoint/2010/main" val="401180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预测区间</a:t>
            </a:r>
          </a:p>
        </p:txBody>
      </p:sp>
      <p:pic>
        <p:nvPicPr>
          <p:cNvPr id="60417" name="Picture 1"/>
          <p:cNvPicPr>
            <a:picLocks noChangeAspect="1" noChangeArrowheads="1"/>
          </p:cNvPicPr>
          <p:nvPr/>
        </p:nvPicPr>
        <p:blipFill>
          <a:blip r:embed="rId3" cstate="print"/>
          <a:srcRect/>
          <a:stretch>
            <a:fillRect/>
          </a:stretch>
        </p:blipFill>
        <p:spPr bwMode="auto">
          <a:xfrm>
            <a:off x="395536" y="1500174"/>
            <a:ext cx="6752214" cy="2000264"/>
          </a:xfrm>
          <a:prstGeom prst="rect">
            <a:avLst/>
          </a:prstGeom>
          <a:noFill/>
          <a:ln w="9525">
            <a:noFill/>
            <a:miter lim="800000"/>
            <a:headEnd/>
            <a:tailEnd/>
          </a:ln>
        </p:spPr>
      </p:pic>
      <p:pic>
        <p:nvPicPr>
          <p:cNvPr id="60418" name="Picture 2"/>
          <p:cNvPicPr>
            <a:picLocks noChangeAspect="1" noChangeArrowheads="1"/>
          </p:cNvPicPr>
          <p:nvPr/>
        </p:nvPicPr>
        <p:blipFill>
          <a:blip r:embed="rId4" cstate="print"/>
          <a:srcRect/>
          <a:stretch>
            <a:fillRect/>
          </a:stretch>
        </p:blipFill>
        <p:spPr bwMode="auto">
          <a:xfrm>
            <a:off x="539552" y="3933836"/>
            <a:ext cx="6771603" cy="1281114"/>
          </a:xfrm>
          <a:prstGeom prst="rect">
            <a:avLst/>
          </a:prstGeom>
          <a:noFill/>
          <a:ln w="9525">
            <a:noFill/>
            <a:miter lim="800000"/>
            <a:headEnd/>
            <a:tailEnd/>
          </a:ln>
        </p:spPr>
      </p:pic>
    </p:spTree>
    <p:extLst>
      <p:ext uri="{BB962C8B-B14F-4D97-AF65-F5344CB8AC3E}">
        <p14:creationId xmlns:p14="http://schemas.microsoft.com/office/powerpoint/2010/main" val="130724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通用计划框架</a:t>
            </a:r>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09" name="Object 1"/>
          <p:cNvGraphicFramePr>
            <a:graphicFrameLocks noChangeAspect="1"/>
          </p:cNvGraphicFramePr>
          <p:nvPr>
            <p:extLst>
              <p:ext uri="{D42A27DB-BD31-4B8C-83A1-F6EECF244321}">
                <p14:modId xmlns:p14="http://schemas.microsoft.com/office/powerpoint/2010/main" val="1561478141"/>
              </p:ext>
            </p:extLst>
          </p:nvPr>
        </p:nvGraphicFramePr>
        <p:xfrm>
          <a:off x="323528" y="1044559"/>
          <a:ext cx="8134672" cy="5535402"/>
        </p:xfrm>
        <a:graphic>
          <a:graphicData uri="http://schemas.openxmlformats.org/presentationml/2006/ole">
            <mc:AlternateContent xmlns:mc="http://schemas.openxmlformats.org/markup-compatibility/2006">
              <mc:Choice xmlns:v="urn:schemas-microsoft-com:vml" Requires="v">
                <p:oleObj spid="_x0000_s64536" name="Visio" r:id="rId4" imgW="7450598" imgH="4282535" progId="Visio.Drawing.11">
                  <p:embed/>
                </p:oleObj>
              </mc:Choice>
              <mc:Fallback>
                <p:oleObj name="Visio" r:id="rId4" imgW="7450598" imgH="42825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044559"/>
                        <a:ext cx="8134672" cy="5535402"/>
                      </a:xfrm>
                      <a:prstGeom prst="rect">
                        <a:avLst/>
                      </a:prstGeom>
                      <a:noFill/>
                    </p:spPr>
                  </p:pic>
                </p:oleObj>
              </mc:Fallback>
            </mc:AlternateContent>
          </a:graphicData>
        </a:graphic>
      </p:graphicFrame>
    </p:spTree>
    <p:extLst>
      <p:ext uri="{BB962C8B-B14F-4D97-AF65-F5344CB8AC3E}">
        <p14:creationId xmlns:p14="http://schemas.microsoft.com/office/powerpoint/2010/main" val="1667201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历史数据的处理</a:t>
            </a:r>
          </a:p>
        </p:txBody>
      </p:sp>
      <p:sp>
        <p:nvSpPr>
          <p:cNvPr id="3" name="内容占位符 2"/>
          <p:cNvSpPr>
            <a:spLocks noGrp="1"/>
          </p:cNvSpPr>
          <p:nvPr>
            <p:ph idx="1"/>
          </p:nvPr>
        </p:nvSpPr>
        <p:spPr/>
        <p:txBody>
          <a:bodyPr/>
          <a:lstStyle/>
          <a:p>
            <a:r>
              <a:rPr lang="zh-CN" altLang="en-US" dirty="0"/>
              <a:t>简单方法</a:t>
            </a:r>
            <a:endParaRPr lang="en-US" altLang="zh-CN" dirty="0"/>
          </a:p>
          <a:p>
            <a:r>
              <a:rPr lang="zh-CN" altLang="en-US" dirty="0"/>
              <a:t>正态分布</a:t>
            </a:r>
            <a:endParaRPr lang="en-US" altLang="zh-CN" dirty="0"/>
          </a:p>
          <a:p>
            <a:r>
              <a:rPr lang="zh-CN" altLang="en-US" dirty="0"/>
              <a:t>对数正态分布</a:t>
            </a:r>
          </a:p>
        </p:txBody>
      </p:sp>
    </p:spTree>
    <p:extLst>
      <p:ext uri="{BB962C8B-B14F-4D97-AF65-F5344CB8AC3E}">
        <p14:creationId xmlns:p14="http://schemas.microsoft.com/office/powerpoint/2010/main" val="762354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某人的历史数据</a:t>
            </a:r>
          </a:p>
        </p:txBody>
      </p:sp>
      <p:graphicFrame>
        <p:nvGraphicFramePr>
          <p:cNvPr id="4" name="表格 3"/>
          <p:cNvGraphicFramePr>
            <a:graphicFrameLocks noGrp="1"/>
          </p:cNvGraphicFramePr>
          <p:nvPr>
            <p:extLst>
              <p:ext uri="{D42A27DB-BD31-4B8C-83A1-F6EECF244321}">
                <p14:modId xmlns:p14="http://schemas.microsoft.com/office/powerpoint/2010/main" val="1411716557"/>
              </p:ext>
            </p:extLst>
          </p:nvPr>
        </p:nvGraphicFramePr>
        <p:xfrm>
          <a:off x="1066800" y="1219200"/>
          <a:ext cx="6500859" cy="4466160"/>
        </p:xfrm>
        <a:graphic>
          <a:graphicData uri="http://schemas.openxmlformats.org/drawingml/2006/table">
            <a:tbl>
              <a:tblPr/>
              <a:tblGrid>
                <a:gridCol w="2166614">
                  <a:extLst>
                    <a:ext uri="{9D8B030D-6E8A-4147-A177-3AD203B41FA5}">
                      <a16:colId xmlns:a16="http://schemas.microsoft.com/office/drawing/2014/main" val="20000"/>
                    </a:ext>
                  </a:extLst>
                </a:gridCol>
                <a:gridCol w="2166614">
                  <a:extLst>
                    <a:ext uri="{9D8B030D-6E8A-4147-A177-3AD203B41FA5}">
                      <a16:colId xmlns:a16="http://schemas.microsoft.com/office/drawing/2014/main" val="20001"/>
                    </a:ext>
                  </a:extLst>
                </a:gridCol>
                <a:gridCol w="2167631">
                  <a:extLst>
                    <a:ext uri="{9D8B030D-6E8A-4147-A177-3AD203B41FA5}">
                      <a16:colId xmlns:a16="http://schemas.microsoft.com/office/drawing/2014/main" val="20002"/>
                    </a:ext>
                  </a:extLst>
                </a:gridCol>
              </a:tblGrid>
              <a:tr h="602120">
                <a:tc>
                  <a:txBody>
                    <a:bodyPr/>
                    <a:lstStyle/>
                    <a:p>
                      <a:pPr indent="266700" algn="just">
                        <a:spcAft>
                          <a:spcPts val="0"/>
                        </a:spcAft>
                      </a:pPr>
                      <a:r>
                        <a:rPr lang="zh-CN" sz="2800" b="1" kern="100" dirty="0">
                          <a:latin typeface="Calibri"/>
                          <a:ea typeface="宋体"/>
                          <a:cs typeface="Times New Roman"/>
                        </a:rPr>
                        <a:t>类</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800" b="1" kern="100">
                          <a:latin typeface="Calibri"/>
                          <a:ea typeface="宋体"/>
                          <a:cs typeface="Times New Roman"/>
                        </a:rPr>
                        <a:t>方法数</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800" b="1" kern="100">
                          <a:latin typeface="Calibri"/>
                          <a:ea typeface="宋体"/>
                          <a:cs typeface="Times New Roman"/>
                        </a:rPr>
                        <a:t>代码行（</a:t>
                      </a:r>
                      <a:r>
                        <a:rPr lang="en-US" sz="2800" b="1" kern="100">
                          <a:latin typeface="Calibri"/>
                          <a:ea typeface="宋体"/>
                          <a:cs typeface="Times New Roman"/>
                        </a:rPr>
                        <a:t>LOC</a:t>
                      </a:r>
                      <a:r>
                        <a:rPr lang="zh-CN" sz="2800" b="1" kern="100">
                          <a:latin typeface="Calibri"/>
                          <a:ea typeface="宋体"/>
                          <a:cs typeface="Times New Roman"/>
                        </a:rPr>
                        <a:t>）</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02120">
                <a:tc>
                  <a:txBody>
                    <a:bodyPr/>
                    <a:lstStyle/>
                    <a:p>
                      <a:pPr indent="266700" algn="just">
                        <a:spcAft>
                          <a:spcPts val="0"/>
                        </a:spcAft>
                      </a:pPr>
                      <a:r>
                        <a:rPr lang="en-US" sz="2800" kern="100">
                          <a:latin typeface="Calibri"/>
                          <a:ea typeface="宋体"/>
                          <a:cs typeface="Times New Roman"/>
                        </a:rPr>
                        <a:t>A</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39</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120">
                <a:tc>
                  <a:txBody>
                    <a:bodyPr/>
                    <a:lstStyle/>
                    <a:p>
                      <a:pPr indent="266700" algn="just">
                        <a:spcAft>
                          <a:spcPts val="0"/>
                        </a:spcAft>
                      </a:pPr>
                      <a:r>
                        <a:rPr lang="en-US" sz="2800" kern="100">
                          <a:latin typeface="Calibri"/>
                          <a:ea typeface="宋体"/>
                          <a:cs typeface="Times New Roman"/>
                        </a:rPr>
                        <a:t>B</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5</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127</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2120">
                <a:tc>
                  <a:txBody>
                    <a:bodyPr/>
                    <a:lstStyle/>
                    <a:p>
                      <a:pPr indent="266700" algn="just">
                        <a:spcAft>
                          <a:spcPts val="0"/>
                        </a:spcAft>
                      </a:pPr>
                      <a:r>
                        <a:rPr lang="en-US" sz="2800" kern="100">
                          <a:latin typeface="Calibri"/>
                          <a:ea typeface="宋体"/>
                          <a:cs typeface="Times New Roman"/>
                        </a:rPr>
                        <a:t>C</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2</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64</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2120">
                <a:tc>
                  <a:txBody>
                    <a:bodyPr/>
                    <a:lstStyle/>
                    <a:p>
                      <a:pPr indent="266700" algn="just">
                        <a:spcAft>
                          <a:spcPts val="0"/>
                        </a:spcAft>
                      </a:pPr>
                      <a:r>
                        <a:rPr lang="en-US" sz="2800" kern="100">
                          <a:latin typeface="Calibri"/>
                          <a:ea typeface="宋体"/>
                          <a:cs typeface="Times New Roman"/>
                        </a:rPr>
                        <a:t>D</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28</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2120">
                <a:tc>
                  <a:txBody>
                    <a:bodyPr/>
                    <a:lstStyle/>
                    <a:p>
                      <a:pPr indent="266700" algn="just">
                        <a:spcAft>
                          <a:spcPts val="0"/>
                        </a:spcAft>
                      </a:pPr>
                      <a:r>
                        <a:rPr lang="en-US" sz="2800" kern="100">
                          <a:latin typeface="Calibri"/>
                          <a:ea typeface="宋体"/>
                          <a:cs typeface="Times New Roman"/>
                        </a:rPr>
                        <a:t>E</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a:latin typeface="Calibri"/>
                          <a:ea typeface="宋体"/>
                          <a:cs typeface="Times New Roman"/>
                        </a:rPr>
                        <a:t>12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2120">
                <a:tc>
                  <a:txBody>
                    <a:bodyPr/>
                    <a:lstStyle/>
                    <a:p>
                      <a:pPr indent="266700" algn="just">
                        <a:spcAft>
                          <a:spcPts val="0"/>
                        </a:spcAft>
                      </a:pPr>
                      <a:r>
                        <a:rPr lang="en-US" sz="2800" kern="100">
                          <a:latin typeface="Calibri"/>
                          <a:ea typeface="宋体"/>
                          <a:cs typeface="Times New Roman"/>
                        </a:rPr>
                        <a:t>F</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2</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800" kern="100" dirty="0">
                          <a:latin typeface="Calibri"/>
                          <a:ea typeface="宋体"/>
                          <a:cs typeface="Times New Roman"/>
                        </a:rPr>
                        <a:t>21</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1066800" y="5773098"/>
            <a:ext cx="6429420" cy="830997"/>
          </a:xfrm>
          <a:prstGeom prst="rect">
            <a:avLst/>
          </a:prstGeom>
          <a:noFill/>
        </p:spPr>
        <p:txBody>
          <a:bodyPr wrap="square" rtlCol="0">
            <a:spAutoFit/>
          </a:bodyPr>
          <a:lstStyle/>
          <a:p>
            <a:r>
              <a:rPr lang="zh-CN" altLang="zh-CN" sz="2400" dirty="0"/>
              <a:t>计算每个方法的代码行数，可以得出如下的数据：</a:t>
            </a:r>
            <a:r>
              <a:rPr lang="en-US" altLang="zh-CN" sz="2400" dirty="0"/>
              <a:t>13</a:t>
            </a:r>
            <a:r>
              <a:rPr lang="zh-CN" altLang="zh-CN" sz="2400" dirty="0"/>
              <a:t>，</a:t>
            </a:r>
            <a:r>
              <a:rPr lang="en-US" altLang="zh-CN" sz="2400" dirty="0"/>
              <a:t>25.4</a:t>
            </a:r>
            <a:r>
              <a:rPr lang="zh-CN" altLang="zh-CN" sz="2400" dirty="0"/>
              <a:t>，</a:t>
            </a:r>
            <a:r>
              <a:rPr lang="en-US" altLang="zh-CN" sz="2400" dirty="0"/>
              <a:t>32.9.333</a:t>
            </a:r>
            <a:r>
              <a:rPr lang="zh-CN" altLang="zh-CN" sz="2400" dirty="0"/>
              <a:t>，</a:t>
            </a:r>
            <a:r>
              <a:rPr lang="en-US" altLang="zh-CN" sz="2400" dirty="0"/>
              <a:t>12</a:t>
            </a:r>
            <a:r>
              <a:rPr lang="zh-CN" altLang="zh-CN" sz="2400" dirty="0"/>
              <a:t>，</a:t>
            </a:r>
            <a:r>
              <a:rPr lang="en-US" altLang="zh-CN" sz="2400" dirty="0"/>
              <a:t>10.5</a:t>
            </a:r>
            <a:r>
              <a:rPr lang="zh-CN" altLang="zh-CN" sz="2400" dirty="0"/>
              <a:t>。</a:t>
            </a:r>
            <a:endParaRPr lang="zh-CN" altLang="en-US" sz="2400" dirty="0"/>
          </a:p>
        </p:txBody>
      </p:sp>
    </p:spTree>
    <p:extLst>
      <p:ext uri="{BB962C8B-B14F-4D97-AF65-F5344CB8AC3E}">
        <p14:creationId xmlns:p14="http://schemas.microsoft.com/office/powerpoint/2010/main" val="270444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简单方法</a:t>
            </a:r>
          </a:p>
        </p:txBody>
      </p:sp>
      <p:sp>
        <p:nvSpPr>
          <p:cNvPr id="3" name="内容占位符 2"/>
          <p:cNvSpPr>
            <a:spLocks noGrp="1"/>
          </p:cNvSpPr>
          <p:nvPr>
            <p:ph idx="1"/>
          </p:nvPr>
        </p:nvSpPr>
        <p:spPr/>
        <p:txBody>
          <a:bodyPr/>
          <a:lstStyle/>
          <a:p>
            <a:r>
              <a:rPr lang="zh-CN" altLang="zh-CN" dirty="0"/>
              <a:t>基本思想是</a:t>
            </a:r>
            <a:r>
              <a:rPr lang="en-US" altLang="zh-CN" dirty="0"/>
              <a:t>:</a:t>
            </a:r>
          </a:p>
          <a:p>
            <a:pPr lvl="1"/>
            <a:r>
              <a:rPr lang="zh-CN" altLang="zh-CN" dirty="0"/>
              <a:t>将每个方法的代码行数进行排序</a:t>
            </a:r>
            <a:endParaRPr lang="en-US" altLang="zh-CN" dirty="0"/>
          </a:p>
          <a:p>
            <a:pPr lvl="1"/>
            <a:r>
              <a:rPr lang="zh-CN" altLang="zh-CN" dirty="0"/>
              <a:t>选择最小值作为</a:t>
            </a:r>
            <a:r>
              <a:rPr lang="en-US" altLang="zh-CN" dirty="0"/>
              <a:t>VS</a:t>
            </a:r>
            <a:r>
              <a:rPr lang="zh-CN" altLang="zh-CN" dirty="0"/>
              <a:t>；</a:t>
            </a:r>
            <a:endParaRPr lang="en-US" altLang="zh-CN" dirty="0"/>
          </a:p>
          <a:p>
            <a:pPr lvl="1"/>
            <a:r>
              <a:rPr lang="zh-CN" altLang="zh-CN" dirty="0"/>
              <a:t>选择最大值作为</a:t>
            </a:r>
            <a:r>
              <a:rPr lang="en-US" altLang="zh-CN" dirty="0"/>
              <a:t>VL</a:t>
            </a:r>
            <a:r>
              <a:rPr lang="zh-CN" altLang="zh-CN" dirty="0"/>
              <a:t>；</a:t>
            </a:r>
            <a:endParaRPr lang="en-US" altLang="zh-CN" dirty="0"/>
          </a:p>
          <a:p>
            <a:pPr lvl="1"/>
            <a:r>
              <a:rPr lang="zh-CN" altLang="zh-CN" dirty="0"/>
              <a:t>选择中值作为</a:t>
            </a:r>
            <a:r>
              <a:rPr lang="en-US" altLang="zh-CN" dirty="0"/>
              <a:t>M</a:t>
            </a:r>
            <a:r>
              <a:rPr lang="zh-CN" altLang="zh-CN" dirty="0"/>
              <a:t>；</a:t>
            </a:r>
            <a:endParaRPr lang="en-US" altLang="zh-CN" dirty="0"/>
          </a:p>
          <a:p>
            <a:pPr lvl="1"/>
            <a:r>
              <a:rPr lang="zh-CN" altLang="zh-CN" dirty="0"/>
              <a:t>选择</a:t>
            </a:r>
            <a:r>
              <a:rPr lang="en-US" altLang="zh-CN" dirty="0"/>
              <a:t>VS</a:t>
            </a:r>
            <a:r>
              <a:rPr lang="zh-CN" altLang="zh-CN" dirty="0"/>
              <a:t>与</a:t>
            </a:r>
            <a:r>
              <a:rPr lang="en-US" altLang="zh-CN" dirty="0"/>
              <a:t>M</a:t>
            </a:r>
            <a:r>
              <a:rPr lang="zh-CN" altLang="zh-CN" dirty="0"/>
              <a:t>的均值作为</a:t>
            </a:r>
            <a:r>
              <a:rPr lang="en-US" altLang="zh-CN" dirty="0"/>
              <a:t>S</a:t>
            </a:r>
            <a:r>
              <a:rPr lang="zh-CN" altLang="zh-CN" dirty="0"/>
              <a:t>；</a:t>
            </a:r>
            <a:endParaRPr lang="en-US" altLang="zh-CN" dirty="0"/>
          </a:p>
          <a:p>
            <a:pPr lvl="1"/>
            <a:r>
              <a:rPr lang="zh-CN" altLang="zh-CN" dirty="0"/>
              <a:t>选择</a:t>
            </a:r>
            <a:r>
              <a:rPr lang="en-US" altLang="zh-CN" dirty="0"/>
              <a:t>VL</a:t>
            </a:r>
            <a:r>
              <a:rPr lang="zh-CN" altLang="zh-CN" dirty="0"/>
              <a:t>与</a:t>
            </a:r>
            <a:r>
              <a:rPr lang="en-US" altLang="zh-CN" dirty="0"/>
              <a:t>M</a:t>
            </a:r>
            <a:r>
              <a:rPr lang="zh-CN" altLang="zh-CN" dirty="0"/>
              <a:t>的均值作为</a:t>
            </a:r>
            <a:r>
              <a:rPr lang="en-US" altLang="zh-CN" dirty="0"/>
              <a:t>L</a:t>
            </a:r>
            <a:r>
              <a:rPr lang="zh-CN" altLang="zh-CN" dirty="0"/>
              <a:t>。</a:t>
            </a:r>
            <a:endParaRPr lang="en-US" altLang="zh-CN" dirty="0"/>
          </a:p>
          <a:p>
            <a:r>
              <a:rPr lang="zh-CN" altLang="en-US" dirty="0"/>
              <a:t>计算结果：</a:t>
            </a:r>
            <a:r>
              <a:rPr lang="en-US" altLang="zh-CN" dirty="0"/>
              <a:t>VS = 9.333</a:t>
            </a:r>
            <a:r>
              <a:rPr lang="zh-CN" altLang="zh-CN" dirty="0"/>
              <a:t>，</a:t>
            </a:r>
            <a:r>
              <a:rPr lang="en-US" altLang="zh-CN" dirty="0"/>
              <a:t>VL = 32</a:t>
            </a:r>
            <a:r>
              <a:rPr lang="zh-CN" altLang="zh-CN" dirty="0"/>
              <a:t>，</a:t>
            </a:r>
            <a:r>
              <a:rPr lang="en-US" altLang="zh-CN" dirty="0"/>
              <a:t>M = 12 </a:t>
            </a:r>
            <a:r>
              <a:rPr lang="zh-CN" altLang="zh-CN" dirty="0"/>
              <a:t>或者</a:t>
            </a:r>
            <a:r>
              <a:rPr lang="en-US" altLang="zh-CN" dirty="0"/>
              <a:t>13</a:t>
            </a:r>
            <a:r>
              <a:rPr lang="zh-CN" altLang="zh-CN" dirty="0"/>
              <a:t>，</a:t>
            </a:r>
            <a:r>
              <a:rPr lang="en-US" altLang="zh-CN" dirty="0"/>
              <a:t>S = 11.2</a:t>
            </a:r>
            <a:r>
              <a:rPr lang="zh-CN" altLang="zh-CN" dirty="0"/>
              <a:t>，</a:t>
            </a:r>
            <a:r>
              <a:rPr lang="en-US" altLang="zh-CN" dirty="0"/>
              <a:t>L = 22.5</a:t>
            </a:r>
            <a:r>
              <a:rPr lang="zh-CN" altLang="zh-CN" dirty="0"/>
              <a:t>。</a:t>
            </a:r>
            <a:endParaRPr lang="zh-CN" altLang="en-US" dirty="0"/>
          </a:p>
        </p:txBody>
      </p:sp>
    </p:spTree>
    <p:extLst>
      <p:ext uri="{BB962C8B-B14F-4D97-AF65-F5344CB8AC3E}">
        <p14:creationId xmlns:p14="http://schemas.microsoft.com/office/powerpoint/2010/main" val="171846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正态分布法</a:t>
            </a:r>
            <a:r>
              <a:rPr lang="en-US" altLang="zh-CN" dirty="0"/>
              <a:t>(1)</a:t>
            </a:r>
            <a:endParaRPr lang="zh-CN" altLang="en-US" dirty="0"/>
          </a:p>
        </p:txBody>
      </p:sp>
      <p:pic>
        <p:nvPicPr>
          <p:cNvPr id="4" name="图片 3"/>
          <p:cNvPicPr/>
          <p:nvPr/>
        </p:nvPicPr>
        <p:blipFill>
          <a:blip r:embed="rId3" cstate="print"/>
          <a:srcRect b="22688"/>
          <a:stretch>
            <a:fillRect/>
          </a:stretch>
        </p:blipFill>
        <p:spPr bwMode="auto">
          <a:xfrm>
            <a:off x="2105024" y="2014537"/>
            <a:ext cx="6396065" cy="4200545"/>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108361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正态分布法</a:t>
            </a:r>
            <a:r>
              <a:rPr lang="en-US" altLang="zh-CN" dirty="0"/>
              <a:t>(2)</a:t>
            </a:r>
            <a:endParaRPr lang="zh-CN" altLang="en-US" dirty="0"/>
          </a:p>
        </p:txBody>
      </p:sp>
      <p:sp>
        <p:nvSpPr>
          <p:cNvPr id="3" name="内容占位符 2"/>
          <p:cNvSpPr>
            <a:spLocks noGrp="1"/>
          </p:cNvSpPr>
          <p:nvPr>
            <p:ph idx="1"/>
          </p:nvPr>
        </p:nvSpPr>
        <p:spPr/>
        <p:txBody>
          <a:bodyPr/>
          <a:lstStyle/>
          <a:p>
            <a:r>
              <a:rPr lang="zh-CN" altLang="zh-CN" dirty="0"/>
              <a:t>使用正态分布法的计算方法如下：</a:t>
            </a:r>
            <a:endParaRPr lang="en-US" altLang="zh-CN" dirty="0"/>
          </a:p>
          <a:p>
            <a:pPr lvl="1"/>
            <a:r>
              <a:rPr lang="zh-CN" altLang="zh-CN" dirty="0"/>
              <a:t>选择所有数据的均值作为</a:t>
            </a:r>
            <a:r>
              <a:rPr lang="en-US" altLang="zh-CN" dirty="0"/>
              <a:t>M</a:t>
            </a:r>
            <a:r>
              <a:rPr lang="zh-CN" altLang="zh-CN" dirty="0"/>
              <a:t>，计算所有数据的标准差</a:t>
            </a:r>
            <a:r>
              <a:rPr lang="en-US" altLang="zh-CN" dirty="0"/>
              <a:t> </a:t>
            </a:r>
            <a:r>
              <a:rPr lang="el-GR" altLang="zh-CN" dirty="0"/>
              <a:t>σ</a:t>
            </a:r>
            <a:r>
              <a:rPr lang="zh-CN" altLang="zh-CN" dirty="0"/>
              <a:t>。</a:t>
            </a:r>
            <a:endParaRPr lang="en-US" altLang="zh-CN" dirty="0"/>
          </a:p>
          <a:p>
            <a:pPr lvl="1"/>
            <a:r>
              <a:rPr lang="zh-CN" altLang="zh-CN" dirty="0"/>
              <a:t>那么</a:t>
            </a:r>
            <a:r>
              <a:rPr lang="en-US" altLang="zh-CN" dirty="0"/>
              <a:t>S = M-</a:t>
            </a:r>
            <a:r>
              <a:rPr lang="el-GR" altLang="zh-CN" dirty="0"/>
              <a:t> σ</a:t>
            </a:r>
            <a:r>
              <a:rPr lang="en-US" altLang="zh-CN" dirty="0"/>
              <a:t> </a:t>
            </a:r>
            <a:r>
              <a:rPr lang="zh-CN" altLang="zh-CN" dirty="0"/>
              <a:t>，</a:t>
            </a:r>
            <a:r>
              <a:rPr lang="en-US" altLang="zh-CN" dirty="0"/>
              <a:t>VS = M-2</a:t>
            </a:r>
            <a:r>
              <a:rPr lang="el-GR" altLang="zh-CN" dirty="0"/>
              <a:t> σ</a:t>
            </a:r>
            <a:r>
              <a:rPr lang="en-US" altLang="zh-CN" dirty="0"/>
              <a:t> </a:t>
            </a:r>
            <a:r>
              <a:rPr lang="zh-CN" altLang="zh-CN" dirty="0"/>
              <a:t>，</a:t>
            </a:r>
            <a:r>
              <a:rPr lang="en-US" altLang="zh-CN" dirty="0"/>
              <a:t>L = M+</a:t>
            </a:r>
            <a:r>
              <a:rPr lang="el-GR" altLang="zh-CN" dirty="0"/>
              <a:t> σ</a:t>
            </a:r>
            <a:r>
              <a:rPr lang="en-US" altLang="zh-CN" dirty="0"/>
              <a:t> </a:t>
            </a:r>
            <a:r>
              <a:rPr lang="zh-CN" altLang="zh-CN" dirty="0"/>
              <a:t>，</a:t>
            </a:r>
            <a:r>
              <a:rPr lang="en-US" altLang="zh-CN" dirty="0"/>
              <a:t>VL = M+2</a:t>
            </a:r>
            <a:r>
              <a:rPr lang="el-GR" altLang="zh-CN" dirty="0"/>
              <a:t> σ</a:t>
            </a:r>
            <a:r>
              <a:rPr lang="en-US" altLang="zh-CN" dirty="0"/>
              <a:t> </a:t>
            </a:r>
            <a:r>
              <a:rPr lang="zh-CN" altLang="zh-CN" dirty="0"/>
              <a:t>。</a:t>
            </a:r>
            <a:endParaRPr lang="en-US" altLang="zh-CN" dirty="0"/>
          </a:p>
          <a:p>
            <a:r>
              <a:rPr lang="zh-CN" altLang="en-US" dirty="0"/>
              <a:t>计算结果：</a:t>
            </a:r>
            <a:endParaRPr lang="en-US" altLang="zh-CN" dirty="0"/>
          </a:p>
          <a:p>
            <a:pPr lvl="1"/>
            <a:r>
              <a:rPr lang="zh-CN" altLang="zh-CN" dirty="0"/>
              <a:t>在上述例子中，</a:t>
            </a:r>
            <a:r>
              <a:rPr lang="en-US" altLang="zh-CN" dirty="0"/>
              <a:t>VS = -1.67</a:t>
            </a:r>
            <a:r>
              <a:rPr lang="zh-CN" altLang="zh-CN" dirty="0"/>
              <a:t>，</a:t>
            </a:r>
            <a:r>
              <a:rPr lang="en-US" altLang="zh-CN" dirty="0"/>
              <a:t>S =7.68</a:t>
            </a:r>
            <a:r>
              <a:rPr lang="zh-CN" altLang="zh-CN" dirty="0"/>
              <a:t>，</a:t>
            </a:r>
            <a:r>
              <a:rPr lang="en-US" altLang="zh-CN" dirty="0"/>
              <a:t>M = 17.04</a:t>
            </a:r>
            <a:r>
              <a:rPr lang="zh-CN" altLang="zh-CN" dirty="0"/>
              <a:t>，</a:t>
            </a:r>
            <a:r>
              <a:rPr lang="en-US" altLang="zh-CN" dirty="0"/>
              <a:t>L = 26.39</a:t>
            </a:r>
            <a:r>
              <a:rPr lang="zh-CN" altLang="zh-CN" dirty="0"/>
              <a:t>，</a:t>
            </a:r>
            <a:r>
              <a:rPr lang="en-US" altLang="zh-CN" dirty="0"/>
              <a:t>VL = 35.75</a:t>
            </a:r>
            <a:r>
              <a:rPr lang="zh-CN" altLang="zh-CN" dirty="0"/>
              <a:t>。</a:t>
            </a:r>
            <a:endParaRPr lang="zh-CN" altLang="en-US" dirty="0"/>
          </a:p>
        </p:txBody>
      </p:sp>
    </p:spTree>
    <p:extLst>
      <p:ext uri="{BB962C8B-B14F-4D97-AF65-F5344CB8AC3E}">
        <p14:creationId xmlns:p14="http://schemas.microsoft.com/office/powerpoint/2010/main" val="101621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对数正态分布</a:t>
            </a:r>
            <a:r>
              <a:rPr lang="en-US" altLang="zh-CN" dirty="0"/>
              <a:t>(1)</a:t>
            </a:r>
            <a:endParaRPr lang="zh-CN" altLang="en-US" dirty="0"/>
          </a:p>
        </p:txBody>
      </p:sp>
      <p:sp>
        <p:nvSpPr>
          <p:cNvPr id="3" name="内容占位符 2"/>
          <p:cNvSpPr>
            <a:spLocks noGrp="1"/>
          </p:cNvSpPr>
          <p:nvPr>
            <p:ph idx="1"/>
          </p:nvPr>
        </p:nvSpPr>
        <p:spPr>
          <a:xfrm>
            <a:off x="179512" y="1340768"/>
            <a:ext cx="8964488" cy="2302546"/>
          </a:xfrm>
        </p:spPr>
        <p:txBody>
          <a:bodyPr/>
          <a:lstStyle/>
          <a:p>
            <a:r>
              <a:rPr lang="zh-CN" altLang="zh-CN" dirty="0"/>
              <a:t>大部分人习惯写很多规模很小的程序，少量规模较大的程序</a:t>
            </a:r>
            <a:endParaRPr lang="en-US" altLang="zh-CN" dirty="0"/>
          </a:p>
          <a:p>
            <a:r>
              <a:rPr lang="zh-CN" altLang="zh-CN" dirty="0"/>
              <a:t>此外，程序的规模不可能出现负数</a:t>
            </a:r>
            <a:endParaRPr lang="zh-CN" altLang="en-US" dirty="0"/>
          </a:p>
        </p:txBody>
      </p:sp>
      <p:pic>
        <p:nvPicPr>
          <p:cNvPr id="4" name="图片 3"/>
          <p:cNvPicPr/>
          <p:nvPr/>
        </p:nvPicPr>
        <p:blipFill>
          <a:blip r:embed="rId3" cstate="print"/>
          <a:srcRect/>
          <a:stretch>
            <a:fillRect/>
          </a:stretch>
        </p:blipFill>
        <p:spPr bwMode="auto">
          <a:xfrm>
            <a:off x="1475656" y="3284984"/>
            <a:ext cx="5715040" cy="3143248"/>
          </a:xfrm>
          <a:prstGeom prst="rect">
            <a:avLst/>
          </a:prstGeom>
          <a:noFill/>
          <a:ln w="9525">
            <a:noFill/>
            <a:miter lim="800000"/>
            <a:headEnd/>
            <a:tailEnd/>
          </a:ln>
        </p:spPr>
      </p:pic>
    </p:spTree>
    <p:extLst>
      <p:ext uri="{BB962C8B-B14F-4D97-AF65-F5344CB8AC3E}">
        <p14:creationId xmlns:p14="http://schemas.microsoft.com/office/powerpoint/2010/main" val="868248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对数正态分布</a:t>
            </a:r>
            <a:r>
              <a:rPr lang="en-US" altLang="zh-CN" dirty="0"/>
              <a:t>(2)</a:t>
            </a:r>
            <a:endParaRPr lang="zh-CN" altLang="en-US" dirty="0"/>
          </a:p>
        </p:txBody>
      </p:sp>
      <p:sp>
        <p:nvSpPr>
          <p:cNvPr id="3" name="内容占位符 2"/>
          <p:cNvSpPr>
            <a:spLocks noGrp="1"/>
          </p:cNvSpPr>
          <p:nvPr>
            <p:ph idx="1"/>
          </p:nvPr>
        </p:nvSpPr>
        <p:spPr>
          <a:xfrm>
            <a:off x="304800" y="1268760"/>
            <a:ext cx="8553480" cy="5232074"/>
          </a:xfrm>
        </p:spPr>
        <p:txBody>
          <a:bodyPr/>
          <a:lstStyle/>
          <a:p>
            <a:r>
              <a:rPr lang="zh-CN" altLang="en-US" dirty="0"/>
              <a:t>计算方法：</a:t>
            </a:r>
            <a:endParaRPr lang="en-US" altLang="zh-CN" dirty="0"/>
          </a:p>
          <a:p>
            <a:pPr lvl="1"/>
            <a:r>
              <a:rPr lang="zh-CN" altLang="en-US" dirty="0"/>
              <a:t>以</a:t>
            </a:r>
            <a:r>
              <a:rPr lang="en-US" altLang="zh-CN" dirty="0"/>
              <a:t>e</a:t>
            </a:r>
            <a:r>
              <a:rPr lang="zh-CN" altLang="en-US" dirty="0"/>
              <a:t>为底计算所有数据的自然对数；</a:t>
            </a:r>
            <a:endParaRPr lang="en-US" altLang="zh-CN" dirty="0"/>
          </a:p>
          <a:p>
            <a:pPr lvl="1"/>
            <a:r>
              <a:rPr lang="zh-CN" altLang="en-US" dirty="0"/>
              <a:t>计算取对数之后的值</a:t>
            </a:r>
            <a:r>
              <a:rPr lang="zh-CN" altLang="zh-CN" dirty="0"/>
              <a:t>的均值作为</a:t>
            </a:r>
            <a:r>
              <a:rPr lang="en-US" altLang="zh-CN" dirty="0"/>
              <a:t>M</a:t>
            </a:r>
            <a:r>
              <a:rPr lang="zh-CN" altLang="zh-CN" dirty="0"/>
              <a:t>，计算</a:t>
            </a:r>
            <a:r>
              <a:rPr lang="zh-CN" altLang="en-US" dirty="0"/>
              <a:t>相应</a:t>
            </a:r>
            <a:r>
              <a:rPr lang="zh-CN" altLang="zh-CN" dirty="0"/>
              <a:t>标准差</a:t>
            </a:r>
            <a:r>
              <a:rPr lang="en-US" altLang="zh-CN" dirty="0"/>
              <a:t> </a:t>
            </a:r>
            <a:r>
              <a:rPr lang="el-GR" altLang="zh-CN" dirty="0"/>
              <a:t>σ</a:t>
            </a:r>
            <a:r>
              <a:rPr lang="zh-CN" altLang="zh-CN" dirty="0"/>
              <a:t>。</a:t>
            </a:r>
            <a:endParaRPr lang="en-US" altLang="zh-CN" dirty="0"/>
          </a:p>
          <a:p>
            <a:pPr lvl="1"/>
            <a:r>
              <a:rPr lang="zh-CN" altLang="zh-CN" dirty="0"/>
              <a:t>那么</a:t>
            </a:r>
            <a:r>
              <a:rPr lang="en-US" altLang="zh-CN" dirty="0"/>
              <a:t>S = M-</a:t>
            </a:r>
            <a:r>
              <a:rPr lang="el-GR" altLang="zh-CN" dirty="0"/>
              <a:t> σ</a:t>
            </a:r>
            <a:r>
              <a:rPr lang="en-US" altLang="zh-CN" dirty="0"/>
              <a:t> </a:t>
            </a:r>
            <a:r>
              <a:rPr lang="zh-CN" altLang="zh-CN" dirty="0"/>
              <a:t>，</a:t>
            </a:r>
            <a:r>
              <a:rPr lang="en-US" altLang="zh-CN" dirty="0"/>
              <a:t>VS = M-2</a:t>
            </a:r>
            <a:r>
              <a:rPr lang="el-GR" altLang="zh-CN" dirty="0"/>
              <a:t> σ</a:t>
            </a:r>
            <a:r>
              <a:rPr lang="en-US" altLang="zh-CN" dirty="0"/>
              <a:t> </a:t>
            </a:r>
            <a:r>
              <a:rPr lang="zh-CN" altLang="zh-CN" dirty="0"/>
              <a:t>，</a:t>
            </a:r>
            <a:r>
              <a:rPr lang="en-US" altLang="zh-CN" dirty="0"/>
              <a:t>L = M+</a:t>
            </a:r>
            <a:r>
              <a:rPr lang="el-GR" altLang="zh-CN" dirty="0"/>
              <a:t> σ</a:t>
            </a:r>
            <a:r>
              <a:rPr lang="en-US" altLang="zh-CN" dirty="0"/>
              <a:t> </a:t>
            </a:r>
            <a:r>
              <a:rPr lang="zh-CN" altLang="zh-CN" dirty="0"/>
              <a:t>，</a:t>
            </a:r>
            <a:r>
              <a:rPr lang="en-US" altLang="zh-CN" dirty="0"/>
              <a:t>VL = M+2</a:t>
            </a:r>
            <a:r>
              <a:rPr lang="el-GR" altLang="zh-CN" dirty="0"/>
              <a:t> σ</a:t>
            </a:r>
            <a:r>
              <a:rPr lang="en-US" altLang="zh-CN" dirty="0"/>
              <a:t> </a:t>
            </a:r>
            <a:r>
              <a:rPr lang="zh-CN" altLang="zh-CN" dirty="0"/>
              <a:t>。</a:t>
            </a:r>
            <a:endParaRPr lang="en-US" altLang="zh-CN" dirty="0"/>
          </a:p>
          <a:p>
            <a:pPr lvl="1"/>
            <a:r>
              <a:rPr lang="zh-CN" altLang="en-US" dirty="0"/>
              <a:t>取反对数；</a:t>
            </a:r>
            <a:endParaRPr lang="en-US" altLang="zh-CN" dirty="0"/>
          </a:p>
          <a:p>
            <a:r>
              <a:rPr lang="zh-CN" altLang="en-US" dirty="0"/>
              <a:t>计算结果：</a:t>
            </a:r>
            <a:endParaRPr lang="en-US" altLang="zh-CN" dirty="0"/>
          </a:p>
          <a:p>
            <a:pPr lvl="1"/>
            <a:r>
              <a:rPr lang="en-US" altLang="zh-CN" dirty="0"/>
              <a:t>VS = 5.55</a:t>
            </a:r>
            <a:r>
              <a:rPr lang="zh-CN" altLang="zh-CN" dirty="0"/>
              <a:t>，</a:t>
            </a:r>
            <a:r>
              <a:rPr lang="en-US" altLang="zh-CN" dirty="0"/>
              <a:t>S =9.19</a:t>
            </a:r>
            <a:r>
              <a:rPr lang="zh-CN" altLang="zh-CN" dirty="0"/>
              <a:t>，</a:t>
            </a:r>
            <a:r>
              <a:rPr lang="en-US" altLang="zh-CN" dirty="0"/>
              <a:t>M = 15.22</a:t>
            </a:r>
            <a:r>
              <a:rPr lang="zh-CN" altLang="zh-CN" dirty="0"/>
              <a:t>，</a:t>
            </a:r>
            <a:r>
              <a:rPr lang="en-US" altLang="zh-CN" dirty="0"/>
              <a:t>L = 25.21</a:t>
            </a:r>
            <a:r>
              <a:rPr lang="zh-CN" altLang="zh-CN" dirty="0"/>
              <a:t>，</a:t>
            </a:r>
            <a:r>
              <a:rPr lang="en-US" altLang="zh-CN" dirty="0"/>
              <a:t>VL = 41.75</a:t>
            </a:r>
            <a:r>
              <a:rPr lang="zh-CN" altLang="zh-CN" dirty="0"/>
              <a:t>。</a:t>
            </a:r>
            <a:endParaRPr lang="en-US" altLang="zh-CN" dirty="0"/>
          </a:p>
          <a:p>
            <a:endParaRPr lang="zh-CN" altLang="en-US" dirty="0"/>
          </a:p>
        </p:txBody>
      </p:sp>
    </p:spTree>
    <p:extLst>
      <p:ext uri="{BB962C8B-B14F-4D97-AF65-F5344CB8AC3E}">
        <p14:creationId xmlns:p14="http://schemas.microsoft.com/office/powerpoint/2010/main" val="1258942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三种方法对比</a:t>
            </a:r>
          </a:p>
        </p:txBody>
      </p:sp>
      <p:sp>
        <p:nvSpPr>
          <p:cNvPr id="3" name="内容占位符 2"/>
          <p:cNvSpPr>
            <a:spLocks noGrp="1"/>
          </p:cNvSpPr>
          <p:nvPr>
            <p:ph idx="1"/>
          </p:nvPr>
        </p:nvSpPr>
        <p:spPr/>
        <p:txBody>
          <a:bodyPr/>
          <a:lstStyle/>
          <a:p>
            <a:r>
              <a:rPr lang="zh-CN" altLang="en-US" dirty="0"/>
              <a:t>简单方法</a:t>
            </a:r>
            <a:endParaRPr lang="en-US" altLang="zh-CN" dirty="0"/>
          </a:p>
          <a:p>
            <a:pPr lvl="1"/>
            <a:r>
              <a:rPr lang="zh-CN" altLang="zh-CN" dirty="0"/>
              <a:t>计算简单，但是，不稳定</a:t>
            </a:r>
            <a:endParaRPr lang="en-US" altLang="zh-CN" dirty="0"/>
          </a:p>
          <a:p>
            <a:r>
              <a:rPr lang="zh-CN" altLang="en-US" dirty="0"/>
              <a:t>正态分布法</a:t>
            </a:r>
            <a:endParaRPr lang="en-US" altLang="zh-CN" dirty="0"/>
          </a:p>
          <a:p>
            <a:pPr lvl="1"/>
            <a:r>
              <a:rPr lang="zh-CN" altLang="zh-CN" dirty="0"/>
              <a:t>相对稳定，在历史数据基本符合正态分布的情况下，可以给出非常好的相对大小矩阵</a:t>
            </a:r>
            <a:endParaRPr lang="en-US" altLang="zh-CN" dirty="0"/>
          </a:p>
          <a:p>
            <a:r>
              <a:rPr lang="zh-CN" altLang="en-US" dirty="0"/>
              <a:t>对数正态分布法</a:t>
            </a:r>
            <a:endParaRPr lang="en-US" altLang="zh-CN" dirty="0"/>
          </a:p>
          <a:p>
            <a:pPr lvl="1"/>
            <a:r>
              <a:rPr lang="zh-CN" altLang="zh-CN" dirty="0"/>
              <a:t>更加符合人们对于程序的规模的直观感觉</a:t>
            </a:r>
            <a:endParaRPr lang="zh-CN" altLang="en-US" dirty="0"/>
          </a:p>
        </p:txBody>
      </p:sp>
    </p:spTree>
    <p:extLst>
      <p:ext uri="{BB962C8B-B14F-4D97-AF65-F5344CB8AC3E}">
        <p14:creationId xmlns:p14="http://schemas.microsoft.com/office/powerpoint/2010/main" val="129281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渊源和作用</a:t>
            </a:r>
          </a:p>
        </p:txBody>
      </p:sp>
      <p:sp>
        <p:nvSpPr>
          <p:cNvPr id="3" name="内容占位符 2"/>
          <p:cNvSpPr>
            <a:spLocks noGrp="1"/>
          </p:cNvSpPr>
          <p:nvPr>
            <p:ph idx="1"/>
          </p:nvPr>
        </p:nvSpPr>
        <p:spPr>
          <a:xfrm>
            <a:off x="539552" y="1196752"/>
            <a:ext cx="8075240" cy="5286412"/>
          </a:xfrm>
        </p:spPr>
        <p:txBody>
          <a:bodyPr/>
          <a:lstStyle/>
          <a:p>
            <a:r>
              <a:rPr lang="zh-CN" altLang="en-US" dirty="0"/>
              <a:t>过程改进运动</a:t>
            </a:r>
            <a:endParaRPr lang="en-US" altLang="zh-CN" dirty="0"/>
          </a:p>
          <a:p>
            <a:pPr lvl="1"/>
            <a:r>
              <a:rPr lang="en-US" altLang="zh-CN" dirty="0"/>
              <a:t>TQM</a:t>
            </a:r>
          </a:p>
          <a:p>
            <a:pPr lvl="1"/>
            <a:r>
              <a:rPr lang="en-US" altLang="zh-CN" dirty="0"/>
              <a:t>Humphrey</a:t>
            </a:r>
            <a:r>
              <a:rPr lang="zh-CN" altLang="en-US" dirty="0"/>
              <a:t>早期工作</a:t>
            </a:r>
            <a:endParaRPr lang="en-US" altLang="zh-CN" dirty="0"/>
          </a:p>
          <a:p>
            <a:pPr lvl="1"/>
            <a:r>
              <a:rPr lang="en-US" altLang="zh-CN" dirty="0"/>
              <a:t>PSP/TSP</a:t>
            </a:r>
          </a:p>
          <a:p>
            <a:r>
              <a:rPr lang="en-US" altLang="zh-CN" dirty="0"/>
              <a:t>PSP</a:t>
            </a:r>
            <a:r>
              <a:rPr lang="zh-CN" altLang="en-US" dirty="0"/>
              <a:t>作用</a:t>
            </a:r>
            <a:endParaRPr lang="en-US" altLang="zh-CN" dirty="0"/>
          </a:p>
          <a:p>
            <a:pPr lvl="1"/>
            <a:r>
              <a:rPr lang="zh-CN" altLang="en-US" dirty="0">
                <a:solidFill>
                  <a:srgbClr val="FF0000"/>
                </a:solidFill>
              </a:rPr>
              <a:t>个人级</a:t>
            </a:r>
            <a:r>
              <a:rPr lang="zh-CN" altLang="en-US" dirty="0"/>
              <a:t>管理实践和过程估算和计划</a:t>
            </a:r>
            <a:endParaRPr lang="en-US" altLang="zh-CN" dirty="0"/>
          </a:p>
          <a:p>
            <a:pPr lvl="1"/>
            <a:r>
              <a:rPr lang="zh-CN" altLang="en-US" dirty="0"/>
              <a:t>承诺和拒绝承诺</a:t>
            </a:r>
            <a:endParaRPr lang="en-US" altLang="zh-CN" dirty="0"/>
          </a:p>
          <a:p>
            <a:pPr lvl="1"/>
            <a:r>
              <a:rPr lang="zh-CN" altLang="en-US" dirty="0"/>
              <a:t>理解和改进</a:t>
            </a:r>
            <a:endParaRPr lang="en-US" altLang="zh-CN" dirty="0"/>
          </a:p>
          <a:p>
            <a:pPr lvl="1"/>
            <a:r>
              <a:rPr lang="zh-CN" altLang="en-US" dirty="0"/>
              <a:t>工业水准的过程和规范</a:t>
            </a:r>
            <a:endParaRPr lang="en-US" altLang="zh-CN" dirty="0"/>
          </a:p>
          <a:p>
            <a:pPr lvl="1"/>
            <a:r>
              <a:rPr lang="zh-CN" altLang="en-US" dirty="0"/>
              <a:t>客观决策的数据</a:t>
            </a:r>
            <a:endParaRPr lang="en-US" altLang="zh-CN" dirty="0"/>
          </a:p>
        </p:txBody>
      </p:sp>
    </p:spTree>
    <p:extLst>
      <p:ext uri="{BB962C8B-B14F-4D97-AF65-F5344CB8AC3E}">
        <p14:creationId xmlns:p14="http://schemas.microsoft.com/office/powerpoint/2010/main" val="1411281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有限历史数据</a:t>
            </a:r>
          </a:p>
        </p:txBody>
      </p:sp>
      <p:sp>
        <p:nvSpPr>
          <p:cNvPr id="3" name="内容占位符 2"/>
          <p:cNvSpPr>
            <a:spLocks noGrp="1"/>
          </p:cNvSpPr>
          <p:nvPr>
            <p:ph idx="1"/>
          </p:nvPr>
        </p:nvSpPr>
        <p:spPr/>
        <p:txBody>
          <a:bodyPr/>
          <a:lstStyle/>
          <a:p>
            <a:r>
              <a:rPr lang="en-US" altLang="zh-CN" dirty="0"/>
              <a:t>Probe</a:t>
            </a:r>
            <a:r>
              <a:rPr lang="zh-CN" altLang="en-US" dirty="0"/>
              <a:t>方法依赖历史数据，但是实际历史数据有可能</a:t>
            </a:r>
            <a:endParaRPr lang="en-US" altLang="zh-CN" dirty="0"/>
          </a:p>
          <a:p>
            <a:pPr lvl="1"/>
            <a:r>
              <a:rPr lang="zh-CN" altLang="zh-CN" dirty="0"/>
              <a:t>历史数据少于</a:t>
            </a:r>
            <a:r>
              <a:rPr lang="en-US" altLang="zh-CN" dirty="0"/>
              <a:t>3</a:t>
            </a:r>
            <a:r>
              <a:rPr lang="zh-CN" altLang="zh-CN" dirty="0"/>
              <a:t>个数据点；</a:t>
            </a:r>
            <a:endParaRPr lang="en-US" altLang="zh-CN" dirty="0"/>
          </a:p>
          <a:p>
            <a:pPr lvl="1"/>
            <a:r>
              <a:rPr lang="zh-CN" altLang="zh-CN" dirty="0"/>
              <a:t>有足够的历史数据，但是数据的质量不高</a:t>
            </a:r>
            <a:endParaRPr lang="zh-CN" altLang="en-US" dirty="0"/>
          </a:p>
        </p:txBody>
      </p:sp>
    </p:spTree>
    <p:extLst>
      <p:ext uri="{BB962C8B-B14F-4D97-AF65-F5344CB8AC3E}">
        <p14:creationId xmlns:p14="http://schemas.microsoft.com/office/powerpoint/2010/main" val="2055434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相关性</a:t>
            </a:r>
          </a:p>
        </p:txBody>
      </p:sp>
      <p:sp>
        <p:nvSpPr>
          <p:cNvPr id="3" name="内容占位符 2"/>
          <p:cNvSpPr>
            <a:spLocks noGrp="1"/>
          </p:cNvSpPr>
          <p:nvPr>
            <p:ph idx="1"/>
          </p:nvPr>
        </p:nvSpPr>
        <p:spPr>
          <a:xfrm>
            <a:off x="467564" y="1600200"/>
            <a:ext cx="6858028" cy="1828800"/>
          </a:xfrm>
        </p:spPr>
        <p:txBody>
          <a:bodyPr/>
          <a:lstStyle/>
          <a:p>
            <a:r>
              <a:rPr lang="zh-CN" altLang="zh-CN" b="1" dirty="0"/>
              <a:t>相关性</a:t>
            </a:r>
            <a:r>
              <a:rPr lang="zh-CN" altLang="zh-CN" dirty="0"/>
              <a:t>描述的是两组变化的数据之间相互关联的程度</a:t>
            </a:r>
            <a:r>
              <a:rPr lang="en-US" altLang="zh-CN" dirty="0"/>
              <a:t>;</a:t>
            </a:r>
          </a:p>
          <a:p>
            <a:r>
              <a:rPr lang="zh-CN" altLang="zh-CN" dirty="0"/>
              <a:t>在</a:t>
            </a:r>
            <a:r>
              <a:rPr lang="en-US" altLang="zh-CN" dirty="0"/>
              <a:t>PSP</a:t>
            </a:r>
            <a:r>
              <a:rPr lang="zh-CN" altLang="zh-CN" dirty="0"/>
              <a:t>中为确保估算质量，对于历史数据的相关性要求</a:t>
            </a:r>
            <a:r>
              <a:rPr lang="en-US" altLang="zh-CN" dirty="0"/>
              <a:t>r≥0.7</a:t>
            </a:r>
            <a:r>
              <a:rPr lang="zh-CN" altLang="zh-CN" dirty="0"/>
              <a:t>。</a:t>
            </a:r>
            <a:endParaRPr lang="zh-CN" altLang="en-US" dirty="0"/>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467544" y="3929066"/>
          <a:ext cx="6974886" cy="2214578"/>
        </p:xfrm>
        <a:graphic>
          <a:graphicData uri="http://schemas.openxmlformats.org/presentationml/2006/ole">
            <mc:AlternateContent xmlns:mc="http://schemas.openxmlformats.org/markup-compatibility/2006">
              <mc:Choice xmlns:v="urn:schemas-microsoft-com:vml" Requires="v">
                <p:oleObj spid="_x0000_s66584" name="公式" r:id="rId4" imgW="3213100" imgH="1016000" progId="Equation.3">
                  <p:embed/>
                </p:oleObj>
              </mc:Choice>
              <mc:Fallback>
                <p:oleObj name="公式" r:id="rId4" imgW="3213100" imgH="1016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929066"/>
                        <a:ext cx="6974886"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905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显著性</a:t>
            </a:r>
          </a:p>
        </p:txBody>
      </p:sp>
      <p:sp>
        <p:nvSpPr>
          <p:cNvPr id="3" name="内容占位符 2"/>
          <p:cNvSpPr>
            <a:spLocks noGrp="1"/>
          </p:cNvSpPr>
          <p:nvPr>
            <p:ph idx="1"/>
          </p:nvPr>
        </p:nvSpPr>
        <p:spPr>
          <a:xfrm>
            <a:off x="107504" y="1052737"/>
            <a:ext cx="9036496" cy="5348064"/>
          </a:xfrm>
        </p:spPr>
        <p:txBody>
          <a:bodyPr/>
          <a:lstStyle/>
          <a:p>
            <a:r>
              <a:rPr lang="zh-CN" altLang="zh-CN" dirty="0"/>
              <a:t>它描述的是上述两组数据的相关关系出现的偶然性</a:t>
            </a:r>
            <a:endParaRPr lang="en-US" altLang="zh-CN" dirty="0"/>
          </a:p>
          <a:p>
            <a:r>
              <a:rPr lang="zh-CN" altLang="zh-CN" dirty="0"/>
              <a:t>因此，显著性越小越好。在</a:t>
            </a:r>
            <a:r>
              <a:rPr lang="en-US" altLang="zh-CN" dirty="0"/>
              <a:t>PSP</a:t>
            </a:r>
            <a:r>
              <a:rPr lang="zh-CN" altLang="zh-CN" dirty="0"/>
              <a:t>中要求显著性</a:t>
            </a:r>
            <a:r>
              <a:rPr lang="en-US" altLang="zh-CN" dirty="0"/>
              <a:t>s≤0.05</a:t>
            </a:r>
            <a:endParaRPr lang="zh-CN" altLang="en-US" dirty="0"/>
          </a:p>
        </p:txBody>
      </p:sp>
    </p:spTree>
    <p:extLst>
      <p:ext uri="{BB962C8B-B14F-4D97-AF65-F5344CB8AC3E}">
        <p14:creationId xmlns:p14="http://schemas.microsoft.com/office/powerpoint/2010/main" val="1595162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PROBE </a:t>
            </a:r>
            <a:r>
              <a:rPr lang="zh-CN" altLang="en-US" dirty="0"/>
              <a:t>估算规模</a:t>
            </a:r>
          </a:p>
        </p:txBody>
      </p:sp>
      <p:graphicFrame>
        <p:nvGraphicFramePr>
          <p:cNvPr id="4" name="表格 3"/>
          <p:cNvGraphicFramePr>
            <a:graphicFrameLocks noGrp="1"/>
          </p:cNvGraphicFramePr>
          <p:nvPr>
            <p:extLst>
              <p:ext uri="{D42A27DB-BD31-4B8C-83A1-F6EECF244321}">
                <p14:modId xmlns:p14="http://schemas.microsoft.com/office/powerpoint/2010/main" val="1923665981"/>
              </p:ext>
            </p:extLst>
          </p:nvPr>
        </p:nvGraphicFramePr>
        <p:xfrm>
          <a:off x="395536" y="1196752"/>
          <a:ext cx="7681666" cy="4997084"/>
        </p:xfrm>
        <a:graphic>
          <a:graphicData uri="http://schemas.openxmlformats.org/drawingml/2006/table">
            <a:tbl>
              <a:tblPr/>
              <a:tblGrid>
                <a:gridCol w="1389237">
                  <a:extLst>
                    <a:ext uri="{9D8B030D-6E8A-4147-A177-3AD203B41FA5}">
                      <a16:colId xmlns:a16="http://schemas.microsoft.com/office/drawing/2014/main" val="20000"/>
                    </a:ext>
                  </a:extLst>
                </a:gridCol>
                <a:gridCol w="1949027">
                  <a:extLst>
                    <a:ext uri="{9D8B030D-6E8A-4147-A177-3AD203B41FA5}">
                      <a16:colId xmlns:a16="http://schemas.microsoft.com/office/drawing/2014/main" val="20001"/>
                    </a:ext>
                  </a:extLst>
                </a:gridCol>
                <a:gridCol w="2790726">
                  <a:extLst>
                    <a:ext uri="{9D8B030D-6E8A-4147-A177-3AD203B41FA5}">
                      <a16:colId xmlns:a16="http://schemas.microsoft.com/office/drawing/2014/main" val="20002"/>
                    </a:ext>
                  </a:extLst>
                </a:gridCol>
                <a:gridCol w="1552676">
                  <a:extLst>
                    <a:ext uri="{9D8B030D-6E8A-4147-A177-3AD203B41FA5}">
                      <a16:colId xmlns:a16="http://schemas.microsoft.com/office/drawing/2014/main" val="20003"/>
                    </a:ext>
                  </a:extLst>
                </a:gridCol>
              </a:tblGrid>
              <a:tr h="797724">
                <a:tc>
                  <a:txBody>
                    <a:bodyPr/>
                    <a:lstStyle/>
                    <a:p>
                      <a:pPr indent="266700" algn="just">
                        <a:spcAft>
                          <a:spcPts val="0"/>
                        </a:spcAft>
                      </a:pPr>
                      <a:r>
                        <a:rPr lang="en-US" sz="2000" b="1" kern="100" dirty="0">
                          <a:latin typeface="Calibri"/>
                          <a:ea typeface="宋体"/>
                          <a:cs typeface="Times New Roman"/>
                        </a:rPr>
                        <a:t>PROBE</a:t>
                      </a:r>
                      <a:r>
                        <a:rPr lang="zh-CN" sz="2000" b="1" kern="100" dirty="0">
                          <a:latin typeface="Calibri"/>
                          <a:ea typeface="宋体"/>
                          <a:cs typeface="Times New Roman"/>
                        </a:rPr>
                        <a:t>方法</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数据要求</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数据质量要求</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计算方法</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595449">
                <a:tc>
                  <a:txBody>
                    <a:bodyPr/>
                    <a:lstStyle/>
                    <a:p>
                      <a:pPr indent="266700" algn="just">
                        <a:spcAft>
                          <a:spcPts val="0"/>
                        </a:spcAft>
                      </a:pPr>
                      <a:r>
                        <a:rPr lang="en-US" sz="2000" kern="100">
                          <a:latin typeface="Calibri"/>
                          <a:ea typeface="宋体"/>
                          <a:cs typeface="Times New Roman"/>
                        </a:rPr>
                        <a:t>A </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3</a:t>
                      </a:r>
                      <a:r>
                        <a:rPr lang="zh-CN" sz="2000" kern="100" dirty="0">
                          <a:latin typeface="Calibri"/>
                          <a:ea typeface="宋体"/>
                          <a:cs typeface="Times New Roman"/>
                        </a:rPr>
                        <a:t>组或者</a:t>
                      </a:r>
                      <a:r>
                        <a:rPr lang="en-US" sz="2000" kern="100" dirty="0">
                          <a:latin typeface="Calibri"/>
                          <a:ea typeface="宋体"/>
                          <a:cs typeface="Times New Roman"/>
                        </a:rPr>
                        <a:t>3</a:t>
                      </a:r>
                      <a:r>
                        <a:rPr lang="zh-CN" sz="2000" kern="100" dirty="0">
                          <a:latin typeface="Calibri"/>
                          <a:ea typeface="宋体"/>
                          <a:cs typeface="Times New Roman"/>
                        </a:rPr>
                        <a:t>组以上代理规模</a:t>
                      </a:r>
                      <a:r>
                        <a:rPr lang="en-US" sz="2000" kern="100" dirty="0">
                          <a:latin typeface="Calibri"/>
                          <a:ea typeface="宋体"/>
                          <a:cs typeface="Times New Roman"/>
                        </a:rPr>
                        <a:t>(E)</a:t>
                      </a:r>
                      <a:r>
                        <a:rPr lang="zh-CN" sz="2000" kern="100" dirty="0">
                          <a:latin typeface="Calibri"/>
                          <a:ea typeface="宋体"/>
                          <a:cs typeface="Times New Roman"/>
                        </a:rPr>
                        <a:t>与实际程序规模。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r</a:t>
                      </a:r>
                      <a:r>
                        <a:rPr lang="en-US" sz="2000" kern="100" dirty="0">
                          <a:latin typeface="Cambria Math"/>
                          <a:ea typeface="宋体"/>
                          <a:cs typeface="Times New Roman"/>
                        </a:rPr>
                        <a:t>≥</a:t>
                      </a:r>
                      <a:r>
                        <a:rPr lang="en-US" sz="2000" kern="100" dirty="0">
                          <a:latin typeface="Calibri"/>
                          <a:ea typeface="宋体"/>
                          <a:cs typeface="Times New Roman"/>
                        </a:rPr>
                        <a:t>0.7</a:t>
                      </a:r>
                      <a:r>
                        <a:rPr lang="zh-CN" sz="2000" kern="100" dirty="0">
                          <a:latin typeface="Calibri"/>
                          <a:ea typeface="宋体"/>
                          <a:cs typeface="Times New Roman"/>
                        </a:rPr>
                        <a:t>；</a:t>
                      </a:r>
                    </a:p>
                    <a:p>
                      <a:pPr indent="266700" algn="just">
                        <a:spcAft>
                          <a:spcPts val="0"/>
                        </a:spcAft>
                      </a:pPr>
                      <a:r>
                        <a:rPr lang="en-US" sz="2000" kern="100" dirty="0">
                          <a:latin typeface="Calibri"/>
                          <a:ea typeface="宋体"/>
                          <a:cs typeface="Times New Roman"/>
                        </a:rPr>
                        <a:t>s</a:t>
                      </a:r>
                      <a:r>
                        <a:rPr lang="en-US" sz="2000" kern="100" dirty="0">
                          <a:latin typeface="Cambria Math"/>
                          <a:ea typeface="宋体"/>
                          <a:cs typeface="Times New Roman"/>
                        </a:rPr>
                        <a:t>≤</a:t>
                      </a:r>
                      <a:r>
                        <a:rPr lang="en-US" sz="2000" kern="100" dirty="0">
                          <a:latin typeface="Calibri"/>
                          <a:ea typeface="宋体"/>
                          <a:cs typeface="Times New Roman"/>
                        </a:rPr>
                        <a:t>0.05</a:t>
                      </a:r>
                      <a:r>
                        <a:rPr lang="zh-CN" sz="2000" kern="100" dirty="0">
                          <a:latin typeface="Calibri"/>
                          <a:ea typeface="宋体"/>
                          <a:cs typeface="Times New Roman"/>
                        </a:rPr>
                        <a:t>；</a:t>
                      </a:r>
                    </a:p>
                    <a:p>
                      <a:pPr marL="0" marR="0" indent="266700" algn="just" defTabSz="914400" rtl="0" eaLnBrk="1" fontAlgn="auto" latinLnBrk="0" hangingPunct="1">
                        <a:lnSpc>
                          <a:spcPct val="100000"/>
                        </a:lnSpc>
                        <a:spcBef>
                          <a:spcPts val="0"/>
                        </a:spcBef>
                        <a:spcAft>
                          <a:spcPts val="0"/>
                        </a:spcAft>
                        <a:buClrTx/>
                        <a:buSzTx/>
                        <a:buFontTx/>
                        <a:buNone/>
                        <a:tabLst/>
                        <a:defRPr/>
                      </a:pPr>
                      <a:r>
                        <a:rPr lang="el-GR" altLang="zh-CN" sz="2000" kern="100" dirty="0">
                          <a:latin typeface="Cambria Math"/>
                          <a:ea typeface="+mn-ea"/>
                          <a:cs typeface="Times New Roman"/>
                        </a:rPr>
                        <a:t>β</a:t>
                      </a:r>
                      <a:r>
                        <a:rPr lang="en-US" altLang="zh-CN" sz="2000" kern="100" dirty="0">
                          <a:latin typeface="Cambria Math"/>
                          <a:ea typeface="宋体"/>
                          <a:cs typeface="Times New Roman"/>
                        </a:rPr>
                        <a:t>0</a:t>
                      </a:r>
                      <a:r>
                        <a:rPr lang="en-US" sz="2000" kern="100" dirty="0">
                          <a:latin typeface="Cambria Math"/>
                          <a:ea typeface="宋体"/>
                          <a:cs typeface="Times New Roman"/>
                        </a:rPr>
                        <a:t>≤</a:t>
                      </a:r>
                      <a:r>
                        <a:rPr lang="zh-CN" sz="2000" kern="100" dirty="0">
                          <a:latin typeface="Calibri"/>
                          <a:ea typeface="宋体"/>
                          <a:cs typeface="Times New Roman"/>
                        </a:rPr>
                        <a:t>估算结果的</a:t>
                      </a:r>
                      <a:r>
                        <a:rPr lang="en-US" sz="2000" kern="100" dirty="0">
                          <a:latin typeface="Calibri"/>
                          <a:ea typeface="宋体"/>
                          <a:cs typeface="Times New Roman"/>
                        </a:rPr>
                        <a:t>25%</a:t>
                      </a:r>
                      <a:r>
                        <a:rPr lang="zh-CN" sz="2000" kern="100" dirty="0">
                          <a:latin typeface="Calibri"/>
                          <a:ea typeface="宋体"/>
                          <a:cs typeface="Times New Roman"/>
                        </a:rPr>
                        <a:t>；</a:t>
                      </a:r>
                    </a:p>
                    <a:p>
                      <a:pPr indent="266700" algn="just">
                        <a:spcAft>
                          <a:spcPts val="0"/>
                        </a:spcAft>
                      </a:pPr>
                      <a:r>
                        <a:rPr lang="en-US" altLang="zh-CN" sz="2000" kern="100" dirty="0">
                          <a:latin typeface="Cambria Math"/>
                          <a:ea typeface="+mn-ea"/>
                          <a:cs typeface="Times New Roman"/>
                        </a:rPr>
                        <a:t>0.5≤</a:t>
                      </a:r>
                      <a:r>
                        <a:rPr lang="el-GR" altLang="zh-CN" sz="2000" kern="100" dirty="0">
                          <a:latin typeface="Cambria Math"/>
                          <a:ea typeface="+mn-ea"/>
                          <a:cs typeface="Times New Roman"/>
                        </a:rPr>
                        <a:t>β</a:t>
                      </a:r>
                      <a:r>
                        <a:rPr lang="en-US" altLang="zh-CN" sz="2000" kern="100" dirty="0">
                          <a:latin typeface="Cambria Math"/>
                          <a:ea typeface="+mn-ea"/>
                          <a:cs typeface="Times New Roman"/>
                        </a:rPr>
                        <a:t>1</a:t>
                      </a:r>
                      <a:r>
                        <a:rPr lang="en-US" sz="2000" kern="100" dirty="0">
                          <a:latin typeface="Cambria Math"/>
                          <a:ea typeface="宋体"/>
                          <a:cs typeface="Times New Roman"/>
                        </a:rPr>
                        <a:t>≤</a:t>
                      </a:r>
                      <a:r>
                        <a:rPr lang="en-US" sz="2000" kern="100" dirty="0">
                          <a:latin typeface="Calibri"/>
                          <a:ea typeface="宋体"/>
                          <a:cs typeface="Times New Roman"/>
                        </a:rPr>
                        <a:t>2</a:t>
                      </a:r>
                      <a:r>
                        <a:rPr lang="zh-CN" sz="20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Calibri"/>
                          <a:ea typeface="宋体"/>
                          <a:cs typeface="Times New Roman"/>
                        </a:rPr>
                        <a:t>略</a:t>
                      </a:r>
                      <a:r>
                        <a:rPr lang="zh-CN" sz="20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95449">
                <a:tc>
                  <a:txBody>
                    <a:bodyPr/>
                    <a:lstStyle/>
                    <a:p>
                      <a:pPr indent="266700" algn="just">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3</a:t>
                      </a:r>
                      <a:r>
                        <a:rPr lang="zh-CN" sz="2000" kern="100">
                          <a:latin typeface="Calibri"/>
                          <a:ea typeface="宋体"/>
                          <a:cs typeface="Times New Roman"/>
                        </a:rPr>
                        <a:t>组或者</a:t>
                      </a:r>
                      <a:r>
                        <a:rPr lang="en-US" sz="2000" kern="100">
                          <a:latin typeface="Calibri"/>
                          <a:ea typeface="宋体"/>
                          <a:cs typeface="Times New Roman"/>
                        </a:rPr>
                        <a:t>3</a:t>
                      </a:r>
                      <a:r>
                        <a:rPr lang="zh-CN" sz="2000" kern="100">
                          <a:latin typeface="Calibri"/>
                          <a:ea typeface="宋体"/>
                          <a:cs typeface="Times New Roman"/>
                        </a:rPr>
                        <a:t>组以上计划程序规模与实际程序规模。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r</a:t>
                      </a:r>
                      <a:r>
                        <a:rPr lang="en-US" sz="2000" kern="100" dirty="0">
                          <a:latin typeface="Cambria Math"/>
                          <a:ea typeface="宋体"/>
                          <a:cs typeface="Times New Roman"/>
                        </a:rPr>
                        <a:t>≥</a:t>
                      </a:r>
                      <a:r>
                        <a:rPr lang="en-US" sz="2000" kern="100" dirty="0">
                          <a:latin typeface="Calibri"/>
                          <a:ea typeface="宋体"/>
                          <a:cs typeface="Times New Roman"/>
                        </a:rPr>
                        <a:t>0.7</a:t>
                      </a:r>
                      <a:r>
                        <a:rPr lang="zh-CN" sz="2000" kern="100" dirty="0">
                          <a:latin typeface="Calibri"/>
                          <a:ea typeface="宋体"/>
                          <a:cs typeface="Times New Roman"/>
                        </a:rPr>
                        <a:t>；</a:t>
                      </a:r>
                    </a:p>
                    <a:p>
                      <a:pPr indent="266700" algn="just">
                        <a:spcAft>
                          <a:spcPts val="0"/>
                        </a:spcAft>
                      </a:pPr>
                      <a:r>
                        <a:rPr lang="en-US" sz="2000" kern="100" dirty="0">
                          <a:latin typeface="Calibri"/>
                          <a:ea typeface="宋体"/>
                          <a:cs typeface="Times New Roman"/>
                        </a:rPr>
                        <a:t>s</a:t>
                      </a:r>
                      <a:r>
                        <a:rPr lang="en-US" sz="2000" kern="100" dirty="0">
                          <a:latin typeface="Cambria Math"/>
                          <a:ea typeface="宋体"/>
                          <a:cs typeface="Times New Roman"/>
                        </a:rPr>
                        <a:t>≤</a:t>
                      </a:r>
                      <a:r>
                        <a:rPr lang="en-US" sz="2000" kern="100" dirty="0">
                          <a:latin typeface="Calibri"/>
                          <a:ea typeface="宋体"/>
                          <a:cs typeface="Times New Roman"/>
                        </a:rPr>
                        <a:t>0.05</a:t>
                      </a:r>
                      <a:r>
                        <a:rPr lang="zh-CN" sz="2000" kern="100" dirty="0">
                          <a:latin typeface="Calibri"/>
                          <a:ea typeface="宋体"/>
                          <a:cs typeface="Times New Roman"/>
                        </a:rPr>
                        <a:t>；</a:t>
                      </a:r>
                    </a:p>
                    <a:p>
                      <a:pPr indent="266700" algn="just">
                        <a:spcAft>
                          <a:spcPts val="0"/>
                        </a:spcAft>
                      </a:pPr>
                      <a:r>
                        <a:rPr lang="el-GR" altLang="zh-CN" sz="2000" kern="100" dirty="0">
                          <a:latin typeface="Cambria Math"/>
                          <a:ea typeface="+mn-ea"/>
                          <a:cs typeface="Times New Roman"/>
                        </a:rPr>
                        <a:t>β</a:t>
                      </a:r>
                      <a:r>
                        <a:rPr lang="en-US" altLang="zh-CN" sz="2000" kern="100" dirty="0">
                          <a:latin typeface="Cambria Math"/>
                          <a:ea typeface="+mn-ea"/>
                          <a:cs typeface="Times New Roman"/>
                        </a:rPr>
                        <a:t>0</a:t>
                      </a:r>
                      <a:r>
                        <a:rPr lang="en-US" sz="2000" kern="100" dirty="0">
                          <a:latin typeface="Cambria Math"/>
                          <a:ea typeface="宋体"/>
                          <a:cs typeface="Times New Roman"/>
                        </a:rPr>
                        <a:t>≤</a:t>
                      </a:r>
                      <a:r>
                        <a:rPr lang="zh-CN" sz="2000" kern="100" dirty="0">
                          <a:latin typeface="Calibri"/>
                          <a:ea typeface="宋体"/>
                          <a:cs typeface="Times New Roman"/>
                        </a:rPr>
                        <a:t>估算结果的</a:t>
                      </a:r>
                      <a:r>
                        <a:rPr lang="en-US" sz="2000" kern="100" dirty="0">
                          <a:latin typeface="Calibri"/>
                          <a:ea typeface="宋体"/>
                          <a:cs typeface="Times New Roman"/>
                        </a:rPr>
                        <a:t>25%</a:t>
                      </a:r>
                      <a:r>
                        <a:rPr lang="zh-CN" sz="2000" kern="100" dirty="0">
                          <a:latin typeface="Calibri"/>
                          <a:ea typeface="宋体"/>
                          <a:cs typeface="Times New Roman"/>
                        </a:rPr>
                        <a:t>；</a:t>
                      </a:r>
                    </a:p>
                    <a:p>
                      <a:pPr indent="266700" algn="just">
                        <a:spcAft>
                          <a:spcPts val="0"/>
                        </a:spcAft>
                      </a:pPr>
                      <a:r>
                        <a:rPr lang="en-US" altLang="zh-CN" sz="2000" kern="100" dirty="0">
                          <a:latin typeface="Cambria Math"/>
                          <a:ea typeface="+mn-ea"/>
                          <a:cs typeface="Times New Roman"/>
                        </a:rPr>
                        <a:t>0.5≤</a:t>
                      </a:r>
                      <a:r>
                        <a:rPr lang="el-GR" altLang="zh-CN" sz="2000" kern="100">
                          <a:latin typeface="Cambria Math"/>
                          <a:ea typeface="+mn-ea"/>
                          <a:cs typeface="Times New Roman"/>
                        </a:rPr>
                        <a:t>β</a:t>
                      </a:r>
                      <a:r>
                        <a:rPr lang="en-US" altLang="zh-CN" sz="2000" kern="100">
                          <a:latin typeface="Cambria Math"/>
                          <a:ea typeface="+mn-ea"/>
                          <a:cs typeface="Times New Roman"/>
                        </a:rPr>
                        <a:t>1</a:t>
                      </a:r>
                      <a:r>
                        <a:rPr lang="en-US" sz="2000" kern="100" dirty="0">
                          <a:latin typeface="Cambria Math"/>
                          <a:ea typeface="宋体"/>
                          <a:cs typeface="Times New Roman"/>
                        </a:rPr>
                        <a:t>≤</a:t>
                      </a:r>
                      <a:r>
                        <a:rPr lang="en-US" sz="2000" kern="100" dirty="0">
                          <a:latin typeface="Calibri"/>
                          <a:ea typeface="宋体"/>
                          <a:cs typeface="Times New Roman"/>
                        </a:rPr>
                        <a:t>2</a:t>
                      </a:r>
                      <a:r>
                        <a:rPr lang="zh-CN" sz="20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just" defTabSz="914400" rtl="0" eaLnBrk="1" fontAlgn="auto" latinLnBrk="0" hangingPunct="1">
                        <a:lnSpc>
                          <a:spcPct val="100000"/>
                        </a:lnSpc>
                        <a:spcBef>
                          <a:spcPts val="0"/>
                        </a:spcBef>
                        <a:spcAft>
                          <a:spcPts val="0"/>
                        </a:spcAft>
                        <a:buClrTx/>
                        <a:buSzTx/>
                        <a:buFontTx/>
                        <a:buNone/>
                        <a:tabLst/>
                        <a:defRPr/>
                      </a:pPr>
                      <a:r>
                        <a:rPr lang="zh-CN" altLang="en-US" sz="2000" kern="100" dirty="0">
                          <a:latin typeface="+mn-lt"/>
                          <a:ea typeface="+mn-ea"/>
                          <a:cs typeface="Times New Roman"/>
                        </a:rPr>
                        <a:t>略</a:t>
                      </a:r>
                      <a:r>
                        <a:rPr lang="zh-CN" altLang="zh-CN" sz="2000" kern="100" dirty="0">
                          <a:latin typeface="+mn-lt"/>
                          <a:ea typeface="+mn-ea"/>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8862">
                <a:tc>
                  <a:txBody>
                    <a:bodyPr/>
                    <a:lstStyle/>
                    <a:p>
                      <a:pPr indent="266700" algn="just">
                        <a:spcAft>
                          <a:spcPts val="0"/>
                        </a:spcAft>
                      </a:pPr>
                      <a:r>
                        <a:rPr lang="en-US" sz="2000" kern="100">
                          <a:latin typeface="Calibri"/>
                          <a:ea typeface="宋体"/>
                          <a:cs typeface="Times New Roman"/>
                        </a:rPr>
                        <a:t>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有历史数据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按比例调整。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8862">
                <a:tc>
                  <a:txBody>
                    <a:bodyPr/>
                    <a:lstStyle/>
                    <a:p>
                      <a:pPr indent="266700" algn="just">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没有历史数据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猜测。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9271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PROBE </a:t>
            </a:r>
            <a:r>
              <a:rPr lang="zh-CN" altLang="en-US" dirty="0"/>
              <a:t>估算时间</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76160793"/>
              </p:ext>
            </p:extLst>
          </p:nvPr>
        </p:nvGraphicFramePr>
        <p:xfrm>
          <a:off x="179512" y="1052736"/>
          <a:ext cx="8583488" cy="5130322"/>
        </p:xfrm>
        <a:graphic>
          <a:graphicData uri="http://schemas.openxmlformats.org/drawingml/2006/table">
            <a:tbl>
              <a:tblPr/>
              <a:tblGrid>
                <a:gridCol w="1238165">
                  <a:extLst>
                    <a:ext uri="{9D8B030D-6E8A-4147-A177-3AD203B41FA5}">
                      <a16:colId xmlns:a16="http://schemas.microsoft.com/office/drawing/2014/main" val="20000"/>
                    </a:ext>
                  </a:extLst>
                </a:gridCol>
                <a:gridCol w="2468523">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736361">
                <a:tc>
                  <a:txBody>
                    <a:bodyPr/>
                    <a:lstStyle/>
                    <a:p>
                      <a:pPr indent="266700" algn="just">
                        <a:spcAft>
                          <a:spcPts val="0"/>
                        </a:spcAft>
                      </a:pPr>
                      <a:r>
                        <a:rPr lang="en-US" sz="2000" b="1" kern="100" dirty="0">
                          <a:latin typeface="Calibri"/>
                          <a:ea typeface="宋体"/>
                          <a:cs typeface="Times New Roman"/>
                        </a:rPr>
                        <a:t>PROBE</a:t>
                      </a:r>
                      <a:r>
                        <a:rPr lang="zh-CN" sz="2000" b="1" kern="100" dirty="0">
                          <a:latin typeface="Calibri"/>
                          <a:ea typeface="宋体"/>
                          <a:cs typeface="Times New Roman"/>
                        </a:rPr>
                        <a:t>方法</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数据要求</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dirty="0">
                          <a:latin typeface="Calibri"/>
                          <a:ea typeface="宋体"/>
                          <a:cs typeface="Times New Roman"/>
                        </a:rPr>
                        <a:t>数据质量要求</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000" b="1" kern="100">
                          <a:latin typeface="Calibri"/>
                          <a:ea typeface="宋体"/>
                          <a:cs typeface="Times New Roman"/>
                        </a:rPr>
                        <a:t>计算方法</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472722">
                <a:tc>
                  <a:txBody>
                    <a:bodyPr/>
                    <a:lstStyle/>
                    <a:p>
                      <a:pPr indent="266700" algn="just">
                        <a:spcAft>
                          <a:spcPts val="0"/>
                        </a:spcAft>
                      </a:pPr>
                      <a:r>
                        <a:rPr lang="en-US" sz="2000" kern="100">
                          <a:latin typeface="Calibri"/>
                          <a:ea typeface="宋体"/>
                          <a:cs typeface="Times New Roman"/>
                        </a:rPr>
                        <a:t>A </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3</a:t>
                      </a:r>
                      <a:r>
                        <a:rPr lang="zh-CN" sz="2000" kern="100">
                          <a:latin typeface="Calibri"/>
                          <a:ea typeface="宋体"/>
                          <a:cs typeface="Times New Roman"/>
                        </a:rPr>
                        <a:t>组或者</a:t>
                      </a:r>
                      <a:r>
                        <a:rPr lang="en-US" sz="2000" kern="100">
                          <a:latin typeface="Calibri"/>
                          <a:ea typeface="宋体"/>
                          <a:cs typeface="Times New Roman"/>
                        </a:rPr>
                        <a:t>3</a:t>
                      </a:r>
                      <a:r>
                        <a:rPr lang="zh-CN" sz="2000" kern="100">
                          <a:latin typeface="Calibri"/>
                          <a:ea typeface="宋体"/>
                          <a:cs typeface="Times New Roman"/>
                        </a:rPr>
                        <a:t>组以上代理规模</a:t>
                      </a:r>
                      <a:r>
                        <a:rPr lang="en-US" sz="2000" kern="100">
                          <a:latin typeface="Calibri"/>
                          <a:ea typeface="宋体"/>
                          <a:cs typeface="Times New Roman"/>
                        </a:rPr>
                        <a:t>(E)</a:t>
                      </a:r>
                      <a:r>
                        <a:rPr lang="zh-CN" sz="2000" kern="100">
                          <a:latin typeface="Calibri"/>
                          <a:ea typeface="宋体"/>
                          <a:cs typeface="Times New Roman"/>
                        </a:rPr>
                        <a:t>与实际开发时间。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r</a:t>
                      </a:r>
                      <a:r>
                        <a:rPr lang="en-US" sz="2000" kern="100" dirty="0">
                          <a:latin typeface="Cambria Math"/>
                          <a:ea typeface="宋体"/>
                          <a:cs typeface="Times New Roman"/>
                        </a:rPr>
                        <a:t>≥</a:t>
                      </a:r>
                      <a:r>
                        <a:rPr lang="en-US" sz="2000" kern="100" dirty="0">
                          <a:latin typeface="Calibri"/>
                          <a:ea typeface="宋体"/>
                          <a:cs typeface="Times New Roman"/>
                        </a:rPr>
                        <a:t>0.7</a:t>
                      </a:r>
                      <a:r>
                        <a:rPr lang="zh-CN" sz="2000" kern="100" dirty="0">
                          <a:latin typeface="Calibri"/>
                          <a:ea typeface="宋体"/>
                          <a:cs typeface="Times New Roman"/>
                        </a:rPr>
                        <a:t>；</a:t>
                      </a:r>
                    </a:p>
                    <a:p>
                      <a:pPr indent="266700" algn="just">
                        <a:spcAft>
                          <a:spcPts val="0"/>
                        </a:spcAft>
                      </a:pPr>
                      <a:r>
                        <a:rPr lang="en-US" sz="2000" kern="100" dirty="0">
                          <a:latin typeface="Calibri"/>
                          <a:ea typeface="宋体"/>
                          <a:cs typeface="Times New Roman"/>
                        </a:rPr>
                        <a:t>s</a:t>
                      </a:r>
                      <a:r>
                        <a:rPr lang="en-US" sz="2000" kern="100" dirty="0">
                          <a:latin typeface="Cambria Math"/>
                          <a:ea typeface="宋体"/>
                          <a:cs typeface="Times New Roman"/>
                        </a:rPr>
                        <a:t>≤</a:t>
                      </a:r>
                      <a:r>
                        <a:rPr lang="en-US" sz="2000" kern="100" dirty="0">
                          <a:latin typeface="Calibri"/>
                          <a:ea typeface="宋体"/>
                          <a:cs typeface="Times New Roman"/>
                        </a:rPr>
                        <a:t>0.05</a:t>
                      </a:r>
                      <a:r>
                        <a:rPr lang="zh-CN" sz="2000" kern="100" dirty="0">
                          <a:latin typeface="Calibri"/>
                          <a:ea typeface="宋体"/>
                          <a:cs typeface="Times New Roman"/>
                        </a:rPr>
                        <a:t>；</a:t>
                      </a:r>
                    </a:p>
                    <a:p>
                      <a:pPr indent="266700" algn="just">
                        <a:spcAft>
                          <a:spcPts val="0"/>
                        </a:spcAft>
                      </a:pPr>
                      <a:r>
                        <a:rPr lang="el-GR" altLang="zh-CN" sz="2000" kern="100" dirty="0">
                          <a:latin typeface="Cambria Math"/>
                          <a:ea typeface="宋体"/>
                          <a:cs typeface="Times New Roman"/>
                        </a:rPr>
                        <a:t>β</a:t>
                      </a:r>
                      <a:r>
                        <a:rPr lang="en-US" altLang="zh-CN" sz="2000" kern="100" dirty="0">
                          <a:latin typeface="Cambria Math"/>
                          <a:ea typeface="宋体"/>
                          <a:cs typeface="Times New Roman"/>
                        </a:rPr>
                        <a:t>0</a:t>
                      </a:r>
                      <a:r>
                        <a:rPr lang="zh-CN" sz="2000" kern="100" dirty="0">
                          <a:latin typeface="Cambria Math"/>
                          <a:ea typeface="宋体"/>
                          <a:cs typeface="Times New Roman"/>
                        </a:rPr>
                        <a:t>显著小于</a:t>
                      </a:r>
                      <a:r>
                        <a:rPr lang="zh-CN" sz="2000" kern="100" dirty="0">
                          <a:latin typeface="Calibri"/>
                          <a:ea typeface="宋体"/>
                          <a:cs typeface="Times New Roman"/>
                        </a:rPr>
                        <a:t>估算结果；</a:t>
                      </a:r>
                    </a:p>
                    <a:p>
                      <a:pPr indent="266700" algn="just">
                        <a:spcAft>
                          <a:spcPts val="0"/>
                        </a:spcAft>
                      </a:pPr>
                      <a:r>
                        <a:rPr lang="el-GR" altLang="zh-CN" sz="2000" kern="100" dirty="0">
                          <a:latin typeface="Cambria Math"/>
                          <a:ea typeface="+mn-ea"/>
                          <a:cs typeface="Times New Roman"/>
                        </a:rPr>
                        <a:t>β</a:t>
                      </a:r>
                      <a:r>
                        <a:rPr lang="en-US" sz="2000" kern="100" dirty="0">
                          <a:latin typeface="Cambria Math"/>
                          <a:ea typeface="宋体"/>
                          <a:cs typeface="Times New Roman"/>
                        </a:rPr>
                        <a:t>1≤</a:t>
                      </a:r>
                      <a:r>
                        <a:rPr lang="en-US" sz="2000" kern="100" dirty="0">
                          <a:latin typeface="Calibri"/>
                          <a:ea typeface="宋体"/>
                          <a:cs typeface="Times New Roman"/>
                        </a:rPr>
                        <a:t>0.5</a:t>
                      </a:r>
                      <a:r>
                        <a:rPr lang="zh-CN" sz="2000" kern="100" dirty="0">
                          <a:latin typeface="Calibri"/>
                          <a:ea typeface="宋体"/>
                          <a:cs typeface="Times New Roman"/>
                        </a:rPr>
                        <a:t>×（历史生产效率的倒数）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Calibri"/>
                          <a:ea typeface="宋体"/>
                          <a:cs typeface="Times New Roman"/>
                        </a:rPr>
                        <a:t>略</a:t>
                      </a:r>
                      <a:r>
                        <a:rPr lang="zh-CN" sz="20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72722">
                <a:tc>
                  <a:txBody>
                    <a:bodyPr/>
                    <a:lstStyle/>
                    <a:p>
                      <a:pPr indent="266700" algn="just">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3</a:t>
                      </a:r>
                      <a:r>
                        <a:rPr lang="zh-CN" sz="2000" kern="100">
                          <a:latin typeface="Calibri"/>
                          <a:ea typeface="宋体"/>
                          <a:cs typeface="Times New Roman"/>
                        </a:rPr>
                        <a:t>组或者</a:t>
                      </a:r>
                      <a:r>
                        <a:rPr lang="en-US" sz="2000" kern="100">
                          <a:latin typeface="Calibri"/>
                          <a:ea typeface="宋体"/>
                          <a:cs typeface="Times New Roman"/>
                        </a:rPr>
                        <a:t>3</a:t>
                      </a:r>
                      <a:r>
                        <a:rPr lang="zh-CN" sz="2000" kern="100">
                          <a:latin typeface="Calibri"/>
                          <a:ea typeface="宋体"/>
                          <a:cs typeface="Times New Roman"/>
                        </a:rPr>
                        <a:t>组以上计划程序规模与实际开发时间。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r</a:t>
                      </a:r>
                      <a:r>
                        <a:rPr lang="en-US" sz="2000" kern="100" dirty="0">
                          <a:latin typeface="Cambria Math"/>
                          <a:ea typeface="宋体"/>
                          <a:cs typeface="Times New Roman"/>
                        </a:rPr>
                        <a:t>≥</a:t>
                      </a:r>
                      <a:r>
                        <a:rPr lang="en-US" sz="2000" kern="100" dirty="0">
                          <a:latin typeface="Calibri"/>
                          <a:ea typeface="宋体"/>
                          <a:cs typeface="Times New Roman"/>
                        </a:rPr>
                        <a:t>0.7</a:t>
                      </a:r>
                      <a:r>
                        <a:rPr lang="zh-CN" sz="2000" kern="100" dirty="0">
                          <a:latin typeface="Calibri"/>
                          <a:ea typeface="宋体"/>
                          <a:cs typeface="Times New Roman"/>
                        </a:rPr>
                        <a:t>；</a:t>
                      </a:r>
                    </a:p>
                    <a:p>
                      <a:pPr indent="266700" algn="just">
                        <a:spcAft>
                          <a:spcPts val="0"/>
                        </a:spcAft>
                      </a:pPr>
                      <a:r>
                        <a:rPr lang="en-US" sz="2000" kern="100" dirty="0">
                          <a:latin typeface="Calibri"/>
                          <a:ea typeface="宋体"/>
                          <a:cs typeface="Times New Roman"/>
                        </a:rPr>
                        <a:t>s</a:t>
                      </a:r>
                      <a:r>
                        <a:rPr lang="en-US" sz="2000" kern="100" dirty="0">
                          <a:latin typeface="Cambria Math"/>
                          <a:ea typeface="宋体"/>
                          <a:cs typeface="Times New Roman"/>
                        </a:rPr>
                        <a:t>≤</a:t>
                      </a:r>
                      <a:r>
                        <a:rPr lang="en-US" sz="2000" kern="100" dirty="0">
                          <a:latin typeface="Calibri"/>
                          <a:ea typeface="宋体"/>
                          <a:cs typeface="Times New Roman"/>
                        </a:rPr>
                        <a:t>0.05</a:t>
                      </a:r>
                      <a:r>
                        <a:rPr lang="zh-CN" sz="2000" kern="100" dirty="0">
                          <a:latin typeface="Calibri"/>
                          <a:ea typeface="宋体"/>
                          <a:cs typeface="Times New Roman"/>
                        </a:rPr>
                        <a:t>；</a:t>
                      </a:r>
                    </a:p>
                    <a:p>
                      <a:pPr indent="266700" algn="just">
                        <a:spcAft>
                          <a:spcPts val="0"/>
                        </a:spcAft>
                      </a:pPr>
                      <a:r>
                        <a:rPr lang="el-GR" altLang="zh-CN" sz="2000" kern="100" dirty="0">
                          <a:latin typeface="Cambria Math"/>
                          <a:ea typeface="+mn-ea"/>
                          <a:cs typeface="Times New Roman"/>
                        </a:rPr>
                        <a:t>β</a:t>
                      </a:r>
                      <a:r>
                        <a:rPr lang="en-US" altLang="zh-CN" sz="2000" kern="100" dirty="0">
                          <a:latin typeface="Cambria Math"/>
                          <a:ea typeface="+mn-ea"/>
                          <a:cs typeface="Times New Roman"/>
                        </a:rPr>
                        <a:t>0</a:t>
                      </a:r>
                      <a:r>
                        <a:rPr lang="zh-CN" sz="2000" kern="100" dirty="0">
                          <a:latin typeface="Cambria Math"/>
                          <a:ea typeface="宋体"/>
                          <a:cs typeface="Times New Roman"/>
                        </a:rPr>
                        <a:t>显著小于</a:t>
                      </a:r>
                      <a:r>
                        <a:rPr lang="zh-CN" sz="2000" kern="100" dirty="0">
                          <a:latin typeface="Calibri"/>
                          <a:ea typeface="宋体"/>
                          <a:cs typeface="Times New Roman"/>
                        </a:rPr>
                        <a:t>估算结果；</a:t>
                      </a:r>
                    </a:p>
                    <a:p>
                      <a:pPr indent="266700" algn="just">
                        <a:spcAft>
                          <a:spcPts val="0"/>
                        </a:spcAft>
                      </a:pPr>
                      <a:r>
                        <a:rPr lang="el-GR" altLang="zh-CN" sz="2000" kern="100" dirty="0">
                          <a:latin typeface="Cambria Math"/>
                          <a:ea typeface="+mn-ea"/>
                          <a:cs typeface="Times New Roman"/>
                        </a:rPr>
                        <a:t>β</a:t>
                      </a:r>
                      <a:r>
                        <a:rPr lang="en-US" sz="2000" kern="100" dirty="0">
                          <a:latin typeface="Cambria Math"/>
                          <a:ea typeface="宋体"/>
                          <a:cs typeface="Times New Roman"/>
                        </a:rPr>
                        <a:t>1≤</a:t>
                      </a:r>
                      <a:r>
                        <a:rPr lang="en-US" sz="2000" kern="100" dirty="0">
                          <a:latin typeface="Calibri"/>
                          <a:ea typeface="宋体"/>
                          <a:cs typeface="Times New Roman"/>
                        </a:rPr>
                        <a:t>0.5</a:t>
                      </a:r>
                      <a:r>
                        <a:rPr lang="zh-CN" sz="2000" kern="100" dirty="0">
                          <a:latin typeface="Calibri"/>
                          <a:ea typeface="宋体"/>
                          <a:cs typeface="Times New Roman"/>
                        </a:rPr>
                        <a:t>×（历史生产效率的倒数）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Calibri"/>
                          <a:ea typeface="宋体"/>
                          <a:cs typeface="Times New Roman"/>
                        </a:rPr>
                        <a:t>略</a:t>
                      </a:r>
                      <a:r>
                        <a:rPr lang="zh-CN" sz="2000" kern="100" dirty="0">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8181">
                <a:tc>
                  <a:txBody>
                    <a:bodyPr/>
                    <a:lstStyle/>
                    <a:p>
                      <a:pPr indent="266700" algn="just">
                        <a:spcAft>
                          <a:spcPts val="0"/>
                        </a:spcAft>
                      </a:pPr>
                      <a:r>
                        <a:rPr lang="en-US" sz="2000" kern="100">
                          <a:latin typeface="Calibri"/>
                          <a:ea typeface="宋体"/>
                          <a:cs typeface="Times New Roman"/>
                        </a:rPr>
                        <a:t>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有历史数据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按比例调整。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6361">
                <a:tc>
                  <a:txBody>
                    <a:bodyPr/>
                    <a:lstStyle/>
                    <a:p>
                      <a:pPr indent="266700" algn="just">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没有历史数据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Calibri"/>
                          <a:ea typeface="宋体"/>
                          <a:cs typeface="Times New Roman"/>
                        </a:rPr>
                        <a:t>猜测。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0471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极端数据</a:t>
            </a:r>
          </a:p>
        </p:txBody>
      </p:sp>
      <p:sp>
        <p:nvSpPr>
          <p:cNvPr id="3" name="内容占位符 2"/>
          <p:cNvSpPr>
            <a:spLocks noGrp="1"/>
          </p:cNvSpPr>
          <p:nvPr>
            <p:ph idx="1"/>
          </p:nvPr>
        </p:nvSpPr>
        <p:spPr/>
        <p:txBody>
          <a:bodyPr/>
          <a:lstStyle/>
          <a:p>
            <a:r>
              <a:rPr lang="en-US" altLang="zh-CN" dirty="0"/>
              <a:t>PROBE A</a:t>
            </a:r>
            <a:r>
              <a:rPr lang="zh-CN" altLang="zh-CN" dirty="0"/>
              <a:t>方法和</a:t>
            </a:r>
            <a:r>
              <a:rPr lang="en-US" altLang="zh-CN" dirty="0"/>
              <a:t>B</a:t>
            </a:r>
            <a:r>
              <a:rPr lang="zh-CN" altLang="zh-CN" dirty="0"/>
              <a:t>方法的时候，对于数据的相关性有要求。</a:t>
            </a:r>
            <a:endParaRPr lang="en-US" altLang="zh-CN" dirty="0"/>
          </a:p>
          <a:p>
            <a:r>
              <a:rPr lang="zh-CN" altLang="zh-CN" dirty="0"/>
              <a:t>然而很多时候，历史数据中的一些极端数据会造成相关性的“假象”。</a:t>
            </a:r>
            <a:endParaRPr lang="zh-CN" altLang="en-US" dirty="0"/>
          </a:p>
        </p:txBody>
      </p:sp>
    </p:spTree>
    <p:extLst>
      <p:ext uri="{BB962C8B-B14F-4D97-AF65-F5344CB8AC3E}">
        <p14:creationId xmlns:p14="http://schemas.microsoft.com/office/powerpoint/2010/main" val="10798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r=0.26</a:t>
            </a:r>
            <a:endParaRPr lang="zh-CN" altLang="en-US" dirty="0"/>
          </a:p>
        </p:txBody>
      </p:sp>
      <p:pic>
        <p:nvPicPr>
          <p:cNvPr id="153" name="图片 152"/>
          <p:cNvPicPr/>
          <p:nvPr/>
        </p:nvPicPr>
        <p:blipFill>
          <a:blip r:embed="rId3" cstate="print"/>
          <a:srcRect/>
          <a:stretch>
            <a:fillRect/>
          </a:stretch>
        </p:blipFill>
        <p:spPr bwMode="auto">
          <a:xfrm>
            <a:off x="323528" y="1052736"/>
            <a:ext cx="7056784" cy="5328592"/>
          </a:xfrm>
          <a:prstGeom prst="rect">
            <a:avLst/>
          </a:prstGeom>
          <a:noFill/>
          <a:ln w="9525">
            <a:noFill/>
            <a:miter lim="800000"/>
            <a:headEnd/>
            <a:tailEnd/>
          </a:ln>
          <a:effectLst/>
        </p:spPr>
      </p:pic>
    </p:spTree>
    <p:extLst>
      <p:ext uri="{BB962C8B-B14F-4D97-AF65-F5344CB8AC3E}">
        <p14:creationId xmlns:p14="http://schemas.microsoft.com/office/powerpoint/2010/main" val="1008569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 = 0.91</a:t>
            </a:r>
            <a:endParaRPr lang="zh-CN" altLang="en-US" dirty="0"/>
          </a:p>
        </p:txBody>
      </p:sp>
      <p:grpSp>
        <p:nvGrpSpPr>
          <p:cNvPr id="4" name="Group 11"/>
          <p:cNvGrpSpPr>
            <a:grpSpLocks noChangeAspect="1"/>
          </p:cNvGrpSpPr>
          <p:nvPr/>
        </p:nvGrpSpPr>
        <p:grpSpPr bwMode="auto">
          <a:xfrm>
            <a:off x="299224" y="1073137"/>
            <a:ext cx="7585143" cy="5271031"/>
            <a:chOff x="810" y="1049"/>
            <a:chExt cx="4425" cy="3075"/>
          </a:xfrm>
        </p:grpSpPr>
        <p:sp>
          <p:nvSpPr>
            <p:cNvPr id="5" name="AutoShape 10"/>
            <p:cNvSpPr>
              <a:spLocks noChangeAspect="1" noChangeArrowheads="1" noTextEdit="1"/>
            </p:cNvSpPr>
            <p:nvPr/>
          </p:nvSpPr>
          <p:spPr bwMode="auto">
            <a:xfrm>
              <a:off x="810" y="1049"/>
              <a:ext cx="4425" cy="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6" name="Rectangle 12"/>
            <p:cNvSpPr>
              <a:spLocks noChangeArrowheads="1"/>
            </p:cNvSpPr>
            <p:nvPr/>
          </p:nvSpPr>
          <p:spPr bwMode="auto">
            <a:xfrm>
              <a:off x="855" y="1094"/>
              <a:ext cx="4326" cy="2985"/>
            </a:xfrm>
            <a:prstGeom prst="rect">
              <a:avLst/>
            </a:prstGeom>
            <a:solidFill>
              <a:srgbClr val="FFFF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7" name="Rectangle 13"/>
            <p:cNvSpPr>
              <a:spLocks noChangeArrowheads="1"/>
            </p:cNvSpPr>
            <p:nvPr/>
          </p:nvSpPr>
          <p:spPr bwMode="auto">
            <a:xfrm>
              <a:off x="1546" y="1291"/>
              <a:ext cx="3456" cy="2116"/>
            </a:xfrm>
            <a:prstGeom prst="rect">
              <a:avLst/>
            </a:prstGeom>
            <a:solidFill>
              <a:srgbClr val="C0C0C0"/>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8" name="Line 14"/>
            <p:cNvSpPr>
              <a:spLocks noChangeShapeType="1"/>
            </p:cNvSpPr>
            <p:nvPr/>
          </p:nvSpPr>
          <p:spPr bwMode="auto">
            <a:xfrm>
              <a:off x="1546" y="3147"/>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9" name="Line 15"/>
            <p:cNvSpPr>
              <a:spLocks noChangeShapeType="1"/>
            </p:cNvSpPr>
            <p:nvPr/>
          </p:nvSpPr>
          <p:spPr bwMode="auto">
            <a:xfrm>
              <a:off x="1546" y="2878"/>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0" name="Line 16"/>
            <p:cNvSpPr>
              <a:spLocks noChangeShapeType="1"/>
            </p:cNvSpPr>
            <p:nvPr/>
          </p:nvSpPr>
          <p:spPr bwMode="auto">
            <a:xfrm>
              <a:off x="1546" y="2618"/>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1" name="Line 17"/>
            <p:cNvSpPr>
              <a:spLocks noChangeShapeType="1"/>
            </p:cNvSpPr>
            <p:nvPr/>
          </p:nvSpPr>
          <p:spPr bwMode="auto">
            <a:xfrm>
              <a:off x="1546" y="2349"/>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2" name="Line 18"/>
            <p:cNvSpPr>
              <a:spLocks noChangeShapeType="1"/>
            </p:cNvSpPr>
            <p:nvPr/>
          </p:nvSpPr>
          <p:spPr bwMode="auto">
            <a:xfrm>
              <a:off x="1546" y="2089"/>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3" name="Line 19"/>
            <p:cNvSpPr>
              <a:spLocks noChangeShapeType="1"/>
            </p:cNvSpPr>
            <p:nvPr/>
          </p:nvSpPr>
          <p:spPr bwMode="auto">
            <a:xfrm>
              <a:off x="1546" y="1820"/>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4" name="Line 20"/>
            <p:cNvSpPr>
              <a:spLocks noChangeShapeType="1"/>
            </p:cNvSpPr>
            <p:nvPr/>
          </p:nvSpPr>
          <p:spPr bwMode="auto">
            <a:xfrm>
              <a:off x="1546" y="1560"/>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5" name="Line 21"/>
            <p:cNvSpPr>
              <a:spLocks noChangeShapeType="1"/>
            </p:cNvSpPr>
            <p:nvPr/>
          </p:nvSpPr>
          <p:spPr bwMode="auto">
            <a:xfrm>
              <a:off x="1546" y="1291"/>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6" name="Rectangle 22"/>
            <p:cNvSpPr>
              <a:spLocks noChangeArrowheads="1"/>
            </p:cNvSpPr>
            <p:nvPr/>
          </p:nvSpPr>
          <p:spPr bwMode="auto">
            <a:xfrm>
              <a:off x="1546" y="1291"/>
              <a:ext cx="3456" cy="2116"/>
            </a:xfrm>
            <a:prstGeom prst="rect">
              <a:avLst/>
            </a:prstGeom>
            <a:noFill/>
            <a:ln w="9">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7" name="Line 23"/>
            <p:cNvSpPr>
              <a:spLocks noChangeShapeType="1"/>
            </p:cNvSpPr>
            <p:nvPr/>
          </p:nvSpPr>
          <p:spPr bwMode="auto">
            <a:xfrm>
              <a:off x="1546" y="1291"/>
              <a:ext cx="1" cy="21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8" name="Line 24"/>
            <p:cNvSpPr>
              <a:spLocks noChangeShapeType="1"/>
            </p:cNvSpPr>
            <p:nvPr/>
          </p:nvSpPr>
          <p:spPr bwMode="auto">
            <a:xfrm>
              <a:off x="1501" y="3407"/>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19" name="Line 25"/>
            <p:cNvSpPr>
              <a:spLocks noChangeShapeType="1"/>
            </p:cNvSpPr>
            <p:nvPr/>
          </p:nvSpPr>
          <p:spPr bwMode="auto">
            <a:xfrm>
              <a:off x="1501" y="3147"/>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0" name="Line 26"/>
            <p:cNvSpPr>
              <a:spLocks noChangeShapeType="1"/>
            </p:cNvSpPr>
            <p:nvPr/>
          </p:nvSpPr>
          <p:spPr bwMode="auto">
            <a:xfrm>
              <a:off x="1501" y="2878"/>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1" name="Line 27"/>
            <p:cNvSpPr>
              <a:spLocks noChangeShapeType="1"/>
            </p:cNvSpPr>
            <p:nvPr/>
          </p:nvSpPr>
          <p:spPr bwMode="auto">
            <a:xfrm>
              <a:off x="1501" y="2618"/>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2" name="Line 28"/>
            <p:cNvSpPr>
              <a:spLocks noChangeShapeType="1"/>
            </p:cNvSpPr>
            <p:nvPr/>
          </p:nvSpPr>
          <p:spPr bwMode="auto">
            <a:xfrm>
              <a:off x="1501" y="2349"/>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3" name="Line 29"/>
            <p:cNvSpPr>
              <a:spLocks noChangeShapeType="1"/>
            </p:cNvSpPr>
            <p:nvPr/>
          </p:nvSpPr>
          <p:spPr bwMode="auto">
            <a:xfrm>
              <a:off x="1501" y="2089"/>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4" name="Line 30"/>
            <p:cNvSpPr>
              <a:spLocks noChangeShapeType="1"/>
            </p:cNvSpPr>
            <p:nvPr/>
          </p:nvSpPr>
          <p:spPr bwMode="auto">
            <a:xfrm>
              <a:off x="1501" y="1820"/>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5" name="Line 31"/>
            <p:cNvSpPr>
              <a:spLocks noChangeShapeType="1"/>
            </p:cNvSpPr>
            <p:nvPr/>
          </p:nvSpPr>
          <p:spPr bwMode="auto">
            <a:xfrm>
              <a:off x="1501" y="1560"/>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6" name="Line 32"/>
            <p:cNvSpPr>
              <a:spLocks noChangeShapeType="1"/>
            </p:cNvSpPr>
            <p:nvPr/>
          </p:nvSpPr>
          <p:spPr bwMode="auto">
            <a:xfrm>
              <a:off x="1501" y="1291"/>
              <a:ext cx="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7" name="Line 33"/>
            <p:cNvSpPr>
              <a:spLocks noChangeShapeType="1"/>
            </p:cNvSpPr>
            <p:nvPr/>
          </p:nvSpPr>
          <p:spPr bwMode="auto">
            <a:xfrm>
              <a:off x="1546" y="3407"/>
              <a:ext cx="345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8" name="Line 34"/>
            <p:cNvSpPr>
              <a:spLocks noChangeShapeType="1"/>
            </p:cNvSpPr>
            <p:nvPr/>
          </p:nvSpPr>
          <p:spPr bwMode="auto">
            <a:xfrm flipV="1">
              <a:off x="1546"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29" name="Line 35"/>
            <p:cNvSpPr>
              <a:spLocks noChangeShapeType="1"/>
            </p:cNvSpPr>
            <p:nvPr/>
          </p:nvSpPr>
          <p:spPr bwMode="auto">
            <a:xfrm flipV="1">
              <a:off x="2040"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0" name="Line 36"/>
            <p:cNvSpPr>
              <a:spLocks noChangeShapeType="1"/>
            </p:cNvSpPr>
            <p:nvPr/>
          </p:nvSpPr>
          <p:spPr bwMode="auto">
            <a:xfrm flipV="1">
              <a:off x="2533"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1" name="Line 37"/>
            <p:cNvSpPr>
              <a:spLocks noChangeShapeType="1"/>
            </p:cNvSpPr>
            <p:nvPr/>
          </p:nvSpPr>
          <p:spPr bwMode="auto">
            <a:xfrm flipV="1">
              <a:off x="3027"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2" name="Line 38"/>
            <p:cNvSpPr>
              <a:spLocks noChangeShapeType="1"/>
            </p:cNvSpPr>
            <p:nvPr/>
          </p:nvSpPr>
          <p:spPr bwMode="auto">
            <a:xfrm flipV="1">
              <a:off x="3521"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3" name="Line 39"/>
            <p:cNvSpPr>
              <a:spLocks noChangeShapeType="1"/>
            </p:cNvSpPr>
            <p:nvPr/>
          </p:nvSpPr>
          <p:spPr bwMode="auto">
            <a:xfrm flipV="1">
              <a:off x="4014"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4" name="Line 40"/>
            <p:cNvSpPr>
              <a:spLocks noChangeShapeType="1"/>
            </p:cNvSpPr>
            <p:nvPr/>
          </p:nvSpPr>
          <p:spPr bwMode="auto">
            <a:xfrm flipV="1">
              <a:off x="4508"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5" name="Line 41"/>
            <p:cNvSpPr>
              <a:spLocks noChangeShapeType="1"/>
            </p:cNvSpPr>
            <p:nvPr/>
          </p:nvSpPr>
          <p:spPr bwMode="auto">
            <a:xfrm flipV="1">
              <a:off x="5002" y="3407"/>
              <a:ext cx="1" cy="4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6" name="Freeform 42"/>
            <p:cNvSpPr>
              <a:spLocks/>
            </p:cNvSpPr>
            <p:nvPr/>
          </p:nvSpPr>
          <p:spPr bwMode="auto">
            <a:xfrm>
              <a:off x="1645" y="1426"/>
              <a:ext cx="3060" cy="1981"/>
            </a:xfrm>
            <a:custGeom>
              <a:avLst/>
              <a:gdLst/>
              <a:ahLst/>
              <a:cxnLst>
                <a:cxn ang="0">
                  <a:pos x="0" y="221"/>
                </a:cxn>
                <a:cxn ang="0">
                  <a:pos x="11" y="221"/>
                </a:cxn>
                <a:cxn ang="0">
                  <a:pos x="22" y="214"/>
                </a:cxn>
                <a:cxn ang="0">
                  <a:pos x="33" y="206"/>
                </a:cxn>
                <a:cxn ang="0">
                  <a:pos x="44" y="199"/>
                </a:cxn>
                <a:cxn ang="0">
                  <a:pos x="55" y="192"/>
                </a:cxn>
                <a:cxn ang="0">
                  <a:pos x="66" y="184"/>
                </a:cxn>
                <a:cxn ang="0">
                  <a:pos x="77" y="177"/>
                </a:cxn>
                <a:cxn ang="0">
                  <a:pos x="88" y="169"/>
                </a:cxn>
                <a:cxn ang="0">
                  <a:pos x="99" y="162"/>
                </a:cxn>
                <a:cxn ang="0">
                  <a:pos x="110" y="155"/>
                </a:cxn>
                <a:cxn ang="0">
                  <a:pos x="121" y="147"/>
                </a:cxn>
                <a:cxn ang="0">
                  <a:pos x="132" y="140"/>
                </a:cxn>
                <a:cxn ang="0">
                  <a:pos x="143" y="133"/>
                </a:cxn>
                <a:cxn ang="0">
                  <a:pos x="154" y="125"/>
                </a:cxn>
                <a:cxn ang="0">
                  <a:pos x="165" y="118"/>
                </a:cxn>
                <a:cxn ang="0">
                  <a:pos x="176" y="110"/>
                </a:cxn>
                <a:cxn ang="0">
                  <a:pos x="187" y="103"/>
                </a:cxn>
                <a:cxn ang="0">
                  <a:pos x="198" y="96"/>
                </a:cxn>
                <a:cxn ang="0">
                  <a:pos x="209" y="88"/>
                </a:cxn>
                <a:cxn ang="0">
                  <a:pos x="220" y="81"/>
                </a:cxn>
                <a:cxn ang="0">
                  <a:pos x="231" y="74"/>
                </a:cxn>
                <a:cxn ang="0">
                  <a:pos x="242" y="66"/>
                </a:cxn>
                <a:cxn ang="0">
                  <a:pos x="253" y="59"/>
                </a:cxn>
                <a:cxn ang="0">
                  <a:pos x="264" y="51"/>
                </a:cxn>
                <a:cxn ang="0">
                  <a:pos x="275" y="44"/>
                </a:cxn>
                <a:cxn ang="0">
                  <a:pos x="286" y="37"/>
                </a:cxn>
                <a:cxn ang="0">
                  <a:pos x="297" y="29"/>
                </a:cxn>
                <a:cxn ang="0">
                  <a:pos x="308" y="22"/>
                </a:cxn>
                <a:cxn ang="0">
                  <a:pos x="319" y="15"/>
                </a:cxn>
                <a:cxn ang="0">
                  <a:pos x="330" y="7"/>
                </a:cxn>
                <a:cxn ang="0">
                  <a:pos x="341" y="0"/>
                </a:cxn>
              </a:cxnLst>
              <a:rect l="0" t="0" r="r" b="b"/>
              <a:pathLst>
                <a:path w="341" h="221">
                  <a:moveTo>
                    <a:pt x="0" y="221"/>
                  </a:moveTo>
                  <a:lnTo>
                    <a:pt x="11" y="221"/>
                  </a:lnTo>
                  <a:lnTo>
                    <a:pt x="22" y="214"/>
                  </a:lnTo>
                  <a:lnTo>
                    <a:pt x="33" y="206"/>
                  </a:lnTo>
                  <a:lnTo>
                    <a:pt x="44" y="199"/>
                  </a:lnTo>
                  <a:lnTo>
                    <a:pt x="55" y="192"/>
                  </a:lnTo>
                  <a:lnTo>
                    <a:pt x="66" y="184"/>
                  </a:lnTo>
                  <a:lnTo>
                    <a:pt x="77" y="177"/>
                  </a:lnTo>
                  <a:lnTo>
                    <a:pt x="88" y="169"/>
                  </a:lnTo>
                  <a:lnTo>
                    <a:pt x="99" y="162"/>
                  </a:lnTo>
                  <a:lnTo>
                    <a:pt x="110" y="155"/>
                  </a:lnTo>
                  <a:lnTo>
                    <a:pt x="121" y="147"/>
                  </a:lnTo>
                  <a:lnTo>
                    <a:pt x="132" y="140"/>
                  </a:lnTo>
                  <a:lnTo>
                    <a:pt x="143" y="133"/>
                  </a:lnTo>
                  <a:lnTo>
                    <a:pt x="154" y="125"/>
                  </a:lnTo>
                  <a:lnTo>
                    <a:pt x="165" y="118"/>
                  </a:lnTo>
                  <a:lnTo>
                    <a:pt x="176" y="110"/>
                  </a:lnTo>
                  <a:lnTo>
                    <a:pt x="187" y="103"/>
                  </a:lnTo>
                  <a:lnTo>
                    <a:pt x="198" y="96"/>
                  </a:lnTo>
                  <a:lnTo>
                    <a:pt x="209" y="88"/>
                  </a:lnTo>
                  <a:lnTo>
                    <a:pt x="220" y="81"/>
                  </a:lnTo>
                  <a:lnTo>
                    <a:pt x="231" y="74"/>
                  </a:lnTo>
                  <a:lnTo>
                    <a:pt x="242" y="66"/>
                  </a:lnTo>
                  <a:lnTo>
                    <a:pt x="253" y="59"/>
                  </a:lnTo>
                  <a:lnTo>
                    <a:pt x="264" y="51"/>
                  </a:lnTo>
                  <a:lnTo>
                    <a:pt x="275" y="44"/>
                  </a:lnTo>
                  <a:lnTo>
                    <a:pt x="286" y="37"/>
                  </a:lnTo>
                  <a:lnTo>
                    <a:pt x="297" y="29"/>
                  </a:lnTo>
                  <a:lnTo>
                    <a:pt x="308" y="22"/>
                  </a:lnTo>
                  <a:lnTo>
                    <a:pt x="319" y="15"/>
                  </a:lnTo>
                  <a:lnTo>
                    <a:pt x="330" y="7"/>
                  </a:lnTo>
                  <a:lnTo>
                    <a:pt x="341" y="0"/>
                  </a:lnTo>
                </a:path>
              </a:pathLst>
            </a:cu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7" name="Freeform 43"/>
            <p:cNvSpPr>
              <a:spLocks/>
            </p:cNvSpPr>
            <p:nvPr/>
          </p:nvSpPr>
          <p:spPr bwMode="auto">
            <a:xfrm>
              <a:off x="2013" y="2860"/>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8" name="Freeform 44"/>
            <p:cNvSpPr>
              <a:spLocks/>
            </p:cNvSpPr>
            <p:nvPr/>
          </p:nvSpPr>
          <p:spPr bwMode="auto">
            <a:xfrm>
              <a:off x="2408" y="2950"/>
              <a:ext cx="54" cy="53"/>
            </a:xfrm>
            <a:custGeom>
              <a:avLst/>
              <a:gdLst/>
              <a:ahLst/>
              <a:cxnLst>
                <a:cxn ang="0">
                  <a:pos x="27" y="0"/>
                </a:cxn>
                <a:cxn ang="0">
                  <a:pos x="54" y="26"/>
                </a:cxn>
                <a:cxn ang="0">
                  <a:pos x="27" y="53"/>
                </a:cxn>
                <a:cxn ang="0">
                  <a:pos x="0" y="26"/>
                </a:cxn>
                <a:cxn ang="0">
                  <a:pos x="27" y="0"/>
                </a:cxn>
              </a:cxnLst>
              <a:rect l="0" t="0" r="r" b="b"/>
              <a:pathLst>
                <a:path w="54" h="53">
                  <a:moveTo>
                    <a:pt x="27" y="0"/>
                  </a:moveTo>
                  <a:lnTo>
                    <a:pt x="54" y="26"/>
                  </a:lnTo>
                  <a:lnTo>
                    <a:pt x="27" y="53"/>
                  </a:lnTo>
                  <a:lnTo>
                    <a:pt x="0" y="26"/>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39" name="Freeform 45"/>
            <p:cNvSpPr>
              <a:spLocks/>
            </p:cNvSpPr>
            <p:nvPr/>
          </p:nvSpPr>
          <p:spPr bwMode="auto">
            <a:xfrm>
              <a:off x="2210" y="3129"/>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0" name="Freeform 46"/>
            <p:cNvSpPr>
              <a:spLocks/>
            </p:cNvSpPr>
            <p:nvPr/>
          </p:nvSpPr>
          <p:spPr bwMode="auto">
            <a:xfrm>
              <a:off x="2408" y="3048"/>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1" name="Freeform 47"/>
            <p:cNvSpPr>
              <a:spLocks/>
            </p:cNvSpPr>
            <p:nvPr/>
          </p:nvSpPr>
          <p:spPr bwMode="auto">
            <a:xfrm>
              <a:off x="2309" y="2923"/>
              <a:ext cx="54" cy="53"/>
            </a:xfrm>
            <a:custGeom>
              <a:avLst/>
              <a:gdLst/>
              <a:ahLst/>
              <a:cxnLst>
                <a:cxn ang="0">
                  <a:pos x="27" y="0"/>
                </a:cxn>
                <a:cxn ang="0">
                  <a:pos x="54" y="27"/>
                </a:cxn>
                <a:cxn ang="0">
                  <a:pos x="27" y="53"/>
                </a:cxn>
                <a:cxn ang="0">
                  <a:pos x="0" y="27"/>
                </a:cxn>
                <a:cxn ang="0">
                  <a:pos x="27" y="0"/>
                </a:cxn>
              </a:cxnLst>
              <a:rect l="0" t="0" r="r" b="b"/>
              <a:pathLst>
                <a:path w="54" h="53">
                  <a:moveTo>
                    <a:pt x="27" y="0"/>
                  </a:moveTo>
                  <a:lnTo>
                    <a:pt x="54" y="27"/>
                  </a:lnTo>
                  <a:lnTo>
                    <a:pt x="27" y="53"/>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2" name="Freeform 48"/>
            <p:cNvSpPr>
              <a:spLocks/>
            </p:cNvSpPr>
            <p:nvPr/>
          </p:nvSpPr>
          <p:spPr bwMode="auto">
            <a:xfrm>
              <a:off x="2408" y="2896"/>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3" name="Freeform 49"/>
            <p:cNvSpPr>
              <a:spLocks/>
            </p:cNvSpPr>
            <p:nvPr/>
          </p:nvSpPr>
          <p:spPr bwMode="auto">
            <a:xfrm>
              <a:off x="4481" y="1399"/>
              <a:ext cx="54" cy="53"/>
            </a:xfrm>
            <a:custGeom>
              <a:avLst/>
              <a:gdLst/>
              <a:ahLst/>
              <a:cxnLst>
                <a:cxn ang="0">
                  <a:pos x="27" y="0"/>
                </a:cxn>
                <a:cxn ang="0">
                  <a:pos x="54" y="27"/>
                </a:cxn>
                <a:cxn ang="0">
                  <a:pos x="27" y="53"/>
                </a:cxn>
                <a:cxn ang="0">
                  <a:pos x="0" y="27"/>
                </a:cxn>
                <a:cxn ang="0">
                  <a:pos x="27" y="0"/>
                </a:cxn>
              </a:cxnLst>
              <a:rect l="0" t="0" r="r" b="b"/>
              <a:pathLst>
                <a:path w="54" h="53">
                  <a:moveTo>
                    <a:pt x="27" y="0"/>
                  </a:moveTo>
                  <a:lnTo>
                    <a:pt x="54" y="27"/>
                  </a:lnTo>
                  <a:lnTo>
                    <a:pt x="27" y="53"/>
                  </a:lnTo>
                  <a:lnTo>
                    <a:pt x="0" y="27"/>
                  </a:lnTo>
                  <a:lnTo>
                    <a:pt x="27" y="0"/>
                  </a:lnTo>
                  <a:close/>
                </a:path>
              </a:pathLst>
            </a:custGeom>
            <a:solidFill>
              <a:srgbClr val="FF000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4" name="Freeform 50"/>
            <p:cNvSpPr>
              <a:spLocks/>
            </p:cNvSpPr>
            <p:nvPr/>
          </p:nvSpPr>
          <p:spPr bwMode="auto">
            <a:xfrm>
              <a:off x="2408" y="3147"/>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5" name="Freeform 51"/>
            <p:cNvSpPr>
              <a:spLocks/>
            </p:cNvSpPr>
            <p:nvPr/>
          </p:nvSpPr>
          <p:spPr bwMode="auto">
            <a:xfrm>
              <a:off x="2506" y="3012"/>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6" name="Freeform 52"/>
            <p:cNvSpPr>
              <a:spLocks/>
            </p:cNvSpPr>
            <p:nvPr/>
          </p:nvSpPr>
          <p:spPr bwMode="auto">
            <a:xfrm>
              <a:off x="2506" y="3084"/>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7" name="Freeform 53"/>
            <p:cNvSpPr>
              <a:spLocks/>
            </p:cNvSpPr>
            <p:nvPr/>
          </p:nvSpPr>
          <p:spPr bwMode="auto">
            <a:xfrm>
              <a:off x="2210" y="3048"/>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8" name="Freeform 54"/>
            <p:cNvSpPr>
              <a:spLocks/>
            </p:cNvSpPr>
            <p:nvPr/>
          </p:nvSpPr>
          <p:spPr bwMode="auto">
            <a:xfrm>
              <a:off x="2408" y="2959"/>
              <a:ext cx="54" cy="53"/>
            </a:xfrm>
            <a:custGeom>
              <a:avLst/>
              <a:gdLst/>
              <a:ahLst/>
              <a:cxnLst>
                <a:cxn ang="0">
                  <a:pos x="27" y="0"/>
                </a:cxn>
                <a:cxn ang="0">
                  <a:pos x="54" y="26"/>
                </a:cxn>
                <a:cxn ang="0">
                  <a:pos x="27" y="53"/>
                </a:cxn>
                <a:cxn ang="0">
                  <a:pos x="0" y="26"/>
                </a:cxn>
                <a:cxn ang="0">
                  <a:pos x="27" y="0"/>
                </a:cxn>
              </a:cxnLst>
              <a:rect l="0" t="0" r="r" b="b"/>
              <a:pathLst>
                <a:path w="54" h="53">
                  <a:moveTo>
                    <a:pt x="27" y="0"/>
                  </a:moveTo>
                  <a:lnTo>
                    <a:pt x="54" y="26"/>
                  </a:lnTo>
                  <a:lnTo>
                    <a:pt x="27" y="53"/>
                  </a:lnTo>
                  <a:lnTo>
                    <a:pt x="0" y="26"/>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49" name="Freeform 55"/>
            <p:cNvSpPr>
              <a:spLocks/>
            </p:cNvSpPr>
            <p:nvPr/>
          </p:nvSpPr>
          <p:spPr bwMode="auto">
            <a:xfrm>
              <a:off x="2803" y="2968"/>
              <a:ext cx="53" cy="53"/>
            </a:xfrm>
            <a:custGeom>
              <a:avLst/>
              <a:gdLst/>
              <a:ahLst/>
              <a:cxnLst>
                <a:cxn ang="0">
                  <a:pos x="27" y="0"/>
                </a:cxn>
                <a:cxn ang="0">
                  <a:pos x="53" y="26"/>
                </a:cxn>
                <a:cxn ang="0">
                  <a:pos x="27" y="53"/>
                </a:cxn>
                <a:cxn ang="0">
                  <a:pos x="0" y="26"/>
                </a:cxn>
                <a:cxn ang="0">
                  <a:pos x="27" y="0"/>
                </a:cxn>
              </a:cxnLst>
              <a:rect l="0" t="0" r="r" b="b"/>
              <a:pathLst>
                <a:path w="53" h="53">
                  <a:moveTo>
                    <a:pt x="27" y="0"/>
                  </a:moveTo>
                  <a:lnTo>
                    <a:pt x="53" y="26"/>
                  </a:lnTo>
                  <a:lnTo>
                    <a:pt x="27" y="53"/>
                  </a:lnTo>
                  <a:lnTo>
                    <a:pt x="0" y="26"/>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0" name="Freeform 56"/>
            <p:cNvSpPr>
              <a:spLocks/>
            </p:cNvSpPr>
            <p:nvPr/>
          </p:nvSpPr>
          <p:spPr bwMode="auto">
            <a:xfrm>
              <a:off x="2704" y="2950"/>
              <a:ext cx="54" cy="53"/>
            </a:xfrm>
            <a:custGeom>
              <a:avLst/>
              <a:gdLst/>
              <a:ahLst/>
              <a:cxnLst>
                <a:cxn ang="0">
                  <a:pos x="27" y="0"/>
                </a:cxn>
                <a:cxn ang="0">
                  <a:pos x="54" y="26"/>
                </a:cxn>
                <a:cxn ang="0">
                  <a:pos x="27" y="53"/>
                </a:cxn>
                <a:cxn ang="0">
                  <a:pos x="0" y="26"/>
                </a:cxn>
                <a:cxn ang="0">
                  <a:pos x="27" y="0"/>
                </a:cxn>
              </a:cxnLst>
              <a:rect l="0" t="0" r="r" b="b"/>
              <a:pathLst>
                <a:path w="54" h="53">
                  <a:moveTo>
                    <a:pt x="27" y="0"/>
                  </a:moveTo>
                  <a:lnTo>
                    <a:pt x="54" y="26"/>
                  </a:lnTo>
                  <a:lnTo>
                    <a:pt x="27" y="53"/>
                  </a:lnTo>
                  <a:lnTo>
                    <a:pt x="0" y="26"/>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1" name="Freeform 57"/>
            <p:cNvSpPr>
              <a:spLocks/>
            </p:cNvSpPr>
            <p:nvPr/>
          </p:nvSpPr>
          <p:spPr bwMode="auto">
            <a:xfrm>
              <a:off x="2309" y="3120"/>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2" name="Freeform 58"/>
            <p:cNvSpPr>
              <a:spLocks/>
            </p:cNvSpPr>
            <p:nvPr/>
          </p:nvSpPr>
          <p:spPr bwMode="auto">
            <a:xfrm>
              <a:off x="2408" y="3021"/>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3" name="Freeform 59"/>
            <p:cNvSpPr>
              <a:spLocks/>
            </p:cNvSpPr>
            <p:nvPr/>
          </p:nvSpPr>
          <p:spPr bwMode="auto">
            <a:xfrm>
              <a:off x="2506" y="2824"/>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4" name="Freeform 60"/>
            <p:cNvSpPr>
              <a:spLocks/>
            </p:cNvSpPr>
            <p:nvPr/>
          </p:nvSpPr>
          <p:spPr bwMode="auto">
            <a:xfrm>
              <a:off x="2605" y="2994"/>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5" name="Freeform 61"/>
            <p:cNvSpPr>
              <a:spLocks/>
            </p:cNvSpPr>
            <p:nvPr/>
          </p:nvSpPr>
          <p:spPr bwMode="auto">
            <a:xfrm>
              <a:off x="2506" y="3066"/>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6" name="Freeform 62"/>
            <p:cNvSpPr>
              <a:spLocks/>
            </p:cNvSpPr>
            <p:nvPr/>
          </p:nvSpPr>
          <p:spPr bwMode="auto">
            <a:xfrm>
              <a:off x="2605" y="3057"/>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7" name="Freeform 63"/>
            <p:cNvSpPr>
              <a:spLocks/>
            </p:cNvSpPr>
            <p:nvPr/>
          </p:nvSpPr>
          <p:spPr bwMode="auto">
            <a:xfrm>
              <a:off x="2013" y="3263"/>
              <a:ext cx="54" cy="54"/>
            </a:xfrm>
            <a:custGeom>
              <a:avLst/>
              <a:gdLst/>
              <a:ahLst/>
              <a:cxnLst>
                <a:cxn ang="0">
                  <a:pos x="27" y="0"/>
                </a:cxn>
                <a:cxn ang="0">
                  <a:pos x="54" y="27"/>
                </a:cxn>
                <a:cxn ang="0">
                  <a:pos x="27" y="54"/>
                </a:cxn>
                <a:cxn ang="0">
                  <a:pos x="0" y="27"/>
                </a:cxn>
                <a:cxn ang="0">
                  <a:pos x="27" y="0"/>
                </a:cxn>
              </a:cxnLst>
              <a:rect l="0" t="0" r="r" b="b"/>
              <a:pathLst>
                <a:path w="54" h="54">
                  <a:moveTo>
                    <a:pt x="27" y="0"/>
                  </a:moveTo>
                  <a:lnTo>
                    <a:pt x="54" y="27"/>
                  </a:lnTo>
                  <a:lnTo>
                    <a:pt x="27" y="54"/>
                  </a:lnTo>
                  <a:lnTo>
                    <a:pt x="0" y="27"/>
                  </a:lnTo>
                  <a:lnTo>
                    <a:pt x="27" y="0"/>
                  </a:lnTo>
                  <a:close/>
                </a:path>
              </a:pathLst>
            </a:custGeom>
            <a:solidFill>
              <a:srgbClr val="000080"/>
            </a:solidFill>
            <a:ln w="9">
              <a:solidFill>
                <a:srgbClr val="000080"/>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sp>
          <p:nvSpPr>
            <p:cNvPr id="58" name="Rectangle 64"/>
            <p:cNvSpPr>
              <a:spLocks noChangeArrowheads="1"/>
            </p:cNvSpPr>
            <p:nvPr/>
          </p:nvSpPr>
          <p:spPr bwMode="auto">
            <a:xfrm>
              <a:off x="1366" y="3335"/>
              <a:ext cx="135"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0</a:t>
              </a:r>
              <a:endParaRPr kumimoji="0" lang="zh-CN" altLang="zh-CN" sz="2000" b="0" i="0" u="none" strike="noStrike" cap="none" normalizeH="0" baseline="0">
                <a:ln>
                  <a:noFill/>
                </a:ln>
                <a:solidFill>
                  <a:schemeClr val="tx1"/>
                </a:solidFill>
                <a:effectLst/>
                <a:latin typeface="Arial" pitchFamily="34" charset="0"/>
              </a:endParaRPr>
            </a:p>
          </p:txBody>
        </p:sp>
        <p:sp>
          <p:nvSpPr>
            <p:cNvPr id="59" name="Rectangle 65"/>
            <p:cNvSpPr>
              <a:spLocks noChangeArrowheads="1"/>
            </p:cNvSpPr>
            <p:nvPr/>
          </p:nvSpPr>
          <p:spPr bwMode="auto">
            <a:xfrm>
              <a:off x="1295" y="3075"/>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20</a:t>
              </a:r>
              <a:endParaRPr kumimoji="0" lang="zh-CN" altLang="zh-CN" sz="2000" b="0" i="0" u="none" strike="noStrike" cap="none" normalizeH="0" baseline="0">
                <a:ln>
                  <a:noFill/>
                </a:ln>
                <a:solidFill>
                  <a:schemeClr val="tx1"/>
                </a:solidFill>
                <a:effectLst/>
                <a:latin typeface="Arial" pitchFamily="34" charset="0"/>
              </a:endParaRPr>
            </a:p>
          </p:txBody>
        </p:sp>
        <p:sp>
          <p:nvSpPr>
            <p:cNvPr id="60" name="Rectangle 66"/>
            <p:cNvSpPr>
              <a:spLocks noChangeArrowheads="1"/>
            </p:cNvSpPr>
            <p:nvPr/>
          </p:nvSpPr>
          <p:spPr bwMode="auto">
            <a:xfrm>
              <a:off x="1295" y="2806"/>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40</a:t>
              </a:r>
              <a:endParaRPr kumimoji="0" lang="zh-CN" altLang="zh-CN" sz="2000" b="0" i="0" u="none" strike="noStrike" cap="none" normalizeH="0" baseline="0">
                <a:ln>
                  <a:noFill/>
                </a:ln>
                <a:solidFill>
                  <a:schemeClr val="tx1"/>
                </a:solidFill>
                <a:effectLst/>
                <a:latin typeface="Arial" pitchFamily="34" charset="0"/>
              </a:endParaRPr>
            </a:p>
          </p:txBody>
        </p:sp>
        <p:sp>
          <p:nvSpPr>
            <p:cNvPr id="61" name="Rectangle 67"/>
            <p:cNvSpPr>
              <a:spLocks noChangeArrowheads="1"/>
            </p:cNvSpPr>
            <p:nvPr/>
          </p:nvSpPr>
          <p:spPr bwMode="auto">
            <a:xfrm>
              <a:off x="1295" y="2546"/>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60</a:t>
              </a:r>
              <a:endParaRPr kumimoji="0" lang="zh-CN" altLang="zh-CN" sz="2000" b="0" i="0" u="none" strike="noStrike" cap="none" normalizeH="0" baseline="0">
                <a:ln>
                  <a:noFill/>
                </a:ln>
                <a:solidFill>
                  <a:schemeClr val="tx1"/>
                </a:solidFill>
                <a:effectLst/>
                <a:latin typeface="Arial" pitchFamily="34" charset="0"/>
              </a:endParaRPr>
            </a:p>
          </p:txBody>
        </p:sp>
        <p:sp>
          <p:nvSpPr>
            <p:cNvPr id="62" name="Rectangle 68"/>
            <p:cNvSpPr>
              <a:spLocks noChangeArrowheads="1"/>
            </p:cNvSpPr>
            <p:nvPr/>
          </p:nvSpPr>
          <p:spPr bwMode="auto">
            <a:xfrm>
              <a:off x="1295" y="2277"/>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80</a:t>
              </a:r>
              <a:endParaRPr kumimoji="0" lang="zh-CN" altLang="zh-CN" sz="2000" b="0" i="0" u="none" strike="noStrike" cap="none" normalizeH="0" baseline="0">
                <a:ln>
                  <a:noFill/>
                </a:ln>
                <a:solidFill>
                  <a:schemeClr val="tx1"/>
                </a:solidFill>
                <a:effectLst/>
                <a:latin typeface="Arial" pitchFamily="34" charset="0"/>
              </a:endParaRPr>
            </a:p>
          </p:txBody>
        </p:sp>
        <p:sp>
          <p:nvSpPr>
            <p:cNvPr id="63" name="Rectangle 69"/>
            <p:cNvSpPr>
              <a:spLocks noChangeArrowheads="1"/>
            </p:cNvSpPr>
            <p:nvPr/>
          </p:nvSpPr>
          <p:spPr bwMode="auto">
            <a:xfrm>
              <a:off x="1223" y="2017"/>
              <a:ext cx="278"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100</a:t>
              </a:r>
              <a:endParaRPr kumimoji="0" lang="zh-CN" altLang="zh-CN" sz="2000" b="0" i="0" u="none" strike="noStrike" cap="none" normalizeH="0" baseline="0">
                <a:ln>
                  <a:noFill/>
                </a:ln>
                <a:solidFill>
                  <a:schemeClr val="tx1"/>
                </a:solidFill>
                <a:effectLst/>
                <a:latin typeface="Arial" pitchFamily="34" charset="0"/>
              </a:endParaRPr>
            </a:p>
          </p:txBody>
        </p:sp>
        <p:sp>
          <p:nvSpPr>
            <p:cNvPr id="64" name="Rectangle 70"/>
            <p:cNvSpPr>
              <a:spLocks noChangeArrowheads="1"/>
            </p:cNvSpPr>
            <p:nvPr/>
          </p:nvSpPr>
          <p:spPr bwMode="auto">
            <a:xfrm>
              <a:off x="1223" y="1748"/>
              <a:ext cx="278"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120</a:t>
              </a:r>
              <a:endParaRPr kumimoji="0" lang="zh-CN" altLang="zh-CN" sz="2000" b="0" i="0" u="none" strike="noStrike" cap="none" normalizeH="0" baseline="0">
                <a:ln>
                  <a:noFill/>
                </a:ln>
                <a:solidFill>
                  <a:schemeClr val="tx1"/>
                </a:solidFill>
                <a:effectLst/>
                <a:latin typeface="Arial" pitchFamily="34" charset="0"/>
              </a:endParaRPr>
            </a:p>
          </p:txBody>
        </p:sp>
        <p:sp>
          <p:nvSpPr>
            <p:cNvPr id="65" name="Rectangle 71"/>
            <p:cNvSpPr>
              <a:spLocks noChangeArrowheads="1"/>
            </p:cNvSpPr>
            <p:nvPr/>
          </p:nvSpPr>
          <p:spPr bwMode="auto">
            <a:xfrm>
              <a:off x="1223" y="1488"/>
              <a:ext cx="278"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140</a:t>
              </a:r>
              <a:endParaRPr kumimoji="0" lang="zh-CN" altLang="zh-CN" sz="2000" b="0" i="0" u="none" strike="noStrike" cap="none" normalizeH="0" baseline="0">
                <a:ln>
                  <a:noFill/>
                </a:ln>
                <a:solidFill>
                  <a:schemeClr val="tx1"/>
                </a:solidFill>
                <a:effectLst/>
                <a:latin typeface="Arial" pitchFamily="34" charset="0"/>
              </a:endParaRPr>
            </a:p>
          </p:txBody>
        </p:sp>
        <p:sp>
          <p:nvSpPr>
            <p:cNvPr id="66" name="Rectangle 72"/>
            <p:cNvSpPr>
              <a:spLocks noChangeArrowheads="1"/>
            </p:cNvSpPr>
            <p:nvPr/>
          </p:nvSpPr>
          <p:spPr bwMode="auto">
            <a:xfrm>
              <a:off x="1223" y="1219"/>
              <a:ext cx="278"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160</a:t>
              </a:r>
              <a:endParaRPr kumimoji="0" lang="zh-CN" altLang="zh-CN" sz="2000" b="0" i="0" u="none" strike="noStrike" cap="none" normalizeH="0" baseline="0">
                <a:ln>
                  <a:noFill/>
                </a:ln>
                <a:solidFill>
                  <a:schemeClr val="tx1"/>
                </a:solidFill>
                <a:effectLst/>
                <a:latin typeface="Arial" pitchFamily="34" charset="0"/>
              </a:endParaRPr>
            </a:p>
          </p:txBody>
        </p:sp>
        <p:sp>
          <p:nvSpPr>
            <p:cNvPr id="67" name="Rectangle 73"/>
            <p:cNvSpPr>
              <a:spLocks noChangeArrowheads="1"/>
            </p:cNvSpPr>
            <p:nvPr/>
          </p:nvSpPr>
          <p:spPr bwMode="auto">
            <a:xfrm>
              <a:off x="1510" y="3532"/>
              <a:ext cx="135"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0</a:t>
              </a:r>
              <a:endParaRPr kumimoji="0" lang="zh-CN" altLang="zh-CN" sz="2000" b="0" i="0" u="none" strike="noStrike" cap="none" normalizeH="0" baseline="0">
                <a:ln>
                  <a:noFill/>
                </a:ln>
                <a:solidFill>
                  <a:schemeClr val="tx1"/>
                </a:solidFill>
                <a:effectLst/>
                <a:latin typeface="Arial" pitchFamily="34" charset="0"/>
              </a:endParaRPr>
            </a:p>
          </p:txBody>
        </p:sp>
        <p:sp>
          <p:nvSpPr>
            <p:cNvPr id="68" name="Rectangle 74"/>
            <p:cNvSpPr>
              <a:spLocks noChangeArrowheads="1"/>
            </p:cNvSpPr>
            <p:nvPr/>
          </p:nvSpPr>
          <p:spPr bwMode="auto">
            <a:xfrm>
              <a:off x="2004" y="3532"/>
              <a:ext cx="135"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5</a:t>
              </a:r>
              <a:endParaRPr kumimoji="0" lang="zh-CN" altLang="zh-CN" sz="2000" b="0" i="0" u="none" strike="noStrike" cap="none" normalizeH="0" baseline="0">
                <a:ln>
                  <a:noFill/>
                </a:ln>
                <a:solidFill>
                  <a:schemeClr val="tx1"/>
                </a:solidFill>
                <a:effectLst/>
                <a:latin typeface="Arial" pitchFamily="34" charset="0"/>
              </a:endParaRPr>
            </a:p>
          </p:txBody>
        </p:sp>
        <p:sp>
          <p:nvSpPr>
            <p:cNvPr id="69" name="Rectangle 75"/>
            <p:cNvSpPr>
              <a:spLocks noChangeArrowheads="1"/>
            </p:cNvSpPr>
            <p:nvPr/>
          </p:nvSpPr>
          <p:spPr bwMode="auto">
            <a:xfrm>
              <a:off x="2462"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10</a:t>
              </a:r>
              <a:endParaRPr kumimoji="0" lang="zh-CN" altLang="zh-CN" sz="2000" b="0" i="0" u="none" strike="noStrike" cap="none" normalizeH="0" baseline="0">
                <a:ln>
                  <a:noFill/>
                </a:ln>
                <a:solidFill>
                  <a:schemeClr val="tx1"/>
                </a:solidFill>
                <a:effectLst/>
                <a:latin typeface="Arial" pitchFamily="34" charset="0"/>
              </a:endParaRPr>
            </a:p>
          </p:txBody>
        </p:sp>
        <p:sp>
          <p:nvSpPr>
            <p:cNvPr id="70" name="Rectangle 76"/>
            <p:cNvSpPr>
              <a:spLocks noChangeArrowheads="1"/>
            </p:cNvSpPr>
            <p:nvPr/>
          </p:nvSpPr>
          <p:spPr bwMode="auto">
            <a:xfrm>
              <a:off x="2955"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15</a:t>
              </a:r>
              <a:endParaRPr kumimoji="0" lang="zh-CN" altLang="zh-CN" sz="2000" b="0" i="0" u="none" strike="noStrike" cap="none" normalizeH="0" baseline="0">
                <a:ln>
                  <a:noFill/>
                </a:ln>
                <a:solidFill>
                  <a:schemeClr val="tx1"/>
                </a:solidFill>
                <a:effectLst/>
                <a:latin typeface="Arial" pitchFamily="34" charset="0"/>
              </a:endParaRPr>
            </a:p>
          </p:txBody>
        </p:sp>
        <p:sp>
          <p:nvSpPr>
            <p:cNvPr id="71" name="Rectangle 77"/>
            <p:cNvSpPr>
              <a:spLocks noChangeArrowheads="1"/>
            </p:cNvSpPr>
            <p:nvPr/>
          </p:nvSpPr>
          <p:spPr bwMode="auto">
            <a:xfrm>
              <a:off x="3449"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20</a:t>
              </a:r>
              <a:endParaRPr kumimoji="0" lang="zh-CN" altLang="zh-CN" sz="2000" b="0" i="0" u="none" strike="noStrike" cap="none" normalizeH="0" baseline="0">
                <a:ln>
                  <a:noFill/>
                </a:ln>
                <a:solidFill>
                  <a:schemeClr val="tx1"/>
                </a:solidFill>
                <a:effectLst/>
                <a:latin typeface="Arial" pitchFamily="34" charset="0"/>
              </a:endParaRPr>
            </a:p>
          </p:txBody>
        </p:sp>
        <p:sp>
          <p:nvSpPr>
            <p:cNvPr id="72" name="Rectangle 78"/>
            <p:cNvSpPr>
              <a:spLocks noChangeArrowheads="1"/>
            </p:cNvSpPr>
            <p:nvPr/>
          </p:nvSpPr>
          <p:spPr bwMode="auto">
            <a:xfrm>
              <a:off x="3943"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25</a:t>
              </a:r>
              <a:endParaRPr kumimoji="0" lang="zh-CN" altLang="zh-CN" sz="2000" b="0" i="0" u="none" strike="noStrike" cap="none" normalizeH="0" baseline="0">
                <a:ln>
                  <a:noFill/>
                </a:ln>
                <a:solidFill>
                  <a:schemeClr val="tx1"/>
                </a:solidFill>
                <a:effectLst/>
                <a:latin typeface="Arial" pitchFamily="34" charset="0"/>
              </a:endParaRPr>
            </a:p>
          </p:txBody>
        </p:sp>
        <p:sp>
          <p:nvSpPr>
            <p:cNvPr id="73" name="Rectangle 79"/>
            <p:cNvSpPr>
              <a:spLocks noChangeArrowheads="1"/>
            </p:cNvSpPr>
            <p:nvPr/>
          </p:nvSpPr>
          <p:spPr bwMode="auto">
            <a:xfrm>
              <a:off x="4436"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30</a:t>
              </a:r>
              <a:endParaRPr kumimoji="0" lang="zh-CN" altLang="zh-CN" sz="2000" b="0" i="0" u="none" strike="noStrike" cap="none" normalizeH="0" baseline="0">
                <a:ln>
                  <a:noFill/>
                </a:ln>
                <a:solidFill>
                  <a:schemeClr val="tx1"/>
                </a:solidFill>
                <a:effectLst/>
                <a:latin typeface="Arial" pitchFamily="34" charset="0"/>
              </a:endParaRPr>
            </a:p>
          </p:txBody>
        </p:sp>
        <p:sp>
          <p:nvSpPr>
            <p:cNvPr id="74" name="Rectangle 80"/>
            <p:cNvSpPr>
              <a:spLocks noChangeArrowheads="1"/>
            </p:cNvSpPr>
            <p:nvPr/>
          </p:nvSpPr>
          <p:spPr bwMode="auto">
            <a:xfrm>
              <a:off x="4930" y="3532"/>
              <a:ext cx="206" cy="1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0" i="0" u="none" strike="noStrike" cap="none" normalizeH="0" baseline="0">
                  <a:ln>
                    <a:noFill/>
                  </a:ln>
                  <a:solidFill>
                    <a:srgbClr val="000000"/>
                  </a:solidFill>
                  <a:effectLst/>
                  <a:latin typeface="Arial" pitchFamily="34" charset="0"/>
                </a:rPr>
                <a:t>35</a:t>
              </a:r>
              <a:endParaRPr kumimoji="0" lang="zh-CN" altLang="zh-CN" sz="2000" b="0" i="0" u="none" strike="noStrike" cap="none" normalizeH="0" baseline="0">
                <a:ln>
                  <a:noFill/>
                </a:ln>
                <a:solidFill>
                  <a:schemeClr val="tx1"/>
                </a:solidFill>
                <a:effectLst/>
                <a:latin typeface="Arial" pitchFamily="34" charset="0"/>
              </a:endParaRPr>
            </a:p>
          </p:txBody>
        </p:sp>
        <p:sp>
          <p:nvSpPr>
            <p:cNvPr id="75" name="Rectangle 81"/>
            <p:cNvSpPr>
              <a:spLocks noChangeArrowheads="1"/>
            </p:cNvSpPr>
            <p:nvPr/>
          </p:nvSpPr>
          <p:spPr bwMode="auto">
            <a:xfrm>
              <a:off x="2803" y="3765"/>
              <a:ext cx="1005" cy="1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1" i="0" u="none" strike="noStrike" cap="none" normalizeH="0" baseline="0">
                  <a:ln>
                    <a:noFill/>
                  </a:ln>
                  <a:solidFill>
                    <a:srgbClr val="000000"/>
                  </a:solidFill>
                  <a:effectLst/>
                  <a:latin typeface="Arial" pitchFamily="34" charset="0"/>
                </a:rPr>
                <a:t>Chapter Pages</a:t>
              </a:r>
              <a:endParaRPr kumimoji="0" lang="zh-CN" altLang="zh-CN" sz="2000" b="0" i="0" u="none" strike="noStrike" cap="none" normalizeH="0" baseline="0">
                <a:ln>
                  <a:noFill/>
                </a:ln>
                <a:solidFill>
                  <a:schemeClr val="tx1"/>
                </a:solidFill>
                <a:effectLst/>
                <a:latin typeface="Arial" pitchFamily="34" charset="0"/>
              </a:endParaRPr>
            </a:p>
          </p:txBody>
        </p:sp>
        <p:sp>
          <p:nvSpPr>
            <p:cNvPr id="76" name="Rectangle 82"/>
            <p:cNvSpPr>
              <a:spLocks noChangeArrowheads="1"/>
            </p:cNvSpPr>
            <p:nvPr/>
          </p:nvSpPr>
          <p:spPr bwMode="auto">
            <a:xfrm rot="16200000">
              <a:off x="657" y="2222"/>
              <a:ext cx="862" cy="1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altLang="zh-CN" sz="1700" b="1" i="0" u="none" strike="noStrike" cap="none" normalizeH="0" baseline="0">
                  <a:ln>
                    <a:noFill/>
                  </a:ln>
                  <a:solidFill>
                    <a:srgbClr val="000000"/>
                  </a:solidFill>
                  <a:effectLst/>
                  <a:latin typeface="Arial" pitchFamily="34" charset="0"/>
                </a:rPr>
                <a:t>Writing Time</a:t>
              </a:r>
              <a:endParaRPr kumimoji="0" lang="zh-CN" altLang="zh-CN" sz="2000" b="0" i="0" u="none" strike="noStrike" cap="none" normalizeH="0" baseline="0">
                <a:ln>
                  <a:noFill/>
                </a:ln>
                <a:solidFill>
                  <a:schemeClr val="tx1"/>
                </a:solidFill>
                <a:effectLst/>
                <a:latin typeface="Arial" pitchFamily="34" charset="0"/>
              </a:endParaRPr>
            </a:p>
          </p:txBody>
        </p:sp>
        <p:sp>
          <p:nvSpPr>
            <p:cNvPr id="77" name="Rectangle 83"/>
            <p:cNvSpPr>
              <a:spLocks noChangeArrowheads="1"/>
            </p:cNvSpPr>
            <p:nvPr/>
          </p:nvSpPr>
          <p:spPr bwMode="auto">
            <a:xfrm>
              <a:off x="855" y="1094"/>
              <a:ext cx="4326" cy="298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buChar char="•"/>
                <a:defRPr sz="2000" kern="1200">
                  <a:solidFill>
                    <a:schemeClr val="tx1"/>
                  </a:solidFill>
                  <a:latin typeface="Arial" charset="0"/>
                  <a:ea typeface="+mn-ea"/>
                  <a:cs typeface="+mn-cs"/>
                </a:defRPr>
              </a:lvl1pPr>
              <a:lvl2pPr marL="457200" algn="l" rtl="0" fontAlgn="base">
                <a:spcBef>
                  <a:spcPct val="0"/>
                </a:spcBef>
                <a:spcAft>
                  <a:spcPct val="0"/>
                </a:spcAft>
                <a:buChar char="•"/>
                <a:defRPr sz="2000" kern="1200">
                  <a:solidFill>
                    <a:schemeClr val="tx1"/>
                  </a:solidFill>
                  <a:latin typeface="Arial" charset="0"/>
                  <a:ea typeface="+mn-ea"/>
                  <a:cs typeface="+mn-cs"/>
                </a:defRPr>
              </a:lvl2pPr>
              <a:lvl3pPr marL="914400" algn="l" rtl="0" fontAlgn="base">
                <a:spcBef>
                  <a:spcPct val="0"/>
                </a:spcBef>
                <a:spcAft>
                  <a:spcPct val="0"/>
                </a:spcAft>
                <a:buChar char="•"/>
                <a:defRPr sz="2000" kern="1200">
                  <a:solidFill>
                    <a:schemeClr val="tx1"/>
                  </a:solidFill>
                  <a:latin typeface="Arial" charset="0"/>
                  <a:ea typeface="+mn-ea"/>
                  <a:cs typeface="+mn-cs"/>
                </a:defRPr>
              </a:lvl3pPr>
              <a:lvl4pPr marL="1371600" algn="l" rtl="0" fontAlgn="base">
                <a:spcBef>
                  <a:spcPct val="0"/>
                </a:spcBef>
                <a:spcAft>
                  <a:spcPct val="0"/>
                </a:spcAft>
                <a:buChar char="•"/>
                <a:defRPr sz="2000" kern="1200">
                  <a:solidFill>
                    <a:schemeClr val="tx1"/>
                  </a:solidFill>
                  <a:latin typeface="Arial" charset="0"/>
                  <a:ea typeface="+mn-ea"/>
                  <a:cs typeface="+mn-cs"/>
                </a:defRPr>
              </a:lvl4pPr>
              <a:lvl5pPr marL="1828800" algn="l" rtl="0" fontAlgn="base">
                <a:spcBef>
                  <a:spcPct val="0"/>
                </a:spcBef>
                <a:spcAft>
                  <a:spcPct val="0"/>
                </a:spcAft>
                <a:buChar cha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endParaRPr lang="zh-CN" altLang="en-US"/>
            </a:p>
          </p:txBody>
        </p:sp>
      </p:grpSp>
    </p:spTree>
    <p:extLst>
      <p:ext uri="{BB962C8B-B14F-4D97-AF65-F5344CB8AC3E}">
        <p14:creationId xmlns:p14="http://schemas.microsoft.com/office/powerpoint/2010/main" val="1606185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关于估算以及</a:t>
            </a:r>
            <a:r>
              <a:rPr kumimoji="1" lang="en-US" altLang="zh-CN" dirty="0"/>
              <a:t>PROBE</a:t>
            </a:r>
            <a:r>
              <a:rPr kumimoji="1" lang="zh-CN" altLang="en-US" dirty="0"/>
              <a:t>方法的反思</a:t>
            </a:r>
          </a:p>
        </p:txBody>
      </p:sp>
      <p:sp>
        <p:nvSpPr>
          <p:cNvPr id="3" name="内容占位符 2"/>
          <p:cNvSpPr>
            <a:spLocks noGrp="1"/>
          </p:cNvSpPr>
          <p:nvPr>
            <p:ph idx="1"/>
          </p:nvPr>
        </p:nvSpPr>
        <p:spPr/>
        <p:txBody>
          <a:bodyPr/>
          <a:lstStyle/>
          <a:p>
            <a:r>
              <a:rPr kumimoji="1" lang="zh-CN" altLang="en-US" dirty="0"/>
              <a:t>估算的目的讨论</a:t>
            </a:r>
            <a:endParaRPr kumimoji="1" lang="en-US" altLang="zh-CN" dirty="0"/>
          </a:p>
          <a:p>
            <a:r>
              <a:rPr kumimoji="1" lang="zh-CN" altLang="en-US" dirty="0"/>
              <a:t>估算应该追求的目标</a:t>
            </a:r>
            <a:endParaRPr kumimoji="1" lang="en-US" altLang="zh-CN" dirty="0"/>
          </a:p>
          <a:p>
            <a:pPr lvl="1"/>
            <a:r>
              <a:rPr kumimoji="1" lang="zh-CN" altLang="en-US" dirty="0"/>
              <a:t>更准确？</a:t>
            </a:r>
            <a:endParaRPr kumimoji="1" lang="en-US" altLang="zh-CN" dirty="0"/>
          </a:p>
          <a:p>
            <a:pPr lvl="1"/>
            <a:r>
              <a:rPr kumimoji="1" lang="zh-CN" altLang="en-US" dirty="0"/>
              <a:t>更可信？</a:t>
            </a:r>
            <a:endParaRPr kumimoji="1" lang="en-US" altLang="zh-CN" dirty="0"/>
          </a:p>
          <a:p>
            <a:r>
              <a:rPr kumimoji="1" lang="en-US" altLang="zh-CN" dirty="0"/>
              <a:t>PROBE</a:t>
            </a:r>
            <a:r>
              <a:rPr kumimoji="1" lang="zh-CN" altLang="en-US" dirty="0"/>
              <a:t>如何实现估算的目的和目标</a:t>
            </a:r>
            <a:endParaRPr kumimoji="1" lang="en-US" altLang="zh-CN" dirty="0"/>
          </a:p>
          <a:p>
            <a:pPr lvl="1"/>
            <a:r>
              <a:rPr kumimoji="1" lang="zh-CN" altLang="en-US" dirty="0"/>
              <a:t>估算了什么？</a:t>
            </a:r>
            <a:endParaRPr kumimoji="1" lang="en-US" altLang="zh-CN" dirty="0"/>
          </a:p>
          <a:p>
            <a:pPr lvl="1"/>
            <a:r>
              <a:rPr kumimoji="1" lang="zh-CN" altLang="en-US" dirty="0"/>
              <a:t>如何理解和应用其估算结果？</a:t>
            </a:r>
            <a:endParaRPr kumimoji="1" lang="en-US" altLang="zh-CN" dirty="0"/>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38</a:t>
            </a:fld>
            <a:endParaRPr lang="en-US" altLang="zh-CN"/>
          </a:p>
        </p:txBody>
      </p:sp>
    </p:spTree>
    <p:extLst>
      <p:ext uri="{BB962C8B-B14F-4D97-AF65-F5344CB8AC3E}">
        <p14:creationId xmlns:p14="http://schemas.microsoft.com/office/powerpoint/2010/main" val="23637034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估算</a:t>
            </a:r>
            <a:endParaRPr lang="en-US" altLang="zh-CN" dirty="0"/>
          </a:p>
          <a:p>
            <a:pPr lvl="1"/>
            <a:r>
              <a:rPr lang="en-US" altLang="zh-CN" dirty="0"/>
              <a:t>PSP</a:t>
            </a:r>
            <a:r>
              <a:rPr lang="zh-CN" altLang="en-US" dirty="0"/>
              <a:t>简介</a:t>
            </a:r>
            <a:endParaRPr lang="en-US" altLang="zh-CN" dirty="0"/>
          </a:p>
          <a:p>
            <a:pPr lvl="1"/>
            <a:r>
              <a:rPr lang="en-US" altLang="zh-CN" dirty="0"/>
              <a:t>PROBE</a:t>
            </a:r>
            <a:r>
              <a:rPr lang="zh-CN" altLang="en-US" dirty="0"/>
              <a:t>估算方法讨论</a:t>
            </a:r>
            <a:endParaRPr lang="en-US" altLang="zh-CN" dirty="0"/>
          </a:p>
          <a:p>
            <a:r>
              <a:rPr lang="zh-CN" altLang="en-US" dirty="0"/>
              <a:t>计划和跟踪</a:t>
            </a:r>
            <a:endParaRPr lang="en-US" altLang="zh-CN" dirty="0"/>
          </a:p>
          <a:p>
            <a:pPr lvl="1"/>
            <a:r>
              <a:rPr lang="zh-CN" altLang="en-US" sz="2400" dirty="0"/>
              <a:t>团队项目规划</a:t>
            </a:r>
            <a:endParaRPr lang="en-US" altLang="zh-CN" sz="2400" dirty="0"/>
          </a:p>
          <a:p>
            <a:pPr marL="363538" lvl="1" indent="0">
              <a:buNone/>
            </a:pPr>
            <a:r>
              <a:rPr lang="zh-CN" altLang="en-US" sz="2400" i="1" dirty="0"/>
              <a:t>工作分解结构、开发策略与计划、生命周期模型、日程</a:t>
            </a:r>
            <a:r>
              <a:rPr lang="en-US" altLang="zh-CN" sz="2400" i="1" dirty="0"/>
              <a:t>/</a:t>
            </a:r>
            <a:r>
              <a:rPr lang="zh-CN" altLang="en-US" sz="2400" i="1" dirty="0"/>
              <a:t>质量</a:t>
            </a:r>
            <a:r>
              <a:rPr lang="en-US" altLang="zh-CN" sz="2400" i="1" dirty="0"/>
              <a:t>/</a:t>
            </a:r>
            <a:r>
              <a:rPr lang="zh-CN" altLang="en-US" sz="2400" i="1" dirty="0"/>
              <a:t>风险计划等</a:t>
            </a:r>
            <a:endParaRPr lang="en-US" altLang="zh-CN" sz="2400" i="1" dirty="0"/>
          </a:p>
          <a:p>
            <a:pPr lvl="1"/>
            <a:r>
              <a:rPr lang="zh-CN" altLang="en-US" sz="2400" dirty="0"/>
              <a:t>团队项目跟踪与管理</a:t>
            </a:r>
            <a:endParaRPr lang="en-US" altLang="zh-CN" sz="2400" dirty="0"/>
          </a:p>
          <a:p>
            <a:pPr marL="363538" lvl="1" indent="0">
              <a:buNone/>
            </a:pPr>
            <a:r>
              <a:rPr lang="zh-CN" altLang="en-US" sz="2400" i="1" dirty="0"/>
              <a:t>挣值管理、里程碑评审、纠偏活动管理</a:t>
            </a:r>
            <a:endParaRPr lang="en-US" altLang="zh-CN" sz="2400" i="1" dirty="0"/>
          </a:p>
          <a:p>
            <a:r>
              <a:rPr lang="zh-CN" altLang="en-US" sz="2800" dirty="0"/>
              <a:t>项目总结</a:t>
            </a:r>
            <a:endParaRPr lang="en-US" altLang="zh-CN" sz="2800" dirty="0"/>
          </a:p>
          <a:p>
            <a:pPr lvl="1"/>
            <a:endParaRPr lang="zh-CN" altLang="en-US" dirty="0"/>
          </a:p>
        </p:txBody>
      </p:sp>
    </p:spTree>
    <p:extLst>
      <p:ext uri="{BB962C8B-B14F-4D97-AF65-F5344CB8AC3E}">
        <p14:creationId xmlns:p14="http://schemas.microsoft.com/office/powerpoint/2010/main" val="3260126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PSP</a:t>
            </a:r>
            <a:r>
              <a:rPr lang="zh-CN" altLang="en-US" dirty="0"/>
              <a:t>？</a:t>
            </a:r>
          </a:p>
        </p:txBody>
      </p:sp>
      <p:sp>
        <p:nvSpPr>
          <p:cNvPr id="3" name="内容占位符 2"/>
          <p:cNvSpPr>
            <a:spLocks noGrp="1"/>
          </p:cNvSpPr>
          <p:nvPr>
            <p:ph idx="1"/>
          </p:nvPr>
        </p:nvSpPr>
        <p:spPr/>
        <p:txBody>
          <a:bodyPr/>
          <a:lstStyle/>
          <a:p>
            <a:r>
              <a:rPr lang="en-US" dirty="0"/>
              <a:t>PSP</a:t>
            </a:r>
            <a:r>
              <a:rPr lang="zh-CN" altLang="en-US" dirty="0"/>
              <a:t>是包括了数据记录表格、过程操作指南和规程在内的结构化框架。</a:t>
            </a:r>
            <a:endParaRPr lang="en-US" altLang="zh-CN" dirty="0"/>
          </a:p>
          <a:p>
            <a:r>
              <a:rPr lang="zh-CN" altLang="en-US" dirty="0"/>
              <a:t>一个基本的</a:t>
            </a:r>
            <a:r>
              <a:rPr lang="en-US" dirty="0"/>
              <a:t>PSP</a:t>
            </a:r>
            <a:r>
              <a:rPr lang="zh-CN" altLang="en-US" dirty="0"/>
              <a:t>流程包括策划、设计、编码、编译、单元测试以及总结等阶段。</a:t>
            </a:r>
            <a:endParaRPr lang="en-US" altLang="zh-CN" dirty="0"/>
          </a:p>
          <a:p>
            <a:r>
              <a:rPr lang="zh-CN" altLang="en-US" dirty="0"/>
              <a:t>在每个阶段，都有相应的过程操作指南，用以指导该阶段的开发活动</a:t>
            </a:r>
            <a:endParaRPr lang="en-US" altLang="zh-CN" dirty="0"/>
          </a:p>
          <a:p>
            <a:r>
              <a:rPr lang="zh-CN" altLang="en-US" dirty="0"/>
              <a:t>所有的开发活动都需要记录相应的时间日志与缺陷日志。</a:t>
            </a:r>
          </a:p>
        </p:txBody>
      </p:sp>
    </p:spTree>
    <p:extLst>
      <p:ext uri="{BB962C8B-B14F-4D97-AF65-F5344CB8AC3E}">
        <p14:creationId xmlns:p14="http://schemas.microsoft.com/office/powerpoint/2010/main" val="109955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工作分解结构</a:t>
            </a:r>
          </a:p>
        </p:txBody>
      </p:sp>
      <p:sp>
        <p:nvSpPr>
          <p:cNvPr id="3" name="内容占位符 2"/>
          <p:cNvSpPr>
            <a:spLocks noGrp="1"/>
          </p:cNvSpPr>
          <p:nvPr>
            <p:ph idx="1"/>
          </p:nvPr>
        </p:nvSpPr>
        <p:spPr/>
        <p:txBody>
          <a:bodyPr/>
          <a:lstStyle/>
          <a:p>
            <a:r>
              <a:rPr lang="en-US" altLang="zh-CN" dirty="0"/>
              <a:t>WBS</a:t>
            </a:r>
            <a:r>
              <a:rPr lang="zh-CN" altLang="en-US" dirty="0"/>
              <a:t>定义</a:t>
            </a:r>
            <a:endParaRPr lang="en-US" altLang="zh-CN" dirty="0"/>
          </a:p>
          <a:p>
            <a:r>
              <a:rPr lang="en-US" altLang="zh-CN" dirty="0"/>
              <a:t>WBS</a:t>
            </a:r>
            <a:r>
              <a:rPr lang="zh-CN" altLang="en-US" dirty="0"/>
              <a:t>作用</a:t>
            </a:r>
            <a:endParaRPr lang="en-US" altLang="zh-CN" dirty="0"/>
          </a:p>
          <a:p>
            <a:pPr lvl="1"/>
            <a:r>
              <a:rPr lang="zh-CN" altLang="en-US" sz="2400" dirty="0"/>
              <a:t>范围基线</a:t>
            </a:r>
          </a:p>
          <a:p>
            <a:pPr lvl="1"/>
            <a:r>
              <a:rPr lang="zh-CN" altLang="en-US" sz="2400" dirty="0"/>
              <a:t>提供整体观</a:t>
            </a:r>
          </a:p>
          <a:p>
            <a:pPr lvl="1"/>
            <a:r>
              <a:rPr lang="zh-CN" altLang="en-US" sz="2400" dirty="0"/>
              <a:t>不遗漏可交付物</a:t>
            </a:r>
            <a:endParaRPr lang="en-US" altLang="zh-CN" sz="2400" dirty="0"/>
          </a:p>
          <a:p>
            <a:pPr lvl="1"/>
            <a:r>
              <a:rPr lang="zh-CN" altLang="en-US" sz="2400" dirty="0"/>
              <a:t>明确各个角色的责任</a:t>
            </a:r>
            <a:endParaRPr lang="en-US" altLang="zh-CN" sz="2400" dirty="0"/>
          </a:p>
          <a:p>
            <a:pPr lvl="1"/>
            <a:r>
              <a:rPr lang="zh-CN" altLang="en-US" sz="2400" dirty="0"/>
              <a:t>工作包定义</a:t>
            </a:r>
          </a:p>
          <a:p>
            <a:pPr lvl="1"/>
            <a:r>
              <a:rPr lang="zh-CN" altLang="en-US" sz="2400" dirty="0"/>
              <a:t>估算和计划的基础</a:t>
            </a:r>
            <a:endParaRPr lang="en-US" altLang="zh-CN" sz="2400" dirty="0"/>
          </a:p>
          <a:p>
            <a:pPr lvl="1"/>
            <a:r>
              <a:rPr lang="zh-CN" altLang="en-US" sz="2400" dirty="0"/>
              <a:t>理解工作，分析风险</a:t>
            </a:r>
          </a:p>
          <a:p>
            <a:endParaRPr lang="zh-CN" altLang="en-US" dirty="0"/>
          </a:p>
        </p:txBody>
      </p:sp>
    </p:spTree>
    <p:extLst>
      <p:ext uri="{BB962C8B-B14F-4D97-AF65-F5344CB8AC3E}">
        <p14:creationId xmlns:p14="http://schemas.microsoft.com/office/powerpoint/2010/main" val="698196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示例</a:t>
            </a:r>
          </a:p>
        </p:txBody>
      </p:sp>
      <p:pic>
        <p:nvPicPr>
          <p:cNvPr id="4" name="图片 3"/>
          <p:cNvPicPr/>
          <p:nvPr/>
        </p:nvPicPr>
        <p:blipFill>
          <a:blip r:embed="rId2" cstate="print"/>
          <a:srcRect/>
          <a:stretch>
            <a:fillRect/>
          </a:stretch>
        </p:blipFill>
        <p:spPr bwMode="auto">
          <a:xfrm>
            <a:off x="168562" y="908720"/>
            <a:ext cx="8715436" cy="5357826"/>
          </a:xfrm>
          <a:prstGeom prst="rect">
            <a:avLst/>
          </a:prstGeom>
          <a:noFill/>
          <a:ln w="9525">
            <a:noFill/>
            <a:miter lim="800000"/>
            <a:headEnd/>
            <a:tailEnd/>
          </a:ln>
        </p:spPr>
      </p:pic>
    </p:spTree>
    <p:extLst>
      <p:ext uri="{BB962C8B-B14F-4D97-AF65-F5344CB8AC3E}">
        <p14:creationId xmlns:p14="http://schemas.microsoft.com/office/powerpoint/2010/main" val="1800042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方法</a:t>
            </a:r>
          </a:p>
        </p:txBody>
      </p:sp>
      <p:sp>
        <p:nvSpPr>
          <p:cNvPr id="3" name="内容占位符 2"/>
          <p:cNvSpPr>
            <a:spLocks noGrp="1"/>
          </p:cNvSpPr>
          <p:nvPr>
            <p:ph idx="1"/>
          </p:nvPr>
        </p:nvSpPr>
        <p:spPr>
          <a:xfrm>
            <a:off x="0" y="1052736"/>
            <a:ext cx="8858280" cy="5233764"/>
          </a:xfrm>
        </p:spPr>
        <p:txBody>
          <a:bodyPr/>
          <a:lstStyle/>
          <a:p>
            <a:pPr lvl="0"/>
            <a:r>
              <a:rPr lang="zh-CN" altLang="en-US" dirty="0"/>
              <a:t>识别和分析可交付成果及相关工作；</a:t>
            </a:r>
          </a:p>
          <a:p>
            <a:pPr lvl="0"/>
            <a:r>
              <a:rPr lang="zh-CN" altLang="en-US" dirty="0"/>
              <a:t>确定工作分解结构的结构与编排方法；</a:t>
            </a:r>
          </a:p>
          <a:p>
            <a:pPr lvl="0"/>
            <a:r>
              <a:rPr lang="zh-CN" altLang="en-US" dirty="0"/>
              <a:t>自上而下逐层细化分解；</a:t>
            </a:r>
          </a:p>
          <a:p>
            <a:pPr lvl="0"/>
            <a:r>
              <a:rPr lang="zh-CN" altLang="en-US" dirty="0"/>
              <a:t>为工作分解结构组成部分制定和分配标志编码；</a:t>
            </a:r>
          </a:p>
          <a:p>
            <a:pPr lvl="0"/>
            <a:r>
              <a:rPr lang="zh-CN" altLang="en-US" dirty="0"/>
              <a:t>核实工作分解的程度是必要且充分的</a:t>
            </a:r>
          </a:p>
        </p:txBody>
      </p:sp>
    </p:spTree>
    <p:extLst>
      <p:ext uri="{BB962C8B-B14F-4D97-AF65-F5344CB8AC3E}">
        <p14:creationId xmlns:p14="http://schemas.microsoft.com/office/powerpoint/2010/main" val="439008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好的</a:t>
            </a:r>
            <a:r>
              <a:rPr lang="en-US" altLang="zh-CN" dirty="0"/>
              <a:t>WBS</a:t>
            </a:r>
            <a:r>
              <a:rPr lang="zh-CN" altLang="en-US" dirty="0"/>
              <a:t>检查标准</a:t>
            </a:r>
          </a:p>
        </p:txBody>
      </p:sp>
      <p:sp>
        <p:nvSpPr>
          <p:cNvPr id="3" name="内容占位符 2"/>
          <p:cNvSpPr>
            <a:spLocks noGrp="1"/>
          </p:cNvSpPr>
          <p:nvPr>
            <p:ph idx="1"/>
          </p:nvPr>
        </p:nvSpPr>
        <p:spPr/>
        <p:txBody>
          <a:bodyPr/>
          <a:lstStyle/>
          <a:p>
            <a:pPr lvl="0"/>
            <a:r>
              <a:rPr lang="zh-CN" altLang="en-US" sz="2800" dirty="0"/>
              <a:t>最底层要素不能重复，即任何一个工作包应该在</a:t>
            </a:r>
            <a:r>
              <a:rPr lang="en-US" sz="2800" dirty="0"/>
              <a:t>WBS</a:t>
            </a:r>
            <a:r>
              <a:rPr lang="zh-CN" altLang="en-US" sz="2800" dirty="0"/>
              <a:t>中的一个地方且只应该在</a:t>
            </a:r>
            <a:r>
              <a:rPr lang="en-US" sz="2800" dirty="0"/>
              <a:t>WBS</a:t>
            </a:r>
            <a:r>
              <a:rPr lang="zh-CN" altLang="en-US" sz="2800" dirty="0"/>
              <a:t>中的一个地方出现。</a:t>
            </a:r>
          </a:p>
          <a:p>
            <a:pPr lvl="0"/>
            <a:r>
              <a:rPr lang="zh-CN" altLang="en-US" sz="2800" dirty="0"/>
              <a:t>所有要素必须清晰完整定义，即相应的数据词典必须完整定义。</a:t>
            </a:r>
          </a:p>
          <a:p>
            <a:pPr lvl="0"/>
            <a:r>
              <a:rPr lang="zh-CN" altLang="en-US" sz="2800" dirty="0"/>
              <a:t>最底层要素必须有定义清晰的责任人，可以支持成本估算和进度安排。</a:t>
            </a:r>
          </a:p>
          <a:p>
            <a:pPr lvl="0"/>
            <a:r>
              <a:rPr lang="zh-CN" altLang="en-US" sz="2800" dirty="0"/>
              <a:t>最底层的要素是实现目标的成分必要条件，即项目的工作范围得到完整体现。</a:t>
            </a:r>
          </a:p>
        </p:txBody>
      </p:sp>
    </p:spTree>
    <p:extLst>
      <p:ext uri="{BB962C8B-B14F-4D97-AF65-F5344CB8AC3E}">
        <p14:creationId xmlns:p14="http://schemas.microsoft.com/office/powerpoint/2010/main" val="3889397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范围管理</a:t>
            </a:r>
          </a:p>
        </p:txBody>
      </p:sp>
      <p:sp>
        <p:nvSpPr>
          <p:cNvPr id="3" name="内容占位符 2"/>
          <p:cNvSpPr>
            <a:spLocks noGrp="1"/>
          </p:cNvSpPr>
          <p:nvPr>
            <p:ph idx="1"/>
          </p:nvPr>
        </p:nvSpPr>
        <p:spPr/>
        <p:txBody>
          <a:bodyPr/>
          <a:lstStyle/>
          <a:p>
            <a:r>
              <a:rPr lang="zh-CN" altLang="en-US" dirty="0"/>
              <a:t>包括确保项目做且只做成功完成项目所需的全部工作的各过程。</a:t>
            </a:r>
            <a:endParaRPr lang="en-US" altLang="zh-CN" dirty="0"/>
          </a:p>
          <a:p>
            <a:r>
              <a:rPr lang="en-US" dirty="0"/>
              <a:t>WBS</a:t>
            </a:r>
            <a:r>
              <a:rPr lang="zh-CN" altLang="en-US" dirty="0"/>
              <a:t>为范围管理提供了基准。</a:t>
            </a:r>
            <a:endParaRPr lang="en-US" altLang="zh-CN" dirty="0"/>
          </a:p>
          <a:p>
            <a:pPr lvl="1"/>
            <a:r>
              <a:rPr lang="zh-CN" altLang="en-US" dirty="0"/>
              <a:t>收集需求</a:t>
            </a:r>
            <a:endParaRPr lang="en-US" altLang="zh-CN" dirty="0"/>
          </a:p>
          <a:p>
            <a:pPr lvl="1"/>
            <a:r>
              <a:rPr lang="zh-CN" altLang="en-US" dirty="0"/>
              <a:t>定义范围</a:t>
            </a:r>
            <a:endParaRPr lang="en-US" altLang="zh-CN" dirty="0"/>
          </a:p>
          <a:p>
            <a:pPr lvl="1"/>
            <a:r>
              <a:rPr lang="zh-CN" altLang="en-US" dirty="0"/>
              <a:t>创建</a:t>
            </a:r>
            <a:r>
              <a:rPr lang="en-US" dirty="0"/>
              <a:t>WBS</a:t>
            </a:r>
            <a:endParaRPr lang="en-US" altLang="zh-CN" dirty="0"/>
          </a:p>
          <a:p>
            <a:pPr lvl="1"/>
            <a:r>
              <a:rPr lang="zh-CN" altLang="en-US" dirty="0"/>
              <a:t>核实范围</a:t>
            </a:r>
            <a:endParaRPr lang="en-US" altLang="zh-CN" dirty="0"/>
          </a:p>
          <a:p>
            <a:pPr lvl="1"/>
            <a:r>
              <a:rPr lang="zh-CN" altLang="en-US" dirty="0"/>
              <a:t>控制范围变更</a:t>
            </a:r>
          </a:p>
        </p:txBody>
      </p:sp>
    </p:spTree>
    <p:extLst>
      <p:ext uri="{BB962C8B-B14F-4D97-AF65-F5344CB8AC3E}">
        <p14:creationId xmlns:p14="http://schemas.microsoft.com/office/powerpoint/2010/main" val="753507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开发策略与计划</a:t>
            </a:r>
            <a:endParaRPr lang="zh-CN" altLang="en-US" dirty="0"/>
          </a:p>
        </p:txBody>
      </p:sp>
      <p:sp>
        <p:nvSpPr>
          <p:cNvPr id="3" name="内容占位符 2"/>
          <p:cNvSpPr>
            <a:spLocks noGrp="1"/>
          </p:cNvSpPr>
          <p:nvPr>
            <p:ph idx="1"/>
          </p:nvPr>
        </p:nvSpPr>
        <p:spPr/>
        <p:txBody>
          <a:bodyPr/>
          <a:lstStyle/>
          <a:p>
            <a:r>
              <a:rPr lang="zh-CN" altLang="en-US" dirty="0"/>
              <a:t>开发策略是在产品组件需求基础之上，明确每个产品组件的获得方式与顺序，从而在项目团队内部建立起大家都理解的产品开发策略。</a:t>
            </a:r>
            <a:endParaRPr lang="en-US" altLang="zh-CN" dirty="0"/>
          </a:p>
          <a:p>
            <a:r>
              <a:rPr lang="zh-CN" altLang="en-US" dirty="0"/>
              <a:t>注意事项</a:t>
            </a:r>
            <a:endParaRPr lang="en-US" altLang="zh-CN" dirty="0"/>
          </a:p>
          <a:p>
            <a:pPr lvl="1"/>
            <a:r>
              <a:rPr lang="en-US" dirty="0"/>
              <a:t>WBS</a:t>
            </a:r>
            <a:r>
              <a:rPr lang="zh-CN" altLang="en-US" dirty="0"/>
              <a:t>的使用</a:t>
            </a:r>
            <a:endParaRPr lang="en-US" altLang="zh-CN" dirty="0"/>
          </a:p>
          <a:p>
            <a:pPr lvl="1"/>
            <a:r>
              <a:rPr lang="zh-CN" altLang="en-US" dirty="0"/>
              <a:t>产品组件开发顺序的考虑</a:t>
            </a:r>
            <a:endParaRPr lang="en-US" altLang="zh-CN" dirty="0"/>
          </a:p>
          <a:p>
            <a:pPr lvl="1"/>
            <a:r>
              <a:rPr lang="zh-CN" altLang="en-US" dirty="0"/>
              <a:t>产品组件获得方式的考虑</a:t>
            </a:r>
            <a:endParaRPr lang="en-US" altLang="zh-CN" dirty="0"/>
          </a:p>
          <a:p>
            <a:endParaRPr lang="zh-CN" altLang="en-US" dirty="0"/>
          </a:p>
        </p:txBody>
      </p:sp>
    </p:spTree>
    <p:extLst>
      <p:ext uri="{BB962C8B-B14F-4D97-AF65-F5344CB8AC3E}">
        <p14:creationId xmlns:p14="http://schemas.microsoft.com/office/powerpoint/2010/main" val="2366630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过程框架</a:t>
            </a:r>
            <a:r>
              <a:rPr lang="en-US" altLang="zh-CN" dirty="0"/>
              <a:t>——</a:t>
            </a:r>
            <a:r>
              <a:rPr lang="zh-CN" altLang="en-US" dirty="0"/>
              <a:t>生命周期模型</a:t>
            </a:r>
          </a:p>
        </p:txBody>
      </p:sp>
      <p:sp>
        <p:nvSpPr>
          <p:cNvPr id="13353"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313" name="Group 1"/>
          <p:cNvGrpSpPr>
            <a:grpSpLocks/>
          </p:cNvGrpSpPr>
          <p:nvPr/>
        </p:nvGrpSpPr>
        <p:grpSpPr bwMode="auto">
          <a:xfrm rot="16200000">
            <a:off x="2155676" y="-405754"/>
            <a:ext cx="4846265" cy="8771359"/>
            <a:chOff x="2700" y="8082"/>
            <a:chExt cx="6060" cy="6840"/>
          </a:xfrm>
          <a:solidFill>
            <a:schemeClr val="bg1"/>
          </a:solidFill>
        </p:grpSpPr>
        <p:sp>
          <p:nvSpPr>
            <p:cNvPr id="13352" name="Line 40"/>
            <p:cNvSpPr>
              <a:spLocks noChangeShapeType="1"/>
            </p:cNvSpPr>
            <p:nvPr/>
          </p:nvSpPr>
          <p:spPr bwMode="auto">
            <a:xfrm>
              <a:off x="2880" y="11736"/>
              <a:ext cx="216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51" name="Line 39"/>
            <p:cNvSpPr>
              <a:spLocks noChangeShapeType="1"/>
            </p:cNvSpPr>
            <p:nvPr/>
          </p:nvSpPr>
          <p:spPr bwMode="auto">
            <a:xfrm>
              <a:off x="2880" y="10488"/>
              <a:ext cx="216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50" name="Line 38"/>
            <p:cNvSpPr>
              <a:spLocks noChangeShapeType="1"/>
            </p:cNvSpPr>
            <p:nvPr/>
          </p:nvSpPr>
          <p:spPr bwMode="auto">
            <a:xfrm>
              <a:off x="6660" y="11736"/>
              <a:ext cx="16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49" name="Rectangle 37"/>
            <p:cNvSpPr>
              <a:spLocks noChangeArrowheads="1"/>
            </p:cNvSpPr>
            <p:nvPr/>
          </p:nvSpPr>
          <p:spPr bwMode="auto">
            <a:xfrm>
              <a:off x="5040" y="11199"/>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技术实现</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8" name="Rectangle 36"/>
            <p:cNvSpPr>
              <a:spLocks noChangeArrowheads="1"/>
            </p:cNvSpPr>
            <p:nvPr/>
          </p:nvSpPr>
          <p:spPr bwMode="auto">
            <a:xfrm>
              <a:off x="5040" y="8082"/>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项目启动</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7" name="Rectangle 35"/>
            <p:cNvSpPr>
              <a:spLocks noChangeArrowheads="1"/>
            </p:cNvSpPr>
            <p:nvPr/>
          </p:nvSpPr>
          <p:spPr bwMode="auto">
            <a:xfrm>
              <a:off x="5040" y="9105"/>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项目策划</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6" name="Rectangle 34"/>
            <p:cNvSpPr>
              <a:spLocks noChangeArrowheads="1"/>
            </p:cNvSpPr>
            <p:nvPr/>
          </p:nvSpPr>
          <p:spPr bwMode="auto">
            <a:xfrm>
              <a:off x="5040" y="10176"/>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需求开发</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5" name="Rectangle 33"/>
            <p:cNvSpPr>
              <a:spLocks noChangeArrowheads="1"/>
            </p:cNvSpPr>
            <p:nvPr/>
          </p:nvSpPr>
          <p:spPr bwMode="auto">
            <a:xfrm>
              <a:off x="5040" y="12372"/>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集成与测试</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4" name="Rectangle 32"/>
            <p:cNvSpPr>
              <a:spLocks noChangeArrowheads="1"/>
            </p:cNvSpPr>
            <p:nvPr/>
          </p:nvSpPr>
          <p:spPr bwMode="auto">
            <a:xfrm>
              <a:off x="5040" y="13440"/>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交付与维护</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43" name="Line 31"/>
            <p:cNvSpPr>
              <a:spLocks noChangeShapeType="1"/>
            </p:cNvSpPr>
            <p:nvPr/>
          </p:nvSpPr>
          <p:spPr bwMode="auto">
            <a:xfrm rot="5400000">
              <a:off x="5632" y="8843"/>
              <a:ext cx="255"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42" name="Line 30"/>
            <p:cNvSpPr>
              <a:spLocks noChangeShapeType="1"/>
            </p:cNvSpPr>
            <p:nvPr/>
          </p:nvSpPr>
          <p:spPr bwMode="auto">
            <a:xfrm rot="5400000">
              <a:off x="5551" y="9968"/>
              <a:ext cx="417"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41" name="Line 29"/>
            <p:cNvSpPr>
              <a:spLocks noChangeShapeType="1"/>
            </p:cNvSpPr>
            <p:nvPr/>
          </p:nvSpPr>
          <p:spPr bwMode="auto">
            <a:xfrm rot="5400000">
              <a:off x="5514" y="12114"/>
              <a:ext cx="492"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40" name="Line 28"/>
            <p:cNvSpPr>
              <a:spLocks noChangeShapeType="1"/>
            </p:cNvSpPr>
            <p:nvPr/>
          </p:nvSpPr>
          <p:spPr bwMode="auto">
            <a:xfrm rot="5400000">
              <a:off x="5565" y="10995"/>
              <a:ext cx="390"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39" name="Line 27"/>
            <p:cNvSpPr>
              <a:spLocks noChangeShapeType="1"/>
            </p:cNvSpPr>
            <p:nvPr/>
          </p:nvSpPr>
          <p:spPr bwMode="auto">
            <a:xfrm rot="5400000">
              <a:off x="5545" y="13226"/>
              <a:ext cx="429"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38" name="Line 26"/>
            <p:cNvSpPr>
              <a:spLocks noChangeShapeType="1"/>
            </p:cNvSpPr>
            <p:nvPr/>
          </p:nvSpPr>
          <p:spPr bwMode="auto">
            <a:xfrm rot="5400000">
              <a:off x="2160" y="11640"/>
              <a:ext cx="43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7" name="Line 25"/>
            <p:cNvSpPr>
              <a:spLocks noChangeShapeType="1"/>
            </p:cNvSpPr>
            <p:nvPr/>
          </p:nvSpPr>
          <p:spPr bwMode="auto">
            <a:xfrm>
              <a:off x="4320" y="13848"/>
              <a:ext cx="7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6" name="Line 24"/>
            <p:cNvSpPr>
              <a:spLocks noChangeShapeType="1"/>
            </p:cNvSpPr>
            <p:nvPr/>
          </p:nvSpPr>
          <p:spPr bwMode="auto">
            <a:xfrm>
              <a:off x="2880" y="8559"/>
              <a:ext cx="216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5" name="Line 23"/>
            <p:cNvSpPr>
              <a:spLocks noChangeShapeType="1"/>
            </p:cNvSpPr>
            <p:nvPr/>
          </p:nvSpPr>
          <p:spPr bwMode="auto">
            <a:xfrm>
              <a:off x="2880" y="13848"/>
              <a:ext cx="144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4" name="Line 22"/>
            <p:cNvSpPr>
              <a:spLocks noChangeShapeType="1"/>
            </p:cNvSpPr>
            <p:nvPr/>
          </p:nvSpPr>
          <p:spPr bwMode="auto">
            <a:xfrm>
              <a:off x="6660" y="10488"/>
              <a:ext cx="108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3" name="Oval 21"/>
            <p:cNvSpPr>
              <a:spLocks noChangeArrowheads="1"/>
            </p:cNvSpPr>
            <p:nvPr/>
          </p:nvSpPr>
          <p:spPr bwMode="auto">
            <a:xfrm>
              <a:off x="4140" y="10020"/>
              <a:ext cx="540" cy="2028"/>
            </a:xfrm>
            <a:prstGeom prst="ellipse">
              <a:avLst/>
            </a:prstGeom>
            <a:grpFill/>
            <a:ln w="25400">
              <a:solidFill>
                <a:srgbClr val="000000"/>
              </a:solidFill>
              <a:round/>
              <a:headEnd/>
              <a:tailEnd/>
            </a:ln>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需求管理</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32" name="Line 20"/>
            <p:cNvSpPr>
              <a:spLocks noChangeShapeType="1"/>
            </p:cNvSpPr>
            <p:nvPr/>
          </p:nvSpPr>
          <p:spPr bwMode="auto">
            <a:xfrm rot="5400000">
              <a:off x="1110" y="11970"/>
              <a:ext cx="498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1" name="Line 19"/>
            <p:cNvSpPr>
              <a:spLocks noChangeShapeType="1"/>
            </p:cNvSpPr>
            <p:nvPr/>
          </p:nvSpPr>
          <p:spPr bwMode="auto">
            <a:xfrm>
              <a:off x="4320" y="9423"/>
              <a:ext cx="7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30" name="Oval 18"/>
            <p:cNvSpPr>
              <a:spLocks noChangeArrowheads="1"/>
            </p:cNvSpPr>
            <p:nvPr/>
          </p:nvSpPr>
          <p:spPr bwMode="auto">
            <a:xfrm>
              <a:off x="3420" y="10020"/>
              <a:ext cx="540" cy="2028"/>
            </a:xfrm>
            <a:prstGeom prst="ellipse">
              <a:avLst/>
            </a:prstGeom>
            <a:grpFill/>
            <a:ln w="25400">
              <a:solidFill>
                <a:srgbClr val="000000"/>
              </a:solidFill>
              <a:round/>
              <a:headEnd/>
              <a:tailEnd/>
            </a:ln>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配置管理</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29" name="Line 17"/>
            <p:cNvSpPr>
              <a:spLocks noChangeShapeType="1"/>
            </p:cNvSpPr>
            <p:nvPr/>
          </p:nvSpPr>
          <p:spPr bwMode="auto">
            <a:xfrm rot="5400000">
              <a:off x="262" y="11216"/>
              <a:ext cx="5235"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8" name="Oval 16"/>
            <p:cNvSpPr>
              <a:spLocks noChangeArrowheads="1"/>
            </p:cNvSpPr>
            <p:nvPr/>
          </p:nvSpPr>
          <p:spPr bwMode="auto">
            <a:xfrm>
              <a:off x="2700" y="10020"/>
              <a:ext cx="540" cy="2028"/>
            </a:xfrm>
            <a:prstGeom prst="ellipse">
              <a:avLst/>
            </a:prstGeom>
            <a:grpFill/>
            <a:ln w="25400">
              <a:solidFill>
                <a:srgbClr val="000000"/>
              </a:solidFill>
              <a:round/>
              <a:headEnd/>
              <a:tailEnd/>
            </a:ln>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风险管理</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27" name="Line 15"/>
            <p:cNvSpPr>
              <a:spLocks noChangeShapeType="1"/>
            </p:cNvSpPr>
            <p:nvPr/>
          </p:nvSpPr>
          <p:spPr bwMode="auto">
            <a:xfrm rot="5400000">
              <a:off x="6492" y="11736"/>
              <a:ext cx="2496"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6" name="Line 14"/>
            <p:cNvSpPr>
              <a:spLocks noChangeShapeType="1"/>
            </p:cNvSpPr>
            <p:nvPr/>
          </p:nvSpPr>
          <p:spPr bwMode="auto">
            <a:xfrm>
              <a:off x="6660" y="13833"/>
              <a:ext cx="180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5" name="Oval 13"/>
            <p:cNvSpPr>
              <a:spLocks noChangeArrowheads="1"/>
            </p:cNvSpPr>
            <p:nvPr/>
          </p:nvSpPr>
          <p:spPr bwMode="auto">
            <a:xfrm>
              <a:off x="7515" y="10800"/>
              <a:ext cx="540" cy="2028"/>
            </a:xfrm>
            <a:prstGeom prst="ellipse">
              <a:avLst/>
            </a:prstGeom>
            <a:grpFill/>
            <a:ln w="25400">
              <a:solidFill>
                <a:srgbClr val="000000"/>
              </a:solidFill>
              <a:round/>
              <a:headEnd/>
              <a:tailEnd/>
            </a:ln>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验证 </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24" name="Line 12"/>
            <p:cNvSpPr>
              <a:spLocks noChangeShapeType="1"/>
            </p:cNvSpPr>
            <p:nvPr/>
          </p:nvSpPr>
          <p:spPr bwMode="auto">
            <a:xfrm rot="5400000">
              <a:off x="6264" y="11604"/>
              <a:ext cx="4392"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3" name="Line 11"/>
            <p:cNvSpPr>
              <a:spLocks noChangeShapeType="1"/>
            </p:cNvSpPr>
            <p:nvPr/>
          </p:nvSpPr>
          <p:spPr bwMode="auto">
            <a:xfrm>
              <a:off x="6660" y="9408"/>
              <a:ext cx="180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2" name="Oval 10"/>
            <p:cNvSpPr>
              <a:spLocks noChangeArrowheads="1"/>
            </p:cNvSpPr>
            <p:nvPr/>
          </p:nvSpPr>
          <p:spPr bwMode="auto">
            <a:xfrm>
              <a:off x="8220" y="10020"/>
              <a:ext cx="540" cy="2340"/>
            </a:xfrm>
            <a:prstGeom prst="ellipse">
              <a:avLst/>
            </a:prstGeom>
            <a:grpFill/>
            <a:ln w="25400">
              <a:solidFill>
                <a:srgbClr val="000000"/>
              </a:solidFill>
              <a:round/>
              <a:headEnd/>
              <a:tailEnd/>
            </a:ln>
          </p:spPr>
          <p:txBody>
            <a:bodyPr vert="horz" wrap="square" lIns="74295" tIns="8890"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确认 </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21" name="Line 9"/>
            <p:cNvSpPr>
              <a:spLocks noChangeShapeType="1"/>
            </p:cNvSpPr>
            <p:nvPr/>
          </p:nvSpPr>
          <p:spPr bwMode="auto">
            <a:xfrm>
              <a:off x="6660" y="12960"/>
              <a:ext cx="180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20" name="Line 8"/>
            <p:cNvSpPr>
              <a:spLocks noChangeShapeType="1"/>
            </p:cNvSpPr>
            <p:nvPr/>
          </p:nvSpPr>
          <p:spPr bwMode="auto">
            <a:xfrm>
              <a:off x="7200" y="10488"/>
              <a:ext cx="108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19" name="Line 7"/>
            <p:cNvSpPr>
              <a:spLocks noChangeShapeType="1"/>
            </p:cNvSpPr>
            <p:nvPr/>
          </p:nvSpPr>
          <p:spPr bwMode="auto">
            <a:xfrm>
              <a:off x="3600" y="9423"/>
              <a:ext cx="7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18" name="Line 6"/>
            <p:cNvSpPr>
              <a:spLocks noChangeShapeType="1"/>
            </p:cNvSpPr>
            <p:nvPr/>
          </p:nvSpPr>
          <p:spPr bwMode="auto">
            <a:xfrm>
              <a:off x="5280" y="10200"/>
              <a:ext cx="72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17" name="Line 5"/>
            <p:cNvSpPr>
              <a:spLocks noChangeShapeType="1"/>
            </p:cNvSpPr>
            <p:nvPr/>
          </p:nvSpPr>
          <p:spPr bwMode="auto">
            <a:xfrm>
              <a:off x="2880" y="12894"/>
              <a:ext cx="216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316" name="Rectangle 4"/>
            <p:cNvSpPr>
              <a:spLocks noChangeArrowheads="1"/>
            </p:cNvSpPr>
            <p:nvPr/>
          </p:nvSpPr>
          <p:spPr bwMode="auto">
            <a:xfrm>
              <a:off x="5038" y="14298"/>
              <a:ext cx="1620" cy="624"/>
            </a:xfrm>
            <a:prstGeom prst="rect">
              <a:avLst/>
            </a:prstGeom>
            <a:grpFill/>
            <a:ln w="25400">
              <a:solidFill>
                <a:srgbClr val="000000"/>
              </a:solidFill>
              <a:miter lim="800000"/>
              <a:headEnd/>
              <a:tailEnd/>
            </a:ln>
          </p:spPr>
          <p:txBody>
            <a:bodyPr vert="horz" wrap="square" lIns="74295" tIns="100584" rIns="74295" bIns="889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项目总结</a:t>
              </a:r>
              <a:endParaRPr kumimoji="0" 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315" name="Line 3"/>
            <p:cNvSpPr>
              <a:spLocks noChangeShapeType="1"/>
            </p:cNvSpPr>
            <p:nvPr/>
          </p:nvSpPr>
          <p:spPr bwMode="auto">
            <a:xfrm rot="5400000">
              <a:off x="5607" y="14187"/>
              <a:ext cx="306" cy="0"/>
            </a:xfrm>
            <a:prstGeom prst="line">
              <a:avLst/>
            </a:prstGeom>
            <a:grp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3314" name="Line 2"/>
            <p:cNvSpPr>
              <a:spLocks noChangeShapeType="1"/>
            </p:cNvSpPr>
            <p:nvPr/>
          </p:nvSpPr>
          <p:spPr bwMode="auto">
            <a:xfrm>
              <a:off x="3570" y="14370"/>
              <a:ext cx="1470" cy="0"/>
            </a:xfrm>
            <a:prstGeom prst="line">
              <a:avLst/>
            </a:prstGeom>
            <a:grpFill/>
            <a:ln w="2540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2000"/>
            </a:p>
          </p:txBody>
        </p:sp>
      </p:grpSp>
    </p:spTree>
    <p:extLst>
      <p:ext uri="{BB962C8B-B14F-4D97-AF65-F5344CB8AC3E}">
        <p14:creationId xmlns:p14="http://schemas.microsoft.com/office/powerpoint/2010/main" val="320049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V</a:t>
            </a:r>
            <a:r>
              <a:rPr lang="zh-CN" altLang="en-US" dirty="0"/>
              <a:t>字形</a:t>
            </a:r>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89" name="Object 1"/>
          <p:cNvGraphicFramePr>
            <a:graphicFrameLocks noChangeAspect="1"/>
          </p:cNvGraphicFramePr>
          <p:nvPr/>
        </p:nvGraphicFramePr>
        <p:xfrm>
          <a:off x="323528" y="1772816"/>
          <a:ext cx="8729840" cy="4392488"/>
        </p:xfrm>
        <a:graphic>
          <a:graphicData uri="http://schemas.openxmlformats.org/presentationml/2006/ole">
            <mc:AlternateContent xmlns:mc="http://schemas.openxmlformats.org/markup-compatibility/2006">
              <mc:Choice xmlns:v="urn:schemas-microsoft-com:vml" Requires="v">
                <p:oleObj spid="_x0000_s67591" name="Visio" r:id="rId3" imgW="3449558" imgH="1540994" progId="Visio.Drawing.11">
                  <p:embed/>
                </p:oleObj>
              </mc:Choice>
              <mc:Fallback>
                <p:oleObj name="Visio" r:id="rId3" imgW="3449558" imgH="1540994" progId="Visio.Drawing.11">
                  <p:embed/>
                  <p:pic>
                    <p:nvPicPr>
                      <p:cNvPr id="1228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72816"/>
                        <a:ext cx="8729840" cy="43924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82872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日程计划原理和方法</a:t>
            </a:r>
            <a:endParaRPr lang="zh-CN" altLang="en-US" dirty="0"/>
          </a:p>
        </p:txBody>
      </p:sp>
      <p:sp>
        <p:nvSpPr>
          <p:cNvPr id="3" name="内容占位符 2"/>
          <p:cNvSpPr>
            <a:spLocks noGrp="1"/>
          </p:cNvSpPr>
          <p:nvPr>
            <p:ph idx="1"/>
          </p:nvPr>
        </p:nvSpPr>
        <p:spPr/>
        <p:txBody>
          <a:bodyPr/>
          <a:lstStyle/>
          <a:p>
            <a:r>
              <a:rPr lang="zh-CN" altLang="en-US" dirty="0"/>
              <a:t>任务计划和日程计划</a:t>
            </a:r>
            <a:endParaRPr lang="en-US" altLang="zh-CN" dirty="0"/>
          </a:p>
          <a:p>
            <a:r>
              <a:rPr lang="zh-CN" altLang="en-US" dirty="0"/>
              <a:t>典型计划流程回顾</a:t>
            </a:r>
            <a:endParaRPr lang="en-US" altLang="zh-CN" dirty="0"/>
          </a:p>
          <a:p>
            <a:pPr lvl="1"/>
            <a:r>
              <a:rPr lang="zh-CN" altLang="en-US" dirty="0"/>
              <a:t>估算规模</a:t>
            </a:r>
            <a:endParaRPr lang="en-US" altLang="zh-CN" dirty="0"/>
          </a:p>
          <a:p>
            <a:pPr lvl="1"/>
            <a:r>
              <a:rPr lang="zh-CN" altLang="en-US" dirty="0"/>
              <a:t>估算资源</a:t>
            </a:r>
            <a:endParaRPr lang="en-US" altLang="zh-CN" dirty="0"/>
          </a:p>
          <a:p>
            <a:pPr lvl="1"/>
            <a:r>
              <a:rPr lang="zh-CN" altLang="en-US" dirty="0"/>
              <a:t>规划日程</a:t>
            </a:r>
          </a:p>
        </p:txBody>
      </p:sp>
    </p:spTree>
    <p:extLst>
      <p:ext uri="{BB962C8B-B14F-4D97-AF65-F5344CB8AC3E}">
        <p14:creationId xmlns:p14="http://schemas.microsoft.com/office/powerpoint/2010/main" val="87603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任务清单</a:t>
            </a:r>
          </a:p>
        </p:txBody>
      </p:sp>
      <p:graphicFrame>
        <p:nvGraphicFramePr>
          <p:cNvPr id="4" name="表格 3"/>
          <p:cNvGraphicFramePr>
            <a:graphicFrameLocks noGrp="1"/>
          </p:cNvGraphicFramePr>
          <p:nvPr/>
        </p:nvGraphicFramePr>
        <p:xfrm>
          <a:off x="1043608" y="1700808"/>
          <a:ext cx="7632847" cy="4448933"/>
        </p:xfrm>
        <a:graphic>
          <a:graphicData uri="http://schemas.openxmlformats.org/drawingml/2006/table">
            <a:tbl>
              <a:tblPr/>
              <a:tblGrid>
                <a:gridCol w="2543685">
                  <a:extLst>
                    <a:ext uri="{9D8B030D-6E8A-4147-A177-3AD203B41FA5}">
                      <a16:colId xmlns:a16="http://schemas.microsoft.com/office/drawing/2014/main" val="20000"/>
                    </a:ext>
                  </a:extLst>
                </a:gridCol>
                <a:gridCol w="2544581">
                  <a:extLst>
                    <a:ext uri="{9D8B030D-6E8A-4147-A177-3AD203B41FA5}">
                      <a16:colId xmlns:a16="http://schemas.microsoft.com/office/drawing/2014/main" val="20001"/>
                    </a:ext>
                  </a:extLst>
                </a:gridCol>
                <a:gridCol w="2544581">
                  <a:extLst>
                    <a:ext uri="{9D8B030D-6E8A-4147-A177-3AD203B41FA5}">
                      <a16:colId xmlns:a16="http://schemas.microsoft.com/office/drawing/2014/main" val="20002"/>
                    </a:ext>
                  </a:extLst>
                </a:gridCol>
              </a:tblGrid>
              <a:tr h="531059">
                <a:tc>
                  <a:txBody>
                    <a:bodyPr/>
                    <a:lstStyle/>
                    <a:p>
                      <a:pPr indent="266700" algn="ctr">
                        <a:spcAft>
                          <a:spcPts val="0"/>
                        </a:spcAft>
                      </a:pPr>
                      <a:r>
                        <a:rPr lang="zh-CN" sz="2400" b="1" kern="100">
                          <a:latin typeface="Calibri"/>
                          <a:ea typeface="宋体"/>
                          <a:cs typeface="Times New Roman"/>
                        </a:rPr>
                        <a:t>任务</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需要时间资源（小时）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累计时间资源（小时）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31059">
                <a:tc>
                  <a:txBody>
                    <a:bodyPr/>
                    <a:lstStyle/>
                    <a:p>
                      <a:pPr indent="266700"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31059">
                <a:tc>
                  <a:txBody>
                    <a:bodyPr/>
                    <a:lstStyle/>
                    <a:p>
                      <a:pPr indent="266700"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31059">
                <a:tc>
                  <a:txBody>
                    <a:bodyPr/>
                    <a:lstStyle/>
                    <a:p>
                      <a:pPr indent="266700" algn="ctr">
                        <a:spcAft>
                          <a:spcPts val="0"/>
                        </a:spcAft>
                      </a:pPr>
                      <a:r>
                        <a:rPr lang="en-US" sz="2400" kern="100">
                          <a:latin typeface="Calibri"/>
                          <a:ea typeface="宋体"/>
                          <a:cs typeface="Times New Roman"/>
                        </a:rPr>
                        <a:t>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31059">
                <a:tc>
                  <a:txBody>
                    <a:bodyPr/>
                    <a:lstStyle/>
                    <a:p>
                      <a:pPr indent="266700" algn="ctr">
                        <a:spcAft>
                          <a:spcPts val="0"/>
                        </a:spcAft>
                      </a:pPr>
                      <a:r>
                        <a:rPr lang="en-US" sz="2400" kern="100">
                          <a:latin typeface="Calibri"/>
                          <a:ea typeface="宋体"/>
                          <a:cs typeface="Times New Roman"/>
                        </a:rPr>
                        <a:t>D</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31059">
                <a:tc>
                  <a:txBody>
                    <a:bodyPr/>
                    <a:lstStyle/>
                    <a:p>
                      <a:pPr indent="266700" algn="ctr">
                        <a:spcAft>
                          <a:spcPts val="0"/>
                        </a:spcAft>
                      </a:pPr>
                      <a:r>
                        <a:rPr lang="en-US" sz="2400" kern="100">
                          <a:latin typeface="Calibri"/>
                          <a:ea typeface="宋体"/>
                          <a:cs typeface="Times New Roman"/>
                        </a:rPr>
                        <a:t>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31059">
                <a:tc>
                  <a:txBody>
                    <a:bodyPr/>
                    <a:lstStyle/>
                    <a:p>
                      <a:pPr indent="266700" algn="ctr">
                        <a:spcAft>
                          <a:spcPts val="0"/>
                        </a:spcAft>
                      </a:pPr>
                      <a:r>
                        <a:rPr lang="en-US" sz="2400" kern="100">
                          <a:latin typeface="Calibri"/>
                          <a:ea typeface="宋体"/>
                          <a:cs typeface="Times New Roman"/>
                        </a:rPr>
                        <a:t>F</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31059">
                <a:tc>
                  <a:txBody>
                    <a:bodyPr/>
                    <a:lstStyle/>
                    <a:p>
                      <a:pPr indent="266700" algn="ctr">
                        <a:spcAft>
                          <a:spcPts val="0"/>
                        </a:spcAft>
                      </a:pPr>
                      <a:r>
                        <a:rPr lang="en-US" sz="2400" kern="100">
                          <a:latin typeface="Calibri"/>
                          <a:ea typeface="宋体"/>
                          <a:cs typeface="Times New Roman"/>
                        </a:rPr>
                        <a:t>G</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dirty="0">
                          <a:latin typeface="Calibri"/>
                          <a:ea typeface="宋体"/>
                          <a:cs typeface="Times New Roman"/>
                        </a:rPr>
                        <a:t>27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97451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16632"/>
            <a:ext cx="6900862" cy="720080"/>
          </a:xfrm>
        </p:spPr>
        <p:txBody>
          <a:bodyPr/>
          <a:lstStyle/>
          <a:p>
            <a:r>
              <a:rPr lang="zh-CN" altLang="en-US" dirty="0"/>
              <a:t>典型</a:t>
            </a:r>
            <a:r>
              <a:rPr lang="en-US" altLang="zh-CN" dirty="0"/>
              <a:t>PSP</a:t>
            </a:r>
            <a:r>
              <a:rPr lang="zh-CN" altLang="en-US" dirty="0"/>
              <a:t>过程</a:t>
            </a: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7" name="Object 1"/>
          <p:cNvGraphicFramePr>
            <a:graphicFrameLocks noChangeAspect="1"/>
          </p:cNvGraphicFramePr>
          <p:nvPr>
            <p:extLst>
              <p:ext uri="{D42A27DB-BD31-4B8C-83A1-F6EECF244321}">
                <p14:modId xmlns:p14="http://schemas.microsoft.com/office/powerpoint/2010/main" val="510049844"/>
              </p:ext>
            </p:extLst>
          </p:nvPr>
        </p:nvGraphicFramePr>
        <p:xfrm>
          <a:off x="76201" y="948854"/>
          <a:ext cx="8588350" cy="5909145"/>
        </p:xfrm>
        <a:graphic>
          <a:graphicData uri="http://schemas.openxmlformats.org/presentationml/2006/ole">
            <mc:AlternateContent xmlns:mc="http://schemas.openxmlformats.org/markup-compatibility/2006">
              <mc:Choice xmlns:v="urn:schemas-microsoft-com:vml" Requires="v">
                <p:oleObj spid="_x0000_s1048" name="Visio" r:id="rId4" imgW="6514560" imgH="4756929" progId="Visio.Drawing.11">
                  <p:embed/>
                </p:oleObj>
              </mc:Choice>
              <mc:Fallback>
                <p:oleObj name="Visio" r:id="rId4" imgW="6514560" imgH="475692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1" y="948854"/>
                        <a:ext cx="8588350" cy="5909145"/>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1465157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资源清单</a:t>
            </a:r>
          </a:p>
        </p:txBody>
      </p:sp>
      <p:graphicFrame>
        <p:nvGraphicFramePr>
          <p:cNvPr id="4" name="表格 3"/>
          <p:cNvGraphicFramePr>
            <a:graphicFrameLocks noGrp="1"/>
          </p:cNvGraphicFramePr>
          <p:nvPr/>
        </p:nvGraphicFramePr>
        <p:xfrm>
          <a:off x="1187624" y="1844824"/>
          <a:ext cx="7704855" cy="4322919"/>
        </p:xfrm>
        <a:graphic>
          <a:graphicData uri="http://schemas.openxmlformats.org/drawingml/2006/table">
            <a:tbl>
              <a:tblPr/>
              <a:tblGrid>
                <a:gridCol w="2567683">
                  <a:extLst>
                    <a:ext uri="{9D8B030D-6E8A-4147-A177-3AD203B41FA5}">
                      <a16:colId xmlns:a16="http://schemas.microsoft.com/office/drawing/2014/main" val="20000"/>
                    </a:ext>
                  </a:extLst>
                </a:gridCol>
                <a:gridCol w="2568586">
                  <a:extLst>
                    <a:ext uri="{9D8B030D-6E8A-4147-A177-3AD203B41FA5}">
                      <a16:colId xmlns:a16="http://schemas.microsoft.com/office/drawing/2014/main" val="20001"/>
                    </a:ext>
                  </a:extLst>
                </a:gridCol>
                <a:gridCol w="2568586">
                  <a:extLst>
                    <a:ext uri="{9D8B030D-6E8A-4147-A177-3AD203B41FA5}">
                      <a16:colId xmlns:a16="http://schemas.microsoft.com/office/drawing/2014/main" val="20002"/>
                    </a:ext>
                  </a:extLst>
                </a:gridCol>
              </a:tblGrid>
              <a:tr h="513057">
                <a:tc>
                  <a:txBody>
                    <a:bodyPr/>
                    <a:lstStyle/>
                    <a:p>
                      <a:pPr indent="266700" algn="ctr">
                        <a:spcAft>
                          <a:spcPts val="0"/>
                        </a:spcAft>
                      </a:pPr>
                      <a:r>
                        <a:rPr lang="zh-CN" sz="2400" b="1" kern="100">
                          <a:latin typeface="Calibri"/>
                          <a:ea typeface="宋体"/>
                          <a:cs typeface="Times New Roman"/>
                        </a:rPr>
                        <a:t>日期（第</a:t>
                      </a:r>
                      <a:r>
                        <a:rPr lang="en-US" sz="2400" b="1" kern="100">
                          <a:latin typeface="Calibri"/>
                          <a:ea typeface="宋体"/>
                          <a:cs typeface="Times New Roman"/>
                        </a:rPr>
                        <a:t>X</a:t>
                      </a:r>
                      <a:r>
                        <a:rPr lang="zh-CN" sz="2400" b="1" kern="100">
                          <a:latin typeface="Calibri"/>
                          <a:ea typeface="宋体"/>
                          <a:cs typeface="Times New Roman"/>
                        </a:rPr>
                        <a:t>天）</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累计时间资源（小时）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13057">
                <a:tc>
                  <a:txBody>
                    <a:bodyPr/>
                    <a:lstStyle/>
                    <a:p>
                      <a:pPr indent="266700"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13057">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3057">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13057">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13057">
                <a:tc>
                  <a:txBody>
                    <a:bodyPr/>
                    <a:lstStyle/>
                    <a:p>
                      <a:pPr indent="266700"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13057">
                <a:tc>
                  <a:txBody>
                    <a:bodyPr/>
                    <a:lstStyle/>
                    <a:p>
                      <a:pPr indent="266700" algn="ctr">
                        <a:spcAft>
                          <a:spcPts val="0"/>
                        </a:spcAft>
                      </a:pPr>
                      <a:r>
                        <a:rPr lang="en-US" sz="2400" kern="100">
                          <a:latin typeface="Calibri"/>
                          <a:ea typeface="宋体"/>
                          <a:cs typeface="Times New Roman"/>
                        </a:rPr>
                        <a:t>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13057">
                <a:tc>
                  <a:txBody>
                    <a:bodyPr/>
                    <a:lstStyle/>
                    <a:p>
                      <a:pPr indent="266700" algn="ctr">
                        <a:spcAft>
                          <a:spcPts val="0"/>
                        </a:spcAft>
                      </a:pPr>
                      <a:r>
                        <a:rPr lang="en-US" sz="2400" kern="100">
                          <a:latin typeface="Calibri"/>
                          <a:ea typeface="宋体"/>
                          <a:cs typeface="Times New Roman"/>
                        </a:rPr>
                        <a:t>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dirty="0">
                          <a:latin typeface="Calibri"/>
                          <a:ea typeface="宋体"/>
                          <a:cs typeface="Times New Roman"/>
                        </a:rPr>
                        <a:t>28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9561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日程计划</a:t>
            </a:r>
          </a:p>
        </p:txBody>
      </p:sp>
      <p:graphicFrame>
        <p:nvGraphicFramePr>
          <p:cNvPr id="4" name="表格 3"/>
          <p:cNvGraphicFramePr>
            <a:graphicFrameLocks noGrp="1"/>
          </p:cNvGraphicFramePr>
          <p:nvPr/>
        </p:nvGraphicFramePr>
        <p:xfrm>
          <a:off x="1043605" y="1700810"/>
          <a:ext cx="7848874" cy="4608507"/>
        </p:xfrm>
        <a:graphic>
          <a:graphicData uri="http://schemas.openxmlformats.org/drawingml/2006/table">
            <a:tbl>
              <a:tblPr/>
              <a:tblGrid>
                <a:gridCol w="1946100">
                  <a:extLst>
                    <a:ext uri="{9D8B030D-6E8A-4147-A177-3AD203B41FA5}">
                      <a16:colId xmlns:a16="http://schemas.microsoft.com/office/drawing/2014/main" val="20000"/>
                    </a:ext>
                  </a:extLst>
                </a:gridCol>
                <a:gridCol w="2005967">
                  <a:extLst>
                    <a:ext uri="{9D8B030D-6E8A-4147-A177-3AD203B41FA5}">
                      <a16:colId xmlns:a16="http://schemas.microsoft.com/office/drawing/2014/main" val="20001"/>
                    </a:ext>
                  </a:extLst>
                </a:gridCol>
                <a:gridCol w="2005967">
                  <a:extLst>
                    <a:ext uri="{9D8B030D-6E8A-4147-A177-3AD203B41FA5}">
                      <a16:colId xmlns:a16="http://schemas.microsoft.com/office/drawing/2014/main" val="20002"/>
                    </a:ext>
                  </a:extLst>
                </a:gridCol>
                <a:gridCol w="1890840">
                  <a:extLst>
                    <a:ext uri="{9D8B030D-6E8A-4147-A177-3AD203B41FA5}">
                      <a16:colId xmlns:a16="http://schemas.microsoft.com/office/drawing/2014/main" val="20003"/>
                    </a:ext>
                  </a:extLst>
                </a:gridCol>
              </a:tblGrid>
              <a:tr h="1024115">
                <a:tc>
                  <a:txBody>
                    <a:bodyPr/>
                    <a:lstStyle/>
                    <a:p>
                      <a:pPr indent="266700" algn="ctr">
                        <a:spcAft>
                          <a:spcPts val="0"/>
                        </a:spcAft>
                      </a:pPr>
                      <a:r>
                        <a:rPr lang="zh-CN" sz="2400" b="1" kern="100" dirty="0">
                          <a:latin typeface="Calibri"/>
                          <a:ea typeface="宋体"/>
                          <a:cs typeface="Times New Roman"/>
                        </a:rPr>
                        <a:t>任务</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需要时间资源（小时）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累计时间资源（小时）</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zh-CN" sz="2400" b="1" kern="100">
                          <a:latin typeface="Calibri"/>
                          <a:ea typeface="宋体"/>
                          <a:cs typeface="Times New Roman"/>
                        </a:rPr>
                        <a:t>完成时间（第</a:t>
                      </a:r>
                      <a:r>
                        <a:rPr lang="en-US" sz="2400" b="1" kern="100">
                          <a:latin typeface="Calibri"/>
                          <a:ea typeface="宋体"/>
                          <a:cs typeface="Times New Roman"/>
                        </a:rPr>
                        <a:t>X</a:t>
                      </a:r>
                      <a:r>
                        <a:rPr lang="zh-CN" sz="2400" b="1" kern="100">
                          <a:latin typeface="Calibri"/>
                          <a:ea typeface="宋体"/>
                          <a:cs typeface="Times New Roman"/>
                        </a:rPr>
                        <a:t>天）</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12056">
                <a:tc>
                  <a:txBody>
                    <a:bodyPr/>
                    <a:lstStyle/>
                    <a:p>
                      <a:pPr indent="266700"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12056">
                <a:tc>
                  <a:txBody>
                    <a:bodyPr/>
                    <a:lstStyle/>
                    <a:p>
                      <a:pPr indent="266700"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2056">
                <a:tc>
                  <a:txBody>
                    <a:bodyPr/>
                    <a:lstStyle/>
                    <a:p>
                      <a:pPr indent="266700" algn="ctr">
                        <a:spcAft>
                          <a:spcPts val="0"/>
                        </a:spcAft>
                      </a:pPr>
                      <a:r>
                        <a:rPr lang="en-US" sz="2400" kern="100">
                          <a:latin typeface="Calibri"/>
                          <a:ea typeface="宋体"/>
                          <a:cs typeface="Times New Roman"/>
                        </a:rPr>
                        <a:t>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12056">
                <a:tc>
                  <a:txBody>
                    <a:bodyPr/>
                    <a:lstStyle/>
                    <a:p>
                      <a:pPr indent="266700" algn="ctr">
                        <a:spcAft>
                          <a:spcPts val="0"/>
                        </a:spcAft>
                      </a:pPr>
                      <a:r>
                        <a:rPr lang="en-US" sz="2400" kern="100">
                          <a:latin typeface="Calibri"/>
                          <a:ea typeface="宋体"/>
                          <a:cs typeface="Times New Roman"/>
                        </a:rPr>
                        <a:t>D</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12056">
                <a:tc>
                  <a:txBody>
                    <a:bodyPr/>
                    <a:lstStyle/>
                    <a:p>
                      <a:pPr indent="266700" algn="ctr">
                        <a:spcAft>
                          <a:spcPts val="0"/>
                        </a:spcAft>
                      </a:pPr>
                      <a:r>
                        <a:rPr lang="en-US" sz="2400" kern="100">
                          <a:latin typeface="Calibri"/>
                          <a:ea typeface="宋体"/>
                          <a:cs typeface="Times New Roman"/>
                        </a:rPr>
                        <a:t>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18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12056">
                <a:tc>
                  <a:txBody>
                    <a:bodyPr/>
                    <a:lstStyle/>
                    <a:p>
                      <a:pPr indent="266700" algn="ctr">
                        <a:spcAft>
                          <a:spcPts val="0"/>
                        </a:spcAft>
                      </a:pPr>
                      <a:r>
                        <a:rPr lang="en-US" sz="2400" kern="100">
                          <a:latin typeface="Calibri"/>
                          <a:ea typeface="宋体"/>
                          <a:cs typeface="Times New Roman"/>
                        </a:rPr>
                        <a:t>F</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20</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12056">
                <a:tc>
                  <a:txBody>
                    <a:bodyPr/>
                    <a:lstStyle/>
                    <a:p>
                      <a:pPr indent="266700" algn="ctr">
                        <a:spcAft>
                          <a:spcPts val="0"/>
                        </a:spcAft>
                      </a:pPr>
                      <a:r>
                        <a:rPr lang="en-US" sz="2400" kern="100">
                          <a:latin typeface="Calibri"/>
                          <a:ea typeface="宋体"/>
                          <a:cs typeface="Times New Roman"/>
                        </a:rPr>
                        <a:t>G</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a:latin typeface="Calibri"/>
                          <a:ea typeface="宋体"/>
                          <a:cs typeface="Times New Roman"/>
                        </a:rPr>
                        <a:t>27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5049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质量计划原理和方法</a:t>
            </a:r>
            <a:endParaRPr lang="zh-CN" altLang="en-US" dirty="0"/>
          </a:p>
        </p:txBody>
      </p:sp>
      <p:sp>
        <p:nvSpPr>
          <p:cNvPr id="3" name="内容占位符 2"/>
          <p:cNvSpPr>
            <a:spLocks noGrp="1"/>
          </p:cNvSpPr>
          <p:nvPr>
            <p:ph idx="1"/>
          </p:nvPr>
        </p:nvSpPr>
        <p:spPr/>
        <p:txBody>
          <a:bodyPr/>
          <a:lstStyle/>
          <a:p>
            <a:r>
              <a:rPr lang="zh-CN" altLang="en-US" dirty="0"/>
              <a:t>项目的质量计划中应当确定需要开展的质量保证活动。</a:t>
            </a:r>
            <a:endParaRPr lang="en-US" altLang="zh-CN" dirty="0"/>
          </a:p>
          <a:p>
            <a:r>
              <a:rPr lang="zh-CN" altLang="en-US" dirty="0"/>
              <a:t>典型的质量保证活动包括个人评审、团队评审、单元测试、集成测试、系统测试以及验收测试等。</a:t>
            </a:r>
            <a:endParaRPr lang="en-US" altLang="zh-CN" dirty="0"/>
          </a:p>
          <a:p>
            <a:r>
              <a:rPr lang="zh-CN" altLang="en-US" dirty="0"/>
              <a:t>在质量计划中需要解决的关键的问题是该开展哪些活动，以及这些活动开展的程度，如时间、人数和目标分别是什么。</a:t>
            </a:r>
          </a:p>
        </p:txBody>
      </p:sp>
    </p:spTree>
    <p:extLst>
      <p:ext uri="{BB962C8B-B14F-4D97-AF65-F5344CB8AC3E}">
        <p14:creationId xmlns:p14="http://schemas.microsoft.com/office/powerpoint/2010/main" val="1306964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0"/>
            <a:ext cx="6900862" cy="1143000"/>
          </a:xfrm>
        </p:spPr>
        <p:txBody>
          <a:bodyPr/>
          <a:lstStyle/>
          <a:p>
            <a:r>
              <a:rPr lang="en-US" altLang="zh-CN" dirty="0"/>
              <a:t>Quality Plan</a:t>
            </a:r>
            <a:endParaRPr lang="zh-CN" altLang="en-US" dirty="0"/>
          </a:p>
        </p:txBody>
      </p:sp>
      <p:pic>
        <p:nvPicPr>
          <p:cNvPr id="4" name="图片 3" descr="无标题.jpg"/>
          <p:cNvPicPr/>
          <p:nvPr/>
        </p:nvPicPr>
        <p:blipFill>
          <a:blip r:embed="rId2" cstate="print">
            <a:grayscl/>
          </a:blip>
          <a:stretch>
            <a:fillRect/>
          </a:stretch>
        </p:blipFill>
        <p:spPr>
          <a:xfrm>
            <a:off x="1691680" y="1052736"/>
            <a:ext cx="6912768" cy="6184372"/>
          </a:xfrm>
          <a:prstGeom prst="rect">
            <a:avLst/>
          </a:prstGeom>
        </p:spPr>
      </p:pic>
    </p:spTree>
    <p:extLst>
      <p:ext uri="{BB962C8B-B14F-4D97-AF65-F5344CB8AC3E}">
        <p14:creationId xmlns:p14="http://schemas.microsoft.com/office/powerpoint/2010/main" val="2402297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风险计划</a:t>
            </a:r>
          </a:p>
        </p:txBody>
      </p:sp>
      <p:sp>
        <p:nvSpPr>
          <p:cNvPr id="3" name="内容占位符 2"/>
          <p:cNvSpPr>
            <a:spLocks noGrp="1"/>
          </p:cNvSpPr>
          <p:nvPr>
            <p:ph idx="1"/>
          </p:nvPr>
        </p:nvSpPr>
        <p:spPr/>
        <p:txBody>
          <a:bodyPr/>
          <a:lstStyle/>
          <a:p>
            <a:r>
              <a:rPr lang="zh-CN" altLang="en-US" dirty="0"/>
              <a:t>风险管理的目的是在风险发生前，识别出潜在的问题，以便在产品或项目的生命周期中规划和实施风险管理活动，以消除潜在问题对项目产生的负面影响。</a:t>
            </a:r>
            <a:endParaRPr lang="en-US" altLang="zh-CN" dirty="0"/>
          </a:p>
          <a:p>
            <a:r>
              <a:rPr lang="zh-CN" altLang="en-US" dirty="0"/>
              <a:t>风险管理大致分成两部分，即风险识别和风险应对。</a:t>
            </a:r>
          </a:p>
        </p:txBody>
      </p:sp>
    </p:spTree>
    <p:extLst>
      <p:ext uri="{BB962C8B-B14F-4D97-AF65-F5344CB8AC3E}">
        <p14:creationId xmlns:p14="http://schemas.microsoft.com/office/powerpoint/2010/main" val="2313777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 </a:t>
            </a:r>
            <a:r>
              <a:rPr lang="en-US" altLang="zh-CN" dirty="0"/>
              <a:t>-1</a:t>
            </a:r>
            <a:endParaRPr lang="zh-CN" altLang="en-US" dirty="0"/>
          </a:p>
        </p:txBody>
      </p:sp>
      <p:sp>
        <p:nvSpPr>
          <p:cNvPr id="3" name="内容占位符 2"/>
          <p:cNvSpPr>
            <a:spLocks noGrp="1"/>
          </p:cNvSpPr>
          <p:nvPr>
            <p:ph idx="1"/>
          </p:nvPr>
        </p:nvSpPr>
        <p:spPr/>
        <p:txBody>
          <a:bodyPr/>
          <a:lstStyle/>
          <a:p>
            <a:pPr lvl="0"/>
            <a:r>
              <a:rPr lang="zh-CN" altLang="en-US" dirty="0"/>
              <a:t>识别与成本、进度及绩效相关的风险</a:t>
            </a:r>
            <a:endParaRPr lang="en-US" altLang="zh-CN" dirty="0"/>
          </a:p>
          <a:p>
            <a:pPr lvl="0"/>
            <a:r>
              <a:rPr lang="zh-CN" altLang="en-US" dirty="0"/>
              <a:t>审查可能影响项目的环境因素</a:t>
            </a:r>
            <a:endParaRPr lang="en-US" altLang="zh-CN" dirty="0"/>
          </a:p>
          <a:p>
            <a:pPr lvl="0"/>
            <a:r>
              <a:rPr lang="zh-CN" altLang="en-US" dirty="0"/>
              <a:t>审查工作分解结构的所有组件，作为风险识别的一部分，以协助确保所有的工作投入均已考虑</a:t>
            </a:r>
          </a:p>
          <a:p>
            <a:pPr lvl="0"/>
            <a:r>
              <a:rPr lang="zh-CN" altLang="en-US" dirty="0"/>
              <a:t>审查项目计划的所有组件，作为风险识别的一部分，以确保项目在各方面均已考虑</a:t>
            </a:r>
            <a:endParaRPr lang="en-US" altLang="zh-CN" dirty="0"/>
          </a:p>
        </p:txBody>
      </p:sp>
    </p:spTree>
    <p:extLst>
      <p:ext uri="{BB962C8B-B14F-4D97-AF65-F5344CB8AC3E}">
        <p14:creationId xmlns:p14="http://schemas.microsoft.com/office/powerpoint/2010/main" val="2054891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 </a:t>
            </a:r>
            <a:r>
              <a:rPr lang="en-US" altLang="zh-CN" dirty="0"/>
              <a:t>-2 </a:t>
            </a:r>
            <a:endParaRPr lang="zh-CN" altLang="en-US" dirty="0"/>
          </a:p>
        </p:txBody>
      </p:sp>
      <p:sp>
        <p:nvSpPr>
          <p:cNvPr id="3" name="内容占位符 2"/>
          <p:cNvSpPr>
            <a:spLocks noGrp="1"/>
          </p:cNvSpPr>
          <p:nvPr>
            <p:ph idx="1"/>
          </p:nvPr>
        </p:nvSpPr>
        <p:spPr/>
        <p:txBody>
          <a:bodyPr/>
          <a:lstStyle/>
          <a:p>
            <a:pPr lvl="0"/>
            <a:r>
              <a:rPr lang="zh-CN" altLang="en-US" dirty="0"/>
              <a:t>记录风险的内容、条件及可能的结果</a:t>
            </a:r>
            <a:endParaRPr lang="en-US" altLang="zh-CN" dirty="0"/>
          </a:p>
          <a:p>
            <a:pPr lvl="0"/>
            <a:r>
              <a:rPr lang="zh-CN" altLang="en-US" dirty="0"/>
              <a:t>识别每一风险相关的干系人</a:t>
            </a:r>
            <a:endParaRPr lang="en-US" altLang="zh-CN" dirty="0"/>
          </a:p>
          <a:p>
            <a:pPr lvl="0" algn="just"/>
            <a:r>
              <a:rPr lang="zh-CN" altLang="en-US" dirty="0"/>
              <a:t>利用已定义的风险参数，评估已识别的风险</a:t>
            </a:r>
            <a:endParaRPr lang="en-US" altLang="zh-CN" dirty="0"/>
          </a:p>
          <a:p>
            <a:pPr lvl="0" algn="just"/>
            <a:r>
              <a:rPr lang="zh-CN" altLang="en-US" dirty="0"/>
              <a:t>依照定义的风险类别，将风险分类并分组</a:t>
            </a:r>
            <a:endParaRPr lang="en-US" altLang="zh-CN" dirty="0"/>
          </a:p>
          <a:p>
            <a:pPr lvl="0" algn="just"/>
            <a:r>
              <a:rPr lang="zh-CN" altLang="en-US" dirty="0"/>
              <a:t>排列降低风险的优先级</a:t>
            </a:r>
          </a:p>
          <a:p>
            <a:endParaRPr lang="zh-CN" altLang="en-US" dirty="0"/>
          </a:p>
        </p:txBody>
      </p:sp>
    </p:spTree>
    <p:extLst>
      <p:ext uri="{BB962C8B-B14F-4D97-AF65-F5344CB8AC3E}">
        <p14:creationId xmlns:p14="http://schemas.microsoft.com/office/powerpoint/2010/main" val="9249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风险应对</a:t>
            </a:r>
          </a:p>
        </p:txBody>
      </p:sp>
      <p:sp>
        <p:nvSpPr>
          <p:cNvPr id="3" name="内容占位符 2"/>
          <p:cNvSpPr>
            <a:spLocks noGrp="1"/>
          </p:cNvSpPr>
          <p:nvPr>
            <p:ph idx="1"/>
          </p:nvPr>
        </p:nvSpPr>
        <p:spPr/>
        <p:txBody>
          <a:bodyPr/>
          <a:lstStyle/>
          <a:p>
            <a:r>
              <a:rPr lang="zh-CN" altLang="en-US" dirty="0"/>
              <a:t>识别风险之后，就应当制定相应的风险管理策略，以应对各类风险。</a:t>
            </a:r>
            <a:endParaRPr lang="en-US" altLang="zh-CN" dirty="0"/>
          </a:p>
          <a:p>
            <a:r>
              <a:rPr lang="zh-CN" altLang="en-US" dirty="0"/>
              <a:t>典型的策略包括</a:t>
            </a:r>
            <a:endParaRPr lang="en-US" altLang="zh-CN" dirty="0"/>
          </a:p>
          <a:p>
            <a:pPr lvl="1"/>
            <a:r>
              <a:rPr lang="zh-CN" altLang="en-US" dirty="0"/>
              <a:t>风险转嫁</a:t>
            </a:r>
            <a:endParaRPr lang="en-US" altLang="zh-CN" dirty="0"/>
          </a:p>
          <a:p>
            <a:pPr lvl="1"/>
            <a:r>
              <a:rPr lang="zh-CN" altLang="en-US" dirty="0"/>
              <a:t>风险解决</a:t>
            </a:r>
            <a:endParaRPr lang="en-US" altLang="zh-CN" dirty="0"/>
          </a:p>
          <a:p>
            <a:pPr lvl="1"/>
            <a:r>
              <a:rPr lang="zh-CN" altLang="en-US" dirty="0"/>
              <a:t>风险缓解</a:t>
            </a:r>
          </a:p>
          <a:p>
            <a:endParaRPr lang="zh-CN" altLang="en-US" dirty="0"/>
          </a:p>
        </p:txBody>
      </p:sp>
    </p:spTree>
    <p:extLst>
      <p:ext uri="{BB962C8B-B14F-4D97-AF65-F5344CB8AC3E}">
        <p14:creationId xmlns:p14="http://schemas.microsoft.com/office/powerpoint/2010/main" val="740507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计划评审和各方承诺</a:t>
            </a:r>
            <a:endParaRPr lang="zh-CN" altLang="en-US" dirty="0"/>
          </a:p>
        </p:txBody>
      </p:sp>
      <p:sp>
        <p:nvSpPr>
          <p:cNvPr id="3" name="内容占位符 2"/>
          <p:cNvSpPr>
            <a:spLocks noGrp="1"/>
          </p:cNvSpPr>
          <p:nvPr>
            <p:ph idx="1"/>
          </p:nvPr>
        </p:nvSpPr>
        <p:spPr>
          <a:xfrm>
            <a:off x="0" y="1052736"/>
            <a:ext cx="9144000" cy="5590974"/>
          </a:xfrm>
        </p:spPr>
        <p:txBody>
          <a:bodyPr/>
          <a:lstStyle/>
          <a:p>
            <a:r>
              <a:rPr lang="zh-CN" altLang="zh-CN" dirty="0"/>
              <a:t>项目各项计划完成之后，需要与各类计划的相关干系人开展评审工作，解决计划中相互矛盾与不一致的地方，并获得参与项目的各方对项目计划的承诺。</a:t>
            </a:r>
            <a:endParaRPr lang="en-US" altLang="zh-CN" dirty="0"/>
          </a:p>
          <a:p>
            <a:pPr lvl="1"/>
            <a:r>
              <a:rPr lang="zh-CN" altLang="zh-CN" dirty="0"/>
              <a:t>识别每一项计划所需支持，并与相关干系人协商承诺。</a:t>
            </a:r>
          </a:p>
          <a:p>
            <a:pPr lvl="1"/>
            <a:r>
              <a:rPr lang="zh-CN" altLang="zh-CN" dirty="0"/>
              <a:t>记录所有的承诺，包括完整的承诺和临时的承诺，并确保由适当层次的人员签署。</a:t>
            </a:r>
          </a:p>
          <a:p>
            <a:pPr lvl="1"/>
            <a:r>
              <a:rPr lang="zh-CN" altLang="zh-CN" dirty="0"/>
              <a:t>适时与资深管理人员一起审查承诺。</a:t>
            </a:r>
          </a:p>
        </p:txBody>
      </p:sp>
    </p:spTree>
    <p:extLst>
      <p:ext uri="{BB962C8B-B14F-4D97-AF65-F5344CB8AC3E}">
        <p14:creationId xmlns:p14="http://schemas.microsoft.com/office/powerpoint/2010/main" val="484102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估算</a:t>
            </a:r>
            <a:endParaRPr lang="en-US" altLang="zh-CN" dirty="0"/>
          </a:p>
          <a:p>
            <a:pPr lvl="1"/>
            <a:r>
              <a:rPr lang="en-US" altLang="zh-CN" dirty="0"/>
              <a:t>PSP</a:t>
            </a:r>
            <a:r>
              <a:rPr lang="zh-CN" altLang="en-US" dirty="0"/>
              <a:t>简介</a:t>
            </a:r>
            <a:endParaRPr lang="en-US" altLang="zh-CN" dirty="0"/>
          </a:p>
          <a:p>
            <a:pPr lvl="1"/>
            <a:r>
              <a:rPr lang="en-US" altLang="zh-CN" dirty="0"/>
              <a:t>PROBE</a:t>
            </a:r>
            <a:r>
              <a:rPr lang="zh-CN" altLang="en-US" dirty="0"/>
              <a:t>估算方法讨论</a:t>
            </a:r>
            <a:endParaRPr lang="en-US" altLang="zh-CN" dirty="0"/>
          </a:p>
          <a:p>
            <a:r>
              <a:rPr lang="zh-CN" altLang="en-US" dirty="0"/>
              <a:t>计划和跟踪</a:t>
            </a:r>
            <a:endParaRPr lang="en-US" altLang="zh-CN" dirty="0"/>
          </a:p>
          <a:p>
            <a:pPr lvl="1"/>
            <a:r>
              <a:rPr lang="zh-CN" altLang="en-US" sz="2400" dirty="0"/>
              <a:t>团队项目规划</a:t>
            </a:r>
            <a:endParaRPr lang="en-US" altLang="zh-CN" sz="2400" dirty="0"/>
          </a:p>
          <a:p>
            <a:pPr marL="363538" lvl="1" indent="0">
              <a:buNone/>
            </a:pPr>
            <a:r>
              <a:rPr lang="zh-CN" altLang="en-US" sz="2400" i="1" dirty="0"/>
              <a:t>工作分解结构、开发策略与计划、生命周期模型、日程</a:t>
            </a:r>
            <a:r>
              <a:rPr lang="en-US" altLang="zh-CN" sz="2400" i="1" dirty="0"/>
              <a:t>/</a:t>
            </a:r>
            <a:r>
              <a:rPr lang="zh-CN" altLang="en-US" sz="2400" i="1" dirty="0"/>
              <a:t>质量</a:t>
            </a:r>
            <a:r>
              <a:rPr lang="en-US" altLang="zh-CN" sz="2400" i="1" dirty="0"/>
              <a:t>/</a:t>
            </a:r>
            <a:r>
              <a:rPr lang="zh-CN" altLang="en-US" sz="2400" i="1" dirty="0"/>
              <a:t>风险计划等</a:t>
            </a:r>
            <a:endParaRPr lang="en-US" altLang="zh-CN" sz="2400" i="1" dirty="0"/>
          </a:p>
          <a:p>
            <a:pPr lvl="1"/>
            <a:r>
              <a:rPr lang="zh-CN" altLang="en-US" sz="2400" dirty="0"/>
              <a:t>团队项目跟踪与管理</a:t>
            </a:r>
            <a:endParaRPr lang="en-US" altLang="zh-CN" sz="2400" dirty="0"/>
          </a:p>
          <a:p>
            <a:pPr marL="363538" lvl="1" indent="0">
              <a:buNone/>
            </a:pPr>
            <a:r>
              <a:rPr lang="zh-CN" altLang="en-US" sz="2400" i="1" dirty="0"/>
              <a:t>挣值管理、里程碑评审、纠偏活动管理</a:t>
            </a:r>
            <a:endParaRPr lang="en-US" altLang="zh-CN" sz="2400" i="1" dirty="0"/>
          </a:p>
          <a:p>
            <a:r>
              <a:rPr lang="zh-CN" altLang="en-US" sz="2800" dirty="0"/>
              <a:t>项目总结</a:t>
            </a:r>
            <a:endParaRPr lang="en-US" altLang="zh-CN" sz="2800" dirty="0"/>
          </a:p>
          <a:p>
            <a:pPr lvl="1"/>
            <a:endParaRPr lang="zh-CN" altLang="en-US" dirty="0"/>
          </a:p>
        </p:txBody>
      </p:sp>
    </p:spTree>
    <p:extLst>
      <p:ext uri="{BB962C8B-B14F-4D97-AF65-F5344CB8AC3E}">
        <p14:creationId xmlns:p14="http://schemas.microsoft.com/office/powerpoint/2010/main" val="2638054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dirty="0"/>
              <a:t>PSP</a:t>
            </a:r>
            <a:r>
              <a:rPr lang="zh-CN" altLang="en-US" dirty="0"/>
              <a:t>基本原理（</a:t>
            </a:r>
            <a:r>
              <a:rPr lang="en-US" altLang="zh-CN" dirty="0"/>
              <a:t>Principle</a:t>
            </a:r>
            <a:r>
              <a:rPr lang="zh-CN" altLang="en-US" dirty="0"/>
              <a:t>）</a:t>
            </a:r>
          </a:p>
        </p:txBody>
      </p:sp>
      <p:sp>
        <p:nvSpPr>
          <p:cNvPr id="3" name="内容占位符 2"/>
          <p:cNvSpPr>
            <a:spLocks noGrp="1"/>
          </p:cNvSpPr>
          <p:nvPr>
            <p:ph idx="1"/>
          </p:nvPr>
        </p:nvSpPr>
        <p:spPr>
          <a:xfrm>
            <a:off x="107504" y="1052737"/>
            <a:ext cx="8928992" cy="5348064"/>
          </a:xfrm>
        </p:spPr>
        <p:txBody>
          <a:bodyPr/>
          <a:lstStyle/>
          <a:p>
            <a:pPr lvl="0"/>
            <a:r>
              <a:rPr lang="zh-CN" altLang="en-US" sz="2800" dirty="0"/>
              <a:t>软件系统的整体质量由该系统中质量最差的某些组件所决定；</a:t>
            </a:r>
          </a:p>
          <a:p>
            <a:pPr lvl="0"/>
            <a:r>
              <a:rPr lang="zh-CN" altLang="en-US" sz="2800" dirty="0"/>
              <a:t>软件组件的质量取决于开发这些组件的软件工程师，更加确切的说，是由这些工程师所使用的开发过程所决定；</a:t>
            </a:r>
          </a:p>
          <a:p>
            <a:pPr lvl="0"/>
            <a:r>
              <a:rPr lang="zh-CN" altLang="en-US" sz="2800" dirty="0"/>
              <a:t>作为合格的软件工程师，应当自己度量、跟踪自己的工作，应当自己管理软件组件的质量；</a:t>
            </a:r>
          </a:p>
          <a:p>
            <a:pPr lvl="0"/>
            <a:r>
              <a:rPr lang="zh-CN" altLang="en-US" sz="2800" dirty="0"/>
              <a:t>作为合格的软件工程师，应当从自己开发过程的偏差中学习、总结，并将这些经验教训整合到自己的开发实践中，也就是说，应当建立持续地自我改进机制。</a:t>
            </a:r>
          </a:p>
        </p:txBody>
      </p:sp>
    </p:spTree>
    <p:extLst>
      <p:ext uri="{BB962C8B-B14F-4D97-AF65-F5344CB8AC3E}">
        <p14:creationId xmlns:p14="http://schemas.microsoft.com/office/powerpoint/2010/main" val="40992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项目跟踪意义</a:t>
            </a:r>
            <a:endParaRPr lang="zh-CN" altLang="en-US" dirty="0"/>
          </a:p>
        </p:txBody>
      </p:sp>
      <p:sp>
        <p:nvSpPr>
          <p:cNvPr id="3" name="内容占位符 2"/>
          <p:cNvSpPr>
            <a:spLocks noGrp="1"/>
          </p:cNvSpPr>
          <p:nvPr>
            <p:ph idx="1"/>
          </p:nvPr>
        </p:nvSpPr>
        <p:spPr/>
        <p:txBody>
          <a:bodyPr/>
          <a:lstStyle/>
          <a:p>
            <a:r>
              <a:rPr lang="zh-CN" altLang="zh-CN" dirty="0"/>
              <a:t>在项目进展过程中开展跟踪活动的目的在于了解项目进度，以便在项目实际进展与计划产生严重偏离时，可采取适当的纠正措施。</a:t>
            </a:r>
            <a:endParaRPr lang="en-US" altLang="zh-CN" dirty="0"/>
          </a:p>
          <a:p>
            <a:r>
              <a:rPr lang="zh-CN" altLang="zh-CN" dirty="0"/>
              <a:t>项目进度滞后与否需要参照物</a:t>
            </a:r>
            <a:r>
              <a:rPr lang="zh-CN" altLang="en-US" dirty="0"/>
              <a:t>，即项目计划。</a:t>
            </a:r>
            <a:endParaRPr lang="en-US" altLang="zh-CN" dirty="0"/>
          </a:p>
          <a:p>
            <a:r>
              <a:rPr lang="zh-CN" altLang="zh-CN" dirty="0"/>
              <a:t>项目跟踪</a:t>
            </a:r>
            <a:r>
              <a:rPr lang="zh-CN" altLang="en-US" dirty="0"/>
              <a:t>需要</a:t>
            </a:r>
            <a:r>
              <a:rPr lang="zh-CN" altLang="zh-CN" dirty="0"/>
              <a:t>管理针对偏差而采取的纠偏措施。</a:t>
            </a:r>
            <a:endParaRPr lang="zh-CN" altLang="en-US" dirty="0"/>
          </a:p>
        </p:txBody>
      </p:sp>
    </p:spTree>
    <p:extLst>
      <p:ext uri="{BB962C8B-B14F-4D97-AF65-F5344CB8AC3E}">
        <p14:creationId xmlns:p14="http://schemas.microsoft.com/office/powerpoint/2010/main" val="3214972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挣值管理方法</a:t>
            </a:r>
            <a:endParaRPr lang="zh-CN" altLang="en-US" dirty="0"/>
          </a:p>
        </p:txBody>
      </p:sp>
      <p:sp>
        <p:nvSpPr>
          <p:cNvPr id="3" name="内容占位符 2"/>
          <p:cNvSpPr>
            <a:spLocks noGrp="1"/>
          </p:cNvSpPr>
          <p:nvPr>
            <p:ph idx="1"/>
          </p:nvPr>
        </p:nvSpPr>
        <p:spPr>
          <a:xfrm>
            <a:off x="0" y="990601"/>
            <a:ext cx="9144000" cy="5410200"/>
          </a:xfrm>
        </p:spPr>
        <p:txBody>
          <a:bodyPr/>
          <a:lstStyle/>
          <a:p>
            <a:r>
              <a:rPr lang="zh-CN" altLang="zh-CN" dirty="0"/>
              <a:t>项目的挣值管理方法</a:t>
            </a:r>
            <a:r>
              <a:rPr lang="en-US" altLang="zh-CN" dirty="0"/>
              <a:t>(Earned Value Management</a:t>
            </a:r>
            <a:r>
              <a:rPr lang="zh-CN" altLang="zh-CN" dirty="0"/>
              <a:t>，简称</a:t>
            </a:r>
            <a:r>
              <a:rPr lang="en-US" altLang="zh-CN" dirty="0"/>
              <a:t>EVM)</a:t>
            </a:r>
            <a:r>
              <a:rPr lang="zh-CN" altLang="zh-CN" dirty="0"/>
              <a:t>是用来客观度量项目进度的一种项目管理方法。</a:t>
            </a:r>
            <a:endParaRPr lang="en-US" altLang="zh-CN" dirty="0"/>
          </a:p>
          <a:p>
            <a:pPr lvl="1"/>
            <a:r>
              <a:rPr lang="zh-CN" altLang="en-US" dirty="0"/>
              <a:t>每项任务实现附以一定价值（</a:t>
            </a:r>
            <a:r>
              <a:rPr lang="en-US" altLang="zh-CN" dirty="0"/>
              <a:t>credit</a:t>
            </a:r>
            <a:r>
              <a:rPr lang="zh-CN" altLang="en-US" dirty="0"/>
              <a:t>）</a:t>
            </a:r>
            <a:endParaRPr lang="en-US" altLang="zh-CN" dirty="0"/>
          </a:p>
          <a:p>
            <a:pPr lvl="1"/>
            <a:r>
              <a:rPr lang="en-US" altLang="zh-CN" dirty="0"/>
              <a:t>100%</a:t>
            </a:r>
            <a:r>
              <a:rPr lang="zh-CN" altLang="en-US" dirty="0"/>
              <a:t>完成该项任务，就获得相应价值</a:t>
            </a:r>
            <a:endParaRPr lang="en-US" altLang="zh-CN" dirty="0"/>
          </a:p>
          <a:p>
            <a:r>
              <a:rPr lang="en-US" altLang="zh-CN" dirty="0"/>
              <a:t>EVM</a:t>
            </a:r>
            <a:r>
              <a:rPr lang="zh-CN" altLang="zh-CN" dirty="0"/>
              <a:t>采用与进度计划、成本预算和实际成本相联系的三个独立的变量，进行项目绩效测量。</a:t>
            </a:r>
            <a:endParaRPr lang="en-US" altLang="zh-CN" dirty="0"/>
          </a:p>
          <a:p>
            <a:pPr lvl="1"/>
            <a:r>
              <a:rPr lang="zh-CN" altLang="en-US" dirty="0"/>
              <a:t>简单实现</a:t>
            </a:r>
            <a:endParaRPr lang="en-US" altLang="zh-CN" dirty="0"/>
          </a:p>
          <a:p>
            <a:pPr lvl="1"/>
            <a:r>
              <a:rPr lang="zh-CN" altLang="en-US" dirty="0"/>
              <a:t>中级实现</a:t>
            </a:r>
            <a:endParaRPr lang="en-US" altLang="zh-CN" dirty="0"/>
          </a:p>
          <a:p>
            <a:pPr lvl="1"/>
            <a:r>
              <a:rPr lang="zh-CN" altLang="en-US" dirty="0"/>
              <a:t>高级实现</a:t>
            </a:r>
            <a:endParaRPr lang="en-US" altLang="zh-CN" dirty="0"/>
          </a:p>
          <a:p>
            <a:endParaRPr lang="zh-CN" altLang="en-US" dirty="0"/>
          </a:p>
        </p:txBody>
      </p:sp>
    </p:spTree>
    <p:extLst>
      <p:ext uri="{BB962C8B-B14F-4D97-AF65-F5344CB8AC3E}">
        <p14:creationId xmlns:p14="http://schemas.microsoft.com/office/powerpoint/2010/main" val="2171803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挣值分析图示</a:t>
            </a:r>
            <a:endParaRPr lang="zh-CN" altLang="en-US" dirty="0"/>
          </a:p>
        </p:txBody>
      </p:sp>
      <p:pic>
        <p:nvPicPr>
          <p:cNvPr id="4" name="图片 3" descr="Evm_simple.JPG"/>
          <p:cNvPicPr/>
          <p:nvPr/>
        </p:nvPicPr>
        <p:blipFill>
          <a:blip r:embed="rId2" cstate="print">
            <a:grayscl/>
          </a:blip>
          <a:stretch>
            <a:fillRect/>
          </a:stretch>
        </p:blipFill>
        <p:spPr>
          <a:xfrm>
            <a:off x="357158" y="1571612"/>
            <a:ext cx="8001056" cy="5072098"/>
          </a:xfrm>
          <a:prstGeom prst="rect">
            <a:avLst/>
          </a:prstGeom>
          <a:noFill/>
          <a:ln>
            <a:noFill/>
          </a:ln>
        </p:spPr>
      </p:pic>
    </p:spTree>
    <p:extLst>
      <p:ext uri="{BB962C8B-B14F-4D97-AF65-F5344CB8AC3E}">
        <p14:creationId xmlns:p14="http://schemas.microsoft.com/office/powerpoint/2010/main" val="211766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a:t>
            </a:r>
            <a:r>
              <a:rPr lang="en-US" altLang="zh-CN" dirty="0"/>
              <a:t>EVM</a:t>
            </a:r>
            <a:r>
              <a:rPr lang="zh-CN" altLang="en-US" dirty="0"/>
              <a:t>度量</a:t>
            </a:r>
          </a:p>
        </p:txBody>
      </p:sp>
      <p:sp>
        <p:nvSpPr>
          <p:cNvPr id="3" name="内容占位符 2"/>
          <p:cNvSpPr>
            <a:spLocks noGrp="1"/>
          </p:cNvSpPr>
          <p:nvPr>
            <p:ph idx="1"/>
          </p:nvPr>
        </p:nvSpPr>
        <p:spPr/>
        <p:txBody>
          <a:bodyPr/>
          <a:lstStyle/>
          <a:p>
            <a:pPr lvl="0"/>
            <a:r>
              <a:rPr lang="en-US" altLang="zh-CN" dirty="0"/>
              <a:t>BAC</a:t>
            </a:r>
            <a:r>
              <a:rPr lang="zh-CN" altLang="zh-CN" dirty="0"/>
              <a:t>表示按照</a:t>
            </a:r>
            <a:r>
              <a:rPr lang="en-US" altLang="zh-CN" dirty="0"/>
              <a:t>PV</a:t>
            </a:r>
            <a:r>
              <a:rPr lang="zh-CN" altLang="zh-CN" dirty="0"/>
              <a:t>值的曲线，当项目完成的时候所需预算或者时间</a:t>
            </a:r>
            <a:endParaRPr lang="en-US" altLang="zh-CN" dirty="0"/>
          </a:p>
          <a:p>
            <a:pPr lvl="0"/>
            <a:r>
              <a:rPr lang="zh-CN" altLang="zh-CN" dirty="0"/>
              <a:t>成本差异</a:t>
            </a:r>
            <a:r>
              <a:rPr lang="en-US" altLang="zh-CN" dirty="0"/>
              <a:t>CV = EV-AC</a:t>
            </a:r>
          </a:p>
          <a:p>
            <a:pPr lvl="0"/>
            <a:r>
              <a:rPr lang="zh-CN" altLang="zh-CN" dirty="0"/>
              <a:t>成本差异指数</a:t>
            </a:r>
            <a:r>
              <a:rPr lang="en-US" altLang="zh-CN" dirty="0"/>
              <a:t>CPI = EV/AC</a:t>
            </a:r>
          </a:p>
          <a:p>
            <a:pPr lvl="0"/>
            <a:r>
              <a:rPr lang="zh-CN" altLang="zh-CN" dirty="0"/>
              <a:t>日程偏差</a:t>
            </a:r>
            <a:r>
              <a:rPr lang="en-US" altLang="zh-CN" dirty="0"/>
              <a:t>SV = EV – PV</a:t>
            </a:r>
          </a:p>
          <a:p>
            <a:pPr lvl="0"/>
            <a:r>
              <a:rPr lang="zh-CN" altLang="zh-CN" dirty="0"/>
              <a:t>日程偏差指数</a:t>
            </a:r>
            <a:r>
              <a:rPr lang="en-US" altLang="zh-CN" dirty="0"/>
              <a:t>SPI = EV/PV</a:t>
            </a:r>
          </a:p>
          <a:p>
            <a:pPr lvl="0"/>
            <a:r>
              <a:rPr lang="zh-CN" altLang="zh-CN" dirty="0"/>
              <a:t>预计完成成本</a:t>
            </a:r>
            <a:r>
              <a:rPr lang="en-US" altLang="zh-CN" dirty="0"/>
              <a:t>EAC = AC+(BAC-EV)/CPI = BAC/CPI</a:t>
            </a:r>
            <a:endParaRPr lang="zh-CN" altLang="en-US" dirty="0"/>
          </a:p>
        </p:txBody>
      </p:sp>
    </p:spTree>
    <p:extLst>
      <p:ext uri="{BB962C8B-B14F-4D97-AF65-F5344CB8AC3E}">
        <p14:creationId xmlns:p14="http://schemas.microsoft.com/office/powerpoint/2010/main" val="43249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24"/>
            <a:ext cx="6900862" cy="1143000"/>
          </a:xfrm>
        </p:spPr>
        <p:txBody>
          <a:bodyPr/>
          <a:lstStyle/>
          <a:p>
            <a:r>
              <a:rPr lang="en-US" altLang="zh-CN" dirty="0"/>
              <a:t>EVM</a:t>
            </a:r>
            <a:r>
              <a:rPr lang="zh-CN" altLang="en-US" dirty="0"/>
              <a:t>应用示例（讨论）</a:t>
            </a:r>
          </a:p>
        </p:txBody>
      </p:sp>
      <p:pic>
        <p:nvPicPr>
          <p:cNvPr id="4" name="图片 3" descr="Image.bmp"/>
          <p:cNvPicPr/>
          <p:nvPr/>
        </p:nvPicPr>
        <p:blipFill>
          <a:blip r:embed="rId2" cstate="print"/>
          <a:stretch>
            <a:fillRect/>
          </a:stretch>
        </p:blipFill>
        <p:spPr>
          <a:xfrm>
            <a:off x="107504" y="1052736"/>
            <a:ext cx="9036495" cy="5519512"/>
          </a:xfrm>
          <a:prstGeom prst="rect">
            <a:avLst/>
          </a:prstGeom>
        </p:spPr>
      </p:pic>
    </p:spTree>
    <p:extLst>
      <p:ext uri="{BB962C8B-B14F-4D97-AF65-F5344CB8AC3E}">
        <p14:creationId xmlns:p14="http://schemas.microsoft.com/office/powerpoint/2010/main" val="2727495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24"/>
            <a:ext cx="6900862" cy="1143000"/>
          </a:xfrm>
        </p:spPr>
        <p:txBody>
          <a:bodyPr/>
          <a:lstStyle/>
          <a:p>
            <a:r>
              <a:rPr lang="zh-CN" altLang="en-US" dirty="0"/>
              <a:t>另外一种</a:t>
            </a:r>
            <a:r>
              <a:rPr lang="en-US" altLang="zh-CN" dirty="0"/>
              <a:t>EVM</a:t>
            </a:r>
            <a:r>
              <a:rPr lang="zh-CN" altLang="en-US" dirty="0"/>
              <a:t>的变形</a:t>
            </a:r>
            <a:r>
              <a:rPr lang="en-US" altLang="zh-CN" dirty="0"/>
              <a:t>——</a:t>
            </a:r>
            <a:r>
              <a:rPr lang="zh-CN" altLang="en-US" dirty="0"/>
              <a:t>燃尽图</a:t>
            </a:r>
          </a:p>
        </p:txBody>
      </p:sp>
      <p:pic>
        <p:nvPicPr>
          <p:cNvPr id="3" name="图片 2">
            <a:extLst>
              <a:ext uri="{FF2B5EF4-FFF2-40B4-BE49-F238E27FC236}">
                <a16:creationId xmlns:a16="http://schemas.microsoft.com/office/drawing/2014/main" id="{6E7DD348-17B3-B34C-935D-93D53E4CF410}"/>
              </a:ext>
            </a:extLst>
          </p:cNvPr>
          <p:cNvPicPr>
            <a:picLocks noChangeAspect="1"/>
          </p:cNvPicPr>
          <p:nvPr/>
        </p:nvPicPr>
        <p:blipFill>
          <a:blip r:embed="rId2"/>
          <a:stretch>
            <a:fillRect/>
          </a:stretch>
        </p:blipFill>
        <p:spPr>
          <a:xfrm>
            <a:off x="-1" y="990600"/>
            <a:ext cx="8984009" cy="3733800"/>
          </a:xfrm>
          <a:prstGeom prst="rect">
            <a:avLst/>
          </a:prstGeom>
        </p:spPr>
      </p:pic>
    </p:spTree>
    <p:extLst>
      <p:ext uri="{BB962C8B-B14F-4D97-AF65-F5344CB8AC3E}">
        <p14:creationId xmlns:p14="http://schemas.microsoft.com/office/powerpoint/2010/main" val="1467378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的局限性</a:t>
            </a:r>
          </a:p>
        </p:txBody>
      </p:sp>
      <p:sp>
        <p:nvSpPr>
          <p:cNvPr id="3" name="内容占位符 2"/>
          <p:cNvSpPr>
            <a:spLocks noGrp="1"/>
          </p:cNvSpPr>
          <p:nvPr>
            <p:ph idx="1"/>
          </p:nvPr>
        </p:nvSpPr>
        <p:spPr>
          <a:xfrm>
            <a:off x="0" y="1124744"/>
            <a:ext cx="9001156" cy="5161756"/>
          </a:xfrm>
        </p:spPr>
        <p:txBody>
          <a:bodyPr/>
          <a:lstStyle/>
          <a:p>
            <a:r>
              <a:rPr lang="en-US" altLang="zh-CN" dirty="0"/>
              <a:t>EVM</a:t>
            </a:r>
            <a:r>
              <a:rPr lang="zh-CN" altLang="zh-CN" dirty="0"/>
              <a:t>这种方式也有一定的局限性。</a:t>
            </a:r>
            <a:endParaRPr lang="en-US" altLang="zh-CN" dirty="0"/>
          </a:p>
          <a:p>
            <a:pPr lvl="1"/>
            <a:r>
              <a:rPr lang="en-US" altLang="zh-CN" dirty="0"/>
              <a:t>EVM</a:t>
            </a:r>
            <a:r>
              <a:rPr lang="zh-CN" altLang="zh-CN" dirty="0"/>
              <a:t>一般不能应用软件项目的质量管理。</a:t>
            </a:r>
            <a:endParaRPr lang="en-US" altLang="zh-CN" dirty="0"/>
          </a:p>
          <a:p>
            <a:pPr lvl="1"/>
            <a:r>
              <a:rPr lang="en-US" altLang="zh-CN" dirty="0"/>
              <a:t>EVM</a:t>
            </a:r>
            <a:r>
              <a:rPr lang="zh-CN" altLang="zh-CN" dirty="0"/>
              <a:t>需要定量化的管理机制，这就使其在一些探索型项目以及常用的敏捷开发方法中的应用受到限制。</a:t>
            </a:r>
            <a:endParaRPr lang="en-US" altLang="zh-CN" dirty="0"/>
          </a:p>
          <a:p>
            <a:pPr lvl="1"/>
            <a:r>
              <a:rPr lang="en-US" altLang="zh-CN" dirty="0"/>
              <a:t>EVM</a:t>
            </a:r>
            <a:r>
              <a:rPr lang="zh-CN" altLang="zh-CN" dirty="0"/>
              <a:t>完全依赖项目的准确估算，然而在项目早期，很难对项目进行非常准确的估算。</a:t>
            </a:r>
          </a:p>
          <a:p>
            <a:endParaRPr lang="zh-CN" altLang="en-US" dirty="0"/>
          </a:p>
        </p:txBody>
      </p:sp>
    </p:spTree>
    <p:extLst>
      <p:ext uri="{BB962C8B-B14F-4D97-AF65-F5344CB8AC3E}">
        <p14:creationId xmlns:p14="http://schemas.microsoft.com/office/powerpoint/2010/main" val="2649621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里程碑评审</a:t>
            </a:r>
            <a:endParaRPr lang="zh-CN" altLang="en-US" dirty="0"/>
          </a:p>
        </p:txBody>
      </p:sp>
      <p:sp>
        <p:nvSpPr>
          <p:cNvPr id="3" name="内容占位符 2"/>
          <p:cNvSpPr>
            <a:spLocks noGrp="1"/>
          </p:cNvSpPr>
          <p:nvPr>
            <p:ph idx="1"/>
          </p:nvPr>
        </p:nvSpPr>
        <p:spPr/>
        <p:txBody>
          <a:bodyPr/>
          <a:lstStyle/>
          <a:p>
            <a:r>
              <a:rPr lang="zh-CN" altLang="zh-CN" dirty="0"/>
              <a:t>软件项目的里程碑往往是指某个时间点，用以标记某项工作的完成或者阶段的结束。</a:t>
            </a:r>
            <a:endParaRPr lang="en-US" altLang="zh-CN" dirty="0"/>
          </a:p>
          <a:p>
            <a:r>
              <a:rPr lang="zh-CN" altLang="zh-CN" dirty="0"/>
              <a:t>审查的内容包括：</a:t>
            </a:r>
          </a:p>
          <a:p>
            <a:pPr lvl="1"/>
            <a:r>
              <a:rPr lang="zh-CN" altLang="zh-CN" dirty="0"/>
              <a:t>项目相关的承诺，如日期、规格、质量等等；</a:t>
            </a:r>
          </a:p>
          <a:p>
            <a:pPr lvl="1"/>
            <a:r>
              <a:rPr lang="zh-CN" altLang="zh-CN" dirty="0"/>
              <a:t>项目各项计划的执行状况；</a:t>
            </a:r>
          </a:p>
          <a:p>
            <a:pPr lvl="1"/>
            <a:r>
              <a:rPr lang="zh-CN" altLang="zh-CN" dirty="0"/>
              <a:t>项目当前的状态讨论；</a:t>
            </a:r>
          </a:p>
          <a:p>
            <a:pPr lvl="1"/>
            <a:r>
              <a:rPr lang="zh-CN" altLang="zh-CN" dirty="0"/>
              <a:t>项目面临的风险讨论等。</a:t>
            </a:r>
            <a:endParaRPr lang="zh-CN" altLang="en-US" dirty="0"/>
          </a:p>
        </p:txBody>
      </p:sp>
    </p:spTree>
    <p:extLst>
      <p:ext uri="{BB962C8B-B14F-4D97-AF65-F5344CB8AC3E}">
        <p14:creationId xmlns:p14="http://schemas.microsoft.com/office/powerpoint/2010/main" val="65210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其他计划跟踪</a:t>
            </a:r>
            <a:endParaRPr lang="zh-CN" altLang="en-US" dirty="0"/>
          </a:p>
        </p:txBody>
      </p:sp>
      <p:sp>
        <p:nvSpPr>
          <p:cNvPr id="3" name="内容占位符 2"/>
          <p:cNvSpPr>
            <a:spLocks noGrp="1"/>
          </p:cNvSpPr>
          <p:nvPr>
            <p:ph idx="1"/>
          </p:nvPr>
        </p:nvSpPr>
        <p:spPr/>
        <p:txBody>
          <a:bodyPr/>
          <a:lstStyle/>
          <a:p>
            <a:r>
              <a:rPr lang="zh-CN" altLang="zh-CN" dirty="0"/>
              <a:t>日程计划跟踪</a:t>
            </a:r>
            <a:endParaRPr lang="en-US" altLang="zh-CN" dirty="0"/>
          </a:p>
          <a:p>
            <a:r>
              <a:rPr lang="zh-CN" altLang="zh-CN" dirty="0"/>
              <a:t>承诺计划跟踪</a:t>
            </a:r>
            <a:endParaRPr lang="en-US" altLang="zh-CN" dirty="0"/>
          </a:p>
          <a:p>
            <a:r>
              <a:rPr lang="zh-CN" altLang="zh-CN" dirty="0"/>
              <a:t>风险计划跟踪</a:t>
            </a:r>
            <a:endParaRPr lang="en-US" altLang="zh-CN" dirty="0"/>
          </a:p>
          <a:p>
            <a:r>
              <a:rPr lang="zh-CN" altLang="zh-CN" dirty="0"/>
              <a:t>数据收集计划跟踪</a:t>
            </a:r>
            <a:endParaRPr lang="en-US" altLang="zh-CN" dirty="0"/>
          </a:p>
          <a:p>
            <a:r>
              <a:rPr lang="zh-CN" altLang="zh-CN" dirty="0"/>
              <a:t>沟通计划跟踪</a:t>
            </a:r>
            <a:endParaRPr lang="zh-CN" altLang="en-US" dirty="0"/>
          </a:p>
        </p:txBody>
      </p:sp>
    </p:spTree>
    <p:extLst>
      <p:ext uri="{BB962C8B-B14F-4D97-AF65-F5344CB8AC3E}">
        <p14:creationId xmlns:p14="http://schemas.microsoft.com/office/powerpoint/2010/main" val="36979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纠偏活动的管理</a:t>
            </a:r>
            <a:endParaRPr lang="zh-CN" altLang="en-US" dirty="0"/>
          </a:p>
        </p:txBody>
      </p:sp>
      <p:sp>
        <p:nvSpPr>
          <p:cNvPr id="3" name="内容占位符 2"/>
          <p:cNvSpPr>
            <a:spLocks noGrp="1"/>
          </p:cNvSpPr>
          <p:nvPr>
            <p:ph idx="1"/>
          </p:nvPr>
        </p:nvSpPr>
        <p:spPr/>
        <p:txBody>
          <a:bodyPr/>
          <a:lstStyle/>
          <a:p>
            <a:r>
              <a:rPr lang="zh-CN" altLang="zh-CN" dirty="0"/>
              <a:t>典型的纠偏活动包括</a:t>
            </a:r>
            <a:endParaRPr lang="en-US" altLang="zh-CN" dirty="0"/>
          </a:p>
          <a:p>
            <a:pPr lvl="1"/>
            <a:r>
              <a:rPr lang="zh-CN" altLang="zh-CN" dirty="0"/>
              <a:t>偏差原因分析</a:t>
            </a:r>
            <a:endParaRPr lang="en-US" altLang="zh-CN" dirty="0"/>
          </a:p>
          <a:p>
            <a:pPr lvl="1"/>
            <a:r>
              <a:rPr lang="zh-CN" altLang="zh-CN" dirty="0"/>
              <a:t>纠偏措施定义</a:t>
            </a:r>
            <a:endParaRPr lang="en-US" altLang="zh-CN" dirty="0"/>
          </a:p>
          <a:p>
            <a:pPr lvl="1"/>
            <a:r>
              <a:rPr lang="zh-CN" altLang="zh-CN" dirty="0"/>
              <a:t>纠偏措施管理</a:t>
            </a:r>
            <a:endParaRPr lang="zh-CN" altLang="en-US" dirty="0"/>
          </a:p>
        </p:txBody>
      </p:sp>
    </p:spTree>
    <p:extLst>
      <p:ext uri="{BB962C8B-B14F-4D97-AF65-F5344CB8AC3E}">
        <p14:creationId xmlns:p14="http://schemas.microsoft.com/office/powerpoint/2010/main" val="4129795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 不同级别</a:t>
            </a:r>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1" name="Object 1"/>
          <p:cNvGraphicFramePr>
            <a:graphicFrameLocks noChangeAspect="1"/>
          </p:cNvGraphicFramePr>
          <p:nvPr>
            <p:extLst>
              <p:ext uri="{D42A27DB-BD31-4B8C-83A1-F6EECF244321}">
                <p14:modId xmlns:p14="http://schemas.microsoft.com/office/powerpoint/2010/main" val="1053219772"/>
              </p:ext>
            </p:extLst>
          </p:nvPr>
        </p:nvGraphicFramePr>
        <p:xfrm>
          <a:off x="457200" y="1196752"/>
          <a:ext cx="6858048" cy="5428934"/>
        </p:xfrm>
        <a:graphic>
          <a:graphicData uri="http://schemas.openxmlformats.org/presentationml/2006/ole">
            <mc:AlternateContent xmlns:mc="http://schemas.openxmlformats.org/markup-compatibility/2006">
              <mc:Choice xmlns:v="urn:schemas-microsoft-com:vml" Requires="v">
                <p:oleObj spid="_x0000_s63512" name="Visio" r:id="rId4" imgW="6917342" imgH="6101674" progId="Visio.Drawing.11">
                  <p:embed/>
                </p:oleObj>
              </mc:Choice>
              <mc:Fallback>
                <p:oleObj name="Visio" r:id="rId4" imgW="6917342" imgH="6101674" progId="Visio.Drawing.11">
                  <p:embed/>
                  <p:pic>
                    <p:nvPicPr>
                      <p:cNvPr id="0" name=""/>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457200" y="1196752"/>
                        <a:ext cx="6858048" cy="54289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椭圆形标注 2"/>
          <p:cNvSpPr/>
          <p:nvPr/>
        </p:nvSpPr>
        <p:spPr>
          <a:xfrm>
            <a:off x="6796608" y="1201514"/>
            <a:ext cx="1905000" cy="1008286"/>
          </a:xfrm>
          <a:prstGeom prst="wedgeEllipseCallout">
            <a:avLst>
              <a:gd name="adj1" fmla="val -77083"/>
              <a:gd name="adj2" fmla="val 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PSP</a:t>
            </a:r>
            <a:r>
              <a:rPr kumimoji="1" lang="zh-CN" altLang="en-US" sz="2400" dirty="0"/>
              <a:t> </a:t>
            </a:r>
            <a:r>
              <a:rPr kumimoji="1" lang="en-US" altLang="zh-CN" sz="2400" dirty="0"/>
              <a:t>3.0</a:t>
            </a:r>
            <a:endParaRPr kumimoji="1" lang="zh-CN" altLang="en-US" sz="2400" dirty="0"/>
          </a:p>
        </p:txBody>
      </p:sp>
    </p:spTree>
    <p:extLst>
      <p:ext uri="{BB962C8B-B14F-4D97-AF65-F5344CB8AC3E}">
        <p14:creationId xmlns:p14="http://schemas.microsoft.com/office/powerpoint/2010/main" val="1405797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估算</a:t>
            </a:r>
            <a:endParaRPr lang="en-US" altLang="zh-CN" dirty="0"/>
          </a:p>
          <a:p>
            <a:pPr lvl="1"/>
            <a:r>
              <a:rPr lang="en-US" altLang="zh-CN" dirty="0"/>
              <a:t>PSP</a:t>
            </a:r>
            <a:r>
              <a:rPr lang="zh-CN" altLang="en-US" dirty="0"/>
              <a:t>简介</a:t>
            </a:r>
            <a:endParaRPr lang="en-US" altLang="zh-CN" dirty="0"/>
          </a:p>
          <a:p>
            <a:pPr lvl="1"/>
            <a:r>
              <a:rPr lang="en-US" altLang="zh-CN" dirty="0"/>
              <a:t>PROBE</a:t>
            </a:r>
            <a:r>
              <a:rPr lang="zh-CN" altLang="en-US" dirty="0"/>
              <a:t>估算方法讨论</a:t>
            </a:r>
            <a:endParaRPr lang="en-US" altLang="zh-CN" dirty="0"/>
          </a:p>
          <a:p>
            <a:r>
              <a:rPr lang="zh-CN" altLang="en-US" dirty="0"/>
              <a:t>计划和跟踪</a:t>
            </a:r>
            <a:endParaRPr lang="en-US" altLang="zh-CN" dirty="0"/>
          </a:p>
          <a:p>
            <a:pPr lvl="1"/>
            <a:r>
              <a:rPr lang="zh-CN" altLang="en-US" sz="2400" dirty="0"/>
              <a:t>团队项目规划</a:t>
            </a:r>
            <a:endParaRPr lang="en-US" altLang="zh-CN" sz="2400" dirty="0"/>
          </a:p>
          <a:p>
            <a:pPr marL="363538" lvl="1" indent="0">
              <a:buNone/>
            </a:pPr>
            <a:r>
              <a:rPr lang="zh-CN" altLang="en-US" sz="2400" i="1" dirty="0"/>
              <a:t>工作分解结构、开发策略与计划、生命周期模型、日程</a:t>
            </a:r>
            <a:r>
              <a:rPr lang="en-US" altLang="zh-CN" sz="2400" i="1" dirty="0"/>
              <a:t>/</a:t>
            </a:r>
            <a:r>
              <a:rPr lang="zh-CN" altLang="en-US" sz="2400" i="1" dirty="0"/>
              <a:t>质量</a:t>
            </a:r>
            <a:r>
              <a:rPr lang="en-US" altLang="zh-CN" sz="2400" i="1" dirty="0"/>
              <a:t>/</a:t>
            </a:r>
            <a:r>
              <a:rPr lang="zh-CN" altLang="en-US" sz="2400" i="1" dirty="0"/>
              <a:t>风险计划等</a:t>
            </a:r>
            <a:endParaRPr lang="en-US" altLang="zh-CN" sz="2400" i="1" dirty="0"/>
          </a:p>
          <a:p>
            <a:pPr lvl="1"/>
            <a:r>
              <a:rPr lang="zh-CN" altLang="en-US" sz="2400" dirty="0"/>
              <a:t>团队项目跟踪与管理</a:t>
            </a:r>
            <a:endParaRPr lang="en-US" altLang="zh-CN" sz="2400" dirty="0"/>
          </a:p>
          <a:p>
            <a:pPr marL="363538" lvl="1" indent="0">
              <a:buNone/>
            </a:pPr>
            <a:r>
              <a:rPr lang="zh-CN" altLang="en-US" sz="2400" i="1" dirty="0"/>
              <a:t>挣值管理、里程碑评审、纠偏活动管理</a:t>
            </a:r>
            <a:endParaRPr lang="en-US" altLang="zh-CN" sz="2400" i="1" dirty="0"/>
          </a:p>
          <a:p>
            <a:r>
              <a:rPr lang="zh-CN" altLang="en-US" sz="2800" dirty="0"/>
              <a:t>项目总结</a:t>
            </a:r>
            <a:endParaRPr lang="en-US" altLang="zh-CN" sz="2800" dirty="0"/>
          </a:p>
          <a:p>
            <a:pPr lvl="1"/>
            <a:endParaRPr lang="zh-CN" altLang="en-US" dirty="0"/>
          </a:p>
        </p:txBody>
      </p:sp>
    </p:spTree>
    <p:extLst>
      <p:ext uri="{BB962C8B-B14F-4D97-AF65-F5344CB8AC3E}">
        <p14:creationId xmlns:p14="http://schemas.microsoft.com/office/powerpoint/2010/main" val="374062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项目总结的意义</a:t>
            </a:r>
            <a:endParaRPr lang="zh-CN" altLang="en-US" dirty="0"/>
          </a:p>
        </p:txBody>
      </p:sp>
      <p:sp>
        <p:nvSpPr>
          <p:cNvPr id="3" name="内容占位符 2"/>
          <p:cNvSpPr>
            <a:spLocks noGrp="1"/>
          </p:cNvSpPr>
          <p:nvPr>
            <p:ph idx="1"/>
          </p:nvPr>
        </p:nvSpPr>
        <p:spPr>
          <a:xfrm>
            <a:off x="179512" y="1124744"/>
            <a:ext cx="8964488" cy="5518966"/>
          </a:xfrm>
        </p:spPr>
        <p:txBody>
          <a:bodyPr/>
          <a:lstStyle/>
          <a:p>
            <a:r>
              <a:rPr lang="zh-CN" altLang="zh-CN" dirty="0"/>
              <a:t>软件项目的特点决定了持续改善对于软件工程师的重要性。</a:t>
            </a:r>
            <a:endParaRPr lang="en-US" altLang="zh-CN" dirty="0"/>
          </a:p>
          <a:p>
            <a:r>
              <a:rPr lang="en-US" altLang="zh-CN" dirty="0"/>
              <a:t>Rita Mae Brown</a:t>
            </a:r>
            <a:r>
              <a:rPr lang="zh-CN" altLang="zh-CN" dirty="0"/>
              <a:t>在书中写到的那样“所谓的愚蠢（</a:t>
            </a:r>
            <a:r>
              <a:rPr lang="en-US" altLang="zh-CN" dirty="0"/>
              <a:t>Insanity</a:t>
            </a:r>
            <a:r>
              <a:rPr lang="zh-CN" altLang="zh-CN" dirty="0"/>
              <a:t>）就是反复做同样的事情，但是期望有不同的结果”</a:t>
            </a:r>
            <a:endParaRPr lang="en-US" altLang="zh-CN" dirty="0"/>
          </a:p>
          <a:p>
            <a:r>
              <a:rPr lang="zh-CN" altLang="zh-CN" dirty="0"/>
              <a:t>提供一个系统化的方式来总结经验教训、防止犯同样的错误、评估项目团队绩效、积累过程数据等。提供给项目团队成员持续学习和改进的机会。</a:t>
            </a:r>
            <a:endParaRPr lang="en-US" altLang="zh-CN" dirty="0"/>
          </a:p>
        </p:txBody>
      </p:sp>
    </p:spTree>
    <p:extLst>
      <p:ext uri="{BB962C8B-B14F-4D97-AF65-F5344CB8AC3E}">
        <p14:creationId xmlns:p14="http://schemas.microsoft.com/office/powerpoint/2010/main" val="695569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项目总结过程</a:t>
            </a:r>
            <a:endParaRPr lang="zh-CN" altLang="en-US" dirty="0"/>
          </a:p>
        </p:txBody>
      </p:sp>
      <p:sp>
        <p:nvSpPr>
          <p:cNvPr id="3" name="内容占位符 2"/>
          <p:cNvSpPr>
            <a:spLocks noGrp="1"/>
          </p:cNvSpPr>
          <p:nvPr>
            <p:ph idx="1"/>
          </p:nvPr>
        </p:nvSpPr>
        <p:spPr/>
        <p:txBody>
          <a:bodyPr/>
          <a:lstStyle/>
          <a:p>
            <a:r>
              <a:rPr lang="zh-CN" altLang="zh-CN" dirty="0"/>
              <a:t>项目总结需要系统化有条理的进行，才能不遗漏重要的内容。因此往往需要事先定义总结过程，然后按部就班开展总结工作。</a:t>
            </a:r>
            <a:endParaRPr lang="en-US" altLang="zh-CN" dirty="0"/>
          </a:p>
          <a:p>
            <a:r>
              <a:rPr lang="zh-CN" altLang="zh-CN" dirty="0"/>
              <a:t>一般情况下，项目总结都包括</a:t>
            </a:r>
            <a:endParaRPr lang="en-US" altLang="zh-CN" dirty="0"/>
          </a:p>
          <a:p>
            <a:pPr lvl="1"/>
            <a:r>
              <a:rPr lang="zh-CN" altLang="zh-CN" dirty="0"/>
              <a:t>准备阶段</a:t>
            </a:r>
            <a:endParaRPr lang="en-US" altLang="zh-CN" dirty="0"/>
          </a:p>
          <a:p>
            <a:pPr lvl="1"/>
            <a:r>
              <a:rPr lang="zh-CN" altLang="zh-CN" dirty="0"/>
              <a:t>总结阶段</a:t>
            </a:r>
            <a:endParaRPr lang="en-US" altLang="zh-CN" dirty="0"/>
          </a:p>
          <a:p>
            <a:pPr lvl="1"/>
            <a:r>
              <a:rPr lang="zh-CN" altLang="zh-CN" dirty="0"/>
              <a:t>报告阶段</a:t>
            </a:r>
          </a:p>
          <a:p>
            <a:endParaRPr lang="zh-CN" altLang="en-US" dirty="0"/>
          </a:p>
        </p:txBody>
      </p:sp>
    </p:spTree>
    <p:extLst>
      <p:ext uri="{BB962C8B-B14F-4D97-AF65-F5344CB8AC3E}">
        <p14:creationId xmlns:p14="http://schemas.microsoft.com/office/powerpoint/2010/main" val="2782818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PMBOK</a:t>
            </a:r>
            <a:r>
              <a:rPr lang="zh-CN" altLang="en-US" dirty="0"/>
              <a:t>的总结</a:t>
            </a:r>
          </a:p>
        </p:txBody>
      </p:sp>
      <p:sp>
        <p:nvSpPr>
          <p:cNvPr id="3" name="内容占位符 2"/>
          <p:cNvSpPr>
            <a:spLocks noGrp="1"/>
          </p:cNvSpPr>
          <p:nvPr>
            <p:ph idx="1"/>
          </p:nvPr>
        </p:nvSpPr>
        <p:spPr/>
        <p:txBody>
          <a:bodyPr/>
          <a:lstStyle/>
          <a:p>
            <a:r>
              <a:rPr lang="zh-CN" altLang="zh-CN" dirty="0"/>
              <a:t>范围管理、时间管理、成本管理、质量管理、人力资源管理、沟通管理、风险管理、采购管理和整合管理</a:t>
            </a:r>
            <a:r>
              <a:rPr lang="en-US" altLang="zh-CN" dirty="0"/>
              <a:t>9</a:t>
            </a:r>
            <a:r>
              <a:rPr lang="zh-CN" altLang="en-US" dirty="0"/>
              <a:t>大知识领域。</a:t>
            </a:r>
          </a:p>
        </p:txBody>
      </p:sp>
    </p:spTree>
    <p:extLst>
      <p:ext uri="{BB962C8B-B14F-4D97-AF65-F5344CB8AC3E}">
        <p14:creationId xmlns:p14="http://schemas.microsoft.com/office/powerpoint/2010/main" val="114981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范围管理</a:t>
            </a:r>
          </a:p>
        </p:txBody>
      </p:sp>
      <p:sp>
        <p:nvSpPr>
          <p:cNvPr id="3" name="内容占位符 2"/>
          <p:cNvSpPr>
            <a:spLocks noGrp="1"/>
          </p:cNvSpPr>
          <p:nvPr>
            <p:ph idx="1"/>
          </p:nvPr>
        </p:nvSpPr>
        <p:spPr/>
        <p:txBody>
          <a:bodyPr/>
          <a:lstStyle/>
          <a:p>
            <a:r>
              <a:rPr lang="zh-CN" altLang="zh-CN" dirty="0"/>
              <a:t>项目范围包括产品范围和项目范围。对项目范围管理的总结应当主要关注项目的需求开发过程与变更管理中的得失，对需求管理实际执行情况的差距进行原因分析，找到改进的机会。典型的问题包括</a:t>
            </a:r>
          </a:p>
          <a:p>
            <a:pPr lvl="1"/>
            <a:r>
              <a:rPr lang="zh-CN" altLang="zh-CN" dirty="0"/>
              <a:t>是否有未被识别的需求？</a:t>
            </a:r>
          </a:p>
          <a:p>
            <a:pPr lvl="1"/>
            <a:r>
              <a:rPr lang="zh-CN" altLang="zh-CN" dirty="0"/>
              <a:t>是否有没有得到响应的需求变更？</a:t>
            </a:r>
          </a:p>
          <a:p>
            <a:pPr lvl="1"/>
            <a:r>
              <a:rPr lang="zh-CN" altLang="zh-CN" dirty="0"/>
              <a:t>需求是否出现蔓延现象等。</a:t>
            </a:r>
            <a:endParaRPr lang="zh-CN" altLang="en-US" dirty="0"/>
          </a:p>
        </p:txBody>
      </p:sp>
    </p:spTree>
    <p:extLst>
      <p:ext uri="{BB962C8B-B14F-4D97-AF65-F5344CB8AC3E}">
        <p14:creationId xmlns:p14="http://schemas.microsoft.com/office/powerpoint/2010/main" val="2291488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时间管理</a:t>
            </a:r>
            <a:endParaRPr lang="zh-CN" altLang="en-US" dirty="0"/>
          </a:p>
        </p:txBody>
      </p:sp>
      <p:sp>
        <p:nvSpPr>
          <p:cNvPr id="3" name="内容占位符 2"/>
          <p:cNvSpPr>
            <a:spLocks noGrp="1"/>
          </p:cNvSpPr>
          <p:nvPr>
            <p:ph idx="1"/>
          </p:nvPr>
        </p:nvSpPr>
        <p:spPr/>
        <p:txBody>
          <a:bodyPr/>
          <a:lstStyle/>
          <a:p>
            <a:r>
              <a:rPr lang="zh-CN" altLang="zh-CN" dirty="0"/>
              <a:t>项目时间管理所关注的就是项目的日程计划以及对日程计划的跟踪和管理状况。因此主要考察计划的准确程度以及各个里程碑的偏差情况。</a:t>
            </a:r>
            <a:endParaRPr lang="en-US" altLang="zh-CN" dirty="0"/>
          </a:p>
          <a:p>
            <a:pPr lvl="1"/>
            <a:r>
              <a:rPr lang="zh-CN" altLang="zh-CN" dirty="0"/>
              <a:t>估算偏差有多大？</a:t>
            </a:r>
          </a:p>
          <a:p>
            <a:pPr lvl="1"/>
            <a:r>
              <a:rPr lang="zh-CN" altLang="zh-CN" dirty="0"/>
              <a:t>日程计划准确程度如何？</a:t>
            </a:r>
          </a:p>
          <a:p>
            <a:pPr lvl="1"/>
            <a:r>
              <a:rPr lang="zh-CN" altLang="zh-CN" dirty="0"/>
              <a:t>里程碑偏差有多大？</a:t>
            </a:r>
          </a:p>
          <a:p>
            <a:pPr lvl="1"/>
            <a:r>
              <a:rPr lang="zh-CN" altLang="zh-CN" dirty="0"/>
              <a:t>日程计划有什么变更？为什么？ </a:t>
            </a:r>
          </a:p>
        </p:txBody>
      </p:sp>
    </p:spTree>
    <p:extLst>
      <p:ext uri="{BB962C8B-B14F-4D97-AF65-F5344CB8AC3E}">
        <p14:creationId xmlns:p14="http://schemas.microsoft.com/office/powerpoint/2010/main" val="92729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成本管理</a:t>
            </a:r>
            <a:endParaRPr lang="zh-CN" altLang="en-US" dirty="0"/>
          </a:p>
        </p:txBody>
      </p:sp>
      <p:sp>
        <p:nvSpPr>
          <p:cNvPr id="3" name="内容占位符 2"/>
          <p:cNvSpPr>
            <a:spLocks noGrp="1"/>
          </p:cNvSpPr>
          <p:nvPr>
            <p:ph idx="1"/>
          </p:nvPr>
        </p:nvSpPr>
        <p:spPr/>
        <p:txBody>
          <a:bodyPr/>
          <a:lstStyle/>
          <a:p>
            <a:r>
              <a:rPr lang="zh-CN" altLang="zh-CN" dirty="0"/>
              <a:t>成本管理包括对成本进行估算、预算和控制的各个过程，从而确保项目在批准的预算内完工</a:t>
            </a:r>
            <a:endParaRPr lang="en-US" altLang="zh-CN" dirty="0"/>
          </a:p>
          <a:p>
            <a:pPr lvl="1"/>
            <a:r>
              <a:rPr lang="zh-CN" altLang="zh-CN" dirty="0"/>
              <a:t>项目计划投入总时间是多少？实际是多少？</a:t>
            </a:r>
          </a:p>
          <a:p>
            <a:pPr lvl="1"/>
            <a:r>
              <a:rPr lang="zh-CN" altLang="zh-CN" dirty="0"/>
              <a:t>各个阶段计划投入时间是多少？实际是多少？</a:t>
            </a:r>
          </a:p>
          <a:p>
            <a:pPr lvl="1"/>
            <a:r>
              <a:rPr lang="zh-CN" altLang="zh-CN" dirty="0"/>
              <a:t>偏差的原因是什么？</a:t>
            </a:r>
          </a:p>
          <a:p>
            <a:pPr lvl="1"/>
            <a:endParaRPr lang="en-US" altLang="zh-CN" dirty="0"/>
          </a:p>
          <a:p>
            <a:endParaRPr lang="zh-CN" altLang="en-US" dirty="0"/>
          </a:p>
        </p:txBody>
      </p:sp>
    </p:spTree>
    <p:extLst>
      <p:ext uri="{BB962C8B-B14F-4D97-AF65-F5344CB8AC3E}">
        <p14:creationId xmlns:p14="http://schemas.microsoft.com/office/powerpoint/2010/main" val="40890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质量管理</a:t>
            </a:r>
            <a:endParaRPr lang="zh-CN" altLang="en-US" dirty="0"/>
          </a:p>
        </p:txBody>
      </p:sp>
      <p:sp>
        <p:nvSpPr>
          <p:cNvPr id="3" name="内容占位符 2"/>
          <p:cNvSpPr>
            <a:spLocks noGrp="1"/>
          </p:cNvSpPr>
          <p:nvPr>
            <p:ph idx="1"/>
          </p:nvPr>
        </p:nvSpPr>
        <p:spPr/>
        <p:txBody>
          <a:bodyPr/>
          <a:lstStyle/>
          <a:p>
            <a:r>
              <a:rPr lang="zh-CN" altLang="zh-CN" dirty="0"/>
              <a:t>项目质量管理包括执行组织确定质量政策、目标与职责的各过程和活动，从而使项目满足其预定的需求。</a:t>
            </a:r>
            <a:endParaRPr lang="en-US" altLang="zh-CN" dirty="0"/>
          </a:p>
          <a:p>
            <a:pPr lvl="1"/>
            <a:r>
              <a:rPr lang="zh-CN" altLang="zh-CN" dirty="0"/>
              <a:t>项目整体质量状况如何？</a:t>
            </a:r>
          </a:p>
          <a:p>
            <a:pPr lvl="1"/>
            <a:r>
              <a:rPr lang="zh-CN" altLang="zh-CN" dirty="0"/>
              <a:t>验收测试缺陷率是多少？</a:t>
            </a:r>
          </a:p>
          <a:p>
            <a:pPr lvl="1"/>
            <a:r>
              <a:rPr lang="zh-CN" altLang="zh-CN" dirty="0"/>
              <a:t>有没有办法在前期消除这些缺陷？</a:t>
            </a:r>
          </a:p>
          <a:p>
            <a:endParaRPr lang="zh-CN" altLang="en-US" dirty="0"/>
          </a:p>
        </p:txBody>
      </p:sp>
    </p:spTree>
    <p:extLst>
      <p:ext uri="{BB962C8B-B14F-4D97-AF65-F5344CB8AC3E}">
        <p14:creationId xmlns:p14="http://schemas.microsoft.com/office/powerpoint/2010/main" val="3007466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项目人力资源管理</a:t>
            </a:r>
            <a:endParaRPr lang="zh-CN" altLang="en-US" dirty="0"/>
          </a:p>
        </p:txBody>
      </p:sp>
      <p:sp>
        <p:nvSpPr>
          <p:cNvPr id="3" name="内容占位符 2"/>
          <p:cNvSpPr>
            <a:spLocks noGrp="1"/>
          </p:cNvSpPr>
          <p:nvPr>
            <p:ph idx="1"/>
          </p:nvPr>
        </p:nvSpPr>
        <p:spPr/>
        <p:txBody>
          <a:bodyPr/>
          <a:lstStyle/>
          <a:p>
            <a:r>
              <a:rPr lang="zh-CN" altLang="zh-CN" dirty="0"/>
              <a:t>项目人力资源管理包括组织、管理与领导项目团队的各个过程。</a:t>
            </a:r>
            <a:endParaRPr lang="en-US" altLang="zh-CN" dirty="0"/>
          </a:p>
          <a:p>
            <a:pPr lvl="1"/>
            <a:r>
              <a:rPr lang="zh-CN" altLang="zh-CN" dirty="0"/>
              <a:t>项目的生产效率如何？</a:t>
            </a:r>
          </a:p>
          <a:p>
            <a:pPr lvl="1"/>
            <a:r>
              <a:rPr lang="zh-CN" altLang="zh-CN" dirty="0"/>
              <a:t>每个人的生成效率如何？</a:t>
            </a:r>
          </a:p>
          <a:p>
            <a:pPr lvl="1"/>
            <a:r>
              <a:rPr lang="zh-CN" altLang="zh-CN" dirty="0"/>
              <a:t>每个人对项目的满意程度如何？</a:t>
            </a:r>
          </a:p>
          <a:p>
            <a:pPr lvl="1"/>
            <a:r>
              <a:rPr lang="zh-CN" altLang="zh-CN" dirty="0"/>
              <a:t>有没有提升的办法？</a:t>
            </a:r>
            <a:r>
              <a:rPr lang="en-US" altLang="zh-CN" dirty="0"/>
              <a:t> </a:t>
            </a:r>
            <a:endParaRPr lang="zh-CN" altLang="zh-CN" dirty="0"/>
          </a:p>
        </p:txBody>
      </p:sp>
    </p:spTree>
    <p:extLst>
      <p:ext uri="{BB962C8B-B14F-4D97-AF65-F5344CB8AC3E}">
        <p14:creationId xmlns:p14="http://schemas.microsoft.com/office/powerpoint/2010/main" val="108199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项目沟通</a:t>
            </a:r>
            <a:endParaRPr lang="zh-CN" altLang="en-US" dirty="0"/>
          </a:p>
        </p:txBody>
      </p:sp>
      <p:sp>
        <p:nvSpPr>
          <p:cNvPr id="3" name="内容占位符 2"/>
          <p:cNvSpPr>
            <a:spLocks noGrp="1"/>
          </p:cNvSpPr>
          <p:nvPr>
            <p:ph idx="1"/>
          </p:nvPr>
        </p:nvSpPr>
        <p:spPr/>
        <p:txBody>
          <a:bodyPr/>
          <a:lstStyle/>
          <a:p>
            <a:r>
              <a:rPr lang="zh-CN" altLang="zh-CN" dirty="0"/>
              <a:t>项目沟通管理包括为确保项目信息及时且恰当地生成、收集、发布、存储、调用并最终处置所需的各个过程</a:t>
            </a:r>
            <a:endParaRPr lang="en-US" altLang="zh-CN" dirty="0"/>
          </a:p>
          <a:p>
            <a:pPr lvl="1"/>
            <a:r>
              <a:rPr lang="zh-CN" altLang="zh-CN" dirty="0"/>
              <a:t>项目有没有因为沟通不够导致问题？</a:t>
            </a:r>
          </a:p>
          <a:p>
            <a:pPr lvl="1"/>
            <a:r>
              <a:rPr lang="zh-CN" altLang="zh-CN" dirty="0"/>
              <a:t>各个项目干系人沟通手段有哪些？有没有需要总结的经验教训？</a:t>
            </a:r>
          </a:p>
          <a:p>
            <a:pPr lvl="1"/>
            <a:r>
              <a:rPr lang="zh-CN" altLang="zh-CN" dirty="0"/>
              <a:t>什么样的沟通方法最为有效？</a:t>
            </a:r>
          </a:p>
          <a:p>
            <a:endParaRPr lang="zh-CN" altLang="en-US" dirty="0"/>
          </a:p>
        </p:txBody>
      </p:sp>
    </p:spTree>
    <p:extLst>
      <p:ext uri="{BB962C8B-B14F-4D97-AF65-F5344CB8AC3E}">
        <p14:creationId xmlns:p14="http://schemas.microsoft.com/office/powerpoint/2010/main" val="1916312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过程度量</a:t>
            </a:r>
          </a:p>
        </p:txBody>
      </p:sp>
      <p:sp>
        <p:nvSpPr>
          <p:cNvPr id="3" name="内容占位符 2"/>
          <p:cNvSpPr>
            <a:spLocks noGrp="1"/>
          </p:cNvSpPr>
          <p:nvPr>
            <p:ph idx="1"/>
          </p:nvPr>
        </p:nvSpPr>
        <p:spPr/>
        <p:txBody>
          <a:bodyPr/>
          <a:lstStyle/>
          <a:p>
            <a:r>
              <a:rPr lang="zh-CN" altLang="en-US" dirty="0"/>
              <a:t>关于度量的争议</a:t>
            </a:r>
            <a:endParaRPr lang="en-US" altLang="zh-CN" dirty="0"/>
          </a:p>
          <a:p>
            <a:pPr marL="363538" lvl="1" indent="0">
              <a:buNone/>
            </a:pPr>
            <a:r>
              <a:rPr lang="zh-CN" altLang="en-US" sz="2400" i="1" dirty="0">
                <a:solidFill>
                  <a:srgbClr val="FF0000"/>
                </a:solidFill>
              </a:rPr>
              <a:t>度量体现着决策者对试图要实现的目标的关切程度</a:t>
            </a:r>
            <a:endParaRPr lang="en-US" altLang="zh-CN" sz="2400" i="1" dirty="0">
              <a:solidFill>
                <a:srgbClr val="FF0000"/>
              </a:solidFill>
            </a:endParaRPr>
          </a:p>
          <a:p>
            <a:r>
              <a:rPr lang="en-US" altLang="zh-CN" dirty="0"/>
              <a:t>GQM</a:t>
            </a:r>
            <a:r>
              <a:rPr lang="zh-CN" altLang="en-US" dirty="0"/>
              <a:t> 和 </a:t>
            </a:r>
            <a:r>
              <a:rPr lang="en-US" altLang="zh-CN" dirty="0"/>
              <a:t>GQM+</a:t>
            </a:r>
            <a:r>
              <a:rPr lang="zh-CN" altLang="en-US" dirty="0"/>
              <a:t>度量体系构建</a:t>
            </a:r>
            <a:endParaRPr lang="en-US" altLang="zh-CN" dirty="0"/>
          </a:p>
          <a:p>
            <a:r>
              <a:rPr lang="en-US" altLang="zh-CN" dirty="0"/>
              <a:t>PSP</a:t>
            </a:r>
            <a:r>
              <a:rPr lang="zh-CN" altLang="en-US" dirty="0"/>
              <a:t>基本度项</a:t>
            </a:r>
            <a:endParaRPr lang="en-US" altLang="zh-CN" dirty="0"/>
          </a:p>
          <a:p>
            <a:pPr lvl="1"/>
            <a:r>
              <a:rPr lang="zh-CN" altLang="en-US" dirty="0"/>
              <a:t>规模</a:t>
            </a:r>
            <a:endParaRPr lang="en-US" altLang="zh-CN" dirty="0"/>
          </a:p>
          <a:p>
            <a:pPr lvl="1"/>
            <a:r>
              <a:rPr lang="zh-CN" altLang="en-US" dirty="0"/>
              <a:t>时间</a:t>
            </a:r>
            <a:endParaRPr lang="en-US" altLang="zh-CN" dirty="0"/>
          </a:p>
          <a:p>
            <a:pPr lvl="1"/>
            <a:r>
              <a:rPr lang="zh-CN" altLang="en-US" dirty="0"/>
              <a:t>缺陷</a:t>
            </a:r>
            <a:endParaRPr lang="en-US" altLang="zh-CN" dirty="0"/>
          </a:p>
          <a:p>
            <a:pPr lvl="1"/>
            <a:r>
              <a:rPr lang="zh-CN" altLang="en-US" dirty="0"/>
              <a:t>日程（</a:t>
            </a:r>
            <a:r>
              <a:rPr lang="en-US" altLang="zh-CN" dirty="0"/>
              <a:t>TSP</a:t>
            </a:r>
            <a:r>
              <a:rPr lang="zh-CN" altLang="en-US" dirty="0"/>
              <a:t>）</a:t>
            </a:r>
          </a:p>
        </p:txBody>
      </p:sp>
    </p:spTree>
    <p:extLst>
      <p:ext uri="{BB962C8B-B14F-4D97-AF65-F5344CB8AC3E}">
        <p14:creationId xmlns:p14="http://schemas.microsoft.com/office/powerpoint/2010/main" val="90787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项目风险管理</a:t>
            </a:r>
            <a:endParaRPr lang="zh-CN" altLang="en-US" dirty="0"/>
          </a:p>
        </p:txBody>
      </p:sp>
      <p:sp>
        <p:nvSpPr>
          <p:cNvPr id="3" name="内容占位符 2"/>
          <p:cNvSpPr>
            <a:spLocks noGrp="1"/>
          </p:cNvSpPr>
          <p:nvPr>
            <p:ph idx="1"/>
          </p:nvPr>
        </p:nvSpPr>
        <p:spPr/>
        <p:txBody>
          <a:bodyPr/>
          <a:lstStyle/>
          <a:p>
            <a:r>
              <a:rPr lang="zh-CN" altLang="zh-CN" dirty="0"/>
              <a:t>项目风险管理包括风险管理规划、风险识别、风险分析、风险应对规划和风险监控等各个过程。</a:t>
            </a:r>
            <a:endParaRPr lang="en-US" altLang="zh-CN" dirty="0"/>
          </a:p>
          <a:p>
            <a:pPr lvl="1"/>
            <a:r>
              <a:rPr lang="zh-CN" altLang="zh-CN" dirty="0"/>
              <a:t>哪些问题在前期没有预料的相应的风险？为什么？</a:t>
            </a:r>
          </a:p>
          <a:p>
            <a:pPr lvl="1"/>
            <a:r>
              <a:rPr lang="zh-CN" altLang="zh-CN" dirty="0"/>
              <a:t>哪些风险应对措施比较有效？</a:t>
            </a:r>
          </a:p>
          <a:p>
            <a:pPr lvl="1"/>
            <a:r>
              <a:rPr lang="zh-CN" altLang="zh-CN" dirty="0"/>
              <a:t>就组织层面考察，哪些风险发生的频度较高？</a:t>
            </a:r>
          </a:p>
          <a:p>
            <a:pPr lvl="1"/>
            <a:r>
              <a:rPr lang="zh-CN" altLang="zh-CN" dirty="0"/>
              <a:t>整个风险管理有哪些经验教训？</a:t>
            </a:r>
          </a:p>
          <a:p>
            <a:endParaRPr lang="zh-CN" altLang="en-US" dirty="0"/>
          </a:p>
        </p:txBody>
      </p:sp>
    </p:spTree>
    <p:extLst>
      <p:ext uri="{BB962C8B-B14F-4D97-AF65-F5344CB8AC3E}">
        <p14:creationId xmlns:p14="http://schemas.microsoft.com/office/powerpoint/2010/main" val="348074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采购管理</a:t>
            </a:r>
            <a:endParaRPr lang="zh-CN" altLang="en-US" dirty="0"/>
          </a:p>
        </p:txBody>
      </p:sp>
      <p:sp>
        <p:nvSpPr>
          <p:cNvPr id="3" name="内容占位符 2"/>
          <p:cNvSpPr>
            <a:spLocks noGrp="1"/>
          </p:cNvSpPr>
          <p:nvPr>
            <p:ph idx="1"/>
          </p:nvPr>
        </p:nvSpPr>
        <p:spPr/>
        <p:txBody>
          <a:bodyPr/>
          <a:lstStyle/>
          <a:p>
            <a:r>
              <a:rPr lang="zh-CN" altLang="zh-CN" dirty="0"/>
              <a:t>项目采购管理包括从项目组织外部采购或获得所需产品、服务或成果的各个过程。</a:t>
            </a:r>
            <a:endParaRPr lang="en-US" altLang="zh-CN" dirty="0"/>
          </a:p>
          <a:p>
            <a:pPr lvl="1"/>
            <a:r>
              <a:rPr lang="zh-CN" altLang="zh-CN" dirty="0"/>
              <a:t>项目方案是否合理？</a:t>
            </a:r>
          </a:p>
          <a:p>
            <a:pPr lvl="1"/>
            <a:r>
              <a:rPr lang="zh-CN" altLang="zh-CN" dirty="0"/>
              <a:t>各类采购而得的工具是否合用？</a:t>
            </a:r>
          </a:p>
          <a:p>
            <a:pPr lvl="1"/>
            <a:r>
              <a:rPr lang="zh-CN" altLang="zh-CN" dirty="0"/>
              <a:t>供应商服务的评价？</a:t>
            </a:r>
          </a:p>
          <a:p>
            <a:pPr lvl="1"/>
            <a:r>
              <a:rPr lang="zh-CN" altLang="zh-CN" dirty="0"/>
              <a:t>采购相应的成本和风险考虑？</a:t>
            </a:r>
          </a:p>
          <a:p>
            <a:pPr lvl="1"/>
            <a:r>
              <a:rPr lang="zh-CN" altLang="zh-CN" dirty="0"/>
              <a:t>项目合同管理的经验教训有哪些？</a:t>
            </a:r>
          </a:p>
          <a:p>
            <a:endParaRPr lang="zh-CN" altLang="en-US" dirty="0"/>
          </a:p>
        </p:txBody>
      </p:sp>
    </p:spTree>
    <p:extLst>
      <p:ext uri="{BB962C8B-B14F-4D97-AF65-F5344CB8AC3E}">
        <p14:creationId xmlns:p14="http://schemas.microsoft.com/office/powerpoint/2010/main" val="2800888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整合管理</a:t>
            </a:r>
            <a:endParaRPr lang="zh-CN" altLang="en-US" dirty="0"/>
          </a:p>
        </p:txBody>
      </p:sp>
      <p:sp>
        <p:nvSpPr>
          <p:cNvPr id="3" name="内容占位符 2"/>
          <p:cNvSpPr>
            <a:spLocks noGrp="1"/>
          </p:cNvSpPr>
          <p:nvPr>
            <p:ph idx="1"/>
          </p:nvPr>
        </p:nvSpPr>
        <p:spPr>
          <a:xfrm>
            <a:off x="323528" y="1124744"/>
            <a:ext cx="7358062" cy="4900634"/>
          </a:xfrm>
        </p:spPr>
        <p:txBody>
          <a:bodyPr/>
          <a:lstStyle/>
          <a:p>
            <a:r>
              <a:rPr lang="zh-CN" altLang="zh-CN" dirty="0"/>
              <a:t>项目整合管理包括为识别、定义、组合、统一与协调项目管理过程组的各过程及项目管理活动而进行的各种过程和活动</a:t>
            </a:r>
            <a:endParaRPr lang="en-US" altLang="zh-CN" dirty="0"/>
          </a:p>
          <a:p>
            <a:pPr lvl="1"/>
            <a:r>
              <a:rPr lang="zh-CN" altLang="zh-CN" dirty="0"/>
              <a:t>各类计划之间是否协调一致？</a:t>
            </a:r>
          </a:p>
          <a:p>
            <a:pPr lvl="1"/>
            <a:r>
              <a:rPr lang="zh-CN" altLang="zh-CN" dirty="0"/>
              <a:t>团队章程的执行状况怎样？</a:t>
            </a:r>
          </a:p>
          <a:p>
            <a:pPr lvl="1"/>
            <a:r>
              <a:rPr lang="zh-CN" altLang="zh-CN" dirty="0"/>
              <a:t>项目变更的处理流程是否有效？</a:t>
            </a:r>
          </a:p>
          <a:p>
            <a:pPr lvl="1"/>
            <a:r>
              <a:rPr lang="zh-CN" altLang="zh-CN" dirty="0"/>
              <a:t>项目完成之后相应的产物是否得到妥善保存？</a:t>
            </a:r>
          </a:p>
          <a:p>
            <a:pPr lvl="1"/>
            <a:r>
              <a:rPr lang="zh-CN" altLang="zh-CN" dirty="0"/>
              <a:t>有没有对组织过程资产的更新？</a:t>
            </a:r>
          </a:p>
          <a:p>
            <a:endParaRPr lang="zh-CN" altLang="en-US" dirty="0"/>
          </a:p>
        </p:txBody>
      </p:sp>
    </p:spTree>
    <p:extLst>
      <p:ext uri="{BB962C8B-B14F-4D97-AF65-F5344CB8AC3E}">
        <p14:creationId xmlns:p14="http://schemas.microsoft.com/office/powerpoint/2010/main" val="3099316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TSP</a:t>
            </a:r>
            <a:r>
              <a:rPr lang="zh-CN" altLang="zh-CN" dirty="0"/>
              <a:t>项目总结介绍</a:t>
            </a:r>
            <a:endParaRPr lang="zh-CN" altLang="en-US" dirty="0"/>
          </a:p>
        </p:txBody>
      </p:sp>
      <p:sp>
        <p:nvSpPr>
          <p:cNvPr id="3" name="内容占位符 2"/>
          <p:cNvSpPr>
            <a:spLocks noGrp="1"/>
          </p:cNvSpPr>
          <p:nvPr>
            <p:ph idx="1"/>
          </p:nvPr>
        </p:nvSpPr>
        <p:spPr/>
        <p:txBody>
          <a:bodyPr/>
          <a:lstStyle/>
          <a:p>
            <a:r>
              <a:rPr lang="en-US" altLang="zh-CN" dirty="0"/>
              <a:t>TSP</a:t>
            </a:r>
            <a:r>
              <a:rPr lang="zh-CN" altLang="zh-CN" dirty="0"/>
              <a:t>也提供了一种项目总结的方式，在这种方式当中，团队成员结合自己的角色，总结自己角色相关工作的得失，提出下一个开发周期的改进建议。</a:t>
            </a:r>
            <a:endParaRPr lang="en-US" altLang="zh-CN" dirty="0"/>
          </a:p>
          <a:p>
            <a:r>
              <a:rPr lang="zh-CN" altLang="zh-CN" dirty="0"/>
              <a:t>典型角色包括项目组长、计划经理、开发经理、质量经理、过程经理和支持经理等。</a:t>
            </a:r>
            <a:endParaRPr lang="zh-CN" altLang="en-US" dirty="0"/>
          </a:p>
        </p:txBody>
      </p:sp>
    </p:spTree>
    <p:extLst>
      <p:ext uri="{BB962C8B-B14F-4D97-AF65-F5344CB8AC3E}">
        <p14:creationId xmlns:p14="http://schemas.microsoft.com/office/powerpoint/2010/main" val="3310299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TSP</a:t>
            </a:r>
            <a:r>
              <a:rPr lang="zh-CN" altLang="en-US" dirty="0"/>
              <a:t>总结过程阶段</a:t>
            </a:r>
          </a:p>
        </p:txBody>
      </p:sp>
      <p:sp>
        <p:nvSpPr>
          <p:cNvPr id="3" name="内容占位符 2"/>
          <p:cNvSpPr>
            <a:spLocks noGrp="1"/>
          </p:cNvSpPr>
          <p:nvPr>
            <p:ph idx="1"/>
          </p:nvPr>
        </p:nvSpPr>
        <p:spPr/>
        <p:txBody>
          <a:bodyPr/>
          <a:lstStyle/>
          <a:p>
            <a:r>
              <a:rPr lang="zh-CN" altLang="zh-CN" dirty="0"/>
              <a:t>准备阶段</a:t>
            </a:r>
            <a:endParaRPr lang="en-US" altLang="zh-CN" dirty="0"/>
          </a:p>
          <a:p>
            <a:r>
              <a:rPr lang="zh-CN" altLang="zh-CN" dirty="0"/>
              <a:t>过程数据评审阶段</a:t>
            </a:r>
            <a:endParaRPr lang="en-US" altLang="zh-CN" dirty="0"/>
          </a:p>
          <a:p>
            <a:r>
              <a:rPr lang="zh-CN" altLang="zh-CN" dirty="0"/>
              <a:t>人员角色评价阶段</a:t>
            </a:r>
            <a:endParaRPr lang="en-US" altLang="zh-CN" dirty="0"/>
          </a:p>
          <a:p>
            <a:r>
              <a:rPr lang="zh-CN" altLang="zh-CN" dirty="0"/>
              <a:t>总结报告撰写阶段</a:t>
            </a:r>
            <a:endParaRPr lang="zh-CN" altLang="en-US" dirty="0"/>
          </a:p>
        </p:txBody>
      </p:sp>
    </p:spTree>
    <p:extLst>
      <p:ext uri="{BB962C8B-B14F-4D97-AF65-F5344CB8AC3E}">
        <p14:creationId xmlns:p14="http://schemas.microsoft.com/office/powerpoint/2010/main" val="3720403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过程数据评审阶段</a:t>
            </a:r>
            <a:endParaRPr lang="zh-CN" altLang="en-US" dirty="0"/>
          </a:p>
        </p:txBody>
      </p:sp>
      <p:sp>
        <p:nvSpPr>
          <p:cNvPr id="3" name="内容占位符 2"/>
          <p:cNvSpPr>
            <a:spLocks noGrp="1"/>
          </p:cNvSpPr>
          <p:nvPr>
            <p:ph idx="1"/>
          </p:nvPr>
        </p:nvSpPr>
        <p:spPr/>
        <p:txBody>
          <a:bodyPr/>
          <a:lstStyle/>
          <a:p>
            <a:r>
              <a:rPr lang="zh-CN" altLang="zh-CN" sz="2800" dirty="0"/>
              <a:t>该阶段往往由过程经理或者质量经理带领整个团队分析过程数据，识别过程改进机会。</a:t>
            </a:r>
            <a:endParaRPr lang="en-US" altLang="zh-CN" sz="2800" dirty="0"/>
          </a:p>
          <a:p>
            <a:r>
              <a:rPr lang="zh-CN" altLang="zh-CN" sz="2800" dirty="0"/>
              <a:t>可以结合典型</a:t>
            </a:r>
            <a:r>
              <a:rPr lang="en-US" altLang="zh-CN" sz="2800" dirty="0"/>
              <a:t>TSP</a:t>
            </a:r>
            <a:r>
              <a:rPr lang="zh-CN" altLang="zh-CN" sz="2800" dirty="0"/>
              <a:t>团队角色，逐个讨论改进领域。如团队领导力、计划准确性、过程优劣、质量管理能力、开发环境以及配置管理等。</a:t>
            </a:r>
            <a:endParaRPr lang="en-US" altLang="zh-CN" sz="2800" dirty="0"/>
          </a:p>
          <a:p>
            <a:r>
              <a:rPr lang="zh-CN" altLang="zh-CN" sz="2800" dirty="0"/>
              <a:t>此外，也可以就</a:t>
            </a:r>
            <a:r>
              <a:rPr lang="en-US" altLang="zh-CN" sz="2800" dirty="0"/>
              <a:t>TSP</a:t>
            </a:r>
            <a:r>
              <a:rPr lang="zh-CN" altLang="zh-CN" sz="2800" dirty="0"/>
              <a:t>教练的作用进行评价。</a:t>
            </a:r>
            <a:endParaRPr lang="en-US" altLang="zh-CN" sz="2800" dirty="0"/>
          </a:p>
          <a:p>
            <a:r>
              <a:rPr lang="zh-CN" altLang="zh-CN" sz="2800" dirty="0"/>
              <a:t>过程数据评审阶段还要求开发团队的所有成员都整理过程改进提案（</a:t>
            </a:r>
            <a:r>
              <a:rPr lang="en-US" altLang="zh-CN" sz="2800" dirty="0"/>
              <a:t>PIP</a:t>
            </a:r>
            <a:r>
              <a:rPr lang="zh-CN" altLang="zh-CN" sz="2800" dirty="0"/>
              <a:t>）。</a:t>
            </a:r>
          </a:p>
          <a:p>
            <a:endParaRPr lang="zh-CN" altLang="en-US" sz="2800" dirty="0"/>
          </a:p>
        </p:txBody>
      </p:sp>
    </p:spTree>
    <p:extLst>
      <p:ext uri="{BB962C8B-B14F-4D97-AF65-F5344CB8AC3E}">
        <p14:creationId xmlns:p14="http://schemas.microsoft.com/office/powerpoint/2010/main" val="74818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人员角色评审</a:t>
            </a:r>
            <a:r>
              <a:rPr lang="en-US" altLang="zh-CN" dirty="0"/>
              <a:t>-</a:t>
            </a:r>
            <a:r>
              <a:rPr lang="zh-CN" altLang="zh-CN" dirty="0"/>
              <a:t>项目组长</a:t>
            </a:r>
            <a:endParaRPr lang="zh-CN" altLang="en-US" dirty="0"/>
          </a:p>
        </p:txBody>
      </p:sp>
      <p:sp>
        <p:nvSpPr>
          <p:cNvPr id="3" name="内容占位符 2"/>
          <p:cNvSpPr>
            <a:spLocks noGrp="1"/>
          </p:cNvSpPr>
          <p:nvPr>
            <p:ph idx="1"/>
          </p:nvPr>
        </p:nvSpPr>
        <p:spPr/>
        <p:txBody>
          <a:bodyPr/>
          <a:lstStyle/>
          <a:p>
            <a:r>
              <a:rPr lang="zh-CN" altLang="zh-CN" dirty="0"/>
              <a:t>项目组长的角色评审应当从领导力角度开考察团队的表现。</a:t>
            </a:r>
            <a:endParaRPr lang="en-US" altLang="zh-CN" dirty="0"/>
          </a:p>
          <a:p>
            <a:r>
              <a:rPr lang="zh-CN" altLang="zh-CN" dirty="0"/>
              <a:t>重点关注团队激励和团队承诺方面的问题。</a:t>
            </a:r>
            <a:endParaRPr lang="en-US" altLang="zh-CN" dirty="0"/>
          </a:p>
          <a:p>
            <a:r>
              <a:rPr lang="zh-CN" altLang="zh-CN" dirty="0"/>
              <a:t>项目会议的组织情况也需要总结。比如，会议效果、讨论技巧等。</a:t>
            </a:r>
            <a:endParaRPr lang="en-US" altLang="zh-CN" dirty="0"/>
          </a:p>
          <a:p>
            <a:r>
              <a:rPr lang="zh-CN" altLang="zh-CN" dirty="0"/>
              <a:t>此外，还应当就如何在下一周期做得更好提出改进建议。</a:t>
            </a:r>
          </a:p>
          <a:p>
            <a:endParaRPr lang="zh-CN" altLang="en-US" dirty="0"/>
          </a:p>
        </p:txBody>
      </p:sp>
    </p:spTree>
    <p:extLst>
      <p:ext uri="{BB962C8B-B14F-4D97-AF65-F5344CB8AC3E}">
        <p14:creationId xmlns:p14="http://schemas.microsoft.com/office/powerpoint/2010/main" val="2906335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人员角色评审</a:t>
            </a:r>
            <a:r>
              <a:rPr lang="en-US" altLang="zh-CN" dirty="0"/>
              <a:t>-</a:t>
            </a:r>
            <a:r>
              <a:rPr lang="zh-CN" altLang="zh-CN" dirty="0"/>
              <a:t>计划经理</a:t>
            </a:r>
            <a:endParaRPr lang="zh-CN" altLang="en-US" dirty="0"/>
          </a:p>
        </p:txBody>
      </p:sp>
      <p:sp>
        <p:nvSpPr>
          <p:cNvPr id="3" name="内容占位符 2"/>
          <p:cNvSpPr>
            <a:spLocks noGrp="1"/>
          </p:cNvSpPr>
          <p:nvPr>
            <p:ph idx="1"/>
          </p:nvPr>
        </p:nvSpPr>
        <p:spPr>
          <a:xfrm>
            <a:off x="0" y="980728"/>
            <a:ext cx="8604448" cy="5472608"/>
          </a:xfrm>
        </p:spPr>
        <p:txBody>
          <a:bodyPr/>
          <a:lstStyle/>
          <a:p>
            <a:r>
              <a:rPr lang="zh-CN" altLang="zh-CN" sz="2800" dirty="0"/>
              <a:t>计划经理主要关注项目进度，因此，在总结阶段需要就估算、生产效率、里程碑等话题进行总结。例如：</a:t>
            </a:r>
          </a:p>
          <a:p>
            <a:pPr lvl="1"/>
            <a:r>
              <a:rPr lang="zh-CN" altLang="zh-CN" sz="2400" dirty="0"/>
              <a:t>项目产品规模的估算值和实际值有多大的偏差？为什么有这些偏差？</a:t>
            </a:r>
          </a:p>
          <a:p>
            <a:pPr lvl="1"/>
            <a:r>
              <a:rPr lang="zh-CN" altLang="zh-CN" sz="2400" dirty="0"/>
              <a:t>项目的计划开发时间以实际开发时间有没有偏差？原因是什么？</a:t>
            </a:r>
          </a:p>
          <a:p>
            <a:pPr lvl="1"/>
            <a:r>
              <a:rPr lang="zh-CN" altLang="zh-CN" sz="2400" dirty="0"/>
              <a:t>项目整体的生产效率是多少？</a:t>
            </a:r>
          </a:p>
          <a:p>
            <a:pPr lvl="1"/>
            <a:r>
              <a:rPr lang="zh-CN" altLang="zh-CN" sz="2400" dirty="0"/>
              <a:t>人均资源水平有多少？</a:t>
            </a:r>
          </a:p>
          <a:p>
            <a:pPr lvl="1"/>
            <a:r>
              <a:rPr lang="zh-CN" altLang="zh-CN" sz="2400" dirty="0"/>
              <a:t>项目的</a:t>
            </a:r>
            <a:r>
              <a:rPr lang="en-US" altLang="zh-CN" sz="2400" dirty="0"/>
              <a:t>PV</a:t>
            </a:r>
            <a:r>
              <a:rPr lang="zh-CN" altLang="zh-CN" sz="2400" dirty="0"/>
              <a:t>与</a:t>
            </a:r>
            <a:r>
              <a:rPr lang="en-US" altLang="zh-CN" sz="2400" dirty="0"/>
              <a:t>EV</a:t>
            </a:r>
            <a:r>
              <a:rPr lang="zh-CN" altLang="zh-CN" sz="2400" dirty="0"/>
              <a:t>趋势是什么？为什么有偏差？</a:t>
            </a:r>
          </a:p>
          <a:p>
            <a:pPr lvl="1"/>
            <a:r>
              <a:rPr lang="zh-CN" altLang="zh-CN" sz="2400" dirty="0"/>
              <a:t>跟以前的开发周期相比，生产效率有没有提升？为什么？</a:t>
            </a:r>
          </a:p>
          <a:p>
            <a:pPr lvl="1"/>
            <a:r>
              <a:rPr lang="zh-CN" altLang="zh-CN" sz="2400" dirty="0"/>
              <a:t>下一个开发周期需要如何提升？</a:t>
            </a:r>
          </a:p>
          <a:p>
            <a:endParaRPr lang="zh-CN" altLang="en-US" sz="2800" dirty="0"/>
          </a:p>
        </p:txBody>
      </p:sp>
    </p:spTree>
    <p:extLst>
      <p:ext uri="{BB962C8B-B14F-4D97-AF65-F5344CB8AC3E}">
        <p14:creationId xmlns:p14="http://schemas.microsoft.com/office/powerpoint/2010/main" val="1311596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人员角色评审</a:t>
            </a:r>
            <a:r>
              <a:rPr lang="en-US" altLang="zh-CN" dirty="0"/>
              <a:t>-</a:t>
            </a:r>
            <a:r>
              <a:rPr lang="zh-CN" altLang="zh-CN" dirty="0"/>
              <a:t>开发经理</a:t>
            </a:r>
            <a:endParaRPr lang="zh-CN" altLang="en-US" dirty="0"/>
          </a:p>
        </p:txBody>
      </p:sp>
      <p:sp>
        <p:nvSpPr>
          <p:cNvPr id="3" name="内容占位符 2"/>
          <p:cNvSpPr>
            <a:spLocks noGrp="1"/>
          </p:cNvSpPr>
          <p:nvPr>
            <p:ph idx="1"/>
          </p:nvPr>
        </p:nvSpPr>
        <p:spPr>
          <a:xfrm>
            <a:off x="0" y="1052736"/>
            <a:ext cx="9144000" cy="5233764"/>
          </a:xfrm>
        </p:spPr>
        <p:txBody>
          <a:bodyPr/>
          <a:lstStyle/>
          <a:p>
            <a:r>
              <a:rPr lang="zh-CN" altLang="zh-CN" sz="2400" dirty="0"/>
              <a:t>开发经理进行总结的时候，应当从开发内容和开发策略角度出发，总结得失。例如：</a:t>
            </a:r>
          </a:p>
          <a:p>
            <a:pPr lvl="1"/>
            <a:r>
              <a:rPr lang="zh-CN" altLang="zh-CN" sz="2400" dirty="0"/>
              <a:t>将实际开发结果与计划开发内容进行对比，看看是否完全实现需求？</a:t>
            </a:r>
          </a:p>
          <a:p>
            <a:pPr lvl="1"/>
            <a:r>
              <a:rPr lang="zh-CN" altLang="zh-CN" sz="2400" dirty="0"/>
              <a:t>或者从开发策略角度考察，看看事先定义的开发策略是否有效？如何改进？</a:t>
            </a:r>
          </a:p>
          <a:p>
            <a:r>
              <a:rPr lang="zh-CN" altLang="zh-CN" sz="2400" dirty="0"/>
              <a:t>此外，开发经理也应当就质量话题提出见解。比如</a:t>
            </a:r>
            <a:r>
              <a:rPr lang="en-US" altLang="zh-CN" sz="2400" dirty="0"/>
              <a:t>:</a:t>
            </a:r>
            <a:endParaRPr lang="zh-CN" altLang="zh-CN" sz="2400" dirty="0"/>
          </a:p>
          <a:p>
            <a:pPr lvl="1"/>
            <a:r>
              <a:rPr lang="zh-CN" altLang="zh-CN" sz="2400" dirty="0"/>
              <a:t>现有的设计和实现步骤是否有助于质量目标的实现？</a:t>
            </a:r>
          </a:p>
          <a:p>
            <a:pPr lvl="1"/>
            <a:r>
              <a:rPr lang="zh-CN" altLang="zh-CN" sz="2400" dirty="0"/>
              <a:t>对于可用性、性能以及兼容性等其他高层次质量要求，现有的设计方法和实现平台是否可以支持？</a:t>
            </a:r>
          </a:p>
          <a:p>
            <a:pPr lvl="1"/>
            <a:r>
              <a:rPr lang="zh-CN" altLang="zh-CN" sz="2400" dirty="0"/>
              <a:t>现有的质量度量方式效果如何？未来怎样改进？</a:t>
            </a:r>
            <a:endParaRPr lang="zh-CN" altLang="en-US" sz="2400" dirty="0"/>
          </a:p>
        </p:txBody>
      </p:sp>
    </p:spTree>
    <p:extLst>
      <p:ext uri="{BB962C8B-B14F-4D97-AF65-F5344CB8AC3E}">
        <p14:creationId xmlns:p14="http://schemas.microsoft.com/office/powerpoint/2010/main" val="3394715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人员角色评审</a:t>
            </a:r>
            <a:r>
              <a:rPr lang="en-US" altLang="zh-CN" dirty="0"/>
              <a:t>-</a:t>
            </a:r>
            <a:r>
              <a:rPr lang="zh-CN" altLang="zh-CN" dirty="0"/>
              <a:t>质量经理</a:t>
            </a:r>
            <a:endParaRPr lang="zh-CN" altLang="en-US" dirty="0"/>
          </a:p>
        </p:txBody>
      </p:sp>
      <p:sp>
        <p:nvSpPr>
          <p:cNvPr id="3" name="内容占位符 2"/>
          <p:cNvSpPr>
            <a:spLocks noGrp="1"/>
          </p:cNvSpPr>
          <p:nvPr>
            <p:ph idx="1"/>
          </p:nvPr>
        </p:nvSpPr>
        <p:spPr>
          <a:xfrm>
            <a:off x="107504" y="980728"/>
            <a:ext cx="9036528" cy="5205746"/>
          </a:xfrm>
        </p:spPr>
        <p:txBody>
          <a:bodyPr/>
          <a:lstStyle/>
          <a:p>
            <a:r>
              <a:rPr lang="zh-CN" altLang="zh-CN" sz="2400" dirty="0"/>
              <a:t>质量经理的总结则应该从项目整体质量状况出发，总结质量目标的实现过程，并找出改进机会。因此，可以就如下一些问题开展讨论：</a:t>
            </a:r>
          </a:p>
          <a:p>
            <a:pPr lvl="1"/>
            <a:r>
              <a:rPr lang="zh-CN" altLang="zh-CN" sz="2400" dirty="0"/>
              <a:t>项目整体质量状况如何？质量目标实现了吗？为什么？</a:t>
            </a:r>
          </a:p>
          <a:p>
            <a:pPr lvl="1"/>
            <a:r>
              <a:rPr lang="zh-CN" altLang="zh-CN" sz="2400" dirty="0"/>
              <a:t>是否所有预定的质量管理活动都开展了？如果没有，为什么？</a:t>
            </a:r>
          </a:p>
          <a:p>
            <a:pPr lvl="1"/>
            <a:r>
              <a:rPr lang="zh-CN" altLang="zh-CN" sz="2400" dirty="0"/>
              <a:t>项目进展过程中，质量趋势是什么？</a:t>
            </a:r>
          </a:p>
          <a:p>
            <a:pPr lvl="1"/>
            <a:r>
              <a:rPr lang="zh-CN" altLang="zh-CN" sz="2400" dirty="0"/>
              <a:t>每个阶段的</a:t>
            </a:r>
            <a:r>
              <a:rPr lang="en-US" altLang="zh-CN" sz="2400" dirty="0"/>
              <a:t>yield</a:t>
            </a:r>
            <a:r>
              <a:rPr lang="zh-CN" altLang="zh-CN" sz="2400" dirty="0"/>
              <a:t>分别是什么？为什么有的过低？</a:t>
            </a:r>
          </a:p>
          <a:p>
            <a:pPr lvl="1"/>
            <a:r>
              <a:rPr lang="zh-CN" altLang="zh-CN" sz="2400" dirty="0"/>
              <a:t>测试开始之后有多少缺陷？哪些缺陷可以通过什么样的方式在前期排除？</a:t>
            </a:r>
          </a:p>
          <a:p>
            <a:pPr lvl="1"/>
            <a:r>
              <a:rPr lang="zh-CN" altLang="zh-CN" sz="2400" dirty="0"/>
              <a:t>现有的质量管理手段的效果如何？有哪些需要改进？</a:t>
            </a:r>
            <a:endParaRPr lang="zh-CN" altLang="en-US" sz="2400" dirty="0"/>
          </a:p>
        </p:txBody>
      </p:sp>
    </p:spTree>
    <p:extLst>
      <p:ext uri="{BB962C8B-B14F-4D97-AF65-F5344CB8AC3E}">
        <p14:creationId xmlns:p14="http://schemas.microsoft.com/office/powerpoint/2010/main" val="2670118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时间度量</a:t>
            </a:r>
            <a:r>
              <a:rPr lang="en-US" altLang="zh-CN" dirty="0"/>
              <a:t>(</a:t>
            </a:r>
            <a:r>
              <a:rPr lang="zh-CN" altLang="en-US" dirty="0"/>
              <a:t>时间日志</a:t>
            </a:r>
            <a:r>
              <a:rPr lang="en-US" altLang="zh-CN" dirty="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40299395"/>
              </p:ext>
            </p:extLst>
          </p:nvPr>
        </p:nvGraphicFramePr>
        <p:xfrm>
          <a:off x="107504" y="1052736"/>
          <a:ext cx="8731696" cy="4949202"/>
        </p:xfrm>
        <a:graphic>
          <a:graphicData uri="http://schemas.openxmlformats.org/drawingml/2006/table">
            <a:tbl>
              <a:tblPr/>
              <a:tblGrid>
                <a:gridCol w="2204127">
                  <a:extLst>
                    <a:ext uri="{9D8B030D-6E8A-4147-A177-3AD203B41FA5}">
                      <a16:colId xmlns:a16="http://schemas.microsoft.com/office/drawing/2014/main" val="20000"/>
                    </a:ext>
                  </a:extLst>
                </a:gridCol>
                <a:gridCol w="6527569">
                  <a:extLst>
                    <a:ext uri="{9D8B030D-6E8A-4147-A177-3AD203B41FA5}">
                      <a16:colId xmlns:a16="http://schemas.microsoft.com/office/drawing/2014/main" val="20001"/>
                    </a:ext>
                  </a:extLst>
                </a:gridCol>
              </a:tblGrid>
              <a:tr h="552454">
                <a:tc>
                  <a:txBody>
                    <a:bodyPr/>
                    <a:lstStyle/>
                    <a:p>
                      <a:pPr indent="266700" algn="just">
                        <a:spcAft>
                          <a:spcPts val="0"/>
                        </a:spcAft>
                      </a:pPr>
                      <a:r>
                        <a:rPr lang="zh-CN" sz="2400" b="1" kern="100" dirty="0">
                          <a:latin typeface="Calibri"/>
                          <a:ea typeface="宋体"/>
                          <a:cs typeface="Times New Roman"/>
                        </a:rPr>
                        <a:t>日志内容</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dirty="0">
                          <a:latin typeface="Calibri"/>
                          <a:ea typeface="宋体"/>
                          <a:cs typeface="Times New Roman"/>
                        </a:rPr>
                        <a:t>注释</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6227">
                <a:tc>
                  <a:txBody>
                    <a:bodyPr/>
                    <a:lstStyle/>
                    <a:p>
                      <a:pPr indent="266700" algn="just">
                        <a:spcAft>
                          <a:spcPts val="0"/>
                        </a:spcAft>
                      </a:pPr>
                      <a:r>
                        <a:rPr lang="zh-CN" sz="2400" kern="100">
                          <a:latin typeface="Calibri"/>
                          <a:ea typeface="宋体"/>
                          <a:cs typeface="Times New Roman"/>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a:latin typeface="Calibri"/>
                          <a:ea typeface="宋体"/>
                          <a:cs typeface="Times New Roman"/>
                        </a:rPr>
                        <a:t>该条记录的序号；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2454">
                <a:tc>
                  <a:txBody>
                    <a:bodyPr/>
                    <a:lstStyle/>
                    <a:p>
                      <a:pPr indent="266700" algn="just">
                        <a:spcAft>
                          <a:spcPts val="0"/>
                        </a:spcAft>
                      </a:pPr>
                      <a:r>
                        <a:rPr lang="zh-CN" sz="2400" kern="100">
                          <a:latin typeface="Calibri"/>
                          <a:ea typeface="宋体"/>
                          <a:cs typeface="Times New Roman"/>
                        </a:rPr>
                        <a:t>所属阶段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dirty="0">
                          <a:latin typeface="Calibri"/>
                          <a:ea typeface="宋体"/>
                          <a:cs typeface="Times New Roman"/>
                        </a:rPr>
                        <a:t>该条记录所属的</a:t>
                      </a:r>
                      <a:r>
                        <a:rPr lang="en-US" sz="2400" kern="100" dirty="0">
                          <a:latin typeface="Calibri"/>
                          <a:ea typeface="宋体"/>
                          <a:cs typeface="Times New Roman"/>
                        </a:rPr>
                        <a:t>PSP</a:t>
                      </a:r>
                      <a:r>
                        <a:rPr lang="zh-CN" sz="2400" kern="100" dirty="0">
                          <a:latin typeface="Calibri"/>
                          <a:ea typeface="宋体"/>
                          <a:cs typeface="Times New Roman"/>
                        </a:rPr>
                        <a:t>阶段，如策划、设计、编码、编译、单元测试、总结等；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2454">
                <a:tc>
                  <a:txBody>
                    <a:bodyPr/>
                    <a:lstStyle/>
                    <a:p>
                      <a:pPr indent="266700" algn="just">
                        <a:spcAft>
                          <a:spcPts val="0"/>
                        </a:spcAft>
                      </a:pPr>
                      <a:r>
                        <a:rPr lang="zh-CN" sz="2400" kern="100" dirty="0">
                          <a:latin typeface="Calibri"/>
                          <a:ea typeface="宋体"/>
                          <a:cs typeface="Times New Roman"/>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dirty="0">
                          <a:latin typeface="Calibri"/>
                          <a:ea typeface="宋体"/>
                          <a:cs typeface="Times New Roman"/>
                        </a:rPr>
                        <a:t>该条记录的开始时间，精确到分钟；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2454">
                <a:tc>
                  <a:txBody>
                    <a:bodyPr/>
                    <a:lstStyle/>
                    <a:p>
                      <a:pPr indent="266700" algn="just">
                        <a:spcAft>
                          <a:spcPts val="0"/>
                        </a:spcAft>
                      </a:pPr>
                      <a:r>
                        <a:rPr lang="zh-CN" sz="2400" kern="100">
                          <a:latin typeface="Calibri"/>
                          <a:ea typeface="宋体"/>
                          <a:cs typeface="Times New Roman"/>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dirty="0">
                          <a:latin typeface="Calibri"/>
                          <a:ea typeface="宋体"/>
                          <a:cs typeface="Times New Roman"/>
                        </a:rPr>
                        <a:t>该条记录的结束时间，精确到分钟；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2454">
                <a:tc>
                  <a:txBody>
                    <a:bodyPr/>
                    <a:lstStyle/>
                    <a:p>
                      <a:pPr indent="266700" algn="just">
                        <a:spcAft>
                          <a:spcPts val="0"/>
                        </a:spcAft>
                      </a:pPr>
                      <a:r>
                        <a:rPr lang="zh-CN" sz="2400" kern="100">
                          <a:latin typeface="Calibri"/>
                          <a:ea typeface="宋体"/>
                          <a:cs typeface="Times New Roman"/>
                        </a:rPr>
                        <a:t>中断时间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a:latin typeface="Calibri"/>
                          <a:ea typeface="宋体"/>
                          <a:cs typeface="Times New Roman"/>
                        </a:rPr>
                        <a:t>该条记录的计时过程中，需要中断的时间，精确到分钟，典型的中断如电话等；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2454">
                <a:tc>
                  <a:txBody>
                    <a:bodyPr/>
                    <a:lstStyle/>
                    <a:p>
                      <a:pPr indent="266700" algn="just">
                        <a:spcAft>
                          <a:spcPts val="0"/>
                        </a:spcAft>
                      </a:pPr>
                      <a:r>
                        <a:rPr lang="zh-CN" sz="2400" kern="100">
                          <a:latin typeface="Calibri"/>
                          <a:ea typeface="宋体"/>
                          <a:cs typeface="Times New Roman"/>
                        </a:rPr>
                        <a:t>净时间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dirty="0">
                          <a:latin typeface="Calibri"/>
                          <a:ea typeface="宋体"/>
                          <a:cs typeface="Times New Roman"/>
                        </a:rPr>
                        <a:t>结束时间</a:t>
                      </a:r>
                      <a:r>
                        <a:rPr lang="en-US" sz="2400" kern="100" dirty="0">
                          <a:latin typeface="Calibri"/>
                          <a:ea typeface="宋体"/>
                          <a:cs typeface="Times New Roman"/>
                        </a:rPr>
                        <a:t>-</a:t>
                      </a:r>
                      <a:r>
                        <a:rPr lang="zh-CN" sz="2400" kern="100" dirty="0">
                          <a:latin typeface="Calibri"/>
                          <a:ea typeface="宋体"/>
                          <a:cs typeface="Times New Roman"/>
                        </a:rPr>
                        <a:t>开始时间</a:t>
                      </a:r>
                      <a:r>
                        <a:rPr lang="en-US" sz="2400" kern="100" dirty="0">
                          <a:latin typeface="Calibri"/>
                          <a:ea typeface="宋体"/>
                          <a:cs typeface="Times New Roman"/>
                        </a:rPr>
                        <a:t>-</a:t>
                      </a:r>
                      <a:r>
                        <a:rPr lang="zh-CN" sz="2400" kern="100" dirty="0">
                          <a:latin typeface="Calibri"/>
                          <a:ea typeface="宋体"/>
                          <a:cs typeface="Times New Roman"/>
                        </a:rPr>
                        <a:t>中断时间，用以表示某个阶段任务的纯工作时间；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2454">
                <a:tc>
                  <a:txBody>
                    <a:bodyPr/>
                    <a:lstStyle/>
                    <a:p>
                      <a:pPr indent="266700" algn="just">
                        <a:spcAft>
                          <a:spcPts val="0"/>
                        </a:spcAft>
                      </a:pPr>
                      <a:r>
                        <a:rPr lang="zh-CN" sz="2400" kern="100">
                          <a:latin typeface="Calibri"/>
                          <a:ea typeface="宋体"/>
                          <a:cs typeface="Times New Roman"/>
                        </a:rPr>
                        <a:t>备注信息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400" kern="100" dirty="0">
                          <a:latin typeface="Calibri"/>
                          <a:ea typeface="宋体"/>
                          <a:cs typeface="Times New Roman"/>
                        </a:rPr>
                        <a:t>如果有中断事件，往往需要在备注信息中简单记录，用以帮助记录者了解时间被消耗的原因；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6603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人员角色评审</a:t>
            </a:r>
            <a:r>
              <a:rPr lang="en-US" altLang="zh-CN" dirty="0"/>
              <a:t>-</a:t>
            </a:r>
            <a:r>
              <a:rPr lang="zh-CN" altLang="zh-CN" dirty="0"/>
              <a:t>过程经理</a:t>
            </a:r>
            <a:endParaRPr lang="zh-CN" altLang="en-US" dirty="0"/>
          </a:p>
        </p:txBody>
      </p:sp>
      <p:sp>
        <p:nvSpPr>
          <p:cNvPr id="3" name="内容占位符 2"/>
          <p:cNvSpPr>
            <a:spLocks noGrp="1"/>
          </p:cNvSpPr>
          <p:nvPr>
            <p:ph idx="1"/>
          </p:nvPr>
        </p:nvSpPr>
        <p:spPr>
          <a:xfrm>
            <a:off x="107504" y="1052736"/>
            <a:ext cx="9036496" cy="5233764"/>
          </a:xfrm>
        </p:spPr>
        <p:txBody>
          <a:bodyPr/>
          <a:lstStyle/>
          <a:p>
            <a:r>
              <a:rPr lang="zh-CN" altLang="zh-CN" dirty="0"/>
              <a:t>过程经理关注团队遵循过程的程度和过程改进方案。因此，在项目总结阶段，过程经理需要总结的问题为：</a:t>
            </a:r>
          </a:p>
          <a:p>
            <a:pPr lvl="1"/>
            <a:r>
              <a:rPr lang="zh-CN" altLang="zh-CN" dirty="0"/>
              <a:t>是否所有人都如实记录数据？</a:t>
            </a:r>
          </a:p>
          <a:p>
            <a:pPr lvl="1"/>
            <a:r>
              <a:rPr lang="zh-CN" altLang="zh-CN" dirty="0"/>
              <a:t>团队成员对过程遵循状况如何？为什么？</a:t>
            </a:r>
          </a:p>
          <a:p>
            <a:pPr lvl="1"/>
            <a:r>
              <a:rPr lang="zh-CN" altLang="zh-CN" dirty="0"/>
              <a:t>记录的过程数据说明了什么？</a:t>
            </a:r>
          </a:p>
          <a:p>
            <a:pPr lvl="1"/>
            <a:r>
              <a:rPr lang="zh-CN" altLang="zh-CN" dirty="0"/>
              <a:t>现有的过程有哪些不足？</a:t>
            </a:r>
          </a:p>
          <a:p>
            <a:pPr lvl="1"/>
            <a:r>
              <a:rPr lang="zh-CN" altLang="zh-CN" dirty="0"/>
              <a:t>所有的</a:t>
            </a:r>
            <a:r>
              <a:rPr lang="en-US" altLang="zh-CN" dirty="0"/>
              <a:t>PIP</a:t>
            </a:r>
            <a:r>
              <a:rPr lang="zh-CN" altLang="zh-CN" dirty="0"/>
              <a:t>都提交了吗？</a:t>
            </a:r>
          </a:p>
          <a:p>
            <a:pPr lvl="1"/>
            <a:r>
              <a:rPr lang="zh-CN" altLang="zh-CN" dirty="0"/>
              <a:t>哪些</a:t>
            </a:r>
            <a:r>
              <a:rPr lang="en-US" altLang="zh-CN" dirty="0"/>
              <a:t>PIP</a:t>
            </a:r>
            <a:r>
              <a:rPr lang="zh-CN" altLang="zh-CN" dirty="0"/>
              <a:t>值得在下个周期实现？如果要实现，对现有过程需要做什么样的调整？</a:t>
            </a:r>
            <a:endParaRPr lang="zh-CN" altLang="en-US" dirty="0"/>
          </a:p>
        </p:txBody>
      </p:sp>
    </p:spTree>
    <p:extLst>
      <p:ext uri="{BB962C8B-B14F-4D97-AF65-F5344CB8AC3E}">
        <p14:creationId xmlns:p14="http://schemas.microsoft.com/office/powerpoint/2010/main" val="477229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人员角色评审</a:t>
            </a:r>
            <a:r>
              <a:rPr lang="en-US" altLang="zh-CN" dirty="0"/>
              <a:t>-</a:t>
            </a:r>
            <a:r>
              <a:rPr lang="zh-CN" altLang="zh-CN" dirty="0"/>
              <a:t>支持经理</a:t>
            </a:r>
            <a:endParaRPr lang="zh-CN" altLang="en-US" dirty="0"/>
          </a:p>
        </p:txBody>
      </p:sp>
      <p:sp>
        <p:nvSpPr>
          <p:cNvPr id="3" name="内容占位符 2"/>
          <p:cNvSpPr>
            <a:spLocks noGrp="1"/>
          </p:cNvSpPr>
          <p:nvPr>
            <p:ph idx="1"/>
          </p:nvPr>
        </p:nvSpPr>
        <p:spPr>
          <a:xfrm>
            <a:off x="0" y="1052736"/>
            <a:ext cx="9144000" cy="5090908"/>
          </a:xfrm>
        </p:spPr>
        <p:txBody>
          <a:bodyPr/>
          <a:lstStyle/>
          <a:p>
            <a:r>
              <a:rPr lang="zh-CN" altLang="zh-CN" sz="2400" dirty="0"/>
              <a:t>支持经理主要关注配置管理状况、问题和风险跟踪机制以及复用策略的支持等话题。因此，在项目总结阶段，支持经理需要总结的问题为：</a:t>
            </a:r>
          </a:p>
          <a:p>
            <a:pPr lvl="1"/>
            <a:r>
              <a:rPr lang="zh-CN" altLang="zh-CN" sz="2000" dirty="0"/>
              <a:t>项目团队开发环境是否合用？</a:t>
            </a:r>
          </a:p>
          <a:p>
            <a:pPr lvl="1"/>
            <a:r>
              <a:rPr lang="zh-CN" altLang="zh-CN" sz="2000" dirty="0"/>
              <a:t>项目过程中，对于配置项出现了几次变更？原因分别是什么？未来如何改进？</a:t>
            </a:r>
          </a:p>
          <a:p>
            <a:pPr lvl="1"/>
            <a:r>
              <a:rPr lang="zh-CN" altLang="zh-CN" sz="2000" dirty="0"/>
              <a:t>配置管理活动开展情况如何？是否有未经授权的配置项修改现象出现？</a:t>
            </a:r>
          </a:p>
          <a:p>
            <a:pPr lvl="1"/>
            <a:r>
              <a:rPr lang="zh-CN" altLang="zh-CN" sz="2000" dirty="0"/>
              <a:t>风险和问题跟踪机制是否有效？是否所有问题都得到处理？</a:t>
            </a:r>
          </a:p>
          <a:p>
            <a:pPr lvl="1"/>
            <a:r>
              <a:rPr lang="zh-CN" altLang="zh-CN" sz="2000" dirty="0"/>
              <a:t>风险有没有导致对项目的负面影响？</a:t>
            </a:r>
          </a:p>
          <a:p>
            <a:pPr lvl="1"/>
            <a:r>
              <a:rPr lang="zh-CN" altLang="zh-CN" sz="2000" dirty="0"/>
              <a:t>哪些风险一开始没有被识别出来？</a:t>
            </a:r>
          </a:p>
          <a:p>
            <a:pPr lvl="1"/>
            <a:r>
              <a:rPr lang="zh-CN" altLang="zh-CN" sz="2000" dirty="0"/>
              <a:t>复用策略是否有效？</a:t>
            </a:r>
          </a:p>
          <a:p>
            <a:pPr lvl="1"/>
            <a:r>
              <a:rPr lang="zh-CN" altLang="zh-CN" sz="2000" dirty="0"/>
              <a:t>对比上一阶段，复用比例是否上升？为什么？怎么改进？</a:t>
            </a:r>
            <a:endParaRPr lang="zh-CN" altLang="en-US" sz="2000" dirty="0"/>
          </a:p>
        </p:txBody>
      </p:sp>
    </p:spTree>
    <p:extLst>
      <p:ext uri="{BB962C8B-B14F-4D97-AF65-F5344CB8AC3E}">
        <p14:creationId xmlns:p14="http://schemas.microsoft.com/office/powerpoint/2010/main" val="77598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人员角色评审</a:t>
            </a:r>
            <a:r>
              <a:rPr lang="en-US" altLang="zh-CN" dirty="0"/>
              <a:t>-</a:t>
            </a:r>
            <a:r>
              <a:rPr lang="zh-CN" altLang="zh-CN" dirty="0"/>
              <a:t>工程师</a:t>
            </a:r>
            <a:endParaRPr lang="zh-CN" altLang="en-US" dirty="0"/>
          </a:p>
        </p:txBody>
      </p:sp>
      <p:sp>
        <p:nvSpPr>
          <p:cNvPr id="3" name="内容占位符 2"/>
          <p:cNvSpPr>
            <a:spLocks noGrp="1"/>
          </p:cNvSpPr>
          <p:nvPr>
            <p:ph idx="1"/>
          </p:nvPr>
        </p:nvSpPr>
        <p:spPr/>
        <p:txBody>
          <a:bodyPr/>
          <a:lstStyle/>
          <a:p>
            <a:r>
              <a:rPr lang="zh-CN" altLang="zh-CN" sz="2800" dirty="0"/>
              <a:t>此外，由于大部分角色经理同时充当着软件工程师的角色，因此，还需要就工程师角色的工作状况进行总结。工程师重点关注的就是个人的绩效（生产效率、质量水平等）。因此，需要总结的问题包括：</a:t>
            </a:r>
          </a:p>
          <a:p>
            <a:pPr lvl="1"/>
            <a:r>
              <a:rPr lang="zh-CN" altLang="zh-CN" sz="2400" dirty="0"/>
              <a:t>个人计划的绩效与实际的绩效有没有差别？为什么有偏差？</a:t>
            </a:r>
          </a:p>
          <a:p>
            <a:pPr lvl="1"/>
            <a:r>
              <a:rPr lang="zh-CN" altLang="zh-CN" sz="2400" dirty="0"/>
              <a:t>对比上个周期有没有进步？为什么？</a:t>
            </a:r>
          </a:p>
          <a:p>
            <a:pPr lvl="1"/>
            <a:r>
              <a:rPr lang="zh-CN" altLang="zh-CN" sz="2400" dirty="0"/>
              <a:t>下个开发周期将如何改进？</a:t>
            </a:r>
          </a:p>
          <a:p>
            <a:pPr lvl="1"/>
            <a:r>
              <a:rPr lang="zh-CN" altLang="zh-CN" sz="2400" dirty="0"/>
              <a:t>根据个人总结的</a:t>
            </a:r>
            <a:r>
              <a:rPr lang="en-US" altLang="zh-CN" sz="2400" dirty="0"/>
              <a:t>PIP</a:t>
            </a:r>
            <a:r>
              <a:rPr lang="zh-CN" altLang="zh-CN" sz="2400" dirty="0"/>
              <a:t>，你觉得最值得改进的有哪些内容？</a:t>
            </a:r>
          </a:p>
          <a:p>
            <a:endParaRPr lang="zh-CN" altLang="en-US" dirty="0"/>
          </a:p>
        </p:txBody>
      </p:sp>
    </p:spTree>
    <p:extLst>
      <p:ext uri="{BB962C8B-B14F-4D97-AF65-F5344CB8AC3E}">
        <p14:creationId xmlns:p14="http://schemas.microsoft.com/office/powerpoint/2010/main" val="330588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项目总结报告模板</a:t>
            </a:r>
            <a:endParaRPr lang="zh-CN" altLang="en-US" dirty="0"/>
          </a:p>
        </p:txBody>
      </p:sp>
      <p:sp>
        <p:nvSpPr>
          <p:cNvPr id="46082" name="Text Box 2"/>
          <p:cNvSpPr txBox="1">
            <a:spLocks noChangeArrowheads="1"/>
          </p:cNvSpPr>
          <p:nvPr/>
        </p:nvSpPr>
        <p:spPr bwMode="auto">
          <a:xfrm>
            <a:off x="467544" y="1124744"/>
            <a:ext cx="8001056" cy="501675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1"/>
              <a:tabLst/>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引言</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2"/>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角色报告</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914400" marR="0" lvl="2" indent="0" algn="just" defTabSz="914400" rtl="0" eaLnBrk="1" fontAlgn="base" latinLnBrk="0" hangingPunct="1">
              <a:lnSpc>
                <a:spcPct val="100000"/>
              </a:lnSpc>
              <a:spcBef>
                <a:spcPct val="0"/>
              </a:spcBef>
              <a:spcAft>
                <a:spcPct val="0"/>
              </a:spcAft>
              <a:buClrTx/>
              <a:buSzTx/>
              <a:buFont typeface="Calibri" pitchFamily="34" charset="0"/>
              <a:buChar char="a"/>
              <a:tabLst/>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项目组长</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b"/>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开发经理</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c"/>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计划经理</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d"/>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过程经理</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e"/>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质量经理</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f"/>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支持经理</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3"/>
              <a:tabLst/>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工程师报告</a:t>
            </a:r>
            <a:endPar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4"/>
            </a:pPr>
            <a:r>
              <a:rPr kumimoji="0" lang="zh-CN" altLang="en-US" sz="3200" b="0" i="0" u="none" strike="noStrike" cap="none" normalizeH="0" baseline="0" dirty="0">
                <a:ln>
                  <a:noFill/>
                </a:ln>
                <a:solidFill>
                  <a:schemeClr val="tx1"/>
                </a:solidFill>
                <a:effectLst/>
                <a:latin typeface="Calibri" pitchFamily="34" charset="0"/>
                <a:ea typeface="宋体" pitchFamily="2" charset="-122"/>
                <a:cs typeface="宋体" pitchFamily="2" charset="-122"/>
              </a:rPr>
              <a:t>参考材料</a:t>
            </a:r>
            <a:endParaRPr kumimoji="0" lang="zh-CN" sz="3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22984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9210</TotalTime>
  <Words>7470</Words>
  <Application>Microsoft Macintosh PowerPoint</Application>
  <PresentationFormat>全屏显示(4:3)</PresentationFormat>
  <Paragraphs>915</Paragraphs>
  <Slides>93</Slides>
  <Notes>57</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02" baseType="lpstr">
      <vt:lpstr>Arial</vt:lpstr>
      <vt:lpstr>Calibri</vt:lpstr>
      <vt:lpstr>Cambria Math</vt:lpstr>
      <vt:lpstr>Times New Roman</vt:lpstr>
      <vt:lpstr>Verdana</vt:lpstr>
      <vt:lpstr>Wingdings</vt:lpstr>
      <vt:lpstr>PowerPoint Template</vt:lpstr>
      <vt:lpstr>Visio</vt:lpstr>
      <vt:lpstr>公式</vt:lpstr>
      <vt:lpstr>软件质量与管理 第四讲 估算、计划和跟踪</vt:lpstr>
      <vt:lpstr>内容</vt:lpstr>
      <vt:lpstr>PSP渊源和作用</vt:lpstr>
      <vt:lpstr>什么是PSP？</vt:lpstr>
      <vt:lpstr>典型PSP过程</vt:lpstr>
      <vt:lpstr>PSP基本原理（Principle）</vt:lpstr>
      <vt:lpstr>PSP 不同级别</vt:lpstr>
      <vt:lpstr>PSP过程度量</vt:lpstr>
      <vt:lpstr>PSP时间度量(时间日志)</vt:lpstr>
      <vt:lpstr>时间日志示例</vt:lpstr>
      <vt:lpstr>PSP缺陷度量(缺陷日志)</vt:lpstr>
      <vt:lpstr>PSP 缺陷类型标准</vt:lpstr>
      <vt:lpstr>规模度量的困境</vt:lpstr>
      <vt:lpstr>PROBE原理示例</vt:lpstr>
      <vt:lpstr>相对大小矩阵</vt:lpstr>
      <vt:lpstr>相对大小矩阵（C++语言）</vt:lpstr>
      <vt:lpstr>PROBE 估算流程</vt:lpstr>
      <vt:lpstr>线性回归调整规模估算</vt:lpstr>
      <vt:lpstr>线性回归调整时间估算</vt:lpstr>
      <vt:lpstr>预测区间</vt:lpstr>
      <vt:lpstr>通用计划框架</vt:lpstr>
      <vt:lpstr>历史数据的处理</vt:lpstr>
      <vt:lpstr>某人的历史数据</vt:lpstr>
      <vt:lpstr>简单方法</vt:lpstr>
      <vt:lpstr>正态分布法(1)</vt:lpstr>
      <vt:lpstr>正态分布法(2)</vt:lpstr>
      <vt:lpstr>对数正态分布(1)</vt:lpstr>
      <vt:lpstr>对数正态分布(2)</vt:lpstr>
      <vt:lpstr>三种方法对比</vt:lpstr>
      <vt:lpstr>有限历史数据</vt:lpstr>
      <vt:lpstr>相关性</vt:lpstr>
      <vt:lpstr>显著性</vt:lpstr>
      <vt:lpstr>PROBE 估算规模</vt:lpstr>
      <vt:lpstr>PROBE 估算时间</vt:lpstr>
      <vt:lpstr>极端数据</vt:lpstr>
      <vt:lpstr>r=0.26</vt:lpstr>
      <vt:lpstr>r = 0.91</vt:lpstr>
      <vt:lpstr>关于估算以及PROBE方法的反思</vt:lpstr>
      <vt:lpstr>内容</vt:lpstr>
      <vt:lpstr>工作分解结构</vt:lpstr>
      <vt:lpstr>WBS示例</vt:lpstr>
      <vt:lpstr>创建WBS方法</vt:lpstr>
      <vt:lpstr>好的WBS检查标准</vt:lpstr>
      <vt:lpstr>范围管理</vt:lpstr>
      <vt:lpstr>开发策略与计划</vt:lpstr>
      <vt:lpstr>过程框架——生命周期模型</vt:lpstr>
      <vt:lpstr>关于V字形</vt:lpstr>
      <vt:lpstr>日程计划原理和方法</vt:lpstr>
      <vt:lpstr>任务清单</vt:lpstr>
      <vt:lpstr>资源清单</vt:lpstr>
      <vt:lpstr>日程计划</vt:lpstr>
      <vt:lpstr>质量计划原理和方法</vt:lpstr>
      <vt:lpstr>Quality Plan</vt:lpstr>
      <vt:lpstr>风险计划</vt:lpstr>
      <vt:lpstr>风险识别 -1</vt:lpstr>
      <vt:lpstr>风险识别 -2 </vt:lpstr>
      <vt:lpstr>风险应对</vt:lpstr>
      <vt:lpstr>计划评审和各方承诺</vt:lpstr>
      <vt:lpstr>内容</vt:lpstr>
      <vt:lpstr>项目跟踪意义</vt:lpstr>
      <vt:lpstr>挣值管理方法</vt:lpstr>
      <vt:lpstr>挣值分析图示</vt:lpstr>
      <vt:lpstr>常用EVM度量</vt:lpstr>
      <vt:lpstr>EVM应用示例（讨论）</vt:lpstr>
      <vt:lpstr>另外一种EVM的变形——燃尽图</vt:lpstr>
      <vt:lpstr>EVM的局限性</vt:lpstr>
      <vt:lpstr>里程碑评审</vt:lpstr>
      <vt:lpstr>其他计划跟踪</vt:lpstr>
      <vt:lpstr>纠偏活动的管理</vt:lpstr>
      <vt:lpstr>内容</vt:lpstr>
      <vt:lpstr>项目总结的意义</vt:lpstr>
      <vt:lpstr>项目总结过程</vt:lpstr>
      <vt:lpstr>基于PMBOK的总结</vt:lpstr>
      <vt:lpstr>范围管理</vt:lpstr>
      <vt:lpstr>时间管理</vt:lpstr>
      <vt:lpstr>成本管理</vt:lpstr>
      <vt:lpstr>质量管理</vt:lpstr>
      <vt:lpstr>项目人力资源管理</vt:lpstr>
      <vt:lpstr>项目沟通</vt:lpstr>
      <vt:lpstr>项目风险管理</vt:lpstr>
      <vt:lpstr>采购管理</vt:lpstr>
      <vt:lpstr>整合管理</vt:lpstr>
      <vt:lpstr>TSP项目总结介绍</vt:lpstr>
      <vt:lpstr>TSP总结过程阶段</vt:lpstr>
      <vt:lpstr>过程数据评审阶段</vt:lpstr>
      <vt:lpstr>人员角色评审-项目组长</vt:lpstr>
      <vt:lpstr>人员角色评审-计划经理</vt:lpstr>
      <vt:lpstr>人员角色评审-开发经理</vt:lpstr>
      <vt:lpstr>人员角色评审-质量经理</vt:lpstr>
      <vt:lpstr>人员角色评审-过程经理</vt:lpstr>
      <vt:lpstr>人员角色评审-支持经理</vt:lpstr>
      <vt:lpstr>人员角色评审-工程师</vt:lpstr>
      <vt:lpstr>项目总结报告模板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ronggp</dc:creator>
  <cp:lastModifiedBy>rgp</cp:lastModifiedBy>
  <cp:revision>190</cp:revision>
  <cp:lastPrinted>1601-01-01T00:00:00Z</cp:lastPrinted>
  <dcterms:created xsi:type="dcterms:W3CDTF">1601-01-01T00:00:00Z</dcterms:created>
  <dcterms:modified xsi:type="dcterms:W3CDTF">2020-10-18T03:48:42Z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