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sldIdLst>
    <p:sldId id="256" r:id="rId2"/>
    <p:sldId id="399" r:id="rId3"/>
    <p:sldId id="445" r:id="rId4"/>
    <p:sldId id="398" r:id="rId5"/>
    <p:sldId id="314" r:id="rId6"/>
    <p:sldId id="317" r:id="rId7"/>
    <p:sldId id="413" r:id="rId8"/>
    <p:sldId id="435" r:id="rId9"/>
    <p:sldId id="436" r:id="rId10"/>
    <p:sldId id="354" r:id="rId11"/>
    <p:sldId id="359" r:id="rId12"/>
    <p:sldId id="406" r:id="rId13"/>
    <p:sldId id="394" r:id="rId14"/>
    <p:sldId id="371" r:id="rId15"/>
    <p:sldId id="373" r:id="rId16"/>
    <p:sldId id="369" r:id="rId17"/>
    <p:sldId id="372" r:id="rId18"/>
    <p:sldId id="437" r:id="rId19"/>
    <p:sldId id="326" r:id="rId20"/>
    <p:sldId id="366" r:id="rId21"/>
    <p:sldId id="438" r:id="rId22"/>
    <p:sldId id="443" r:id="rId23"/>
    <p:sldId id="439" r:id="rId24"/>
    <p:sldId id="440" r:id="rId25"/>
    <p:sldId id="441" r:id="rId26"/>
    <p:sldId id="442" r:id="rId27"/>
    <p:sldId id="384" r:id="rId28"/>
    <p:sldId id="448" r:id="rId29"/>
    <p:sldId id="387" r:id="rId30"/>
    <p:sldId id="395" r:id="rId31"/>
    <p:sldId id="446" r:id="rId32"/>
    <p:sldId id="444" r:id="rId33"/>
    <p:sldId id="381" r:id="rId34"/>
    <p:sldId id="402" r:id="rId35"/>
    <p:sldId id="405" r:id="rId36"/>
    <p:sldId id="447" r:id="rId3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DC7C"/>
    <a:srgbClr val="FD190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900706F-A620-413D-B162-2F7F6416D5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11794AED-2807-4821-A0E7-4BC0B8812E9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B993F13A-78FA-4EE3-96C7-29E6BBB52C89}" type="datetimeFigureOut">
              <a:rPr lang="zh-CN" altLang="en-US"/>
              <a:pPr>
                <a:defRPr/>
              </a:pPr>
              <a:t>2020/9/7</a:t>
            </a:fld>
            <a:endParaRPr lang="zh-CN" altLang="en-US"/>
          </a:p>
        </p:txBody>
      </p:sp>
      <p:sp>
        <p:nvSpPr>
          <p:cNvPr id="4" name="幻灯片图像占位符 3">
            <a:extLst>
              <a:ext uri="{FF2B5EF4-FFF2-40B4-BE49-F238E27FC236}">
                <a16:creationId xmlns:a16="http://schemas.microsoft.com/office/drawing/2014/main" id="{1DAE49CA-378C-493B-B6CA-BF8E2AE3C1B5}"/>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CA0E7596-68A5-40DC-AC90-5948A888AF1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D75D6C4-1C6E-4015-A610-7BECBB85B0F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43800A61-E33C-41E0-BDFB-859C7466443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12D4EB2D-8E9E-4DE1-8A8F-DAA984E0C7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D4EB2D-8E9E-4DE1-8A8F-DAA984E0C772}" type="slidenum">
              <a:rPr lang="zh-CN" altLang="en-US" smtClean="0"/>
              <a:pPr>
                <a:defRPr/>
              </a:pPr>
              <a:t>13</a:t>
            </a:fld>
            <a:endParaRPr lang="zh-CN" altLang="en-US"/>
          </a:p>
        </p:txBody>
      </p:sp>
    </p:spTree>
    <p:extLst>
      <p:ext uri="{BB962C8B-B14F-4D97-AF65-F5344CB8AC3E}">
        <p14:creationId xmlns:p14="http://schemas.microsoft.com/office/powerpoint/2010/main" val="200433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瑞幸咖啡非软件部分：店址、原材料、员工、咖啡机，自动贩售与配送。软件部分：</a:t>
            </a:r>
            <a:r>
              <a:rPr lang="en-US" altLang="zh-CN" dirty="0"/>
              <a:t>app</a:t>
            </a:r>
            <a:r>
              <a:rPr lang="zh-CN" altLang="en-US" dirty="0"/>
              <a:t>，智能选址</a:t>
            </a:r>
          </a:p>
        </p:txBody>
      </p:sp>
      <p:sp>
        <p:nvSpPr>
          <p:cNvPr id="4" name="灯片编号占位符 3"/>
          <p:cNvSpPr>
            <a:spLocks noGrp="1"/>
          </p:cNvSpPr>
          <p:nvPr>
            <p:ph type="sldNum" sz="quarter" idx="10"/>
          </p:nvPr>
        </p:nvSpPr>
        <p:spPr/>
        <p:txBody>
          <a:bodyPr/>
          <a:lstStyle/>
          <a:p>
            <a:pPr>
              <a:defRPr/>
            </a:pPr>
            <a:fld id="{12D4EB2D-8E9E-4DE1-8A8F-DAA984E0C772}" type="slidenum">
              <a:rPr lang="zh-CN" altLang="en-US" smtClean="0"/>
              <a:pPr>
                <a:defRPr/>
              </a:pPr>
              <a:t>15</a:t>
            </a:fld>
            <a:endParaRPr lang="zh-CN" altLang="en-US"/>
          </a:p>
        </p:txBody>
      </p:sp>
    </p:spTree>
    <p:extLst>
      <p:ext uri="{BB962C8B-B14F-4D97-AF65-F5344CB8AC3E}">
        <p14:creationId xmlns:p14="http://schemas.microsoft.com/office/powerpoint/2010/main" val="1488097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D4EB2D-8E9E-4DE1-8A8F-DAA984E0C772}" type="slidenum">
              <a:rPr lang="zh-CN" altLang="en-US" smtClean="0"/>
              <a:pPr>
                <a:defRPr/>
              </a:pPr>
              <a:t>19</a:t>
            </a:fld>
            <a:endParaRPr lang="zh-CN" altLang="en-US"/>
          </a:p>
        </p:txBody>
      </p:sp>
    </p:spTree>
    <p:extLst>
      <p:ext uri="{BB962C8B-B14F-4D97-AF65-F5344CB8AC3E}">
        <p14:creationId xmlns:p14="http://schemas.microsoft.com/office/powerpoint/2010/main" val="4288128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D4EB2D-8E9E-4DE1-8A8F-DAA984E0C772}" type="slidenum">
              <a:rPr lang="zh-CN" altLang="en-US" smtClean="0"/>
              <a:pPr>
                <a:defRPr/>
              </a:pPr>
              <a:t>21</a:t>
            </a:fld>
            <a:endParaRPr lang="zh-CN" altLang="en-US"/>
          </a:p>
        </p:txBody>
      </p:sp>
    </p:spTree>
    <p:extLst>
      <p:ext uri="{BB962C8B-B14F-4D97-AF65-F5344CB8AC3E}">
        <p14:creationId xmlns:p14="http://schemas.microsoft.com/office/powerpoint/2010/main" val="306678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2D4EB2D-8E9E-4DE1-8A8F-DAA984E0C772}" type="slidenum">
              <a:rPr lang="zh-CN" altLang="en-US" smtClean="0"/>
              <a:pPr>
                <a:defRPr/>
              </a:pPr>
              <a:t>26</a:t>
            </a:fld>
            <a:endParaRPr lang="zh-CN" altLang="en-US"/>
          </a:p>
        </p:txBody>
      </p:sp>
    </p:spTree>
    <p:extLst>
      <p:ext uri="{BB962C8B-B14F-4D97-AF65-F5344CB8AC3E}">
        <p14:creationId xmlns:p14="http://schemas.microsoft.com/office/powerpoint/2010/main" val="2475219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F954B4E0-2C6F-4BBB-AB53-CB2B4AB8292B}"/>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id="{AA669512-B8C5-47B9-B0B4-524828820F61}"/>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a:extLst>
              <a:ext uri="{FF2B5EF4-FFF2-40B4-BE49-F238E27FC236}">
                <a16:creationId xmlns:a16="http://schemas.microsoft.com/office/drawing/2014/main" id="{E97F4C9C-E337-4B8D-9E7C-2DEE158EF44E}"/>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AFB08FC0-136F-40D4-94D4-755D33A4AE09}"/>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A3CDD6F4-8BBC-445C-B176-99DAE61DFF54}"/>
              </a:ext>
            </a:extLst>
          </p:cNvPr>
          <p:cNvSpPr>
            <a:spLocks noGrp="1" noChangeArrowheads="1"/>
          </p:cNvSpPr>
          <p:nvPr>
            <p:ph type="sldNum" sz="quarter" idx="12"/>
          </p:nvPr>
        </p:nvSpPr>
        <p:spPr/>
        <p:txBody>
          <a:bodyPr/>
          <a:lstStyle>
            <a:lvl1pPr>
              <a:defRPr/>
            </a:lvl1pPr>
          </a:lstStyle>
          <a:p>
            <a:pPr>
              <a:defRPr/>
            </a:pPr>
            <a:fld id="{F73A62B7-B16A-4339-8111-B7896EBF705D}" type="slidenum">
              <a:rPr lang="en-US" altLang="zh-CN"/>
              <a:pPr>
                <a:defRPr/>
              </a:pPr>
              <a:t>‹#›</a:t>
            </a:fld>
            <a:endParaRPr lang="en-US" altLang="zh-CN"/>
          </a:p>
        </p:txBody>
      </p:sp>
    </p:spTree>
    <p:extLst>
      <p:ext uri="{BB962C8B-B14F-4D97-AF65-F5344CB8AC3E}">
        <p14:creationId xmlns:p14="http://schemas.microsoft.com/office/powerpoint/2010/main" val="328786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80B62F5-AF87-4651-8EAF-842F1519FE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05C7D38-6B29-4B6E-8AAD-C5F30E4EFC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2C14DD9-B380-4EB4-A87A-7F8284744968}"/>
              </a:ext>
            </a:extLst>
          </p:cNvPr>
          <p:cNvSpPr>
            <a:spLocks noGrp="1" noChangeArrowheads="1"/>
          </p:cNvSpPr>
          <p:nvPr>
            <p:ph type="sldNum" sz="quarter" idx="12"/>
          </p:nvPr>
        </p:nvSpPr>
        <p:spPr>
          <a:ln/>
        </p:spPr>
        <p:txBody>
          <a:bodyPr/>
          <a:lstStyle>
            <a:lvl1pPr>
              <a:defRPr/>
            </a:lvl1pPr>
          </a:lstStyle>
          <a:p>
            <a:pPr>
              <a:defRPr/>
            </a:pPr>
            <a:fld id="{16449503-4490-4CA8-9E3D-75C910D054F3}" type="slidenum">
              <a:rPr lang="en-US" altLang="zh-CN"/>
              <a:pPr>
                <a:defRPr/>
              </a:pPr>
              <a:t>‹#›</a:t>
            </a:fld>
            <a:endParaRPr lang="en-US" altLang="zh-CN"/>
          </a:p>
        </p:txBody>
      </p:sp>
    </p:spTree>
    <p:extLst>
      <p:ext uri="{BB962C8B-B14F-4D97-AF65-F5344CB8AC3E}">
        <p14:creationId xmlns:p14="http://schemas.microsoft.com/office/powerpoint/2010/main" val="291447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C0F8E15-B61B-4FFE-861C-EA09DD8CEE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5E73F6E-1CDC-492D-944B-C1714D621A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2093E3D-1124-4B6C-9B40-4260D9408214}"/>
              </a:ext>
            </a:extLst>
          </p:cNvPr>
          <p:cNvSpPr>
            <a:spLocks noGrp="1" noChangeArrowheads="1"/>
          </p:cNvSpPr>
          <p:nvPr>
            <p:ph type="sldNum" sz="quarter" idx="12"/>
          </p:nvPr>
        </p:nvSpPr>
        <p:spPr>
          <a:ln/>
        </p:spPr>
        <p:txBody>
          <a:bodyPr/>
          <a:lstStyle>
            <a:lvl1pPr>
              <a:defRPr/>
            </a:lvl1pPr>
          </a:lstStyle>
          <a:p>
            <a:pPr>
              <a:defRPr/>
            </a:pPr>
            <a:fld id="{A8C3FE72-F967-4F60-AAC6-271BAAE87C60}" type="slidenum">
              <a:rPr lang="en-US" altLang="zh-CN"/>
              <a:pPr>
                <a:defRPr/>
              </a:pPr>
              <a:t>‹#›</a:t>
            </a:fld>
            <a:endParaRPr lang="en-US" altLang="zh-CN"/>
          </a:p>
        </p:txBody>
      </p:sp>
    </p:spTree>
    <p:extLst>
      <p:ext uri="{BB962C8B-B14F-4D97-AF65-F5344CB8AC3E}">
        <p14:creationId xmlns:p14="http://schemas.microsoft.com/office/powerpoint/2010/main" val="13670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Rectangle 4">
            <a:extLst>
              <a:ext uri="{FF2B5EF4-FFF2-40B4-BE49-F238E27FC236}">
                <a16:creationId xmlns:a16="http://schemas.microsoft.com/office/drawing/2014/main" id="{2616FF42-4501-4E86-BC4A-C0143D569A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4D7F7DF-95B3-454F-820E-AD6C0A8A6E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93DDADF-DEFC-4B90-92DE-FD8FDDBE5D18}"/>
              </a:ext>
            </a:extLst>
          </p:cNvPr>
          <p:cNvSpPr>
            <a:spLocks noGrp="1" noChangeArrowheads="1"/>
          </p:cNvSpPr>
          <p:nvPr>
            <p:ph type="sldNum" sz="quarter" idx="12"/>
          </p:nvPr>
        </p:nvSpPr>
        <p:spPr>
          <a:ln/>
        </p:spPr>
        <p:txBody>
          <a:bodyPr/>
          <a:lstStyle>
            <a:lvl1pPr>
              <a:defRPr/>
            </a:lvl1pPr>
          </a:lstStyle>
          <a:p>
            <a:pPr>
              <a:defRPr/>
            </a:pPr>
            <a:fld id="{C2F5F715-F421-4B54-9DE1-697E753BF62F}" type="slidenum">
              <a:rPr lang="en-US" altLang="zh-CN"/>
              <a:pPr>
                <a:defRPr/>
              </a:pPr>
              <a:t>‹#›</a:t>
            </a:fld>
            <a:endParaRPr lang="en-US" altLang="zh-CN"/>
          </a:p>
        </p:txBody>
      </p:sp>
    </p:spTree>
    <p:extLst>
      <p:ext uri="{BB962C8B-B14F-4D97-AF65-F5344CB8AC3E}">
        <p14:creationId xmlns:p14="http://schemas.microsoft.com/office/powerpoint/2010/main" val="3704483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BBCBC31-CC1C-4A02-A6F5-3AC8839A30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5A3D49F-956E-4173-B2BB-ABD8120F92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4BB6FC1-5E67-485C-BE8A-A7E273184F4C}"/>
              </a:ext>
            </a:extLst>
          </p:cNvPr>
          <p:cNvSpPr>
            <a:spLocks noGrp="1" noChangeArrowheads="1"/>
          </p:cNvSpPr>
          <p:nvPr>
            <p:ph type="sldNum" sz="quarter" idx="12"/>
          </p:nvPr>
        </p:nvSpPr>
        <p:spPr>
          <a:ln/>
        </p:spPr>
        <p:txBody>
          <a:bodyPr/>
          <a:lstStyle>
            <a:lvl1pPr>
              <a:defRPr/>
            </a:lvl1pPr>
          </a:lstStyle>
          <a:p>
            <a:pPr>
              <a:defRPr/>
            </a:pPr>
            <a:fld id="{BA65CF84-9D3E-439D-8A8E-FBE4B2E0D71D}" type="slidenum">
              <a:rPr lang="en-US" altLang="zh-CN"/>
              <a:pPr>
                <a:defRPr/>
              </a:pPr>
              <a:t>‹#›</a:t>
            </a:fld>
            <a:endParaRPr lang="en-US" altLang="zh-CN"/>
          </a:p>
        </p:txBody>
      </p:sp>
    </p:spTree>
    <p:extLst>
      <p:ext uri="{BB962C8B-B14F-4D97-AF65-F5344CB8AC3E}">
        <p14:creationId xmlns:p14="http://schemas.microsoft.com/office/powerpoint/2010/main" val="210921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7611188-4C41-48B7-8F95-EA016B7C6B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C1623AD-4725-4D28-B221-0B8ECBA747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A405D71-FAF2-4E1B-8ADD-A3437BBD93F2}"/>
              </a:ext>
            </a:extLst>
          </p:cNvPr>
          <p:cNvSpPr>
            <a:spLocks noGrp="1" noChangeArrowheads="1"/>
          </p:cNvSpPr>
          <p:nvPr>
            <p:ph type="sldNum" sz="quarter" idx="12"/>
          </p:nvPr>
        </p:nvSpPr>
        <p:spPr>
          <a:ln/>
        </p:spPr>
        <p:txBody>
          <a:bodyPr/>
          <a:lstStyle>
            <a:lvl1pPr>
              <a:defRPr/>
            </a:lvl1pPr>
          </a:lstStyle>
          <a:p>
            <a:pPr>
              <a:defRPr/>
            </a:pPr>
            <a:fld id="{1E8B6365-B81F-40E9-AF3C-D63FEC9FB773}" type="slidenum">
              <a:rPr lang="en-US" altLang="zh-CN"/>
              <a:pPr>
                <a:defRPr/>
              </a:pPr>
              <a:t>‹#›</a:t>
            </a:fld>
            <a:endParaRPr lang="en-US" altLang="zh-CN"/>
          </a:p>
        </p:txBody>
      </p:sp>
    </p:spTree>
    <p:extLst>
      <p:ext uri="{BB962C8B-B14F-4D97-AF65-F5344CB8AC3E}">
        <p14:creationId xmlns:p14="http://schemas.microsoft.com/office/powerpoint/2010/main" val="107164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AB730CD-2536-4282-AC07-F4AE868627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F7A07EC-5E24-4A9F-B5EC-ACC0FD8C6F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9381716-E102-4300-AB53-F6EA91284195}"/>
              </a:ext>
            </a:extLst>
          </p:cNvPr>
          <p:cNvSpPr>
            <a:spLocks noGrp="1" noChangeArrowheads="1"/>
          </p:cNvSpPr>
          <p:nvPr>
            <p:ph type="sldNum" sz="quarter" idx="12"/>
          </p:nvPr>
        </p:nvSpPr>
        <p:spPr>
          <a:ln/>
        </p:spPr>
        <p:txBody>
          <a:bodyPr/>
          <a:lstStyle>
            <a:lvl1pPr>
              <a:defRPr/>
            </a:lvl1pPr>
          </a:lstStyle>
          <a:p>
            <a:pPr>
              <a:defRPr/>
            </a:pPr>
            <a:fld id="{26AC542C-C878-4520-AAF6-5D2E04BC0F32}" type="slidenum">
              <a:rPr lang="en-US" altLang="zh-CN"/>
              <a:pPr>
                <a:defRPr/>
              </a:pPr>
              <a:t>‹#›</a:t>
            </a:fld>
            <a:endParaRPr lang="en-US" altLang="zh-CN"/>
          </a:p>
        </p:txBody>
      </p:sp>
    </p:spTree>
    <p:extLst>
      <p:ext uri="{BB962C8B-B14F-4D97-AF65-F5344CB8AC3E}">
        <p14:creationId xmlns:p14="http://schemas.microsoft.com/office/powerpoint/2010/main" val="341157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DBC072D-A340-4D52-A1D7-77360E7B72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E793809-53E2-446F-B156-38D7535A7E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D758EC4-7365-4D55-9353-2F7BE1D4A823}"/>
              </a:ext>
            </a:extLst>
          </p:cNvPr>
          <p:cNvSpPr>
            <a:spLocks noGrp="1" noChangeArrowheads="1"/>
          </p:cNvSpPr>
          <p:nvPr>
            <p:ph type="sldNum" sz="quarter" idx="12"/>
          </p:nvPr>
        </p:nvSpPr>
        <p:spPr>
          <a:ln/>
        </p:spPr>
        <p:txBody>
          <a:bodyPr/>
          <a:lstStyle>
            <a:lvl1pPr>
              <a:defRPr/>
            </a:lvl1pPr>
          </a:lstStyle>
          <a:p>
            <a:pPr>
              <a:defRPr/>
            </a:pPr>
            <a:fld id="{24D016FC-B616-44D8-80FC-35E0B4541FF7}" type="slidenum">
              <a:rPr lang="en-US" altLang="zh-CN"/>
              <a:pPr>
                <a:defRPr/>
              </a:pPr>
              <a:t>‹#›</a:t>
            </a:fld>
            <a:endParaRPr lang="en-US" altLang="zh-CN"/>
          </a:p>
        </p:txBody>
      </p:sp>
    </p:spTree>
    <p:extLst>
      <p:ext uri="{BB962C8B-B14F-4D97-AF65-F5344CB8AC3E}">
        <p14:creationId xmlns:p14="http://schemas.microsoft.com/office/powerpoint/2010/main" val="260072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CD84E73-795D-433B-810E-C530AF5D6A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4C8EA98-2DFB-47C8-9C22-840EDCA628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AF5DBE5-6016-485E-BF9D-A6E637BADC7F}"/>
              </a:ext>
            </a:extLst>
          </p:cNvPr>
          <p:cNvSpPr>
            <a:spLocks noGrp="1" noChangeArrowheads="1"/>
          </p:cNvSpPr>
          <p:nvPr>
            <p:ph type="sldNum" sz="quarter" idx="12"/>
          </p:nvPr>
        </p:nvSpPr>
        <p:spPr>
          <a:ln/>
        </p:spPr>
        <p:txBody>
          <a:bodyPr/>
          <a:lstStyle>
            <a:lvl1pPr>
              <a:defRPr/>
            </a:lvl1pPr>
          </a:lstStyle>
          <a:p>
            <a:pPr>
              <a:defRPr/>
            </a:pPr>
            <a:fld id="{4C05292B-D2BE-4ED3-8B2A-DA14648F9276}" type="slidenum">
              <a:rPr lang="en-US" altLang="zh-CN"/>
              <a:pPr>
                <a:defRPr/>
              </a:pPr>
              <a:t>‹#›</a:t>
            </a:fld>
            <a:endParaRPr lang="en-US" altLang="zh-CN"/>
          </a:p>
        </p:txBody>
      </p:sp>
    </p:spTree>
    <p:extLst>
      <p:ext uri="{BB962C8B-B14F-4D97-AF65-F5344CB8AC3E}">
        <p14:creationId xmlns:p14="http://schemas.microsoft.com/office/powerpoint/2010/main" val="339178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27E618D-87EE-493F-B6B6-10DE46C6EF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FC0B472-BE82-4776-A0B6-5CDEBFBFDA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6EC99BF-E726-4A46-9E7B-14566DB35C4F}"/>
              </a:ext>
            </a:extLst>
          </p:cNvPr>
          <p:cNvSpPr>
            <a:spLocks noGrp="1" noChangeArrowheads="1"/>
          </p:cNvSpPr>
          <p:nvPr>
            <p:ph type="sldNum" sz="quarter" idx="12"/>
          </p:nvPr>
        </p:nvSpPr>
        <p:spPr>
          <a:ln/>
        </p:spPr>
        <p:txBody>
          <a:bodyPr/>
          <a:lstStyle>
            <a:lvl1pPr>
              <a:defRPr/>
            </a:lvl1pPr>
          </a:lstStyle>
          <a:p>
            <a:pPr>
              <a:defRPr/>
            </a:pPr>
            <a:fld id="{FAD401F1-181D-466B-9385-6AF13D9D488A}" type="slidenum">
              <a:rPr lang="en-US" altLang="zh-CN"/>
              <a:pPr>
                <a:defRPr/>
              </a:pPr>
              <a:t>‹#›</a:t>
            </a:fld>
            <a:endParaRPr lang="en-US" altLang="zh-CN"/>
          </a:p>
        </p:txBody>
      </p:sp>
    </p:spTree>
    <p:extLst>
      <p:ext uri="{BB962C8B-B14F-4D97-AF65-F5344CB8AC3E}">
        <p14:creationId xmlns:p14="http://schemas.microsoft.com/office/powerpoint/2010/main" val="275758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446EEFA-7F04-4A09-89D4-61D7599F9A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09B33E8-6563-4E46-9636-24796C2D48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438F861-7B78-447E-8ECC-AC47725270A5}"/>
              </a:ext>
            </a:extLst>
          </p:cNvPr>
          <p:cNvSpPr>
            <a:spLocks noGrp="1" noChangeArrowheads="1"/>
          </p:cNvSpPr>
          <p:nvPr>
            <p:ph type="sldNum" sz="quarter" idx="12"/>
          </p:nvPr>
        </p:nvSpPr>
        <p:spPr>
          <a:ln/>
        </p:spPr>
        <p:txBody>
          <a:bodyPr/>
          <a:lstStyle>
            <a:lvl1pPr>
              <a:defRPr/>
            </a:lvl1pPr>
          </a:lstStyle>
          <a:p>
            <a:pPr>
              <a:defRPr/>
            </a:pPr>
            <a:fld id="{94604B8B-6559-447E-9436-5876E1DA7945}" type="slidenum">
              <a:rPr lang="en-US" altLang="zh-CN"/>
              <a:pPr>
                <a:defRPr/>
              </a:pPr>
              <a:t>‹#›</a:t>
            </a:fld>
            <a:endParaRPr lang="en-US" altLang="zh-CN"/>
          </a:p>
        </p:txBody>
      </p:sp>
    </p:spTree>
    <p:extLst>
      <p:ext uri="{BB962C8B-B14F-4D97-AF65-F5344CB8AC3E}">
        <p14:creationId xmlns:p14="http://schemas.microsoft.com/office/powerpoint/2010/main" val="127523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0A24083-A807-4616-AAF5-EC03F3D2F8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A3228ED-2A2E-43AC-B05F-B3EF4BA1FD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FDFF69A-57B0-4CC5-A310-409AD54668FE}"/>
              </a:ext>
            </a:extLst>
          </p:cNvPr>
          <p:cNvSpPr>
            <a:spLocks noGrp="1" noChangeArrowheads="1"/>
          </p:cNvSpPr>
          <p:nvPr>
            <p:ph type="sldNum" sz="quarter" idx="12"/>
          </p:nvPr>
        </p:nvSpPr>
        <p:spPr>
          <a:ln/>
        </p:spPr>
        <p:txBody>
          <a:bodyPr/>
          <a:lstStyle>
            <a:lvl1pPr>
              <a:defRPr/>
            </a:lvl1pPr>
          </a:lstStyle>
          <a:p>
            <a:pPr>
              <a:defRPr/>
            </a:pPr>
            <a:fld id="{C27D213E-BF0B-4C14-850E-58FF8746A23D}" type="slidenum">
              <a:rPr lang="en-US" altLang="zh-CN"/>
              <a:pPr>
                <a:defRPr/>
              </a:pPr>
              <a:t>‹#›</a:t>
            </a:fld>
            <a:endParaRPr lang="en-US" altLang="zh-CN"/>
          </a:p>
        </p:txBody>
      </p:sp>
    </p:spTree>
    <p:extLst>
      <p:ext uri="{BB962C8B-B14F-4D97-AF65-F5344CB8AC3E}">
        <p14:creationId xmlns:p14="http://schemas.microsoft.com/office/powerpoint/2010/main" val="348884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CAD82FB-0388-4390-86AB-1D49B62733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A1D9C0C-3EAE-479A-A002-979CE03D0C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629BD42-27E8-414D-A863-33C5469258FF}"/>
              </a:ext>
            </a:extLst>
          </p:cNvPr>
          <p:cNvSpPr>
            <a:spLocks noGrp="1" noChangeArrowheads="1"/>
          </p:cNvSpPr>
          <p:nvPr>
            <p:ph type="sldNum" sz="quarter" idx="12"/>
          </p:nvPr>
        </p:nvSpPr>
        <p:spPr>
          <a:ln/>
        </p:spPr>
        <p:txBody>
          <a:bodyPr/>
          <a:lstStyle>
            <a:lvl1pPr>
              <a:defRPr/>
            </a:lvl1pPr>
          </a:lstStyle>
          <a:p>
            <a:pPr>
              <a:defRPr/>
            </a:pPr>
            <a:fld id="{F8F871CF-EE21-4D64-9163-36DF397DB876}" type="slidenum">
              <a:rPr lang="en-US" altLang="zh-CN"/>
              <a:pPr>
                <a:defRPr/>
              </a:pPr>
              <a:t>‹#›</a:t>
            </a:fld>
            <a:endParaRPr lang="en-US" altLang="zh-CN"/>
          </a:p>
        </p:txBody>
      </p:sp>
    </p:spTree>
    <p:extLst>
      <p:ext uri="{BB962C8B-B14F-4D97-AF65-F5344CB8AC3E}">
        <p14:creationId xmlns:p14="http://schemas.microsoft.com/office/powerpoint/2010/main" val="201637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0C196E2-C308-4035-B601-CB49A78F60A0}"/>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C85957D-E77E-49FB-92D5-FD75C6AC9C91}"/>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Rectangle 4">
            <a:extLst>
              <a:ext uri="{FF2B5EF4-FFF2-40B4-BE49-F238E27FC236}">
                <a16:creationId xmlns:a16="http://schemas.microsoft.com/office/drawing/2014/main" id="{DA610E9A-CF03-486A-BE70-EFCAF81E868B}"/>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zh-CN"/>
          </a:p>
        </p:txBody>
      </p:sp>
      <p:sp>
        <p:nvSpPr>
          <p:cNvPr id="6149" name="Rectangle 5">
            <a:extLst>
              <a:ext uri="{FF2B5EF4-FFF2-40B4-BE49-F238E27FC236}">
                <a16:creationId xmlns:a16="http://schemas.microsoft.com/office/drawing/2014/main" id="{70EE9FC9-531D-4A24-8050-9BC83FE34C8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zh-CN"/>
          </a:p>
        </p:txBody>
      </p:sp>
      <p:sp>
        <p:nvSpPr>
          <p:cNvPr id="6150" name="Rectangle 6">
            <a:extLst>
              <a:ext uri="{FF2B5EF4-FFF2-40B4-BE49-F238E27FC236}">
                <a16:creationId xmlns:a16="http://schemas.microsoft.com/office/drawing/2014/main" id="{B83317E4-CC76-43ED-A807-8CAA97E97D90}"/>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0425CA04-AFED-4C20-8B0A-8148D7918443}" type="slidenum">
              <a:rPr lang="en-US" altLang="zh-CN"/>
              <a:pPr>
                <a:defRPr/>
              </a:pPr>
              <a:t>‹#›</a:t>
            </a:fld>
            <a:endParaRPr lang="en-US" altLang="zh-CN"/>
          </a:p>
        </p:txBody>
      </p:sp>
      <p:sp>
        <p:nvSpPr>
          <p:cNvPr id="1031" name="Freeform 7">
            <a:extLst>
              <a:ext uri="{FF2B5EF4-FFF2-40B4-BE49-F238E27FC236}">
                <a16:creationId xmlns:a16="http://schemas.microsoft.com/office/drawing/2014/main" id="{E21E454E-43D5-40A4-BDCA-9E8CC2BA483F}"/>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958D40ED-CB23-46BE-BD3F-4DAA5E723ED3}"/>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28"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hy@nju.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CA0F4A7-9840-42FF-BB44-70233BC7B8F1}"/>
              </a:ext>
            </a:extLst>
          </p:cNvPr>
          <p:cNvSpPr>
            <a:spLocks noGrp="1" noChangeArrowheads="1"/>
          </p:cNvSpPr>
          <p:nvPr>
            <p:ph type="ctrTitle"/>
          </p:nvPr>
        </p:nvSpPr>
        <p:spPr>
          <a:xfrm>
            <a:off x="381000" y="1295400"/>
            <a:ext cx="8686800" cy="2076450"/>
          </a:xfrm>
        </p:spPr>
        <p:txBody>
          <a:bodyPr/>
          <a:lstStyle/>
          <a:p>
            <a:pPr algn="ctr" eaLnBrk="1" hangingPunct="1"/>
            <a:r>
              <a:rPr lang="zh-CN" altLang="en-US" sz="4400" dirty="0"/>
              <a:t>需求与商业模式创新</a:t>
            </a:r>
            <a:br>
              <a:rPr lang="en-US" altLang="zh-CN" sz="4400" dirty="0"/>
            </a:br>
            <a:br>
              <a:rPr lang="en-US" altLang="zh-CN" sz="4400" dirty="0"/>
            </a:br>
            <a:r>
              <a:rPr lang="zh-CN" altLang="en-US" sz="4400" dirty="0"/>
              <a:t>第一章</a:t>
            </a:r>
            <a:r>
              <a:rPr lang="en-US" altLang="zh-CN" sz="4400" dirty="0"/>
              <a:t>: </a:t>
            </a:r>
            <a:r>
              <a:rPr lang="zh-CN" altLang="en-US" sz="4400" dirty="0"/>
              <a:t>导论</a:t>
            </a:r>
            <a:endParaRPr lang="en-US" altLang="zh-CN" sz="4400" dirty="0"/>
          </a:p>
        </p:txBody>
      </p:sp>
      <p:sp>
        <p:nvSpPr>
          <p:cNvPr id="4099" name="副标题 3">
            <a:extLst>
              <a:ext uri="{FF2B5EF4-FFF2-40B4-BE49-F238E27FC236}">
                <a16:creationId xmlns:a16="http://schemas.microsoft.com/office/drawing/2014/main" id="{6D650F25-62C3-49A0-B7C9-1A3E0DFE13AA}"/>
              </a:ext>
            </a:extLst>
          </p:cNvPr>
          <p:cNvSpPr>
            <a:spLocks noGrp="1" noChangeArrowheads="1"/>
          </p:cNvSpPr>
          <p:nvPr>
            <p:ph type="subTitle" idx="1"/>
          </p:nvPr>
        </p:nvSpPr>
        <p:spPr/>
        <p:txBody>
          <a:bodyPr/>
          <a:lstStyle/>
          <a:p>
            <a:r>
              <a:rPr lang="zh-CN" altLang="en-US" dirty="0"/>
              <a:t>南京大学软件学院 </a:t>
            </a:r>
            <a:r>
              <a:rPr lang="en-US" altLang="zh-CN" dirty="0"/>
              <a:t>– </a:t>
            </a:r>
            <a:r>
              <a:rPr lang="zh-CN" altLang="en-US" dirty="0"/>
              <a:t>匡宏宇</a:t>
            </a:r>
          </a:p>
        </p:txBody>
      </p:sp>
      <p:sp>
        <p:nvSpPr>
          <p:cNvPr id="4100" name="灯片编号占位符 1">
            <a:extLst>
              <a:ext uri="{FF2B5EF4-FFF2-40B4-BE49-F238E27FC236}">
                <a16:creationId xmlns:a16="http://schemas.microsoft.com/office/drawing/2014/main" id="{51A9CC5F-29B2-4E85-A5EB-1F6AF18139F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15664A-4AD1-4583-B43D-140D3156B946}" type="slidenum">
              <a:rPr lang="en-US" altLang="zh-CN" smtClean="0">
                <a:latin typeface="Garamond" panose="02020404030301010803" pitchFamily="18" charset="0"/>
              </a:rPr>
              <a:pPr/>
              <a:t>1</a:t>
            </a:fld>
            <a:endParaRPr lang="en-US" altLang="zh-CN">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C27BC1B-C308-4522-BDC6-3E8AD1C70ED1}"/>
              </a:ext>
            </a:extLst>
          </p:cNvPr>
          <p:cNvSpPr>
            <a:spLocks noGrp="1" noChangeArrowheads="1"/>
          </p:cNvSpPr>
          <p:nvPr>
            <p:ph type="title"/>
          </p:nvPr>
        </p:nvSpPr>
        <p:spPr/>
        <p:txBody>
          <a:bodyPr/>
          <a:lstStyle/>
          <a:p>
            <a:pPr eaLnBrk="1" hangingPunct="1"/>
            <a:r>
              <a:rPr lang="zh-CN" altLang="en-US" sz="3800" dirty="0"/>
              <a:t>需求的重要性 </a:t>
            </a:r>
            <a:r>
              <a:rPr lang="en-US" altLang="zh-CN" sz="3800" dirty="0"/>
              <a:t>-  90</a:t>
            </a:r>
            <a:r>
              <a:rPr lang="zh-CN" altLang="en-US" sz="3800" dirty="0"/>
              <a:t>年代的软件生产状况调查</a:t>
            </a:r>
            <a:r>
              <a:rPr lang="en-US" altLang="zh-CN" sz="3800" dirty="0">
                <a:latin typeface="Arial" panose="020B0604020202020204" pitchFamily="34" charset="0"/>
              </a:rPr>
              <a:t>——</a:t>
            </a:r>
            <a:r>
              <a:rPr lang="en-US" altLang="zh-CN" sz="3800" dirty="0"/>
              <a:t>Standish Group 1995</a:t>
            </a:r>
          </a:p>
        </p:txBody>
      </p:sp>
      <p:sp>
        <p:nvSpPr>
          <p:cNvPr id="14339" name="Rectangle 5">
            <a:extLst>
              <a:ext uri="{FF2B5EF4-FFF2-40B4-BE49-F238E27FC236}">
                <a16:creationId xmlns:a16="http://schemas.microsoft.com/office/drawing/2014/main" id="{0C99A4F7-644F-43CD-9564-1643CE94D1E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4340" name="Object 4">
            <a:extLst>
              <a:ext uri="{FF2B5EF4-FFF2-40B4-BE49-F238E27FC236}">
                <a16:creationId xmlns:a16="http://schemas.microsoft.com/office/drawing/2014/main" id="{31610E67-A657-4EEA-99AD-F040A5FF4754}"/>
              </a:ext>
            </a:extLst>
          </p:cNvPr>
          <p:cNvGraphicFramePr>
            <a:graphicFrameLocks noChangeAspect="1"/>
          </p:cNvGraphicFramePr>
          <p:nvPr/>
        </p:nvGraphicFramePr>
        <p:xfrm>
          <a:off x="76200" y="3276600"/>
          <a:ext cx="4419600" cy="3490913"/>
        </p:xfrm>
        <a:graphic>
          <a:graphicData uri="http://schemas.openxmlformats.org/presentationml/2006/ole">
            <mc:AlternateContent xmlns:mc="http://schemas.openxmlformats.org/markup-compatibility/2006">
              <mc:Choice xmlns:v="urn:schemas-microsoft-com:vml" Requires="v">
                <p:oleObj spid="_x0000_s84166" name="图表" r:id="rId3" imgW="2247881" imgH="1775422" progId="MSGraph.Chart.8">
                  <p:embed/>
                </p:oleObj>
              </mc:Choice>
              <mc:Fallback>
                <p:oleObj name="图表" r:id="rId3" imgW="2247881" imgH="1775422" progId="MSGraph.Chart.8">
                  <p:embed/>
                  <p:pic>
                    <p:nvPicPr>
                      <p:cNvPr id="14340" name="Object 4">
                        <a:extLst>
                          <a:ext uri="{FF2B5EF4-FFF2-40B4-BE49-F238E27FC236}">
                            <a16:creationId xmlns:a16="http://schemas.microsoft.com/office/drawing/2014/main" id="{31610E67-A657-4EEA-99AD-F040A5FF4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276600"/>
                        <a:ext cx="44196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Rectangle 7">
            <a:extLst>
              <a:ext uri="{FF2B5EF4-FFF2-40B4-BE49-F238E27FC236}">
                <a16:creationId xmlns:a16="http://schemas.microsoft.com/office/drawing/2014/main" id="{B34A774B-B548-4C4B-A836-E4EDCCCB6A1B}"/>
              </a:ext>
            </a:extLst>
          </p:cNvPr>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4342" name="Object 6">
            <a:extLst>
              <a:ext uri="{FF2B5EF4-FFF2-40B4-BE49-F238E27FC236}">
                <a16:creationId xmlns:a16="http://schemas.microsoft.com/office/drawing/2014/main" id="{4BE30B19-AEE6-45AC-9FF6-124E53721900}"/>
              </a:ext>
            </a:extLst>
          </p:cNvPr>
          <p:cNvGraphicFramePr>
            <a:graphicFrameLocks noChangeAspect="1"/>
          </p:cNvGraphicFramePr>
          <p:nvPr/>
        </p:nvGraphicFramePr>
        <p:xfrm>
          <a:off x="4267200" y="3505200"/>
          <a:ext cx="4495800" cy="2992438"/>
        </p:xfrm>
        <a:graphic>
          <a:graphicData uri="http://schemas.openxmlformats.org/presentationml/2006/ole">
            <mc:AlternateContent xmlns:mc="http://schemas.openxmlformats.org/markup-compatibility/2006">
              <mc:Choice xmlns:v="urn:schemas-microsoft-com:vml" Requires="v">
                <p:oleObj spid="_x0000_s84167" name="图表" r:id="rId5" imgW="2621128" imgH="1745018" progId="MSGraph.Chart.8">
                  <p:embed/>
                </p:oleObj>
              </mc:Choice>
              <mc:Fallback>
                <p:oleObj name="图表" r:id="rId5" imgW="2621128" imgH="1745018" progId="MSGraph.Chart.8">
                  <p:embed/>
                  <p:pic>
                    <p:nvPicPr>
                      <p:cNvPr id="14342" name="Object 6">
                        <a:extLst>
                          <a:ext uri="{FF2B5EF4-FFF2-40B4-BE49-F238E27FC236}">
                            <a16:creationId xmlns:a16="http://schemas.microsoft.com/office/drawing/2014/main" id="{4BE30B19-AEE6-45AC-9FF6-124E537219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505200"/>
                        <a:ext cx="4495800"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Rectangle 8">
            <a:extLst>
              <a:ext uri="{FF2B5EF4-FFF2-40B4-BE49-F238E27FC236}">
                <a16:creationId xmlns:a16="http://schemas.microsoft.com/office/drawing/2014/main" id="{6CDAD0E2-0824-4AB9-937A-E2BC65590A8E}"/>
              </a:ext>
            </a:extLst>
          </p:cNvPr>
          <p:cNvSpPr>
            <a:spLocks noGrp="1" noChangeArrowheads="1"/>
          </p:cNvSpPr>
          <p:nvPr>
            <p:ph type="body" idx="1"/>
          </p:nvPr>
        </p:nvSpPr>
        <p:spPr/>
        <p:txBody>
          <a:bodyPr/>
          <a:lstStyle/>
          <a:p>
            <a:pPr eaLnBrk="1" hangingPunct="1"/>
            <a:r>
              <a:rPr lang="en-US" altLang="zh-CN" sz="2200"/>
              <a:t>365</a:t>
            </a:r>
            <a:r>
              <a:rPr lang="zh-CN" altLang="en-US" sz="2200"/>
              <a:t>家公司的</a:t>
            </a:r>
            <a:r>
              <a:rPr lang="en-US" altLang="zh-CN" sz="2200"/>
              <a:t>8380</a:t>
            </a:r>
            <a:r>
              <a:rPr lang="zh-CN" altLang="en-US" sz="2200"/>
              <a:t>个项目</a:t>
            </a:r>
          </a:p>
          <a:p>
            <a:pPr lvl="1" eaLnBrk="1" hangingPunct="1"/>
            <a:r>
              <a:rPr lang="zh-CN" altLang="en-US" sz="2000"/>
              <a:t>成功项目</a:t>
            </a:r>
            <a:r>
              <a:rPr lang="en-US" altLang="zh-CN" sz="2000"/>
              <a:t>Success</a:t>
            </a:r>
            <a:r>
              <a:rPr lang="zh-CN" altLang="en-US" sz="2000"/>
              <a:t>：在预计的时间之内，在预算的成本之下，完成预期的所有功能</a:t>
            </a:r>
          </a:p>
          <a:p>
            <a:pPr lvl="1" eaLnBrk="1" hangingPunct="1"/>
            <a:r>
              <a:rPr lang="zh-CN" altLang="en-US" sz="2000"/>
              <a:t>问题项目</a:t>
            </a:r>
            <a:r>
              <a:rPr lang="en-US" altLang="zh-CN" sz="2000"/>
              <a:t>Challenged</a:t>
            </a:r>
            <a:r>
              <a:rPr lang="zh-CN" altLang="en-US" sz="2000"/>
              <a:t>：已经完成，软件产品能够正常工作，但在生产中或者超支，或者超期，或者实现的功能不全</a:t>
            </a:r>
          </a:p>
          <a:p>
            <a:pPr lvl="1" eaLnBrk="1" hangingPunct="1"/>
            <a:r>
              <a:rPr lang="zh-CN" altLang="en-US" sz="2000"/>
              <a:t>失败项目</a:t>
            </a:r>
            <a:r>
              <a:rPr lang="en-US" altLang="zh-CN" sz="2000"/>
              <a:t>Impaired</a:t>
            </a:r>
            <a:r>
              <a:rPr lang="zh-CN" altLang="en-US" sz="2000"/>
              <a:t>：因无法进行而被中途撤销，或者最终产品无法提交使用</a:t>
            </a:r>
          </a:p>
        </p:txBody>
      </p:sp>
      <p:sp>
        <p:nvSpPr>
          <p:cNvPr id="14344" name="灯片编号占位符 1">
            <a:extLst>
              <a:ext uri="{FF2B5EF4-FFF2-40B4-BE49-F238E27FC236}">
                <a16:creationId xmlns:a16="http://schemas.microsoft.com/office/drawing/2014/main" id="{DBF78CEB-0D9D-4978-8545-C8E99D354A7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6C6327-4B85-429B-8528-B8A5F4C9BD33}" type="slidenum">
              <a:rPr lang="en-US" altLang="zh-CN" smtClean="0">
                <a:latin typeface="Garamond" panose="02020404030301010803" pitchFamily="18" charset="0"/>
              </a:rPr>
              <a:pPr/>
              <a:t>10</a:t>
            </a:fld>
            <a:endParaRPr lang="en-US" altLang="zh-CN">
              <a:latin typeface="Garamond" panose="02020404030301010803" pitchFamily="18" charset="0"/>
            </a:endParaRPr>
          </a:p>
        </p:txBody>
      </p:sp>
    </p:spTree>
    <p:extLst>
      <p:ext uri="{BB962C8B-B14F-4D97-AF65-F5344CB8AC3E}">
        <p14:creationId xmlns:p14="http://schemas.microsoft.com/office/powerpoint/2010/main" val="338498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9C632C3-21E2-4B41-8C12-2E256DA7205E}"/>
              </a:ext>
            </a:extLst>
          </p:cNvPr>
          <p:cNvSpPr>
            <a:spLocks noGrp="1" noChangeArrowheads="1"/>
          </p:cNvSpPr>
          <p:nvPr>
            <p:ph type="title"/>
          </p:nvPr>
        </p:nvSpPr>
        <p:spPr/>
        <p:txBody>
          <a:bodyPr/>
          <a:lstStyle/>
          <a:p>
            <a:pPr eaLnBrk="1" hangingPunct="1"/>
            <a:r>
              <a:rPr lang="en-US" altLang="zh-CN" sz="3800" dirty="0"/>
              <a:t>90</a:t>
            </a:r>
            <a:r>
              <a:rPr lang="zh-CN" altLang="en-US" sz="3800" dirty="0"/>
              <a:t>年代的软件生产状况调查</a:t>
            </a:r>
            <a:br>
              <a:rPr lang="zh-CN" altLang="en-US" sz="3800" dirty="0"/>
            </a:br>
            <a:r>
              <a:rPr lang="en-US" altLang="zh-CN" sz="3800" dirty="0">
                <a:latin typeface="Arial" panose="020B0604020202020204" pitchFamily="34" charset="0"/>
              </a:rPr>
              <a:t>——</a:t>
            </a:r>
            <a:r>
              <a:rPr lang="en-US" altLang="zh-CN" sz="3800" dirty="0"/>
              <a:t> </a:t>
            </a:r>
            <a:r>
              <a:rPr lang="zh-CN" altLang="en-US" sz="3800" dirty="0"/>
              <a:t>影响因素</a:t>
            </a:r>
            <a:r>
              <a:rPr lang="en-US" altLang="zh-CN" sz="3800" dirty="0"/>
              <a:t>[Standish Group 1995]</a:t>
            </a:r>
          </a:p>
        </p:txBody>
      </p:sp>
      <p:sp>
        <p:nvSpPr>
          <p:cNvPr id="19459" name="Rectangle 3">
            <a:extLst>
              <a:ext uri="{FF2B5EF4-FFF2-40B4-BE49-F238E27FC236}">
                <a16:creationId xmlns:a16="http://schemas.microsoft.com/office/drawing/2014/main" id="{2D620E8F-D7B4-4675-BC50-EE0FA448292C}"/>
              </a:ext>
            </a:extLst>
          </p:cNvPr>
          <p:cNvSpPr>
            <a:spLocks noGrp="1" noChangeArrowheads="1"/>
          </p:cNvSpPr>
          <p:nvPr>
            <p:ph type="body" idx="1"/>
          </p:nvPr>
        </p:nvSpPr>
        <p:spPr/>
        <p:txBody>
          <a:bodyPr/>
          <a:lstStyle/>
          <a:p>
            <a:pPr eaLnBrk="1" hangingPunct="1">
              <a:lnSpc>
                <a:spcPct val="80000"/>
              </a:lnSpc>
            </a:pPr>
            <a:r>
              <a:rPr lang="zh-CN" altLang="en-US" sz="2600" b="1" dirty="0"/>
              <a:t>需求因素</a:t>
            </a:r>
          </a:p>
          <a:p>
            <a:pPr lvl="1" eaLnBrk="1" hangingPunct="1">
              <a:lnSpc>
                <a:spcPct val="80000"/>
              </a:lnSpc>
            </a:pPr>
            <a:r>
              <a:rPr lang="zh-CN" altLang="en-US" sz="2200" dirty="0"/>
              <a:t>用户参与（用户输入）</a:t>
            </a:r>
          </a:p>
          <a:p>
            <a:pPr lvl="1" eaLnBrk="1" hangingPunct="1">
              <a:lnSpc>
                <a:spcPct val="80000"/>
              </a:lnSpc>
            </a:pPr>
            <a:r>
              <a:rPr lang="zh-CN" altLang="en-US" sz="2200" dirty="0"/>
              <a:t>高层管理支持</a:t>
            </a:r>
          </a:p>
          <a:p>
            <a:pPr lvl="1" eaLnBrk="1" hangingPunct="1">
              <a:lnSpc>
                <a:spcPct val="80000"/>
              </a:lnSpc>
            </a:pPr>
            <a:r>
              <a:rPr lang="zh-CN" altLang="en-US" sz="2200" dirty="0"/>
              <a:t>清晰的需求说明</a:t>
            </a:r>
          </a:p>
          <a:p>
            <a:pPr lvl="1" eaLnBrk="1" hangingPunct="1">
              <a:lnSpc>
                <a:spcPct val="80000"/>
              </a:lnSpc>
            </a:pPr>
            <a:r>
              <a:rPr lang="zh-CN" altLang="en-US" sz="2200" dirty="0"/>
              <a:t>切合实际的期望</a:t>
            </a:r>
          </a:p>
          <a:p>
            <a:pPr lvl="1" eaLnBrk="1" hangingPunct="1">
              <a:lnSpc>
                <a:spcPct val="80000"/>
              </a:lnSpc>
            </a:pPr>
            <a:r>
              <a:rPr lang="zh-CN" altLang="en-US" sz="2200" dirty="0"/>
              <a:t>清晰的目标和前景</a:t>
            </a:r>
          </a:p>
          <a:p>
            <a:pPr lvl="1" eaLnBrk="1" hangingPunct="1">
              <a:lnSpc>
                <a:spcPct val="80000"/>
              </a:lnSpc>
            </a:pPr>
            <a:r>
              <a:rPr lang="zh-CN" altLang="en-US" sz="2200" dirty="0"/>
              <a:t>需求变化</a:t>
            </a:r>
          </a:p>
          <a:p>
            <a:pPr lvl="1" eaLnBrk="1" hangingPunct="1">
              <a:lnSpc>
                <a:spcPct val="80000"/>
              </a:lnSpc>
            </a:pPr>
            <a:r>
              <a:rPr lang="zh-CN" altLang="en-US" sz="2200" dirty="0"/>
              <a:t>额外的无用功能</a:t>
            </a:r>
          </a:p>
          <a:p>
            <a:pPr eaLnBrk="1" hangingPunct="1">
              <a:lnSpc>
                <a:spcPct val="80000"/>
              </a:lnSpc>
            </a:pPr>
            <a:r>
              <a:rPr lang="zh-CN" altLang="en-US" sz="2600" dirty="0"/>
              <a:t>综合来看，</a:t>
            </a:r>
            <a:r>
              <a:rPr lang="zh-CN" altLang="en-US" sz="2600" b="1" dirty="0"/>
              <a:t>需求因素</a:t>
            </a:r>
          </a:p>
          <a:p>
            <a:pPr lvl="1" eaLnBrk="1" hangingPunct="1">
              <a:lnSpc>
                <a:spcPct val="80000"/>
              </a:lnSpc>
            </a:pPr>
            <a:r>
              <a:rPr lang="zh-CN" altLang="en-US" sz="2200" dirty="0">
                <a:solidFill>
                  <a:srgbClr val="FF0000"/>
                </a:solidFill>
              </a:rPr>
              <a:t>对成功项目的影响指数为</a:t>
            </a:r>
            <a:r>
              <a:rPr lang="en-US" altLang="zh-CN" sz="2200" dirty="0">
                <a:solidFill>
                  <a:srgbClr val="FF0000"/>
                </a:solidFill>
              </a:rPr>
              <a:t>53.9</a:t>
            </a:r>
            <a:r>
              <a:rPr lang="zh-CN" altLang="en-US" sz="2200" dirty="0">
                <a:solidFill>
                  <a:srgbClr val="FF0000"/>
                </a:solidFill>
              </a:rPr>
              <a:t>％</a:t>
            </a:r>
          </a:p>
          <a:p>
            <a:pPr lvl="1" eaLnBrk="1" hangingPunct="1">
              <a:lnSpc>
                <a:spcPct val="80000"/>
              </a:lnSpc>
            </a:pPr>
            <a:r>
              <a:rPr lang="zh-CN" altLang="en-US" sz="2200" dirty="0">
                <a:solidFill>
                  <a:srgbClr val="FF0000"/>
                </a:solidFill>
              </a:rPr>
              <a:t>对问题项目的影响指数为</a:t>
            </a:r>
            <a:r>
              <a:rPr lang="en-US" altLang="zh-CN" sz="2200" dirty="0">
                <a:solidFill>
                  <a:srgbClr val="FF0000"/>
                </a:solidFill>
              </a:rPr>
              <a:t>55.6</a:t>
            </a:r>
            <a:r>
              <a:rPr lang="zh-CN" altLang="en-US" sz="2200" dirty="0">
                <a:solidFill>
                  <a:srgbClr val="FF0000"/>
                </a:solidFill>
              </a:rPr>
              <a:t>％</a:t>
            </a:r>
          </a:p>
          <a:p>
            <a:pPr lvl="1" eaLnBrk="1" hangingPunct="1">
              <a:lnSpc>
                <a:spcPct val="80000"/>
              </a:lnSpc>
            </a:pPr>
            <a:r>
              <a:rPr lang="zh-CN" altLang="en-US" sz="2200" dirty="0">
                <a:solidFill>
                  <a:srgbClr val="FF0000"/>
                </a:solidFill>
              </a:rPr>
              <a:t>对失败项目的影响指数为</a:t>
            </a:r>
            <a:r>
              <a:rPr lang="en-US" altLang="zh-CN" sz="2200" dirty="0">
                <a:solidFill>
                  <a:srgbClr val="FF0000"/>
                </a:solidFill>
              </a:rPr>
              <a:t>60.9</a:t>
            </a:r>
            <a:r>
              <a:rPr lang="zh-CN" altLang="en-US" sz="2200" dirty="0">
                <a:solidFill>
                  <a:srgbClr val="FF0000"/>
                </a:solidFill>
              </a:rPr>
              <a:t>％ </a:t>
            </a:r>
          </a:p>
        </p:txBody>
      </p:sp>
      <p:sp>
        <p:nvSpPr>
          <p:cNvPr id="19460" name="灯片编号占位符 1">
            <a:extLst>
              <a:ext uri="{FF2B5EF4-FFF2-40B4-BE49-F238E27FC236}">
                <a16:creationId xmlns:a16="http://schemas.microsoft.com/office/drawing/2014/main" id="{7950CC8C-6079-4BB2-AD58-D70E6A7ADDA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F290B3-4791-46B4-BF95-61F4E21039CA}" type="slidenum">
              <a:rPr lang="en-US" altLang="zh-CN" smtClean="0">
                <a:latin typeface="Garamond" panose="02020404030301010803" pitchFamily="18" charset="0"/>
              </a:rPr>
              <a:pPr/>
              <a:t>11</a:t>
            </a:fld>
            <a:endParaRPr lang="en-US" altLang="zh-CN">
              <a:latin typeface="Garamond" panose="02020404030301010803" pitchFamily="18" charset="0"/>
            </a:endParaRPr>
          </a:p>
        </p:txBody>
      </p:sp>
      <p:sp>
        <p:nvSpPr>
          <p:cNvPr id="2" name="矩形 1">
            <a:extLst>
              <a:ext uri="{FF2B5EF4-FFF2-40B4-BE49-F238E27FC236}">
                <a16:creationId xmlns:a16="http://schemas.microsoft.com/office/drawing/2014/main" id="{CAEDE4C2-C187-4B3F-8543-7EA8FDECE46B}"/>
              </a:ext>
            </a:extLst>
          </p:cNvPr>
          <p:cNvSpPr/>
          <p:nvPr/>
        </p:nvSpPr>
        <p:spPr>
          <a:xfrm>
            <a:off x="4038600" y="2895600"/>
            <a:ext cx="4419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既然需求如此重要，为何在当前的软件实践中很少看到需求规格说明一类的文档？</a:t>
            </a:r>
            <a:endParaRPr lang="en-US" altLang="zh-CN" sz="2400" b="1" dirty="0"/>
          </a:p>
          <a:p>
            <a:pPr algn="ctr"/>
            <a:r>
              <a:rPr lang="zh-CN" altLang="en-US" sz="2400" b="1" dirty="0">
                <a:solidFill>
                  <a:srgbClr val="FF0000"/>
                </a:solidFill>
              </a:rPr>
              <a:t>需求是否过时？能否忽略？</a:t>
            </a:r>
          </a:p>
        </p:txBody>
      </p:sp>
    </p:spTree>
    <p:extLst>
      <p:ext uri="{BB962C8B-B14F-4D97-AF65-F5344CB8AC3E}">
        <p14:creationId xmlns:p14="http://schemas.microsoft.com/office/powerpoint/2010/main" val="45651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67CC72BE-B257-4AB2-8FDB-07721897CDBA}"/>
              </a:ext>
            </a:extLst>
          </p:cNvPr>
          <p:cNvSpPr>
            <a:spLocks noGrp="1" noChangeArrowheads="1"/>
          </p:cNvSpPr>
          <p:nvPr>
            <p:ph type="title"/>
          </p:nvPr>
        </p:nvSpPr>
        <p:spPr/>
        <p:txBody>
          <a:bodyPr/>
          <a:lstStyle/>
          <a:p>
            <a:r>
              <a:rPr lang="zh-CN" altLang="en-US" sz="3600" dirty="0"/>
              <a:t>当前需求的重要性 </a:t>
            </a:r>
            <a:r>
              <a:rPr lang="en-US" altLang="zh-CN" sz="3600" dirty="0"/>
              <a:t>-《Are requirements alive and kicking?》 YES 2010</a:t>
            </a:r>
            <a:endParaRPr lang="zh-CN" altLang="en-US" sz="3600" dirty="0"/>
          </a:p>
        </p:txBody>
      </p:sp>
      <p:sp>
        <p:nvSpPr>
          <p:cNvPr id="3" name="内容占位符 2">
            <a:extLst>
              <a:ext uri="{FF2B5EF4-FFF2-40B4-BE49-F238E27FC236}">
                <a16:creationId xmlns:a16="http://schemas.microsoft.com/office/drawing/2014/main" id="{2DA4ED9D-23E1-4D5E-9E0D-40C38F1D6D18}"/>
              </a:ext>
            </a:extLst>
          </p:cNvPr>
          <p:cNvSpPr>
            <a:spLocks noGrp="1"/>
          </p:cNvSpPr>
          <p:nvPr>
            <p:ph idx="1"/>
          </p:nvPr>
        </p:nvSpPr>
        <p:spPr>
          <a:xfrm>
            <a:off x="457200" y="1412875"/>
            <a:ext cx="8229600" cy="4530725"/>
          </a:xfrm>
        </p:spPr>
        <p:txBody>
          <a:bodyPr/>
          <a:lstStyle/>
          <a:p>
            <a:pPr>
              <a:defRPr/>
            </a:pPr>
            <a:r>
              <a:rPr lang="en-US" altLang="zh-CN" sz="2400" dirty="0"/>
              <a:t>03</a:t>
            </a:r>
            <a:r>
              <a:rPr lang="zh-CN" altLang="en-US" sz="2400" dirty="0"/>
              <a:t>年时，需求专家尚未意识到敏捷开发带来的颠覆式变革</a:t>
            </a:r>
            <a:endParaRPr lang="en-US" altLang="zh-CN" sz="2400" dirty="0"/>
          </a:p>
          <a:p>
            <a:pPr lvl="1">
              <a:defRPr/>
            </a:pPr>
            <a:r>
              <a:rPr lang="zh-CN" altLang="en-US" sz="2000" dirty="0"/>
              <a:t>正式的需求文档、需求归约说明（</a:t>
            </a:r>
            <a:r>
              <a:rPr lang="en-US" altLang="zh-CN" sz="2000" dirty="0"/>
              <a:t>SRS</a:t>
            </a:r>
            <a:r>
              <a:rPr lang="zh-CN" altLang="en-US" sz="2000" dirty="0"/>
              <a:t>）逐渐较少出现</a:t>
            </a:r>
            <a:endParaRPr lang="en-US" altLang="zh-CN" sz="2000" dirty="0"/>
          </a:p>
          <a:p>
            <a:pPr lvl="1">
              <a:defRPr/>
            </a:pPr>
            <a:r>
              <a:rPr lang="zh-CN" altLang="en-US" sz="2000" dirty="0"/>
              <a:t>系统复杂性升高，开发迭代加快，软件维护成为最主要的开发活动</a:t>
            </a:r>
            <a:endParaRPr lang="en-US" altLang="zh-CN" sz="2000" dirty="0"/>
          </a:p>
          <a:p>
            <a:pPr>
              <a:defRPr/>
            </a:pPr>
            <a:endParaRPr lang="en-US" altLang="zh-CN" sz="600" dirty="0"/>
          </a:p>
          <a:p>
            <a:pPr>
              <a:defRPr/>
            </a:pPr>
            <a:r>
              <a:rPr lang="zh-CN" altLang="en-US" sz="2400" dirty="0"/>
              <a:t>然而，</a:t>
            </a:r>
            <a:r>
              <a:rPr lang="zh-CN" altLang="en-US" sz="2400" dirty="0">
                <a:solidFill>
                  <a:srgbClr val="FF0000"/>
                </a:solidFill>
              </a:rPr>
              <a:t>需求依然是沟通客观世界与计算机世界的唯一渠道</a:t>
            </a:r>
            <a:endParaRPr lang="en-US" altLang="zh-CN" sz="2400" dirty="0">
              <a:solidFill>
                <a:srgbClr val="FF0000"/>
              </a:solidFill>
            </a:endParaRPr>
          </a:p>
          <a:p>
            <a:pPr lvl="1">
              <a:defRPr/>
            </a:pPr>
            <a:r>
              <a:rPr lang="zh-CN" altLang="en-US" sz="2000" dirty="0"/>
              <a:t>只要人类还试图掌握程序运行的方向与原因，需求就无法被忽略</a:t>
            </a:r>
            <a:endParaRPr lang="en-US" altLang="zh-CN" sz="2000" dirty="0"/>
          </a:p>
          <a:p>
            <a:pPr lvl="1">
              <a:defRPr/>
            </a:pPr>
            <a:r>
              <a:rPr lang="zh-CN" altLang="en-US" sz="2000" b="1" dirty="0"/>
              <a:t>需求依然存在于其它类型的系统功能文档中</a:t>
            </a:r>
            <a:r>
              <a:rPr lang="zh-CN" altLang="en-US" sz="2000" dirty="0"/>
              <a:t>：</a:t>
            </a:r>
            <a:r>
              <a:rPr lang="en-US" altLang="zh-CN" sz="2000" dirty="0"/>
              <a:t>“shall” statements, use cases, sketches, user stories, acceptance tests, formal logic, goal models, state charts</a:t>
            </a:r>
            <a:r>
              <a:rPr lang="zh-CN" altLang="en-US" sz="2000" dirty="0"/>
              <a:t>，</a:t>
            </a:r>
            <a:r>
              <a:rPr lang="en-US" altLang="zh-CN" sz="2000" dirty="0"/>
              <a:t>release notes</a:t>
            </a:r>
            <a:r>
              <a:rPr lang="zh-CN" altLang="en-US" sz="2000" dirty="0"/>
              <a:t>，</a:t>
            </a:r>
            <a:r>
              <a:rPr lang="en-US" altLang="zh-CN" sz="2000" dirty="0"/>
              <a:t>issues</a:t>
            </a:r>
            <a:r>
              <a:rPr lang="zh-CN" altLang="en-US" sz="2000" dirty="0"/>
              <a:t>，</a:t>
            </a:r>
            <a:r>
              <a:rPr lang="en-US" altLang="zh-CN" sz="2000" dirty="0"/>
              <a:t>commit logs</a:t>
            </a:r>
            <a:endParaRPr lang="zh-CN" altLang="en-US" sz="2000" dirty="0"/>
          </a:p>
          <a:p>
            <a:pPr>
              <a:defRPr/>
            </a:pPr>
            <a:endParaRPr lang="en-US" altLang="zh-CN" sz="600" dirty="0"/>
          </a:p>
          <a:p>
            <a:pPr>
              <a:defRPr/>
            </a:pPr>
            <a:r>
              <a:rPr lang="zh-CN" altLang="en-US" sz="2400" dirty="0"/>
              <a:t>主流开发方式变化对需求开发与管理所带来的挑战：</a:t>
            </a:r>
            <a:endParaRPr lang="en-US" altLang="zh-CN" sz="2400" dirty="0"/>
          </a:p>
          <a:p>
            <a:pPr lvl="1">
              <a:defRPr/>
            </a:pPr>
            <a:r>
              <a:rPr lang="zh-CN" altLang="en-US" sz="2000" dirty="0"/>
              <a:t>分布式开发与外包导致团队交流困难</a:t>
            </a:r>
            <a:endParaRPr lang="en-US" altLang="zh-CN" sz="2000" dirty="0"/>
          </a:p>
          <a:p>
            <a:pPr lvl="1">
              <a:defRPr/>
            </a:pPr>
            <a:r>
              <a:rPr lang="zh-CN" altLang="en-US" sz="2000" dirty="0"/>
              <a:t>代码自动生成、自适应软件、安全攸关软件对需求质量的高要求</a:t>
            </a:r>
            <a:endParaRPr lang="en-US" altLang="zh-CN" sz="2000" dirty="0"/>
          </a:p>
          <a:p>
            <a:pPr lvl="1">
              <a:defRPr/>
            </a:pPr>
            <a:r>
              <a:rPr lang="zh-CN" altLang="en-US" sz="2000" b="1" dirty="0">
                <a:solidFill>
                  <a:srgbClr val="FF0000"/>
                </a:solidFill>
              </a:rPr>
              <a:t>每次功能迭代都必须考虑新功能对已有系统功能与实现的影响</a:t>
            </a:r>
            <a:endParaRPr lang="en-US" altLang="zh-CN" sz="2000" b="1" dirty="0">
              <a:solidFill>
                <a:srgbClr val="FF0000"/>
              </a:solidFill>
            </a:endParaRPr>
          </a:p>
        </p:txBody>
      </p:sp>
      <p:sp>
        <p:nvSpPr>
          <p:cNvPr id="8196" name="灯片编号占位符 3">
            <a:extLst>
              <a:ext uri="{FF2B5EF4-FFF2-40B4-BE49-F238E27FC236}">
                <a16:creationId xmlns:a16="http://schemas.microsoft.com/office/drawing/2014/main" id="{F825DB41-2FAB-4733-9318-E42B9E73B56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307E71-29BA-41E2-BF96-D89200566B8A}" type="slidenum">
              <a:rPr lang="en-US" altLang="zh-CN" smtClean="0">
                <a:latin typeface="Garamond" panose="02020404030301010803" pitchFamily="18" charset="0"/>
              </a:rPr>
              <a:pPr/>
              <a:t>12</a:t>
            </a:fld>
            <a:endParaRPr lang="en-US" altLang="zh-CN">
              <a:latin typeface="Garamond" panose="02020404030301010803" pitchFamily="18" charset="0"/>
            </a:endParaRPr>
          </a:p>
        </p:txBody>
      </p:sp>
    </p:spTree>
    <p:extLst>
      <p:ext uri="{BB962C8B-B14F-4D97-AF65-F5344CB8AC3E}">
        <p14:creationId xmlns:p14="http://schemas.microsoft.com/office/powerpoint/2010/main" val="128250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C85978E1-0280-4B27-A0CA-E1977E85B8C9}"/>
              </a:ext>
            </a:extLst>
          </p:cNvPr>
          <p:cNvSpPr>
            <a:spLocks noGrp="1" noChangeArrowheads="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AFA30A9A-ED10-4956-B218-8F15D61E0289}"/>
              </a:ext>
            </a:extLst>
          </p:cNvPr>
          <p:cNvGraphicFramePr>
            <a:graphicFrameLocks noGrp="1"/>
          </p:cNvGraphicFramePr>
          <p:nvPr>
            <p:ph idx="1"/>
          </p:nvPr>
        </p:nvGraphicFramePr>
        <p:xfrm>
          <a:off x="84138" y="385763"/>
          <a:ext cx="8831262" cy="5554662"/>
        </p:xfrm>
        <a:graphic>
          <a:graphicData uri="http://schemas.openxmlformats.org/drawingml/2006/table">
            <a:tbl>
              <a:tblPr/>
              <a:tblGrid>
                <a:gridCol w="546100">
                  <a:extLst>
                    <a:ext uri="{9D8B030D-6E8A-4147-A177-3AD203B41FA5}">
                      <a16:colId xmlns:a16="http://schemas.microsoft.com/office/drawing/2014/main" val="20000"/>
                    </a:ext>
                  </a:extLst>
                </a:gridCol>
                <a:gridCol w="3332162">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65802">
                <a:tc rowSpan="2">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FFFFFF"/>
                          </a:solidFill>
                          <a:effectLst/>
                          <a:latin typeface="Arial" charset="0"/>
                          <a:ea typeface="宋体" pitchFamily="2" charset="-122"/>
                        </a:rPr>
                        <a:t>排序</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2010</a:t>
                      </a:r>
                      <a:r>
                        <a:rPr kumimoji="0" lang="zh-CN" altLang="zh-CN" sz="2400" b="1" i="0" u="none" strike="noStrike" cap="none" normalizeH="0" baseline="0">
                          <a:ln>
                            <a:noFill/>
                          </a:ln>
                          <a:solidFill>
                            <a:srgbClr val="FFFFFF"/>
                          </a:solidFill>
                          <a:effectLst/>
                          <a:latin typeface="Arial" charset="0"/>
                          <a:ea typeface="宋体" pitchFamily="2" charset="-122"/>
                        </a:rPr>
                        <a:t>年度</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gridSpan="2">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2012</a:t>
                      </a:r>
                      <a:r>
                        <a:rPr kumimoji="0" lang="zh-CN" altLang="zh-CN" sz="2400" b="1" i="0" u="none" strike="noStrike" cap="none" normalizeH="0" baseline="0">
                          <a:ln>
                            <a:noFill/>
                          </a:ln>
                          <a:solidFill>
                            <a:srgbClr val="FFFFFF"/>
                          </a:solidFill>
                          <a:effectLst/>
                          <a:latin typeface="Arial" charset="0"/>
                          <a:ea typeface="宋体" pitchFamily="2" charset="-122"/>
                        </a:rPr>
                        <a:t>年度</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val="10000"/>
                  </a:ext>
                </a:extLst>
              </a:tr>
              <a:tr h="452489">
                <a:tc vMerge="1">
                  <a:txBody>
                    <a:bodyPr/>
                    <a:lstStyle/>
                    <a:p>
                      <a:endParaRPr lang="zh-CN" altLang="en-US"/>
                    </a:p>
                  </a:txBody>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影响因素</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指数</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影响因素</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指数</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1"/>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1</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用户参与</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20</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FF0000"/>
                          </a:solidFill>
                          <a:effectLst/>
                          <a:latin typeface="Arial" charset="0"/>
                          <a:ea typeface="宋体" pitchFamily="2" charset="-122"/>
                        </a:rPr>
                        <a:t>高层管理支持</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19</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2"/>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2</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高层管理支持</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0000"/>
                          </a:solidFill>
                          <a:effectLst/>
                          <a:latin typeface="Arial" charset="0"/>
                          <a:ea typeface="宋体" pitchFamily="2" charset="-122"/>
                        </a:rPr>
                        <a:t>15</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用户参与</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18</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3"/>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3</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FF0000"/>
                          </a:solidFill>
                          <a:effectLst/>
                          <a:latin typeface="Arial" charset="0"/>
                          <a:ea typeface="宋体" pitchFamily="2" charset="-122"/>
                        </a:rPr>
                        <a:t>清晰的业务目标</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15</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清晰的业务目标</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0000"/>
                          </a:solidFill>
                          <a:effectLst/>
                          <a:latin typeface="Arial" charset="0"/>
                          <a:ea typeface="宋体" pitchFamily="2" charset="-122"/>
                        </a:rPr>
                        <a:t>15</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4"/>
                  </a:ext>
                </a:extLst>
              </a:tr>
              <a:tr h="109740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4</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情感成熟度（</a:t>
                      </a:r>
                      <a:r>
                        <a:rPr kumimoji="0" lang="en-US" altLang="zh-CN" sz="2400" b="0" i="0" u="none" strike="noStrike" cap="none" normalizeH="0" baseline="0">
                          <a:ln>
                            <a:noFill/>
                          </a:ln>
                          <a:solidFill>
                            <a:srgbClr val="000000"/>
                          </a:solidFill>
                          <a:effectLst/>
                          <a:latin typeface="Arial" charset="0"/>
                          <a:ea typeface="宋体" pitchFamily="2" charset="-122"/>
                        </a:rPr>
                        <a:t>Emotional maturity</a:t>
                      </a:r>
                      <a:r>
                        <a:rPr kumimoji="0" lang="zh-CN" altLang="zh-CN" sz="2400" b="0" i="0" u="none" strike="noStrike" cap="none" normalizeH="0" baseline="0">
                          <a:ln>
                            <a:noFill/>
                          </a:ln>
                          <a:solidFill>
                            <a:srgbClr val="000000"/>
                          </a:solidFill>
                          <a:effectLst/>
                          <a:latin typeface="Arial" charset="0"/>
                          <a:ea typeface="宋体" pitchFamily="2" charset="-122"/>
                        </a:rPr>
                        <a:t>，即项目氛围）</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12</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情感成熟度（</a:t>
                      </a:r>
                      <a:r>
                        <a:rPr kumimoji="0" lang="en-US" altLang="zh-CN" sz="2400" b="0" i="0" u="none" strike="noStrike" cap="none" normalizeH="0" baseline="0">
                          <a:ln>
                            <a:noFill/>
                          </a:ln>
                          <a:solidFill>
                            <a:srgbClr val="000000"/>
                          </a:solidFill>
                          <a:effectLst/>
                          <a:latin typeface="Arial" charset="0"/>
                          <a:ea typeface="宋体" pitchFamily="2" charset="-122"/>
                        </a:rPr>
                        <a:t>Emotional maturity</a:t>
                      </a:r>
                      <a:r>
                        <a:rPr kumimoji="0" lang="zh-CN" altLang="zh-CN" sz="2400" b="0" i="0" u="none" strike="noStrike" cap="none" normalizeH="0" baseline="0">
                          <a:ln>
                            <a:noFill/>
                          </a:ln>
                          <a:solidFill>
                            <a:srgbClr val="000000"/>
                          </a:solidFill>
                          <a:effectLst/>
                          <a:latin typeface="Arial" charset="0"/>
                          <a:ea typeface="宋体" pitchFamily="2" charset="-122"/>
                        </a:rPr>
                        <a:t>，即项目氛围）</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12</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5"/>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5</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最优化</a:t>
                      </a:r>
                      <a:r>
                        <a:rPr kumimoji="0" lang="en-US" altLang="zh-CN" sz="2400" b="0" i="0" u="none" strike="noStrike" cap="none" normalizeH="0" baseline="0">
                          <a:ln>
                            <a:noFill/>
                          </a:ln>
                          <a:solidFill>
                            <a:srgbClr val="000000"/>
                          </a:solidFill>
                          <a:effectLst/>
                          <a:latin typeface="Arial" charset="0"/>
                          <a:ea typeface="宋体" pitchFamily="2" charset="-122"/>
                        </a:rPr>
                        <a:t>(Optimization)</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11</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最优化</a:t>
                      </a:r>
                      <a:r>
                        <a:rPr kumimoji="0" lang="en-US" altLang="zh-CN" sz="2400" b="0" i="0" u="none" strike="noStrike" cap="none" normalizeH="0" baseline="0">
                          <a:ln>
                            <a:noFill/>
                          </a:ln>
                          <a:solidFill>
                            <a:srgbClr val="000000"/>
                          </a:solidFill>
                          <a:effectLst/>
                          <a:latin typeface="Arial" charset="0"/>
                          <a:ea typeface="宋体" pitchFamily="2" charset="-122"/>
                        </a:rPr>
                        <a:t>(Optimization)</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11</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6"/>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6</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敏捷过程</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11</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敏捷过程</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9</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7"/>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7</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项目管理技能</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6</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项目管理技能</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7</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8"/>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8</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有技能的员工</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5</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有技能的员工</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5</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9"/>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9</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执行力</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3</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执行力</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4</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10"/>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10</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工具与设备</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2</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工具与设备</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Arial" charset="0"/>
                          <a:ea typeface="宋体" pitchFamily="2" charset="-122"/>
                        </a:rPr>
                        <a:t>1</a:t>
                      </a:r>
                      <a:endParaRPr kumimoji="0" lang="zh-CN" altLang="zh-CN" sz="2400" b="0" i="0" u="none" strike="noStrike" cap="none" normalizeH="0" baseline="0" dirty="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11"/>
                  </a:ext>
                </a:extLst>
              </a:tr>
            </a:tbl>
          </a:graphicData>
        </a:graphic>
      </p:graphicFrame>
      <p:sp>
        <p:nvSpPr>
          <p:cNvPr id="22611" name="灯片编号占位符 1">
            <a:extLst>
              <a:ext uri="{FF2B5EF4-FFF2-40B4-BE49-F238E27FC236}">
                <a16:creationId xmlns:a16="http://schemas.microsoft.com/office/drawing/2014/main" id="{AE452233-FA23-4CE6-9ABC-632F2B73262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EF121B-2150-42F6-906F-A5F010854F5F}" type="slidenum">
              <a:rPr lang="en-US" altLang="zh-CN" smtClean="0">
                <a:latin typeface="Garamond" panose="02020404030301010803" pitchFamily="18" charset="0"/>
              </a:rPr>
              <a:pPr/>
              <a:t>13</a:t>
            </a:fld>
            <a:endParaRPr lang="en-US" altLang="zh-CN">
              <a:latin typeface="Garamond" panose="02020404030301010803" pitchFamily="18" charset="0"/>
            </a:endParaRPr>
          </a:p>
        </p:txBody>
      </p:sp>
      <p:sp>
        <p:nvSpPr>
          <p:cNvPr id="2" name="矩形 1">
            <a:extLst>
              <a:ext uri="{FF2B5EF4-FFF2-40B4-BE49-F238E27FC236}">
                <a16:creationId xmlns:a16="http://schemas.microsoft.com/office/drawing/2014/main" id="{F476D1C1-71CB-42A4-A757-EF27DFFAED16}"/>
              </a:ext>
            </a:extLst>
          </p:cNvPr>
          <p:cNvSpPr/>
          <p:nvPr/>
        </p:nvSpPr>
        <p:spPr>
          <a:xfrm>
            <a:off x="2975769" y="4359275"/>
            <a:ext cx="3048000" cy="79057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如何有效地管理需求设计的过程？</a:t>
            </a:r>
          </a:p>
        </p:txBody>
      </p:sp>
    </p:spTree>
    <p:extLst>
      <p:ext uri="{BB962C8B-B14F-4D97-AF65-F5344CB8AC3E}">
        <p14:creationId xmlns:p14="http://schemas.microsoft.com/office/powerpoint/2010/main" val="175287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E0DEDC5-98BE-4F64-887F-38C3402F78B7}"/>
              </a:ext>
            </a:extLst>
          </p:cNvPr>
          <p:cNvSpPr>
            <a:spLocks noGrp="1" noChangeArrowheads="1"/>
          </p:cNvSpPr>
          <p:nvPr>
            <p:ph type="title"/>
          </p:nvPr>
        </p:nvSpPr>
        <p:spPr/>
        <p:txBody>
          <a:bodyPr/>
          <a:lstStyle/>
          <a:p>
            <a:pPr eaLnBrk="1" hangingPunct="1"/>
            <a:r>
              <a:rPr lang="zh-CN" altLang="en-US" dirty="0"/>
              <a:t>需求工程的概念</a:t>
            </a:r>
          </a:p>
        </p:txBody>
      </p:sp>
      <p:sp>
        <p:nvSpPr>
          <p:cNvPr id="34819" name="Rectangle 3">
            <a:extLst>
              <a:ext uri="{FF2B5EF4-FFF2-40B4-BE49-F238E27FC236}">
                <a16:creationId xmlns:a16="http://schemas.microsoft.com/office/drawing/2014/main" id="{77CB1CEF-DB4A-4BE5-B7CE-CE0CFD0B35F8}"/>
              </a:ext>
            </a:extLst>
          </p:cNvPr>
          <p:cNvSpPr>
            <a:spLocks noGrp="1" noChangeArrowheads="1"/>
          </p:cNvSpPr>
          <p:nvPr>
            <p:ph type="body" idx="1"/>
          </p:nvPr>
        </p:nvSpPr>
        <p:spPr>
          <a:xfrm>
            <a:off x="457200" y="1219200"/>
            <a:ext cx="8229600" cy="4530725"/>
          </a:xfrm>
        </p:spPr>
        <p:txBody>
          <a:bodyPr/>
          <a:lstStyle/>
          <a:p>
            <a:pPr eaLnBrk="1" hangingPunct="1"/>
            <a:r>
              <a:rPr lang="zh-CN" altLang="en-US" sz="2400" dirty="0"/>
              <a:t>是软件工程的一个分支</a:t>
            </a:r>
          </a:p>
          <a:p>
            <a:pPr lvl="1" eaLnBrk="1" hangingPunct="1"/>
            <a:r>
              <a:rPr lang="zh-CN" altLang="en-US" sz="2000" dirty="0"/>
              <a:t>它关注于软件系统所应予实现的现实世界目标、软件系统的功能和软件系统应当遵守的约束</a:t>
            </a:r>
          </a:p>
          <a:p>
            <a:pPr lvl="1" eaLnBrk="1" hangingPunct="1"/>
            <a:r>
              <a:rPr lang="zh-CN" altLang="en-US" sz="2000" dirty="0"/>
              <a:t>同时它也关注以上因素和准确的软件行为规格说明之间的联系</a:t>
            </a:r>
          </a:p>
          <a:p>
            <a:pPr lvl="1" eaLnBrk="1" hangingPunct="1"/>
            <a:r>
              <a:rPr lang="zh-CN" altLang="en-US" sz="2000" dirty="0"/>
              <a:t>关注以上因素与其随时间或跨产品族而演化之后的相关因素之间的联系</a:t>
            </a:r>
            <a:endParaRPr lang="en-US" altLang="zh-CN" sz="2000" dirty="0"/>
          </a:p>
          <a:p>
            <a:pPr eaLnBrk="1" hangingPunct="1"/>
            <a:endParaRPr lang="en-US" altLang="zh-CN" sz="2000" dirty="0">
              <a:solidFill>
                <a:srgbClr val="FF0000"/>
              </a:solidFill>
            </a:endParaRPr>
          </a:p>
          <a:p>
            <a:pPr eaLnBrk="1" hangingPunct="1"/>
            <a:r>
              <a:rPr lang="zh-CN" altLang="en-US" sz="2000" dirty="0">
                <a:solidFill>
                  <a:srgbClr val="FF0000"/>
                </a:solidFill>
              </a:rPr>
              <a:t>学生容易忽略需求工程重要性（求解的问题明确，项目规模小，非真实世界应用）</a:t>
            </a:r>
          </a:p>
          <a:p>
            <a:pPr lvl="1" eaLnBrk="1" hangingPunct="1"/>
            <a:r>
              <a:rPr lang="en-US" altLang="zh-CN" sz="2000" dirty="0"/>
              <a:t>“</a:t>
            </a:r>
            <a:r>
              <a:rPr lang="zh-CN" altLang="en-US" sz="2000" dirty="0"/>
              <a:t>开发软件系统最为困难的部分就是</a:t>
            </a:r>
            <a:r>
              <a:rPr lang="zh-CN" altLang="en-US" sz="2000" b="1" dirty="0"/>
              <a:t>准确说明开发什么</a:t>
            </a:r>
            <a:r>
              <a:rPr lang="zh-CN" altLang="en-US" sz="2000" dirty="0"/>
              <a:t>。最为困难的概念性工作便是</a:t>
            </a:r>
            <a:r>
              <a:rPr lang="zh-CN" altLang="en-US" sz="2000" b="1" dirty="0"/>
              <a:t>编写出详细技术需求，这包括所有面向用户、面向机器和其它软件系统的接口</a:t>
            </a:r>
            <a:r>
              <a:rPr lang="zh-CN" altLang="en-US" sz="2000" dirty="0"/>
              <a:t>。同时这也是</a:t>
            </a:r>
            <a:r>
              <a:rPr lang="zh-CN" altLang="en-US" sz="2000" b="1" dirty="0"/>
              <a:t>一旦做错，将最终会给系统带来极大损害的部分，并且以后再对它进行修改也极为困难。”</a:t>
            </a:r>
            <a:r>
              <a:rPr lang="en-US" altLang="zh-CN" sz="2000" dirty="0"/>
              <a:t> Frederick Brooks[Brooks1987]</a:t>
            </a:r>
            <a:endParaRPr lang="zh-CN" altLang="en-US" sz="2000" b="1" dirty="0"/>
          </a:p>
          <a:p>
            <a:pPr eaLnBrk="1" hangingPunct="1"/>
            <a:endParaRPr lang="zh-CN" altLang="en-US" b="1" dirty="0"/>
          </a:p>
        </p:txBody>
      </p:sp>
      <p:sp>
        <p:nvSpPr>
          <p:cNvPr id="34820" name="灯片编号占位符 1">
            <a:extLst>
              <a:ext uri="{FF2B5EF4-FFF2-40B4-BE49-F238E27FC236}">
                <a16:creationId xmlns:a16="http://schemas.microsoft.com/office/drawing/2014/main" id="{C1A24016-66F1-4E29-A749-114FC4B2B4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D28344-4653-4DFB-9BE6-52632674ECC8}" type="slidenum">
              <a:rPr lang="en-US" altLang="zh-CN" smtClean="0">
                <a:latin typeface="Garamond" panose="02020404030301010803" pitchFamily="18" charset="0"/>
              </a:rPr>
              <a:pPr/>
              <a:t>14</a:t>
            </a:fld>
            <a:endParaRPr lang="en-US" altLang="zh-CN">
              <a:latin typeface="Garamond" panose="02020404030301010803" pitchFamily="18" charset="0"/>
            </a:endParaRPr>
          </a:p>
        </p:txBody>
      </p:sp>
    </p:spTree>
    <p:extLst>
      <p:ext uri="{BB962C8B-B14F-4D97-AF65-F5344CB8AC3E}">
        <p14:creationId xmlns:p14="http://schemas.microsoft.com/office/powerpoint/2010/main" val="337254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anim calcmode="lin" valueType="num">
                                      <p:cBhvr additive="base">
                                        <p:cTn id="11"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 calcmode="lin" valueType="num">
                                      <p:cBhvr additive="base">
                                        <p:cTn id="15"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81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anim calcmode="lin" valueType="num">
                                      <p:cBhvr additive="base">
                                        <p:cTn id="19"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anim calcmode="lin" valueType="num">
                                      <p:cBhvr additive="base">
                                        <p:cTn id="25"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 calcmode="lin" valueType="num">
                                      <p:cBhvr additive="base">
                                        <p:cTn id="29"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8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0417288-48F7-435B-BE5B-06F0278D743F}"/>
              </a:ext>
            </a:extLst>
          </p:cNvPr>
          <p:cNvSpPr>
            <a:spLocks noGrp="1" noChangeArrowheads="1"/>
          </p:cNvSpPr>
          <p:nvPr>
            <p:ph type="title"/>
          </p:nvPr>
        </p:nvSpPr>
        <p:spPr/>
        <p:txBody>
          <a:bodyPr/>
          <a:lstStyle/>
          <a:p>
            <a:pPr eaLnBrk="1" hangingPunct="1"/>
            <a:r>
              <a:rPr lang="zh-CN" altLang="en-US" dirty="0"/>
              <a:t>需求工程与系统工程</a:t>
            </a:r>
          </a:p>
        </p:txBody>
      </p:sp>
      <p:sp>
        <p:nvSpPr>
          <p:cNvPr id="36867" name="Rectangle 5">
            <a:extLst>
              <a:ext uri="{FF2B5EF4-FFF2-40B4-BE49-F238E27FC236}">
                <a16:creationId xmlns:a16="http://schemas.microsoft.com/office/drawing/2014/main" id="{DA6D210F-C6FB-464C-A7A4-FD2647F8023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6868" name="Object 4">
            <a:extLst>
              <a:ext uri="{FF2B5EF4-FFF2-40B4-BE49-F238E27FC236}">
                <a16:creationId xmlns:a16="http://schemas.microsoft.com/office/drawing/2014/main" id="{BC44258C-B145-4F60-8AD8-657D6CD91FFD}"/>
              </a:ext>
            </a:extLst>
          </p:cNvPr>
          <p:cNvGraphicFramePr>
            <a:graphicFrameLocks noChangeAspect="1"/>
          </p:cNvGraphicFramePr>
          <p:nvPr/>
        </p:nvGraphicFramePr>
        <p:xfrm>
          <a:off x="1295400" y="896938"/>
          <a:ext cx="6248400" cy="5961062"/>
        </p:xfrm>
        <a:graphic>
          <a:graphicData uri="http://schemas.openxmlformats.org/presentationml/2006/ole">
            <mc:AlternateContent xmlns:mc="http://schemas.openxmlformats.org/markup-compatibility/2006">
              <mc:Choice xmlns:v="urn:schemas-microsoft-com:vml" Requires="v">
                <p:oleObj spid="_x0000_s86120" name="Visio" r:id="rId4" imgW="5254407" imgH="5021044" progId="Visio.Drawing.11">
                  <p:embed/>
                </p:oleObj>
              </mc:Choice>
              <mc:Fallback>
                <p:oleObj name="Visio" r:id="rId4" imgW="5254407" imgH="5021044" progId="Visio.Drawing.11">
                  <p:embed/>
                  <p:pic>
                    <p:nvPicPr>
                      <p:cNvPr id="36868" name="Object 4">
                        <a:extLst>
                          <a:ext uri="{FF2B5EF4-FFF2-40B4-BE49-F238E27FC236}">
                            <a16:creationId xmlns:a16="http://schemas.microsoft.com/office/drawing/2014/main" id="{BC44258C-B145-4F60-8AD8-657D6CD91F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896938"/>
                        <a:ext cx="6248400"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F70C1341-331C-4E8C-A6BA-D9FDFBEA0F9E}"/>
              </a:ext>
            </a:extLst>
          </p:cNvPr>
          <p:cNvSpPr txBox="1">
            <a:spLocks noChangeArrowheads="1"/>
          </p:cNvSpPr>
          <p:nvPr/>
        </p:nvSpPr>
        <p:spPr bwMode="auto">
          <a:xfrm>
            <a:off x="7239000" y="16764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前期阶段</a:t>
            </a:r>
          </a:p>
        </p:txBody>
      </p:sp>
      <p:sp>
        <p:nvSpPr>
          <p:cNvPr id="6" name="TextBox 5">
            <a:extLst>
              <a:ext uri="{FF2B5EF4-FFF2-40B4-BE49-F238E27FC236}">
                <a16:creationId xmlns:a16="http://schemas.microsoft.com/office/drawing/2014/main" id="{E4726DCF-8A71-40EB-843B-93B0FD8E265F}"/>
              </a:ext>
            </a:extLst>
          </p:cNvPr>
          <p:cNvSpPr txBox="1">
            <a:spLocks noChangeArrowheads="1"/>
          </p:cNvSpPr>
          <p:nvPr/>
        </p:nvSpPr>
        <p:spPr bwMode="auto">
          <a:xfrm>
            <a:off x="7273925" y="28956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后期阶段</a:t>
            </a:r>
          </a:p>
        </p:txBody>
      </p:sp>
      <p:cxnSp>
        <p:nvCxnSpPr>
          <p:cNvPr id="4" name="直接连接符 3">
            <a:extLst>
              <a:ext uri="{FF2B5EF4-FFF2-40B4-BE49-F238E27FC236}">
                <a16:creationId xmlns:a16="http://schemas.microsoft.com/office/drawing/2014/main" id="{12D08577-FBAD-4EF0-978E-E7EB8C3079D3}"/>
              </a:ext>
            </a:extLst>
          </p:cNvPr>
          <p:cNvCxnSpPr/>
          <p:nvPr/>
        </p:nvCxnSpPr>
        <p:spPr>
          <a:xfrm>
            <a:off x="6629400" y="2514600"/>
            <a:ext cx="2057400" cy="0"/>
          </a:xfrm>
          <a:prstGeom prst="line">
            <a:avLst/>
          </a:prstGeom>
        </p:spPr>
        <p:style>
          <a:lnRef idx="1">
            <a:schemeClr val="accent1"/>
          </a:lnRef>
          <a:fillRef idx="0">
            <a:schemeClr val="accent1"/>
          </a:fillRef>
          <a:effectRef idx="0">
            <a:schemeClr val="accent1"/>
          </a:effectRef>
          <a:fontRef idx="minor">
            <a:schemeClr val="tx1"/>
          </a:fontRef>
        </p:style>
      </p:cxnSp>
      <p:sp>
        <p:nvSpPr>
          <p:cNvPr id="36872" name="灯片编号占位符 2">
            <a:extLst>
              <a:ext uri="{FF2B5EF4-FFF2-40B4-BE49-F238E27FC236}">
                <a16:creationId xmlns:a16="http://schemas.microsoft.com/office/drawing/2014/main" id="{80836DBB-9321-4AAC-BC32-D398495289C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3BA1B0-14CF-47CA-A0D0-75BBEF047C7C}" type="slidenum">
              <a:rPr lang="en-US" altLang="zh-CN" smtClean="0">
                <a:latin typeface="Garamond" panose="02020404030301010803" pitchFamily="18" charset="0"/>
              </a:rPr>
              <a:pPr/>
              <a:t>15</a:t>
            </a:fld>
            <a:endParaRPr lang="en-US" altLang="zh-CN">
              <a:latin typeface="Garamond" panose="02020404030301010803" pitchFamily="18" charset="0"/>
            </a:endParaRPr>
          </a:p>
        </p:txBody>
      </p:sp>
      <p:pic>
        <p:nvPicPr>
          <p:cNvPr id="3" name="图片 2">
            <a:extLst>
              <a:ext uri="{FF2B5EF4-FFF2-40B4-BE49-F238E27FC236}">
                <a16:creationId xmlns:a16="http://schemas.microsoft.com/office/drawing/2014/main" id="{44061106-672E-4E10-BB8C-30E37AFCDEF2}"/>
              </a:ext>
            </a:extLst>
          </p:cNvPr>
          <p:cNvPicPr>
            <a:picLocks noChangeAspect="1"/>
          </p:cNvPicPr>
          <p:nvPr/>
        </p:nvPicPr>
        <p:blipFill>
          <a:blip r:embed="rId6"/>
          <a:stretch>
            <a:fillRect/>
          </a:stretch>
        </p:blipFill>
        <p:spPr>
          <a:xfrm>
            <a:off x="3847867" y="3884613"/>
            <a:ext cx="4534133" cy="2362321"/>
          </a:xfrm>
          <a:prstGeom prst="rect">
            <a:avLst/>
          </a:prstGeom>
        </p:spPr>
      </p:pic>
    </p:spTree>
    <p:extLst>
      <p:ext uri="{BB962C8B-B14F-4D97-AF65-F5344CB8AC3E}">
        <p14:creationId xmlns:p14="http://schemas.microsoft.com/office/powerpoint/2010/main" val="339407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E32B575-D6F5-4A0B-8CE7-4E3FF5934E3A}"/>
              </a:ext>
            </a:extLst>
          </p:cNvPr>
          <p:cNvSpPr>
            <a:spLocks noGrp="1" noChangeArrowheads="1"/>
          </p:cNvSpPr>
          <p:nvPr>
            <p:ph type="title"/>
          </p:nvPr>
        </p:nvSpPr>
        <p:spPr/>
        <p:txBody>
          <a:bodyPr/>
          <a:lstStyle/>
          <a:p>
            <a:pPr eaLnBrk="1" hangingPunct="1"/>
            <a:r>
              <a:rPr lang="zh-CN" altLang="en-US" dirty="0"/>
              <a:t>需求错误的高代价性 </a:t>
            </a:r>
          </a:p>
        </p:txBody>
      </p:sp>
      <p:sp>
        <p:nvSpPr>
          <p:cNvPr id="32772" name="Rectangle 5">
            <a:extLst>
              <a:ext uri="{FF2B5EF4-FFF2-40B4-BE49-F238E27FC236}">
                <a16:creationId xmlns:a16="http://schemas.microsoft.com/office/drawing/2014/main" id="{2E6F0C3B-45A7-42D5-80AC-30AA155C560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2773" name="Object 4">
            <a:extLst>
              <a:ext uri="{FF2B5EF4-FFF2-40B4-BE49-F238E27FC236}">
                <a16:creationId xmlns:a16="http://schemas.microsoft.com/office/drawing/2014/main" id="{87C923D8-7F97-48F5-A2C6-23341C873FE8}"/>
              </a:ext>
            </a:extLst>
          </p:cNvPr>
          <p:cNvGraphicFramePr>
            <a:graphicFrameLocks noChangeAspect="1"/>
          </p:cNvGraphicFramePr>
          <p:nvPr>
            <p:extLst>
              <p:ext uri="{D42A27DB-BD31-4B8C-83A1-F6EECF244321}">
                <p14:modId xmlns:p14="http://schemas.microsoft.com/office/powerpoint/2010/main" val="2974295978"/>
              </p:ext>
            </p:extLst>
          </p:nvPr>
        </p:nvGraphicFramePr>
        <p:xfrm>
          <a:off x="685800" y="1447800"/>
          <a:ext cx="7620000" cy="3565525"/>
        </p:xfrm>
        <a:graphic>
          <a:graphicData uri="http://schemas.openxmlformats.org/presentationml/2006/ole">
            <mc:AlternateContent xmlns:mc="http://schemas.openxmlformats.org/markup-compatibility/2006">
              <mc:Choice xmlns:v="urn:schemas-microsoft-com:vml" Requires="v">
                <p:oleObj spid="_x0000_s87136" name="图表" r:id="rId3" imgW="4914900" imgH="2305050" progId="MSGraph.Chart.8">
                  <p:embed/>
                </p:oleObj>
              </mc:Choice>
              <mc:Fallback>
                <p:oleObj name="图表" r:id="rId3" imgW="4914900" imgH="2305050" progId="MSGraph.Chart.8">
                  <p:embed/>
                  <p:pic>
                    <p:nvPicPr>
                      <p:cNvPr id="32773" name="Object 4">
                        <a:extLst>
                          <a:ext uri="{FF2B5EF4-FFF2-40B4-BE49-F238E27FC236}">
                            <a16:creationId xmlns:a16="http://schemas.microsoft.com/office/drawing/2014/main" id="{87C923D8-7F97-48F5-A2C6-23341C873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800"/>
                        <a:ext cx="7620000" cy="3565525"/>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灯片编号占位符 1">
            <a:extLst>
              <a:ext uri="{FF2B5EF4-FFF2-40B4-BE49-F238E27FC236}">
                <a16:creationId xmlns:a16="http://schemas.microsoft.com/office/drawing/2014/main" id="{8C0D1682-3E88-4EB1-82BE-45ABDE9982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11456C-CA7C-458E-A389-7DFC999B08DB}" type="slidenum">
              <a:rPr lang="en-US" altLang="zh-CN" smtClean="0">
                <a:latin typeface="Garamond" panose="02020404030301010803" pitchFamily="18" charset="0"/>
              </a:rPr>
              <a:pPr/>
              <a:t>16</a:t>
            </a:fld>
            <a:endParaRPr lang="en-US" altLang="zh-CN">
              <a:latin typeface="Garamond" panose="02020404030301010803" pitchFamily="18" charset="0"/>
            </a:endParaRPr>
          </a:p>
        </p:txBody>
      </p:sp>
      <p:sp>
        <p:nvSpPr>
          <p:cNvPr id="2" name="矩形 1">
            <a:extLst>
              <a:ext uri="{FF2B5EF4-FFF2-40B4-BE49-F238E27FC236}">
                <a16:creationId xmlns:a16="http://schemas.microsoft.com/office/drawing/2014/main" id="{B53E8CA8-2A2F-4CD7-88AE-DAD3F1DAF430}"/>
              </a:ext>
            </a:extLst>
          </p:cNvPr>
          <p:cNvSpPr/>
          <p:nvPr/>
        </p:nvSpPr>
        <p:spPr>
          <a:xfrm>
            <a:off x="1600200" y="5181600"/>
            <a:ext cx="5715000" cy="8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一个错误在不同阶段纠正所花费的代价</a:t>
            </a:r>
          </a:p>
        </p:txBody>
      </p:sp>
    </p:spTree>
    <p:extLst>
      <p:ext uri="{BB962C8B-B14F-4D97-AF65-F5344CB8AC3E}">
        <p14:creationId xmlns:p14="http://schemas.microsoft.com/office/powerpoint/2010/main" val="187398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2D3DD60-54EB-47D5-818F-1E6D7CDFD4A7}"/>
              </a:ext>
            </a:extLst>
          </p:cNvPr>
          <p:cNvSpPr>
            <a:spLocks noGrp="1" noChangeArrowheads="1"/>
          </p:cNvSpPr>
          <p:nvPr>
            <p:ph type="title"/>
          </p:nvPr>
        </p:nvSpPr>
        <p:spPr/>
        <p:txBody>
          <a:bodyPr/>
          <a:lstStyle/>
          <a:p>
            <a:pPr eaLnBrk="1" hangingPunct="1"/>
            <a:r>
              <a:rPr lang="zh-CN" altLang="en-US" dirty="0"/>
              <a:t>需求工程的基本活动与实质</a:t>
            </a:r>
          </a:p>
        </p:txBody>
      </p:sp>
      <p:sp>
        <p:nvSpPr>
          <p:cNvPr id="36867" name="Rectangle 5">
            <a:extLst>
              <a:ext uri="{FF2B5EF4-FFF2-40B4-BE49-F238E27FC236}">
                <a16:creationId xmlns:a16="http://schemas.microsoft.com/office/drawing/2014/main" id="{B20CEA2A-E146-4B45-AED4-9FB3993EAD0D}"/>
              </a:ext>
            </a:extLst>
          </p:cNvPr>
          <p:cNvSpPr>
            <a:spLocks noChangeArrowheads="1"/>
          </p:cNvSpPr>
          <p:nvPr/>
        </p:nvSpPr>
        <p:spPr bwMode="auto">
          <a:xfrm>
            <a:off x="0" y="2643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6868" name="Object 4">
            <a:extLst>
              <a:ext uri="{FF2B5EF4-FFF2-40B4-BE49-F238E27FC236}">
                <a16:creationId xmlns:a16="http://schemas.microsoft.com/office/drawing/2014/main" id="{53044AB9-9831-46A7-A7EA-40559BCC5B9C}"/>
              </a:ext>
            </a:extLst>
          </p:cNvPr>
          <p:cNvGraphicFramePr>
            <a:graphicFrameLocks noChangeAspect="1"/>
          </p:cNvGraphicFramePr>
          <p:nvPr>
            <p:extLst>
              <p:ext uri="{D42A27DB-BD31-4B8C-83A1-F6EECF244321}">
                <p14:modId xmlns:p14="http://schemas.microsoft.com/office/powerpoint/2010/main" val="3780188699"/>
              </p:ext>
            </p:extLst>
          </p:nvPr>
        </p:nvGraphicFramePr>
        <p:xfrm>
          <a:off x="1752600" y="867603"/>
          <a:ext cx="7543800" cy="3576638"/>
        </p:xfrm>
        <a:graphic>
          <a:graphicData uri="http://schemas.openxmlformats.org/presentationml/2006/ole">
            <mc:AlternateContent xmlns:mc="http://schemas.openxmlformats.org/markup-compatibility/2006">
              <mc:Choice xmlns:v="urn:schemas-microsoft-com:vml" Requires="v">
                <p:oleObj spid="_x0000_s88156" name="Visio" r:id="rId3" imgW="4008723" imgH="1895406" progId="Visio.Drawing.11">
                  <p:embed/>
                </p:oleObj>
              </mc:Choice>
              <mc:Fallback>
                <p:oleObj name="Visio" r:id="rId3" imgW="4008723" imgH="1895406" progId="Visio.Drawing.11">
                  <p:embed/>
                  <p:pic>
                    <p:nvPicPr>
                      <p:cNvPr id="36868" name="Object 4">
                        <a:extLst>
                          <a:ext uri="{FF2B5EF4-FFF2-40B4-BE49-F238E27FC236}">
                            <a16:creationId xmlns:a16="http://schemas.microsoft.com/office/drawing/2014/main" id="{53044AB9-9831-46A7-A7EA-40559BCC5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867603"/>
                        <a:ext cx="7543800"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灯片编号占位符 1">
            <a:extLst>
              <a:ext uri="{FF2B5EF4-FFF2-40B4-BE49-F238E27FC236}">
                <a16:creationId xmlns:a16="http://schemas.microsoft.com/office/drawing/2014/main" id="{7893AF96-A677-481D-BAA9-AF43444DE87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8B4076-0FA2-4C70-82A5-D627FFFC48AD}" type="slidenum">
              <a:rPr lang="en-US" altLang="zh-CN" smtClean="0">
                <a:latin typeface="Garamond" panose="02020404030301010803" pitchFamily="18" charset="0"/>
              </a:rPr>
              <a:pPr/>
              <a:t>17</a:t>
            </a:fld>
            <a:endParaRPr lang="en-US" altLang="zh-CN">
              <a:latin typeface="Garamond" panose="02020404030301010803" pitchFamily="18" charset="0"/>
            </a:endParaRPr>
          </a:p>
        </p:txBody>
      </p:sp>
      <p:sp>
        <p:nvSpPr>
          <p:cNvPr id="6" name="矩形: 圆角 5">
            <a:extLst>
              <a:ext uri="{FF2B5EF4-FFF2-40B4-BE49-F238E27FC236}">
                <a16:creationId xmlns:a16="http://schemas.microsoft.com/office/drawing/2014/main" id="{A243AA8A-E639-4248-993A-BEFBBBA31FAB}"/>
              </a:ext>
            </a:extLst>
          </p:cNvPr>
          <p:cNvSpPr/>
          <p:nvPr/>
        </p:nvSpPr>
        <p:spPr>
          <a:xfrm>
            <a:off x="2846008" y="4341192"/>
            <a:ext cx="945253" cy="48718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任务</a:t>
            </a:r>
          </a:p>
        </p:txBody>
      </p:sp>
      <p:sp>
        <p:nvSpPr>
          <p:cNvPr id="7" name="矩形: 圆角 6">
            <a:extLst>
              <a:ext uri="{FF2B5EF4-FFF2-40B4-BE49-F238E27FC236}">
                <a16:creationId xmlns:a16="http://schemas.microsoft.com/office/drawing/2014/main" id="{5EF68775-E12B-4632-BAC6-697646C85852}"/>
              </a:ext>
            </a:extLst>
          </p:cNvPr>
          <p:cNvSpPr/>
          <p:nvPr/>
        </p:nvSpPr>
        <p:spPr>
          <a:xfrm>
            <a:off x="4739516" y="4340726"/>
            <a:ext cx="945253" cy="48718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交互</a:t>
            </a:r>
          </a:p>
        </p:txBody>
      </p:sp>
      <p:sp>
        <p:nvSpPr>
          <p:cNvPr id="8" name="矩形: 圆角 7">
            <a:extLst>
              <a:ext uri="{FF2B5EF4-FFF2-40B4-BE49-F238E27FC236}">
                <a16:creationId xmlns:a16="http://schemas.microsoft.com/office/drawing/2014/main" id="{293D73FB-613A-431D-8A01-035B085324C8}"/>
              </a:ext>
            </a:extLst>
          </p:cNvPr>
          <p:cNvSpPr/>
          <p:nvPr/>
        </p:nvSpPr>
        <p:spPr>
          <a:xfrm>
            <a:off x="914400" y="4340726"/>
            <a:ext cx="945253" cy="48718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目标</a:t>
            </a:r>
          </a:p>
        </p:txBody>
      </p:sp>
      <p:sp>
        <p:nvSpPr>
          <p:cNvPr id="9" name="椭圆 8">
            <a:extLst>
              <a:ext uri="{FF2B5EF4-FFF2-40B4-BE49-F238E27FC236}">
                <a16:creationId xmlns:a16="http://schemas.microsoft.com/office/drawing/2014/main" id="{7749298F-E7B6-4D88-81FD-EB59084DE02B}"/>
              </a:ext>
            </a:extLst>
          </p:cNvPr>
          <p:cNvSpPr/>
          <p:nvPr/>
        </p:nvSpPr>
        <p:spPr>
          <a:xfrm>
            <a:off x="304800" y="1976241"/>
            <a:ext cx="1828800" cy="9906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问题域</a:t>
            </a:r>
          </a:p>
        </p:txBody>
      </p:sp>
      <p:sp>
        <p:nvSpPr>
          <p:cNvPr id="2" name="箭头: 上下 1">
            <a:extLst>
              <a:ext uri="{FF2B5EF4-FFF2-40B4-BE49-F238E27FC236}">
                <a16:creationId xmlns:a16="http://schemas.microsoft.com/office/drawing/2014/main" id="{17FFEF36-E1B8-4D17-BC4C-1AE63A265DA2}"/>
              </a:ext>
            </a:extLst>
          </p:cNvPr>
          <p:cNvSpPr/>
          <p:nvPr/>
        </p:nvSpPr>
        <p:spPr>
          <a:xfrm>
            <a:off x="1066800" y="3115175"/>
            <a:ext cx="457200" cy="109963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左右 2">
            <a:extLst>
              <a:ext uri="{FF2B5EF4-FFF2-40B4-BE49-F238E27FC236}">
                <a16:creationId xmlns:a16="http://schemas.microsoft.com/office/drawing/2014/main" id="{EECF7242-11B5-496D-B222-4129DEB82B48}"/>
              </a:ext>
            </a:extLst>
          </p:cNvPr>
          <p:cNvSpPr/>
          <p:nvPr/>
        </p:nvSpPr>
        <p:spPr>
          <a:xfrm>
            <a:off x="2012053" y="4410918"/>
            <a:ext cx="685800" cy="3836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左右 11">
            <a:extLst>
              <a:ext uri="{FF2B5EF4-FFF2-40B4-BE49-F238E27FC236}">
                <a16:creationId xmlns:a16="http://schemas.microsoft.com/office/drawing/2014/main" id="{A08E4944-A0D1-4A3B-B818-DCFB3B02D8E3}"/>
              </a:ext>
            </a:extLst>
          </p:cNvPr>
          <p:cNvSpPr/>
          <p:nvPr/>
        </p:nvSpPr>
        <p:spPr>
          <a:xfrm>
            <a:off x="3939416" y="4397666"/>
            <a:ext cx="685800" cy="3836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对话气泡: 矩形 3">
            <a:extLst>
              <a:ext uri="{FF2B5EF4-FFF2-40B4-BE49-F238E27FC236}">
                <a16:creationId xmlns:a16="http://schemas.microsoft.com/office/drawing/2014/main" id="{56DCB247-0854-4123-9B37-AECE1D52F642}"/>
              </a:ext>
            </a:extLst>
          </p:cNvPr>
          <p:cNvSpPr/>
          <p:nvPr/>
        </p:nvSpPr>
        <p:spPr>
          <a:xfrm>
            <a:off x="2590800" y="2057419"/>
            <a:ext cx="1752600" cy="909406"/>
          </a:xfrm>
          <a:prstGeom prst="wedgeRectCallout">
            <a:avLst>
              <a:gd name="adj1" fmla="val -109738"/>
              <a:gd name="adj2" fmla="val 12129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锁定问题</a:t>
            </a:r>
            <a:br>
              <a:rPr lang="en-US" altLang="zh-CN" sz="2400" b="1" dirty="0"/>
            </a:br>
            <a:r>
              <a:rPr lang="zh-CN" altLang="en-US" sz="2400" b="1" dirty="0"/>
              <a:t>明确目标</a:t>
            </a:r>
          </a:p>
        </p:txBody>
      </p:sp>
      <p:sp>
        <p:nvSpPr>
          <p:cNvPr id="14" name="对话气泡: 矩形 13">
            <a:extLst>
              <a:ext uri="{FF2B5EF4-FFF2-40B4-BE49-F238E27FC236}">
                <a16:creationId xmlns:a16="http://schemas.microsoft.com/office/drawing/2014/main" id="{C7FB38AF-160C-429B-87EC-A62CA6282884}"/>
              </a:ext>
            </a:extLst>
          </p:cNvPr>
          <p:cNvSpPr/>
          <p:nvPr/>
        </p:nvSpPr>
        <p:spPr>
          <a:xfrm>
            <a:off x="762000" y="5578754"/>
            <a:ext cx="1752600" cy="909406"/>
          </a:xfrm>
          <a:prstGeom prst="wedgeRectCallout">
            <a:avLst>
              <a:gd name="adj1" fmla="val 38277"/>
              <a:gd name="adj2" fmla="val -13117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目标细化</a:t>
            </a:r>
            <a:br>
              <a:rPr lang="en-US" altLang="zh-CN" sz="2400" b="1" dirty="0"/>
            </a:br>
            <a:r>
              <a:rPr lang="zh-CN" altLang="en-US" sz="2400" b="1" dirty="0"/>
              <a:t>制定任务</a:t>
            </a:r>
          </a:p>
        </p:txBody>
      </p:sp>
      <p:sp>
        <p:nvSpPr>
          <p:cNvPr id="15" name="对话气泡: 矩形 14">
            <a:extLst>
              <a:ext uri="{FF2B5EF4-FFF2-40B4-BE49-F238E27FC236}">
                <a16:creationId xmlns:a16="http://schemas.microsoft.com/office/drawing/2014/main" id="{CE95714E-E062-4F4C-A758-589E48C70122}"/>
              </a:ext>
            </a:extLst>
          </p:cNvPr>
          <p:cNvSpPr/>
          <p:nvPr/>
        </p:nvSpPr>
        <p:spPr>
          <a:xfrm>
            <a:off x="4343400" y="5578754"/>
            <a:ext cx="1752600" cy="909406"/>
          </a:xfrm>
          <a:prstGeom prst="wedgeRectCallout">
            <a:avLst>
              <a:gd name="adj1" fmla="val -49625"/>
              <a:gd name="adj2" fmla="val -13226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任务分解</a:t>
            </a:r>
            <a:br>
              <a:rPr lang="en-US" altLang="zh-CN" sz="2400" b="1" dirty="0"/>
            </a:br>
            <a:r>
              <a:rPr lang="zh-CN" altLang="en-US" sz="2400" b="1" dirty="0"/>
              <a:t>细化交互</a:t>
            </a:r>
          </a:p>
        </p:txBody>
      </p:sp>
      <p:sp>
        <p:nvSpPr>
          <p:cNvPr id="5" name="矩形 4">
            <a:extLst>
              <a:ext uri="{FF2B5EF4-FFF2-40B4-BE49-F238E27FC236}">
                <a16:creationId xmlns:a16="http://schemas.microsoft.com/office/drawing/2014/main" id="{84E98382-056A-4EFD-ADE9-BA612BC27380}"/>
              </a:ext>
            </a:extLst>
          </p:cNvPr>
          <p:cNvSpPr/>
          <p:nvPr/>
        </p:nvSpPr>
        <p:spPr>
          <a:xfrm>
            <a:off x="4953000" y="2966824"/>
            <a:ext cx="1981200" cy="8108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rPr>
              <a:t>记录完整需求与产生过程</a:t>
            </a:r>
          </a:p>
        </p:txBody>
      </p:sp>
      <p:sp>
        <p:nvSpPr>
          <p:cNvPr id="17" name="矩形 16">
            <a:extLst>
              <a:ext uri="{FF2B5EF4-FFF2-40B4-BE49-F238E27FC236}">
                <a16:creationId xmlns:a16="http://schemas.microsoft.com/office/drawing/2014/main" id="{0E41A70A-9E2F-4D62-8D4C-CD44724137B1}"/>
              </a:ext>
            </a:extLst>
          </p:cNvPr>
          <p:cNvSpPr/>
          <p:nvPr/>
        </p:nvSpPr>
        <p:spPr>
          <a:xfrm>
            <a:off x="4625216" y="1871190"/>
            <a:ext cx="4137784" cy="5795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b="1" dirty="0">
                <a:solidFill>
                  <a:schemeClr val="tx1"/>
                </a:solidFill>
              </a:rPr>
              <a:t>开发中落实需求、主动应对变更</a:t>
            </a:r>
          </a:p>
        </p:txBody>
      </p:sp>
      <p:sp>
        <p:nvSpPr>
          <p:cNvPr id="18" name="矩形 17">
            <a:extLst>
              <a:ext uri="{FF2B5EF4-FFF2-40B4-BE49-F238E27FC236}">
                <a16:creationId xmlns:a16="http://schemas.microsoft.com/office/drawing/2014/main" id="{9D2103B3-678B-438F-AA8D-64844505F40F}"/>
              </a:ext>
            </a:extLst>
          </p:cNvPr>
          <p:cNvSpPr/>
          <p:nvPr/>
        </p:nvSpPr>
        <p:spPr>
          <a:xfrm>
            <a:off x="6477000" y="4231245"/>
            <a:ext cx="2443681" cy="8108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b="1" dirty="0">
                <a:solidFill>
                  <a:schemeClr val="tx1"/>
                </a:solidFill>
              </a:rPr>
              <a:t>需求是否符合目的</a:t>
            </a:r>
            <a:br>
              <a:rPr lang="en-US" altLang="zh-CN" sz="2200" b="1" dirty="0">
                <a:solidFill>
                  <a:schemeClr val="tx1"/>
                </a:solidFill>
              </a:rPr>
            </a:br>
            <a:r>
              <a:rPr lang="zh-CN" altLang="en-US" sz="2200" b="1" dirty="0">
                <a:solidFill>
                  <a:schemeClr val="tx1"/>
                </a:solidFill>
              </a:rPr>
              <a:t>本身是否有错</a:t>
            </a:r>
          </a:p>
        </p:txBody>
      </p:sp>
    </p:spTree>
    <p:extLst>
      <p:ext uri="{BB962C8B-B14F-4D97-AF65-F5344CB8AC3E}">
        <p14:creationId xmlns:p14="http://schemas.microsoft.com/office/powerpoint/2010/main" val="34045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down)">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 grpId="0" animBg="1"/>
      <p:bldP spid="3" grpId="0" animBg="1"/>
      <p:bldP spid="12" grpId="0" animBg="1"/>
      <p:bldP spid="4" grpId="0" animBg="1"/>
      <p:bldP spid="14" grpId="0" animBg="1"/>
      <p:bldP spid="15" grpId="0" animBg="1"/>
      <p:bldP spid="5"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025A9-7EE2-494B-B320-0475CA5DF75F}"/>
              </a:ext>
            </a:extLst>
          </p:cNvPr>
          <p:cNvSpPr>
            <a:spLocks noGrp="1"/>
          </p:cNvSpPr>
          <p:nvPr>
            <p:ph type="title"/>
          </p:nvPr>
        </p:nvSpPr>
        <p:spPr/>
        <p:txBody>
          <a:bodyPr/>
          <a:lstStyle/>
          <a:p>
            <a:r>
              <a:rPr lang="zh-CN" altLang="en-US" dirty="0"/>
              <a:t>需求工程活动的困难性</a:t>
            </a:r>
          </a:p>
        </p:txBody>
      </p:sp>
      <p:sp>
        <p:nvSpPr>
          <p:cNvPr id="3" name="内容占位符 2">
            <a:extLst>
              <a:ext uri="{FF2B5EF4-FFF2-40B4-BE49-F238E27FC236}">
                <a16:creationId xmlns:a16="http://schemas.microsoft.com/office/drawing/2014/main" id="{ACE5C6B5-B0D0-4C52-9173-4558E567C050}"/>
              </a:ext>
            </a:extLst>
          </p:cNvPr>
          <p:cNvSpPr>
            <a:spLocks noGrp="1"/>
          </p:cNvSpPr>
          <p:nvPr>
            <p:ph idx="1"/>
          </p:nvPr>
        </p:nvSpPr>
        <p:spPr>
          <a:xfrm>
            <a:off x="228600" y="1260475"/>
            <a:ext cx="8839200" cy="4530725"/>
          </a:xfrm>
        </p:spPr>
        <p:txBody>
          <a:bodyPr/>
          <a:lstStyle/>
          <a:p>
            <a:r>
              <a:rPr lang="zh-CN" altLang="en-US" sz="2400" b="1" dirty="0">
                <a:solidFill>
                  <a:srgbClr val="00B0F0"/>
                </a:solidFill>
              </a:rPr>
              <a:t>问题域、目标、任务、交互的相互转化</a:t>
            </a:r>
            <a:r>
              <a:rPr lang="zh-CN" altLang="en-US" sz="2400" b="1" dirty="0"/>
              <a:t>（广义的设计）</a:t>
            </a:r>
            <a:r>
              <a:rPr lang="zh-CN" altLang="en-US" sz="2400" dirty="0"/>
              <a:t>是</a:t>
            </a:r>
            <a:r>
              <a:rPr lang="zh-CN" altLang="en-US" sz="2400" b="1" dirty="0">
                <a:solidFill>
                  <a:srgbClr val="FF0000"/>
                </a:solidFill>
              </a:rPr>
              <a:t>创造性的活动</a:t>
            </a:r>
            <a:endParaRPr lang="en-US" altLang="zh-CN" sz="2400" b="1" dirty="0">
              <a:solidFill>
                <a:srgbClr val="FF0000"/>
              </a:solidFill>
            </a:endParaRPr>
          </a:p>
          <a:p>
            <a:pPr lvl="1"/>
            <a:r>
              <a:rPr lang="zh-CN" altLang="en-US" sz="2000" dirty="0"/>
              <a:t>每个案例都有其独特性，不可复用，接近于艺术</a:t>
            </a:r>
            <a:endParaRPr lang="en-US" altLang="zh-CN" sz="2000" dirty="0"/>
          </a:p>
          <a:p>
            <a:pPr lvl="1"/>
            <a:r>
              <a:rPr lang="zh-CN" altLang="en-US" sz="2000" dirty="0"/>
              <a:t>需要对问题所在的领域有着深刻的认识</a:t>
            </a:r>
            <a:endParaRPr lang="en-US" altLang="zh-CN" sz="2000" dirty="0"/>
          </a:p>
          <a:p>
            <a:pPr lvl="1"/>
            <a:r>
              <a:rPr lang="zh-CN" altLang="en-US" sz="2000" b="1" dirty="0">
                <a:solidFill>
                  <a:srgbClr val="FF0000"/>
                </a:solidFill>
              </a:rPr>
              <a:t>需要掌握一套设计思维与辅助工具，并多多练习</a:t>
            </a:r>
            <a:endParaRPr lang="en-US" altLang="zh-CN" sz="2000" b="1" dirty="0">
              <a:solidFill>
                <a:srgbClr val="FF0000"/>
              </a:solidFill>
            </a:endParaRPr>
          </a:p>
          <a:p>
            <a:pPr eaLnBrk="1" hangingPunct="1"/>
            <a:r>
              <a:rPr lang="zh-CN" altLang="en-US" sz="2400" dirty="0"/>
              <a:t>编程与设计方面的能力不能直接用于需求分析 </a:t>
            </a:r>
          </a:p>
          <a:p>
            <a:pPr lvl="1" eaLnBrk="1" hangingPunct="1"/>
            <a:r>
              <a:rPr lang="zh-CN" altLang="en-US" sz="2000" b="1" dirty="0"/>
              <a:t>设计和编程都有构建高质量（健壮性、可维护性、适应性等等）软件的共同目标</a:t>
            </a:r>
            <a:r>
              <a:rPr lang="zh-CN" altLang="en-US" sz="2000" dirty="0"/>
              <a:t>，而且使用相同的概念和组织机制保证了从设计到编程的平滑过渡，所以，结构化与</a:t>
            </a:r>
            <a:r>
              <a:rPr lang="en-US" altLang="zh-CN" sz="2000" dirty="0"/>
              <a:t>OO</a:t>
            </a:r>
            <a:r>
              <a:rPr lang="zh-CN" altLang="en-US" sz="2000" dirty="0"/>
              <a:t>思维在设计领域也取得了成功 </a:t>
            </a:r>
          </a:p>
          <a:p>
            <a:pPr lvl="1" eaLnBrk="1" hangingPunct="1"/>
            <a:r>
              <a:rPr lang="zh-CN" altLang="en-US" sz="2000" dirty="0"/>
              <a:t>但是</a:t>
            </a:r>
            <a:r>
              <a:rPr lang="zh-CN" altLang="en-US" sz="2000" b="1" dirty="0">
                <a:solidFill>
                  <a:srgbClr val="FF0000"/>
                </a:solidFill>
              </a:rPr>
              <a:t>需求工程</a:t>
            </a:r>
            <a:r>
              <a:rPr lang="zh-CN" altLang="en-US" sz="2000" dirty="0"/>
              <a:t>除了拥有构建高质量软件的目标之外，还有一个更加重要的目标是</a:t>
            </a:r>
            <a:r>
              <a:rPr lang="zh-CN" altLang="en-US" sz="2000" b="1" dirty="0">
                <a:solidFill>
                  <a:srgbClr val="FF0000"/>
                </a:solidFill>
              </a:rPr>
              <a:t>理解现实（“出圈”） 中的非技术性和社会性因素</a:t>
            </a:r>
            <a:endParaRPr lang="en-US" altLang="zh-CN" sz="2000" b="1" dirty="0">
              <a:solidFill>
                <a:srgbClr val="FF0000"/>
              </a:solidFill>
            </a:endParaRPr>
          </a:p>
          <a:p>
            <a:pPr eaLnBrk="1" hangingPunct="1"/>
            <a:r>
              <a:rPr lang="zh-CN" altLang="en-US" sz="2400" b="1" dirty="0">
                <a:solidFill>
                  <a:srgbClr val="00B050"/>
                </a:solidFill>
              </a:rPr>
              <a:t>文档撰写、功能验证、基线管理</a:t>
            </a:r>
            <a:r>
              <a:rPr lang="zh-CN" altLang="en-US" sz="2400" dirty="0"/>
              <a:t>需要丰富的开发与管理经验</a:t>
            </a:r>
            <a:endParaRPr lang="en-US" altLang="zh-CN" sz="2400" dirty="0"/>
          </a:p>
          <a:p>
            <a:pPr lvl="1" eaLnBrk="1" hangingPunct="1"/>
            <a:r>
              <a:rPr lang="zh-CN" altLang="en-US" sz="2000" dirty="0"/>
              <a:t>资（</a:t>
            </a:r>
            <a:r>
              <a:rPr lang="en-US" altLang="zh-CN" sz="2000" dirty="0" err="1"/>
              <a:t>nian</a:t>
            </a:r>
            <a:r>
              <a:rPr lang="zh-CN" altLang="en-US" sz="2000" dirty="0"/>
              <a:t>）深（</a:t>
            </a:r>
            <a:r>
              <a:rPr lang="en-US" altLang="zh-CN" sz="2000" dirty="0" err="1"/>
              <a:t>mai</a:t>
            </a:r>
            <a:r>
              <a:rPr lang="zh-CN" altLang="en-US" sz="2000" dirty="0"/>
              <a:t>）程序员与新（</a:t>
            </a:r>
            <a:r>
              <a:rPr lang="en-US" altLang="zh-CN" sz="2000" dirty="0" err="1"/>
              <a:t>nian</a:t>
            </a:r>
            <a:r>
              <a:rPr lang="zh-CN" altLang="en-US" sz="2000" dirty="0"/>
              <a:t>）手（</a:t>
            </a:r>
            <a:r>
              <a:rPr lang="en-US" altLang="zh-CN" sz="2000" dirty="0" err="1"/>
              <a:t>qing</a:t>
            </a:r>
            <a:r>
              <a:rPr lang="zh-CN" altLang="en-US" sz="2000" dirty="0"/>
              <a:t>）程序员最大的区别</a:t>
            </a:r>
          </a:p>
        </p:txBody>
      </p:sp>
      <p:sp>
        <p:nvSpPr>
          <p:cNvPr id="4" name="灯片编号占位符 3">
            <a:extLst>
              <a:ext uri="{FF2B5EF4-FFF2-40B4-BE49-F238E27FC236}">
                <a16:creationId xmlns:a16="http://schemas.microsoft.com/office/drawing/2014/main" id="{B9A32E7D-E027-4C7E-8E68-B4F58690BCBD}"/>
              </a:ext>
            </a:extLst>
          </p:cNvPr>
          <p:cNvSpPr>
            <a:spLocks noGrp="1"/>
          </p:cNvSpPr>
          <p:nvPr>
            <p:ph type="sldNum" sz="quarter" idx="12"/>
          </p:nvPr>
        </p:nvSpPr>
        <p:spPr/>
        <p:txBody>
          <a:bodyPr/>
          <a:lstStyle/>
          <a:p>
            <a:pPr>
              <a:defRPr/>
            </a:pPr>
            <a:fld id="{1E8B6365-B81F-40E9-AF3C-D63FEC9FB773}" type="slidenum">
              <a:rPr lang="en-US" altLang="zh-CN" smtClean="0"/>
              <a:pPr>
                <a:defRPr/>
              </a:pPr>
              <a:t>18</a:t>
            </a:fld>
            <a:endParaRPr lang="en-US" altLang="zh-CN"/>
          </a:p>
        </p:txBody>
      </p:sp>
    </p:spTree>
    <p:extLst>
      <p:ext uri="{BB962C8B-B14F-4D97-AF65-F5344CB8AC3E}">
        <p14:creationId xmlns:p14="http://schemas.microsoft.com/office/powerpoint/2010/main" val="351916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94579922-F108-4423-BC27-B0069EC6B768}"/>
              </a:ext>
            </a:extLst>
          </p:cNvPr>
          <p:cNvSpPr/>
          <p:nvPr/>
        </p:nvSpPr>
        <p:spPr>
          <a:xfrm>
            <a:off x="7086600" y="2514600"/>
            <a:ext cx="1828800" cy="990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解系统</a:t>
            </a:r>
          </a:p>
        </p:txBody>
      </p:sp>
      <p:sp>
        <p:nvSpPr>
          <p:cNvPr id="49" name="箭头: 直角上 48">
            <a:extLst>
              <a:ext uri="{FF2B5EF4-FFF2-40B4-BE49-F238E27FC236}">
                <a16:creationId xmlns:a16="http://schemas.microsoft.com/office/drawing/2014/main" id="{BBD4F050-9148-4BB0-A07B-A610FFDE3EFF}"/>
              </a:ext>
            </a:extLst>
          </p:cNvPr>
          <p:cNvSpPr/>
          <p:nvPr/>
        </p:nvSpPr>
        <p:spPr>
          <a:xfrm rot="16200000">
            <a:off x="5066525" y="-1043764"/>
            <a:ext cx="1387476" cy="6310275"/>
          </a:xfrm>
          <a:prstGeom prst="bentUpArrow">
            <a:avLst>
              <a:gd name="adj1" fmla="val 19768"/>
              <a:gd name="adj2" fmla="val 18024"/>
              <a:gd name="adj3" fmla="val 26744"/>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66" name="Rectangle 2">
            <a:extLst>
              <a:ext uri="{FF2B5EF4-FFF2-40B4-BE49-F238E27FC236}">
                <a16:creationId xmlns:a16="http://schemas.microsoft.com/office/drawing/2014/main" id="{3E580EB8-0AF1-4BA7-8988-0A8160FE6E07}"/>
              </a:ext>
            </a:extLst>
          </p:cNvPr>
          <p:cNvSpPr>
            <a:spLocks noGrp="1" noChangeArrowheads="1"/>
          </p:cNvSpPr>
          <p:nvPr>
            <p:ph type="title"/>
          </p:nvPr>
        </p:nvSpPr>
        <p:spPr/>
        <p:txBody>
          <a:bodyPr/>
          <a:lstStyle/>
          <a:p>
            <a:pPr eaLnBrk="1" hangingPunct="1"/>
            <a:r>
              <a:rPr lang="en-US" altLang="zh-CN" sz="3200" dirty="0"/>
              <a:t>《</a:t>
            </a:r>
            <a:r>
              <a:rPr lang="zh-CN" altLang="en-US" sz="3200" dirty="0"/>
              <a:t>需求工程</a:t>
            </a:r>
            <a:r>
              <a:rPr lang="en-US" altLang="zh-CN" sz="3200" dirty="0"/>
              <a:t>》</a:t>
            </a:r>
            <a:r>
              <a:rPr lang="zh-CN" altLang="en-US" sz="3200" dirty="0"/>
              <a:t>与其它课程的关系与自身不足</a:t>
            </a:r>
          </a:p>
        </p:txBody>
      </p:sp>
      <p:sp>
        <p:nvSpPr>
          <p:cNvPr id="11267" name="灯片编号占位符 1">
            <a:extLst>
              <a:ext uri="{FF2B5EF4-FFF2-40B4-BE49-F238E27FC236}">
                <a16:creationId xmlns:a16="http://schemas.microsoft.com/office/drawing/2014/main" id="{72FC637A-CBEF-4801-ADFC-6FD4260D7E3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9B0028-2377-4C55-82A9-657D6538A708}" type="slidenum">
              <a:rPr lang="en-US" altLang="zh-CN" smtClean="0">
                <a:latin typeface="Garamond" panose="02020404030301010803" pitchFamily="18" charset="0"/>
              </a:rPr>
              <a:pPr/>
              <a:t>19</a:t>
            </a:fld>
            <a:endParaRPr lang="en-US" altLang="zh-CN" dirty="0">
              <a:latin typeface="Garamond" panose="02020404030301010803" pitchFamily="18" charset="0"/>
            </a:endParaRPr>
          </a:p>
        </p:txBody>
      </p:sp>
      <p:cxnSp>
        <p:nvCxnSpPr>
          <p:cNvPr id="7" name="直接连接符 6">
            <a:extLst>
              <a:ext uri="{FF2B5EF4-FFF2-40B4-BE49-F238E27FC236}">
                <a16:creationId xmlns:a16="http://schemas.microsoft.com/office/drawing/2014/main" id="{C12609A0-C92E-4F6A-B2E7-05473921B974}"/>
              </a:ext>
            </a:extLst>
          </p:cNvPr>
          <p:cNvCxnSpPr>
            <a:cxnSpLocks/>
          </p:cNvCxnSpPr>
          <p:nvPr/>
        </p:nvCxnSpPr>
        <p:spPr>
          <a:xfrm>
            <a:off x="4572000" y="990600"/>
            <a:ext cx="0" cy="4643438"/>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832308E2-B19D-4A21-BD48-A4ADCCF8BB88}"/>
              </a:ext>
            </a:extLst>
          </p:cNvPr>
          <p:cNvSpPr/>
          <p:nvPr/>
        </p:nvSpPr>
        <p:spPr>
          <a:xfrm>
            <a:off x="2605124" y="2209628"/>
            <a:ext cx="4038600" cy="2057400"/>
          </a:xfrm>
          <a:prstGeom prst="rect">
            <a:avLst/>
          </a:prstGeom>
          <a:solidFill>
            <a:schemeClr val="bg1"/>
          </a:solidFill>
          <a:ln w="635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云形 8">
            <a:extLst>
              <a:ext uri="{FF2B5EF4-FFF2-40B4-BE49-F238E27FC236}">
                <a16:creationId xmlns:a16="http://schemas.microsoft.com/office/drawing/2014/main" id="{B79D9C48-E9D0-4EC5-A513-BCE6C4AB7740}"/>
              </a:ext>
            </a:extLst>
          </p:cNvPr>
          <p:cNvSpPr/>
          <p:nvPr/>
        </p:nvSpPr>
        <p:spPr>
          <a:xfrm>
            <a:off x="228600" y="1006475"/>
            <a:ext cx="2286000" cy="1066800"/>
          </a:xfrm>
          <a:prstGeom prst="clou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现实世界</a:t>
            </a:r>
          </a:p>
        </p:txBody>
      </p:sp>
      <p:sp>
        <p:nvSpPr>
          <p:cNvPr id="10" name="云形 9">
            <a:extLst>
              <a:ext uri="{FF2B5EF4-FFF2-40B4-BE49-F238E27FC236}">
                <a16:creationId xmlns:a16="http://schemas.microsoft.com/office/drawing/2014/main" id="{EF76DA54-723E-4AC1-A6A2-45FD5D6E7948}"/>
              </a:ext>
            </a:extLst>
          </p:cNvPr>
          <p:cNvSpPr/>
          <p:nvPr/>
        </p:nvSpPr>
        <p:spPr>
          <a:xfrm>
            <a:off x="6508750" y="4144963"/>
            <a:ext cx="2635250" cy="1066800"/>
          </a:xfrm>
          <a:prstGeom prst="cloud">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计算机世界</a:t>
            </a:r>
            <a:endParaRPr lang="zh-CN" altLang="en-US" b="1" dirty="0">
              <a:solidFill>
                <a:schemeClr val="tx1"/>
              </a:solidFill>
            </a:endParaRPr>
          </a:p>
        </p:txBody>
      </p:sp>
      <p:sp>
        <p:nvSpPr>
          <p:cNvPr id="11" name="椭圆 10">
            <a:extLst>
              <a:ext uri="{FF2B5EF4-FFF2-40B4-BE49-F238E27FC236}">
                <a16:creationId xmlns:a16="http://schemas.microsoft.com/office/drawing/2014/main" id="{6B36DF21-0C6D-4B79-ACE8-3D19957A6574}"/>
              </a:ext>
            </a:extLst>
          </p:cNvPr>
          <p:cNvSpPr/>
          <p:nvPr/>
        </p:nvSpPr>
        <p:spPr>
          <a:xfrm>
            <a:off x="457200" y="2514600"/>
            <a:ext cx="1828800" cy="9906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问题域</a:t>
            </a:r>
          </a:p>
        </p:txBody>
      </p:sp>
      <p:cxnSp>
        <p:nvCxnSpPr>
          <p:cNvPr id="13" name="直接连接符 12">
            <a:extLst>
              <a:ext uri="{FF2B5EF4-FFF2-40B4-BE49-F238E27FC236}">
                <a16:creationId xmlns:a16="http://schemas.microsoft.com/office/drawing/2014/main" id="{0B66EED6-4B57-47B0-834E-49D32B66BEBA}"/>
              </a:ext>
            </a:extLst>
          </p:cNvPr>
          <p:cNvCxnSpPr>
            <a:stCxn id="11" idx="6"/>
          </p:cNvCxnSpPr>
          <p:nvPr/>
        </p:nvCxnSpPr>
        <p:spPr>
          <a:xfrm>
            <a:off x="2286000" y="3009900"/>
            <a:ext cx="4800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0CBB0A4-08AE-4129-A287-116EBF90BEBB}"/>
              </a:ext>
            </a:extLst>
          </p:cNvPr>
          <p:cNvCxnSpPr/>
          <p:nvPr/>
        </p:nvCxnSpPr>
        <p:spPr>
          <a:xfrm>
            <a:off x="4572000" y="3009900"/>
            <a:ext cx="0" cy="1135063"/>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697E685F-BA22-4242-AD6F-750AA2827009}"/>
              </a:ext>
            </a:extLst>
          </p:cNvPr>
          <p:cNvSpPr/>
          <p:nvPr/>
        </p:nvSpPr>
        <p:spPr>
          <a:xfrm>
            <a:off x="2743200" y="2362200"/>
            <a:ext cx="685800" cy="17827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问题域描述</a:t>
            </a:r>
          </a:p>
        </p:txBody>
      </p:sp>
      <p:sp>
        <p:nvSpPr>
          <p:cNvPr id="16" name="矩形 15">
            <a:extLst>
              <a:ext uri="{FF2B5EF4-FFF2-40B4-BE49-F238E27FC236}">
                <a16:creationId xmlns:a16="http://schemas.microsoft.com/office/drawing/2014/main" id="{E3D894BD-937E-4C55-8D86-D45CEE5F6D0C}"/>
              </a:ext>
            </a:extLst>
          </p:cNvPr>
          <p:cNvSpPr/>
          <p:nvPr/>
        </p:nvSpPr>
        <p:spPr>
          <a:xfrm>
            <a:off x="5822950" y="2341563"/>
            <a:ext cx="685800" cy="180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需求规格说明</a:t>
            </a:r>
          </a:p>
        </p:txBody>
      </p:sp>
      <p:sp>
        <p:nvSpPr>
          <p:cNvPr id="17" name="矩形 16">
            <a:extLst>
              <a:ext uri="{FF2B5EF4-FFF2-40B4-BE49-F238E27FC236}">
                <a16:creationId xmlns:a16="http://schemas.microsoft.com/office/drawing/2014/main" id="{E81E61F0-A77A-4DAC-9A8E-0A4BAC22939B}"/>
              </a:ext>
            </a:extLst>
          </p:cNvPr>
          <p:cNvSpPr/>
          <p:nvPr/>
        </p:nvSpPr>
        <p:spPr>
          <a:xfrm>
            <a:off x="2819400" y="4114800"/>
            <a:ext cx="3522663" cy="2235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需求</a:t>
            </a: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zh-CN" altLang="en-US" sz="2400" b="1" dirty="0">
              <a:solidFill>
                <a:schemeClr val="tx1"/>
              </a:solidFill>
            </a:endParaRPr>
          </a:p>
        </p:txBody>
      </p:sp>
      <p:sp>
        <p:nvSpPr>
          <p:cNvPr id="18" name="矩形 17">
            <a:extLst>
              <a:ext uri="{FF2B5EF4-FFF2-40B4-BE49-F238E27FC236}">
                <a16:creationId xmlns:a16="http://schemas.microsoft.com/office/drawing/2014/main" id="{618FC5ED-9BDE-4469-A43B-9FD461AEA80E}"/>
              </a:ext>
            </a:extLst>
          </p:cNvPr>
          <p:cNvSpPr/>
          <p:nvPr/>
        </p:nvSpPr>
        <p:spPr>
          <a:xfrm>
            <a:off x="3124200" y="4562475"/>
            <a:ext cx="685800" cy="160337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业务需求</a:t>
            </a:r>
          </a:p>
        </p:txBody>
      </p:sp>
      <p:sp>
        <p:nvSpPr>
          <p:cNvPr id="19" name="矩形 18">
            <a:extLst>
              <a:ext uri="{FF2B5EF4-FFF2-40B4-BE49-F238E27FC236}">
                <a16:creationId xmlns:a16="http://schemas.microsoft.com/office/drawing/2014/main" id="{A87359A0-2F77-4B09-ABD5-AE14A07324C1}"/>
              </a:ext>
            </a:extLst>
          </p:cNvPr>
          <p:cNvSpPr/>
          <p:nvPr/>
        </p:nvSpPr>
        <p:spPr>
          <a:xfrm>
            <a:off x="4343400" y="4572000"/>
            <a:ext cx="685800" cy="15938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用户需求</a:t>
            </a:r>
          </a:p>
        </p:txBody>
      </p:sp>
      <p:sp>
        <p:nvSpPr>
          <p:cNvPr id="20" name="矩形 19">
            <a:extLst>
              <a:ext uri="{FF2B5EF4-FFF2-40B4-BE49-F238E27FC236}">
                <a16:creationId xmlns:a16="http://schemas.microsoft.com/office/drawing/2014/main" id="{E8A31046-65F8-47E4-8771-B549B586972C}"/>
              </a:ext>
            </a:extLst>
          </p:cNvPr>
          <p:cNvSpPr/>
          <p:nvPr/>
        </p:nvSpPr>
        <p:spPr>
          <a:xfrm>
            <a:off x="5562600" y="4573588"/>
            <a:ext cx="685800" cy="15938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系统级需求</a:t>
            </a:r>
          </a:p>
        </p:txBody>
      </p:sp>
      <p:cxnSp>
        <p:nvCxnSpPr>
          <p:cNvPr id="6" name="直接箭头连接符 5">
            <a:extLst>
              <a:ext uri="{FF2B5EF4-FFF2-40B4-BE49-F238E27FC236}">
                <a16:creationId xmlns:a16="http://schemas.microsoft.com/office/drawing/2014/main" id="{49E2FF50-9AB7-46A7-8C89-85D6CBE2F618}"/>
              </a:ext>
            </a:extLst>
          </p:cNvPr>
          <p:cNvCxnSpPr>
            <a:cxnSpLocks/>
            <a:stCxn id="18" idx="3"/>
            <a:endCxn id="19" idx="1"/>
          </p:cNvCxnSpPr>
          <p:nvPr/>
        </p:nvCxnSpPr>
        <p:spPr>
          <a:xfrm>
            <a:off x="3810000" y="5364163"/>
            <a:ext cx="533400" cy="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5F85BB8-CA9D-439D-AD87-A0D90EC35D9C}"/>
              </a:ext>
            </a:extLst>
          </p:cNvPr>
          <p:cNvCxnSpPr>
            <a:cxnSpLocks/>
            <a:stCxn id="19" idx="3"/>
            <a:endCxn id="20" idx="1"/>
          </p:cNvCxnSpPr>
          <p:nvPr/>
        </p:nvCxnSpPr>
        <p:spPr>
          <a:xfrm>
            <a:off x="5029200" y="5368925"/>
            <a:ext cx="533400" cy="15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AE0ABB2C-CE5D-4834-9D77-E86E627DF543}"/>
              </a:ext>
            </a:extLst>
          </p:cNvPr>
          <p:cNvSpPr/>
          <p:nvPr/>
        </p:nvSpPr>
        <p:spPr>
          <a:xfrm>
            <a:off x="3417889" y="4114800"/>
            <a:ext cx="1154111"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需求获取</a:t>
            </a:r>
          </a:p>
        </p:txBody>
      </p:sp>
      <p:sp>
        <p:nvSpPr>
          <p:cNvPr id="21" name="矩形 20">
            <a:extLst>
              <a:ext uri="{FF2B5EF4-FFF2-40B4-BE49-F238E27FC236}">
                <a16:creationId xmlns:a16="http://schemas.microsoft.com/office/drawing/2014/main" id="{BE023643-B57E-40C4-BB1D-0E7B604E07CE}"/>
              </a:ext>
            </a:extLst>
          </p:cNvPr>
          <p:cNvSpPr/>
          <p:nvPr/>
        </p:nvSpPr>
        <p:spPr>
          <a:xfrm>
            <a:off x="4800600" y="4114800"/>
            <a:ext cx="1171569"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需求分析</a:t>
            </a:r>
          </a:p>
        </p:txBody>
      </p:sp>
      <p:sp>
        <p:nvSpPr>
          <p:cNvPr id="22" name="矩形 21">
            <a:extLst>
              <a:ext uri="{FF2B5EF4-FFF2-40B4-BE49-F238E27FC236}">
                <a16:creationId xmlns:a16="http://schemas.microsoft.com/office/drawing/2014/main" id="{F28E48C5-F8AE-48EA-AA17-3AC2B4C742BB}"/>
              </a:ext>
            </a:extLst>
          </p:cNvPr>
          <p:cNvSpPr/>
          <p:nvPr/>
        </p:nvSpPr>
        <p:spPr>
          <a:xfrm>
            <a:off x="3519525" y="3276600"/>
            <a:ext cx="2227223"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需求归约</a:t>
            </a:r>
          </a:p>
        </p:txBody>
      </p:sp>
      <p:sp>
        <p:nvSpPr>
          <p:cNvPr id="24" name="矩形 23">
            <a:extLst>
              <a:ext uri="{FF2B5EF4-FFF2-40B4-BE49-F238E27FC236}">
                <a16:creationId xmlns:a16="http://schemas.microsoft.com/office/drawing/2014/main" id="{E9C7F343-3E5B-4D26-BCAC-082DFEE5DD72}"/>
              </a:ext>
            </a:extLst>
          </p:cNvPr>
          <p:cNvSpPr/>
          <p:nvPr/>
        </p:nvSpPr>
        <p:spPr>
          <a:xfrm>
            <a:off x="3519525" y="2439195"/>
            <a:ext cx="2227223"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需求验证</a:t>
            </a:r>
          </a:p>
        </p:txBody>
      </p:sp>
      <p:sp>
        <p:nvSpPr>
          <p:cNvPr id="26" name="矩形 25">
            <a:extLst>
              <a:ext uri="{FF2B5EF4-FFF2-40B4-BE49-F238E27FC236}">
                <a16:creationId xmlns:a16="http://schemas.microsoft.com/office/drawing/2014/main" id="{B58BF58B-52D2-404A-8442-739CEE830522}"/>
              </a:ext>
            </a:extLst>
          </p:cNvPr>
          <p:cNvSpPr/>
          <p:nvPr/>
        </p:nvSpPr>
        <p:spPr>
          <a:xfrm>
            <a:off x="8193162" y="2819400"/>
            <a:ext cx="341238" cy="2146300"/>
          </a:xfrm>
          <a:prstGeom prst="rect">
            <a:avLst/>
          </a:prstGeom>
          <a:solidFill>
            <a:srgbClr val="F6DC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chemeClr val="tx1"/>
                </a:solidFill>
              </a:rPr>
              <a:t>软工</a:t>
            </a:r>
            <a:r>
              <a:rPr lang="en-US" altLang="zh-CN" sz="2000" b="1" dirty="0">
                <a:solidFill>
                  <a:schemeClr val="tx1"/>
                </a:solidFill>
              </a:rPr>
              <a:t>I</a:t>
            </a:r>
            <a:r>
              <a:rPr lang="zh-CN" altLang="en-US" sz="2000" b="1" dirty="0">
                <a:solidFill>
                  <a:schemeClr val="tx1"/>
                </a:solidFill>
              </a:rPr>
              <a:t>，</a:t>
            </a:r>
            <a:r>
              <a:rPr lang="en-US" altLang="zh-CN" sz="2000" b="1" dirty="0">
                <a:solidFill>
                  <a:schemeClr val="tx1"/>
                </a:solidFill>
              </a:rPr>
              <a:t>C++</a:t>
            </a:r>
            <a:endParaRPr lang="zh-CN" altLang="en-US" sz="2000" b="1" dirty="0">
              <a:solidFill>
                <a:schemeClr val="tx1"/>
              </a:solidFill>
            </a:endParaRPr>
          </a:p>
        </p:txBody>
      </p:sp>
      <p:sp>
        <p:nvSpPr>
          <p:cNvPr id="27" name="矩形 26">
            <a:extLst>
              <a:ext uri="{FF2B5EF4-FFF2-40B4-BE49-F238E27FC236}">
                <a16:creationId xmlns:a16="http://schemas.microsoft.com/office/drawing/2014/main" id="{9EA2FE03-8028-4485-AE7F-D18E393F1F2D}"/>
              </a:ext>
            </a:extLst>
          </p:cNvPr>
          <p:cNvSpPr/>
          <p:nvPr/>
        </p:nvSpPr>
        <p:spPr>
          <a:xfrm>
            <a:off x="8650363" y="2819400"/>
            <a:ext cx="341238" cy="2146300"/>
          </a:xfrm>
          <a:prstGeom prst="rect">
            <a:avLst/>
          </a:prstGeom>
          <a:solidFill>
            <a:srgbClr val="F6DC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chemeClr val="tx1"/>
                </a:solidFill>
              </a:rPr>
              <a:t>测试</a:t>
            </a:r>
          </a:p>
        </p:txBody>
      </p:sp>
      <p:sp>
        <p:nvSpPr>
          <p:cNvPr id="28" name="矩形 27">
            <a:extLst>
              <a:ext uri="{FF2B5EF4-FFF2-40B4-BE49-F238E27FC236}">
                <a16:creationId xmlns:a16="http://schemas.microsoft.com/office/drawing/2014/main" id="{96167E77-5747-4F48-AE25-A0B5D2D303EE}"/>
              </a:ext>
            </a:extLst>
          </p:cNvPr>
          <p:cNvSpPr/>
          <p:nvPr/>
        </p:nvSpPr>
        <p:spPr>
          <a:xfrm>
            <a:off x="7068380" y="2790031"/>
            <a:ext cx="341238" cy="2146300"/>
          </a:xfrm>
          <a:prstGeom prst="rect">
            <a:avLst/>
          </a:prstGeom>
          <a:solidFill>
            <a:srgbClr val="F6DC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chemeClr val="tx1"/>
                </a:solidFill>
              </a:rPr>
              <a:t>设计与构造</a:t>
            </a:r>
          </a:p>
        </p:txBody>
      </p:sp>
      <p:sp>
        <p:nvSpPr>
          <p:cNvPr id="29" name="矩形 28">
            <a:extLst>
              <a:ext uri="{FF2B5EF4-FFF2-40B4-BE49-F238E27FC236}">
                <a16:creationId xmlns:a16="http://schemas.microsoft.com/office/drawing/2014/main" id="{1851B08B-8650-4609-B6A2-CC28F6A36342}"/>
              </a:ext>
            </a:extLst>
          </p:cNvPr>
          <p:cNvSpPr/>
          <p:nvPr/>
        </p:nvSpPr>
        <p:spPr>
          <a:xfrm>
            <a:off x="7643206" y="2806700"/>
            <a:ext cx="341238" cy="2146300"/>
          </a:xfrm>
          <a:prstGeom prst="rect">
            <a:avLst/>
          </a:prstGeom>
          <a:solidFill>
            <a:srgbClr val="F6DC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chemeClr val="tx1"/>
                </a:solidFill>
              </a:rPr>
              <a:t>人机交互</a:t>
            </a:r>
          </a:p>
        </p:txBody>
      </p:sp>
      <p:sp>
        <p:nvSpPr>
          <p:cNvPr id="30" name="矩形 29">
            <a:extLst>
              <a:ext uri="{FF2B5EF4-FFF2-40B4-BE49-F238E27FC236}">
                <a16:creationId xmlns:a16="http://schemas.microsoft.com/office/drawing/2014/main" id="{D0730553-CDE2-45D6-956B-B325DA89B5B6}"/>
              </a:ext>
            </a:extLst>
          </p:cNvPr>
          <p:cNvSpPr/>
          <p:nvPr/>
        </p:nvSpPr>
        <p:spPr>
          <a:xfrm>
            <a:off x="2514600" y="1681956"/>
            <a:ext cx="4419595"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需求管理</a:t>
            </a:r>
          </a:p>
        </p:txBody>
      </p:sp>
      <p:sp>
        <p:nvSpPr>
          <p:cNvPr id="46" name="矩形 45">
            <a:extLst>
              <a:ext uri="{FF2B5EF4-FFF2-40B4-BE49-F238E27FC236}">
                <a16:creationId xmlns:a16="http://schemas.microsoft.com/office/drawing/2014/main" id="{F4566796-B3B1-468A-B1E4-5430E4EC2CB1}"/>
              </a:ext>
            </a:extLst>
          </p:cNvPr>
          <p:cNvSpPr/>
          <p:nvPr/>
        </p:nvSpPr>
        <p:spPr>
          <a:xfrm>
            <a:off x="6584952" y="2210999"/>
            <a:ext cx="2468524" cy="419566"/>
          </a:xfrm>
          <a:prstGeom prst="rect">
            <a:avLst/>
          </a:prstGeom>
          <a:solidFill>
            <a:srgbClr val="F6DC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chemeClr val="tx1"/>
                </a:solidFill>
              </a:rPr>
              <a:t>软工</a:t>
            </a:r>
            <a:r>
              <a:rPr lang="en-US" altLang="zh-CN" sz="2000" b="1" dirty="0">
                <a:solidFill>
                  <a:schemeClr val="tx1"/>
                </a:solidFill>
              </a:rPr>
              <a:t>II</a:t>
            </a:r>
            <a:endParaRPr lang="zh-CN" altLang="en-US" sz="2000" b="1" dirty="0">
              <a:solidFill>
                <a:schemeClr val="tx1"/>
              </a:solidFill>
            </a:endParaRPr>
          </a:p>
        </p:txBody>
      </p:sp>
      <p:sp>
        <p:nvSpPr>
          <p:cNvPr id="47" name="矩形 46">
            <a:extLst>
              <a:ext uri="{FF2B5EF4-FFF2-40B4-BE49-F238E27FC236}">
                <a16:creationId xmlns:a16="http://schemas.microsoft.com/office/drawing/2014/main" id="{C63890AD-7E40-4E56-A9C3-033CCB10CC32}"/>
              </a:ext>
            </a:extLst>
          </p:cNvPr>
          <p:cNvSpPr/>
          <p:nvPr/>
        </p:nvSpPr>
        <p:spPr>
          <a:xfrm>
            <a:off x="4038600" y="967822"/>
            <a:ext cx="4631461" cy="419566"/>
          </a:xfrm>
          <a:prstGeom prst="rect">
            <a:avLst/>
          </a:prstGeom>
          <a:solidFill>
            <a:srgbClr val="F6DC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软工</a:t>
            </a:r>
            <a:r>
              <a:rPr lang="en-US" altLang="zh-CN" sz="2000" b="1" dirty="0">
                <a:solidFill>
                  <a:schemeClr val="tx1"/>
                </a:solidFill>
              </a:rPr>
              <a:t>III</a:t>
            </a:r>
            <a:endParaRPr lang="zh-CN" altLang="en-US" sz="2000" b="1" dirty="0">
              <a:solidFill>
                <a:schemeClr val="tx1"/>
              </a:solidFill>
            </a:endParaRPr>
          </a:p>
        </p:txBody>
      </p:sp>
      <p:sp>
        <p:nvSpPr>
          <p:cNvPr id="48" name="矩形 47">
            <a:extLst>
              <a:ext uri="{FF2B5EF4-FFF2-40B4-BE49-F238E27FC236}">
                <a16:creationId xmlns:a16="http://schemas.microsoft.com/office/drawing/2014/main" id="{E46F235C-A04E-4AC5-8759-61C5E7BAD167}"/>
              </a:ext>
            </a:extLst>
          </p:cNvPr>
          <p:cNvSpPr/>
          <p:nvPr/>
        </p:nvSpPr>
        <p:spPr>
          <a:xfrm>
            <a:off x="6781800" y="5152531"/>
            <a:ext cx="2271676" cy="419566"/>
          </a:xfrm>
          <a:prstGeom prst="rect">
            <a:avLst/>
          </a:prstGeom>
          <a:solidFill>
            <a:srgbClr val="F6DC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i="1" dirty="0">
                <a:solidFill>
                  <a:schemeClr val="tx1"/>
                </a:solidFill>
              </a:rPr>
              <a:t>各类平台方向课</a:t>
            </a:r>
          </a:p>
        </p:txBody>
      </p:sp>
      <p:sp>
        <p:nvSpPr>
          <p:cNvPr id="11278" name="矩形: 圆角 11277">
            <a:extLst>
              <a:ext uri="{FF2B5EF4-FFF2-40B4-BE49-F238E27FC236}">
                <a16:creationId xmlns:a16="http://schemas.microsoft.com/office/drawing/2014/main" id="{898E8A13-9290-41D9-BEB9-A0D7D0604758}"/>
              </a:ext>
            </a:extLst>
          </p:cNvPr>
          <p:cNvSpPr/>
          <p:nvPr/>
        </p:nvSpPr>
        <p:spPr>
          <a:xfrm>
            <a:off x="4213673" y="6213649"/>
            <a:ext cx="945253" cy="48718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任务</a:t>
            </a:r>
          </a:p>
        </p:txBody>
      </p:sp>
      <p:sp>
        <p:nvSpPr>
          <p:cNvPr id="53" name="矩形: 圆角 52">
            <a:extLst>
              <a:ext uri="{FF2B5EF4-FFF2-40B4-BE49-F238E27FC236}">
                <a16:creationId xmlns:a16="http://schemas.microsoft.com/office/drawing/2014/main" id="{E41C2C7C-C360-41E7-A67D-DD02F6CB2CDE}"/>
              </a:ext>
            </a:extLst>
          </p:cNvPr>
          <p:cNvSpPr/>
          <p:nvPr/>
        </p:nvSpPr>
        <p:spPr>
          <a:xfrm>
            <a:off x="5448834" y="6213649"/>
            <a:ext cx="945253" cy="48718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交互</a:t>
            </a:r>
          </a:p>
        </p:txBody>
      </p:sp>
      <p:sp>
        <p:nvSpPr>
          <p:cNvPr id="57" name="矩形: 圆角 56">
            <a:extLst>
              <a:ext uri="{FF2B5EF4-FFF2-40B4-BE49-F238E27FC236}">
                <a16:creationId xmlns:a16="http://schemas.microsoft.com/office/drawing/2014/main" id="{E1B52248-D28D-41E1-8A2F-7BD3161AF686}"/>
              </a:ext>
            </a:extLst>
          </p:cNvPr>
          <p:cNvSpPr/>
          <p:nvPr/>
        </p:nvSpPr>
        <p:spPr>
          <a:xfrm>
            <a:off x="2998390" y="6213649"/>
            <a:ext cx="945253" cy="48718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目标</a:t>
            </a:r>
          </a:p>
        </p:txBody>
      </p:sp>
      <p:sp>
        <p:nvSpPr>
          <p:cNvPr id="11287" name="矩形 11286">
            <a:extLst>
              <a:ext uri="{FF2B5EF4-FFF2-40B4-BE49-F238E27FC236}">
                <a16:creationId xmlns:a16="http://schemas.microsoft.com/office/drawing/2014/main" id="{E1AFAFED-9CB6-4E5E-80A8-A41A9C849A96}"/>
              </a:ext>
            </a:extLst>
          </p:cNvPr>
          <p:cNvSpPr/>
          <p:nvPr/>
        </p:nvSpPr>
        <p:spPr>
          <a:xfrm>
            <a:off x="152399" y="3569500"/>
            <a:ext cx="2433413" cy="87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rgbClr val="FF0000"/>
                </a:solidFill>
              </a:rPr>
              <a:t>如何准确描述问题域？</a:t>
            </a:r>
          </a:p>
        </p:txBody>
      </p:sp>
      <p:sp>
        <p:nvSpPr>
          <p:cNvPr id="67" name="矩形 66">
            <a:extLst>
              <a:ext uri="{FF2B5EF4-FFF2-40B4-BE49-F238E27FC236}">
                <a16:creationId xmlns:a16="http://schemas.microsoft.com/office/drawing/2014/main" id="{19C0CC01-9BD2-4B24-B9B6-AA8256D87AAE}"/>
              </a:ext>
            </a:extLst>
          </p:cNvPr>
          <p:cNvSpPr/>
          <p:nvPr/>
        </p:nvSpPr>
        <p:spPr>
          <a:xfrm>
            <a:off x="2680403" y="811212"/>
            <a:ext cx="5304041" cy="1066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hangingPunct="1"/>
            <a:r>
              <a:rPr lang="zh-CN" altLang="en-US" sz="2800" b="1" dirty="0">
                <a:solidFill>
                  <a:srgbClr val="FF0000"/>
                </a:solidFill>
              </a:rPr>
              <a:t>如何令解系统取得社会、技术、商业三方面的平衡与可持续发展</a:t>
            </a:r>
          </a:p>
        </p:txBody>
      </p:sp>
      <p:sp>
        <p:nvSpPr>
          <p:cNvPr id="68" name="矩形 67">
            <a:extLst>
              <a:ext uri="{FF2B5EF4-FFF2-40B4-BE49-F238E27FC236}">
                <a16:creationId xmlns:a16="http://schemas.microsoft.com/office/drawing/2014/main" id="{04456D4E-66EE-467C-A8A8-F77FDA9AA515}"/>
              </a:ext>
            </a:extLst>
          </p:cNvPr>
          <p:cNvSpPr/>
          <p:nvPr/>
        </p:nvSpPr>
        <p:spPr>
          <a:xfrm>
            <a:off x="152399" y="4572012"/>
            <a:ext cx="2452725" cy="872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hangingPunct="1"/>
            <a:r>
              <a:rPr lang="zh-CN" altLang="en-US" sz="2800" b="1" dirty="0">
                <a:solidFill>
                  <a:srgbClr val="FF0000"/>
                </a:solidFill>
              </a:rPr>
              <a:t>如何应对变化的客观世界？</a:t>
            </a:r>
          </a:p>
        </p:txBody>
      </p:sp>
      <p:sp>
        <p:nvSpPr>
          <p:cNvPr id="69" name="矩形 68">
            <a:extLst>
              <a:ext uri="{FF2B5EF4-FFF2-40B4-BE49-F238E27FC236}">
                <a16:creationId xmlns:a16="http://schemas.microsoft.com/office/drawing/2014/main" id="{4A09A669-B966-4091-B70B-439B6C01D807}"/>
              </a:ext>
            </a:extLst>
          </p:cNvPr>
          <p:cNvSpPr/>
          <p:nvPr/>
        </p:nvSpPr>
        <p:spPr>
          <a:xfrm>
            <a:off x="152399" y="5599927"/>
            <a:ext cx="2452725" cy="872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hangingPunct="1"/>
            <a:r>
              <a:rPr lang="zh-CN" altLang="en-US" sz="2800" b="1" dirty="0">
                <a:solidFill>
                  <a:srgbClr val="FF0000"/>
                </a:solidFill>
              </a:rPr>
              <a:t>如何利用变化创造新价值？</a:t>
            </a:r>
          </a:p>
        </p:txBody>
      </p:sp>
    </p:spTree>
    <p:extLst>
      <p:ext uri="{BB962C8B-B14F-4D97-AF65-F5344CB8AC3E}">
        <p14:creationId xmlns:p14="http://schemas.microsoft.com/office/powerpoint/2010/main" val="15521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278"/>
                                        </p:tgtEl>
                                        <p:attrNameLst>
                                          <p:attrName>style.visibility</p:attrName>
                                        </p:attrNameLst>
                                      </p:cBhvr>
                                      <p:to>
                                        <p:strVal val="visible"/>
                                      </p:to>
                                    </p:set>
                                    <p:animEffect transition="in" filter="wipe(left)">
                                      <p:cBhvr>
                                        <p:cTn id="19" dur="500"/>
                                        <p:tgtEl>
                                          <p:spTgt spid="11278"/>
                                        </p:tgtEl>
                                      </p:cBhvr>
                                    </p:animEffect>
                                  </p:childTnLst>
                                </p:cTn>
                              </p:par>
                              <p:par>
                                <p:cTn id="20" presetID="22" presetClass="entr" presetSubtype="8"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left)">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right)">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down)">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left)">
                                      <p:cBhvr>
                                        <p:cTn id="63" dur="500"/>
                                        <p:tgtEl>
                                          <p:spTgt spid="4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500"/>
                                        <p:tgtEl>
                                          <p:spTgt spid="27"/>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wipe(left)">
                                      <p:cBhvr>
                                        <p:cTn id="74" dur="500"/>
                                        <p:tgtEl>
                                          <p:spTgt spid="47"/>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wipe(down)">
                                      <p:cBhvr>
                                        <p:cTn id="77" dur="500"/>
                                        <p:tgtEl>
                                          <p:spTgt spid="48"/>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11287"/>
                                        </p:tgtEl>
                                        <p:attrNameLst>
                                          <p:attrName>style.visibility</p:attrName>
                                        </p:attrNameLst>
                                      </p:cBhvr>
                                      <p:to>
                                        <p:strVal val="visible"/>
                                      </p:to>
                                    </p:set>
                                    <p:animEffect transition="in" filter="wipe(down)">
                                      <p:cBhvr>
                                        <p:cTn id="85" dur="500"/>
                                        <p:tgtEl>
                                          <p:spTgt spid="1128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wipe(down)">
                                      <p:cBhvr>
                                        <p:cTn id="90" dur="500"/>
                                        <p:tgtEl>
                                          <p:spTgt spid="6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wipe(down)">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wipe(down)">
                                      <p:cBhvr>
                                        <p:cTn id="10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 grpId="0" animBg="1"/>
      <p:bldP spid="21" grpId="0" animBg="1"/>
      <p:bldP spid="22" grpId="0" animBg="1"/>
      <p:bldP spid="24" grpId="0" animBg="1"/>
      <p:bldP spid="26" grpId="0" animBg="1"/>
      <p:bldP spid="27" grpId="0" animBg="1"/>
      <p:bldP spid="28" grpId="0" animBg="1"/>
      <p:bldP spid="29" grpId="0" animBg="1"/>
      <p:bldP spid="30" grpId="0" animBg="1"/>
      <p:bldP spid="46" grpId="0" animBg="1"/>
      <p:bldP spid="47" grpId="0" animBg="1"/>
      <p:bldP spid="48" grpId="0" animBg="1"/>
      <p:bldP spid="11278" grpId="0" animBg="1"/>
      <p:bldP spid="53" grpId="0" animBg="1"/>
      <p:bldP spid="57" grpId="0" animBg="1"/>
      <p:bldP spid="11287"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3F52D50E-220D-4952-A0E7-419FE8F2D58E}"/>
              </a:ext>
            </a:extLst>
          </p:cNvPr>
          <p:cNvSpPr>
            <a:spLocks noGrp="1" noChangeArrowheads="1"/>
          </p:cNvSpPr>
          <p:nvPr>
            <p:ph type="title"/>
          </p:nvPr>
        </p:nvSpPr>
        <p:spPr/>
        <p:txBody>
          <a:bodyPr/>
          <a:lstStyle/>
          <a:p>
            <a:r>
              <a:rPr lang="zh-CN" altLang="en-US"/>
              <a:t>自我介绍</a:t>
            </a:r>
          </a:p>
        </p:txBody>
      </p:sp>
      <p:sp>
        <p:nvSpPr>
          <p:cNvPr id="5123" name="内容占位符 2">
            <a:extLst>
              <a:ext uri="{FF2B5EF4-FFF2-40B4-BE49-F238E27FC236}">
                <a16:creationId xmlns:a16="http://schemas.microsoft.com/office/drawing/2014/main" id="{7FEF3584-BFA1-4D0D-ACFC-30E273B0363F}"/>
              </a:ext>
            </a:extLst>
          </p:cNvPr>
          <p:cNvSpPr>
            <a:spLocks noGrp="1" noChangeArrowheads="1"/>
          </p:cNvSpPr>
          <p:nvPr>
            <p:ph idx="1"/>
          </p:nvPr>
        </p:nvSpPr>
        <p:spPr>
          <a:xfrm>
            <a:off x="457200" y="1447800"/>
            <a:ext cx="8229600" cy="4530725"/>
          </a:xfrm>
        </p:spPr>
        <p:txBody>
          <a:bodyPr/>
          <a:lstStyle/>
          <a:p>
            <a:r>
              <a:rPr lang="zh-CN" altLang="en-US" dirty="0"/>
              <a:t>姓名：匡宏宇</a:t>
            </a:r>
            <a:endParaRPr lang="en-US" altLang="zh-CN" dirty="0"/>
          </a:p>
          <a:p>
            <a:pPr lvl="1"/>
            <a:r>
              <a:rPr lang="zh-CN" altLang="en-US" dirty="0"/>
              <a:t>软院助理研究员</a:t>
            </a:r>
            <a:endParaRPr lang="en-US" altLang="zh-CN" dirty="0"/>
          </a:p>
          <a:p>
            <a:pPr lvl="1"/>
            <a:r>
              <a:rPr lang="zh-CN" altLang="en-US" dirty="0"/>
              <a:t>研究方向：需求可追踪性，程序理解，程序分析</a:t>
            </a:r>
            <a:endParaRPr lang="en-US" altLang="zh-CN" dirty="0"/>
          </a:p>
          <a:p>
            <a:pPr lvl="1"/>
            <a:r>
              <a:rPr lang="zh-CN" altLang="en-US" dirty="0"/>
              <a:t>其它课程：软工</a:t>
            </a:r>
            <a:r>
              <a:rPr lang="en-US" altLang="zh-CN" dirty="0"/>
              <a:t>III</a:t>
            </a:r>
            <a:r>
              <a:rPr lang="zh-CN" altLang="en-US" dirty="0"/>
              <a:t>，服务端计算，虚拟机技术</a:t>
            </a:r>
            <a:endParaRPr lang="en-US" altLang="zh-CN" dirty="0"/>
          </a:p>
          <a:p>
            <a:r>
              <a:rPr lang="zh-CN" altLang="en-US" dirty="0"/>
              <a:t>邮箱：</a:t>
            </a:r>
            <a:r>
              <a:rPr lang="en-US" altLang="zh-CN" dirty="0">
                <a:hlinkClick r:id="rId2"/>
              </a:rPr>
              <a:t>khy@nju.edu.cn</a:t>
            </a:r>
            <a:endParaRPr lang="en-US" altLang="zh-CN" dirty="0"/>
          </a:p>
          <a:p>
            <a:pPr lvl="1"/>
            <a:r>
              <a:rPr lang="zh-CN" altLang="en-US" dirty="0"/>
              <a:t>答疑、提问请在教学辅助网站</a:t>
            </a:r>
            <a:r>
              <a:rPr lang="en-US" altLang="zh-CN" dirty="0"/>
              <a:t>menkor.nju.edu.cn</a:t>
            </a:r>
            <a:r>
              <a:rPr lang="zh-CN" altLang="en-US" dirty="0"/>
              <a:t>发帖，便于统一回复和其它同学参考</a:t>
            </a:r>
            <a:endParaRPr lang="en-US" altLang="zh-CN" dirty="0"/>
          </a:p>
          <a:p>
            <a:pPr lvl="1"/>
            <a:r>
              <a:rPr lang="zh-CN" altLang="en-US" dirty="0"/>
              <a:t>欢迎课后交流（当面讨论建议提前邮件预约）</a:t>
            </a:r>
            <a:endParaRPr lang="en-US" altLang="zh-CN" dirty="0"/>
          </a:p>
          <a:p>
            <a:pPr lvl="2"/>
            <a:r>
              <a:rPr lang="zh-CN" altLang="en-US" dirty="0"/>
              <a:t>正式开学之后，办公室在</a:t>
            </a:r>
            <a:r>
              <a:rPr lang="en-US" altLang="zh-CN" dirty="0"/>
              <a:t>925</a:t>
            </a:r>
            <a:endParaRPr lang="zh-CN" altLang="en-US" dirty="0"/>
          </a:p>
        </p:txBody>
      </p:sp>
      <p:sp>
        <p:nvSpPr>
          <p:cNvPr id="5124" name="灯片编号占位符 3">
            <a:extLst>
              <a:ext uri="{FF2B5EF4-FFF2-40B4-BE49-F238E27FC236}">
                <a16:creationId xmlns:a16="http://schemas.microsoft.com/office/drawing/2014/main" id="{59F726CA-CAD3-4393-BB72-36372D709F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0D14CF-2C77-4814-ADE7-1AF0F29F20F5}" type="slidenum">
              <a:rPr lang="en-US" altLang="zh-CN" smtClean="0">
                <a:latin typeface="Garamond" panose="02020404030301010803" pitchFamily="18" charset="0"/>
              </a:rPr>
              <a:pPr/>
              <a:t>2</a:t>
            </a:fld>
            <a:endParaRPr lang="en-US" altLang="zh-CN">
              <a:latin typeface="Garamond" panose="020204040303010108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2792F10-F41B-48F3-9770-8C3C9F3B24CB}"/>
              </a:ext>
            </a:extLst>
          </p:cNvPr>
          <p:cNvSpPr>
            <a:spLocks noGrp="1" noChangeArrowheads="1"/>
          </p:cNvSpPr>
          <p:nvPr>
            <p:ph type="title"/>
          </p:nvPr>
        </p:nvSpPr>
        <p:spPr/>
        <p:txBody>
          <a:bodyPr/>
          <a:lstStyle/>
          <a:p>
            <a:pPr eaLnBrk="1" hangingPunct="1"/>
            <a:r>
              <a:rPr lang="zh-CN" altLang="en-US" dirty="0"/>
              <a:t>非技术性和社会性因素带来的需求工程困难</a:t>
            </a:r>
          </a:p>
        </p:txBody>
      </p:sp>
      <p:sp>
        <p:nvSpPr>
          <p:cNvPr id="29699" name="Rectangle 3">
            <a:extLst>
              <a:ext uri="{FF2B5EF4-FFF2-40B4-BE49-F238E27FC236}">
                <a16:creationId xmlns:a16="http://schemas.microsoft.com/office/drawing/2014/main" id="{0DE62EF7-7BA0-475A-A2FE-8F3EC77F6D71}"/>
              </a:ext>
            </a:extLst>
          </p:cNvPr>
          <p:cNvSpPr>
            <a:spLocks noGrp="1" noChangeArrowheads="1"/>
          </p:cNvSpPr>
          <p:nvPr>
            <p:ph type="body" idx="1"/>
          </p:nvPr>
        </p:nvSpPr>
        <p:spPr/>
        <p:txBody>
          <a:bodyPr/>
          <a:lstStyle/>
          <a:p>
            <a:pPr eaLnBrk="1" hangingPunct="1"/>
            <a:r>
              <a:rPr lang="zh-CN" altLang="en-US" dirty="0"/>
              <a:t>以“企业”为中心的软件反映了软件规模日益扩大 </a:t>
            </a:r>
          </a:p>
          <a:p>
            <a:pPr lvl="1" eaLnBrk="1" hangingPunct="1"/>
            <a:r>
              <a:rPr lang="zh-CN" altLang="en-US" dirty="0"/>
              <a:t>“所有的公司都将成为软件公司”</a:t>
            </a:r>
            <a:endParaRPr lang="en-US" altLang="zh-CN" dirty="0"/>
          </a:p>
          <a:p>
            <a:pPr lvl="1" eaLnBrk="1" hangingPunct="1"/>
            <a:r>
              <a:rPr lang="zh-CN" altLang="en-US" dirty="0"/>
              <a:t>一个可持续发展的公司必须追求用户、技术、商业三者的平衡</a:t>
            </a:r>
            <a:endParaRPr lang="en-US" altLang="zh-CN" dirty="0"/>
          </a:p>
          <a:p>
            <a:pPr lvl="1" eaLnBrk="1" hangingPunct="1"/>
            <a:r>
              <a:rPr lang="zh-CN" altLang="en-US" dirty="0"/>
              <a:t>这要求软件必须能够帮助解决企业内组织机构、业务流程、利益获取与分配的各种问题，最终实现降本增效</a:t>
            </a:r>
            <a:endParaRPr lang="en-US" altLang="zh-CN" dirty="0"/>
          </a:p>
        </p:txBody>
      </p:sp>
      <p:sp>
        <p:nvSpPr>
          <p:cNvPr id="29700" name="灯片编号占位符 1">
            <a:extLst>
              <a:ext uri="{FF2B5EF4-FFF2-40B4-BE49-F238E27FC236}">
                <a16:creationId xmlns:a16="http://schemas.microsoft.com/office/drawing/2014/main" id="{A64B2DA0-A1DC-4D35-831C-7124B0CE346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1EE677-9FB2-4A7D-875F-248BFCA97412}" type="slidenum">
              <a:rPr lang="en-US" altLang="zh-CN" smtClean="0">
                <a:latin typeface="Garamond" panose="02020404030301010803" pitchFamily="18" charset="0"/>
              </a:rPr>
              <a:pPr/>
              <a:t>20</a:t>
            </a:fld>
            <a:endParaRPr lang="en-US" altLang="zh-CN">
              <a:latin typeface="Garamond" panose="02020404030301010803" pitchFamily="18" charset="0"/>
            </a:endParaRPr>
          </a:p>
        </p:txBody>
      </p:sp>
    </p:spTree>
    <p:extLst>
      <p:ext uri="{BB962C8B-B14F-4D97-AF65-F5344CB8AC3E}">
        <p14:creationId xmlns:p14="http://schemas.microsoft.com/office/powerpoint/2010/main" val="4284681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52DB4-5619-49A0-A428-A4E607F2C03B}"/>
              </a:ext>
            </a:extLst>
          </p:cNvPr>
          <p:cNvSpPr>
            <a:spLocks noGrp="1"/>
          </p:cNvSpPr>
          <p:nvPr>
            <p:ph type="title"/>
          </p:nvPr>
        </p:nvSpPr>
        <p:spPr>
          <a:xfrm>
            <a:off x="457200" y="277813"/>
            <a:ext cx="8229600" cy="1139825"/>
          </a:xfrm>
        </p:spPr>
        <p:txBody>
          <a:bodyPr/>
          <a:lstStyle/>
          <a:p>
            <a:r>
              <a:rPr lang="zh-CN" altLang="en-US" sz="3600" dirty="0"/>
              <a:t>从业务转向“人”：商业模式的重构</a:t>
            </a:r>
            <a:endParaRPr lang="zh-CN" altLang="en-US" dirty="0"/>
          </a:p>
        </p:txBody>
      </p:sp>
      <p:sp>
        <p:nvSpPr>
          <p:cNvPr id="3" name="内容占位符 2">
            <a:extLst>
              <a:ext uri="{FF2B5EF4-FFF2-40B4-BE49-F238E27FC236}">
                <a16:creationId xmlns:a16="http://schemas.microsoft.com/office/drawing/2014/main" id="{B93D5BBD-5900-4166-A388-2B9DB8C32D7D}"/>
              </a:ext>
            </a:extLst>
          </p:cNvPr>
          <p:cNvSpPr>
            <a:spLocks noGrp="1"/>
          </p:cNvSpPr>
          <p:nvPr>
            <p:ph idx="1"/>
          </p:nvPr>
        </p:nvSpPr>
        <p:spPr>
          <a:xfrm>
            <a:off x="457200" y="1066800"/>
            <a:ext cx="8229600" cy="4530725"/>
          </a:xfrm>
        </p:spPr>
        <p:txBody>
          <a:bodyPr/>
          <a:lstStyle/>
          <a:p>
            <a:r>
              <a:rPr lang="zh-CN" altLang="en-US" dirty="0"/>
              <a:t>背景：信息互联技术近四十年的高速发展</a:t>
            </a:r>
            <a:endParaRPr lang="en-US" altLang="zh-CN" dirty="0"/>
          </a:p>
          <a:p>
            <a:pPr lvl="1"/>
            <a:r>
              <a:rPr lang="zh-CN" altLang="en-US" sz="2400" dirty="0"/>
              <a:t>信息技术服务的边界成本接近于零</a:t>
            </a:r>
            <a:endParaRPr lang="en-US" altLang="zh-CN" sz="2400" dirty="0"/>
          </a:p>
          <a:p>
            <a:pPr lvl="2"/>
            <a:r>
              <a:rPr lang="zh-CN" altLang="en-US" sz="2000" dirty="0"/>
              <a:t>倾向于取得垄断地位，庞大流量所带来的印钞机式的盈利模式</a:t>
            </a:r>
            <a:endParaRPr lang="en-US" altLang="zh-CN" sz="2000" dirty="0"/>
          </a:p>
          <a:p>
            <a:pPr lvl="1"/>
            <a:r>
              <a:rPr lang="zh-CN" altLang="en-US" sz="2400" dirty="0"/>
              <a:t>人与人互联的成本极大地降低</a:t>
            </a:r>
            <a:endParaRPr lang="en-US" altLang="zh-CN" sz="2400" dirty="0"/>
          </a:p>
          <a:p>
            <a:pPr lvl="2"/>
            <a:r>
              <a:rPr lang="zh-CN" altLang="en-US" sz="2000" dirty="0"/>
              <a:t>实质上改变了人类社会的组织形式（交往、政治、企业）</a:t>
            </a:r>
            <a:endParaRPr lang="en-US" altLang="zh-CN" sz="2000" dirty="0"/>
          </a:p>
          <a:p>
            <a:pPr lvl="2"/>
            <a:r>
              <a:rPr lang="zh-CN" altLang="en-US" sz="2000" dirty="0"/>
              <a:t>共青团 </a:t>
            </a:r>
            <a:r>
              <a:rPr lang="en-US" altLang="zh-CN" sz="2000" dirty="0"/>
              <a:t>– B</a:t>
            </a:r>
            <a:r>
              <a:rPr lang="zh-CN" altLang="en-US" sz="2000" dirty="0"/>
              <a:t>站、党员 </a:t>
            </a:r>
            <a:r>
              <a:rPr lang="en-US" altLang="zh-CN" sz="2000" dirty="0"/>
              <a:t>– </a:t>
            </a:r>
            <a:r>
              <a:rPr lang="zh-CN" altLang="en-US" sz="2000" dirty="0"/>
              <a:t>学习强国</a:t>
            </a:r>
            <a:endParaRPr lang="en-US" altLang="zh-CN" sz="2000" dirty="0"/>
          </a:p>
          <a:p>
            <a:endParaRPr lang="en-US" altLang="zh-CN" sz="1800" dirty="0"/>
          </a:p>
          <a:p>
            <a:r>
              <a:rPr lang="zh-CN" altLang="en-US" dirty="0"/>
              <a:t>促使软件设计从针对企业已有的业务转向面对企业产品的（潜在）用户群体</a:t>
            </a:r>
            <a:endParaRPr lang="en-US" altLang="zh-CN" dirty="0"/>
          </a:p>
          <a:p>
            <a:pPr lvl="1"/>
            <a:r>
              <a:rPr lang="zh-CN" altLang="en-US" sz="2400" dirty="0"/>
              <a:t>新技术与社会变革导致商业模式上大量“以旧换新”</a:t>
            </a:r>
            <a:endParaRPr lang="en-US" altLang="zh-CN" sz="2400" dirty="0"/>
          </a:p>
          <a:p>
            <a:pPr lvl="2"/>
            <a:r>
              <a:rPr lang="zh-CN" altLang="en-US" sz="2000" dirty="0"/>
              <a:t>构建</a:t>
            </a:r>
            <a:r>
              <a:rPr lang="zh-CN" altLang="en-US" sz="2000" b="1" dirty="0"/>
              <a:t>新商业模式时必须完成新价值主张与用户概况的对接</a:t>
            </a:r>
            <a:endParaRPr lang="en-US" altLang="zh-CN" sz="2000" b="1" dirty="0"/>
          </a:p>
          <a:p>
            <a:pPr lvl="2"/>
            <a:r>
              <a:rPr lang="zh-CN" altLang="en-US" sz="2000" dirty="0"/>
              <a:t>新商业模式可以是来自于新企业，也可以源于既有组织</a:t>
            </a:r>
            <a:endParaRPr lang="en-US" altLang="zh-CN" sz="2000" dirty="0"/>
          </a:p>
          <a:p>
            <a:pPr lvl="2"/>
            <a:r>
              <a:rPr lang="zh-CN" altLang="en-US" sz="2000" dirty="0"/>
              <a:t>移动互联网产品：产品直接服务于普罗大众（无明确对象）</a:t>
            </a:r>
            <a:endParaRPr lang="en-US" altLang="zh-CN" sz="2000" dirty="0"/>
          </a:p>
        </p:txBody>
      </p:sp>
      <p:sp>
        <p:nvSpPr>
          <p:cNvPr id="4" name="灯片编号占位符 3">
            <a:extLst>
              <a:ext uri="{FF2B5EF4-FFF2-40B4-BE49-F238E27FC236}">
                <a16:creationId xmlns:a16="http://schemas.microsoft.com/office/drawing/2014/main" id="{6C3306F4-0558-480F-BB7D-8D3783F5FF53}"/>
              </a:ext>
            </a:extLst>
          </p:cNvPr>
          <p:cNvSpPr>
            <a:spLocks noGrp="1"/>
          </p:cNvSpPr>
          <p:nvPr>
            <p:ph type="sldNum" sz="quarter" idx="12"/>
          </p:nvPr>
        </p:nvSpPr>
        <p:spPr/>
        <p:txBody>
          <a:bodyPr/>
          <a:lstStyle/>
          <a:p>
            <a:pPr>
              <a:defRPr/>
            </a:pPr>
            <a:fld id="{1E8B6365-B81F-40E9-AF3C-D63FEC9FB773}" type="slidenum">
              <a:rPr lang="en-US" altLang="zh-CN" smtClean="0"/>
              <a:pPr>
                <a:defRPr/>
              </a:pPr>
              <a:t>21</a:t>
            </a:fld>
            <a:endParaRPr lang="en-US" altLang="zh-CN"/>
          </a:p>
        </p:txBody>
      </p:sp>
    </p:spTree>
    <p:extLst>
      <p:ext uri="{BB962C8B-B14F-4D97-AF65-F5344CB8AC3E}">
        <p14:creationId xmlns:p14="http://schemas.microsoft.com/office/powerpoint/2010/main" val="374969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11ED2-A326-48E8-8F17-8CA7B6210C32}"/>
              </a:ext>
            </a:extLst>
          </p:cNvPr>
          <p:cNvSpPr>
            <a:spLocks noGrp="1"/>
          </p:cNvSpPr>
          <p:nvPr>
            <p:ph type="title"/>
          </p:nvPr>
        </p:nvSpPr>
        <p:spPr/>
        <p:txBody>
          <a:bodyPr/>
          <a:lstStyle/>
          <a:p>
            <a:r>
              <a:rPr lang="zh-CN" altLang="en-US" dirty="0"/>
              <a:t>商业模式原理</a:t>
            </a:r>
          </a:p>
        </p:txBody>
      </p:sp>
      <p:sp>
        <p:nvSpPr>
          <p:cNvPr id="3" name="内容占位符 2">
            <a:extLst>
              <a:ext uri="{FF2B5EF4-FFF2-40B4-BE49-F238E27FC236}">
                <a16:creationId xmlns:a16="http://schemas.microsoft.com/office/drawing/2014/main" id="{AEF15940-8169-46B1-84D6-5FD06E6EB234}"/>
              </a:ext>
            </a:extLst>
          </p:cNvPr>
          <p:cNvSpPr>
            <a:spLocks noGrp="1"/>
          </p:cNvSpPr>
          <p:nvPr>
            <p:ph idx="1"/>
          </p:nvPr>
        </p:nvSpPr>
        <p:spPr>
          <a:xfrm>
            <a:off x="457200" y="1447800"/>
            <a:ext cx="8229600" cy="4530725"/>
          </a:xfrm>
        </p:spPr>
        <p:txBody>
          <a:bodyPr/>
          <a:lstStyle/>
          <a:p>
            <a:r>
              <a:rPr lang="zh-CN" altLang="en-US" sz="2800" dirty="0"/>
              <a:t>商业模式定义</a:t>
            </a:r>
            <a:endParaRPr lang="en-US" altLang="zh-CN" sz="2800" dirty="0"/>
          </a:p>
          <a:p>
            <a:pPr lvl="1"/>
            <a:r>
              <a:rPr lang="zh-CN" altLang="en-US" sz="2400" dirty="0">
                <a:solidFill>
                  <a:srgbClr val="FF0000"/>
                </a:solidFill>
              </a:rPr>
              <a:t>一个商业模式描述的是一个组织创造、传递以及获得价值的基本原理，其本质在于价值的流动</a:t>
            </a:r>
            <a:endParaRPr lang="en-US" altLang="zh-CN" sz="2400" dirty="0">
              <a:solidFill>
                <a:srgbClr val="FF0000"/>
              </a:solidFill>
            </a:endParaRPr>
          </a:p>
          <a:p>
            <a:pPr lvl="1"/>
            <a:endParaRPr lang="en-US" altLang="zh-CN" sz="2400" dirty="0"/>
          </a:p>
          <a:p>
            <a:r>
              <a:rPr lang="zh-CN" altLang="en-US" sz="2800" dirty="0"/>
              <a:t>价值创造与流动过程</a:t>
            </a:r>
            <a:endParaRPr lang="en-US" altLang="zh-CN" sz="2800" dirty="0"/>
          </a:p>
          <a:p>
            <a:pPr lvl="1"/>
            <a:r>
              <a:rPr lang="zh-CN" altLang="en-US" sz="2400" dirty="0"/>
              <a:t>企业或组织通过提出的产品或服务</a:t>
            </a:r>
            <a:r>
              <a:rPr lang="zh-CN" altLang="en-US" sz="2400" b="1" dirty="0"/>
              <a:t>主张某种价值（问题解决）</a:t>
            </a:r>
            <a:r>
              <a:rPr lang="zh-CN" altLang="en-US" sz="2400" dirty="0"/>
              <a:t>，并寻找到愿意为该价值主张的“</a:t>
            </a:r>
            <a:r>
              <a:rPr lang="zh-CN" altLang="en-US" sz="2400" b="1" dirty="0"/>
              <a:t>付费</a:t>
            </a:r>
            <a:r>
              <a:rPr lang="zh-CN" altLang="en-US" sz="2400" dirty="0"/>
              <a:t>”的</a:t>
            </a:r>
            <a:r>
              <a:rPr lang="zh-CN" altLang="en-US" sz="2400" b="1" dirty="0"/>
              <a:t>客户群体</a:t>
            </a:r>
            <a:r>
              <a:rPr lang="zh-CN" altLang="en-US" sz="2400" dirty="0"/>
              <a:t>。</a:t>
            </a:r>
            <a:endParaRPr lang="en-US" altLang="zh-CN" sz="2400" dirty="0"/>
          </a:p>
          <a:p>
            <a:pPr lvl="1"/>
            <a:r>
              <a:rPr lang="zh-CN" altLang="en-US" sz="2400" b="1" dirty="0"/>
              <a:t>价值主张</a:t>
            </a:r>
            <a:r>
              <a:rPr lang="zh-CN" altLang="en-US" sz="2400" dirty="0"/>
              <a:t>传导到客户需要建立</a:t>
            </a:r>
            <a:r>
              <a:rPr lang="zh-CN" altLang="en-US" sz="2400" b="1" dirty="0"/>
              <a:t>渠道通路</a:t>
            </a:r>
            <a:r>
              <a:rPr lang="zh-CN" altLang="en-US" sz="2400" dirty="0"/>
              <a:t>并维持</a:t>
            </a:r>
            <a:r>
              <a:rPr lang="zh-CN" altLang="en-US" sz="2400" b="1" dirty="0"/>
              <a:t>客户关系</a:t>
            </a:r>
            <a:endParaRPr lang="en-US" altLang="zh-CN" sz="2400" b="1" dirty="0"/>
          </a:p>
          <a:p>
            <a:pPr lvl="1"/>
            <a:r>
              <a:rPr lang="zh-CN" altLang="en-US" sz="2400" b="1" dirty="0"/>
              <a:t>价值主张</a:t>
            </a:r>
            <a:r>
              <a:rPr lang="zh-CN" altLang="en-US" sz="2400" dirty="0"/>
              <a:t>往往需要“上游”的</a:t>
            </a:r>
            <a:r>
              <a:rPr lang="zh-CN" altLang="en-US" sz="2400" b="1" dirty="0"/>
              <a:t>核心资源</a:t>
            </a:r>
            <a:r>
              <a:rPr lang="zh-CN" altLang="en-US" sz="2400" dirty="0"/>
              <a:t>和</a:t>
            </a:r>
            <a:r>
              <a:rPr lang="zh-CN" altLang="en-US" sz="2400" b="1" dirty="0"/>
              <a:t>关键合作</a:t>
            </a:r>
            <a:r>
              <a:rPr lang="zh-CN" altLang="en-US" sz="2400" dirty="0"/>
              <a:t>（成本来源）</a:t>
            </a:r>
            <a:endParaRPr lang="en-US" altLang="zh-CN" sz="2400" dirty="0"/>
          </a:p>
          <a:p>
            <a:endParaRPr lang="zh-CN" altLang="en-US" dirty="0"/>
          </a:p>
        </p:txBody>
      </p:sp>
      <p:sp>
        <p:nvSpPr>
          <p:cNvPr id="4" name="灯片编号占位符 3">
            <a:extLst>
              <a:ext uri="{FF2B5EF4-FFF2-40B4-BE49-F238E27FC236}">
                <a16:creationId xmlns:a16="http://schemas.microsoft.com/office/drawing/2014/main" id="{5E9B61D8-690C-4778-9E50-A45FA84EDC12}"/>
              </a:ext>
            </a:extLst>
          </p:cNvPr>
          <p:cNvSpPr>
            <a:spLocks noGrp="1"/>
          </p:cNvSpPr>
          <p:nvPr>
            <p:ph type="sldNum" sz="quarter" idx="12"/>
          </p:nvPr>
        </p:nvSpPr>
        <p:spPr/>
        <p:txBody>
          <a:bodyPr/>
          <a:lstStyle/>
          <a:p>
            <a:pPr>
              <a:defRPr/>
            </a:pPr>
            <a:fld id="{1E8B6365-B81F-40E9-AF3C-D63FEC9FB773}" type="slidenum">
              <a:rPr lang="en-US" altLang="zh-CN" smtClean="0"/>
              <a:pPr>
                <a:defRPr/>
              </a:pPr>
              <a:t>22</a:t>
            </a:fld>
            <a:endParaRPr lang="en-US" altLang="zh-CN"/>
          </a:p>
        </p:txBody>
      </p:sp>
    </p:spTree>
    <p:extLst>
      <p:ext uri="{BB962C8B-B14F-4D97-AF65-F5344CB8AC3E}">
        <p14:creationId xmlns:p14="http://schemas.microsoft.com/office/powerpoint/2010/main" val="4231538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B4268-A8DF-415C-8FAD-14C0C9465284}"/>
              </a:ext>
            </a:extLst>
          </p:cNvPr>
          <p:cNvSpPr>
            <a:spLocks noGrp="1"/>
          </p:cNvSpPr>
          <p:nvPr>
            <p:ph type="title"/>
          </p:nvPr>
        </p:nvSpPr>
        <p:spPr/>
        <p:txBody>
          <a:bodyPr/>
          <a:lstStyle/>
          <a:p>
            <a:r>
              <a:rPr lang="zh-CN" altLang="en-US" dirty="0"/>
              <a:t>需求设计也需要掌握商业模式设计</a:t>
            </a:r>
          </a:p>
        </p:txBody>
      </p:sp>
      <p:sp>
        <p:nvSpPr>
          <p:cNvPr id="3" name="内容占位符 2">
            <a:extLst>
              <a:ext uri="{FF2B5EF4-FFF2-40B4-BE49-F238E27FC236}">
                <a16:creationId xmlns:a16="http://schemas.microsoft.com/office/drawing/2014/main" id="{4B64A118-E64B-4FB9-8AE7-6B7CED615E06}"/>
              </a:ext>
            </a:extLst>
          </p:cNvPr>
          <p:cNvSpPr>
            <a:spLocks noGrp="1"/>
          </p:cNvSpPr>
          <p:nvPr>
            <p:ph idx="1"/>
          </p:nvPr>
        </p:nvSpPr>
        <p:spPr>
          <a:xfrm>
            <a:off x="76200" y="990600"/>
            <a:ext cx="8991600" cy="4530725"/>
          </a:xfrm>
        </p:spPr>
        <p:txBody>
          <a:bodyPr/>
          <a:lstStyle/>
          <a:p>
            <a:endParaRPr lang="en-US" altLang="zh-CN" sz="600" dirty="0"/>
          </a:p>
          <a:p>
            <a:r>
              <a:rPr lang="zh-CN" altLang="en-US" sz="2400" dirty="0"/>
              <a:t>需求开发也需要一套可以简单描述和操控的商业模式分析工具，并具备商业模式思维</a:t>
            </a:r>
            <a:endParaRPr lang="en-US" altLang="zh-CN" sz="2400" dirty="0"/>
          </a:p>
          <a:p>
            <a:pPr lvl="1"/>
            <a:r>
              <a:rPr lang="zh-CN" altLang="en-US" sz="2000" dirty="0">
                <a:solidFill>
                  <a:srgbClr val="FF0000"/>
                </a:solidFill>
              </a:rPr>
              <a:t>通过分析工具全面、系统、准确地刻画问题域</a:t>
            </a:r>
            <a:endParaRPr lang="en-US" altLang="zh-CN" sz="2000" dirty="0">
              <a:solidFill>
                <a:srgbClr val="FF0000"/>
              </a:solidFill>
            </a:endParaRPr>
          </a:p>
          <a:p>
            <a:pPr lvl="2"/>
            <a:r>
              <a:rPr lang="zh-CN" altLang="en-US" sz="1800" b="1" dirty="0"/>
              <a:t>为后续目标、任务、交互的逐层转化以及相应的归约描述、验证、管理服务</a:t>
            </a:r>
            <a:endParaRPr lang="en-US" altLang="zh-CN" sz="1800" b="1" dirty="0"/>
          </a:p>
          <a:p>
            <a:pPr lvl="2"/>
            <a:endParaRPr lang="en-US" altLang="zh-CN" sz="1800" b="1" dirty="0"/>
          </a:p>
          <a:p>
            <a:pPr lvl="1"/>
            <a:r>
              <a:rPr lang="zh-CN" altLang="en-US" sz="2000" dirty="0"/>
              <a:t>更好地做到以“人”为中心的设计，平衡用户、技术、商业三者的关系，实现企业或组织的可持续发展</a:t>
            </a:r>
            <a:endParaRPr lang="en-US" altLang="zh-CN" sz="2000" dirty="0"/>
          </a:p>
          <a:p>
            <a:pPr lvl="2"/>
            <a:r>
              <a:rPr lang="zh-CN" altLang="en-US" sz="1800" b="1" dirty="0"/>
              <a:t>创新创业、互联网产品设计、开发团队内部沟通</a:t>
            </a:r>
            <a:endParaRPr lang="en-US" altLang="zh-CN" sz="1800" b="1" dirty="0"/>
          </a:p>
          <a:p>
            <a:pPr lvl="2"/>
            <a:endParaRPr lang="en-US" altLang="zh-CN" sz="1800" b="1" dirty="0"/>
          </a:p>
          <a:p>
            <a:pPr lvl="1"/>
            <a:r>
              <a:rPr lang="zh-CN" altLang="en-US" sz="2000" dirty="0"/>
              <a:t>应对愈发成熟的信息科技加速下沉到传统业务领域所带来的挑战与机遇</a:t>
            </a:r>
            <a:endParaRPr lang="en-US" altLang="zh-CN" sz="2000" dirty="0"/>
          </a:p>
          <a:p>
            <a:pPr lvl="2"/>
            <a:r>
              <a:rPr lang="zh-CN" altLang="en-US" sz="1800" b="1" dirty="0"/>
              <a:t>软件逐步成为所有公司的核心，并围绕软件开发设置组织部门（新岗位）</a:t>
            </a:r>
            <a:endParaRPr lang="en-US" altLang="zh-CN" sz="1800" b="1" dirty="0"/>
          </a:p>
          <a:p>
            <a:pPr lvl="2"/>
            <a:endParaRPr lang="en-US" altLang="zh-CN" sz="2400" b="1" dirty="0"/>
          </a:p>
          <a:p>
            <a:pPr lvl="1"/>
            <a:r>
              <a:rPr lang="zh-CN" altLang="en-US" sz="2000" dirty="0"/>
              <a:t>追求“设计思维” ：以人为根本，构建功能性与情感意义兼具的创意</a:t>
            </a:r>
            <a:endParaRPr lang="en-US" altLang="zh-CN" sz="2000" dirty="0"/>
          </a:p>
          <a:p>
            <a:pPr lvl="2"/>
            <a:r>
              <a:rPr lang="zh-CN" altLang="en-US" sz="1800" b="1" dirty="0"/>
              <a:t>产品“质感”与“情怀”的来源，“人民追求更高水平生活”，供给侧改革</a:t>
            </a:r>
            <a:endParaRPr lang="en-US" altLang="zh-CN" sz="1800" b="1" dirty="0"/>
          </a:p>
        </p:txBody>
      </p:sp>
      <p:sp>
        <p:nvSpPr>
          <p:cNvPr id="4" name="灯片编号占位符 3">
            <a:extLst>
              <a:ext uri="{FF2B5EF4-FFF2-40B4-BE49-F238E27FC236}">
                <a16:creationId xmlns:a16="http://schemas.microsoft.com/office/drawing/2014/main" id="{E30BAC56-61BC-4D31-8A9B-938676A5DA94}"/>
              </a:ext>
            </a:extLst>
          </p:cNvPr>
          <p:cNvSpPr>
            <a:spLocks noGrp="1"/>
          </p:cNvSpPr>
          <p:nvPr>
            <p:ph type="sldNum" sz="quarter" idx="12"/>
          </p:nvPr>
        </p:nvSpPr>
        <p:spPr/>
        <p:txBody>
          <a:bodyPr/>
          <a:lstStyle/>
          <a:p>
            <a:pPr>
              <a:defRPr/>
            </a:pPr>
            <a:fld id="{1E8B6365-B81F-40E9-AF3C-D63FEC9FB773}" type="slidenum">
              <a:rPr lang="en-US" altLang="zh-CN" smtClean="0"/>
              <a:pPr>
                <a:defRPr/>
              </a:pPr>
              <a:t>23</a:t>
            </a:fld>
            <a:endParaRPr lang="en-US" altLang="zh-CN"/>
          </a:p>
        </p:txBody>
      </p:sp>
    </p:spTree>
    <p:extLst>
      <p:ext uri="{BB962C8B-B14F-4D97-AF65-F5344CB8AC3E}">
        <p14:creationId xmlns:p14="http://schemas.microsoft.com/office/powerpoint/2010/main" val="391132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down)">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down)">
                                      <p:cBhvr>
                                        <p:cTn id="23" dur="500"/>
                                        <p:tgtEl>
                                          <p:spTgt spid="3">
                                            <p:txEl>
                                              <p:pRg st="8" end="8"/>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wipe(down)">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wipe(down)">
                                      <p:cBhvr>
                                        <p:cTn id="31" dur="500"/>
                                        <p:tgtEl>
                                          <p:spTgt spid="3">
                                            <p:txEl>
                                              <p:pRg st="11" end="11"/>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wipe(down)">
                                      <p:cBhvr>
                                        <p:cTn id="3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E51DD-377C-4CF8-AAB6-B947FB74C62D}"/>
              </a:ext>
            </a:extLst>
          </p:cNvPr>
          <p:cNvSpPr>
            <a:spLocks noGrp="1"/>
          </p:cNvSpPr>
          <p:nvPr>
            <p:ph type="title"/>
          </p:nvPr>
        </p:nvSpPr>
        <p:spPr/>
        <p:txBody>
          <a:bodyPr/>
          <a:lstStyle/>
          <a:p>
            <a:r>
              <a:rPr lang="zh-CN" altLang="en-US" dirty="0"/>
              <a:t>商业模式画布概览</a:t>
            </a:r>
          </a:p>
        </p:txBody>
      </p:sp>
      <p:sp>
        <p:nvSpPr>
          <p:cNvPr id="4" name="灯片编号占位符 3">
            <a:extLst>
              <a:ext uri="{FF2B5EF4-FFF2-40B4-BE49-F238E27FC236}">
                <a16:creationId xmlns:a16="http://schemas.microsoft.com/office/drawing/2014/main" id="{89B98317-EDE4-427A-8AAE-7B76F6101BBB}"/>
              </a:ext>
            </a:extLst>
          </p:cNvPr>
          <p:cNvSpPr>
            <a:spLocks noGrp="1"/>
          </p:cNvSpPr>
          <p:nvPr>
            <p:ph type="sldNum" sz="quarter" idx="12"/>
          </p:nvPr>
        </p:nvSpPr>
        <p:spPr/>
        <p:txBody>
          <a:bodyPr/>
          <a:lstStyle/>
          <a:p>
            <a:pPr>
              <a:defRPr/>
            </a:pPr>
            <a:fld id="{1E8B6365-B81F-40E9-AF3C-D63FEC9FB773}" type="slidenum">
              <a:rPr lang="en-US" altLang="zh-CN" smtClean="0"/>
              <a:pPr>
                <a:defRPr/>
              </a:pPr>
              <a:t>24</a:t>
            </a:fld>
            <a:endParaRPr lang="en-US" altLang="zh-CN"/>
          </a:p>
        </p:txBody>
      </p:sp>
      <p:pic>
        <p:nvPicPr>
          <p:cNvPr id="5" name="图片 4">
            <a:extLst>
              <a:ext uri="{FF2B5EF4-FFF2-40B4-BE49-F238E27FC236}">
                <a16:creationId xmlns:a16="http://schemas.microsoft.com/office/drawing/2014/main" id="{8B6ACB69-5082-4939-B6CE-860423DD9538}"/>
              </a:ext>
            </a:extLst>
          </p:cNvPr>
          <p:cNvPicPr>
            <a:picLocks noChangeAspect="1"/>
          </p:cNvPicPr>
          <p:nvPr/>
        </p:nvPicPr>
        <p:blipFill>
          <a:blip r:embed="rId2"/>
          <a:stretch>
            <a:fillRect/>
          </a:stretch>
        </p:blipFill>
        <p:spPr>
          <a:xfrm>
            <a:off x="990600" y="1908242"/>
            <a:ext cx="7319923" cy="5025958"/>
          </a:xfrm>
          <a:prstGeom prst="rect">
            <a:avLst/>
          </a:prstGeom>
        </p:spPr>
      </p:pic>
      <p:sp>
        <p:nvSpPr>
          <p:cNvPr id="6" name="内容占位符 2">
            <a:extLst>
              <a:ext uri="{FF2B5EF4-FFF2-40B4-BE49-F238E27FC236}">
                <a16:creationId xmlns:a16="http://schemas.microsoft.com/office/drawing/2014/main" id="{BD4BAACE-DB1D-40F1-8855-F7B61324A9B1}"/>
              </a:ext>
            </a:extLst>
          </p:cNvPr>
          <p:cNvSpPr>
            <a:spLocks noGrp="1"/>
          </p:cNvSpPr>
          <p:nvPr>
            <p:ph idx="1"/>
          </p:nvPr>
        </p:nvSpPr>
        <p:spPr>
          <a:xfrm>
            <a:off x="457200" y="990600"/>
            <a:ext cx="8229600" cy="765242"/>
          </a:xfrm>
        </p:spPr>
        <p:txBody>
          <a:bodyPr/>
          <a:lstStyle/>
          <a:p>
            <a:r>
              <a:rPr lang="zh-CN" altLang="en-US" sz="2000" dirty="0"/>
              <a:t>从左到右实现价值的构建、主张与传递</a:t>
            </a:r>
            <a:endParaRPr lang="en-US" altLang="zh-CN" sz="2000" dirty="0"/>
          </a:p>
          <a:p>
            <a:pPr lvl="1"/>
            <a:r>
              <a:rPr lang="zh-CN" altLang="en-US" sz="1800" dirty="0"/>
              <a:t>左侧构建价值，产生成本，代表理性</a:t>
            </a:r>
            <a:endParaRPr lang="en-US" altLang="zh-CN" sz="1800" dirty="0"/>
          </a:p>
          <a:p>
            <a:pPr lvl="1"/>
            <a:r>
              <a:rPr lang="zh-CN" altLang="en-US" sz="1800" dirty="0"/>
              <a:t>右侧主张价值，获取收益，代表感性</a:t>
            </a:r>
            <a:endParaRPr lang="en-US" altLang="zh-CN" sz="1800" dirty="0"/>
          </a:p>
        </p:txBody>
      </p:sp>
    </p:spTree>
    <p:extLst>
      <p:ext uri="{BB962C8B-B14F-4D97-AF65-F5344CB8AC3E}">
        <p14:creationId xmlns:p14="http://schemas.microsoft.com/office/powerpoint/2010/main" val="201223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8CE95-3D91-4B20-99D5-B899E7AD282F}"/>
              </a:ext>
            </a:extLst>
          </p:cNvPr>
          <p:cNvSpPr>
            <a:spLocks noGrp="1"/>
          </p:cNvSpPr>
          <p:nvPr>
            <p:ph type="title"/>
          </p:nvPr>
        </p:nvSpPr>
        <p:spPr/>
        <p:txBody>
          <a:bodyPr/>
          <a:lstStyle/>
          <a:p>
            <a:r>
              <a:rPr lang="zh-CN" altLang="en-US" dirty="0"/>
              <a:t>围绕商业模式的基本活动</a:t>
            </a:r>
          </a:p>
        </p:txBody>
      </p:sp>
      <p:sp>
        <p:nvSpPr>
          <p:cNvPr id="3" name="内容占位符 2">
            <a:extLst>
              <a:ext uri="{FF2B5EF4-FFF2-40B4-BE49-F238E27FC236}">
                <a16:creationId xmlns:a16="http://schemas.microsoft.com/office/drawing/2014/main" id="{C6EDFE05-C82C-408B-9CBE-D8B4C588774A}"/>
              </a:ext>
            </a:extLst>
          </p:cNvPr>
          <p:cNvSpPr>
            <a:spLocks noGrp="1"/>
          </p:cNvSpPr>
          <p:nvPr>
            <p:ph idx="1"/>
          </p:nvPr>
        </p:nvSpPr>
        <p:spPr>
          <a:xfrm>
            <a:off x="457200" y="1565275"/>
            <a:ext cx="8229600" cy="4530725"/>
          </a:xfrm>
        </p:spPr>
        <p:txBody>
          <a:bodyPr/>
          <a:lstStyle/>
          <a:p>
            <a:r>
              <a:rPr lang="zh-CN" altLang="en-US" b="1" dirty="0"/>
              <a:t>画布</a:t>
            </a:r>
            <a:r>
              <a:rPr lang="zh-CN" altLang="en-US" dirty="0"/>
              <a:t>：基本模型与工具</a:t>
            </a:r>
            <a:endParaRPr lang="en-US" altLang="zh-CN" dirty="0"/>
          </a:p>
          <a:p>
            <a:endParaRPr lang="en-US" altLang="zh-CN" sz="1000" dirty="0"/>
          </a:p>
          <a:p>
            <a:r>
              <a:rPr lang="zh-CN" altLang="en-US" b="1" dirty="0"/>
              <a:t>类型</a:t>
            </a:r>
            <a:r>
              <a:rPr lang="zh-CN" altLang="en-US" dirty="0"/>
              <a:t>：利用画布分析常见的商业模式</a:t>
            </a:r>
            <a:endParaRPr lang="en-US" altLang="zh-CN" dirty="0"/>
          </a:p>
          <a:p>
            <a:endParaRPr lang="en-US" altLang="zh-CN" sz="1000" dirty="0"/>
          </a:p>
          <a:p>
            <a:r>
              <a:rPr lang="zh-CN" altLang="en-US" b="1" dirty="0"/>
              <a:t>设计</a:t>
            </a:r>
            <a:r>
              <a:rPr lang="zh-CN" altLang="en-US" dirty="0"/>
              <a:t>：商业模式的构建手段</a:t>
            </a:r>
            <a:endParaRPr lang="en-US" altLang="zh-CN" dirty="0"/>
          </a:p>
          <a:p>
            <a:endParaRPr lang="en-US" altLang="zh-CN" sz="1000" dirty="0"/>
          </a:p>
          <a:p>
            <a:r>
              <a:rPr lang="zh-CN" altLang="en-US" b="1" dirty="0"/>
              <a:t>战略</a:t>
            </a:r>
            <a:r>
              <a:rPr lang="zh-CN" altLang="en-US" dirty="0"/>
              <a:t>：商业模式的环境、评估、规划、管理</a:t>
            </a:r>
            <a:endParaRPr lang="en-US" altLang="zh-CN" dirty="0"/>
          </a:p>
          <a:p>
            <a:endParaRPr lang="en-US" altLang="zh-CN" sz="1000" dirty="0"/>
          </a:p>
          <a:p>
            <a:r>
              <a:rPr lang="zh-CN" altLang="en-US" b="1" dirty="0"/>
              <a:t>流程</a:t>
            </a:r>
            <a:r>
              <a:rPr lang="zh-CN" altLang="en-US" dirty="0"/>
              <a:t>：完整的商业模式设计流程</a:t>
            </a:r>
          </a:p>
        </p:txBody>
      </p:sp>
      <p:sp>
        <p:nvSpPr>
          <p:cNvPr id="4" name="灯片编号占位符 3">
            <a:extLst>
              <a:ext uri="{FF2B5EF4-FFF2-40B4-BE49-F238E27FC236}">
                <a16:creationId xmlns:a16="http://schemas.microsoft.com/office/drawing/2014/main" id="{DCCA3F68-3836-4B11-8456-FBEC970CDEF9}"/>
              </a:ext>
            </a:extLst>
          </p:cNvPr>
          <p:cNvSpPr>
            <a:spLocks noGrp="1"/>
          </p:cNvSpPr>
          <p:nvPr>
            <p:ph type="sldNum" sz="quarter" idx="12"/>
          </p:nvPr>
        </p:nvSpPr>
        <p:spPr/>
        <p:txBody>
          <a:bodyPr/>
          <a:lstStyle/>
          <a:p>
            <a:pPr>
              <a:defRPr/>
            </a:pPr>
            <a:fld id="{1E8B6365-B81F-40E9-AF3C-D63FEC9FB773}" type="slidenum">
              <a:rPr lang="en-US" altLang="zh-CN" smtClean="0"/>
              <a:pPr>
                <a:defRPr/>
              </a:pPr>
              <a:t>25</a:t>
            </a:fld>
            <a:endParaRPr lang="en-US" altLang="zh-CN"/>
          </a:p>
        </p:txBody>
      </p:sp>
    </p:spTree>
    <p:extLst>
      <p:ext uri="{BB962C8B-B14F-4D97-AF65-F5344CB8AC3E}">
        <p14:creationId xmlns:p14="http://schemas.microsoft.com/office/powerpoint/2010/main" val="3855821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94579922-F108-4423-BC27-B0069EC6B768}"/>
              </a:ext>
            </a:extLst>
          </p:cNvPr>
          <p:cNvSpPr/>
          <p:nvPr/>
        </p:nvSpPr>
        <p:spPr>
          <a:xfrm>
            <a:off x="7061702" y="2513065"/>
            <a:ext cx="1853698" cy="99213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解系统</a:t>
            </a:r>
          </a:p>
        </p:txBody>
      </p:sp>
      <p:sp>
        <p:nvSpPr>
          <p:cNvPr id="49" name="箭头: 直角上 48">
            <a:extLst>
              <a:ext uri="{FF2B5EF4-FFF2-40B4-BE49-F238E27FC236}">
                <a16:creationId xmlns:a16="http://schemas.microsoft.com/office/drawing/2014/main" id="{BBD4F050-9148-4BB0-A07B-A610FFDE3EFF}"/>
              </a:ext>
            </a:extLst>
          </p:cNvPr>
          <p:cNvSpPr/>
          <p:nvPr/>
        </p:nvSpPr>
        <p:spPr>
          <a:xfrm rot="16200000">
            <a:off x="4849141" y="-914439"/>
            <a:ext cx="1050534" cy="5710383"/>
          </a:xfrm>
          <a:prstGeom prst="bentUpArrow">
            <a:avLst>
              <a:gd name="adj1" fmla="val 19768"/>
              <a:gd name="adj2" fmla="val 18024"/>
              <a:gd name="adj3" fmla="val 26744"/>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66" name="Rectangle 2">
            <a:extLst>
              <a:ext uri="{FF2B5EF4-FFF2-40B4-BE49-F238E27FC236}">
                <a16:creationId xmlns:a16="http://schemas.microsoft.com/office/drawing/2014/main" id="{3E580EB8-0AF1-4BA7-8988-0A8160FE6E07}"/>
              </a:ext>
            </a:extLst>
          </p:cNvPr>
          <p:cNvSpPr>
            <a:spLocks noGrp="1" noChangeArrowheads="1"/>
          </p:cNvSpPr>
          <p:nvPr>
            <p:ph type="title"/>
          </p:nvPr>
        </p:nvSpPr>
        <p:spPr>
          <a:xfrm>
            <a:off x="345160" y="276047"/>
            <a:ext cx="8341640" cy="1141592"/>
          </a:xfrm>
        </p:spPr>
        <p:txBody>
          <a:bodyPr/>
          <a:lstStyle/>
          <a:p>
            <a:pPr eaLnBrk="1" hangingPunct="1"/>
            <a:r>
              <a:rPr lang="en-US" altLang="zh-CN" sz="3200" dirty="0"/>
              <a:t>《</a:t>
            </a:r>
            <a:r>
              <a:rPr lang="zh-CN" altLang="en-US" sz="3200" dirty="0"/>
              <a:t>需求与商业模式创新</a:t>
            </a:r>
            <a:r>
              <a:rPr lang="en-US" altLang="zh-CN" sz="3200" dirty="0"/>
              <a:t>》</a:t>
            </a:r>
            <a:r>
              <a:rPr lang="zh-CN" altLang="en-US" sz="3200" dirty="0"/>
              <a:t>课程内容</a:t>
            </a:r>
          </a:p>
        </p:txBody>
      </p:sp>
      <p:sp>
        <p:nvSpPr>
          <p:cNvPr id="11267" name="灯片编号占位符 1">
            <a:extLst>
              <a:ext uri="{FF2B5EF4-FFF2-40B4-BE49-F238E27FC236}">
                <a16:creationId xmlns:a16="http://schemas.microsoft.com/office/drawing/2014/main" id="{72FC637A-CBEF-4801-ADFC-6FD4260D7E3D}"/>
              </a:ext>
            </a:extLst>
          </p:cNvPr>
          <p:cNvSpPr>
            <a:spLocks noGrp="1" noChangeArrowheads="1"/>
          </p:cNvSpPr>
          <p:nvPr>
            <p:ph type="sldNum" sz="quarter" idx="12"/>
          </p:nvPr>
        </p:nvSpPr>
        <p:spPr>
          <a:xfrm>
            <a:off x="6524153" y="6242929"/>
            <a:ext cx="2162647" cy="4579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9B0028-2377-4C55-82A9-657D6538A708}" type="slidenum">
              <a:rPr lang="en-US" altLang="zh-CN" smtClean="0">
                <a:latin typeface="Garamond" panose="02020404030301010803" pitchFamily="18" charset="0"/>
              </a:rPr>
              <a:pPr/>
              <a:t>26</a:t>
            </a:fld>
            <a:endParaRPr lang="en-US" altLang="zh-CN" dirty="0">
              <a:latin typeface="Garamond" panose="02020404030301010803" pitchFamily="18" charset="0"/>
            </a:endParaRPr>
          </a:p>
        </p:txBody>
      </p:sp>
      <p:cxnSp>
        <p:nvCxnSpPr>
          <p:cNvPr id="7" name="直接连接符 6">
            <a:extLst>
              <a:ext uri="{FF2B5EF4-FFF2-40B4-BE49-F238E27FC236}">
                <a16:creationId xmlns:a16="http://schemas.microsoft.com/office/drawing/2014/main" id="{C12609A0-C92E-4F6A-B2E7-05473921B974}"/>
              </a:ext>
            </a:extLst>
          </p:cNvPr>
          <p:cNvCxnSpPr>
            <a:cxnSpLocks/>
          </p:cNvCxnSpPr>
          <p:nvPr/>
        </p:nvCxnSpPr>
        <p:spPr>
          <a:xfrm>
            <a:off x="4572000" y="983403"/>
            <a:ext cx="0" cy="4650635"/>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832308E2-B19D-4A21-BD48-A4ADCCF8BB88}"/>
              </a:ext>
            </a:extLst>
          </p:cNvPr>
          <p:cNvSpPr/>
          <p:nvPr/>
        </p:nvSpPr>
        <p:spPr>
          <a:xfrm>
            <a:off x="2550142" y="2206439"/>
            <a:ext cx="4093582" cy="2060589"/>
          </a:xfrm>
          <a:prstGeom prst="rect">
            <a:avLst/>
          </a:prstGeom>
          <a:solidFill>
            <a:schemeClr val="bg1"/>
          </a:solidFill>
          <a:ln w="635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云形 8">
            <a:extLst>
              <a:ext uri="{FF2B5EF4-FFF2-40B4-BE49-F238E27FC236}">
                <a16:creationId xmlns:a16="http://schemas.microsoft.com/office/drawing/2014/main" id="{B79D9C48-E9D0-4EC5-A513-BCE6C4AB7740}"/>
              </a:ext>
            </a:extLst>
          </p:cNvPr>
          <p:cNvSpPr/>
          <p:nvPr/>
        </p:nvSpPr>
        <p:spPr>
          <a:xfrm>
            <a:off x="197478" y="1004822"/>
            <a:ext cx="2317122" cy="1068453"/>
          </a:xfrm>
          <a:prstGeom prst="clou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现实世界</a:t>
            </a:r>
          </a:p>
        </p:txBody>
      </p:sp>
      <p:sp>
        <p:nvSpPr>
          <p:cNvPr id="10" name="云形 9">
            <a:extLst>
              <a:ext uri="{FF2B5EF4-FFF2-40B4-BE49-F238E27FC236}">
                <a16:creationId xmlns:a16="http://schemas.microsoft.com/office/drawing/2014/main" id="{EF76DA54-723E-4AC1-A6A2-45FD5D6E7948}"/>
              </a:ext>
            </a:extLst>
          </p:cNvPr>
          <p:cNvSpPr/>
          <p:nvPr/>
        </p:nvSpPr>
        <p:spPr>
          <a:xfrm>
            <a:off x="6472873" y="4143310"/>
            <a:ext cx="2671127" cy="1068453"/>
          </a:xfrm>
          <a:prstGeom prst="cloud">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计算机世界</a:t>
            </a:r>
            <a:endParaRPr lang="zh-CN" altLang="en-US" b="1" dirty="0">
              <a:solidFill>
                <a:schemeClr val="tx1"/>
              </a:solidFill>
            </a:endParaRPr>
          </a:p>
        </p:txBody>
      </p:sp>
      <p:sp>
        <p:nvSpPr>
          <p:cNvPr id="11" name="椭圆 10">
            <a:extLst>
              <a:ext uri="{FF2B5EF4-FFF2-40B4-BE49-F238E27FC236}">
                <a16:creationId xmlns:a16="http://schemas.microsoft.com/office/drawing/2014/main" id="{6B36DF21-0C6D-4B79-ACE8-3D19957A6574}"/>
              </a:ext>
            </a:extLst>
          </p:cNvPr>
          <p:cNvSpPr/>
          <p:nvPr/>
        </p:nvSpPr>
        <p:spPr>
          <a:xfrm>
            <a:off x="432302" y="2513065"/>
            <a:ext cx="1853698" cy="99213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问题域</a:t>
            </a:r>
          </a:p>
        </p:txBody>
      </p:sp>
      <p:cxnSp>
        <p:nvCxnSpPr>
          <p:cNvPr id="13" name="直接连接符 12">
            <a:extLst>
              <a:ext uri="{FF2B5EF4-FFF2-40B4-BE49-F238E27FC236}">
                <a16:creationId xmlns:a16="http://schemas.microsoft.com/office/drawing/2014/main" id="{0B66EED6-4B57-47B0-834E-49D32B66BEBA}"/>
              </a:ext>
            </a:extLst>
          </p:cNvPr>
          <p:cNvCxnSpPr>
            <a:stCxn id="11" idx="6"/>
          </p:cNvCxnSpPr>
          <p:nvPr/>
        </p:nvCxnSpPr>
        <p:spPr>
          <a:xfrm>
            <a:off x="2286000" y="3009133"/>
            <a:ext cx="4800600" cy="767"/>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0CBB0A4-08AE-4129-A287-116EBF90BEBB}"/>
              </a:ext>
            </a:extLst>
          </p:cNvPr>
          <p:cNvCxnSpPr>
            <a:cxnSpLocks/>
          </p:cNvCxnSpPr>
          <p:nvPr/>
        </p:nvCxnSpPr>
        <p:spPr>
          <a:xfrm>
            <a:off x="4572000" y="3008141"/>
            <a:ext cx="0" cy="113682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697E685F-BA22-4242-AD6F-750AA2827009}"/>
              </a:ext>
            </a:extLst>
          </p:cNvPr>
          <p:cNvSpPr/>
          <p:nvPr/>
        </p:nvSpPr>
        <p:spPr>
          <a:xfrm>
            <a:off x="2733863" y="2359438"/>
            <a:ext cx="695137" cy="178552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问题域描述</a:t>
            </a:r>
          </a:p>
        </p:txBody>
      </p:sp>
      <p:sp>
        <p:nvSpPr>
          <p:cNvPr id="16" name="矩形 15">
            <a:extLst>
              <a:ext uri="{FF2B5EF4-FFF2-40B4-BE49-F238E27FC236}">
                <a16:creationId xmlns:a16="http://schemas.microsoft.com/office/drawing/2014/main" id="{E3D894BD-937E-4C55-8D86-D45CEE5F6D0C}"/>
              </a:ext>
            </a:extLst>
          </p:cNvPr>
          <p:cNvSpPr/>
          <p:nvPr/>
        </p:nvSpPr>
        <p:spPr>
          <a:xfrm>
            <a:off x="5813613" y="2338768"/>
            <a:ext cx="695137" cy="180619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需求规格说明</a:t>
            </a:r>
          </a:p>
        </p:txBody>
      </p:sp>
      <p:sp>
        <p:nvSpPr>
          <p:cNvPr id="17" name="矩形 16">
            <a:extLst>
              <a:ext uri="{FF2B5EF4-FFF2-40B4-BE49-F238E27FC236}">
                <a16:creationId xmlns:a16="http://schemas.microsoft.com/office/drawing/2014/main" id="{E81E61F0-A77A-4DAC-9A8E-0A4BAC22939B}"/>
              </a:ext>
            </a:extLst>
          </p:cNvPr>
          <p:cNvSpPr/>
          <p:nvPr/>
        </p:nvSpPr>
        <p:spPr>
          <a:xfrm>
            <a:off x="2895600" y="4111336"/>
            <a:ext cx="3570621" cy="2238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tx1"/>
                </a:solidFill>
              </a:rPr>
              <a:t>需求</a:t>
            </a: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en-US" altLang="zh-CN" sz="2400" b="1" dirty="0">
              <a:solidFill>
                <a:schemeClr val="tx1"/>
              </a:solidFill>
            </a:endParaRPr>
          </a:p>
          <a:p>
            <a:pPr algn="ctr" eaLnBrk="1" hangingPunct="1">
              <a:defRPr/>
            </a:pPr>
            <a:endParaRPr lang="zh-CN" altLang="en-US" sz="2400" b="1" dirty="0">
              <a:solidFill>
                <a:schemeClr val="tx1"/>
              </a:solidFill>
            </a:endParaRPr>
          </a:p>
        </p:txBody>
      </p:sp>
      <p:sp>
        <p:nvSpPr>
          <p:cNvPr id="18" name="矩形 17">
            <a:extLst>
              <a:ext uri="{FF2B5EF4-FFF2-40B4-BE49-F238E27FC236}">
                <a16:creationId xmlns:a16="http://schemas.microsoft.com/office/drawing/2014/main" id="{618FC5ED-9BDE-4469-A43B-9FD461AEA80E}"/>
              </a:ext>
            </a:extLst>
          </p:cNvPr>
          <p:cNvSpPr/>
          <p:nvPr/>
        </p:nvSpPr>
        <p:spPr>
          <a:xfrm>
            <a:off x="3197775" y="4559991"/>
            <a:ext cx="695137" cy="160586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业务需求</a:t>
            </a:r>
          </a:p>
        </p:txBody>
      </p:sp>
      <p:sp>
        <p:nvSpPr>
          <p:cNvPr id="19" name="矩形 18">
            <a:extLst>
              <a:ext uri="{FF2B5EF4-FFF2-40B4-BE49-F238E27FC236}">
                <a16:creationId xmlns:a16="http://schemas.microsoft.com/office/drawing/2014/main" id="{A87359A0-2F77-4B09-ABD5-AE14A07324C1}"/>
              </a:ext>
            </a:extLst>
          </p:cNvPr>
          <p:cNvSpPr/>
          <p:nvPr/>
        </p:nvSpPr>
        <p:spPr>
          <a:xfrm>
            <a:off x="4416975" y="4569530"/>
            <a:ext cx="695137" cy="15963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用户需求</a:t>
            </a:r>
          </a:p>
        </p:txBody>
      </p:sp>
      <p:sp>
        <p:nvSpPr>
          <p:cNvPr id="20" name="矩形 19">
            <a:extLst>
              <a:ext uri="{FF2B5EF4-FFF2-40B4-BE49-F238E27FC236}">
                <a16:creationId xmlns:a16="http://schemas.microsoft.com/office/drawing/2014/main" id="{E8A31046-65F8-47E4-8771-B549B586972C}"/>
              </a:ext>
            </a:extLst>
          </p:cNvPr>
          <p:cNvSpPr/>
          <p:nvPr/>
        </p:nvSpPr>
        <p:spPr>
          <a:xfrm>
            <a:off x="5636175" y="4571118"/>
            <a:ext cx="695137" cy="15963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rPr>
              <a:t>系统级需求</a:t>
            </a:r>
          </a:p>
        </p:txBody>
      </p:sp>
      <p:cxnSp>
        <p:nvCxnSpPr>
          <p:cNvPr id="6" name="直接箭头连接符 5">
            <a:extLst>
              <a:ext uri="{FF2B5EF4-FFF2-40B4-BE49-F238E27FC236}">
                <a16:creationId xmlns:a16="http://schemas.microsoft.com/office/drawing/2014/main" id="{49E2FF50-9AB7-46A7-8C89-85D6CBE2F618}"/>
              </a:ext>
            </a:extLst>
          </p:cNvPr>
          <p:cNvCxnSpPr>
            <a:cxnSpLocks/>
          </p:cNvCxnSpPr>
          <p:nvPr/>
        </p:nvCxnSpPr>
        <p:spPr>
          <a:xfrm>
            <a:off x="3892912" y="5562600"/>
            <a:ext cx="524063" cy="476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5F85BB8-CA9D-439D-AD87-A0D90EC35D9C}"/>
              </a:ext>
            </a:extLst>
          </p:cNvPr>
          <p:cNvCxnSpPr>
            <a:cxnSpLocks/>
          </p:cNvCxnSpPr>
          <p:nvPr/>
        </p:nvCxnSpPr>
        <p:spPr>
          <a:xfrm>
            <a:off x="5112112" y="5567369"/>
            <a:ext cx="524063" cy="15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AE0ABB2C-CE5D-4834-9D77-E86E627DF543}"/>
              </a:ext>
            </a:extLst>
          </p:cNvPr>
          <p:cNvSpPr/>
          <p:nvPr/>
        </p:nvSpPr>
        <p:spPr>
          <a:xfrm>
            <a:off x="3402177" y="4114091"/>
            <a:ext cx="1169823"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需求获取</a:t>
            </a:r>
          </a:p>
        </p:txBody>
      </p:sp>
      <p:sp>
        <p:nvSpPr>
          <p:cNvPr id="21" name="矩形 20">
            <a:extLst>
              <a:ext uri="{FF2B5EF4-FFF2-40B4-BE49-F238E27FC236}">
                <a16:creationId xmlns:a16="http://schemas.microsoft.com/office/drawing/2014/main" id="{BE023643-B57E-40C4-BB1D-0E7B604E07CE}"/>
              </a:ext>
            </a:extLst>
          </p:cNvPr>
          <p:cNvSpPr/>
          <p:nvPr/>
        </p:nvSpPr>
        <p:spPr>
          <a:xfrm>
            <a:off x="4784650" y="4114091"/>
            <a:ext cx="1187519"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需求分析</a:t>
            </a:r>
          </a:p>
        </p:txBody>
      </p:sp>
      <p:sp>
        <p:nvSpPr>
          <p:cNvPr id="22" name="矩形 21">
            <a:extLst>
              <a:ext uri="{FF2B5EF4-FFF2-40B4-BE49-F238E27FC236}">
                <a16:creationId xmlns:a16="http://schemas.microsoft.com/office/drawing/2014/main" id="{F28E48C5-F8AE-48EA-AA17-3AC2B4C742BB}"/>
              </a:ext>
            </a:extLst>
          </p:cNvPr>
          <p:cNvSpPr/>
          <p:nvPr/>
        </p:nvSpPr>
        <p:spPr>
          <a:xfrm>
            <a:off x="3489203" y="3275891"/>
            <a:ext cx="2257545"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需求归约</a:t>
            </a:r>
          </a:p>
        </p:txBody>
      </p:sp>
      <p:sp>
        <p:nvSpPr>
          <p:cNvPr id="24" name="矩形 23">
            <a:extLst>
              <a:ext uri="{FF2B5EF4-FFF2-40B4-BE49-F238E27FC236}">
                <a16:creationId xmlns:a16="http://schemas.microsoft.com/office/drawing/2014/main" id="{E9C7F343-3E5B-4D26-BCAC-082DFEE5DD72}"/>
              </a:ext>
            </a:extLst>
          </p:cNvPr>
          <p:cNvSpPr/>
          <p:nvPr/>
        </p:nvSpPr>
        <p:spPr>
          <a:xfrm>
            <a:off x="3489203" y="2438486"/>
            <a:ext cx="2257545"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需求验证</a:t>
            </a:r>
          </a:p>
        </p:txBody>
      </p:sp>
      <p:sp>
        <p:nvSpPr>
          <p:cNvPr id="30" name="矩形 29">
            <a:extLst>
              <a:ext uri="{FF2B5EF4-FFF2-40B4-BE49-F238E27FC236}">
                <a16:creationId xmlns:a16="http://schemas.microsoft.com/office/drawing/2014/main" id="{D0730553-CDE2-45D6-956B-B325DA89B5B6}"/>
              </a:ext>
            </a:extLst>
          </p:cNvPr>
          <p:cNvSpPr/>
          <p:nvPr/>
        </p:nvSpPr>
        <p:spPr>
          <a:xfrm>
            <a:off x="2454432" y="1681247"/>
            <a:ext cx="4479764" cy="4579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需求管理</a:t>
            </a:r>
          </a:p>
        </p:txBody>
      </p:sp>
      <p:sp>
        <p:nvSpPr>
          <p:cNvPr id="11278" name="矩形: 圆角 11277">
            <a:extLst>
              <a:ext uri="{FF2B5EF4-FFF2-40B4-BE49-F238E27FC236}">
                <a16:creationId xmlns:a16="http://schemas.microsoft.com/office/drawing/2014/main" id="{898E8A13-9290-41D9-BEB9-A0D7D0604758}"/>
              </a:ext>
            </a:extLst>
          </p:cNvPr>
          <p:cNvSpPr/>
          <p:nvPr/>
        </p:nvSpPr>
        <p:spPr>
          <a:xfrm>
            <a:off x="4283717" y="6212895"/>
            <a:ext cx="958122" cy="4879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任务</a:t>
            </a:r>
          </a:p>
        </p:txBody>
      </p:sp>
      <p:sp>
        <p:nvSpPr>
          <p:cNvPr id="53" name="矩形: 圆角 52">
            <a:extLst>
              <a:ext uri="{FF2B5EF4-FFF2-40B4-BE49-F238E27FC236}">
                <a16:creationId xmlns:a16="http://schemas.microsoft.com/office/drawing/2014/main" id="{E41C2C7C-C360-41E7-A67D-DD02F6CB2CDE}"/>
              </a:ext>
            </a:extLst>
          </p:cNvPr>
          <p:cNvSpPr/>
          <p:nvPr/>
        </p:nvSpPr>
        <p:spPr>
          <a:xfrm>
            <a:off x="5518878" y="6212895"/>
            <a:ext cx="958122" cy="48794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交互</a:t>
            </a:r>
          </a:p>
        </p:txBody>
      </p:sp>
      <p:sp>
        <p:nvSpPr>
          <p:cNvPr id="57" name="矩形: 圆角 56">
            <a:extLst>
              <a:ext uri="{FF2B5EF4-FFF2-40B4-BE49-F238E27FC236}">
                <a16:creationId xmlns:a16="http://schemas.microsoft.com/office/drawing/2014/main" id="{E1B52248-D28D-41E1-8A2F-7BD3161AF686}"/>
              </a:ext>
            </a:extLst>
          </p:cNvPr>
          <p:cNvSpPr/>
          <p:nvPr/>
        </p:nvSpPr>
        <p:spPr>
          <a:xfrm>
            <a:off x="3068434" y="6212895"/>
            <a:ext cx="958122" cy="48794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目标</a:t>
            </a:r>
          </a:p>
        </p:txBody>
      </p:sp>
      <p:sp>
        <p:nvSpPr>
          <p:cNvPr id="29" name="矩形 28">
            <a:extLst>
              <a:ext uri="{FF2B5EF4-FFF2-40B4-BE49-F238E27FC236}">
                <a16:creationId xmlns:a16="http://schemas.microsoft.com/office/drawing/2014/main" id="{F9FF02E2-7459-49E3-ABEC-615B2E9DE6C7}"/>
              </a:ext>
            </a:extLst>
          </p:cNvPr>
          <p:cNvSpPr/>
          <p:nvPr/>
        </p:nvSpPr>
        <p:spPr>
          <a:xfrm>
            <a:off x="540401" y="3501364"/>
            <a:ext cx="2257545" cy="66267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商业模式画布</a:t>
            </a:r>
          </a:p>
        </p:txBody>
      </p:sp>
      <p:sp>
        <p:nvSpPr>
          <p:cNvPr id="35" name="箭头: 直角上 34">
            <a:extLst>
              <a:ext uri="{FF2B5EF4-FFF2-40B4-BE49-F238E27FC236}">
                <a16:creationId xmlns:a16="http://schemas.microsoft.com/office/drawing/2014/main" id="{E80E540B-E2F2-4EAA-BE3A-45CE9B3DD891}"/>
              </a:ext>
            </a:extLst>
          </p:cNvPr>
          <p:cNvSpPr/>
          <p:nvPr/>
        </p:nvSpPr>
        <p:spPr>
          <a:xfrm rot="5400000">
            <a:off x="2330024" y="4663713"/>
            <a:ext cx="1578067" cy="340044"/>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633569FE-FCF5-4235-8C41-130DEDA44E12}"/>
              </a:ext>
            </a:extLst>
          </p:cNvPr>
          <p:cNvSpPr/>
          <p:nvPr/>
        </p:nvSpPr>
        <p:spPr>
          <a:xfrm>
            <a:off x="2547078" y="3810000"/>
            <a:ext cx="958122" cy="4879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zh-CN" altLang="en-US" sz="2800" b="1" dirty="0">
                <a:solidFill>
                  <a:schemeClr val="tx1"/>
                </a:solidFill>
              </a:rPr>
              <a:t>问题</a:t>
            </a:r>
          </a:p>
        </p:txBody>
      </p:sp>
      <p:sp>
        <p:nvSpPr>
          <p:cNvPr id="36" name="云形 35">
            <a:extLst>
              <a:ext uri="{FF2B5EF4-FFF2-40B4-BE49-F238E27FC236}">
                <a16:creationId xmlns:a16="http://schemas.microsoft.com/office/drawing/2014/main" id="{FEB79525-6937-44DC-BBC9-FC3DC3759C7A}"/>
              </a:ext>
            </a:extLst>
          </p:cNvPr>
          <p:cNvSpPr/>
          <p:nvPr/>
        </p:nvSpPr>
        <p:spPr>
          <a:xfrm>
            <a:off x="3563158" y="2184613"/>
            <a:ext cx="5428442" cy="3184665"/>
          </a:xfrm>
          <a:prstGeom prst="clou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流程中的软件也可替换为产品设计、组织机构、客户调研、科研选题等多种任务，</a:t>
            </a:r>
            <a:r>
              <a:rPr lang="zh-CN" altLang="en-US" sz="2400" b="1" dirty="0"/>
              <a:t>本质上是一种设计思维（小写的</a:t>
            </a:r>
            <a:r>
              <a:rPr lang="en-US" altLang="zh-CN" sz="2400" b="1" dirty="0"/>
              <a:t>d</a:t>
            </a:r>
            <a:r>
              <a:rPr lang="zh-CN" altLang="en-US" sz="2400" b="1" dirty="0"/>
              <a:t>）</a:t>
            </a:r>
          </a:p>
        </p:txBody>
      </p:sp>
    </p:spTree>
    <p:extLst>
      <p:ext uri="{BB962C8B-B14F-4D97-AF65-F5344CB8AC3E}">
        <p14:creationId xmlns:p14="http://schemas.microsoft.com/office/powerpoint/2010/main" val="20751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
                                        <p:tgtEl>
                                          <p:spTgt spid="4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fill="hold"/>
                                        <p:tgtEl>
                                          <p:spTgt spid="36"/>
                                        </p:tgtEl>
                                        <p:attrNameLst>
                                          <p:attrName>ppt_x</p:attrName>
                                        </p:attrNameLst>
                                      </p:cBhvr>
                                      <p:tavLst>
                                        <p:tav tm="0">
                                          <p:val>
                                            <p:strVal val="#ppt_x"/>
                                          </p:val>
                                        </p:tav>
                                        <p:tav tm="100000">
                                          <p:val>
                                            <p:strVal val="#ppt_x"/>
                                          </p:val>
                                        </p:tav>
                                      </p:tavLst>
                                    </p:anim>
                                    <p:anim calcmode="lin" valueType="num">
                                      <p:cBhvr additive="base">
                                        <p:cTn id="2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animBg="1"/>
      <p:bldP spid="42"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17E38A4-B2D0-4522-B0D1-3A0074E57E01}"/>
              </a:ext>
            </a:extLst>
          </p:cNvPr>
          <p:cNvSpPr>
            <a:spLocks noGrp="1" noChangeArrowheads="1"/>
          </p:cNvSpPr>
          <p:nvPr>
            <p:ph type="title"/>
          </p:nvPr>
        </p:nvSpPr>
        <p:spPr/>
        <p:txBody>
          <a:bodyPr/>
          <a:lstStyle/>
          <a:p>
            <a:pPr eaLnBrk="1" hangingPunct="1"/>
            <a:r>
              <a:rPr lang="zh-CN" altLang="en-US"/>
              <a:t>课程目标</a:t>
            </a:r>
          </a:p>
        </p:txBody>
      </p:sp>
      <p:sp>
        <p:nvSpPr>
          <p:cNvPr id="30723" name="Rectangle 3">
            <a:extLst>
              <a:ext uri="{FF2B5EF4-FFF2-40B4-BE49-F238E27FC236}">
                <a16:creationId xmlns:a16="http://schemas.microsoft.com/office/drawing/2014/main" id="{3A2EE12F-2D9D-4882-A0A9-0CFC3F26F26A}"/>
              </a:ext>
            </a:extLst>
          </p:cNvPr>
          <p:cNvSpPr>
            <a:spLocks noGrp="1" noChangeArrowheads="1"/>
          </p:cNvSpPr>
          <p:nvPr>
            <p:ph type="body" idx="1"/>
          </p:nvPr>
        </p:nvSpPr>
        <p:spPr>
          <a:xfrm>
            <a:off x="457200" y="990600"/>
            <a:ext cx="8229600" cy="4987925"/>
          </a:xfrm>
        </p:spPr>
        <p:txBody>
          <a:bodyPr/>
          <a:lstStyle/>
          <a:p>
            <a:pPr eaLnBrk="1" hangingPunct="1">
              <a:defRPr/>
            </a:pPr>
            <a:r>
              <a:rPr lang="zh-CN" altLang="en-US" sz="2800" dirty="0"/>
              <a:t>这门课程希望培养学生如下几种能力</a:t>
            </a:r>
            <a:r>
              <a:rPr lang="zh-CN" sz="2800" dirty="0"/>
              <a:t>：</a:t>
            </a:r>
          </a:p>
          <a:p>
            <a:pPr lvl="1" eaLnBrk="1" hangingPunct="1">
              <a:defRPr/>
            </a:pPr>
            <a:r>
              <a:rPr lang="zh-CN" altLang="en-US" sz="2000" dirty="0"/>
              <a:t>理解商业模式及其各个活动，掌握常用的商业模式设计流程，能够初步地完成各项商业模式设计工作，并将相应的成果与思维带入后续的需求工程工作</a:t>
            </a:r>
            <a:endParaRPr lang="en-US" altLang="zh-CN" sz="2000" dirty="0"/>
          </a:p>
          <a:p>
            <a:pPr lvl="1" eaLnBrk="1" hangingPunct="1">
              <a:defRPr/>
            </a:pPr>
            <a:r>
              <a:rPr lang="zh-CN" sz="2000" dirty="0"/>
              <a:t>了解需求工程在整个软件生命周期中的定位，</a:t>
            </a:r>
            <a:r>
              <a:rPr lang="zh-CN" altLang="en-US" sz="2000" dirty="0"/>
              <a:t>及</a:t>
            </a:r>
            <a:r>
              <a:rPr lang="zh-CN" sz="2000" dirty="0"/>
              <a:t>需求工程师</a:t>
            </a:r>
            <a:r>
              <a:rPr lang="zh-CN" altLang="en-US" sz="2000" dirty="0"/>
              <a:t>（业务分析师）</a:t>
            </a:r>
            <a:r>
              <a:rPr lang="zh-CN" sz="2000" dirty="0"/>
              <a:t>的角色</a:t>
            </a:r>
            <a:endParaRPr lang="en-US" altLang="zh-CN" sz="1600" dirty="0">
              <a:cs typeface="+mn-cs"/>
            </a:endParaRPr>
          </a:p>
          <a:p>
            <a:pPr lvl="1" eaLnBrk="1" hangingPunct="1">
              <a:defRPr/>
            </a:pPr>
            <a:r>
              <a:rPr lang="zh-CN" sz="2000" dirty="0">
                <a:cs typeface="+mn-cs"/>
              </a:rPr>
              <a:t>理解需求工程及其各个活动，掌握常用的需求工程技术，能够组织并完成复杂系统的各项需求工程工作</a:t>
            </a:r>
            <a:endParaRPr lang="en-US" altLang="zh-CN" sz="2000" dirty="0">
              <a:cs typeface="+mn-cs"/>
            </a:endParaRPr>
          </a:p>
          <a:p>
            <a:pPr lvl="1" eaLnBrk="1" hangingPunct="1">
              <a:defRPr/>
            </a:pPr>
            <a:r>
              <a:rPr lang="zh-CN" altLang="en-US" sz="2000" dirty="0">
                <a:cs typeface="+mn-cs"/>
              </a:rPr>
              <a:t>理解以需求为代表的、描述系统功能的软件文档对于软件日常开发任务的重要性，有效的维护需求（系统功能）基线并发挥其作用</a:t>
            </a:r>
            <a:endParaRPr lang="en-US" altLang="zh-CN" sz="2000" dirty="0">
              <a:cs typeface="+mn-cs"/>
            </a:endParaRPr>
          </a:p>
          <a:p>
            <a:pPr lvl="1" eaLnBrk="1" hangingPunct="1">
              <a:defRPr/>
            </a:pPr>
            <a:endParaRPr lang="en-US" altLang="zh-CN" sz="1200" dirty="0">
              <a:cs typeface="+mn-cs"/>
            </a:endParaRPr>
          </a:p>
          <a:p>
            <a:pPr eaLnBrk="1" hangingPunct="1">
              <a:defRPr/>
            </a:pPr>
            <a:r>
              <a:rPr lang="zh-CN" altLang="en-US" sz="2800" b="1" dirty="0">
                <a:cs typeface="+mn-cs"/>
              </a:rPr>
              <a:t>这门课程无法培养，却又极度需要的能力</a:t>
            </a:r>
            <a:endParaRPr lang="en-US" altLang="zh-CN" sz="2800" b="1" dirty="0">
              <a:cs typeface="+mn-cs"/>
            </a:endParaRPr>
          </a:p>
          <a:p>
            <a:pPr lvl="1" eaLnBrk="1" hangingPunct="1">
              <a:defRPr/>
            </a:pPr>
            <a:r>
              <a:rPr lang="zh-CN" altLang="en-US" sz="2000" dirty="0">
                <a:cs typeface="+mn-cs"/>
              </a:rPr>
              <a:t>对未知世界的求知欲，对业务领域的深入探究，对新事务、新技术的热情、个人知识体系的构建、对他人的共情与同理心、对更好设计的执着、团队合作与团队精神</a:t>
            </a:r>
            <a:r>
              <a:rPr lang="en-US" altLang="zh-CN" sz="2000" dirty="0">
                <a:cs typeface="+mn-cs"/>
              </a:rPr>
              <a:t>…</a:t>
            </a:r>
            <a:endParaRPr lang="zh-CN" sz="2000" dirty="0">
              <a:cs typeface="+mn-cs"/>
            </a:endParaRPr>
          </a:p>
        </p:txBody>
      </p:sp>
      <p:sp>
        <p:nvSpPr>
          <p:cNvPr id="10244" name="灯片编号占位符 1">
            <a:extLst>
              <a:ext uri="{FF2B5EF4-FFF2-40B4-BE49-F238E27FC236}">
                <a16:creationId xmlns:a16="http://schemas.microsoft.com/office/drawing/2014/main" id="{DCEEC640-06B2-4801-ADEE-40DBF386194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DEB855-D54C-416D-822C-4B7419002B5F}" type="slidenum">
              <a:rPr lang="en-US" altLang="zh-CN" smtClean="0">
                <a:latin typeface="Garamond" panose="02020404030301010803" pitchFamily="18" charset="0"/>
              </a:rPr>
              <a:pPr/>
              <a:t>27</a:t>
            </a:fld>
            <a:endParaRPr lang="en-US" altLang="zh-CN">
              <a:latin typeface="Garamond" panose="02020404030301010803" pitchFamily="18"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EB0A6-BF8B-4F64-8F19-1C06098ADD90}"/>
              </a:ext>
            </a:extLst>
          </p:cNvPr>
          <p:cNvSpPr>
            <a:spLocks noGrp="1"/>
          </p:cNvSpPr>
          <p:nvPr>
            <p:ph type="title"/>
          </p:nvPr>
        </p:nvSpPr>
        <p:spPr/>
        <p:txBody>
          <a:bodyPr/>
          <a:lstStyle/>
          <a:p>
            <a:r>
              <a:rPr lang="zh-CN" altLang="en-US" dirty="0"/>
              <a:t>上次课程重点关注的互联网产品</a:t>
            </a:r>
          </a:p>
        </p:txBody>
      </p:sp>
      <p:sp>
        <p:nvSpPr>
          <p:cNvPr id="3" name="内容占位符 2">
            <a:extLst>
              <a:ext uri="{FF2B5EF4-FFF2-40B4-BE49-F238E27FC236}">
                <a16:creationId xmlns:a16="http://schemas.microsoft.com/office/drawing/2014/main" id="{7D119600-564C-4348-9335-55D9063BE651}"/>
              </a:ext>
            </a:extLst>
          </p:cNvPr>
          <p:cNvSpPr>
            <a:spLocks noGrp="1"/>
          </p:cNvSpPr>
          <p:nvPr>
            <p:ph idx="1"/>
          </p:nvPr>
        </p:nvSpPr>
        <p:spPr/>
        <p:txBody>
          <a:bodyPr/>
          <a:lstStyle/>
          <a:p>
            <a:r>
              <a:rPr lang="zh-CN" altLang="en-US" dirty="0"/>
              <a:t>瑞幸：“民族之光”</a:t>
            </a:r>
            <a:endParaRPr lang="en-US" altLang="zh-CN" dirty="0"/>
          </a:p>
          <a:p>
            <a:pPr lvl="1"/>
            <a:r>
              <a:rPr lang="zh-CN" altLang="en-US" dirty="0"/>
              <a:t>股市暴雷，业务照常</a:t>
            </a:r>
            <a:endParaRPr lang="en-US" altLang="zh-CN" dirty="0"/>
          </a:p>
          <a:p>
            <a:endParaRPr lang="en-US" altLang="zh-CN" dirty="0"/>
          </a:p>
          <a:p>
            <a:r>
              <a:rPr lang="zh-CN" altLang="en-US" dirty="0"/>
              <a:t>网易严选：渠道建设较弱，平台品类难控</a:t>
            </a:r>
            <a:endParaRPr lang="en-US" altLang="zh-CN" dirty="0"/>
          </a:p>
          <a:p>
            <a:pPr lvl="1"/>
            <a:r>
              <a:rPr lang="zh-CN" altLang="en-US" dirty="0"/>
              <a:t>罗永浩带货，平台转型品牌</a:t>
            </a:r>
            <a:endParaRPr lang="en-US" altLang="zh-CN" dirty="0"/>
          </a:p>
          <a:p>
            <a:endParaRPr lang="en-US" altLang="zh-CN" dirty="0"/>
          </a:p>
          <a:p>
            <a:r>
              <a:rPr lang="en-US" altLang="zh-CN" dirty="0"/>
              <a:t>B</a:t>
            </a:r>
            <a:r>
              <a:rPr lang="zh-CN" altLang="en-US" dirty="0"/>
              <a:t>站：“用爱发电”</a:t>
            </a:r>
            <a:endParaRPr lang="en-US" altLang="zh-CN" dirty="0"/>
          </a:p>
          <a:p>
            <a:pPr lvl="1"/>
            <a:r>
              <a:rPr lang="zh-CN" altLang="en-US" dirty="0"/>
              <a:t>花火 </a:t>
            </a:r>
            <a:r>
              <a:rPr lang="en-US" altLang="zh-CN" dirty="0"/>
              <a:t>– </a:t>
            </a:r>
            <a:r>
              <a:rPr lang="zh-CN" altLang="en-US" dirty="0"/>
              <a:t>恰饭平台</a:t>
            </a:r>
          </a:p>
        </p:txBody>
      </p:sp>
      <p:sp>
        <p:nvSpPr>
          <p:cNvPr id="4" name="灯片编号占位符 3">
            <a:extLst>
              <a:ext uri="{FF2B5EF4-FFF2-40B4-BE49-F238E27FC236}">
                <a16:creationId xmlns:a16="http://schemas.microsoft.com/office/drawing/2014/main" id="{14382495-4112-4B6A-A8C5-03E1920B3874}"/>
              </a:ext>
            </a:extLst>
          </p:cNvPr>
          <p:cNvSpPr>
            <a:spLocks noGrp="1"/>
          </p:cNvSpPr>
          <p:nvPr>
            <p:ph type="sldNum" sz="quarter" idx="12"/>
          </p:nvPr>
        </p:nvSpPr>
        <p:spPr/>
        <p:txBody>
          <a:bodyPr/>
          <a:lstStyle/>
          <a:p>
            <a:pPr>
              <a:defRPr/>
            </a:pPr>
            <a:fld id="{1E8B6365-B81F-40E9-AF3C-D63FEC9FB773}" type="slidenum">
              <a:rPr lang="en-US" altLang="zh-CN" smtClean="0"/>
              <a:pPr>
                <a:defRPr/>
              </a:pPr>
              <a:t>28</a:t>
            </a:fld>
            <a:endParaRPr lang="en-US" altLang="zh-CN"/>
          </a:p>
        </p:txBody>
      </p:sp>
    </p:spTree>
    <p:extLst>
      <p:ext uri="{BB962C8B-B14F-4D97-AF65-F5344CB8AC3E}">
        <p14:creationId xmlns:p14="http://schemas.microsoft.com/office/powerpoint/2010/main" val="3094520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294A580-6241-4252-B606-37EC452408F1}"/>
              </a:ext>
            </a:extLst>
          </p:cNvPr>
          <p:cNvSpPr>
            <a:spLocks noGrp="1" noChangeArrowheads="1"/>
          </p:cNvSpPr>
          <p:nvPr>
            <p:ph type="title"/>
          </p:nvPr>
        </p:nvSpPr>
        <p:spPr/>
        <p:txBody>
          <a:bodyPr/>
          <a:lstStyle/>
          <a:p>
            <a:pPr eaLnBrk="1" hangingPunct="1"/>
            <a:r>
              <a:rPr lang="zh-CN" altLang="en-US" sz="5000"/>
              <a:t>课程资料</a:t>
            </a:r>
          </a:p>
        </p:txBody>
      </p:sp>
      <p:sp>
        <p:nvSpPr>
          <p:cNvPr id="11267" name="Rectangle 3">
            <a:extLst>
              <a:ext uri="{FF2B5EF4-FFF2-40B4-BE49-F238E27FC236}">
                <a16:creationId xmlns:a16="http://schemas.microsoft.com/office/drawing/2014/main" id="{06E948F1-CA14-43A6-A199-22136984CF9C}"/>
              </a:ext>
            </a:extLst>
          </p:cNvPr>
          <p:cNvSpPr>
            <a:spLocks noGrp="1" noChangeArrowheads="1"/>
          </p:cNvSpPr>
          <p:nvPr>
            <p:ph type="body" idx="1"/>
          </p:nvPr>
        </p:nvSpPr>
        <p:spPr/>
        <p:txBody>
          <a:bodyPr/>
          <a:lstStyle/>
          <a:p>
            <a:pPr eaLnBrk="1" hangingPunct="1"/>
            <a:r>
              <a:rPr lang="zh-CN" altLang="en-US" sz="2800" dirty="0"/>
              <a:t>教材</a:t>
            </a:r>
            <a:endParaRPr lang="en-US" altLang="zh-CN" sz="2800" dirty="0"/>
          </a:p>
          <a:p>
            <a:pPr lvl="1" eaLnBrk="1" hangingPunct="1"/>
            <a:r>
              <a:rPr lang="en-US" altLang="zh-CN" sz="2400" b="1" dirty="0"/>
              <a:t>《</a:t>
            </a:r>
            <a:r>
              <a:rPr lang="zh-CN" altLang="en-US" sz="2400" b="1" dirty="0"/>
              <a:t>需求工程 </a:t>
            </a:r>
            <a:r>
              <a:rPr lang="en-US" altLang="zh-CN" sz="2400" b="1" dirty="0"/>
              <a:t>– </a:t>
            </a:r>
            <a:r>
              <a:rPr lang="zh-CN" altLang="en-US" sz="2400" b="1" dirty="0"/>
              <a:t>软件建模与分析（第</a:t>
            </a:r>
            <a:r>
              <a:rPr lang="en-US" altLang="zh-CN" sz="2400" b="1" dirty="0"/>
              <a:t>2</a:t>
            </a:r>
            <a:r>
              <a:rPr lang="zh-CN" altLang="en-US" sz="2400" b="1" dirty="0"/>
              <a:t>版）</a:t>
            </a:r>
            <a:r>
              <a:rPr lang="en-US" altLang="zh-CN" sz="2400" b="1" dirty="0"/>
              <a:t>》</a:t>
            </a:r>
            <a:r>
              <a:rPr lang="zh-CN" altLang="en-US" sz="2400" b="1" dirty="0"/>
              <a:t>，高等教育出版社</a:t>
            </a:r>
            <a:endParaRPr lang="en-US" altLang="zh-CN" sz="2400" b="1" dirty="0"/>
          </a:p>
          <a:p>
            <a:pPr lvl="1" eaLnBrk="1" hangingPunct="1"/>
            <a:r>
              <a:rPr lang="zh-CN" altLang="zh-CN" sz="2400" b="1" dirty="0"/>
              <a:t>奥斯特瓦德</a:t>
            </a:r>
            <a:r>
              <a:rPr lang="zh-CN" altLang="en-US" sz="2400" b="1" dirty="0"/>
              <a:t>等</a:t>
            </a:r>
            <a:r>
              <a:rPr lang="zh-CN" altLang="zh-CN" sz="2400" b="1" dirty="0"/>
              <a:t>著，黄涛、郁静译，《</a:t>
            </a:r>
            <a:r>
              <a:rPr lang="zh-CN" altLang="zh-CN" sz="2400" b="1" i="1" dirty="0"/>
              <a:t>商业模式新生代（经典重译版）</a:t>
            </a:r>
            <a:r>
              <a:rPr lang="zh-CN" altLang="zh-CN" sz="2400" b="1" dirty="0"/>
              <a:t>》，北京：机械工业出版社，</a:t>
            </a:r>
            <a:r>
              <a:rPr lang="en-US" altLang="zh-CN" sz="2400" b="1" dirty="0"/>
              <a:t>2016 </a:t>
            </a:r>
            <a:endParaRPr lang="zh-CN" altLang="en-US" sz="2400" b="1" dirty="0"/>
          </a:p>
          <a:p>
            <a:pPr eaLnBrk="1" hangingPunct="1"/>
            <a:r>
              <a:rPr lang="zh-CN" altLang="en-US" sz="2800" dirty="0"/>
              <a:t>参考读物</a:t>
            </a:r>
          </a:p>
          <a:p>
            <a:pPr lvl="1" eaLnBrk="1" hangingPunct="1"/>
            <a:r>
              <a:rPr lang="en-US" altLang="zh-CN" sz="2400" dirty="0"/>
              <a:t>《</a:t>
            </a:r>
            <a:r>
              <a:rPr lang="zh-CN" altLang="en-US" sz="2400" i="1" dirty="0"/>
              <a:t>软件需求</a:t>
            </a:r>
            <a:r>
              <a:rPr lang="en-US" altLang="zh-CN" sz="2400" dirty="0"/>
              <a:t>》</a:t>
            </a:r>
            <a:r>
              <a:rPr lang="zh-CN" altLang="en-US" sz="2400" dirty="0"/>
              <a:t>，</a:t>
            </a:r>
            <a:r>
              <a:rPr lang="en-US" altLang="zh-CN" sz="2400" dirty="0"/>
              <a:t>Karl E. </a:t>
            </a:r>
            <a:r>
              <a:rPr lang="en-US" altLang="zh-CN" sz="2400" dirty="0" err="1"/>
              <a:t>Wiegers</a:t>
            </a:r>
            <a:r>
              <a:rPr lang="zh-CN" altLang="en-US" sz="2400" dirty="0"/>
              <a:t>，机械工业出版社</a:t>
            </a:r>
          </a:p>
          <a:p>
            <a:pPr lvl="1" eaLnBrk="1" hangingPunct="1"/>
            <a:r>
              <a:rPr lang="zh-CN" altLang="zh-CN" sz="2400" dirty="0"/>
              <a:t>奥斯特瓦德</a:t>
            </a:r>
            <a:r>
              <a:rPr lang="zh-CN" altLang="en-US" sz="2400" dirty="0"/>
              <a:t>等</a:t>
            </a:r>
            <a:r>
              <a:rPr lang="zh-CN" altLang="zh-CN" sz="2400" dirty="0"/>
              <a:t>著，</a:t>
            </a:r>
            <a:r>
              <a:rPr lang="zh-CN" altLang="en-US" sz="2400" dirty="0"/>
              <a:t>余锋等</a:t>
            </a:r>
            <a:r>
              <a:rPr lang="zh-CN" altLang="zh-CN" sz="2400" dirty="0"/>
              <a:t>译，《</a:t>
            </a:r>
            <a:r>
              <a:rPr lang="zh-CN" altLang="en-US" sz="2400" dirty="0"/>
              <a:t>价值主张设计</a:t>
            </a:r>
            <a:r>
              <a:rPr lang="zh-CN" altLang="zh-CN" sz="2400" dirty="0"/>
              <a:t>》，北京：机械工业出版社，</a:t>
            </a:r>
            <a:r>
              <a:rPr lang="en-US" altLang="zh-CN" sz="2400" dirty="0"/>
              <a:t>2018 </a:t>
            </a:r>
          </a:p>
          <a:p>
            <a:pPr lvl="1" eaLnBrk="1" hangingPunct="1"/>
            <a:r>
              <a:rPr lang="en-US" altLang="zh-CN" sz="2400" dirty="0"/>
              <a:t>《</a:t>
            </a:r>
            <a:r>
              <a:rPr lang="en-US" altLang="zh-CN" sz="2400" i="1" dirty="0"/>
              <a:t>IDEO</a:t>
            </a:r>
            <a:r>
              <a:rPr lang="zh-CN" altLang="en-US" sz="2400" i="1" dirty="0"/>
              <a:t>，设计改变一切：设计思维如何变革组织和激发创新 </a:t>
            </a:r>
            <a:r>
              <a:rPr lang="en-US" altLang="zh-CN" sz="2400" dirty="0"/>
              <a:t>》</a:t>
            </a:r>
            <a:r>
              <a:rPr lang="zh-CN" altLang="en-US" sz="2400" dirty="0"/>
              <a:t>，布朗著，侯婷，机械工业出版社、中信出版社</a:t>
            </a:r>
          </a:p>
        </p:txBody>
      </p:sp>
      <p:sp>
        <p:nvSpPr>
          <p:cNvPr id="11268" name="灯片编号占位符 1">
            <a:extLst>
              <a:ext uri="{FF2B5EF4-FFF2-40B4-BE49-F238E27FC236}">
                <a16:creationId xmlns:a16="http://schemas.microsoft.com/office/drawing/2014/main" id="{4963AA48-874C-4F09-9FCB-00326E195FA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7CA93A-A8B2-4592-9B1A-263C0E2278A4}" type="slidenum">
              <a:rPr lang="en-US" altLang="zh-CN" smtClean="0">
                <a:latin typeface="Garamond" panose="02020404030301010803" pitchFamily="18" charset="0"/>
              </a:rPr>
              <a:pPr/>
              <a:t>29</a:t>
            </a:fld>
            <a:endParaRPr lang="en-US" altLang="zh-CN">
              <a:latin typeface="Garamond" panose="02020404030301010803"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D6690-9E04-4700-9BD2-C207468AAA24}"/>
              </a:ext>
            </a:extLst>
          </p:cNvPr>
          <p:cNvSpPr>
            <a:spLocks noGrp="1"/>
          </p:cNvSpPr>
          <p:nvPr>
            <p:ph type="title"/>
          </p:nvPr>
        </p:nvSpPr>
        <p:spPr/>
        <p:txBody>
          <a:bodyPr/>
          <a:lstStyle/>
          <a:p>
            <a:r>
              <a:rPr lang="zh-CN" altLang="en-US" dirty="0"/>
              <a:t>欢迎大家进入大三</a:t>
            </a:r>
          </a:p>
        </p:txBody>
      </p:sp>
      <p:sp>
        <p:nvSpPr>
          <p:cNvPr id="3" name="内容占位符 2">
            <a:extLst>
              <a:ext uri="{FF2B5EF4-FFF2-40B4-BE49-F238E27FC236}">
                <a16:creationId xmlns:a16="http://schemas.microsoft.com/office/drawing/2014/main" id="{9CBBE8D5-EBD5-4466-A5D3-5E6AB0755FF6}"/>
              </a:ext>
            </a:extLst>
          </p:cNvPr>
          <p:cNvSpPr>
            <a:spLocks noGrp="1"/>
          </p:cNvSpPr>
          <p:nvPr>
            <p:ph idx="1"/>
          </p:nvPr>
        </p:nvSpPr>
        <p:spPr/>
        <p:txBody>
          <a:bodyPr/>
          <a:lstStyle/>
          <a:p>
            <a:r>
              <a:rPr lang="zh-CN" altLang="en-US" dirty="0"/>
              <a:t>在家里待的还好吗？躺着上课是否满意？</a:t>
            </a:r>
            <a:endParaRPr lang="en-US" altLang="zh-CN" dirty="0"/>
          </a:p>
          <a:p>
            <a:endParaRPr lang="en-US" altLang="zh-CN" sz="1000" dirty="0"/>
          </a:p>
          <a:p>
            <a:r>
              <a:rPr lang="zh-CN" altLang="en-US" dirty="0"/>
              <a:t>你即将拥有最完整的软件工程知识体系</a:t>
            </a:r>
            <a:endParaRPr lang="en-US" altLang="zh-CN" dirty="0"/>
          </a:p>
          <a:p>
            <a:pPr lvl="1"/>
            <a:r>
              <a:rPr lang="zh-CN" altLang="en-US" dirty="0"/>
              <a:t>以专业课为主的学习</a:t>
            </a:r>
            <a:endParaRPr lang="en-US" altLang="zh-CN" dirty="0"/>
          </a:p>
          <a:p>
            <a:endParaRPr lang="en-US" altLang="zh-CN" sz="1000" dirty="0"/>
          </a:p>
          <a:p>
            <a:r>
              <a:rPr lang="zh-CN" altLang="en-US" dirty="0"/>
              <a:t>你将开始思考未来的方向</a:t>
            </a:r>
            <a:endParaRPr lang="en-US" altLang="zh-CN" dirty="0"/>
          </a:p>
          <a:p>
            <a:pPr lvl="1"/>
            <a:r>
              <a:rPr lang="zh-CN" altLang="en-US" dirty="0"/>
              <a:t>出国、保研、考研、工作</a:t>
            </a:r>
            <a:endParaRPr lang="en-US" altLang="zh-CN" dirty="0"/>
          </a:p>
          <a:p>
            <a:pPr lvl="1"/>
            <a:r>
              <a:rPr lang="zh-CN" altLang="en-US" dirty="0"/>
              <a:t>学术民工、湾区接盘侠、</a:t>
            </a:r>
            <a:r>
              <a:rPr lang="en-US" altLang="zh-CN" dirty="0"/>
              <a:t>996</a:t>
            </a:r>
            <a:r>
              <a:rPr lang="zh-CN" altLang="en-US" dirty="0"/>
              <a:t>福报、公务员与其它</a:t>
            </a:r>
            <a:endParaRPr lang="en-US" altLang="zh-CN" dirty="0"/>
          </a:p>
          <a:p>
            <a:pPr lvl="1"/>
            <a:r>
              <a:rPr lang="zh-CN" altLang="en-US" b="1" dirty="0"/>
              <a:t>软件工程专业给你带来的“素质”是什么？</a:t>
            </a:r>
            <a:endParaRPr lang="en-US" altLang="zh-CN" b="1" dirty="0"/>
          </a:p>
          <a:p>
            <a:pPr lvl="2"/>
            <a:r>
              <a:rPr lang="zh-CN" altLang="en-US" b="1" dirty="0"/>
              <a:t>问题的分析与分解 </a:t>
            </a:r>
            <a:r>
              <a:rPr lang="en-US" altLang="zh-CN" b="1" dirty="0"/>
              <a:t>– </a:t>
            </a:r>
            <a:r>
              <a:rPr lang="zh-CN" altLang="en-US" b="1" dirty="0"/>
              <a:t>什么是问题？问题来自何处？</a:t>
            </a:r>
            <a:endParaRPr lang="en-US" altLang="zh-CN" b="1" dirty="0"/>
          </a:p>
        </p:txBody>
      </p:sp>
      <p:sp>
        <p:nvSpPr>
          <p:cNvPr id="4" name="灯片编号占位符 3">
            <a:extLst>
              <a:ext uri="{FF2B5EF4-FFF2-40B4-BE49-F238E27FC236}">
                <a16:creationId xmlns:a16="http://schemas.microsoft.com/office/drawing/2014/main" id="{01A8FBD6-C841-46A3-98D2-D1BD5D4F4F30}"/>
              </a:ext>
            </a:extLst>
          </p:cNvPr>
          <p:cNvSpPr>
            <a:spLocks noGrp="1"/>
          </p:cNvSpPr>
          <p:nvPr>
            <p:ph type="sldNum" sz="quarter" idx="12"/>
          </p:nvPr>
        </p:nvSpPr>
        <p:spPr/>
        <p:txBody>
          <a:bodyPr/>
          <a:lstStyle/>
          <a:p>
            <a:pPr>
              <a:defRPr/>
            </a:pPr>
            <a:fld id="{1E8B6365-B81F-40E9-AF3C-D63FEC9FB773}" type="slidenum">
              <a:rPr lang="en-US" altLang="zh-CN" smtClean="0"/>
              <a:pPr>
                <a:defRPr/>
              </a:pPr>
              <a:t>3</a:t>
            </a:fld>
            <a:endParaRPr lang="en-US" altLang="zh-CN"/>
          </a:p>
        </p:txBody>
      </p:sp>
    </p:spTree>
    <p:extLst>
      <p:ext uri="{BB962C8B-B14F-4D97-AF65-F5344CB8AC3E}">
        <p14:creationId xmlns:p14="http://schemas.microsoft.com/office/powerpoint/2010/main" val="326231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down)">
                                      <p:cBhvr>
                                        <p:cTn id="18" dur="500"/>
                                        <p:tgtEl>
                                          <p:spTgt spid="3">
                                            <p:txEl>
                                              <p:pRg st="6" end="6"/>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down)">
                                      <p:cBhvr>
                                        <p:cTn id="21" dur="500"/>
                                        <p:tgtEl>
                                          <p:spTgt spid="3">
                                            <p:txEl>
                                              <p:pRg st="7" end="7"/>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wipe(down)">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B71A4842-16A3-4FF4-BD3C-FE651A7D5BCF}"/>
              </a:ext>
            </a:extLst>
          </p:cNvPr>
          <p:cNvSpPr>
            <a:spLocks noGrp="1" noChangeArrowheads="1"/>
          </p:cNvSpPr>
          <p:nvPr>
            <p:ph type="title"/>
          </p:nvPr>
        </p:nvSpPr>
        <p:spPr/>
        <p:txBody>
          <a:bodyPr/>
          <a:lstStyle/>
          <a:p>
            <a:r>
              <a:rPr lang="zh-CN" altLang="en-US"/>
              <a:t>考核</a:t>
            </a:r>
          </a:p>
        </p:txBody>
      </p:sp>
      <p:sp>
        <p:nvSpPr>
          <p:cNvPr id="7171" name="内容占位符 2">
            <a:extLst>
              <a:ext uri="{FF2B5EF4-FFF2-40B4-BE49-F238E27FC236}">
                <a16:creationId xmlns:a16="http://schemas.microsoft.com/office/drawing/2014/main" id="{DC4B701D-E291-429E-B90B-EF5CC5348D9B}"/>
              </a:ext>
            </a:extLst>
          </p:cNvPr>
          <p:cNvSpPr>
            <a:spLocks noGrp="1" noChangeArrowheads="1"/>
          </p:cNvSpPr>
          <p:nvPr>
            <p:ph idx="1"/>
          </p:nvPr>
        </p:nvSpPr>
        <p:spPr>
          <a:xfrm>
            <a:off x="457200" y="914400"/>
            <a:ext cx="8229600" cy="4267200"/>
          </a:xfrm>
        </p:spPr>
        <p:txBody>
          <a:bodyPr/>
          <a:lstStyle/>
          <a:p>
            <a:r>
              <a:rPr lang="zh-CN" altLang="en-US" sz="2400" dirty="0">
                <a:solidFill>
                  <a:srgbClr val="FF0000"/>
                </a:solidFill>
              </a:rPr>
              <a:t>十分严肃认真地提醒：这门课很难学，高分很难，挂科很麻烦</a:t>
            </a:r>
            <a:endParaRPr lang="en-US" altLang="zh-CN" sz="2400" dirty="0">
              <a:solidFill>
                <a:srgbClr val="FF0000"/>
              </a:solidFill>
            </a:endParaRPr>
          </a:p>
          <a:p>
            <a:pPr lvl="1"/>
            <a:r>
              <a:rPr lang="zh-CN" altLang="en-US" sz="2000" dirty="0">
                <a:solidFill>
                  <a:srgbClr val="FF0000"/>
                </a:solidFill>
              </a:rPr>
              <a:t>海量知识点的理解与网络化，出色的期末卷面与大作业评分，大四下重修威胁毕业且需重做大作业</a:t>
            </a:r>
            <a:endParaRPr lang="en-US" altLang="zh-CN" sz="2000" dirty="0">
              <a:solidFill>
                <a:srgbClr val="FF0000"/>
              </a:solidFill>
            </a:endParaRPr>
          </a:p>
          <a:p>
            <a:pPr lvl="1"/>
            <a:r>
              <a:rPr lang="zh-CN" altLang="en-US" sz="2000" dirty="0">
                <a:solidFill>
                  <a:srgbClr val="FF0000"/>
                </a:solidFill>
              </a:rPr>
              <a:t>对我教学的批判：作业多且恶心，拖堂，内容重复，</a:t>
            </a:r>
            <a:r>
              <a:rPr lang="en-US" altLang="zh-CN" sz="2000" dirty="0">
                <a:solidFill>
                  <a:srgbClr val="FF0000"/>
                </a:solidFill>
              </a:rPr>
              <a:t> cs</a:t>
            </a:r>
            <a:r>
              <a:rPr lang="zh-CN" altLang="en-US" sz="2000" dirty="0">
                <a:solidFill>
                  <a:srgbClr val="FF0000"/>
                </a:solidFill>
              </a:rPr>
              <a:t>毕业的来软院上商科的内容，上课脱口秀化，老二次元了</a:t>
            </a:r>
            <a:endParaRPr lang="en-US" altLang="zh-CN" sz="2000" dirty="0">
              <a:solidFill>
                <a:srgbClr val="FF0000"/>
              </a:solidFill>
            </a:endParaRPr>
          </a:p>
          <a:p>
            <a:endParaRPr lang="en-US" altLang="zh-CN" sz="1200" dirty="0"/>
          </a:p>
          <a:p>
            <a:r>
              <a:rPr lang="zh-CN" altLang="en-US" sz="2400" dirty="0"/>
              <a:t>课程大作业   </a:t>
            </a:r>
            <a:r>
              <a:rPr lang="en-US" altLang="zh-CN" sz="2400" dirty="0"/>
              <a:t>40%</a:t>
            </a:r>
          </a:p>
          <a:p>
            <a:pPr lvl="1"/>
            <a:r>
              <a:rPr lang="zh-CN" altLang="en-US" sz="2000" dirty="0"/>
              <a:t>分阶段在后续课程中逐步公布</a:t>
            </a:r>
            <a:endParaRPr lang="en-US" altLang="zh-CN" sz="2000" dirty="0"/>
          </a:p>
          <a:p>
            <a:pPr lvl="1"/>
            <a:r>
              <a:rPr lang="zh-CN" altLang="en-US" sz="2000" dirty="0"/>
              <a:t>请抓紧时间组队，四人一组，只少不多</a:t>
            </a:r>
            <a:endParaRPr lang="en-US" altLang="zh-CN" sz="2000" dirty="0"/>
          </a:p>
          <a:p>
            <a:endParaRPr lang="en-US" altLang="zh-CN" sz="1200" dirty="0"/>
          </a:p>
          <a:p>
            <a:r>
              <a:rPr lang="zh-CN" altLang="en-US" sz="2400" dirty="0"/>
              <a:t>期末考试   </a:t>
            </a:r>
            <a:r>
              <a:rPr lang="en-US" altLang="zh-CN" sz="2400" dirty="0"/>
              <a:t>50%</a:t>
            </a:r>
          </a:p>
          <a:p>
            <a:endParaRPr lang="en-US" altLang="zh-CN" sz="1100" dirty="0"/>
          </a:p>
          <a:p>
            <a:r>
              <a:rPr lang="zh-CN" altLang="en-US" sz="2400" dirty="0"/>
              <a:t>平时成绩  </a:t>
            </a:r>
            <a:r>
              <a:rPr lang="en-US" altLang="zh-CN" sz="2400" dirty="0"/>
              <a:t>10%</a:t>
            </a:r>
            <a:r>
              <a:rPr lang="zh-CN" altLang="en-US" sz="2400" dirty="0"/>
              <a:t>：控制成绩分布</a:t>
            </a:r>
            <a:endParaRPr lang="en-US" altLang="zh-CN" sz="2400" dirty="0"/>
          </a:p>
          <a:p>
            <a:pPr lvl="1"/>
            <a:r>
              <a:rPr lang="zh-CN" altLang="en-US" sz="2000" dirty="0"/>
              <a:t>课堂回答</a:t>
            </a:r>
            <a:r>
              <a:rPr lang="en-US" altLang="zh-CN" sz="2000" dirty="0"/>
              <a:t>+</a:t>
            </a:r>
            <a:r>
              <a:rPr lang="zh-CN" altLang="en-US" sz="2000" dirty="0"/>
              <a:t>点到（原则上在线授课期间不考虑）</a:t>
            </a:r>
            <a:endParaRPr lang="en-US" altLang="zh-CN" dirty="0"/>
          </a:p>
        </p:txBody>
      </p:sp>
      <p:sp>
        <p:nvSpPr>
          <p:cNvPr id="7172" name="灯片编号占位符 1">
            <a:extLst>
              <a:ext uri="{FF2B5EF4-FFF2-40B4-BE49-F238E27FC236}">
                <a16:creationId xmlns:a16="http://schemas.microsoft.com/office/drawing/2014/main" id="{3E19C84C-1ED5-405C-A203-9DE8311769D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60E59A-9F85-4A7D-9D87-C476AD9710C5}" type="slidenum">
              <a:rPr lang="en-US" altLang="zh-CN" smtClean="0">
                <a:latin typeface="Garamond" panose="02020404030301010803" pitchFamily="18" charset="0"/>
              </a:rPr>
              <a:pPr/>
              <a:t>30</a:t>
            </a:fld>
            <a:endParaRPr lang="en-US" altLang="zh-CN">
              <a:latin typeface="Garamond" panose="02020404030301010803"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66E3E-94EA-471A-9A21-8344C2AAAE70}"/>
              </a:ext>
            </a:extLst>
          </p:cNvPr>
          <p:cNvSpPr>
            <a:spLocks noGrp="1"/>
          </p:cNvSpPr>
          <p:nvPr>
            <p:ph type="title"/>
          </p:nvPr>
        </p:nvSpPr>
        <p:spPr/>
        <p:txBody>
          <a:bodyPr/>
          <a:lstStyle/>
          <a:p>
            <a:r>
              <a:rPr lang="zh-CN" altLang="en-US" dirty="0"/>
              <a:t>课后作业与预习</a:t>
            </a:r>
          </a:p>
        </p:txBody>
      </p:sp>
      <p:sp>
        <p:nvSpPr>
          <p:cNvPr id="3" name="内容占位符 2">
            <a:extLst>
              <a:ext uri="{FF2B5EF4-FFF2-40B4-BE49-F238E27FC236}">
                <a16:creationId xmlns:a16="http://schemas.microsoft.com/office/drawing/2014/main" id="{B9D176E9-74A6-427B-81DF-0859FD901B9C}"/>
              </a:ext>
            </a:extLst>
          </p:cNvPr>
          <p:cNvSpPr>
            <a:spLocks noGrp="1"/>
          </p:cNvSpPr>
          <p:nvPr>
            <p:ph idx="1"/>
          </p:nvPr>
        </p:nvSpPr>
        <p:spPr/>
        <p:txBody>
          <a:bodyPr/>
          <a:lstStyle/>
          <a:p>
            <a:endParaRPr lang="en-US" altLang="zh-CN" dirty="0"/>
          </a:p>
          <a:p>
            <a:r>
              <a:rPr lang="zh-CN" altLang="en-US" dirty="0"/>
              <a:t>请预习商业模式画布基本模型部分的内容</a:t>
            </a:r>
          </a:p>
        </p:txBody>
      </p:sp>
      <p:sp>
        <p:nvSpPr>
          <p:cNvPr id="4" name="灯片编号占位符 3">
            <a:extLst>
              <a:ext uri="{FF2B5EF4-FFF2-40B4-BE49-F238E27FC236}">
                <a16:creationId xmlns:a16="http://schemas.microsoft.com/office/drawing/2014/main" id="{64DFFC6C-D379-4226-A673-528F3B87BF3F}"/>
              </a:ext>
            </a:extLst>
          </p:cNvPr>
          <p:cNvSpPr>
            <a:spLocks noGrp="1"/>
          </p:cNvSpPr>
          <p:nvPr>
            <p:ph type="sldNum" sz="quarter" idx="12"/>
          </p:nvPr>
        </p:nvSpPr>
        <p:spPr/>
        <p:txBody>
          <a:bodyPr/>
          <a:lstStyle/>
          <a:p>
            <a:pPr>
              <a:defRPr/>
            </a:pPr>
            <a:fld id="{1E8B6365-B81F-40E9-AF3C-D63FEC9FB773}" type="slidenum">
              <a:rPr lang="en-US" altLang="zh-CN" smtClean="0"/>
              <a:pPr>
                <a:defRPr/>
              </a:pPr>
              <a:t>31</a:t>
            </a:fld>
            <a:endParaRPr lang="en-US" altLang="zh-CN"/>
          </a:p>
        </p:txBody>
      </p:sp>
    </p:spTree>
    <p:extLst>
      <p:ext uri="{BB962C8B-B14F-4D97-AF65-F5344CB8AC3E}">
        <p14:creationId xmlns:p14="http://schemas.microsoft.com/office/powerpoint/2010/main" val="2419335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463AD-D1AC-45E6-862C-3B23191BC767}"/>
              </a:ext>
            </a:extLst>
          </p:cNvPr>
          <p:cNvSpPr>
            <a:spLocks noGrp="1"/>
          </p:cNvSpPr>
          <p:nvPr>
            <p:ph type="title"/>
          </p:nvPr>
        </p:nvSpPr>
        <p:spPr/>
        <p:txBody>
          <a:bodyPr/>
          <a:lstStyle/>
          <a:p>
            <a:r>
              <a:rPr lang="zh-CN" altLang="en-US" dirty="0"/>
              <a:t>大作业精英团队招募！</a:t>
            </a:r>
          </a:p>
        </p:txBody>
      </p:sp>
      <p:sp>
        <p:nvSpPr>
          <p:cNvPr id="3" name="内容占位符 2">
            <a:extLst>
              <a:ext uri="{FF2B5EF4-FFF2-40B4-BE49-F238E27FC236}">
                <a16:creationId xmlns:a16="http://schemas.microsoft.com/office/drawing/2014/main" id="{0D6816B3-7C77-4F15-9839-C7FF33DD028D}"/>
              </a:ext>
            </a:extLst>
          </p:cNvPr>
          <p:cNvSpPr>
            <a:spLocks noGrp="1"/>
          </p:cNvSpPr>
          <p:nvPr>
            <p:ph idx="1"/>
          </p:nvPr>
        </p:nvSpPr>
        <p:spPr>
          <a:xfrm>
            <a:off x="1" y="914400"/>
            <a:ext cx="9144000" cy="5181600"/>
          </a:xfrm>
        </p:spPr>
        <p:txBody>
          <a:bodyPr/>
          <a:lstStyle/>
          <a:p>
            <a:r>
              <a:rPr lang="zh-CN" altLang="en-US" sz="2400" b="1" dirty="0"/>
              <a:t>课程思目科技（</a:t>
            </a:r>
            <a:r>
              <a:rPr lang="en-US" altLang="zh-CN" sz="2400" b="1" dirty="0"/>
              <a:t>menkor.com</a:t>
            </a:r>
            <a:r>
              <a:rPr lang="zh-CN" altLang="en-US" sz="2400" b="1" dirty="0"/>
              <a:t>）合作，展开产业相关调研</a:t>
            </a:r>
            <a:endParaRPr lang="en-US" altLang="zh-CN" sz="2400" b="1" dirty="0"/>
          </a:p>
          <a:p>
            <a:pPr lvl="1"/>
            <a:r>
              <a:rPr lang="zh-CN" altLang="en-US" sz="2000" dirty="0"/>
              <a:t>具体内容暂时保密，与课程内容相吻合，但是</a:t>
            </a:r>
            <a:r>
              <a:rPr lang="en-US" altLang="zh-CN" sz="2000" dirty="0"/>
              <a:t>…</a:t>
            </a:r>
          </a:p>
          <a:p>
            <a:pPr lvl="2"/>
            <a:r>
              <a:rPr lang="zh-CN" altLang="en-US" sz="1800" dirty="0"/>
              <a:t>要求很高，内容很真，收获与付出成正比</a:t>
            </a:r>
            <a:endParaRPr lang="en-US" altLang="zh-CN" sz="1800" dirty="0"/>
          </a:p>
          <a:p>
            <a:endParaRPr lang="en-US" altLang="zh-CN" sz="100" dirty="0"/>
          </a:p>
          <a:p>
            <a:r>
              <a:rPr lang="zh-CN" altLang="en-US" sz="2400" b="1" dirty="0"/>
              <a:t>大致安排</a:t>
            </a:r>
            <a:endParaRPr lang="en-US" altLang="zh-CN" sz="2400" b="1" dirty="0"/>
          </a:p>
          <a:p>
            <a:pPr lvl="1"/>
            <a:r>
              <a:rPr lang="zh-CN" altLang="en-US" sz="2000" b="1" dirty="0"/>
              <a:t>独立招募若干位</a:t>
            </a:r>
            <a:r>
              <a:rPr lang="zh-CN" altLang="en-US" sz="2000" dirty="0"/>
              <a:t>学有余力、对课程相关内容充满热情的同学，依据公司调研要求分为三组（适当尊重个人意愿）</a:t>
            </a:r>
            <a:endParaRPr lang="en-US" altLang="zh-CN" sz="2000" dirty="0"/>
          </a:p>
          <a:p>
            <a:pPr lvl="1"/>
            <a:r>
              <a:rPr lang="zh-CN" altLang="en-US" sz="2000" b="1" dirty="0"/>
              <a:t>最终调研内容可视作本次课程大作业并独立评分，并在课堂上做结果汇报，接受同学们监督（入选同学可不再参加普通大作业）</a:t>
            </a:r>
            <a:endParaRPr lang="en-US" altLang="zh-CN" sz="2000" b="1" dirty="0"/>
          </a:p>
          <a:p>
            <a:endParaRPr lang="en-US" altLang="zh-CN" sz="100" dirty="0"/>
          </a:p>
          <a:p>
            <a:r>
              <a:rPr lang="zh-CN" altLang="en-US" sz="2400" b="1" dirty="0"/>
              <a:t>报名方式与要求</a:t>
            </a:r>
            <a:endParaRPr lang="en-US" altLang="zh-CN" sz="2400" b="1" dirty="0"/>
          </a:p>
          <a:p>
            <a:pPr lvl="1"/>
            <a:r>
              <a:rPr lang="zh-CN" altLang="en-US" sz="2000" dirty="0"/>
              <a:t>发邮件到</a:t>
            </a:r>
            <a:r>
              <a:rPr lang="en-US" altLang="zh-CN" sz="2000" dirty="0"/>
              <a:t>khy@nju.edu.cn</a:t>
            </a:r>
            <a:r>
              <a:rPr lang="zh-CN" altLang="en-US" sz="2000" dirty="0"/>
              <a:t>，请学有余力的同学视自身安排参加，全力投入</a:t>
            </a:r>
            <a:endParaRPr lang="en-US" altLang="zh-CN" sz="2000" dirty="0"/>
          </a:p>
          <a:p>
            <a:pPr lvl="1"/>
            <a:r>
              <a:rPr lang="zh-CN" altLang="en-US" sz="2000" dirty="0"/>
              <a:t>工作时间持续到学期结束，原则上不允许中途退出（绑定大作业成绩）</a:t>
            </a:r>
            <a:endParaRPr lang="en-US" altLang="zh-CN" sz="2000" dirty="0"/>
          </a:p>
          <a:p>
            <a:pPr lvl="1"/>
            <a:r>
              <a:rPr lang="en-US" altLang="zh-CN" sz="2000" dirty="0"/>
              <a:t>1. </a:t>
            </a:r>
            <a:r>
              <a:rPr lang="zh-CN" altLang="en-US" sz="2000" dirty="0"/>
              <a:t>简要介绍个人情况；提供软工</a:t>
            </a:r>
            <a:r>
              <a:rPr lang="en-US" altLang="zh-CN" sz="2000" dirty="0"/>
              <a:t>II</a:t>
            </a:r>
            <a:r>
              <a:rPr lang="zh-CN" altLang="en-US" sz="2000" dirty="0"/>
              <a:t>成绩；</a:t>
            </a:r>
            <a:r>
              <a:rPr lang="en-US" altLang="zh-CN" sz="2000" dirty="0"/>
              <a:t>2. </a:t>
            </a:r>
            <a:r>
              <a:rPr lang="zh-CN" altLang="en-US" sz="2000" b="1" dirty="0"/>
              <a:t>列举两个自己最常用的</a:t>
            </a:r>
            <a:r>
              <a:rPr lang="en-US" altLang="zh-CN" sz="2000" b="1" dirty="0"/>
              <a:t>APP</a:t>
            </a:r>
            <a:r>
              <a:rPr lang="zh-CN" altLang="en-US" sz="2000" dirty="0"/>
              <a:t>，并尝试分析其问题域、解系统以及二者的对应关系；</a:t>
            </a:r>
            <a:r>
              <a:rPr lang="en-US" altLang="zh-CN" sz="2000"/>
              <a:t>3. </a:t>
            </a:r>
            <a:r>
              <a:rPr lang="zh-CN" altLang="en-US" sz="2000" b="1"/>
              <a:t>从</a:t>
            </a:r>
            <a:r>
              <a:rPr lang="zh-CN" altLang="en-US" sz="2000" b="1" dirty="0"/>
              <a:t>以下几款软件或产品中挑选一个</a:t>
            </a:r>
            <a:r>
              <a:rPr lang="zh-CN" altLang="en-US" sz="2000" dirty="0"/>
              <a:t>，收集其半年内热点新闻，并给出针对性的评论</a:t>
            </a:r>
            <a:r>
              <a:rPr lang="zh-CN" altLang="en-US" sz="2000" b="1" dirty="0"/>
              <a:t>（内容不要过少）</a:t>
            </a:r>
            <a:r>
              <a:rPr lang="zh-CN" altLang="en-US" sz="2000" dirty="0"/>
              <a:t>：瑞幸咖啡，西瓜视频，小米，快手短视频，任天堂</a:t>
            </a:r>
            <a:endParaRPr lang="en-US" altLang="zh-CN" sz="2000" dirty="0"/>
          </a:p>
          <a:p>
            <a:pPr lvl="1"/>
            <a:r>
              <a:rPr lang="zh-CN" altLang="en-US" sz="2000" dirty="0"/>
              <a:t>最终人选由思目公司与课程教师助教团队共同决定，并及时公开</a:t>
            </a:r>
            <a:endParaRPr lang="en-US" altLang="zh-CN" sz="2000" dirty="0"/>
          </a:p>
        </p:txBody>
      </p:sp>
      <p:sp>
        <p:nvSpPr>
          <p:cNvPr id="4" name="灯片编号占位符 3">
            <a:extLst>
              <a:ext uri="{FF2B5EF4-FFF2-40B4-BE49-F238E27FC236}">
                <a16:creationId xmlns:a16="http://schemas.microsoft.com/office/drawing/2014/main" id="{5C562178-8745-4AAD-AC2B-9DB06FC8A9F2}"/>
              </a:ext>
            </a:extLst>
          </p:cNvPr>
          <p:cNvSpPr>
            <a:spLocks noGrp="1"/>
          </p:cNvSpPr>
          <p:nvPr>
            <p:ph type="sldNum" sz="quarter" idx="12"/>
          </p:nvPr>
        </p:nvSpPr>
        <p:spPr>
          <a:xfrm>
            <a:off x="6553200" y="6245261"/>
            <a:ext cx="2133600" cy="457200"/>
          </a:xfrm>
        </p:spPr>
        <p:txBody>
          <a:bodyPr/>
          <a:lstStyle/>
          <a:p>
            <a:pPr>
              <a:defRPr/>
            </a:pPr>
            <a:fld id="{1E8B6365-B81F-40E9-AF3C-D63FEC9FB773}" type="slidenum">
              <a:rPr lang="en-US" altLang="zh-CN" smtClean="0"/>
              <a:pPr>
                <a:defRPr/>
              </a:pPr>
              <a:t>32</a:t>
            </a:fld>
            <a:endParaRPr lang="en-US" altLang="zh-CN" dirty="0"/>
          </a:p>
        </p:txBody>
      </p:sp>
    </p:spTree>
    <p:extLst>
      <p:ext uri="{BB962C8B-B14F-4D97-AF65-F5344CB8AC3E}">
        <p14:creationId xmlns:p14="http://schemas.microsoft.com/office/powerpoint/2010/main" val="990242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00FE69E-C28D-45CA-8F25-DA64EFE84EE0}"/>
              </a:ext>
            </a:extLst>
          </p:cNvPr>
          <p:cNvSpPr>
            <a:spLocks noGrp="1" noChangeArrowheads="1"/>
          </p:cNvSpPr>
          <p:nvPr>
            <p:ph type="title"/>
          </p:nvPr>
        </p:nvSpPr>
        <p:spPr/>
        <p:txBody>
          <a:bodyPr/>
          <a:lstStyle/>
          <a:p>
            <a:pPr eaLnBrk="1" hangingPunct="1"/>
            <a:r>
              <a:rPr lang="zh-CN" altLang="en-US"/>
              <a:t>本章小结</a:t>
            </a:r>
          </a:p>
        </p:txBody>
      </p:sp>
      <p:sp>
        <p:nvSpPr>
          <p:cNvPr id="43011" name="Rectangle 3">
            <a:extLst>
              <a:ext uri="{FF2B5EF4-FFF2-40B4-BE49-F238E27FC236}">
                <a16:creationId xmlns:a16="http://schemas.microsoft.com/office/drawing/2014/main" id="{88109A27-66DD-4D7C-B23B-A70F3859C1E6}"/>
              </a:ext>
            </a:extLst>
          </p:cNvPr>
          <p:cNvSpPr>
            <a:spLocks noGrp="1" noChangeArrowheads="1"/>
          </p:cNvSpPr>
          <p:nvPr>
            <p:ph type="body" idx="1"/>
          </p:nvPr>
        </p:nvSpPr>
        <p:spPr>
          <a:xfrm>
            <a:off x="457200" y="1489075"/>
            <a:ext cx="8229600" cy="4530725"/>
          </a:xfrm>
        </p:spPr>
        <p:txBody>
          <a:bodyPr/>
          <a:lstStyle/>
          <a:p>
            <a:pPr eaLnBrk="1" hangingPunct="1"/>
            <a:r>
              <a:rPr lang="zh-CN" altLang="en-US" sz="2600" dirty="0"/>
              <a:t>从</a:t>
            </a:r>
            <a:r>
              <a:rPr lang="en-US" altLang="zh-CN" sz="2600" dirty="0"/>
              <a:t>20</a:t>
            </a:r>
            <a:r>
              <a:rPr lang="zh-CN" altLang="en-US" sz="2600" dirty="0"/>
              <a:t>世纪</a:t>
            </a:r>
            <a:r>
              <a:rPr lang="en-US" altLang="zh-CN" sz="2600" dirty="0"/>
              <a:t>60</a:t>
            </a:r>
            <a:r>
              <a:rPr lang="zh-CN" altLang="en-US" sz="2600" dirty="0"/>
              <a:t>年代末期软件工程产生起，需求分析就一直是软件开发的重要主题</a:t>
            </a:r>
          </a:p>
          <a:p>
            <a:pPr eaLnBrk="1" hangingPunct="1"/>
            <a:r>
              <a:rPr lang="en-US" altLang="zh-CN" sz="2600" dirty="0"/>
              <a:t>20</a:t>
            </a:r>
            <a:r>
              <a:rPr lang="zh-CN" altLang="en-US" sz="2600" dirty="0"/>
              <a:t>世纪</a:t>
            </a:r>
            <a:r>
              <a:rPr lang="en-US" altLang="zh-CN" sz="2600" dirty="0"/>
              <a:t>90</a:t>
            </a:r>
            <a:r>
              <a:rPr lang="zh-CN" altLang="en-US" sz="2600" dirty="0"/>
              <a:t>年代的调查状况表明，单纯的需求分析已经不能很好的解决软件生产中的“需求”问题</a:t>
            </a:r>
          </a:p>
          <a:p>
            <a:pPr eaLnBrk="1" hangingPunct="1"/>
            <a:r>
              <a:rPr lang="zh-CN" altLang="en-US" sz="2600" dirty="0"/>
              <a:t>应用型软件的模拟性和一系列的技术原因表明软件生产需要进行一个比需求分析更加复杂和完整的需求工程，新时代对需求工程提出了更高的要求</a:t>
            </a:r>
          </a:p>
          <a:p>
            <a:pPr eaLnBrk="1" hangingPunct="1"/>
            <a:r>
              <a:rPr lang="zh-CN" altLang="en-US" sz="2600" dirty="0"/>
              <a:t>需求工程是软件工程当中一项重要和复杂的活动，需求工程需要具备一定的知识和技能才可以很好的执行需求工程活动</a:t>
            </a:r>
            <a:endParaRPr lang="en-US" altLang="zh-CN" sz="2600" dirty="0"/>
          </a:p>
          <a:p>
            <a:pPr lvl="1" eaLnBrk="1" hangingPunct="1"/>
            <a:r>
              <a:rPr lang="zh-CN" altLang="en-US" sz="2200" dirty="0"/>
              <a:t>与非计算机</a:t>
            </a:r>
            <a:r>
              <a:rPr lang="en-US" altLang="zh-CN" sz="2200" dirty="0"/>
              <a:t>/</a:t>
            </a:r>
            <a:r>
              <a:rPr lang="zh-CN" altLang="en-US" sz="2200" dirty="0"/>
              <a:t>软工专业学生比最大的优势之一</a:t>
            </a:r>
          </a:p>
        </p:txBody>
      </p:sp>
      <p:sp>
        <p:nvSpPr>
          <p:cNvPr id="43012" name="灯片编号占位符 1">
            <a:extLst>
              <a:ext uri="{FF2B5EF4-FFF2-40B4-BE49-F238E27FC236}">
                <a16:creationId xmlns:a16="http://schemas.microsoft.com/office/drawing/2014/main" id="{C7CCA62D-486F-497E-A56C-CA27898D18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B99C3A-C5C0-4EC7-9916-6FA677E2C9A6}" type="slidenum">
              <a:rPr lang="en-US" altLang="zh-CN" smtClean="0">
                <a:latin typeface="Garamond" panose="02020404030301010803" pitchFamily="18" charset="0"/>
              </a:rPr>
              <a:pPr/>
              <a:t>33</a:t>
            </a:fld>
            <a:endParaRPr lang="en-US" altLang="zh-CN">
              <a:latin typeface="Garamond" panose="020204040303010108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019F1E82-4B69-40DA-9460-F53EA5717FCE}"/>
              </a:ext>
            </a:extLst>
          </p:cNvPr>
          <p:cNvSpPr>
            <a:spLocks noGrp="1" noChangeArrowheads="1"/>
          </p:cNvSpPr>
          <p:nvPr>
            <p:ph type="title"/>
          </p:nvPr>
        </p:nvSpPr>
        <p:spPr/>
        <p:txBody>
          <a:bodyPr/>
          <a:lstStyle/>
          <a:p>
            <a:r>
              <a:rPr lang="zh-CN" altLang="en-US"/>
              <a:t>共享单车</a:t>
            </a:r>
            <a:r>
              <a:rPr lang="en-US" altLang="zh-CN"/>
              <a:t>2017</a:t>
            </a:r>
            <a:r>
              <a:rPr lang="zh-CN" altLang="en-US"/>
              <a:t>：</a:t>
            </a:r>
            <a:r>
              <a:rPr lang="en-US" altLang="zh-CN"/>
              <a:t>Ofo</a:t>
            </a:r>
            <a:r>
              <a:rPr lang="zh-CN" altLang="en-US"/>
              <a:t>与</a:t>
            </a:r>
            <a:r>
              <a:rPr lang="en-US" altLang="zh-CN"/>
              <a:t>Mobike</a:t>
            </a:r>
            <a:endParaRPr lang="zh-CN" altLang="en-US"/>
          </a:p>
        </p:txBody>
      </p:sp>
      <p:sp>
        <p:nvSpPr>
          <p:cNvPr id="3" name="内容占位符 2">
            <a:extLst>
              <a:ext uri="{FF2B5EF4-FFF2-40B4-BE49-F238E27FC236}">
                <a16:creationId xmlns:a16="http://schemas.microsoft.com/office/drawing/2014/main" id="{57E7331A-0644-4AE1-BAA0-4634301FACCE}"/>
              </a:ext>
            </a:extLst>
          </p:cNvPr>
          <p:cNvSpPr>
            <a:spLocks noGrp="1" noChangeArrowheads="1"/>
          </p:cNvSpPr>
          <p:nvPr>
            <p:ph idx="1"/>
          </p:nvPr>
        </p:nvSpPr>
        <p:spPr/>
        <p:txBody>
          <a:bodyPr/>
          <a:lstStyle/>
          <a:p>
            <a:r>
              <a:rPr lang="en-US" altLang="zh-CN"/>
              <a:t>Ofo</a:t>
            </a:r>
            <a:r>
              <a:rPr lang="zh-CN" altLang="en-US"/>
              <a:t>：快速占领市场</a:t>
            </a:r>
            <a:endParaRPr lang="en-US" altLang="zh-CN"/>
          </a:p>
          <a:p>
            <a:pPr lvl="1"/>
            <a:r>
              <a:rPr lang="zh-CN" altLang="en-US"/>
              <a:t>押金与租金低、单车成本低、数量多、易骑行</a:t>
            </a:r>
            <a:endParaRPr lang="en-US" altLang="zh-CN"/>
          </a:p>
          <a:p>
            <a:pPr lvl="1"/>
            <a:r>
              <a:rPr lang="zh-CN" altLang="en-US"/>
              <a:t>劣势：忽略了</a:t>
            </a:r>
            <a:r>
              <a:rPr lang="en-US" altLang="zh-CN"/>
              <a:t>GPS</a:t>
            </a:r>
            <a:r>
              <a:rPr lang="zh-CN" altLang="en-US"/>
              <a:t>锁的不可或缺性</a:t>
            </a:r>
            <a:endParaRPr lang="en-US" altLang="zh-CN"/>
          </a:p>
          <a:p>
            <a:pPr lvl="1"/>
            <a:r>
              <a:rPr lang="zh-CN" altLang="en-US"/>
              <a:t>优势：目前市场占有量大（</a:t>
            </a:r>
            <a:r>
              <a:rPr lang="zh-CN" altLang="en-US">
                <a:solidFill>
                  <a:srgbClr val="FF0000"/>
                </a:solidFill>
              </a:rPr>
              <a:t>？</a:t>
            </a:r>
            <a:r>
              <a:rPr lang="zh-CN" altLang="en-US"/>
              <a:t>）</a:t>
            </a:r>
            <a:endParaRPr lang="en-US" altLang="zh-CN"/>
          </a:p>
          <a:p>
            <a:endParaRPr lang="en-US" altLang="zh-CN"/>
          </a:p>
          <a:p>
            <a:r>
              <a:rPr lang="en-US" altLang="zh-CN"/>
              <a:t>Mobike</a:t>
            </a:r>
            <a:r>
              <a:rPr lang="zh-CN" altLang="en-US"/>
              <a:t>：稳扎稳打</a:t>
            </a:r>
            <a:endParaRPr lang="en-US" altLang="zh-CN"/>
          </a:p>
          <a:p>
            <a:pPr lvl="1"/>
            <a:r>
              <a:rPr lang="zh-CN" altLang="en-US"/>
              <a:t>单车质量高、维护成本低、品牌形象好</a:t>
            </a:r>
            <a:endParaRPr lang="en-US" altLang="zh-CN"/>
          </a:p>
          <a:p>
            <a:pPr lvl="1"/>
            <a:r>
              <a:rPr lang="zh-CN" altLang="en-US"/>
              <a:t>劣势：推广速度慢，忽略了市政容纳能力有限</a:t>
            </a:r>
            <a:endParaRPr lang="en-US" altLang="zh-CN"/>
          </a:p>
          <a:p>
            <a:pPr lvl="1"/>
            <a:r>
              <a:rPr lang="zh-CN" altLang="en-US"/>
              <a:t>优势：品牌形象好，易于向国外推广（</a:t>
            </a:r>
            <a:r>
              <a:rPr lang="zh-CN" altLang="en-US">
                <a:solidFill>
                  <a:srgbClr val="FF0000"/>
                </a:solidFill>
              </a:rPr>
              <a:t>？</a:t>
            </a:r>
            <a:r>
              <a:rPr lang="zh-CN" altLang="en-US"/>
              <a:t>）</a:t>
            </a:r>
          </a:p>
        </p:txBody>
      </p:sp>
      <p:sp>
        <p:nvSpPr>
          <p:cNvPr id="60420" name="灯片编号占位符 3">
            <a:extLst>
              <a:ext uri="{FF2B5EF4-FFF2-40B4-BE49-F238E27FC236}">
                <a16:creationId xmlns:a16="http://schemas.microsoft.com/office/drawing/2014/main" id="{BDB9F0DE-5527-4BF8-8EDB-CD2DDE5A3E5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F427F8-A92D-409E-BCBB-F94BADBBB664}" type="slidenum">
              <a:rPr lang="en-US" altLang="zh-CN" smtClean="0">
                <a:latin typeface="Garamond" panose="02020404030301010803" pitchFamily="18" charset="0"/>
              </a:rPr>
              <a:pPr/>
              <a:t>34</a:t>
            </a:fld>
            <a:endParaRPr lang="en-US" altLang="zh-CN">
              <a:latin typeface="Garamond" panose="02020404030301010803" pitchFamily="18" charset="0"/>
            </a:endParaRPr>
          </a:p>
        </p:txBody>
      </p:sp>
    </p:spTree>
    <p:extLst>
      <p:ext uri="{BB962C8B-B14F-4D97-AF65-F5344CB8AC3E}">
        <p14:creationId xmlns:p14="http://schemas.microsoft.com/office/powerpoint/2010/main" val="1028089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24FB86BD-FAC6-4543-8676-13F9D514CCDC}"/>
              </a:ext>
            </a:extLst>
          </p:cNvPr>
          <p:cNvSpPr>
            <a:spLocks noGrp="1" noChangeArrowheads="1"/>
          </p:cNvSpPr>
          <p:nvPr>
            <p:ph type="title"/>
          </p:nvPr>
        </p:nvSpPr>
        <p:spPr/>
        <p:txBody>
          <a:bodyPr/>
          <a:lstStyle/>
          <a:p>
            <a:r>
              <a:rPr lang="zh-CN" altLang="en-US"/>
              <a:t>共享单车</a:t>
            </a:r>
            <a:r>
              <a:rPr lang="en-US" altLang="zh-CN"/>
              <a:t>2018</a:t>
            </a:r>
            <a:r>
              <a:rPr lang="zh-CN" altLang="en-US"/>
              <a:t>：</a:t>
            </a:r>
            <a:r>
              <a:rPr lang="en-US" altLang="zh-CN"/>
              <a:t>Hellobike</a:t>
            </a:r>
            <a:endParaRPr lang="zh-CN" altLang="en-US"/>
          </a:p>
        </p:txBody>
      </p:sp>
      <p:sp>
        <p:nvSpPr>
          <p:cNvPr id="61443" name="内容占位符 2">
            <a:extLst>
              <a:ext uri="{FF2B5EF4-FFF2-40B4-BE49-F238E27FC236}">
                <a16:creationId xmlns:a16="http://schemas.microsoft.com/office/drawing/2014/main" id="{1BA2AE91-5301-42FA-80EA-92DCDD252113}"/>
              </a:ext>
            </a:extLst>
          </p:cNvPr>
          <p:cNvSpPr>
            <a:spLocks noGrp="1" noChangeArrowheads="1"/>
          </p:cNvSpPr>
          <p:nvPr>
            <p:ph idx="1"/>
          </p:nvPr>
        </p:nvSpPr>
        <p:spPr/>
        <p:txBody>
          <a:bodyPr/>
          <a:lstStyle/>
          <a:p>
            <a:r>
              <a:rPr lang="en-US" altLang="zh-CN" dirty="0" err="1"/>
              <a:t>Hellobike</a:t>
            </a:r>
            <a:r>
              <a:rPr lang="zh-CN" altLang="en-US" dirty="0"/>
              <a:t>：</a:t>
            </a:r>
            <a:endParaRPr lang="en-US" altLang="zh-CN" dirty="0"/>
          </a:p>
          <a:p>
            <a:pPr lvl="1"/>
            <a:r>
              <a:rPr lang="zh-CN" altLang="en-US" dirty="0"/>
              <a:t>与永安行做技术合作、支付宝免押金、转做大集团入口而非大集团</a:t>
            </a:r>
            <a:endParaRPr lang="en-US" altLang="zh-CN" dirty="0"/>
          </a:p>
          <a:p>
            <a:pPr lvl="2"/>
            <a:r>
              <a:rPr lang="zh-CN" altLang="en-US" dirty="0"/>
              <a:t>大集团的“玩具”：网易云音乐，</a:t>
            </a:r>
            <a:r>
              <a:rPr lang="en-US" altLang="zh-CN" dirty="0" err="1"/>
              <a:t>qq</a:t>
            </a:r>
            <a:r>
              <a:rPr lang="zh-CN" altLang="en-US" dirty="0"/>
              <a:t>音乐</a:t>
            </a:r>
            <a:endParaRPr lang="en-US" altLang="zh-CN" dirty="0"/>
          </a:p>
          <a:p>
            <a:pPr lvl="1"/>
            <a:r>
              <a:rPr lang="zh-CN" altLang="en-US" dirty="0"/>
              <a:t>回避一切暴露的错误，后发优势</a:t>
            </a:r>
            <a:endParaRPr lang="en-US" altLang="zh-CN" dirty="0"/>
          </a:p>
          <a:p>
            <a:pPr lvl="1"/>
            <a:r>
              <a:rPr lang="zh-CN" altLang="en-US" dirty="0"/>
              <a:t>如何持续？</a:t>
            </a:r>
            <a:endParaRPr lang="en-US" altLang="zh-CN" dirty="0"/>
          </a:p>
        </p:txBody>
      </p:sp>
      <p:sp>
        <p:nvSpPr>
          <p:cNvPr id="61444" name="灯片编号占位符 3">
            <a:extLst>
              <a:ext uri="{FF2B5EF4-FFF2-40B4-BE49-F238E27FC236}">
                <a16:creationId xmlns:a16="http://schemas.microsoft.com/office/drawing/2014/main" id="{BF8CB1C7-9CAA-45E9-BD1F-EB0AAEA266A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563E85-6E77-4E1B-9E58-C2D00467547A}" type="slidenum">
              <a:rPr lang="en-US" altLang="zh-CN" smtClean="0">
                <a:latin typeface="Garamond" panose="02020404030301010803" pitchFamily="18" charset="0"/>
              </a:rPr>
              <a:pPr/>
              <a:t>35</a:t>
            </a:fld>
            <a:endParaRPr lang="en-US" altLang="zh-CN">
              <a:latin typeface="Garamond" panose="02020404030301010803" pitchFamily="18" charset="0"/>
            </a:endParaRPr>
          </a:p>
        </p:txBody>
      </p:sp>
    </p:spTree>
    <p:extLst>
      <p:ext uri="{BB962C8B-B14F-4D97-AF65-F5344CB8AC3E}">
        <p14:creationId xmlns:p14="http://schemas.microsoft.com/office/powerpoint/2010/main" val="629301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77834-E273-42CB-905B-5DF52DD45603}"/>
              </a:ext>
            </a:extLst>
          </p:cNvPr>
          <p:cNvSpPr>
            <a:spLocks noGrp="1"/>
          </p:cNvSpPr>
          <p:nvPr>
            <p:ph type="title"/>
          </p:nvPr>
        </p:nvSpPr>
        <p:spPr/>
        <p:txBody>
          <a:bodyPr/>
          <a:lstStyle/>
          <a:p>
            <a:r>
              <a:rPr lang="zh-CN" altLang="en-US" dirty="0"/>
              <a:t>共享单车</a:t>
            </a:r>
            <a:r>
              <a:rPr lang="en-US" altLang="zh-CN" dirty="0"/>
              <a:t>2019</a:t>
            </a:r>
            <a:r>
              <a:rPr lang="zh-CN" altLang="en-US" dirty="0"/>
              <a:t>：青桔与美团单车</a:t>
            </a:r>
          </a:p>
        </p:txBody>
      </p:sp>
      <p:sp>
        <p:nvSpPr>
          <p:cNvPr id="3" name="内容占位符 2">
            <a:extLst>
              <a:ext uri="{FF2B5EF4-FFF2-40B4-BE49-F238E27FC236}">
                <a16:creationId xmlns:a16="http://schemas.microsoft.com/office/drawing/2014/main" id="{B5F8FEB2-A6D2-4388-8F65-CDF4EE8EF947}"/>
              </a:ext>
            </a:extLst>
          </p:cNvPr>
          <p:cNvSpPr>
            <a:spLocks noGrp="1"/>
          </p:cNvSpPr>
          <p:nvPr>
            <p:ph idx="1"/>
          </p:nvPr>
        </p:nvSpPr>
        <p:spPr/>
        <p:txBody>
          <a:bodyPr/>
          <a:lstStyle/>
          <a:p>
            <a:r>
              <a:rPr lang="zh-CN" altLang="en-US" dirty="0"/>
              <a:t>青桔单车</a:t>
            </a:r>
            <a:endParaRPr lang="en-US" altLang="zh-CN" dirty="0"/>
          </a:p>
          <a:p>
            <a:pPr lvl="1"/>
            <a:r>
              <a:rPr lang="zh-CN" altLang="en-US" dirty="0"/>
              <a:t>滴滴的玩具，还魂的</a:t>
            </a:r>
            <a:r>
              <a:rPr lang="en-US" altLang="zh-CN" dirty="0" err="1"/>
              <a:t>bluegogo</a:t>
            </a:r>
            <a:r>
              <a:rPr lang="zh-CN" altLang="en-US" dirty="0"/>
              <a:t>，与</a:t>
            </a:r>
            <a:r>
              <a:rPr lang="en-US" altLang="zh-CN" dirty="0" err="1"/>
              <a:t>ofo</a:t>
            </a:r>
            <a:r>
              <a:rPr lang="zh-CN" altLang="en-US" dirty="0"/>
              <a:t>相爱相杀</a:t>
            </a:r>
            <a:endParaRPr lang="en-US" altLang="zh-CN" dirty="0"/>
          </a:p>
          <a:p>
            <a:endParaRPr lang="en-US" altLang="zh-CN" sz="1400" dirty="0"/>
          </a:p>
          <a:p>
            <a:r>
              <a:rPr lang="zh-CN" altLang="en-US" dirty="0"/>
              <a:t>美团单车</a:t>
            </a:r>
            <a:endParaRPr lang="en-US" altLang="zh-CN" dirty="0"/>
          </a:p>
          <a:p>
            <a:pPr lvl="1"/>
            <a:r>
              <a:rPr lang="zh-CN" altLang="en-US" dirty="0"/>
              <a:t>蜕变的摩拜，新车限用美团</a:t>
            </a:r>
            <a:r>
              <a:rPr lang="en-US" altLang="zh-CN" dirty="0"/>
              <a:t>APP</a:t>
            </a:r>
            <a:r>
              <a:rPr lang="zh-CN" altLang="en-US" dirty="0"/>
              <a:t>扫码，黄色车身</a:t>
            </a:r>
            <a:endParaRPr lang="en-US" altLang="zh-CN" dirty="0"/>
          </a:p>
          <a:p>
            <a:endParaRPr lang="zh-CN" altLang="en-US" sz="1400" dirty="0"/>
          </a:p>
          <a:p>
            <a:r>
              <a:rPr lang="zh-CN" altLang="en-US"/>
              <a:t>哈啰单车</a:t>
            </a:r>
            <a:endParaRPr lang="en-US" altLang="zh-CN" dirty="0"/>
          </a:p>
          <a:p>
            <a:pPr lvl="1"/>
            <a:r>
              <a:rPr lang="zh-CN" altLang="en-US" dirty="0"/>
              <a:t>运维进一步精细化（零件分配、更新的故障上报、售后支持）、单车业务盈利、顺风车、视频合作账号、二线城市电单车业务、按季节与频次设置月卡价格</a:t>
            </a:r>
            <a:endParaRPr lang="en-US" altLang="zh-CN" dirty="0"/>
          </a:p>
        </p:txBody>
      </p:sp>
      <p:sp>
        <p:nvSpPr>
          <p:cNvPr id="4" name="灯片编号占位符 3">
            <a:extLst>
              <a:ext uri="{FF2B5EF4-FFF2-40B4-BE49-F238E27FC236}">
                <a16:creationId xmlns:a16="http://schemas.microsoft.com/office/drawing/2014/main" id="{485A5248-B513-438E-ABB4-6B2639DA084D}"/>
              </a:ext>
            </a:extLst>
          </p:cNvPr>
          <p:cNvSpPr>
            <a:spLocks noGrp="1"/>
          </p:cNvSpPr>
          <p:nvPr>
            <p:ph type="sldNum" sz="quarter" idx="12"/>
          </p:nvPr>
        </p:nvSpPr>
        <p:spPr/>
        <p:txBody>
          <a:bodyPr/>
          <a:lstStyle/>
          <a:p>
            <a:pPr>
              <a:defRPr/>
            </a:pPr>
            <a:fld id="{1E8B6365-B81F-40E9-AF3C-D63FEC9FB773}" type="slidenum">
              <a:rPr lang="en-US" altLang="zh-CN" smtClean="0"/>
              <a:pPr>
                <a:defRPr/>
              </a:pPr>
              <a:t>36</a:t>
            </a:fld>
            <a:endParaRPr lang="en-US" altLang="zh-CN" dirty="0"/>
          </a:p>
        </p:txBody>
      </p:sp>
    </p:spTree>
    <p:extLst>
      <p:ext uri="{BB962C8B-B14F-4D97-AF65-F5344CB8AC3E}">
        <p14:creationId xmlns:p14="http://schemas.microsoft.com/office/powerpoint/2010/main" val="242577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5E7BFC0-530E-4ACB-9C5C-521401AEFCA7}"/>
              </a:ext>
            </a:extLst>
          </p:cNvPr>
          <p:cNvSpPr>
            <a:spLocks noGrp="1" noChangeArrowheads="1"/>
          </p:cNvSpPr>
          <p:nvPr>
            <p:ph type="title"/>
          </p:nvPr>
        </p:nvSpPr>
        <p:spPr/>
        <p:txBody>
          <a:bodyPr/>
          <a:lstStyle/>
          <a:p>
            <a:r>
              <a:rPr lang="zh-CN" altLang="en-US" dirty="0"/>
              <a:t>课程热身讨论：什么是软件？</a:t>
            </a:r>
          </a:p>
        </p:txBody>
      </p:sp>
      <p:sp>
        <p:nvSpPr>
          <p:cNvPr id="6147" name="内容占位符 2">
            <a:extLst>
              <a:ext uri="{FF2B5EF4-FFF2-40B4-BE49-F238E27FC236}">
                <a16:creationId xmlns:a16="http://schemas.microsoft.com/office/drawing/2014/main" id="{2172EE79-4321-488C-9E63-FAD86F0CB0B6}"/>
              </a:ext>
            </a:extLst>
          </p:cNvPr>
          <p:cNvSpPr>
            <a:spLocks noGrp="1" noChangeArrowheads="1"/>
          </p:cNvSpPr>
          <p:nvPr>
            <p:ph idx="1"/>
          </p:nvPr>
        </p:nvSpPr>
        <p:spPr>
          <a:xfrm>
            <a:off x="457200" y="1452632"/>
            <a:ext cx="8229600" cy="4683125"/>
          </a:xfrm>
        </p:spPr>
        <p:txBody>
          <a:bodyPr/>
          <a:lstStyle/>
          <a:p>
            <a:r>
              <a:rPr lang="zh-CN" altLang="en-US" sz="2800" dirty="0"/>
              <a:t>从组成成分的角度：</a:t>
            </a:r>
            <a:endParaRPr lang="en-US" altLang="zh-CN" sz="2800" dirty="0"/>
          </a:p>
          <a:p>
            <a:pPr lvl="1"/>
            <a:r>
              <a:rPr lang="zh-CN" altLang="en-US" sz="2400" dirty="0"/>
              <a:t>代码</a:t>
            </a:r>
            <a:r>
              <a:rPr lang="en-US" altLang="zh-CN" sz="2400" dirty="0"/>
              <a:t>+</a:t>
            </a:r>
            <a:r>
              <a:rPr lang="zh-CN" altLang="en-US" sz="2400" dirty="0"/>
              <a:t>文档，什么是代码？</a:t>
            </a:r>
            <a:endParaRPr lang="en-US" altLang="zh-CN" sz="2400" dirty="0"/>
          </a:p>
          <a:p>
            <a:pPr lvl="1"/>
            <a:r>
              <a:rPr lang="zh-CN" altLang="en-US" sz="2400" dirty="0"/>
              <a:t>算法</a:t>
            </a:r>
            <a:r>
              <a:rPr lang="en-US" altLang="zh-CN" sz="2400" dirty="0"/>
              <a:t>+</a:t>
            </a:r>
            <a:r>
              <a:rPr lang="zh-CN" altLang="en-US" sz="2400" dirty="0"/>
              <a:t>数据结构，什么是算法？什么是数据结构？</a:t>
            </a:r>
            <a:endParaRPr lang="en-US" altLang="zh-CN" sz="2400" dirty="0"/>
          </a:p>
          <a:p>
            <a:pPr lvl="1"/>
            <a:r>
              <a:rPr lang="zh-CN" altLang="en-US" sz="2400" dirty="0"/>
              <a:t>数据元素之间的逻辑结构与物理结构</a:t>
            </a:r>
            <a:endParaRPr lang="en-US" altLang="zh-CN" sz="2400" dirty="0"/>
          </a:p>
          <a:p>
            <a:pPr lvl="1"/>
            <a:r>
              <a:rPr lang="zh-CN" altLang="en-US" sz="2400" dirty="0"/>
              <a:t>有穷明确可行的指令集</a:t>
            </a:r>
            <a:r>
              <a:rPr lang="en-US" altLang="zh-CN" sz="2400" dirty="0"/>
              <a:t>+</a:t>
            </a:r>
            <a:r>
              <a:rPr lang="zh-CN" altLang="en-US" sz="2400" dirty="0"/>
              <a:t>计算平台，什么是计算平台？</a:t>
            </a:r>
            <a:endParaRPr lang="en-US" altLang="zh-CN" sz="2400" dirty="0"/>
          </a:p>
          <a:p>
            <a:pPr lvl="1"/>
            <a:r>
              <a:rPr lang="zh-CN" altLang="en-US" sz="2400" dirty="0"/>
              <a:t>编译器</a:t>
            </a:r>
            <a:r>
              <a:rPr lang="en-US" altLang="zh-CN" sz="2400" dirty="0"/>
              <a:t>+</a:t>
            </a:r>
            <a:r>
              <a:rPr lang="zh-CN" altLang="en-US" sz="2400" dirty="0"/>
              <a:t>操作系统，或操作系统</a:t>
            </a:r>
            <a:r>
              <a:rPr lang="en-US" altLang="zh-CN" sz="2400" dirty="0"/>
              <a:t>+</a:t>
            </a:r>
            <a:r>
              <a:rPr lang="zh-CN" altLang="en-US" sz="2400" dirty="0"/>
              <a:t>硬件</a:t>
            </a:r>
            <a:endParaRPr lang="en-US" altLang="zh-CN" sz="2400" dirty="0"/>
          </a:p>
          <a:p>
            <a:endParaRPr lang="en-US" altLang="zh-CN" sz="1400" dirty="0"/>
          </a:p>
          <a:p>
            <a:r>
              <a:rPr lang="zh-CN" altLang="en-US" sz="2800" dirty="0"/>
              <a:t>从问题求解的角度：</a:t>
            </a:r>
            <a:endParaRPr lang="en-US" altLang="zh-CN" sz="2800" dirty="0"/>
          </a:p>
          <a:p>
            <a:pPr lvl="1"/>
            <a:r>
              <a:rPr lang="zh-CN" altLang="en-US" sz="2400" dirty="0"/>
              <a:t>作为一种复杂的信息制品，软件是对客观事物的深度抽象与建模，且同时包含了对复杂客观世界的</a:t>
            </a:r>
            <a:r>
              <a:rPr lang="zh-CN" altLang="en-US" sz="2400" b="1" dirty="0">
                <a:solidFill>
                  <a:srgbClr val="FF0000"/>
                </a:solidFill>
              </a:rPr>
              <a:t>问题空间</a:t>
            </a:r>
            <a:r>
              <a:rPr lang="zh-CN" altLang="en-US" sz="2400" dirty="0"/>
              <a:t>与</a:t>
            </a:r>
            <a:r>
              <a:rPr lang="zh-CN" altLang="en-US" sz="2400" b="1" dirty="0">
                <a:solidFill>
                  <a:srgbClr val="FF0000"/>
                </a:solidFill>
              </a:rPr>
              <a:t>解空间</a:t>
            </a:r>
            <a:r>
              <a:rPr lang="zh-CN" altLang="en-US" sz="2400" dirty="0"/>
              <a:t>的具体描述</a:t>
            </a:r>
            <a:endParaRPr lang="en-US" altLang="zh-CN" sz="2400" dirty="0"/>
          </a:p>
        </p:txBody>
      </p:sp>
      <p:sp>
        <p:nvSpPr>
          <p:cNvPr id="6148" name="灯片编号占位符 1">
            <a:extLst>
              <a:ext uri="{FF2B5EF4-FFF2-40B4-BE49-F238E27FC236}">
                <a16:creationId xmlns:a16="http://schemas.microsoft.com/office/drawing/2014/main" id="{406C71C8-8C58-48E4-9CAC-46F3AA3AA06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57524D-40A4-48D7-844D-FEA3DB629102}" type="slidenum">
              <a:rPr lang="en-US" altLang="zh-CN" smtClean="0">
                <a:latin typeface="Garamond" panose="02020404030301010803" pitchFamily="18" charset="0"/>
              </a:rPr>
              <a:pPr/>
              <a:t>4</a:t>
            </a:fld>
            <a:endParaRPr lang="en-US" altLang="zh-CN">
              <a:latin typeface="Garamond" panose="02020404030301010803" pitchFamily="18" charset="0"/>
            </a:endParaRPr>
          </a:p>
        </p:txBody>
      </p:sp>
      <p:sp>
        <p:nvSpPr>
          <p:cNvPr id="5" name="矩形 4">
            <a:extLst>
              <a:ext uri="{FF2B5EF4-FFF2-40B4-BE49-F238E27FC236}">
                <a16:creationId xmlns:a16="http://schemas.microsoft.com/office/drawing/2014/main" id="{70D983A7-17DB-4B7E-AFCE-BFDEF737558B}"/>
              </a:ext>
            </a:extLst>
          </p:cNvPr>
          <p:cNvSpPr/>
          <p:nvPr/>
        </p:nvSpPr>
        <p:spPr>
          <a:xfrm>
            <a:off x="5181600" y="4267200"/>
            <a:ext cx="324347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问题空间？解空间？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down)">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wipe(down)">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wipe(down)">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wipe(down)">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wipe(down)">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wipe(down)">
                                      <p:cBhvr>
                                        <p:cTn id="32" dur="500"/>
                                        <p:tgtEl>
                                          <p:spTgt spid="6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147">
                                            <p:txEl>
                                              <p:pRg st="7" end="7"/>
                                            </p:txEl>
                                          </p:spTgt>
                                        </p:tgtEl>
                                        <p:attrNameLst>
                                          <p:attrName>style.visibility</p:attrName>
                                        </p:attrNameLst>
                                      </p:cBhvr>
                                      <p:to>
                                        <p:strVal val="visible"/>
                                      </p:to>
                                    </p:set>
                                    <p:animEffect transition="in" filter="wipe(down)">
                                      <p:cBhvr>
                                        <p:cTn id="37" dur="500"/>
                                        <p:tgtEl>
                                          <p:spTgt spid="614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147">
                                            <p:txEl>
                                              <p:pRg st="8" end="8"/>
                                            </p:txEl>
                                          </p:spTgt>
                                        </p:tgtEl>
                                        <p:attrNameLst>
                                          <p:attrName>style.visibility</p:attrName>
                                        </p:attrNameLst>
                                      </p:cBhvr>
                                      <p:to>
                                        <p:strVal val="visible"/>
                                      </p:to>
                                    </p:set>
                                    <p:animEffect transition="in" filter="wipe(down)">
                                      <p:cBhvr>
                                        <p:cTn id="42" dur="500"/>
                                        <p:tgtEl>
                                          <p:spTgt spid="614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8F18D84D-EEA6-44B5-968F-4C9BB248CA80}"/>
              </a:ext>
            </a:extLst>
          </p:cNvPr>
          <p:cNvSpPr>
            <a:spLocks noGrp="1" noChangeArrowheads="1"/>
          </p:cNvSpPr>
          <p:nvPr>
            <p:ph type="title"/>
          </p:nvPr>
        </p:nvSpPr>
        <p:spPr>
          <a:xfrm>
            <a:off x="457200" y="277813"/>
            <a:ext cx="8229600" cy="1139825"/>
          </a:xfrm>
        </p:spPr>
        <p:txBody>
          <a:bodyPr/>
          <a:lstStyle/>
          <a:p>
            <a:pPr eaLnBrk="1" hangingPunct="1"/>
            <a:r>
              <a:rPr lang="zh-CN" altLang="en-US" sz="3800" dirty="0"/>
              <a:t>问题域与解系统</a:t>
            </a:r>
          </a:p>
        </p:txBody>
      </p:sp>
      <p:sp>
        <p:nvSpPr>
          <p:cNvPr id="49155" name="Rectangle 6">
            <a:extLst>
              <a:ext uri="{FF2B5EF4-FFF2-40B4-BE49-F238E27FC236}">
                <a16:creationId xmlns:a16="http://schemas.microsoft.com/office/drawing/2014/main" id="{9E7C8237-C639-4383-BFD3-1CCBD171DD30}"/>
              </a:ext>
            </a:extLst>
          </p:cNvPr>
          <p:cNvSpPr>
            <a:spLocks noGrp="1" noChangeArrowheads="1"/>
          </p:cNvSpPr>
          <p:nvPr>
            <p:ph type="body" idx="1"/>
          </p:nvPr>
        </p:nvSpPr>
        <p:spPr>
          <a:xfrm>
            <a:off x="0" y="1295400"/>
            <a:ext cx="4724400" cy="1676400"/>
          </a:xfrm>
        </p:spPr>
        <p:txBody>
          <a:bodyPr/>
          <a:lstStyle/>
          <a:p>
            <a:pPr eaLnBrk="1" hangingPunct="1"/>
            <a:r>
              <a:rPr lang="zh-CN" altLang="en-US" sz="2000" dirty="0"/>
              <a:t>问题的产生地：</a:t>
            </a:r>
            <a:r>
              <a:rPr lang="zh-CN" altLang="en-US" sz="2000" b="1" dirty="0"/>
              <a:t>当现实的状况与人们期望的状况产生差距时</a:t>
            </a:r>
            <a:r>
              <a:rPr lang="zh-CN" altLang="en-US" sz="2000" dirty="0"/>
              <a:t>，就产生了问题。</a:t>
            </a:r>
          </a:p>
          <a:p>
            <a:pPr eaLnBrk="1" hangingPunct="1"/>
            <a:r>
              <a:rPr lang="zh-CN" altLang="en-US" sz="2000" dirty="0"/>
              <a:t>要解决问题，就需要</a:t>
            </a:r>
            <a:r>
              <a:rPr lang="zh-CN" altLang="en-US" sz="2000" b="1" dirty="0"/>
              <a:t>改变现实当中某些实体的状态或改变实体状态变化的演进顺序</a:t>
            </a:r>
            <a:r>
              <a:rPr lang="zh-CN" altLang="en-US" sz="2000" dirty="0"/>
              <a:t>，使其达到期望的状态或演进顺序。</a:t>
            </a:r>
          </a:p>
          <a:p>
            <a:pPr eaLnBrk="1" hangingPunct="1"/>
            <a:r>
              <a:rPr lang="zh-CN" altLang="en-US" sz="2000" dirty="0"/>
              <a:t>这些实体和状态构成了问题解决的基本范围，称为该问题的问题域（</a:t>
            </a:r>
            <a:r>
              <a:rPr lang="en-US" altLang="zh-CN" sz="2000" dirty="0"/>
              <a:t>Problem Domain</a:t>
            </a:r>
            <a:r>
              <a:rPr lang="zh-CN" altLang="en-US" sz="2000" dirty="0"/>
              <a:t>）</a:t>
            </a:r>
            <a:endParaRPr lang="en-US" altLang="zh-CN" sz="2000" dirty="0"/>
          </a:p>
        </p:txBody>
      </p:sp>
      <p:graphicFrame>
        <p:nvGraphicFramePr>
          <p:cNvPr id="49156" name="Object 3">
            <a:extLst>
              <a:ext uri="{FF2B5EF4-FFF2-40B4-BE49-F238E27FC236}">
                <a16:creationId xmlns:a16="http://schemas.microsoft.com/office/drawing/2014/main" id="{42297488-42D4-4B6D-A37D-2F33BA09AD88}"/>
              </a:ext>
            </a:extLst>
          </p:cNvPr>
          <p:cNvGraphicFramePr>
            <a:graphicFrameLocks noGrp="1" noChangeAspect="1"/>
          </p:cNvGraphicFramePr>
          <p:nvPr>
            <p:ph idx="4294967295"/>
            <p:extLst>
              <p:ext uri="{D42A27DB-BD31-4B8C-83A1-F6EECF244321}">
                <p14:modId xmlns:p14="http://schemas.microsoft.com/office/powerpoint/2010/main" val="3853645454"/>
              </p:ext>
            </p:extLst>
          </p:nvPr>
        </p:nvGraphicFramePr>
        <p:xfrm>
          <a:off x="2133600" y="4495800"/>
          <a:ext cx="5029200" cy="2530475"/>
        </p:xfrm>
        <a:graphic>
          <a:graphicData uri="http://schemas.openxmlformats.org/presentationml/2006/ole">
            <mc:AlternateContent xmlns:mc="http://schemas.openxmlformats.org/markup-compatibility/2006">
              <mc:Choice xmlns:v="urn:schemas-microsoft-com:vml" Requires="v">
                <p:oleObj spid="_x0000_s75877" name="Visio" r:id="rId3" imgW="2551569" imgH="1399758" progId="Visio.Drawing.11">
                  <p:embed/>
                </p:oleObj>
              </mc:Choice>
              <mc:Fallback>
                <p:oleObj name="Visio" r:id="rId3" imgW="2551569" imgH="1399758" progId="Visio.Drawing.11">
                  <p:embed/>
                  <p:pic>
                    <p:nvPicPr>
                      <p:cNvPr id="49156" name="Object 3">
                        <a:extLst>
                          <a:ext uri="{FF2B5EF4-FFF2-40B4-BE49-F238E27FC236}">
                            <a16:creationId xmlns:a16="http://schemas.microsoft.com/office/drawing/2014/main" id="{42297488-42D4-4B6D-A37D-2F33BA09A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495800"/>
                        <a:ext cx="5029200" cy="2530475"/>
                      </a:xfrm>
                      <a:prstGeom prst="rect">
                        <a:avLst/>
                      </a:prstGeom>
                      <a:noFill/>
                      <a:ln>
                        <a:noFill/>
                      </a:ln>
                      <a:effectLst/>
                    </p:spPr>
                  </p:pic>
                </p:oleObj>
              </mc:Fallback>
            </mc:AlternateContent>
          </a:graphicData>
        </a:graphic>
      </p:graphicFrame>
      <p:sp>
        <p:nvSpPr>
          <p:cNvPr id="49157" name="灯片编号占位符 1">
            <a:extLst>
              <a:ext uri="{FF2B5EF4-FFF2-40B4-BE49-F238E27FC236}">
                <a16:creationId xmlns:a16="http://schemas.microsoft.com/office/drawing/2014/main" id="{B7193F56-F303-4E5D-BA9D-8BC3D8303B4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D8DFF4-3ED6-4AD8-B2B8-4982F918D328}" type="slidenum">
              <a:rPr lang="en-US" altLang="zh-CN" smtClean="0">
                <a:latin typeface="Garamond" panose="02020404030301010803" pitchFamily="18" charset="0"/>
              </a:rPr>
              <a:pPr/>
              <a:t>5</a:t>
            </a:fld>
            <a:endParaRPr lang="en-US" altLang="zh-CN">
              <a:latin typeface="Garamond" panose="02020404030301010803" pitchFamily="18" charset="0"/>
            </a:endParaRPr>
          </a:p>
        </p:txBody>
      </p:sp>
      <p:sp>
        <p:nvSpPr>
          <p:cNvPr id="6" name="Rectangle 6">
            <a:extLst>
              <a:ext uri="{FF2B5EF4-FFF2-40B4-BE49-F238E27FC236}">
                <a16:creationId xmlns:a16="http://schemas.microsoft.com/office/drawing/2014/main" id="{BF70C6F2-F2DB-4568-B228-C7CF3E005F06}"/>
              </a:ext>
            </a:extLst>
          </p:cNvPr>
          <p:cNvSpPr txBox="1">
            <a:spLocks noChangeArrowheads="1"/>
          </p:cNvSpPr>
          <p:nvPr/>
        </p:nvSpPr>
        <p:spPr bwMode="auto">
          <a:xfrm>
            <a:off x="4953000" y="1295400"/>
            <a:ext cx="381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r>
              <a:rPr lang="zh-CN" altLang="en-US" sz="2200" kern="0" dirty="0"/>
              <a:t>软件系统通过影响问题域，能够帮助人们解决问题，称为解系统</a:t>
            </a:r>
            <a:endParaRPr lang="en-US" altLang="zh-CN" sz="2200" kern="0" dirty="0"/>
          </a:p>
          <a:p>
            <a:pPr lvl="1" eaLnBrk="1" hangingPunct="1"/>
            <a:r>
              <a:rPr lang="zh-CN" altLang="en-US" sz="2000" b="1" dirty="0"/>
              <a:t>问题域是自治的，它有自己的运行规律，而且这些规律不会因解系统的引入而发生改变</a:t>
            </a:r>
            <a:endParaRPr lang="en-US" altLang="zh-CN" sz="2000" b="1" dirty="0"/>
          </a:p>
          <a:p>
            <a:pPr lvl="1" eaLnBrk="1" hangingPunct="1"/>
            <a:r>
              <a:rPr lang="zh-CN" altLang="en-US" sz="2000" kern="0" dirty="0"/>
              <a:t>用户应关注问题域，</a:t>
            </a:r>
            <a:r>
              <a:rPr lang="zh-CN" altLang="en-US" sz="2000" b="1" kern="0" dirty="0">
                <a:solidFill>
                  <a:srgbClr val="FF0000"/>
                </a:solidFill>
              </a:rPr>
              <a:t>开发者应以问题域为中心思考</a:t>
            </a:r>
            <a:endParaRPr lang="en-US" altLang="zh-CN" sz="2000" b="1" kern="0" dirty="0">
              <a:solidFill>
                <a:srgbClr val="FF0000"/>
              </a:solidFill>
            </a:endParaRPr>
          </a:p>
        </p:txBody>
      </p:sp>
      <p:sp>
        <p:nvSpPr>
          <p:cNvPr id="4" name="矩形 3">
            <a:extLst>
              <a:ext uri="{FF2B5EF4-FFF2-40B4-BE49-F238E27FC236}">
                <a16:creationId xmlns:a16="http://schemas.microsoft.com/office/drawing/2014/main" id="{81A1FBFB-7E7E-45C3-84D8-810E71621A49}"/>
              </a:ext>
            </a:extLst>
          </p:cNvPr>
          <p:cNvSpPr/>
          <p:nvPr/>
        </p:nvSpPr>
        <p:spPr>
          <a:xfrm>
            <a:off x="5334000" y="4495800"/>
            <a:ext cx="3352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rPr>
              <a:t>软件</a:t>
            </a:r>
            <a:r>
              <a:rPr lang="zh-CN" altLang="en-US" sz="2400" b="1" dirty="0"/>
              <a:t>，一种信息制品，</a:t>
            </a:r>
            <a:r>
              <a:rPr lang="zh-CN" altLang="en-US" sz="2400" b="1" dirty="0">
                <a:solidFill>
                  <a:srgbClr val="FF0000"/>
                </a:solidFill>
              </a:rPr>
              <a:t>为何</a:t>
            </a:r>
            <a:r>
              <a:rPr lang="zh-CN" altLang="en-US" sz="2400" b="1" dirty="0"/>
              <a:t>能解决问题域中的问题，</a:t>
            </a:r>
            <a:r>
              <a:rPr lang="zh-CN" altLang="en-US" sz="2400" b="1" dirty="0">
                <a:solidFill>
                  <a:srgbClr val="FF0000"/>
                </a:solidFill>
              </a:rPr>
              <a:t>为人服务？</a:t>
            </a:r>
          </a:p>
        </p:txBody>
      </p:sp>
      <p:pic>
        <p:nvPicPr>
          <p:cNvPr id="5" name="图片 4">
            <a:extLst>
              <a:ext uri="{FF2B5EF4-FFF2-40B4-BE49-F238E27FC236}">
                <a16:creationId xmlns:a16="http://schemas.microsoft.com/office/drawing/2014/main" id="{823EC013-D71D-4F56-8F28-4F3047B9D71A}"/>
              </a:ext>
            </a:extLst>
          </p:cNvPr>
          <p:cNvPicPr>
            <a:picLocks noChangeAspect="1"/>
          </p:cNvPicPr>
          <p:nvPr/>
        </p:nvPicPr>
        <p:blipFill>
          <a:blip r:embed="rId5"/>
          <a:stretch>
            <a:fillRect/>
          </a:stretch>
        </p:blipFill>
        <p:spPr>
          <a:xfrm>
            <a:off x="228600" y="951797"/>
            <a:ext cx="3219557" cy="2820805"/>
          </a:xfrm>
          <a:prstGeom prst="rect">
            <a:avLst/>
          </a:prstGeom>
        </p:spPr>
      </p:pic>
      <p:pic>
        <p:nvPicPr>
          <p:cNvPr id="8" name="图片 7">
            <a:extLst>
              <a:ext uri="{FF2B5EF4-FFF2-40B4-BE49-F238E27FC236}">
                <a16:creationId xmlns:a16="http://schemas.microsoft.com/office/drawing/2014/main" id="{DD4C8896-167E-46B7-9B9D-8178532B8518}"/>
              </a:ext>
            </a:extLst>
          </p:cNvPr>
          <p:cNvPicPr>
            <a:picLocks noChangeAspect="1"/>
          </p:cNvPicPr>
          <p:nvPr/>
        </p:nvPicPr>
        <p:blipFill>
          <a:blip r:embed="rId6"/>
          <a:stretch>
            <a:fillRect/>
          </a:stretch>
        </p:blipFill>
        <p:spPr>
          <a:xfrm>
            <a:off x="4724400" y="987451"/>
            <a:ext cx="4305521" cy="2794144"/>
          </a:xfrm>
          <a:prstGeom prst="rect">
            <a:avLst/>
          </a:prstGeom>
        </p:spPr>
      </p:pic>
      <p:pic>
        <p:nvPicPr>
          <p:cNvPr id="9" name="图片 8">
            <a:extLst>
              <a:ext uri="{FF2B5EF4-FFF2-40B4-BE49-F238E27FC236}">
                <a16:creationId xmlns:a16="http://schemas.microsoft.com/office/drawing/2014/main" id="{F9404A0F-974F-46FC-A638-81FA2B3CFBBC}"/>
              </a:ext>
            </a:extLst>
          </p:cNvPr>
          <p:cNvPicPr>
            <a:picLocks noChangeAspect="1"/>
          </p:cNvPicPr>
          <p:nvPr/>
        </p:nvPicPr>
        <p:blipFill>
          <a:blip r:embed="rId7"/>
          <a:stretch>
            <a:fillRect/>
          </a:stretch>
        </p:blipFill>
        <p:spPr>
          <a:xfrm>
            <a:off x="3300918" y="3006552"/>
            <a:ext cx="1644735" cy="2863997"/>
          </a:xfrm>
          <a:prstGeom prst="rect">
            <a:avLst/>
          </a:prstGeom>
        </p:spPr>
      </p:pic>
    </p:spTree>
    <p:extLst>
      <p:ext uri="{BB962C8B-B14F-4D97-AF65-F5344CB8AC3E}">
        <p14:creationId xmlns:p14="http://schemas.microsoft.com/office/powerpoint/2010/main" val="215565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down)">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down)">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wipe(down)">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9156"/>
                                        </p:tgtEl>
                                        <p:attrNameLst>
                                          <p:attrName>style.visibility</p:attrName>
                                        </p:attrNameLst>
                                      </p:cBhvr>
                                      <p:to>
                                        <p:strVal val="visible"/>
                                      </p:to>
                                    </p:set>
                                    <p:animEffect transition="in" filter="wipe(down)">
                                      <p:cBhvr>
                                        <p:cTn id="27" dur="500"/>
                                        <p:tgtEl>
                                          <p:spTgt spid="49156"/>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P spid="6"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8B7DE3D-8BE9-4A3D-87A4-E7EAEC3BF5D7}"/>
              </a:ext>
            </a:extLst>
          </p:cNvPr>
          <p:cNvSpPr>
            <a:spLocks noGrp="1" noChangeArrowheads="1"/>
          </p:cNvSpPr>
          <p:nvPr>
            <p:ph type="title"/>
          </p:nvPr>
        </p:nvSpPr>
        <p:spPr/>
        <p:txBody>
          <a:bodyPr/>
          <a:lstStyle/>
          <a:p>
            <a:pPr eaLnBrk="1" hangingPunct="1"/>
            <a:r>
              <a:rPr lang="zh-CN" altLang="en-US" sz="3800" dirty="0">
                <a:latin typeface="Arial" panose="020B0604020202020204" pitchFamily="34" charset="0"/>
              </a:rPr>
              <a:t>软件解决问题的基础：模拟与</a:t>
            </a:r>
            <a:r>
              <a:rPr lang="zh-CN" altLang="en-US" sz="3800" dirty="0"/>
              <a:t>共享</a:t>
            </a:r>
          </a:p>
        </p:txBody>
      </p:sp>
      <p:sp>
        <p:nvSpPr>
          <p:cNvPr id="52227" name="Rectangle 5">
            <a:extLst>
              <a:ext uri="{FF2B5EF4-FFF2-40B4-BE49-F238E27FC236}">
                <a16:creationId xmlns:a16="http://schemas.microsoft.com/office/drawing/2014/main" id="{60F38BCF-6137-494B-B9B8-BA35C902088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2228" name="Object 4">
            <a:extLst>
              <a:ext uri="{FF2B5EF4-FFF2-40B4-BE49-F238E27FC236}">
                <a16:creationId xmlns:a16="http://schemas.microsoft.com/office/drawing/2014/main" id="{AF2373B5-7F4C-45E7-9252-6E919AC6428F}"/>
              </a:ext>
            </a:extLst>
          </p:cNvPr>
          <p:cNvGraphicFramePr>
            <a:graphicFrameLocks noChangeAspect="1"/>
          </p:cNvGraphicFramePr>
          <p:nvPr>
            <p:extLst>
              <p:ext uri="{D42A27DB-BD31-4B8C-83A1-F6EECF244321}">
                <p14:modId xmlns:p14="http://schemas.microsoft.com/office/powerpoint/2010/main" val="625540772"/>
              </p:ext>
            </p:extLst>
          </p:nvPr>
        </p:nvGraphicFramePr>
        <p:xfrm>
          <a:off x="2522378" y="4419600"/>
          <a:ext cx="4488022" cy="2465387"/>
        </p:xfrm>
        <a:graphic>
          <a:graphicData uri="http://schemas.openxmlformats.org/presentationml/2006/ole">
            <mc:AlternateContent xmlns:mc="http://schemas.openxmlformats.org/markup-compatibility/2006">
              <mc:Choice xmlns:v="urn:schemas-microsoft-com:vml" Requires="v">
                <p:oleObj spid="_x0000_s77926" name="Visio" r:id="rId3" imgW="2554486" imgH="1402675" progId="Visio.Drawing.11">
                  <p:embed/>
                </p:oleObj>
              </mc:Choice>
              <mc:Fallback>
                <p:oleObj name="Visio" r:id="rId3" imgW="2554486" imgH="1402675" progId="Visio.Drawing.11">
                  <p:embed/>
                  <p:pic>
                    <p:nvPicPr>
                      <p:cNvPr id="52228" name="Object 4">
                        <a:extLst>
                          <a:ext uri="{FF2B5EF4-FFF2-40B4-BE49-F238E27FC236}">
                            <a16:creationId xmlns:a16="http://schemas.microsoft.com/office/drawing/2014/main" id="{AF2373B5-7F4C-45E7-9252-6E919AC64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2378" y="4419600"/>
                        <a:ext cx="4488022" cy="2465387"/>
                      </a:xfrm>
                      <a:prstGeom prst="rect">
                        <a:avLst/>
                      </a:prstGeom>
                      <a:noFill/>
                      <a:ln>
                        <a:noFill/>
                      </a:ln>
                    </p:spPr>
                  </p:pic>
                </p:oleObj>
              </mc:Fallback>
            </mc:AlternateContent>
          </a:graphicData>
        </a:graphic>
      </p:graphicFrame>
      <p:sp>
        <p:nvSpPr>
          <p:cNvPr id="52229" name="Rectangle 6">
            <a:extLst>
              <a:ext uri="{FF2B5EF4-FFF2-40B4-BE49-F238E27FC236}">
                <a16:creationId xmlns:a16="http://schemas.microsoft.com/office/drawing/2014/main" id="{9E9B692C-A1F7-4F0E-8DB6-0BA4FD56258B}"/>
              </a:ext>
            </a:extLst>
          </p:cNvPr>
          <p:cNvSpPr>
            <a:spLocks noGrp="1" noChangeArrowheads="1"/>
          </p:cNvSpPr>
          <p:nvPr>
            <p:ph type="body" idx="1"/>
          </p:nvPr>
        </p:nvSpPr>
        <p:spPr>
          <a:xfrm>
            <a:off x="457200" y="990600"/>
            <a:ext cx="8229600" cy="4530725"/>
          </a:xfrm>
        </p:spPr>
        <p:txBody>
          <a:bodyPr/>
          <a:lstStyle/>
          <a:p>
            <a:pPr eaLnBrk="1" hangingPunct="1">
              <a:lnSpc>
                <a:spcPct val="90000"/>
              </a:lnSpc>
            </a:pPr>
            <a:r>
              <a:rPr lang="zh-CN" altLang="en-US" sz="2200" dirty="0"/>
              <a:t>软件系统能够与问题域进行交互和相互影响的原因在于，</a:t>
            </a:r>
            <a:r>
              <a:rPr lang="zh-CN" altLang="en-US" sz="2200" b="1" dirty="0"/>
              <a:t>软件系统中的某些部分对问题域中的某些部分的具有模拟特性</a:t>
            </a:r>
            <a:endParaRPr lang="zh-CN" altLang="en-US" sz="2200" dirty="0"/>
          </a:p>
          <a:p>
            <a:pPr lvl="1" eaLnBrk="1" hangingPunct="1">
              <a:lnSpc>
                <a:spcPct val="90000"/>
              </a:lnSpc>
            </a:pPr>
            <a:r>
              <a:rPr lang="zh-CN" altLang="en-US" sz="1800" dirty="0"/>
              <a:t>软件系统当中含有问题域某些部分的模型（或模拟），常见的模型包括数据模型、对象模型、处理模型等。 </a:t>
            </a:r>
          </a:p>
          <a:p>
            <a:pPr lvl="1" eaLnBrk="1" hangingPunct="1">
              <a:lnSpc>
                <a:spcPct val="90000"/>
              </a:lnSpc>
            </a:pPr>
            <a:r>
              <a:rPr lang="zh-CN" altLang="en-US" sz="1800" dirty="0"/>
              <a:t>问题域中的某些信息能够和模型中的信息建立映射关系 </a:t>
            </a:r>
          </a:p>
          <a:p>
            <a:pPr eaLnBrk="1" hangingPunct="1">
              <a:lnSpc>
                <a:spcPct val="90000"/>
              </a:lnSpc>
            </a:pPr>
            <a:r>
              <a:rPr lang="zh-CN" altLang="en-US" sz="2200" b="1" dirty="0"/>
              <a:t>这些通过映射建立的共同知识，就是问题域和解系统之间的共享现象</a:t>
            </a:r>
            <a:endParaRPr lang="en-US" altLang="zh-CN" sz="2200" b="1" dirty="0"/>
          </a:p>
          <a:p>
            <a:pPr lvl="1" eaLnBrk="1" hangingPunct="1">
              <a:lnSpc>
                <a:spcPct val="90000"/>
              </a:lnSpc>
            </a:pPr>
            <a:r>
              <a:rPr lang="zh-CN" altLang="en-US" sz="1800" dirty="0"/>
              <a:t> 利用数据表模拟库存与金额、坐标模拟位置、账户登录模拟开锁或授权，像素模拟图形、流数据模拟音频视频、</a:t>
            </a:r>
            <a:r>
              <a:rPr lang="en-US" altLang="zh-CN" sz="1800" dirty="0"/>
              <a:t>ai</a:t>
            </a:r>
            <a:r>
              <a:rPr lang="zh-CN" altLang="en-US" sz="1800" dirty="0"/>
              <a:t>模型模拟智力</a:t>
            </a:r>
            <a:endParaRPr lang="en-US" altLang="zh-CN" sz="1800" dirty="0"/>
          </a:p>
          <a:p>
            <a:pPr lvl="1" eaLnBrk="1" hangingPunct="1">
              <a:lnSpc>
                <a:spcPct val="90000"/>
              </a:lnSpc>
            </a:pPr>
            <a:r>
              <a:rPr lang="zh-CN" altLang="en-US" sz="1800" dirty="0"/>
              <a:t>游戏中的</a:t>
            </a:r>
            <a:r>
              <a:rPr lang="en-US" altLang="zh-CN" sz="1800" dirty="0"/>
              <a:t>PVE</a:t>
            </a:r>
            <a:r>
              <a:rPr lang="zh-CN" altLang="en-US" sz="1800" dirty="0"/>
              <a:t>与</a:t>
            </a:r>
            <a:r>
              <a:rPr lang="en-US" altLang="zh-CN" sz="1800" dirty="0"/>
              <a:t>PVP</a:t>
            </a:r>
            <a:r>
              <a:rPr lang="zh-CN" altLang="en-US" sz="1800" dirty="0"/>
              <a:t>互动、支付软件中的转账与支付、各种匹配、调度与推荐算法（游戏对手、商品、打车、短视频、信息流、相亲）</a:t>
            </a:r>
          </a:p>
        </p:txBody>
      </p:sp>
      <p:sp>
        <p:nvSpPr>
          <p:cNvPr id="52230" name="灯片编号占位符 1">
            <a:extLst>
              <a:ext uri="{FF2B5EF4-FFF2-40B4-BE49-F238E27FC236}">
                <a16:creationId xmlns:a16="http://schemas.microsoft.com/office/drawing/2014/main" id="{DD83FE3A-292B-4868-8DA6-1AB0599CD6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F3D625-BEA2-4432-A639-22E4AE519CF8}" type="slidenum">
              <a:rPr lang="en-US" altLang="zh-CN" smtClean="0">
                <a:latin typeface="Garamond" panose="02020404030301010803" pitchFamily="18" charset="0"/>
              </a:rPr>
              <a:pPr/>
              <a:t>6</a:t>
            </a:fld>
            <a:endParaRPr lang="en-US" altLang="zh-CN" dirty="0">
              <a:latin typeface="Garamond" panose="02020404030301010803" pitchFamily="18" charset="0"/>
            </a:endParaRPr>
          </a:p>
        </p:txBody>
      </p:sp>
    </p:spTree>
    <p:extLst>
      <p:ext uri="{BB962C8B-B14F-4D97-AF65-F5344CB8AC3E}">
        <p14:creationId xmlns:p14="http://schemas.microsoft.com/office/powerpoint/2010/main" val="172999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 calcmode="lin" valueType="num">
                                      <p:cBhvr additive="base">
                                        <p:cTn id="7" dur="500" fill="hold"/>
                                        <p:tgtEl>
                                          <p:spTgt spid="522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9">
                                            <p:txEl>
                                              <p:pRg st="1" end="1"/>
                                            </p:txEl>
                                          </p:spTgt>
                                        </p:tgtEl>
                                        <p:attrNameLst>
                                          <p:attrName>style.visibility</p:attrName>
                                        </p:attrNameLst>
                                      </p:cBhvr>
                                      <p:to>
                                        <p:strVal val="visible"/>
                                      </p:to>
                                    </p:set>
                                    <p:anim calcmode="lin" valueType="num">
                                      <p:cBhvr additive="base">
                                        <p:cTn id="11" dur="500" fill="hold"/>
                                        <p:tgtEl>
                                          <p:spTgt spid="5222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229">
                                            <p:txEl>
                                              <p:pRg st="2" end="2"/>
                                            </p:txEl>
                                          </p:spTgt>
                                        </p:tgtEl>
                                        <p:attrNameLst>
                                          <p:attrName>style.visibility</p:attrName>
                                        </p:attrNameLst>
                                      </p:cBhvr>
                                      <p:to>
                                        <p:strVal val="visible"/>
                                      </p:to>
                                    </p:set>
                                    <p:anim calcmode="lin" valueType="num">
                                      <p:cBhvr additive="base">
                                        <p:cTn id="15" dur="5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2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2229">
                                            <p:txEl>
                                              <p:pRg st="3" end="3"/>
                                            </p:txEl>
                                          </p:spTgt>
                                        </p:tgtEl>
                                        <p:attrNameLst>
                                          <p:attrName>style.visibility</p:attrName>
                                        </p:attrNameLst>
                                      </p:cBhvr>
                                      <p:to>
                                        <p:strVal val="visible"/>
                                      </p:to>
                                    </p:set>
                                    <p:anim calcmode="lin" valueType="num">
                                      <p:cBhvr additive="base">
                                        <p:cTn id="21" dur="500" fill="hold"/>
                                        <p:tgtEl>
                                          <p:spTgt spid="5222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222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2229">
                                            <p:txEl>
                                              <p:pRg st="4" end="4"/>
                                            </p:txEl>
                                          </p:spTgt>
                                        </p:tgtEl>
                                        <p:attrNameLst>
                                          <p:attrName>style.visibility</p:attrName>
                                        </p:attrNameLst>
                                      </p:cBhvr>
                                      <p:to>
                                        <p:strVal val="visible"/>
                                      </p:to>
                                    </p:set>
                                    <p:anim calcmode="lin" valueType="num">
                                      <p:cBhvr additive="base">
                                        <p:cTn id="25" dur="5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2229">
                                            <p:txEl>
                                              <p:pRg st="5" end="5"/>
                                            </p:txEl>
                                          </p:spTgt>
                                        </p:tgtEl>
                                        <p:attrNameLst>
                                          <p:attrName>style.visibility</p:attrName>
                                        </p:attrNameLst>
                                      </p:cBhvr>
                                      <p:to>
                                        <p:strVal val="visible"/>
                                      </p:to>
                                    </p:set>
                                    <p:anim calcmode="lin" valueType="num">
                                      <p:cBhvr additive="base">
                                        <p:cTn id="29" dur="500" fill="hold"/>
                                        <p:tgtEl>
                                          <p:spTgt spid="5222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222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2228"/>
                                        </p:tgtEl>
                                        <p:attrNameLst>
                                          <p:attrName>style.visibility</p:attrName>
                                        </p:attrNameLst>
                                      </p:cBhvr>
                                      <p:to>
                                        <p:strVal val="visible"/>
                                      </p:to>
                                    </p:set>
                                    <p:anim calcmode="lin" valueType="num">
                                      <p:cBhvr additive="base">
                                        <p:cTn id="33" dur="500" fill="hold"/>
                                        <p:tgtEl>
                                          <p:spTgt spid="52228"/>
                                        </p:tgtEl>
                                        <p:attrNameLst>
                                          <p:attrName>ppt_x</p:attrName>
                                        </p:attrNameLst>
                                      </p:cBhvr>
                                      <p:tavLst>
                                        <p:tav tm="0">
                                          <p:val>
                                            <p:strVal val="#ppt_x"/>
                                          </p:val>
                                        </p:tav>
                                        <p:tav tm="100000">
                                          <p:val>
                                            <p:strVal val="#ppt_x"/>
                                          </p:val>
                                        </p:tav>
                                      </p:tavLst>
                                    </p:anim>
                                    <p:anim calcmode="lin" valueType="num">
                                      <p:cBhvr additive="base">
                                        <p:cTn id="34"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65193259-7BA7-4703-B09D-D205C248711B}"/>
              </a:ext>
            </a:extLst>
          </p:cNvPr>
          <p:cNvSpPr>
            <a:spLocks noGrp="1" noChangeArrowheads="1"/>
          </p:cNvSpPr>
          <p:nvPr>
            <p:ph type="title"/>
          </p:nvPr>
        </p:nvSpPr>
        <p:spPr/>
        <p:txBody>
          <a:bodyPr/>
          <a:lstStyle/>
          <a:p>
            <a:r>
              <a:rPr lang="zh-CN" altLang="en-US" dirty="0"/>
              <a:t>需求的两个维度</a:t>
            </a:r>
          </a:p>
        </p:txBody>
      </p:sp>
      <p:sp>
        <p:nvSpPr>
          <p:cNvPr id="55299" name="内容占位符 2">
            <a:extLst>
              <a:ext uri="{FF2B5EF4-FFF2-40B4-BE49-F238E27FC236}">
                <a16:creationId xmlns:a16="http://schemas.microsoft.com/office/drawing/2014/main" id="{6E9890B0-D48E-43D8-99BE-E45F0FDE2521}"/>
              </a:ext>
            </a:extLst>
          </p:cNvPr>
          <p:cNvSpPr>
            <a:spLocks noGrp="1" noChangeArrowheads="1"/>
          </p:cNvSpPr>
          <p:nvPr>
            <p:ph idx="1"/>
          </p:nvPr>
        </p:nvSpPr>
        <p:spPr>
          <a:xfrm>
            <a:off x="457200" y="1600201"/>
            <a:ext cx="8229600" cy="2590800"/>
          </a:xfrm>
        </p:spPr>
        <p:txBody>
          <a:bodyPr/>
          <a:lstStyle/>
          <a:p>
            <a:pPr eaLnBrk="1" hangingPunct="1"/>
            <a:r>
              <a:rPr lang="zh-CN" altLang="en-US" sz="2400" dirty="0"/>
              <a:t>需求（要求，问题域端）</a:t>
            </a:r>
            <a:endParaRPr lang="en-US" altLang="zh-CN" sz="2400" dirty="0"/>
          </a:p>
          <a:p>
            <a:pPr lvl="1" eaLnBrk="1" hangingPunct="1"/>
            <a:r>
              <a:rPr lang="zh-CN" altLang="en-US" sz="2000" dirty="0"/>
              <a:t>直接需求、间接需求</a:t>
            </a:r>
            <a:endParaRPr lang="en-US" altLang="zh-CN" sz="2000" dirty="0"/>
          </a:p>
          <a:p>
            <a:pPr lvl="1" eaLnBrk="1" hangingPunct="1"/>
            <a:r>
              <a:rPr lang="zh-CN" altLang="en-US" sz="2000" dirty="0"/>
              <a:t>不切实际的期望</a:t>
            </a:r>
            <a:endParaRPr lang="en-US" altLang="zh-CN" sz="2000" dirty="0"/>
          </a:p>
          <a:p>
            <a:endParaRPr lang="en-US" altLang="zh-CN" sz="500" dirty="0"/>
          </a:p>
          <a:p>
            <a:r>
              <a:rPr lang="zh-CN" altLang="en-US" sz="2400" dirty="0"/>
              <a:t>需求规格说明（解系统端）</a:t>
            </a:r>
            <a:endParaRPr lang="en-US" altLang="zh-CN" sz="2400" dirty="0"/>
          </a:p>
          <a:p>
            <a:pPr lvl="1"/>
            <a:r>
              <a:rPr lang="zh-CN" altLang="en-US" sz="2000" dirty="0"/>
              <a:t>数据：现实世界的模型</a:t>
            </a:r>
            <a:endParaRPr lang="en-US" altLang="zh-CN" sz="2000" dirty="0"/>
          </a:p>
          <a:p>
            <a:pPr lvl="1"/>
            <a:r>
              <a:rPr lang="zh-CN" altLang="en-US" sz="2000" dirty="0"/>
              <a:t>功能：对模型的操作，将结果反馈回现实世界，（辅助）解决问题</a:t>
            </a:r>
            <a:endParaRPr lang="en-US" altLang="zh-CN" sz="2000" dirty="0"/>
          </a:p>
          <a:p>
            <a:pPr lvl="2"/>
            <a:r>
              <a:rPr lang="zh-CN" altLang="en-US" sz="1800" dirty="0"/>
              <a:t>过程式分析：以功能分解为核心</a:t>
            </a:r>
            <a:endParaRPr lang="en-US" altLang="zh-CN" sz="1800" dirty="0"/>
          </a:p>
          <a:p>
            <a:pPr lvl="2"/>
            <a:r>
              <a:rPr lang="zh-CN" altLang="en-US" sz="1800" dirty="0"/>
              <a:t>面向对象分析：以封装的数据与对数据的操作为核心</a:t>
            </a:r>
          </a:p>
        </p:txBody>
      </p:sp>
      <p:sp>
        <p:nvSpPr>
          <p:cNvPr id="55300" name="灯片编号占位符 1">
            <a:extLst>
              <a:ext uri="{FF2B5EF4-FFF2-40B4-BE49-F238E27FC236}">
                <a16:creationId xmlns:a16="http://schemas.microsoft.com/office/drawing/2014/main" id="{CFFE4AF2-839F-4C11-BF96-3F75497FA6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09958A-4DE1-42FE-A9F2-32AA117818EF}" type="slidenum">
              <a:rPr lang="en-US" altLang="zh-CN" smtClean="0">
                <a:latin typeface="Garamond" panose="02020404030301010803" pitchFamily="18" charset="0"/>
              </a:rPr>
              <a:pPr/>
              <a:t>7</a:t>
            </a:fld>
            <a:endParaRPr lang="en-US" altLang="zh-CN">
              <a:latin typeface="Garamond" panose="02020404030301010803" pitchFamily="18" charset="0"/>
            </a:endParaRPr>
          </a:p>
        </p:txBody>
      </p:sp>
      <p:graphicFrame>
        <p:nvGraphicFramePr>
          <p:cNvPr id="5" name="Object 4">
            <a:extLst>
              <a:ext uri="{FF2B5EF4-FFF2-40B4-BE49-F238E27FC236}">
                <a16:creationId xmlns:a16="http://schemas.microsoft.com/office/drawing/2014/main" id="{C42019C0-E960-4935-958F-C2EBF96A0EA5}"/>
              </a:ext>
            </a:extLst>
          </p:cNvPr>
          <p:cNvGraphicFramePr>
            <a:graphicFrameLocks noChangeAspect="1"/>
          </p:cNvGraphicFramePr>
          <p:nvPr>
            <p:extLst>
              <p:ext uri="{D42A27DB-BD31-4B8C-83A1-F6EECF244321}">
                <p14:modId xmlns:p14="http://schemas.microsoft.com/office/powerpoint/2010/main" val="1665496653"/>
              </p:ext>
            </p:extLst>
          </p:nvPr>
        </p:nvGraphicFramePr>
        <p:xfrm>
          <a:off x="4724400" y="1600201"/>
          <a:ext cx="3657600" cy="2096691"/>
        </p:xfrm>
        <a:graphic>
          <a:graphicData uri="http://schemas.openxmlformats.org/presentationml/2006/ole">
            <mc:AlternateContent xmlns:mc="http://schemas.openxmlformats.org/markup-compatibility/2006">
              <mc:Choice xmlns:v="urn:schemas-microsoft-com:vml" Requires="v">
                <p:oleObj spid="_x0000_s82118" name="Visio" r:id="rId3" imgW="2443639" imgH="1399758" progId="Visio.Drawing.11">
                  <p:embed/>
                </p:oleObj>
              </mc:Choice>
              <mc:Fallback>
                <p:oleObj name="Visio" r:id="rId3" imgW="2443639" imgH="1399758" progId="Visio.Drawing.11">
                  <p:embed/>
                  <p:pic>
                    <p:nvPicPr>
                      <p:cNvPr id="53252" name="Object 4">
                        <a:extLst>
                          <a:ext uri="{FF2B5EF4-FFF2-40B4-BE49-F238E27FC236}">
                            <a16:creationId xmlns:a16="http://schemas.microsoft.com/office/drawing/2014/main" id="{6934C239-2746-4524-87BA-EC8C5B9F6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00201"/>
                        <a:ext cx="3657600" cy="2096691"/>
                      </a:xfrm>
                      <a:prstGeom prst="rect">
                        <a:avLst/>
                      </a:prstGeom>
                      <a:noFill/>
                      <a:ln>
                        <a:noFill/>
                      </a:ln>
                      <a:effectLst/>
                    </p:spPr>
                  </p:pic>
                </p:oleObj>
              </mc:Fallback>
            </mc:AlternateContent>
          </a:graphicData>
        </a:graphic>
      </p:graphicFrame>
      <p:graphicFrame>
        <p:nvGraphicFramePr>
          <p:cNvPr id="6" name="Object 4">
            <a:extLst>
              <a:ext uri="{FF2B5EF4-FFF2-40B4-BE49-F238E27FC236}">
                <a16:creationId xmlns:a16="http://schemas.microsoft.com/office/drawing/2014/main" id="{41391701-517B-4478-8DF8-6FAE4E5AA5C8}"/>
              </a:ext>
            </a:extLst>
          </p:cNvPr>
          <p:cNvGraphicFramePr>
            <a:graphicFrameLocks noChangeAspect="1"/>
          </p:cNvGraphicFramePr>
          <p:nvPr>
            <p:extLst>
              <p:ext uri="{D42A27DB-BD31-4B8C-83A1-F6EECF244321}">
                <p14:modId xmlns:p14="http://schemas.microsoft.com/office/powerpoint/2010/main" val="2920038285"/>
              </p:ext>
            </p:extLst>
          </p:nvPr>
        </p:nvGraphicFramePr>
        <p:xfrm>
          <a:off x="1219200" y="4724400"/>
          <a:ext cx="7010400" cy="1978834"/>
        </p:xfrm>
        <a:graphic>
          <a:graphicData uri="http://schemas.openxmlformats.org/presentationml/2006/ole">
            <mc:AlternateContent xmlns:mc="http://schemas.openxmlformats.org/markup-compatibility/2006">
              <mc:Choice xmlns:v="urn:schemas-microsoft-com:vml" Requires="v">
                <p:oleObj spid="_x0000_s82119" name="Visio" r:id="rId5" imgW="4963537" imgH="1399758" progId="Visio.Drawing.11">
                  <p:embed/>
                </p:oleObj>
              </mc:Choice>
              <mc:Fallback>
                <p:oleObj name="Visio" r:id="rId5" imgW="4963537" imgH="1399758" progId="Visio.Drawing.11">
                  <p:embed/>
                  <p:pic>
                    <p:nvPicPr>
                      <p:cNvPr id="54276" name="Object 4">
                        <a:extLst>
                          <a:ext uri="{FF2B5EF4-FFF2-40B4-BE49-F238E27FC236}">
                            <a16:creationId xmlns:a16="http://schemas.microsoft.com/office/drawing/2014/main" id="{9D974C7E-4099-412E-BA15-A9496F49F7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724400"/>
                        <a:ext cx="7010400" cy="19788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2868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B934E7CA-EFD1-47CC-96B8-634FB9E1CBD5}"/>
              </a:ext>
            </a:extLst>
          </p:cNvPr>
          <p:cNvSpPr>
            <a:spLocks noGrp="1" noChangeArrowheads="1"/>
          </p:cNvSpPr>
          <p:nvPr>
            <p:ph type="title"/>
          </p:nvPr>
        </p:nvSpPr>
        <p:spPr/>
        <p:txBody>
          <a:bodyPr/>
          <a:lstStyle/>
          <a:p>
            <a:r>
              <a:rPr lang="zh-CN" altLang="en-US" dirty="0"/>
              <a:t>需求的四个基本概念：问题域、需求、解系统、需求规格说明</a:t>
            </a:r>
          </a:p>
        </p:txBody>
      </p:sp>
      <p:sp>
        <p:nvSpPr>
          <p:cNvPr id="57347" name="灯片编号占位符 3">
            <a:extLst>
              <a:ext uri="{FF2B5EF4-FFF2-40B4-BE49-F238E27FC236}">
                <a16:creationId xmlns:a16="http://schemas.microsoft.com/office/drawing/2014/main" id="{7E451818-70F2-4C89-B02E-6AA95E09E7A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194EBD-76A0-4EBF-B439-B23178017D35}" type="slidenum">
              <a:rPr lang="en-US" altLang="zh-CN" smtClean="0">
                <a:latin typeface="Garamond" panose="02020404030301010803" pitchFamily="18" charset="0"/>
              </a:rPr>
              <a:pPr/>
              <a:t>8</a:t>
            </a:fld>
            <a:endParaRPr lang="en-US" altLang="zh-CN">
              <a:latin typeface="Garamond" panose="02020404030301010803" pitchFamily="18" charset="0"/>
            </a:endParaRPr>
          </a:p>
        </p:txBody>
      </p:sp>
      <p:cxnSp>
        <p:nvCxnSpPr>
          <p:cNvPr id="6" name="直接连接符 5">
            <a:extLst>
              <a:ext uri="{FF2B5EF4-FFF2-40B4-BE49-F238E27FC236}">
                <a16:creationId xmlns:a16="http://schemas.microsoft.com/office/drawing/2014/main" id="{A3048060-9748-4D75-B973-0B35B8138769}"/>
              </a:ext>
            </a:extLst>
          </p:cNvPr>
          <p:cNvCxnSpPr>
            <a:cxnSpLocks/>
          </p:cNvCxnSpPr>
          <p:nvPr/>
        </p:nvCxnSpPr>
        <p:spPr>
          <a:xfrm>
            <a:off x="4572000" y="1600200"/>
            <a:ext cx="0" cy="4643438"/>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C5A0213D-25FA-4CF2-97B2-A24DFA0DA83A}"/>
              </a:ext>
            </a:extLst>
          </p:cNvPr>
          <p:cNvSpPr/>
          <p:nvPr/>
        </p:nvSpPr>
        <p:spPr>
          <a:xfrm>
            <a:off x="2590800" y="2819400"/>
            <a:ext cx="4038600" cy="2057400"/>
          </a:xfrm>
          <a:prstGeom prst="rect">
            <a:avLst/>
          </a:prstGeom>
          <a:solidFill>
            <a:schemeClr val="bg1"/>
          </a:solidFill>
          <a:ln w="635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云形 9">
            <a:extLst>
              <a:ext uri="{FF2B5EF4-FFF2-40B4-BE49-F238E27FC236}">
                <a16:creationId xmlns:a16="http://schemas.microsoft.com/office/drawing/2014/main" id="{9ABEE845-339F-4FC2-AE53-F01CFA39549D}"/>
              </a:ext>
            </a:extLst>
          </p:cNvPr>
          <p:cNvSpPr/>
          <p:nvPr/>
        </p:nvSpPr>
        <p:spPr>
          <a:xfrm>
            <a:off x="228600" y="1616075"/>
            <a:ext cx="2286000" cy="1066800"/>
          </a:xfrm>
          <a:prstGeom prst="clou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t>现实世界</a:t>
            </a:r>
          </a:p>
        </p:txBody>
      </p:sp>
      <p:sp>
        <p:nvSpPr>
          <p:cNvPr id="11" name="云形 10">
            <a:extLst>
              <a:ext uri="{FF2B5EF4-FFF2-40B4-BE49-F238E27FC236}">
                <a16:creationId xmlns:a16="http://schemas.microsoft.com/office/drawing/2014/main" id="{3D44D74E-B9F4-4F8D-B844-C9EB57E0D818}"/>
              </a:ext>
            </a:extLst>
          </p:cNvPr>
          <p:cNvSpPr/>
          <p:nvPr/>
        </p:nvSpPr>
        <p:spPr>
          <a:xfrm>
            <a:off x="6356350" y="4754563"/>
            <a:ext cx="2652713" cy="1066800"/>
          </a:xfrm>
          <a:prstGeom prst="cloud">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计算机世界</a:t>
            </a:r>
            <a:endParaRPr lang="zh-CN" altLang="en-US" b="1" dirty="0">
              <a:solidFill>
                <a:schemeClr val="tx1"/>
              </a:solidFill>
            </a:endParaRPr>
          </a:p>
        </p:txBody>
      </p:sp>
      <p:sp>
        <p:nvSpPr>
          <p:cNvPr id="12" name="椭圆 11">
            <a:extLst>
              <a:ext uri="{FF2B5EF4-FFF2-40B4-BE49-F238E27FC236}">
                <a16:creationId xmlns:a16="http://schemas.microsoft.com/office/drawing/2014/main" id="{6620CA89-6295-4F5B-A414-359EE5B06638}"/>
              </a:ext>
            </a:extLst>
          </p:cNvPr>
          <p:cNvSpPr/>
          <p:nvPr/>
        </p:nvSpPr>
        <p:spPr>
          <a:xfrm>
            <a:off x="457200" y="3124200"/>
            <a:ext cx="1828800" cy="9906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t>问题域</a:t>
            </a:r>
          </a:p>
        </p:txBody>
      </p:sp>
      <p:sp>
        <p:nvSpPr>
          <p:cNvPr id="13" name="椭圆 12">
            <a:extLst>
              <a:ext uri="{FF2B5EF4-FFF2-40B4-BE49-F238E27FC236}">
                <a16:creationId xmlns:a16="http://schemas.microsoft.com/office/drawing/2014/main" id="{A21A5BC7-9BA7-44D7-B543-09BD48BB73CD}"/>
              </a:ext>
            </a:extLst>
          </p:cNvPr>
          <p:cNvSpPr/>
          <p:nvPr/>
        </p:nvSpPr>
        <p:spPr>
          <a:xfrm>
            <a:off x="7086600" y="3124200"/>
            <a:ext cx="1828800" cy="990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解系统</a:t>
            </a:r>
          </a:p>
        </p:txBody>
      </p:sp>
      <p:cxnSp>
        <p:nvCxnSpPr>
          <p:cNvPr id="15" name="直接连接符 14">
            <a:extLst>
              <a:ext uri="{FF2B5EF4-FFF2-40B4-BE49-F238E27FC236}">
                <a16:creationId xmlns:a16="http://schemas.microsoft.com/office/drawing/2014/main" id="{C7E19D0D-CCB7-420B-9FD7-80F2E57A67B1}"/>
              </a:ext>
            </a:extLst>
          </p:cNvPr>
          <p:cNvCxnSpPr>
            <a:stCxn id="12" idx="6"/>
          </p:cNvCxnSpPr>
          <p:nvPr/>
        </p:nvCxnSpPr>
        <p:spPr>
          <a:xfrm>
            <a:off x="2286000" y="3619500"/>
            <a:ext cx="48006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194C24E-3944-4F00-A9D9-933935C3E339}"/>
              </a:ext>
            </a:extLst>
          </p:cNvPr>
          <p:cNvCxnSpPr/>
          <p:nvPr/>
        </p:nvCxnSpPr>
        <p:spPr>
          <a:xfrm>
            <a:off x="4572000" y="3619500"/>
            <a:ext cx="0" cy="1135063"/>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C6E846A-CB98-44D8-9844-95CE6F872B60}"/>
              </a:ext>
            </a:extLst>
          </p:cNvPr>
          <p:cNvSpPr/>
          <p:nvPr/>
        </p:nvSpPr>
        <p:spPr>
          <a:xfrm>
            <a:off x="2743200" y="2971800"/>
            <a:ext cx="685800" cy="17827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问题域描述</a:t>
            </a:r>
          </a:p>
        </p:txBody>
      </p:sp>
      <p:sp>
        <p:nvSpPr>
          <p:cNvPr id="19" name="矩形 18">
            <a:extLst>
              <a:ext uri="{FF2B5EF4-FFF2-40B4-BE49-F238E27FC236}">
                <a16:creationId xmlns:a16="http://schemas.microsoft.com/office/drawing/2014/main" id="{7D3CEEA7-1B82-450B-A79B-D102DD389606}"/>
              </a:ext>
            </a:extLst>
          </p:cNvPr>
          <p:cNvSpPr/>
          <p:nvPr/>
        </p:nvSpPr>
        <p:spPr>
          <a:xfrm>
            <a:off x="5822950" y="2951163"/>
            <a:ext cx="685800" cy="180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需求规格说明</a:t>
            </a:r>
          </a:p>
        </p:txBody>
      </p:sp>
      <p:sp>
        <p:nvSpPr>
          <p:cNvPr id="20" name="矩形 19">
            <a:extLst>
              <a:ext uri="{FF2B5EF4-FFF2-40B4-BE49-F238E27FC236}">
                <a16:creationId xmlns:a16="http://schemas.microsoft.com/office/drawing/2014/main" id="{01CF583A-EB4F-4492-8463-51B2D95C1A9A}"/>
              </a:ext>
            </a:extLst>
          </p:cNvPr>
          <p:cNvSpPr/>
          <p:nvPr/>
        </p:nvSpPr>
        <p:spPr>
          <a:xfrm>
            <a:off x="4038600" y="4186238"/>
            <a:ext cx="1066800" cy="56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需求</a:t>
            </a:r>
          </a:p>
        </p:txBody>
      </p:sp>
      <p:sp>
        <p:nvSpPr>
          <p:cNvPr id="2" name="箭头: 直角上 1">
            <a:extLst>
              <a:ext uri="{FF2B5EF4-FFF2-40B4-BE49-F238E27FC236}">
                <a16:creationId xmlns:a16="http://schemas.microsoft.com/office/drawing/2014/main" id="{46AAAEF9-DC3F-4325-93C6-CC0709BC1BD2}"/>
              </a:ext>
            </a:extLst>
          </p:cNvPr>
          <p:cNvSpPr/>
          <p:nvPr/>
        </p:nvSpPr>
        <p:spPr>
          <a:xfrm rot="16200000">
            <a:off x="4858527" y="-475434"/>
            <a:ext cx="1139814" cy="5675269"/>
          </a:xfrm>
          <a:prstGeom prst="bentUpArrow">
            <a:avLst/>
          </a:prstGeom>
          <a:noFill/>
          <a:ln w="508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9888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5519894-B2AC-49E4-8592-A10C40F684AF}"/>
              </a:ext>
            </a:extLst>
          </p:cNvPr>
          <p:cNvSpPr>
            <a:spLocks noGrp="1" noChangeArrowheads="1"/>
          </p:cNvSpPr>
          <p:nvPr>
            <p:ph type="title"/>
          </p:nvPr>
        </p:nvSpPr>
        <p:spPr/>
        <p:txBody>
          <a:bodyPr/>
          <a:lstStyle/>
          <a:p>
            <a:pPr eaLnBrk="1" hangingPunct="1"/>
            <a:r>
              <a:rPr lang="zh-CN" altLang="en-US" sz="3800" dirty="0"/>
              <a:t>需求的定义</a:t>
            </a:r>
          </a:p>
        </p:txBody>
      </p:sp>
      <p:sp>
        <p:nvSpPr>
          <p:cNvPr id="7171" name="Rectangle 3">
            <a:extLst>
              <a:ext uri="{FF2B5EF4-FFF2-40B4-BE49-F238E27FC236}">
                <a16:creationId xmlns:a16="http://schemas.microsoft.com/office/drawing/2014/main" id="{7985CFDD-6435-4872-A2BA-5E735668418E}"/>
              </a:ext>
            </a:extLst>
          </p:cNvPr>
          <p:cNvSpPr>
            <a:spLocks noGrp="1" noChangeArrowheads="1"/>
          </p:cNvSpPr>
          <p:nvPr>
            <p:ph type="body" idx="1"/>
          </p:nvPr>
        </p:nvSpPr>
        <p:spPr/>
        <p:txBody>
          <a:bodyPr/>
          <a:lstStyle/>
          <a:p>
            <a:pPr eaLnBrk="1" hangingPunct="1"/>
            <a:r>
              <a:rPr lang="en-US" altLang="zh-CN"/>
              <a:t>IEEE</a:t>
            </a:r>
          </a:p>
          <a:p>
            <a:pPr lvl="1" eaLnBrk="1" hangingPunct="1"/>
            <a:r>
              <a:rPr lang="zh-CN" altLang="en-US"/>
              <a:t>（</a:t>
            </a:r>
            <a:r>
              <a:rPr lang="en-US" altLang="zh-CN"/>
              <a:t>1</a:t>
            </a:r>
            <a:r>
              <a:rPr lang="zh-CN" altLang="en-US"/>
              <a:t>）用户为了解决问题或达到某些目标所需要的条件或能力；</a:t>
            </a:r>
          </a:p>
          <a:p>
            <a:pPr lvl="1" eaLnBrk="1" hangingPunct="1"/>
            <a:r>
              <a:rPr lang="zh-CN" altLang="en-US"/>
              <a:t>（</a:t>
            </a:r>
            <a:r>
              <a:rPr lang="en-US" altLang="zh-CN"/>
              <a:t>2</a:t>
            </a:r>
            <a:r>
              <a:rPr lang="zh-CN" altLang="en-US"/>
              <a:t>）系统或系统部件为了满足合同、标准、规范或其它正式文档所规定的要求而需要具备的条件或能力；</a:t>
            </a:r>
          </a:p>
          <a:p>
            <a:pPr lvl="1" eaLnBrk="1" hangingPunct="1"/>
            <a:r>
              <a:rPr lang="zh-CN" altLang="en-US"/>
              <a:t>（</a:t>
            </a:r>
            <a:r>
              <a:rPr lang="en-US" altLang="zh-CN"/>
              <a:t>3</a:t>
            </a:r>
            <a:r>
              <a:rPr lang="zh-CN" altLang="en-US"/>
              <a:t>）对（</a:t>
            </a:r>
            <a:r>
              <a:rPr lang="en-US" altLang="zh-CN"/>
              <a:t>1</a:t>
            </a:r>
            <a:r>
              <a:rPr lang="zh-CN" altLang="en-US"/>
              <a:t>）或（</a:t>
            </a:r>
            <a:r>
              <a:rPr lang="en-US" altLang="zh-CN"/>
              <a:t>2</a:t>
            </a:r>
            <a:r>
              <a:rPr lang="zh-CN" altLang="en-US"/>
              <a:t>）中的一个条件或一种能力的一种文档化表述。</a:t>
            </a:r>
          </a:p>
        </p:txBody>
      </p:sp>
      <p:sp>
        <p:nvSpPr>
          <p:cNvPr id="7172" name="灯片编号占位符 1">
            <a:extLst>
              <a:ext uri="{FF2B5EF4-FFF2-40B4-BE49-F238E27FC236}">
                <a16:creationId xmlns:a16="http://schemas.microsoft.com/office/drawing/2014/main" id="{B2F6D37F-7514-4FF0-9A0A-0E5DCB165EB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C4E653-5638-4C41-AC51-762743D9CD08}" type="slidenum">
              <a:rPr lang="en-US" altLang="zh-CN" smtClean="0">
                <a:latin typeface="Garamond" panose="02020404030301010803" pitchFamily="18" charset="0"/>
              </a:rPr>
              <a:pPr/>
              <a:t>9</a:t>
            </a:fld>
            <a:endParaRPr lang="en-US" altLang="zh-CN">
              <a:latin typeface="Garamond" panose="02020404030301010803" pitchFamily="18" charset="0"/>
            </a:endParaRPr>
          </a:p>
        </p:txBody>
      </p:sp>
    </p:spTree>
    <p:extLst>
      <p:ext uri="{BB962C8B-B14F-4D97-AF65-F5344CB8AC3E}">
        <p14:creationId xmlns:p14="http://schemas.microsoft.com/office/powerpoint/2010/main" val="3138874549"/>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3610</Words>
  <Application>Microsoft Office PowerPoint</Application>
  <PresentationFormat>全屏显示(4:3)</PresentationFormat>
  <Paragraphs>437</Paragraphs>
  <Slides>36</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5" baseType="lpstr">
      <vt:lpstr>等线</vt:lpstr>
      <vt:lpstr>宋体</vt:lpstr>
      <vt:lpstr>微软雅黑</vt:lpstr>
      <vt:lpstr>Arial</vt:lpstr>
      <vt:lpstr>Garamond</vt:lpstr>
      <vt:lpstr>Wingdings</vt:lpstr>
      <vt:lpstr>Edge</vt:lpstr>
      <vt:lpstr>Visio</vt:lpstr>
      <vt:lpstr>图表</vt:lpstr>
      <vt:lpstr>需求与商业模式创新  第一章: 导论</vt:lpstr>
      <vt:lpstr>自我介绍</vt:lpstr>
      <vt:lpstr>欢迎大家进入大三</vt:lpstr>
      <vt:lpstr>课程热身讨论：什么是软件？</vt:lpstr>
      <vt:lpstr>问题域与解系统</vt:lpstr>
      <vt:lpstr>软件解决问题的基础：模拟与共享</vt:lpstr>
      <vt:lpstr>需求的两个维度</vt:lpstr>
      <vt:lpstr>需求的四个基本概念：问题域、需求、解系统、需求规格说明</vt:lpstr>
      <vt:lpstr>需求的定义</vt:lpstr>
      <vt:lpstr>需求的重要性 -  90年代的软件生产状况调查——Standish Group 1995</vt:lpstr>
      <vt:lpstr>90年代的软件生产状况调查 —— 影响因素[Standish Group 1995]</vt:lpstr>
      <vt:lpstr>当前需求的重要性 -《Are requirements alive and kicking?》 YES 2010</vt:lpstr>
      <vt:lpstr>PowerPoint 演示文稿</vt:lpstr>
      <vt:lpstr>需求工程的概念</vt:lpstr>
      <vt:lpstr>需求工程与系统工程</vt:lpstr>
      <vt:lpstr>需求错误的高代价性 </vt:lpstr>
      <vt:lpstr>需求工程的基本活动与实质</vt:lpstr>
      <vt:lpstr>需求工程活动的困难性</vt:lpstr>
      <vt:lpstr>《需求工程》与其它课程的关系与自身不足</vt:lpstr>
      <vt:lpstr>非技术性和社会性因素带来的需求工程困难</vt:lpstr>
      <vt:lpstr>从业务转向“人”：商业模式的重构</vt:lpstr>
      <vt:lpstr>商业模式原理</vt:lpstr>
      <vt:lpstr>需求设计也需要掌握商业模式设计</vt:lpstr>
      <vt:lpstr>商业模式画布概览</vt:lpstr>
      <vt:lpstr>围绕商业模式的基本活动</vt:lpstr>
      <vt:lpstr>《需求与商业模式创新》课程内容</vt:lpstr>
      <vt:lpstr>课程目标</vt:lpstr>
      <vt:lpstr>上次课程重点关注的互联网产品</vt:lpstr>
      <vt:lpstr>课程资料</vt:lpstr>
      <vt:lpstr>考核</vt:lpstr>
      <vt:lpstr>课后作业与预习</vt:lpstr>
      <vt:lpstr>大作业精英团队招募！</vt:lpstr>
      <vt:lpstr>本章小结</vt:lpstr>
      <vt:lpstr>共享单车2017：Ofo与Mobike</vt:lpstr>
      <vt:lpstr>共享单车2018：Hellobike</vt:lpstr>
      <vt:lpstr>共享单车2019：青桔与美团单车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Hongyu Kuang</cp:lastModifiedBy>
  <cp:revision>369</cp:revision>
  <cp:lastPrinted>1601-01-01T00:00:00Z</cp:lastPrinted>
  <dcterms:created xsi:type="dcterms:W3CDTF">1601-01-01T00:00:00Z</dcterms:created>
  <dcterms:modified xsi:type="dcterms:W3CDTF">2020-09-07T09:45:58Z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