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413" r:id="rId3"/>
    <p:sldId id="372" r:id="rId4"/>
    <p:sldId id="439" r:id="rId5"/>
    <p:sldId id="442" r:id="rId6"/>
    <p:sldId id="257" r:id="rId7"/>
    <p:sldId id="443" r:id="rId8"/>
    <p:sldId id="440" r:id="rId9"/>
    <p:sldId id="258" r:id="rId10"/>
    <p:sldId id="444" r:id="rId11"/>
    <p:sldId id="455" r:id="rId12"/>
    <p:sldId id="445" r:id="rId13"/>
    <p:sldId id="456" r:id="rId14"/>
    <p:sldId id="45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F1500-0BC4-4FA3-80FB-AEEA640D1C9E}" type="datetimeFigureOut">
              <a:rPr lang="zh-CN" altLang="en-US" smtClean="0"/>
              <a:t>2020/9/16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C92DE-01A3-4834-87A8-1419118FDCE0}" type="slidenum">
              <a:rPr lang="zh-CN" altLang="en-US" smtClean="0"/>
              <a:t>‹#›</a:t>
            </a:fld>
            <a:endParaRPr lang="zh-CN" altLang="en-US"/>
          </a:p>
        </p:txBody>
      </p:sp>
    </p:spTree>
    <p:extLst>
      <p:ext uri="{BB962C8B-B14F-4D97-AF65-F5344CB8AC3E}">
        <p14:creationId xmlns:p14="http://schemas.microsoft.com/office/powerpoint/2010/main" val="311632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D4EB2D-8E9E-4DE1-8A8F-DAA984E0C772}" type="slidenum">
              <a:rPr lang="zh-CN" altLang="en-US" smtClean="0"/>
              <a:pPr>
                <a:defRPr/>
              </a:pPr>
              <a:t>5</a:t>
            </a:fld>
            <a:endParaRPr lang="zh-CN" altLang="en-US"/>
          </a:p>
        </p:txBody>
      </p:sp>
    </p:spTree>
    <p:extLst>
      <p:ext uri="{BB962C8B-B14F-4D97-AF65-F5344CB8AC3E}">
        <p14:creationId xmlns:p14="http://schemas.microsoft.com/office/powerpoint/2010/main" val="1019317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6090F9-4E5A-4BDD-BB54-BF51958640E5}" type="slidenum">
              <a:rPr lang="zh-CN" altLang="en-US" smtClean="0"/>
              <a:t>11</a:t>
            </a:fld>
            <a:endParaRPr lang="zh-CN" altLang="en-US"/>
          </a:p>
        </p:txBody>
      </p:sp>
    </p:spTree>
    <p:extLst>
      <p:ext uri="{BB962C8B-B14F-4D97-AF65-F5344CB8AC3E}">
        <p14:creationId xmlns:p14="http://schemas.microsoft.com/office/powerpoint/2010/main" val="199015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85726-0975-4EC6-8FE4-27BD9A83464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F28827-8C92-4A2F-B7C7-706C33AD1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AECD8E-262A-4AD0-8840-FEFD2F15526F}"/>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DEDC59DE-ABDC-4D2C-AE1F-CFB6ABA5D2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9EB8E1-49A7-4474-A309-35BDEF2350D7}"/>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22718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D7EDC-B909-49D4-9A0C-68D56E78EC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0B8DED-EC98-407A-8D27-D9E61490CEE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98A5C3D-E637-439C-9F89-81CD926362F5}"/>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186DA7D6-0571-411B-9AB7-F0B1849419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B127E6-EC98-4509-B44D-A750CD663FD3}"/>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200432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74AF2D-82AB-4429-9CFD-E0F0CF069D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ADBB91-3F89-479D-9961-126A058F687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DAC0AC-A50B-41D5-A953-8BC662D858AA}"/>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6685B85A-061E-410E-A1B8-5AB1146CBA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1106A9-ADE5-4CC5-828D-B1E5AD6C4DD0}"/>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148663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DC416-57C0-4F4F-AAA1-1362218FEE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76A7B4-52EC-4079-9ED9-BF4CC348DC1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F12136-1E38-4AB2-BBF6-F886ED2589E0}"/>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04806F44-78A1-4E7C-B079-EEA16D983F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33F6FD-B06A-4036-8675-09A0BDB2ABF6}"/>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311673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B14E3-58B9-4128-90A0-0EF3849D34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766EE07-F290-48C9-8E4A-E285E7DC5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A649738-BD63-4204-B9B1-21C3C4D51410}"/>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C3C60F45-FF9C-403E-8A73-5DA8018377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159936-44A9-440F-83C4-6DA61E215239}"/>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261709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236A5-3A66-4D91-9FE0-D2621037C5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618DDB-D9C5-4960-A0B4-31EA4A569A8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0C71C7A-B8B1-4FFC-B1FA-54A07DBABBB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D297ACA-4965-42AA-8600-C931E182EF88}"/>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6" name="页脚占位符 5">
            <a:extLst>
              <a:ext uri="{FF2B5EF4-FFF2-40B4-BE49-F238E27FC236}">
                <a16:creationId xmlns:a16="http://schemas.microsoft.com/office/drawing/2014/main" id="{B2630CE1-1113-4AE1-B2FB-44AC3D4FDE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2F6FED-3A18-44B4-855A-DD303F660643}"/>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324147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A90B0-0C51-4BD2-9FE6-275F9A70338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67A5F3-AB13-45F3-897F-15E0025FAA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707BD0-C323-4C3E-ABC1-238EA05A570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ED341C9-22CA-4CC4-BD10-15B00C339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7667E99-470B-403E-88D8-11306AE9313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08F715-8ED4-41C2-B2B1-291B86E0452D}"/>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8" name="页脚占位符 7">
            <a:extLst>
              <a:ext uri="{FF2B5EF4-FFF2-40B4-BE49-F238E27FC236}">
                <a16:creationId xmlns:a16="http://schemas.microsoft.com/office/drawing/2014/main" id="{E3C930A0-A50B-409E-9BBF-9FCAE86DE1C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5337DB-7F48-4787-AE0E-24213D2CB246}"/>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88511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F90BA-90D5-4EDA-A10E-A1ED003E00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17E227-7323-4AFF-9F8C-0390200ECEFD}"/>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4" name="页脚占位符 3">
            <a:extLst>
              <a:ext uri="{FF2B5EF4-FFF2-40B4-BE49-F238E27FC236}">
                <a16:creationId xmlns:a16="http://schemas.microsoft.com/office/drawing/2014/main" id="{4FA229DC-E9EE-4864-B7B7-CB767CB224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1179E4-67B7-480B-A9B5-093DD53ABF46}"/>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153420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499295-3FB3-4890-8834-B6BCEA86C4B5}"/>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3" name="页脚占位符 2">
            <a:extLst>
              <a:ext uri="{FF2B5EF4-FFF2-40B4-BE49-F238E27FC236}">
                <a16:creationId xmlns:a16="http://schemas.microsoft.com/office/drawing/2014/main" id="{10068529-DDF4-4612-9886-8994D7A26B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2C840F2-279D-4EA2-8B2A-1778F9F9A896}"/>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182877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44C0B-AD54-45EC-8BD9-A8BC2738A4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659808C-41C2-41EE-B729-517A6FB7C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3E024C2-C8E2-47B2-A271-3B79011FC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6C7FCA9-D0D9-4C7E-BD47-994A47CABFA8}"/>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6" name="页脚占位符 5">
            <a:extLst>
              <a:ext uri="{FF2B5EF4-FFF2-40B4-BE49-F238E27FC236}">
                <a16:creationId xmlns:a16="http://schemas.microsoft.com/office/drawing/2014/main" id="{CDAFEA9B-9F1C-4528-8FF6-9F5BFA6E7D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8BD530-A90B-4B5A-BB36-6454AA84796A}"/>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356741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35210-B99D-4A33-A806-F29E9C0F9D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FE86E7-B43A-45A2-8C98-F7FFCFDD88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3B5D652-C379-453B-8751-85A811B33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9AC2AEB-303E-4FCB-8736-E0C10C03D3D7}"/>
              </a:ext>
            </a:extLst>
          </p:cNvPr>
          <p:cNvSpPr>
            <a:spLocks noGrp="1"/>
          </p:cNvSpPr>
          <p:nvPr>
            <p:ph type="dt" sz="half" idx="10"/>
          </p:nvPr>
        </p:nvSpPr>
        <p:spPr/>
        <p:txBody>
          <a:bodyPr/>
          <a:lstStyle/>
          <a:p>
            <a:fld id="{AE51F697-8976-4B91-8E72-99497FC62F25}" type="datetimeFigureOut">
              <a:rPr lang="zh-CN" altLang="en-US" smtClean="0"/>
              <a:t>2020/9/16</a:t>
            </a:fld>
            <a:endParaRPr lang="zh-CN" altLang="en-US"/>
          </a:p>
        </p:txBody>
      </p:sp>
      <p:sp>
        <p:nvSpPr>
          <p:cNvPr id="6" name="页脚占位符 5">
            <a:extLst>
              <a:ext uri="{FF2B5EF4-FFF2-40B4-BE49-F238E27FC236}">
                <a16:creationId xmlns:a16="http://schemas.microsoft.com/office/drawing/2014/main" id="{A7F08BFD-78A2-4289-94E4-0FAB641C04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4A93A3-9FB7-4481-A072-8BA8E217F04A}"/>
              </a:ext>
            </a:extLst>
          </p:cNvPr>
          <p:cNvSpPr>
            <a:spLocks noGrp="1"/>
          </p:cNvSpPr>
          <p:nvPr>
            <p:ph type="sldNum" sz="quarter" idx="12"/>
          </p:nvPr>
        </p:nvSpPr>
        <p:spPr/>
        <p:txBody>
          <a:body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30051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FD8EC3-94F2-46C0-9418-D3E645F0CB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96343F1-04C7-4AB3-9A95-A3DDCBA6F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85A421-51CD-4E08-8CC7-45EFFB0D2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1F697-8976-4B91-8E72-99497FC62F25}"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3724CFAE-B1C7-473B-B44A-0033028BBD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7AE324-EA7E-4EF4-877A-1AEC75F05D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FCDD1-75DF-4C5F-B264-FB57EE412BBE}" type="slidenum">
              <a:rPr lang="zh-CN" altLang="en-US" smtClean="0"/>
              <a:t>‹#›</a:t>
            </a:fld>
            <a:endParaRPr lang="zh-CN" altLang="en-US"/>
          </a:p>
        </p:txBody>
      </p:sp>
    </p:spTree>
    <p:extLst>
      <p:ext uri="{BB962C8B-B14F-4D97-AF65-F5344CB8AC3E}">
        <p14:creationId xmlns:p14="http://schemas.microsoft.com/office/powerpoint/2010/main" val="3016219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2153C-E3E4-424B-8D8A-8D8140F9FF05}"/>
              </a:ext>
            </a:extLst>
          </p:cNvPr>
          <p:cNvSpPr>
            <a:spLocks noGrp="1"/>
          </p:cNvSpPr>
          <p:nvPr>
            <p:ph type="ctrTitle"/>
          </p:nvPr>
        </p:nvSpPr>
        <p:spPr/>
        <p:txBody>
          <a:bodyPr>
            <a:normAutofit/>
          </a:bodyPr>
          <a:lstStyle/>
          <a:p>
            <a:r>
              <a:rPr lang="zh-CN" altLang="en-US" dirty="0"/>
              <a:t>需求与商业模式创新</a:t>
            </a:r>
            <a:br>
              <a:rPr lang="en-US" altLang="zh-CN" dirty="0"/>
            </a:br>
            <a:r>
              <a:rPr lang="zh-CN" altLang="en-US" dirty="0"/>
              <a:t>第二章 商业模式画布（上）</a:t>
            </a:r>
          </a:p>
        </p:txBody>
      </p:sp>
      <p:sp>
        <p:nvSpPr>
          <p:cNvPr id="3" name="副标题 2">
            <a:extLst>
              <a:ext uri="{FF2B5EF4-FFF2-40B4-BE49-F238E27FC236}">
                <a16:creationId xmlns:a16="http://schemas.microsoft.com/office/drawing/2014/main" id="{678CAD87-9F12-4271-8E5A-F5769A3ECA2C}"/>
              </a:ext>
            </a:extLst>
          </p:cNvPr>
          <p:cNvSpPr>
            <a:spLocks noGrp="1"/>
          </p:cNvSpPr>
          <p:nvPr>
            <p:ph type="subTitle" idx="1"/>
          </p:nvPr>
        </p:nvSpPr>
        <p:spPr/>
        <p:txBody>
          <a:bodyPr/>
          <a:lstStyle/>
          <a:p>
            <a:r>
              <a:rPr lang="zh-CN" altLang="en-US" dirty="0"/>
              <a:t>南京大学软件学院 </a:t>
            </a:r>
            <a:r>
              <a:rPr lang="en-US" altLang="zh-CN" dirty="0"/>
              <a:t>– </a:t>
            </a:r>
            <a:r>
              <a:rPr lang="zh-CN" altLang="en-US" dirty="0"/>
              <a:t>匡宏宇</a:t>
            </a:r>
          </a:p>
        </p:txBody>
      </p:sp>
    </p:spTree>
    <p:extLst>
      <p:ext uri="{BB962C8B-B14F-4D97-AF65-F5344CB8AC3E}">
        <p14:creationId xmlns:p14="http://schemas.microsoft.com/office/powerpoint/2010/main" val="331482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40C61-D576-42ED-8F62-7D969343F3DA}"/>
              </a:ext>
            </a:extLst>
          </p:cNvPr>
          <p:cNvSpPr>
            <a:spLocks noGrp="1"/>
          </p:cNvSpPr>
          <p:nvPr>
            <p:ph type="title"/>
          </p:nvPr>
        </p:nvSpPr>
        <p:spPr/>
        <p:txBody>
          <a:bodyPr/>
          <a:lstStyle/>
          <a:p>
            <a:r>
              <a:rPr lang="zh-CN" altLang="en-US" dirty="0"/>
              <a:t>客户细分 </a:t>
            </a:r>
            <a:r>
              <a:rPr lang="en-US" altLang="zh-CN" dirty="0"/>
              <a:t>Customer Segments</a:t>
            </a:r>
            <a:endParaRPr lang="zh-CN" altLang="en-US" dirty="0"/>
          </a:p>
        </p:txBody>
      </p:sp>
      <p:sp>
        <p:nvSpPr>
          <p:cNvPr id="3" name="内容占位符 2">
            <a:extLst>
              <a:ext uri="{FF2B5EF4-FFF2-40B4-BE49-F238E27FC236}">
                <a16:creationId xmlns:a16="http://schemas.microsoft.com/office/drawing/2014/main" id="{DE3E7589-D8BD-46B7-AC05-66AD92961FF7}"/>
              </a:ext>
            </a:extLst>
          </p:cNvPr>
          <p:cNvSpPr>
            <a:spLocks noGrp="1"/>
          </p:cNvSpPr>
          <p:nvPr>
            <p:ph idx="1"/>
          </p:nvPr>
        </p:nvSpPr>
        <p:spPr/>
        <p:txBody>
          <a:bodyPr>
            <a:normAutofit fontScale="92500" lnSpcReduction="10000"/>
          </a:bodyPr>
          <a:lstStyle/>
          <a:p>
            <a:r>
              <a:rPr lang="zh-CN" altLang="en-US" dirty="0"/>
              <a:t>一家企业想要获得的和期望服务的不同的目标人群和机构</a:t>
            </a:r>
            <a:endParaRPr lang="en-US" altLang="zh-CN" dirty="0"/>
          </a:p>
          <a:p>
            <a:pPr lvl="1"/>
            <a:r>
              <a:rPr lang="zh-CN" altLang="en-US" dirty="0"/>
              <a:t>细分条件：</a:t>
            </a:r>
            <a:r>
              <a:rPr lang="zh-CN" altLang="en-US" b="1" dirty="0">
                <a:solidFill>
                  <a:srgbClr val="FF0000"/>
                </a:solidFill>
              </a:rPr>
              <a:t>需求催生新供给</a:t>
            </a:r>
            <a:r>
              <a:rPr lang="zh-CN" altLang="en-US" b="1" dirty="0"/>
              <a:t>、</a:t>
            </a:r>
            <a:r>
              <a:rPr lang="zh-CN" altLang="en-US" b="1" dirty="0">
                <a:solidFill>
                  <a:srgbClr val="00B050"/>
                </a:solidFill>
              </a:rPr>
              <a:t>需要新分销渠道和客户关系类型</a:t>
            </a:r>
            <a:r>
              <a:rPr lang="zh-CN" altLang="en-US" b="1" dirty="0"/>
              <a:t>、</a:t>
            </a:r>
            <a:r>
              <a:rPr lang="zh-CN" altLang="en-US" b="1" dirty="0">
                <a:solidFill>
                  <a:srgbClr val="00B0F0"/>
                </a:solidFill>
              </a:rPr>
              <a:t>产生的利润率不同</a:t>
            </a:r>
            <a:r>
              <a:rPr lang="zh-CN" altLang="en-US" b="1" dirty="0"/>
              <a:t>、</a:t>
            </a:r>
            <a:r>
              <a:rPr lang="zh-CN" altLang="en-US" b="1" dirty="0">
                <a:solidFill>
                  <a:srgbClr val="7030A0"/>
                </a:solidFill>
              </a:rPr>
              <a:t>愿意为某方面的特殊改进买单</a:t>
            </a:r>
            <a:endParaRPr lang="en-US" altLang="zh-CN" b="1" dirty="0">
              <a:solidFill>
                <a:srgbClr val="7030A0"/>
              </a:solidFill>
            </a:endParaRPr>
          </a:p>
          <a:p>
            <a:pPr lvl="1"/>
            <a:r>
              <a:rPr lang="zh-CN" altLang="en-US" i="1" dirty="0"/>
              <a:t>需要谨慎处理客户的细分与取舍（王者荣耀与</a:t>
            </a:r>
            <a:r>
              <a:rPr lang="en-US" altLang="zh-CN" i="1" dirty="0"/>
              <a:t>Dota2</a:t>
            </a:r>
            <a:r>
              <a:rPr lang="zh-CN" altLang="en-US" i="1" dirty="0"/>
              <a:t>）</a:t>
            </a:r>
            <a:endParaRPr lang="en-US" altLang="zh-CN" i="1" dirty="0"/>
          </a:p>
          <a:p>
            <a:endParaRPr lang="en-US" altLang="zh-CN" dirty="0"/>
          </a:p>
          <a:p>
            <a:r>
              <a:rPr lang="zh-CN" altLang="en-US" dirty="0"/>
              <a:t>划分方式举例</a:t>
            </a:r>
            <a:endParaRPr lang="en-US" altLang="zh-CN" dirty="0"/>
          </a:p>
          <a:p>
            <a:pPr lvl="1"/>
            <a:r>
              <a:rPr lang="zh-CN" altLang="en-US" dirty="0"/>
              <a:t>大众市场（</a:t>
            </a:r>
            <a:r>
              <a:rPr lang="en-US" altLang="zh-CN" dirty="0"/>
              <a:t>mass market</a:t>
            </a:r>
            <a:r>
              <a:rPr lang="zh-CN" altLang="en-US" dirty="0"/>
              <a:t>）：消费电子、大型零售商</a:t>
            </a:r>
            <a:endParaRPr lang="en-US" altLang="zh-CN" dirty="0"/>
          </a:p>
          <a:p>
            <a:pPr lvl="1"/>
            <a:r>
              <a:rPr lang="zh-CN" altLang="en-US" dirty="0"/>
              <a:t>小众市场（</a:t>
            </a:r>
            <a:r>
              <a:rPr lang="en-US" altLang="zh-CN" dirty="0"/>
              <a:t>niche market</a:t>
            </a:r>
            <a:r>
              <a:rPr lang="zh-CN" altLang="en-US" dirty="0"/>
              <a:t>）：产业链上的供应商</a:t>
            </a:r>
            <a:r>
              <a:rPr lang="en-US" altLang="zh-CN" dirty="0"/>
              <a:t>-</a:t>
            </a:r>
            <a:r>
              <a:rPr lang="zh-CN" altLang="en-US" dirty="0"/>
              <a:t>采购商</a:t>
            </a:r>
            <a:endParaRPr lang="en-US" altLang="zh-CN" dirty="0"/>
          </a:p>
          <a:p>
            <a:pPr lvl="1"/>
            <a:r>
              <a:rPr lang="zh-CN" altLang="en-US" dirty="0"/>
              <a:t>求同存异的客户群体（</a:t>
            </a:r>
            <a:r>
              <a:rPr lang="en-US" altLang="zh-CN" dirty="0"/>
              <a:t>segmented</a:t>
            </a:r>
            <a:r>
              <a:rPr lang="zh-CN" altLang="en-US" dirty="0"/>
              <a:t>）：各类产品线、诺基亚</a:t>
            </a:r>
            <a:endParaRPr lang="en-US" altLang="zh-CN" dirty="0"/>
          </a:p>
          <a:p>
            <a:pPr lvl="1"/>
            <a:r>
              <a:rPr lang="zh-CN" altLang="en-US" dirty="0"/>
              <a:t>多元化客户群体（</a:t>
            </a:r>
            <a:r>
              <a:rPr lang="en-US" altLang="zh-CN" dirty="0"/>
              <a:t>diversified</a:t>
            </a:r>
            <a:r>
              <a:rPr lang="zh-CN" altLang="en-US" dirty="0"/>
              <a:t>）：</a:t>
            </a:r>
            <a:r>
              <a:rPr lang="en-US" altLang="zh-CN" dirty="0"/>
              <a:t>3M</a:t>
            </a:r>
            <a:r>
              <a:rPr lang="zh-CN" altLang="en-US" dirty="0"/>
              <a:t>、</a:t>
            </a:r>
            <a:r>
              <a:rPr lang="en-US" altLang="zh-CN" dirty="0"/>
              <a:t>YAMAHA</a:t>
            </a:r>
            <a:r>
              <a:rPr lang="zh-CN" altLang="en-US" dirty="0"/>
              <a:t>、</a:t>
            </a:r>
            <a:r>
              <a:rPr lang="en-US" altLang="zh-CN" dirty="0"/>
              <a:t>AMAZON/</a:t>
            </a:r>
            <a:r>
              <a:rPr lang="zh-CN" altLang="en-US" dirty="0"/>
              <a:t>阿里、</a:t>
            </a:r>
            <a:r>
              <a:rPr lang="en-US" altLang="zh-CN" dirty="0"/>
              <a:t>SAMSUNG</a:t>
            </a:r>
            <a:r>
              <a:rPr lang="zh-CN" altLang="en-US" dirty="0"/>
              <a:t>、华为</a:t>
            </a:r>
            <a:endParaRPr lang="en-US" altLang="zh-CN" dirty="0"/>
          </a:p>
          <a:p>
            <a:pPr lvl="1"/>
            <a:r>
              <a:rPr lang="zh-CN" altLang="en-US" dirty="0"/>
              <a:t>多边平台</a:t>
            </a:r>
            <a:r>
              <a:rPr lang="en-US" altLang="zh-CN" dirty="0"/>
              <a:t>/</a:t>
            </a:r>
            <a:r>
              <a:rPr lang="zh-CN" altLang="en-US" dirty="0"/>
              <a:t>市场（</a:t>
            </a:r>
            <a:r>
              <a:rPr lang="en-US" altLang="zh-CN" dirty="0"/>
              <a:t>multi-sided platforms/markets</a:t>
            </a:r>
            <a:r>
              <a:rPr lang="zh-CN" altLang="en-US" dirty="0"/>
              <a:t>）：大型互联网平台，例如</a:t>
            </a:r>
            <a:r>
              <a:rPr lang="en-US" altLang="zh-CN" dirty="0"/>
              <a:t>B</a:t>
            </a:r>
            <a:r>
              <a:rPr lang="zh-CN" altLang="en-US" dirty="0"/>
              <a:t>站</a:t>
            </a:r>
          </a:p>
        </p:txBody>
      </p:sp>
    </p:spTree>
    <p:extLst>
      <p:ext uri="{BB962C8B-B14F-4D97-AF65-F5344CB8AC3E}">
        <p14:creationId xmlns:p14="http://schemas.microsoft.com/office/powerpoint/2010/main" val="52862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40C61-D576-42ED-8F62-7D969343F3DA}"/>
              </a:ext>
            </a:extLst>
          </p:cNvPr>
          <p:cNvSpPr>
            <a:spLocks noGrp="1"/>
          </p:cNvSpPr>
          <p:nvPr>
            <p:ph type="title"/>
          </p:nvPr>
        </p:nvSpPr>
        <p:spPr/>
        <p:txBody>
          <a:bodyPr/>
          <a:lstStyle/>
          <a:p>
            <a:r>
              <a:rPr lang="zh-CN" altLang="en-US" dirty="0"/>
              <a:t>总结：客户细分 </a:t>
            </a:r>
            <a:r>
              <a:rPr lang="en-US" altLang="zh-CN" dirty="0"/>
              <a:t>Customer Segments</a:t>
            </a:r>
            <a:endParaRPr lang="zh-CN" altLang="en-US" dirty="0"/>
          </a:p>
        </p:txBody>
      </p:sp>
      <p:sp>
        <p:nvSpPr>
          <p:cNvPr id="3" name="内容占位符 2">
            <a:extLst>
              <a:ext uri="{FF2B5EF4-FFF2-40B4-BE49-F238E27FC236}">
                <a16:creationId xmlns:a16="http://schemas.microsoft.com/office/drawing/2014/main" id="{DE3E7589-D8BD-46B7-AC05-66AD92961FF7}"/>
              </a:ext>
            </a:extLst>
          </p:cNvPr>
          <p:cNvSpPr>
            <a:spLocks noGrp="1"/>
          </p:cNvSpPr>
          <p:nvPr>
            <p:ph idx="1"/>
          </p:nvPr>
        </p:nvSpPr>
        <p:spPr/>
        <p:txBody>
          <a:bodyPr>
            <a:normAutofit fontScale="92500" lnSpcReduction="20000"/>
          </a:bodyPr>
          <a:lstStyle/>
          <a:p>
            <a:r>
              <a:rPr lang="zh-CN" altLang="en-US" dirty="0"/>
              <a:t>一家企业想要获得的和期望服务的不同的目标人群和机构</a:t>
            </a:r>
            <a:endParaRPr lang="en-US" altLang="zh-CN" dirty="0"/>
          </a:p>
          <a:p>
            <a:pPr lvl="1"/>
            <a:r>
              <a:rPr lang="zh-CN" altLang="en-US" b="1" dirty="0"/>
              <a:t>细分条件：需求催生新供给、需要新分销渠道和客户关系类型、产生的利润率不同、愿意为某方面的特殊改进买单</a:t>
            </a:r>
            <a:endParaRPr lang="en-US" altLang="zh-CN" b="1" dirty="0"/>
          </a:p>
          <a:p>
            <a:pPr lvl="1"/>
            <a:r>
              <a:rPr lang="zh-CN" altLang="en-US" b="1" dirty="0"/>
              <a:t>需要谨慎处理客户的细分与取舍</a:t>
            </a:r>
            <a:endParaRPr lang="en-US" altLang="zh-CN" b="1" dirty="0"/>
          </a:p>
          <a:p>
            <a:endParaRPr lang="en-US" altLang="zh-CN" dirty="0"/>
          </a:p>
          <a:p>
            <a:r>
              <a:rPr lang="zh-CN" altLang="en-US" dirty="0"/>
              <a:t>划分方式举例</a:t>
            </a:r>
            <a:endParaRPr lang="en-US" altLang="zh-CN" dirty="0"/>
          </a:p>
          <a:p>
            <a:pPr lvl="1"/>
            <a:r>
              <a:rPr lang="zh-CN" altLang="en-US" b="1" dirty="0"/>
              <a:t>大众市场（</a:t>
            </a:r>
            <a:r>
              <a:rPr lang="en-US" altLang="zh-CN" b="1" dirty="0"/>
              <a:t>mass market</a:t>
            </a:r>
            <a:r>
              <a:rPr lang="zh-CN" altLang="en-US" b="1" dirty="0"/>
              <a:t>）</a:t>
            </a:r>
            <a:r>
              <a:rPr lang="zh-CN" altLang="en-US" dirty="0"/>
              <a:t>消费电子、大型零售商</a:t>
            </a:r>
            <a:r>
              <a:rPr lang="zh-CN" altLang="en-US" b="1" dirty="0">
                <a:solidFill>
                  <a:srgbClr val="00B0F0"/>
                </a:solidFill>
              </a:rPr>
              <a:t>（找人群共性）</a:t>
            </a:r>
            <a:endParaRPr lang="en-US" altLang="zh-CN" dirty="0"/>
          </a:p>
          <a:p>
            <a:pPr lvl="1"/>
            <a:r>
              <a:rPr lang="zh-CN" altLang="en-US" b="1" dirty="0"/>
              <a:t>小众市场（</a:t>
            </a:r>
            <a:r>
              <a:rPr lang="en-US" altLang="zh-CN" b="1" dirty="0"/>
              <a:t>niche market</a:t>
            </a:r>
            <a:r>
              <a:rPr lang="zh-CN" altLang="en-US" b="1" dirty="0"/>
              <a:t>）</a:t>
            </a:r>
            <a:r>
              <a:rPr lang="zh-CN" altLang="en-US" dirty="0"/>
              <a:t>：产业链上的供应商</a:t>
            </a:r>
            <a:r>
              <a:rPr lang="en-US" altLang="zh-CN" dirty="0"/>
              <a:t>-</a:t>
            </a:r>
            <a:r>
              <a:rPr lang="zh-CN" altLang="en-US" dirty="0"/>
              <a:t>采购商</a:t>
            </a:r>
            <a:r>
              <a:rPr lang="zh-CN" altLang="en-US" b="1" dirty="0">
                <a:solidFill>
                  <a:srgbClr val="00B0F0"/>
                </a:solidFill>
              </a:rPr>
              <a:t>（强业务特征）</a:t>
            </a:r>
            <a:endParaRPr lang="en-US" altLang="zh-CN" dirty="0"/>
          </a:p>
          <a:p>
            <a:pPr lvl="1"/>
            <a:r>
              <a:rPr lang="zh-CN" altLang="en-US" b="1" dirty="0"/>
              <a:t>求同存异的客户群体（</a:t>
            </a:r>
            <a:r>
              <a:rPr lang="en-US" altLang="zh-CN" b="1" dirty="0"/>
              <a:t>segmented</a:t>
            </a:r>
            <a:r>
              <a:rPr lang="zh-CN" altLang="en-US" b="1" dirty="0"/>
              <a:t>）</a:t>
            </a:r>
            <a:r>
              <a:rPr lang="zh-CN" altLang="en-US" dirty="0"/>
              <a:t>：各类产品线、诺基亚</a:t>
            </a:r>
            <a:r>
              <a:rPr lang="zh-CN" altLang="en-US" b="1" dirty="0">
                <a:solidFill>
                  <a:srgbClr val="00B0F0"/>
                </a:solidFill>
              </a:rPr>
              <a:t>（某业务下基于客户共性的细分）</a:t>
            </a:r>
            <a:endParaRPr lang="en-US" altLang="zh-CN" b="1" dirty="0">
              <a:solidFill>
                <a:srgbClr val="00B0F0"/>
              </a:solidFill>
            </a:endParaRPr>
          </a:p>
          <a:p>
            <a:pPr lvl="1"/>
            <a:r>
              <a:rPr lang="zh-CN" altLang="en-US" b="1" dirty="0"/>
              <a:t>多元化客户群体（</a:t>
            </a:r>
            <a:r>
              <a:rPr lang="en-US" altLang="zh-CN" b="1" dirty="0"/>
              <a:t>diversified</a:t>
            </a:r>
            <a:r>
              <a:rPr lang="zh-CN" altLang="en-US" b="1" dirty="0"/>
              <a:t>）</a:t>
            </a:r>
            <a:r>
              <a:rPr lang="zh-CN" altLang="en-US" dirty="0"/>
              <a:t>：</a:t>
            </a:r>
            <a:r>
              <a:rPr lang="en-US" altLang="zh-CN" dirty="0"/>
              <a:t>3M</a:t>
            </a:r>
            <a:r>
              <a:rPr lang="zh-CN" altLang="en-US" dirty="0"/>
              <a:t>、</a:t>
            </a:r>
            <a:r>
              <a:rPr lang="en-US" altLang="zh-CN" dirty="0"/>
              <a:t>YAMAHA</a:t>
            </a:r>
            <a:r>
              <a:rPr lang="zh-CN" altLang="en-US" dirty="0"/>
              <a:t>、</a:t>
            </a:r>
            <a:r>
              <a:rPr lang="en-US" altLang="zh-CN" dirty="0"/>
              <a:t>AMAZON/</a:t>
            </a:r>
            <a:r>
              <a:rPr lang="zh-CN" altLang="en-US" dirty="0"/>
              <a:t>阿里、</a:t>
            </a:r>
            <a:r>
              <a:rPr lang="en-US" altLang="zh-CN" dirty="0"/>
              <a:t>SAMSUNG</a:t>
            </a:r>
            <a:r>
              <a:rPr lang="zh-CN" altLang="en-US" dirty="0"/>
              <a:t>、华为</a:t>
            </a:r>
            <a:r>
              <a:rPr lang="zh-CN" altLang="en-US" b="1" dirty="0">
                <a:solidFill>
                  <a:srgbClr val="00B0F0"/>
                </a:solidFill>
              </a:rPr>
              <a:t>（垄断地位、技术领先与外拓、团队能力与开拓意识强）</a:t>
            </a:r>
            <a:endParaRPr lang="en-US" altLang="zh-CN" b="1" dirty="0">
              <a:solidFill>
                <a:srgbClr val="00B0F0"/>
              </a:solidFill>
            </a:endParaRPr>
          </a:p>
          <a:p>
            <a:pPr lvl="1"/>
            <a:r>
              <a:rPr lang="zh-CN" altLang="en-US" b="1" dirty="0"/>
              <a:t>多边平台</a:t>
            </a:r>
            <a:r>
              <a:rPr lang="en-US" altLang="zh-CN" b="1" dirty="0"/>
              <a:t>/</a:t>
            </a:r>
            <a:r>
              <a:rPr lang="zh-CN" altLang="en-US" b="1" dirty="0"/>
              <a:t>市场（</a:t>
            </a:r>
            <a:r>
              <a:rPr lang="en-US" altLang="zh-CN" b="1" dirty="0"/>
              <a:t>multi-sided platforms/markets</a:t>
            </a:r>
            <a:r>
              <a:rPr lang="zh-CN" altLang="en-US" b="1" dirty="0"/>
              <a:t>）</a:t>
            </a:r>
            <a:r>
              <a:rPr lang="zh-CN" altLang="en-US" dirty="0"/>
              <a:t>：大型互联网平台、</a:t>
            </a:r>
            <a:r>
              <a:rPr lang="en-US" altLang="zh-CN" dirty="0"/>
              <a:t>B</a:t>
            </a:r>
            <a:r>
              <a:rPr lang="zh-CN" altLang="en-US" dirty="0"/>
              <a:t>站</a:t>
            </a:r>
            <a:r>
              <a:rPr lang="zh-CN" altLang="en-US" b="1" dirty="0">
                <a:solidFill>
                  <a:srgbClr val="00B0F0"/>
                </a:solidFill>
              </a:rPr>
              <a:t>（大流量、上升为生活方式的使用习惯，多种收益流的平衡与补贴）</a:t>
            </a:r>
          </a:p>
        </p:txBody>
      </p:sp>
    </p:spTree>
    <p:extLst>
      <p:ext uri="{BB962C8B-B14F-4D97-AF65-F5344CB8AC3E}">
        <p14:creationId xmlns:p14="http://schemas.microsoft.com/office/powerpoint/2010/main" val="353602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717E8-E1E8-4CD6-A592-7E2048E28C6E}"/>
              </a:ext>
            </a:extLst>
          </p:cNvPr>
          <p:cNvSpPr>
            <a:spLocks noGrp="1"/>
          </p:cNvSpPr>
          <p:nvPr>
            <p:ph type="title"/>
          </p:nvPr>
        </p:nvSpPr>
        <p:spPr>
          <a:xfrm>
            <a:off x="838200" y="365126"/>
            <a:ext cx="10515600" cy="635902"/>
          </a:xfrm>
        </p:spPr>
        <p:txBody>
          <a:bodyPr>
            <a:normAutofit fontScale="90000"/>
          </a:bodyPr>
          <a:lstStyle/>
          <a:p>
            <a:r>
              <a:rPr lang="zh-CN" altLang="en-US" dirty="0"/>
              <a:t>价值主张 </a:t>
            </a:r>
            <a:r>
              <a:rPr lang="en-US" altLang="zh-CN" dirty="0"/>
              <a:t>Value Proposition</a:t>
            </a:r>
            <a:endParaRPr lang="zh-CN" altLang="en-US" dirty="0"/>
          </a:p>
        </p:txBody>
      </p:sp>
      <p:sp>
        <p:nvSpPr>
          <p:cNvPr id="3" name="内容占位符 2">
            <a:extLst>
              <a:ext uri="{FF2B5EF4-FFF2-40B4-BE49-F238E27FC236}">
                <a16:creationId xmlns:a16="http://schemas.microsoft.com/office/drawing/2014/main" id="{CA82BEC0-E296-404C-92F1-76C2760579FC}"/>
              </a:ext>
            </a:extLst>
          </p:cNvPr>
          <p:cNvSpPr>
            <a:spLocks noGrp="1"/>
          </p:cNvSpPr>
          <p:nvPr>
            <p:ph idx="1"/>
          </p:nvPr>
        </p:nvSpPr>
        <p:spPr>
          <a:xfrm>
            <a:off x="625642" y="1078030"/>
            <a:ext cx="11338560" cy="5534526"/>
          </a:xfrm>
        </p:spPr>
        <p:txBody>
          <a:bodyPr>
            <a:normAutofit fontScale="77500" lnSpcReduction="20000"/>
          </a:bodyPr>
          <a:lstStyle/>
          <a:p>
            <a:r>
              <a:rPr lang="zh-CN" altLang="en-US" dirty="0"/>
              <a:t>为某一客户群体提供能为其创造价值的产品和服务</a:t>
            </a:r>
            <a:endParaRPr lang="en-US" altLang="zh-CN" dirty="0"/>
          </a:p>
          <a:p>
            <a:pPr lvl="1"/>
            <a:r>
              <a:rPr lang="zh-CN" altLang="en-US" dirty="0"/>
              <a:t>解决客户的问题或满足其需求，使其选择一家而放弃另一家</a:t>
            </a:r>
            <a:endParaRPr lang="en-US" altLang="zh-CN" dirty="0"/>
          </a:p>
          <a:p>
            <a:pPr lvl="1"/>
            <a:r>
              <a:rPr lang="zh-CN" altLang="en-US" dirty="0"/>
              <a:t>一家公司为特定客户群体提供的利益集合或组合</a:t>
            </a:r>
            <a:endParaRPr lang="en-US" altLang="zh-CN" dirty="0"/>
          </a:p>
          <a:p>
            <a:pPr lvl="1"/>
            <a:r>
              <a:rPr lang="zh-CN" altLang="en-US" dirty="0"/>
              <a:t>创新性的、革命性的产品或服务 </a:t>
            </a:r>
            <a:r>
              <a:rPr lang="en-US" altLang="zh-CN" dirty="0"/>
              <a:t>VS </a:t>
            </a:r>
            <a:r>
              <a:rPr lang="zh-CN" altLang="en-US" dirty="0"/>
              <a:t>既有产品或服务</a:t>
            </a:r>
            <a:r>
              <a:rPr lang="en-US" altLang="zh-CN" dirty="0"/>
              <a:t>+</a:t>
            </a:r>
            <a:r>
              <a:rPr lang="zh-CN" altLang="en-US" dirty="0"/>
              <a:t>新特点或属性</a:t>
            </a:r>
            <a:endParaRPr lang="en-US" altLang="zh-CN" dirty="0"/>
          </a:p>
          <a:p>
            <a:endParaRPr lang="en-US" altLang="zh-CN" sz="100" dirty="0"/>
          </a:p>
          <a:p>
            <a:r>
              <a:rPr lang="zh-CN" altLang="en-US" dirty="0"/>
              <a:t>有益于价值创造的因素罗列（部分）</a:t>
            </a:r>
            <a:endParaRPr lang="en-US" altLang="zh-CN" dirty="0"/>
          </a:p>
          <a:p>
            <a:pPr lvl="1"/>
            <a:r>
              <a:rPr lang="zh-CN" altLang="en-US" dirty="0"/>
              <a:t>创新 </a:t>
            </a:r>
            <a:r>
              <a:rPr lang="en-US" altLang="zh-CN" dirty="0"/>
              <a:t>newness</a:t>
            </a:r>
            <a:r>
              <a:rPr lang="zh-CN" altLang="en-US" dirty="0"/>
              <a:t>：满足</a:t>
            </a:r>
            <a:r>
              <a:rPr lang="zh-CN" altLang="en-US" b="1" dirty="0">
                <a:solidFill>
                  <a:srgbClr val="FF0000"/>
                </a:solidFill>
              </a:rPr>
              <a:t>客户未曾察觉全新需求（没有类似产品的）</a:t>
            </a:r>
            <a:r>
              <a:rPr lang="zh-CN" altLang="en-US" dirty="0"/>
              <a:t>，可以是非技术创新的</a:t>
            </a:r>
            <a:endParaRPr lang="en-US" altLang="zh-CN" dirty="0"/>
          </a:p>
          <a:p>
            <a:pPr lvl="1"/>
            <a:r>
              <a:rPr lang="zh-CN" altLang="en-US" dirty="0"/>
              <a:t>性能 </a:t>
            </a:r>
            <a:r>
              <a:rPr lang="en-US" altLang="zh-CN" dirty="0"/>
              <a:t>performance</a:t>
            </a:r>
            <a:r>
              <a:rPr lang="zh-CN" altLang="en-US" dirty="0"/>
              <a:t>：</a:t>
            </a:r>
            <a:r>
              <a:rPr lang="en-US" altLang="zh-CN" dirty="0"/>
              <a:t>PC</a:t>
            </a:r>
            <a:r>
              <a:rPr lang="zh-CN" altLang="en-US" dirty="0"/>
              <a:t>机与显卡（摩尔定律，</a:t>
            </a:r>
            <a:r>
              <a:rPr lang="en-US" altLang="zh-CN" dirty="0" err="1"/>
              <a:t>xp</a:t>
            </a:r>
            <a:r>
              <a:rPr lang="zh-CN" altLang="en-US" dirty="0"/>
              <a:t>与</a:t>
            </a:r>
            <a:r>
              <a:rPr lang="en-US" altLang="zh-CN" dirty="0"/>
              <a:t>vista</a:t>
            </a:r>
            <a:r>
              <a:rPr lang="zh-CN" altLang="en-US" dirty="0"/>
              <a:t>，</a:t>
            </a:r>
            <a:r>
              <a:rPr lang="en-US" altLang="zh-CN" dirty="0"/>
              <a:t>win7</a:t>
            </a:r>
            <a:r>
              <a:rPr lang="zh-CN" altLang="en-US" dirty="0"/>
              <a:t>与</a:t>
            </a:r>
            <a:r>
              <a:rPr lang="en-US" altLang="zh-CN" dirty="0"/>
              <a:t>win8</a:t>
            </a:r>
            <a:r>
              <a:rPr lang="zh-CN" altLang="en-US" dirty="0"/>
              <a:t>），智能手机</a:t>
            </a:r>
            <a:endParaRPr lang="en-US" altLang="zh-CN" dirty="0"/>
          </a:p>
          <a:p>
            <a:pPr lvl="1"/>
            <a:r>
              <a:rPr lang="zh-CN" altLang="en-US" dirty="0"/>
              <a:t>定制 </a:t>
            </a:r>
            <a:r>
              <a:rPr lang="en-US" altLang="zh-CN" dirty="0"/>
              <a:t>customization</a:t>
            </a:r>
            <a:r>
              <a:rPr lang="zh-CN" altLang="en-US" dirty="0"/>
              <a:t>：大规模定制（众筹，联名款）与客户参与创造（</a:t>
            </a:r>
            <a:r>
              <a:rPr lang="en-US" altLang="zh-CN" dirty="0"/>
              <a:t>MIUI</a:t>
            </a:r>
            <a:r>
              <a:rPr lang="zh-CN" altLang="en-US" dirty="0"/>
              <a:t>，</a:t>
            </a:r>
            <a:r>
              <a:rPr lang="en-US" altLang="zh-CN" dirty="0"/>
              <a:t>UGC</a:t>
            </a:r>
            <a:r>
              <a:rPr lang="zh-CN" altLang="en-US" dirty="0"/>
              <a:t>，用户社区）</a:t>
            </a:r>
            <a:endParaRPr lang="en-US" altLang="zh-CN" dirty="0"/>
          </a:p>
          <a:p>
            <a:pPr lvl="1"/>
            <a:r>
              <a:rPr lang="zh-CN" altLang="en-US" dirty="0"/>
              <a:t>保姆式</a:t>
            </a:r>
            <a:r>
              <a:rPr lang="en-US" altLang="zh-CN" dirty="0"/>
              <a:t>/</a:t>
            </a:r>
            <a:r>
              <a:rPr lang="zh-CN" altLang="en-US" dirty="0"/>
              <a:t>一站式服务</a:t>
            </a:r>
            <a:r>
              <a:rPr lang="en-US" altLang="zh-CN" dirty="0"/>
              <a:t> getting the job done</a:t>
            </a:r>
            <a:r>
              <a:rPr lang="zh-CN" altLang="en-US" dirty="0"/>
              <a:t>：飞机引擎维护、咨询公司、</a:t>
            </a:r>
            <a:r>
              <a:rPr lang="en-US" altLang="zh-CN" dirty="0"/>
              <a:t>BOT</a:t>
            </a:r>
            <a:r>
              <a:rPr lang="zh-CN" altLang="en-US" dirty="0"/>
              <a:t>工程（总包</a:t>
            </a:r>
            <a:r>
              <a:rPr lang="en-US" altLang="zh-CN" dirty="0"/>
              <a:t>-</a:t>
            </a:r>
            <a:r>
              <a:rPr lang="zh-CN" altLang="en-US" dirty="0"/>
              <a:t>交钥匙）</a:t>
            </a:r>
            <a:endParaRPr lang="en-US" altLang="zh-CN" dirty="0"/>
          </a:p>
          <a:p>
            <a:pPr lvl="1"/>
            <a:r>
              <a:rPr lang="zh-CN" altLang="en-US" dirty="0"/>
              <a:t>设计 </a:t>
            </a:r>
            <a:r>
              <a:rPr lang="en-US" altLang="zh-CN" dirty="0"/>
              <a:t>design</a:t>
            </a:r>
            <a:r>
              <a:rPr lang="zh-CN" altLang="en-US" dirty="0"/>
              <a:t>：时尚（施华洛世奇）、消费电子产品（苹果、索尼大法、锤子手机）</a:t>
            </a:r>
            <a:endParaRPr lang="en-US" altLang="zh-CN" i="1" dirty="0"/>
          </a:p>
          <a:p>
            <a:pPr lvl="1"/>
            <a:r>
              <a:rPr lang="zh-CN" altLang="en-US" dirty="0"/>
              <a:t>品牌</a:t>
            </a:r>
            <a:r>
              <a:rPr lang="en-US" altLang="zh-CN" dirty="0"/>
              <a:t>/</a:t>
            </a:r>
            <a:r>
              <a:rPr lang="zh-CN" altLang="en-US" dirty="0"/>
              <a:t>地位</a:t>
            </a:r>
            <a:r>
              <a:rPr lang="en-US" altLang="zh-CN" dirty="0"/>
              <a:t> brand/ status</a:t>
            </a:r>
            <a:r>
              <a:rPr lang="zh-CN" altLang="en-US" dirty="0"/>
              <a:t>：奢侈品（机械手表、名牌包）、潮牌（球鞋、</a:t>
            </a:r>
            <a:r>
              <a:rPr lang="en-US" altLang="zh-CN" dirty="0"/>
              <a:t>Hip-Hop</a:t>
            </a:r>
            <a:r>
              <a:rPr lang="zh-CN" altLang="en-US" dirty="0"/>
              <a:t>）、游戏等级</a:t>
            </a:r>
            <a:endParaRPr lang="en-US" altLang="zh-CN" dirty="0"/>
          </a:p>
          <a:p>
            <a:pPr lvl="1"/>
            <a:r>
              <a:rPr lang="zh-CN" altLang="en-US" dirty="0"/>
              <a:t>价格 </a:t>
            </a:r>
            <a:r>
              <a:rPr lang="en-US" altLang="zh-CN" dirty="0"/>
              <a:t>price</a:t>
            </a:r>
            <a:r>
              <a:rPr lang="zh-CN" altLang="en-US" dirty="0"/>
              <a:t>：廉价航空，小（</a:t>
            </a:r>
            <a:r>
              <a:rPr lang="en-US" altLang="zh-CN" dirty="0" err="1"/>
              <a:t>hong</a:t>
            </a:r>
            <a:r>
              <a:rPr lang="zh-CN" altLang="en-US" dirty="0"/>
              <a:t>）米（</a:t>
            </a:r>
            <a:r>
              <a:rPr lang="en-US" altLang="zh-CN" dirty="0"/>
              <a:t>mi</a:t>
            </a:r>
            <a:r>
              <a:rPr lang="zh-CN" altLang="en-US" dirty="0"/>
              <a:t>），免费经济（羊毛出在猪身上，抢红包）</a:t>
            </a:r>
            <a:endParaRPr lang="en-US" altLang="zh-CN" dirty="0"/>
          </a:p>
          <a:p>
            <a:pPr lvl="1"/>
            <a:r>
              <a:rPr lang="zh-CN" altLang="en-US" dirty="0"/>
              <a:t>缩减成本 </a:t>
            </a:r>
            <a:r>
              <a:rPr lang="en-US" altLang="zh-CN" dirty="0"/>
              <a:t>cost reduction</a:t>
            </a:r>
            <a:r>
              <a:rPr lang="zh-CN" altLang="en-US" dirty="0"/>
              <a:t>：服务外包（编程，房产销售）</a:t>
            </a:r>
            <a:endParaRPr lang="en-US" altLang="zh-CN" dirty="0"/>
          </a:p>
          <a:p>
            <a:pPr lvl="1"/>
            <a:r>
              <a:rPr lang="zh-CN" altLang="en-US" dirty="0"/>
              <a:t>风险控制 </a:t>
            </a:r>
            <a:r>
              <a:rPr lang="en-US" altLang="zh-CN" dirty="0"/>
              <a:t>risk reduction</a:t>
            </a:r>
            <a:r>
              <a:rPr lang="zh-CN" altLang="en-US" dirty="0"/>
              <a:t>：保险，额外保障服务</a:t>
            </a:r>
            <a:endParaRPr lang="en-US" altLang="zh-CN" dirty="0"/>
          </a:p>
          <a:p>
            <a:pPr lvl="1"/>
            <a:r>
              <a:rPr lang="zh-CN" altLang="en-US" dirty="0"/>
              <a:t>可获得性 </a:t>
            </a:r>
            <a:r>
              <a:rPr lang="en-US" altLang="zh-CN" dirty="0"/>
              <a:t>accessibility</a:t>
            </a:r>
            <a:r>
              <a:rPr lang="zh-CN" altLang="en-US" dirty="0"/>
              <a:t>：共（</a:t>
            </a:r>
            <a:r>
              <a:rPr lang="en-US" altLang="zh-CN" dirty="0"/>
              <a:t>fen</a:t>
            </a:r>
            <a:r>
              <a:rPr lang="zh-CN" altLang="en-US" dirty="0"/>
              <a:t>）享（</a:t>
            </a:r>
            <a:r>
              <a:rPr lang="en-US" altLang="zh-CN" dirty="0" err="1"/>
              <a:t>shi</a:t>
            </a:r>
            <a:r>
              <a:rPr lang="zh-CN" altLang="en-US" dirty="0"/>
              <a:t>）经（</a:t>
            </a:r>
            <a:r>
              <a:rPr lang="en-US" altLang="zh-CN" dirty="0" err="1"/>
              <a:t>zu</a:t>
            </a:r>
            <a:r>
              <a:rPr lang="zh-CN" altLang="en-US" dirty="0"/>
              <a:t>）济（</a:t>
            </a:r>
            <a:r>
              <a:rPr lang="en-US" altLang="zh-CN" dirty="0" err="1"/>
              <a:t>lin</a:t>
            </a:r>
            <a:r>
              <a:rPr lang="zh-CN" altLang="en-US" dirty="0"/>
              <a:t>），共同基金（股票与货币基金），</a:t>
            </a:r>
            <a:r>
              <a:rPr lang="zh-CN" altLang="en-US" i="1" dirty="0"/>
              <a:t>孤独的美食家五郎</a:t>
            </a:r>
            <a:r>
              <a:rPr lang="zh-CN" altLang="en-US" dirty="0"/>
              <a:t>（</a:t>
            </a:r>
            <a:r>
              <a:rPr lang="en-US" altLang="zh-CN" dirty="0"/>
              <a:t>+</a:t>
            </a:r>
            <a:r>
              <a:rPr lang="zh-CN" altLang="en-US" dirty="0"/>
              <a:t>定制</a:t>
            </a:r>
            <a:r>
              <a:rPr lang="en-US" altLang="zh-CN" dirty="0"/>
              <a:t>+</a:t>
            </a:r>
            <a:r>
              <a:rPr lang="zh-CN" altLang="en-US" dirty="0"/>
              <a:t>一站式服务</a:t>
            </a:r>
            <a:r>
              <a:rPr lang="en-US" altLang="zh-CN" dirty="0"/>
              <a:t>+</a:t>
            </a:r>
            <a:r>
              <a:rPr lang="zh-CN" altLang="en-US" dirty="0"/>
              <a:t>设计）</a:t>
            </a:r>
            <a:endParaRPr lang="en-US" altLang="zh-CN" dirty="0"/>
          </a:p>
          <a:p>
            <a:pPr lvl="1"/>
            <a:r>
              <a:rPr lang="zh-CN" altLang="en-US" dirty="0"/>
              <a:t>便利性</a:t>
            </a:r>
            <a:r>
              <a:rPr lang="en-US" altLang="zh-CN" dirty="0"/>
              <a:t>/</a:t>
            </a:r>
            <a:r>
              <a:rPr lang="zh-CN" altLang="en-US" dirty="0"/>
              <a:t>实用性 </a:t>
            </a:r>
            <a:r>
              <a:rPr lang="en-US" altLang="zh-CN" dirty="0"/>
              <a:t>convenience/ usability</a:t>
            </a:r>
            <a:r>
              <a:rPr lang="zh-CN" altLang="en-US" dirty="0"/>
              <a:t>：苹果音乐商店、云计算（网盘、服务器、游戏）</a:t>
            </a:r>
            <a:endParaRPr lang="en-US" altLang="zh-CN" dirty="0"/>
          </a:p>
          <a:p>
            <a:endParaRPr lang="en-US" altLang="zh-CN" sz="100" dirty="0"/>
          </a:p>
          <a:p>
            <a:r>
              <a:rPr lang="zh-CN" altLang="en-US" dirty="0"/>
              <a:t>上述因素往往会重叠</a:t>
            </a:r>
            <a:endParaRPr lang="en-US" altLang="zh-CN" dirty="0"/>
          </a:p>
          <a:p>
            <a:pPr lvl="1"/>
            <a:r>
              <a:rPr lang="zh-CN" altLang="en-US" dirty="0">
                <a:solidFill>
                  <a:srgbClr val="FF0000"/>
                </a:solidFill>
              </a:rPr>
              <a:t>定制、设计与品牌地位（小团体认同）</a:t>
            </a:r>
            <a:r>
              <a:rPr lang="zh-CN" altLang="en-US" dirty="0"/>
              <a:t>，</a:t>
            </a:r>
            <a:r>
              <a:rPr lang="zh-CN" altLang="en-US" dirty="0">
                <a:solidFill>
                  <a:srgbClr val="00B050"/>
                </a:solidFill>
              </a:rPr>
              <a:t>一站式服务与风险控制</a:t>
            </a:r>
            <a:r>
              <a:rPr lang="zh-CN" altLang="en-US" dirty="0"/>
              <a:t>，</a:t>
            </a:r>
            <a:r>
              <a:rPr lang="zh-CN" altLang="en-US" dirty="0">
                <a:solidFill>
                  <a:srgbClr val="00B0F0"/>
                </a:solidFill>
              </a:rPr>
              <a:t>缩减成本、可获得性与便利性等</a:t>
            </a:r>
            <a:endParaRPr lang="en-US" altLang="zh-CN" dirty="0">
              <a:solidFill>
                <a:srgbClr val="00B0F0"/>
              </a:solidFill>
            </a:endParaRPr>
          </a:p>
        </p:txBody>
      </p:sp>
    </p:spTree>
    <p:extLst>
      <p:ext uri="{BB962C8B-B14F-4D97-AF65-F5344CB8AC3E}">
        <p14:creationId xmlns:p14="http://schemas.microsoft.com/office/powerpoint/2010/main" val="99174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down)">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wipe(down)">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wipe(down)">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wipe(down)">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wipe(down)">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wipe(down)">
                                      <p:cBhvr>
                                        <p:cTn id="57" dur="500"/>
                                        <p:tgtEl>
                                          <p:spTgt spid="3">
                                            <p:txEl>
                                              <p:pRg st="16" end="1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8" end="18"/>
                                            </p:txEl>
                                          </p:spTgt>
                                        </p:tgtEl>
                                        <p:attrNameLst>
                                          <p:attrName>style.visibility</p:attrName>
                                        </p:attrNameLst>
                                      </p:cBhvr>
                                      <p:to>
                                        <p:strVal val="visible"/>
                                      </p:to>
                                    </p:set>
                                    <p:animEffect transition="in" filter="wipe(down)">
                                      <p:cBhvr>
                                        <p:cTn id="62" dur="500"/>
                                        <p:tgtEl>
                                          <p:spTgt spid="3">
                                            <p:txEl>
                                              <p:pRg st="18" end="18"/>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3">
                                            <p:txEl>
                                              <p:pRg st="19" end="19"/>
                                            </p:txEl>
                                          </p:spTgt>
                                        </p:tgtEl>
                                        <p:attrNameLst>
                                          <p:attrName>style.visibility</p:attrName>
                                        </p:attrNameLst>
                                      </p:cBhvr>
                                      <p:to>
                                        <p:strVal val="visible"/>
                                      </p:to>
                                    </p:set>
                                    <p:animEffect transition="in" filter="wipe(down)">
                                      <p:cBhvr>
                                        <p:cTn id="65"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717E8-E1E8-4CD6-A592-7E2048E28C6E}"/>
              </a:ext>
            </a:extLst>
          </p:cNvPr>
          <p:cNvSpPr>
            <a:spLocks noGrp="1"/>
          </p:cNvSpPr>
          <p:nvPr>
            <p:ph type="title"/>
          </p:nvPr>
        </p:nvSpPr>
        <p:spPr>
          <a:xfrm>
            <a:off x="838200" y="365126"/>
            <a:ext cx="10515600" cy="635902"/>
          </a:xfrm>
        </p:spPr>
        <p:txBody>
          <a:bodyPr>
            <a:normAutofit fontScale="90000"/>
          </a:bodyPr>
          <a:lstStyle/>
          <a:p>
            <a:r>
              <a:rPr lang="zh-CN" altLang="en-US" dirty="0"/>
              <a:t>总结：价值主张 </a:t>
            </a:r>
            <a:r>
              <a:rPr lang="en-US" altLang="zh-CN" dirty="0"/>
              <a:t>Value Proposition</a:t>
            </a:r>
            <a:endParaRPr lang="zh-CN" altLang="en-US" dirty="0"/>
          </a:p>
        </p:txBody>
      </p:sp>
      <p:sp>
        <p:nvSpPr>
          <p:cNvPr id="3" name="内容占位符 2">
            <a:extLst>
              <a:ext uri="{FF2B5EF4-FFF2-40B4-BE49-F238E27FC236}">
                <a16:creationId xmlns:a16="http://schemas.microsoft.com/office/drawing/2014/main" id="{CA82BEC0-E296-404C-92F1-76C2760579FC}"/>
              </a:ext>
            </a:extLst>
          </p:cNvPr>
          <p:cNvSpPr>
            <a:spLocks noGrp="1"/>
          </p:cNvSpPr>
          <p:nvPr>
            <p:ph idx="1"/>
          </p:nvPr>
        </p:nvSpPr>
        <p:spPr>
          <a:xfrm>
            <a:off x="625642" y="1078030"/>
            <a:ext cx="11338560" cy="5534526"/>
          </a:xfrm>
        </p:spPr>
        <p:txBody>
          <a:bodyPr>
            <a:normAutofit fontScale="77500" lnSpcReduction="20000"/>
          </a:bodyPr>
          <a:lstStyle/>
          <a:p>
            <a:r>
              <a:rPr lang="zh-CN" altLang="en-US" dirty="0"/>
              <a:t>为某一客户群体提供能为其创造价值的产品和服务</a:t>
            </a:r>
            <a:endParaRPr lang="en-US" altLang="zh-CN" dirty="0"/>
          </a:p>
          <a:p>
            <a:pPr lvl="1"/>
            <a:r>
              <a:rPr lang="zh-CN" altLang="en-US" b="1" dirty="0">
                <a:solidFill>
                  <a:srgbClr val="00B0F0"/>
                </a:solidFill>
              </a:rPr>
              <a:t>解决客户的问题或满足其需求，</a:t>
            </a:r>
            <a:r>
              <a:rPr lang="zh-CN" altLang="en-US" b="1" dirty="0">
                <a:solidFill>
                  <a:srgbClr val="FF0000"/>
                </a:solidFill>
              </a:rPr>
              <a:t>使其选择一家而放弃另一家</a:t>
            </a:r>
            <a:endParaRPr lang="en-US" altLang="zh-CN" b="1" dirty="0">
              <a:solidFill>
                <a:srgbClr val="FF0000"/>
              </a:solidFill>
            </a:endParaRPr>
          </a:p>
          <a:p>
            <a:pPr lvl="1"/>
            <a:r>
              <a:rPr lang="zh-CN" altLang="en-US" b="1" dirty="0">
                <a:solidFill>
                  <a:srgbClr val="00B0F0"/>
                </a:solidFill>
              </a:rPr>
              <a:t>一家公司为特定客户群体提供的利益集合或组合</a:t>
            </a:r>
            <a:endParaRPr lang="en-US" altLang="zh-CN" b="1" dirty="0">
              <a:solidFill>
                <a:srgbClr val="00B0F0"/>
              </a:solidFill>
            </a:endParaRPr>
          </a:p>
          <a:p>
            <a:pPr lvl="1"/>
            <a:r>
              <a:rPr lang="zh-CN" altLang="en-US" b="1" dirty="0">
                <a:solidFill>
                  <a:srgbClr val="00B0F0"/>
                </a:solidFill>
              </a:rPr>
              <a:t>创新性的、革命性的产品或服务 </a:t>
            </a:r>
            <a:r>
              <a:rPr lang="en-US" altLang="zh-CN" b="1" dirty="0">
                <a:solidFill>
                  <a:srgbClr val="00B0F0"/>
                </a:solidFill>
              </a:rPr>
              <a:t>VS </a:t>
            </a:r>
            <a:r>
              <a:rPr lang="zh-CN" altLang="en-US" b="1" dirty="0">
                <a:solidFill>
                  <a:srgbClr val="00B0F0"/>
                </a:solidFill>
              </a:rPr>
              <a:t>既有产品或服务</a:t>
            </a:r>
            <a:r>
              <a:rPr lang="en-US" altLang="zh-CN" b="1" dirty="0">
                <a:solidFill>
                  <a:srgbClr val="00B0F0"/>
                </a:solidFill>
              </a:rPr>
              <a:t>+</a:t>
            </a:r>
            <a:r>
              <a:rPr lang="zh-CN" altLang="en-US" b="1" dirty="0">
                <a:solidFill>
                  <a:srgbClr val="00B0F0"/>
                </a:solidFill>
              </a:rPr>
              <a:t>新特点或属性</a:t>
            </a:r>
            <a:endParaRPr lang="en-US" altLang="zh-CN" b="1" dirty="0">
              <a:solidFill>
                <a:srgbClr val="00B0F0"/>
              </a:solidFill>
            </a:endParaRPr>
          </a:p>
          <a:p>
            <a:endParaRPr lang="en-US" altLang="zh-CN" sz="100" dirty="0"/>
          </a:p>
          <a:p>
            <a:r>
              <a:rPr lang="zh-CN" altLang="en-US" dirty="0"/>
              <a:t>有益于价值创造的因素罗列（部分）</a:t>
            </a:r>
            <a:endParaRPr lang="en-US" altLang="zh-CN" dirty="0"/>
          </a:p>
          <a:p>
            <a:pPr lvl="1"/>
            <a:r>
              <a:rPr lang="zh-CN" altLang="en-US" b="1" dirty="0">
                <a:solidFill>
                  <a:srgbClr val="00B0F0"/>
                </a:solidFill>
              </a:rPr>
              <a:t>创新 </a:t>
            </a:r>
            <a:r>
              <a:rPr lang="en-US" altLang="zh-CN" b="1" dirty="0">
                <a:solidFill>
                  <a:srgbClr val="00B0F0"/>
                </a:solidFill>
              </a:rPr>
              <a:t>newness</a:t>
            </a:r>
            <a:r>
              <a:rPr lang="zh-CN" altLang="en-US" b="1" dirty="0">
                <a:solidFill>
                  <a:srgbClr val="00B0F0"/>
                </a:solidFill>
              </a:rPr>
              <a:t>：</a:t>
            </a:r>
            <a:r>
              <a:rPr lang="zh-CN" altLang="en-US" dirty="0"/>
              <a:t>满足</a:t>
            </a:r>
            <a:r>
              <a:rPr lang="zh-CN" altLang="en-US" b="1" dirty="0">
                <a:solidFill>
                  <a:srgbClr val="FF0000"/>
                </a:solidFill>
              </a:rPr>
              <a:t>客户未曾察觉全新需求（没有类似产品的）</a:t>
            </a:r>
            <a:r>
              <a:rPr lang="zh-CN" altLang="en-US" dirty="0"/>
              <a:t>，可以是非技术创新的</a:t>
            </a:r>
            <a:endParaRPr lang="en-US" altLang="zh-CN" dirty="0"/>
          </a:p>
          <a:p>
            <a:pPr lvl="1"/>
            <a:r>
              <a:rPr lang="zh-CN" altLang="en-US" dirty="0"/>
              <a:t>性能 </a:t>
            </a:r>
            <a:r>
              <a:rPr lang="en-US" altLang="zh-CN" dirty="0"/>
              <a:t>performance</a:t>
            </a:r>
            <a:r>
              <a:rPr lang="zh-CN" altLang="en-US" dirty="0"/>
              <a:t>：</a:t>
            </a:r>
            <a:r>
              <a:rPr lang="en-US" altLang="zh-CN" dirty="0"/>
              <a:t>PC</a:t>
            </a:r>
            <a:r>
              <a:rPr lang="zh-CN" altLang="en-US" dirty="0"/>
              <a:t>机与显卡（摩尔定律，</a:t>
            </a:r>
            <a:r>
              <a:rPr lang="en-US" altLang="zh-CN" dirty="0" err="1"/>
              <a:t>xp</a:t>
            </a:r>
            <a:r>
              <a:rPr lang="zh-CN" altLang="en-US" dirty="0"/>
              <a:t>与</a:t>
            </a:r>
            <a:r>
              <a:rPr lang="en-US" altLang="zh-CN" dirty="0"/>
              <a:t>vista</a:t>
            </a:r>
            <a:r>
              <a:rPr lang="zh-CN" altLang="en-US" dirty="0"/>
              <a:t>，</a:t>
            </a:r>
            <a:r>
              <a:rPr lang="en-US" altLang="zh-CN" dirty="0"/>
              <a:t>win7</a:t>
            </a:r>
            <a:r>
              <a:rPr lang="zh-CN" altLang="en-US" dirty="0"/>
              <a:t>与</a:t>
            </a:r>
            <a:r>
              <a:rPr lang="en-US" altLang="zh-CN" dirty="0"/>
              <a:t>win8</a:t>
            </a:r>
            <a:r>
              <a:rPr lang="zh-CN" altLang="en-US" dirty="0"/>
              <a:t>），智能手机</a:t>
            </a:r>
            <a:endParaRPr lang="en-US" altLang="zh-CN" dirty="0"/>
          </a:p>
          <a:p>
            <a:pPr lvl="1"/>
            <a:r>
              <a:rPr lang="zh-CN" altLang="en-US" dirty="0"/>
              <a:t>定制 </a:t>
            </a:r>
            <a:r>
              <a:rPr lang="en-US" altLang="zh-CN" dirty="0"/>
              <a:t>customization</a:t>
            </a:r>
            <a:r>
              <a:rPr lang="zh-CN" altLang="en-US" dirty="0"/>
              <a:t>：大规模定制（众筹，联名款）与客户参与创造（</a:t>
            </a:r>
            <a:r>
              <a:rPr lang="en-US" altLang="zh-CN" dirty="0"/>
              <a:t>MIUI</a:t>
            </a:r>
            <a:r>
              <a:rPr lang="zh-CN" altLang="en-US" dirty="0"/>
              <a:t>，</a:t>
            </a:r>
            <a:r>
              <a:rPr lang="en-US" altLang="zh-CN" dirty="0"/>
              <a:t>UGC</a:t>
            </a:r>
            <a:r>
              <a:rPr lang="zh-CN" altLang="en-US" dirty="0"/>
              <a:t>，用户社区）</a:t>
            </a:r>
            <a:endParaRPr lang="en-US" altLang="zh-CN" dirty="0"/>
          </a:p>
          <a:p>
            <a:pPr lvl="1"/>
            <a:r>
              <a:rPr lang="zh-CN" altLang="en-US" dirty="0"/>
              <a:t>保姆式</a:t>
            </a:r>
            <a:r>
              <a:rPr lang="en-US" altLang="zh-CN" dirty="0"/>
              <a:t>/</a:t>
            </a:r>
            <a:r>
              <a:rPr lang="zh-CN" altLang="en-US" dirty="0"/>
              <a:t>一站式服务</a:t>
            </a:r>
            <a:r>
              <a:rPr lang="en-US" altLang="zh-CN" dirty="0"/>
              <a:t> getting the job done</a:t>
            </a:r>
            <a:r>
              <a:rPr lang="zh-CN" altLang="en-US" dirty="0"/>
              <a:t>：飞机引擎维护、咨询公司、</a:t>
            </a:r>
            <a:r>
              <a:rPr lang="en-US" altLang="zh-CN" dirty="0"/>
              <a:t>BOT</a:t>
            </a:r>
            <a:r>
              <a:rPr lang="zh-CN" altLang="en-US" dirty="0"/>
              <a:t>工程（总包</a:t>
            </a:r>
            <a:r>
              <a:rPr lang="en-US" altLang="zh-CN" dirty="0"/>
              <a:t>-</a:t>
            </a:r>
            <a:r>
              <a:rPr lang="zh-CN" altLang="en-US" dirty="0"/>
              <a:t>交钥匙）</a:t>
            </a:r>
            <a:endParaRPr lang="en-US" altLang="zh-CN" dirty="0"/>
          </a:p>
          <a:p>
            <a:pPr lvl="1"/>
            <a:r>
              <a:rPr lang="zh-CN" altLang="en-US" dirty="0"/>
              <a:t>设计 </a:t>
            </a:r>
            <a:r>
              <a:rPr lang="en-US" altLang="zh-CN" dirty="0"/>
              <a:t>design</a:t>
            </a:r>
            <a:r>
              <a:rPr lang="zh-CN" altLang="en-US" dirty="0"/>
              <a:t>：时尚（施华洛世奇）、消费电子产品（苹果、索尼大法、锤子手机）</a:t>
            </a:r>
            <a:endParaRPr lang="en-US" altLang="zh-CN" i="1" dirty="0"/>
          </a:p>
          <a:p>
            <a:pPr lvl="1"/>
            <a:r>
              <a:rPr lang="zh-CN" altLang="en-US" dirty="0"/>
              <a:t>品牌</a:t>
            </a:r>
            <a:r>
              <a:rPr lang="en-US" altLang="zh-CN" dirty="0"/>
              <a:t>/</a:t>
            </a:r>
            <a:r>
              <a:rPr lang="zh-CN" altLang="en-US" dirty="0"/>
              <a:t>地位</a:t>
            </a:r>
            <a:r>
              <a:rPr lang="en-US" altLang="zh-CN" dirty="0"/>
              <a:t> brand/ status</a:t>
            </a:r>
            <a:r>
              <a:rPr lang="zh-CN" altLang="en-US" dirty="0"/>
              <a:t>：奢侈品（机械手表、名牌包）、潮牌（球鞋、</a:t>
            </a:r>
            <a:r>
              <a:rPr lang="en-US" altLang="zh-CN" dirty="0"/>
              <a:t>Hip-Hop</a:t>
            </a:r>
            <a:r>
              <a:rPr lang="zh-CN" altLang="en-US" dirty="0"/>
              <a:t>）、游戏等级</a:t>
            </a:r>
            <a:endParaRPr lang="en-US" altLang="zh-CN" dirty="0"/>
          </a:p>
          <a:p>
            <a:pPr lvl="1"/>
            <a:r>
              <a:rPr lang="zh-CN" altLang="en-US" dirty="0"/>
              <a:t>价格 </a:t>
            </a:r>
            <a:r>
              <a:rPr lang="en-US" altLang="zh-CN" dirty="0"/>
              <a:t>price</a:t>
            </a:r>
            <a:r>
              <a:rPr lang="zh-CN" altLang="en-US" dirty="0"/>
              <a:t>：廉价航空，小（</a:t>
            </a:r>
            <a:r>
              <a:rPr lang="en-US" altLang="zh-CN" dirty="0" err="1"/>
              <a:t>hong</a:t>
            </a:r>
            <a:r>
              <a:rPr lang="zh-CN" altLang="en-US" dirty="0"/>
              <a:t>）米（</a:t>
            </a:r>
            <a:r>
              <a:rPr lang="en-US" altLang="zh-CN" dirty="0"/>
              <a:t>mi</a:t>
            </a:r>
            <a:r>
              <a:rPr lang="zh-CN" altLang="en-US" dirty="0"/>
              <a:t>），免费经济（羊毛出在猪身上，抢红包）</a:t>
            </a:r>
            <a:endParaRPr lang="en-US" altLang="zh-CN" dirty="0"/>
          </a:p>
          <a:p>
            <a:pPr lvl="1"/>
            <a:r>
              <a:rPr lang="zh-CN" altLang="en-US" dirty="0"/>
              <a:t>缩减成本 </a:t>
            </a:r>
            <a:r>
              <a:rPr lang="en-US" altLang="zh-CN" dirty="0"/>
              <a:t>cost reduction</a:t>
            </a:r>
            <a:r>
              <a:rPr lang="zh-CN" altLang="en-US" dirty="0"/>
              <a:t>：服务外包（编程，房产销售）</a:t>
            </a:r>
            <a:endParaRPr lang="en-US" altLang="zh-CN" dirty="0"/>
          </a:p>
          <a:p>
            <a:pPr lvl="1"/>
            <a:r>
              <a:rPr lang="zh-CN" altLang="en-US" dirty="0"/>
              <a:t>风险控制 </a:t>
            </a:r>
            <a:r>
              <a:rPr lang="en-US" altLang="zh-CN" dirty="0"/>
              <a:t>risk reduction</a:t>
            </a:r>
            <a:r>
              <a:rPr lang="zh-CN" altLang="en-US" dirty="0"/>
              <a:t>：保险，额外保障服务</a:t>
            </a:r>
            <a:endParaRPr lang="en-US" altLang="zh-CN" dirty="0"/>
          </a:p>
          <a:p>
            <a:pPr lvl="1"/>
            <a:r>
              <a:rPr lang="zh-CN" altLang="en-US" dirty="0"/>
              <a:t>可获得性 </a:t>
            </a:r>
            <a:r>
              <a:rPr lang="en-US" altLang="zh-CN" dirty="0"/>
              <a:t>accessibility</a:t>
            </a:r>
            <a:r>
              <a:rPr lang="zh-CN" altLang="en-US" dirty="0"/>
              <a:t>：共（</a:t>
            </a:r>
            <a:r>
              <a:rPr lang="en-US" altLang="zh-CN" dirty="0"/>
              <a:t>fen</a:t>
            </a:r>
            <a:r>
              <a:rPr lang="zh-CN" altLang="en-US" dirty="0"/>
              <a:t>）享（</a:t>
            </a:r>
            <a:r>
              <a:rPr lang="en-US" altLang="zh-CN" dirty="0" err="1"/>
              <a:t>shi</a:t>
            </a:r>
            <a:r>
              <a:rPr lang="zh-CN" altLang="en-US" dirty="0"/>
              <a:t>）经（</a:t>
            </a:r>
            <a:r>
              <a:rPr lang="en-US" altLang="zh-CN" dirty="0" err="1"/>
              <a:t>zu</a:t>
            </a:r>
            <a:r>
              <a:rPr lang="zh-CN" altLang="en-US" dirty="0"/>
              <a:t>）济（</a:t>
            </a:r>
            <a:r>
              <a:rPr lang="en-US" altLang="zh-CN" dirty="0" err="1"/>
              <a:t>lin</a:t>
            </a:r>
            <a:r>
              <a:rPr lang="zh-CN" altLang="en-US" dirty="0"/>
              <a:t>），共同基金（股票与货币基金），孤独的美食家五郎（</a:t>
            </a:r>
            <a:r>
              <a:rPr lang="en-US" altLang="zh-CN" dirty="0"/>
              <a:t>+</a:t>
            </a:r>
            <a:r>
              <a:rPr lang="zh-CN" altLang="en-US" dirty="0"/>
              <a:t>定制</a:t>
            </a:r>
            <a:r>
              <a:rPr lang="en-US" altLang="zh-CN" dirty="0"/>
              <a:t>+</a:t>
            </a:r>
            <a:r>
              <a:rPr lang="zh-CN" altLang="en-US" dirty="0"/>
              <a:t>一站式服务</a:t>
            </a:r>
            <a:r>
              <a:rPr lang="en-US" altLang="zh-CN" dirty="0"/>
              <a:t>+</a:t>
            </a:r>
            <a:r>
              <a:rPr lang="zh-CN" altLang="en-US" dirty="0"/>
              <a:t>设计）</a:t>
            </a:r>
            <a:endParaRPr lang="en-US" altLang="zh-CN" dirty="0"/>
          </a:p>
          <a:p>
            <a:pPr lvl="1"/>
            <a:r>
              <a:rPr lang="zh-CN" altLang="en-US" dirty="0"/>
              <a:t>便利性</a:t>
            </a:r>
            <a:r>
              <a:rPr lang="en-US" altLang="zh-CN" dirty="0"/>
              <a:t>/</a:t>
            </a:r>
            <a:r>
              <a:rPr lang="zh-CN" altLang="en-US" dirty="0"/>
              <a:t>实用性 </a:t>
            </a:r>
            <a:r>
              <a:rPr lang="en-US" altLang="zh-CN" dirty="0"/>
              <a:t>convenience/ usability</a:t>
            </a:r>
            <a:r>
              <a:rPr lang="zh-CN" altLang="en-US" dirty="0"/>
              <a:t>：苹果音乐商店、云计算（网盘、服务器、游戏）</a:t>
            </a:r>
            <a:endParaRPr lang="en-US" altLang="zh-CN" dirty="0"/>
          </a:p>
          <a:p>
            <a:endParaRPr lang="en-US" altLang="zh-CN" sz="100" dirty="0"/>
          </a:p>
          <a:p>
            <a:r>
              <a:rPr lang="zh-CN" altLang="en-US" dirty="0"/>
              <a:t>上述因素往往会重叠</a:t>
            </a:r>
            <a:endParaRPr lang="en-US" altLang="zh-CN" dirty="0"/>
          </a:p>
          <a:p>
            <a:pPr lvl="1"/>
            <a:r>
              <a:rPr lang="zh-CN" altLang="en-US" dirty="0"/>
              <a:t>定制、设计与品牌地位（小团体认同），一站式服务与风险控制，缩减成本、可获得性与便利性等</a:t>
            </a:r>
            <a:endParaRPr lang="en-US" altLang="zh-CN" dirty="0"/>
          </a:p>
        </p:txBody>
      </p:sp>
      <p:sp>
        <p:nvSpPr>
          <p:cNvPr id="4" name="矩形 3">
            <a:extLst>
              <a:ext uri="{FF2B5EF4-FFF2-40B4-BE49-F238E27FC236}">
                <a16:creationId xmlns:a16="http://schemas.microsoft.com/office/drawing/2014/main" id="{54585D3C-FCD4-4B92-82E6-F07D2D934230}"/>
              </a:ext>
            </a:extLst>
          </p:cNvPr>
          <p:cNvSpPr/>
          <p:nvPr/>
        </p:nvSpPr>
        <p:spPr>
          <a:xfrm>
            <a:off x="4082903" y="3050162"/>
            <a:ext cx="7714846" cy="1590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t>让事情更简单</a:t>
            </a:r>
            <a:r>
              <a:rPr lang="zh-CN" altLang="en-US" sz="2200" b="1" dirty="0">
                <a:solidFill>
                  <a:srgbClr val="FF0000"/>
                </a:solidFill>
              </a:rPr>
              <a:t>（痛点）</a:t>
            </a:r>
            <a:r>
              <a:rPr lang="zh-CN" altLang="en-US" sz="2200" b="1" dirty="0"/>
              <a:t>：价格、缩减成本、便利性</a:t>
            </a:r>
            <a:r>
              <a:rPr lang="en-US" altLang="zh-CN" sz="2200" b="1" dirty="0"/>
              <a:t>/</a:t>
            </a:r>
            <a:r>
              <a:rPr lang="zh-CN" altLang="en-US" sz="2200" b="1" dirty="0"/>
              <a:t>实用性</a:t>
            </a:r>
            <a:endParaRPr lang="en-US" altLang="zh-CN" sz="2200" b="1" dirty="0"/>
          </a:p>
          <a:p>
            <a:pPr algn="ctr"/>
            <a:r>
              <a:rPr lang="zh-CN" altLang="en-US" sz="2200" b="1" dirty="0"/>
              <a:t>让事情更“复杂”</a:t>
            </a:r>
            <a:r>
              <a:rPr lang="zh-CN" altLang="en-US" sz="2200" b="1" dirty="0">
                <a:solidFill>
                  <a:srgbClr val="FFC000"/>
                </a:solidFill>
              </a:rPr>
              <a:t>（收益）</a:t>
            </a:r>
            <a:r>
              <a:rPr lang="zh-CN" altLang="en-US" sz="2200" b="1" dirty="0"/>
              <a:t>：定制、设计、品牌地位、可获得性</a:t>
            </a:r>
            <a:endParaRPr lang="en-US" altLang="zh-CN" sz="2200" b="1" dirty="0"/>
          </a:p>
          <a:p>
            <a:pPr algn="ctr"/>
            <a:r>
              <a:rPr lang="zh-CN" altLang="en-US" sz="2200" b="1" dirty="0"/>
              <a:t>让事情“透明”</a:t>
            </a:r>
            <a:r>
              <a:rPr lang="zh-CN" altLang="en-US" sz="2200" b="1" dirty="0">
                <a:solidFill>
                  <a:srgbClr val="FF0000"/>
                </a:solidFill>
              </a:rPr>
              <a:t>（痛点）</a:t>
            </a:r>
            <a:r>
              <a:rPr lang="zh-CN" altLang="en-US" sz="2200" b="1" dirty="0"/>
              <a:t>：风险控制、一站式服务</a:t>
            </a:r>
          </a:p>
        </p:txBody>
      </p:sp>
    </p:spTree>
    <p:extLst>
      <p:ext uri="{BB962C8B-B14F-4D97-AF65-F5344CB8AC3E}">
        <p14:creationId xmlns:p14="http://schemas.microsoft.com/office/powerpoint/2010/main" val="379001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BB512-E0F7-4CA6-8344-02BC1F05013B}"/>
              </a:ext>
            </a:extLst>
          </p:cNvPr>
          <p:cNvSpPr>
            <a:spLocks noGrp="1"/>
          </p:cNvSpPr>
          <p:nvPr>
            <p:ph type="title"/>
          </p:nvPr>
        </p:nvSpPr>
        <p:spPr/>
        <p:txBody>
          <a:bodyPr/>
          <a:lstStyle/>
          <a:p>
            <a:r>
              <a:rPr lang="zh-CN" altLang="en-US" dirty="0"/>
              <a:t>课后作业与预习</a:t>
            </a:r>
          </a:p>
        </p:txBody>
      </p:sp>
      <p:sp>
        <p:nvSpPr>
          <p:cNvPr id="3" name="内容占位符 2">
            <a:extLst>
              <a:ext uri="{FF2B5EF4-FFF2-40B4-BE49-F238E27FC236}">
                <a16:creationId xmlns:a16="http://schemas.microsoft.com/office/drawing/2014/main" id="{5C29B1BA-7D96-4078-A8ED-D9601ECA07BB}"/>
              </a:ext>
            </a:extLst>
          </p:cNvPr>
          <p:cNvSpPr>
            <a:spLocks noGrp="1"/>
          </p:cNvSpPr>
          <p:nvPr>
            <p:ph idx="1"/>
          </p:nvPr>
        </p:nvSpPr>
        <p:spPr/>
        <p:txBody>
          <a:bodyPr>
            <a:normAutofit/>
          </a:bodyPr>
          <a:lstStyle/>
          <a:p>
            <a:r>
              <a:rPr lang="zh-CN" altLang="en-US" dirty="0"/>
              <a:t>请各位同学通过</a:t>
            </a:r>
            <a:r>
              <a:rPr lang="en-US" altLang="zh-CN" dirty="0" err="1"/>
              <a:t>menkor</a:t>
            </a:r>
            <a:r>
              <a:rPr lang="zh-CN" altLang="en-US" dirty="0"/>
              <a:t>完成组队，并展开大作业选题，要求确定一个你们小组想要设计软件产品的领域，并给出至少两个已有的竞品以及相应的简要分析（可使用商业模式画布上的一些概念，不强制要求）</a:t>
            </a:r>
          </a:p>
          <a:p>
            <a:pPr lvl="1"/>
            <a:r>
              <a:rPr lang="zh-CN" altLang="en-US" dirty="0"/>
              <a:t>组队统计可通过组长开启作业后邀请组员加入的方式实现</a:t>
            </a:r>
            <a:endParaRPr lang="en-US" altLang="zh-CN" dirty="0"/>
          </a:p>
          <a:p>
            <a:endParaRPr lang="en-US" altLang="zh-CN" dirty="0"/>
          </a:p>
          <a:p>
            <a:r>
              <a:rPr lang="zh-CN" altLang="en-US" dirty="0"/>
              <a:t>预习其它商业模式模块的内容</a:t>
            </a:r>
          </a:p>
        </p:txBody>
      </p:sp>
    </p:spTree>
    <p:extLst>
      <p:ext uri="{BB962C8B-B14F-4D97-AF65-F5344CB8AC3E}">
        <p14:creationId xmlns:p14="http://schemas.microsoft.com/office/powerpoint/2010/main" val="243461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65193259-7BA7-4703-B09D-D205C248711B}"/>
              </a:ext>
            </a:extLst>
          </p:cNvPr>
          <p:cNvSpPr>
            <a:spLocks noGrp="1" noChangeArrowheads="1"/>
          </p:cNvSpPr>
          <p:nvPr>
            <p:ph type="title"/>
          </p:nvPr>
        </p:nvSpPr>
        <p:spPr/>
        <p:txBody>
          <a:bodyPr/>
          <a:lstStyle/>
          <a:p>
            <a:r>
              <a:rPr lang="zh-CN" altLang="en-US" dirty="0"/>
              <a:t>复习：需求的两个维度</a:t>
            </a:r>
          </a:p>
        </p:txBody>
      </p:sp>
      <p:sp>
        <p:nvSpPr>
          <p:cNvPr id="55299" name="内容占位符 2">
            <a:extLst>
              <a:ext uri="{FF2B5EF4-FFF2-40B4-BE49-F238E27FC236}">
                <a16:creationId xmlns:a16="http://schemas.microsoft.com/office/drawing/2014/main" id="{6E9890B0-D48E-43D8-99BE-E45F0FDE2521}"/>
              </a:ext>
            </a:extLst>
          </p:cNvPr>
          <p:cNvSpPr>
            <a:spLocks noGrp="1" noChangeArrowheads="1"/>
          </p:cNvSpPr>
          <p:nvPr>
            <p:ph idx="1"/>
          </p:nvPr>
        </p:nvSpPr>
        <p:spPr>
          <a:xfrm>
            <a:off x="721895" y="2091089"/>
            <a:ext cx="11194181" cy="2590800"/>
          </a:xfrm>
        </p:spPr>
        <p:txBody>
          <a:bodyPr>
            <a:normAutofit fontScale="92500" lnSpcReduction="20000"/>
          </a:bodyPr>
          <a:lstStyle/>
          <a:p>
            <a:pPr eaLnBrk="1" hangingPunct="1"/>
            <a:r>
              <a:rPr lang="zh-CN" altLang="en-US" sz="2400" dirty="0"/>
              <a:t>需求（要求，问题域端）</a:t>
            </a:r>
            <a:endParaRPr lang="en-US" altLang="zh-CN" sz="2400" dirty="0"/>
          </a:p>
          <a:p>
            <a:pPr lvl="1" eaLnBrk="1" hangingPunct="1"/>
            <a:r>
              <a:rPr lang="zh-CN" altLang="en-US" sz="2000" dirty="0"/>
              <a:t>直接需求、间接需求</a:t>
            </a:r>
            <a:endParaRPr lang="en-US" altLang="zh-CN" sz="2000" dirty="0"/>
          </a:p>
          <a:p>
            <a:pPr lvl="1" eaLnBrk="1" hangingPunct="1"/>
            <a:r>
              <a:rPr lang="zh-CN" altLang="en-US" sz="2000" i="1" dirty="0"/>
              <a:t>不切实际的期望</a:t>
            </a:r>
            <a:endParaRPr lang="en-US" altLang="zh-CN" sz="2000" i="1" dirty="0"/>
          </a:p>
          <a:p>
            <a:endParaRPr lang="en-US" altLang="zh-CN" sz="500" dirty="0"/>
          </a:p>
          <a:p>
            <a:r>
              <a:rPr lang="zh-CN" altLang="en-US" sz="2400" dirty="0"/>
              <a:t>需求规格说明（解系统端）</a:t>
            </a:r>
            <a:endParaRPr lang="en-US" altLang="zh-CN" sz="2400" dirty="0"/>
          </a:p>
          <a:p>
            <a:pPr lvl="1"/>
            <a:r>
              <a:rPr lang="zh-CN" altLang="en-US" sz="2000" dirty="0"/>
              <a:t>数据：现实世界的模型</a:t>
            </a:r>
            <a:endParaRPr lang="en-US" altLang="zh-CN" sz="2000" dirty="0"/>
          </a:p>
          <a:p>
            <a:pPr lvl="1"/>
            <a:r>
              <a:rPr lang="zh-CN" altLang="en-US" sz="2000" dirty="0"/>
              <a:t>功能：对模型的操作，将结果反馈回现实世界，</a:t>
            </a:r>
            <a:r>
              <a:rPr lang="zh-CN" altLang="en-US" sz="2000" dirty="0">
                <a:solidFill>
                  <a:srgbClr val="FF0000"/>
                </a:solidFill>
              </a:rPr>
              <a:t>在问题域内通过改变状态或演进顺序解决问题</a:t>
            </a:r>
            <a:endParaRPr lang="en-US" altLang="zh-CN" sz="2000" dirty="0">
              <a:solidFill>
                <a:srgbClr val="FF0000"/>
              </a:solidFill>
            </a:endParaRPr>
          </a:p>
          <a:p>
            <a:pPr lvl="2"/>
            <a:r>
              <a:rPr lang="zh-CN" altLang="en-US" sz="1800" dirty="0"/>
              <a:t>过程式分析：以功能分解为核心</a:t>
            </a:r>
            <a:endParaRPr lang="en-US" altLang="zh-CN" sz="1800" dirty="0"/>
          </a:p>
          <a:p>
            <a:pPr lvl="2"/>
            <a:r>
              <a:rPr lang="zh-CN" altLang="en-US" sz="1800" dirty="0"/>
              <a:t>面向对象分析：以封装的数据与对数据的操作为核心</a:t>
            </a:r>
          </a:p>
        </p:txBody>
      </p:sp>
      <p:sp>
        <p:nvSpPr>
          <p:cNvPr id="55300" name="灯片编号占位符 1">
            <a:extLst>
              <a:ext uri="{FF2B5EF4-FFF2-40B4-BE49-F238E27FC236}">
                <a16:creationId xmlns:a16="http://schemas.microsoft.com/office/drawing/2014/main" id="{CFFE4AF2-839F-4C11-BF96-3F75497FA6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09958A-4DE1-42FE-A9F2-32AA117818EF}" type="slidenum">
              <a:rPr lang="en-US" altLang="zh-CN" smtClean="0">
                <a:latin typeface="Garamond" panose="02020404030301010803" pitchFamily="18" charset="0"/>
              </a:rPr>
              <a:pPr/>
              <a:t>2</a:t>
            </a:fld>
            <a:endParaRPr lang="en-US" altLang="zh-CN">
              <a:latin typeface="Garamond" panose="02020404030301010803" pitchFamily="18" charset="0"/>
            </a:endParaRPr>
          </a:p>
        </p:txBody>
      </p:sp>
      <p:graphicFrame>
        <p:nvGraphicFramePr>
          <p:cNvPr id="5" name="Object 4">
            <a:extLst>
              <a:ext uri="{FF2B5EF4-FFF2-40B4-BE49-F238E27FC236}">
                <a16:creationId xmlns:a16="http://schemas.microsoft.com/office/drawing/2014/main" id="{C42019C0-E960-4935-958F-C2EBF96A0EA5}"/>
              </a:ext>
            </a:extLst>
          </p:cNvPr>
          <p:cNvGraphicFramePr>
            <a:graphicFrameLocks noChangeAspect="1"/>
          </p:cNvGraphicFramePr>
          <p:nvPr>
            <p:extLst/>
          </p:nvPr>
        </p:nvGraphicFramePr>
        <p:xfrm>
          <a:off x="6248400" y="1600202"/>
          <a:ext cx="3657600" cy="2096691"/>
        </p:xfrm>
        <a:graphic>
          <a:graphicData uri="http://schemas.openxmlformats.org/presentationml/2006/ole">
            <mc:AlternateContent xmlns:mc="http://schemas.openxmlformats.org/markup-compatibility/2006">
              <mc:Choice xmlns:v="urn:schemas-microsoft-com:vml" Requires="v">
                <p:oleObj spid="_x0000_s2232" name="Visio" r:id="rId3" imgW="2443639" imgH="1399758" progId="Visio.Drawing.11">
                  <p:embed/>
                </p:oleObj>
              </mc:Choice>
              <mc:Fallback>
                <p:oleObj name="Visio" r:id="rId3" imgW="2443639" imgH="1399758" progId="Visio.Drawing.11">
                  <p:embed/>
                  <p:pic>
                    <p:nvPicPr>
                      <p:cNvPr id="5" name="Object 4">
                        <a:extLst>
                          <a:ext uri="{FF2B5EF4-FFF2-40B4-BE49-F238E27FC236}">
                            <a16:creationId xmlns:a16="http://schemas.microsoft.com/office/drawing/2014/main" id="{C42019C0-E960-4935-958F-C2EBF96A0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600202"/>
                        <a:ext cx="3657600" cy="2096691"/>
                      </a:xfrm>
                      <a:prstGeom prst="rect">
                        <a:avLst/>
                      </a:prstGeom>
                      <a:noFill/>
                      <a:ln>
                        <a:noFill/>
                      </a:ln>
                      <a:effectLst/>
                    </p:spPr>
                  </p:pic>
                </p:oleObj>
              </mc:Fallback>
            </mc:AlternateContent>
          </a:graphicData>
        </a:graphic>
      </p:graphicFrame>
      <p:graphicFrame>
        <p:nvGraphicFramePr>
          <p:cNvPr id="6" name="Object 4">
            <a:extLst>
              <a:ext uri="{FF2B5EF4-FFF2-40B4-BE49-F238E27FC236}">
                <a16:creationId xmlns:a16="http://schemas.microsoft.com/office/drawing/2014/main" id="{41391701-517B-4478-8DF8-6FAE4E5AA5C8}"/>
              </a:ext>
            </a:extLst>
          </p:cNvPr>
          <p:cNvGraphicFramePr>
            <a:graphicFrameLocks noChangeAspect="1"/>
          </p:cNvGraphicFramePr>
          <p:nvPr>
            <p:extLst/>
          </p:nvPr>
        </p:nvGraphicFramePr>
        <p:xfrm>
          <a:off x="2743200" y="4724400"/>
          <a:ext cx="7010400" cy="1978834"/>
        </p:xfrm>
        <a:graphic>
          <a:graphicData uri="http://schemas.openxmlformats.org/presentationml/2006/ole">
            <mc:AlternateContent xmlns:mc="http://schemas.openxmlformats.org/markup-compatibility/2006">
              <mc:Choice xmlns:v="urn:schemas-microsoft-com:vml" Requires="v">
                <p:oleObj spid="_x0000_s2233" name="Visio" r:id="rId5" imgW="4963537" imgH="1399758" progId="Visio.Drawing.11">
                  <p:embed/>
                </p:oleObj>
              </mc:Choice>
              <mc:Fallback>
                <p:oleObj name="Visio" r:id="rId5" imgW="4963537" imgH="1399758" progId="Visio.Drawing.11">
                  <p:embed/>
                  <p:pic>
                    <p:nvPicPr>
                      <p:cNvPr id="6" name="Object 4">
                        <a:extLst>
                          <a:ext uri="{FF2B5EF4-FFF2-40B4-BE49-F238E27FC236}">
                            <a16:creationId xmlns:a16="http://schemas.microsoft.com/office/drawing/2014/main" id="{41391701-517B-4478-8DF8-6FAE4E5AA5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724400"/>
                        <a:ext cx="7010400" cy="19788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2868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2D3DD60-54EB-47D5-818F-1E6D7CDFD4A7}"/>
              </a:ext>
            </a:extLst>
          </p:cNvPr>
          <p:cNvSpPr>
            <a:spLocks noGrp="1" noChangeArrowheads="1"/>
          </p:cNvSpPr>
          <p:nvPr>
            <p:ph type="title"/>
          </p:nvPr>
        </p:nvSpPr>
        <p:spPr/>
        <p:txBody>
          <a:bodyPr/>
          <a:lstStyle/>
          <a:p>
            <a:pPr eaLnBrk="1" hangingPunct="1"/>
            <a:r>
              <a:rPr lang="zh-CN" altLang="en-US" dirty="0"/>
              <a:t>复习：需求工程的基本活动与实质</a:t>
            </a:r>
          </a:p>
        </p:txBody>
      </p:sp>
      <p:sp>
        <p:nvSpPr>
          <p:cNvPr id="36867" name="Rectangle 5">
            <a:extLst>
              <a:ext uri="{FF2B5EF4-FFF2-40B4-BE49-F238E27FC236}">
                <a16:creationId xmlns:a16="http://schemas.microsoft.com/office/drawing/2014/main" id="{B20CEA2A-E146-4B45-AED4-9FB3993EAD0D}"/>
              </a:ext>
            </a:extLst>
          </p:cNvPr>
          <p:cNvSpPr>
            <a:spLocks noChangeArrowheads="1"/>
          </p:cNvSpPr>
          <p:nvPr/>
        </p:nvSpPr>
        <p:spPr bwMode="auto">
          <a:xfrm>
            <a:off x="1524001" y="24585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6868" name="Object 4">
            <a:extLst>
              <a:ext uri="{FF2B5EF4-FFF2-40B4-BE49-F238E27FC236}">
                <a16:creationId xmlns:a16="http://schemas.microsoft.com/office/drawing/2014/main" id="{53044AB9-9831-46A7-A7EA-40559BCC5B9C}"/>
              </a:ext>
            </a:extLst>
          </p:cNvPr>
          <p:cNvGraphicFramePr>
            <a:graphicFrameLocks noChangeAspect="1"/>
          </p:cNvGraphicFramePr>
          <p:nvPr>
            <p:extLst/>
          </p:nvPr>
        </p:nvGraphicFramePr>
        <p:xfrm>
          <a:off x="3276600" y="867603"/>
          <a:ext cx="7543800" cy="3576638"/>
        </p:xfrm>
        <a:graphic>
          <a:graphicData uri="http://schemas.openxmlformats.org/presentationml/2006/ole">
            <mc:AlternateContent xmlns:mc="http://schemas.openxmlformats.org/markup-compatibility/2006">
              <mc:Choice xmlns:v="urn:schemas-microsoft-com:vml" Requires="v">
                <p:oleObj spid="_x0000_s1118" name="Visio" r:id="rId3" imgW="4008723" imgH="1895406" progId="Visio.Drawing.11">
                  <p:embed/>
                </p:oleObj>
              </mc:Choice>
              <mc:Fallback>
                <p:oleObj name="Visio" r:id="rId3" imgW="4008723" imgH="1895406" progId="Visio.Drawing.11">
                  <p:embed/>
                  <p:pic>
                    <p:nvPicPr>
                      <p:cNvPr id="36868" name="Object 4">
                        <a:extLst>
                          <a:ext uri="{FF2B5EF4-FFF2-40B4-BE49-F238E27FC236}">
                            <a16:creationId xmlns:a16="http://schemas.microsoft.com/office/drawing/2014/main" id="{53044AB9-9831-46A7-A7EA-40559BCC5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867603"/>
                        <a:ext cx="7543800"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灯片编号占位符 1">
            <a:extLst>
              <a:ext uri="{FF2B5EF4-FFF2-40B4-BE49-F238E27FC236}">
                <a16:creationId xmlns:a16="http://schemas.microsoft.com/office/drawing/2014/main" id="{7893AF96-A677-481D-BAA9-AF43444DE87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8B4076-0FA2-4C70-82A5-D627FFFC48AD}" type="slidenum">
              <a:rPr lang="en-US" altLang="zh-CN" smtClean="0">
                <a:latin typeface="Garamond" panose="02020404030301010803" pitchFamily="18" charset="0"/>
              </a:rPr>
              <a:pPr/>
              <a:t>3</a:t>
            </a:fld>
            <a:endParaRPr lang="en-US" altLang="zh-CN">
              <a:latin typeface="Garamond" panose="02020404030301010803" pitchFamily="18" charset="0"/>
            </a:endParaRPr>
          </a:p>
        </p:txBody>
      </p:sp>
      <p:sp>
        <p:nvSpPr>
          <p:cNvPr id="6" name="矩形: 圆角 5">
            <a:extLst>
              <a:ext uri="{FF2B5EF4-FFF2-40B4-BE49-F238E27FC236}">
                <a16:creationId xmlns:a16="http://schemas.microsoft.com/office/drawing/2014/main" id="{A243AA8A-E639-4248-993A-BEFBBBA31FAB}"/>
              </a:ext>
            </a:extLst>
          </p:cNvPr>
          <p:cNvSpPr/>
          <p:nvPr/>
        </p:nvSpPr>
        <p:spPr>
          <a:xfrm>
            <a:off x="4370009" y="4341193"/>
            <a:ext cx="945253" cy="48718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任务</a:t>
            </a:r>
          </a:p>
        </p:txBody>
      </p:sp>
      <p:sp>
        <p:nvSpPr>
          <p:cNvPr id="7" name="矩形: 圆角 6">
            <a:extLst>
              <a:ext uri="{FF2B5EF4-FFF2-40B4-BE49-F238E27FC236}">
                <a16:creationId xmlns:a16="http://schemas.microsoft.com/office/drawing/2014/main" id="{5EF68775-E12B-4632-BAC6-697646C85852}"/>
              </a:ext>
            </a:extLst>
          </p:cNvPr>
          <p:cNvSpPr/>
          <p:nvPr/>
        </p:nvSpPr>
        <p:spPr>
          <a:xfrm>
            <a:off x="6263517" y="4340727"/>
            <a:ext cx="945253" cy="4871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交互</a:t>
            </a:r>
          </a:p>
        </p:txBody>
      </p:sp>
      <p:sp>
        <p:nvSpPr>
          <p:cNvPr id="8" name="矩形: 圆角 7">
            <a:extLst>
              <a:ext uri="{FF2B5EF4-FFF2-40B4-BE49-F238E27FC236}">
                <a16:creationId xmlns:a16="http://schemas.microsoft.com/office/drawing/2014/main" id="{293D73FB-613A-431D-8A01-035B085324C8}"/>
              </a:ext>
            </a:extLst>
          </p:cNvPr>
          <p:cNvSpPr/>
          <p:nvPr/>
        </p:nvSpPr>
        <p:spPr>
          <a:xfrm>
            <a:off x="2438401" y="4340727"/>
            <a:ext cx="945253" cy="48718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目标</a:t>
            </a:r>
          </a:p>
        </p:txBody>
      </p:sp>
      <p:sp>
        <p:nvSpPr>
          <p:cNvPr id="9" name="椭圆 8">
            <a:extLst>
              <a:ext uri="{FF2B5EF4-FFF2-40B4-BE49-F238E27FC236}">
                <a16:creationId xmlns:a16="http://schemas.microsoft.com/office/drawing/2014/main" id="{7749298F-E7B6-4D88-81FD-EB59084DE02B}"/>
              </a:ext>
            </a:extLst>
          </p:cNvPr>
          <p:cNvSpPr/>
          <p:nvPr/>
        </p:nvSpPr>
        <p:spPr>
          <a:xfrm>
            <a:off x="1828800" y="1976241"/>
            <a:ext cx="1828800" cy="9906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问题域</a:t>
            </a:r>
          </a:p>
        </p:txBody>
      </p:sp>
      <p:sp>
        <p:nvSpPr>
          <p:cNvPr id="2" name="箭头: 上下 1">
            <a:extLst>
              <a:ext uri="{FF2B5EF4-FFF2-40B4-BE49-F238E27FC236}">
                <a16:creationId xmlns:a16="http://schemas.microsoft.com/office/drawing/2014/main" id="{17FFEF36-E1B8-4D17-BC4C-1AE63A265DA2}"/>
              </a:ext>
            </a:extLst>
          </p:cNvPr>
          <p:cNvSpPr/>
          <p:nvPr/>
        </p:nvSpPr>
        <p:spPr>
          <a:xfrm>
            <a:off x="2590800" y="3115176"/>
            <a:ext cx="457200" cy="10996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左右 2">
            <a:extLst>
              <a:ext uri="{FF2B5EF4-FFF2-40B4-BE49-F238E27FC236}">
                <a16:creationId xmlns:a16="http://schemas.microsoft.com/office/drawing/2014/main" id="{EECF7242-11B5-496D-B222-4129DEB82B48}"/>
              </a:ext>
            </a:extLst>
          </p:cNvPr>
          <p:cNvSpPr/>
          <p:nvPr/>
        </p:nvSpPr>
        <p:spPr>
          <a:xfrm>
            <a:off x="3536053" y="4410919"/>
            <a:ext cx="685800" cy="3836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右 11">
            <a:extLst>
              <a:ext uri="{FF2B5EF4-FFF2-40B4-BE49-F238E27FC236}">
                <a16:creationId xmlns:a16="http://schemas.microsoft.com/office/drawing/2014/main" id="{A08E4944-A0D1-4A3B-B818-DCFB3B02D8E3}"/>
              </a:ext>
            </a:extLst>
          </p:cNvPr>
          <p:cNvSpPr/>
          <p:nvPr/>
        </p:nvSpPr>
        <p:spPr>
          <a:xfrm>
            <a:off x="5463416" y="4397667"/>
            <a:ext cx="685800" cy="3836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对话气泡: 矩形 3">
            <a:extLst>
              <a:ext uri="{FF2B5EF4-FFF2-40B4-BE49-F238E27FC236}">
                <a16:creationId xmlns:a16="http://schemas.microsoft.com/office/drawing/2014/main" id="{56DCB247-0854-4123-9B37-AECE1D52F642}"/>
              </a:ext>
            </a:extLst>
          </p:cNvPr>
          <p:cNvSpPr/>
          <p:nvPr/>
        </p:nvSpPr>
        <p:spPr>
          <a:xfrm>
            <a:off x="4114800" y="2057419"/>
            <a:ext cx="1752600" cy="909406"/>
          </a:xfrm>
          <a:prstGeom prst="wedgeRectCallout">
            <a:avLst>
              <a:gd name="adj1" fmla="val -109738"/>
              <a:gd name="adj2" fmla="val 12129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锁定问题</a:t>
            </a:r>
            <a:br>
              <a:rPr lang="en-US" altLang="zh-CN" sz="2400" b="1" dirty="0"/>
            </a:br>
            <a:r>
              <a:rPr lang="zh-CN" altLang="en-US" sz="2400" b="1" dirty="0"/>
              <a:t>明确目标</a:t>
            </a:r>
          </a:p>
        </p:txBody>
      </p:sp>
      <p:sp>
        <p:nvSpPr>
          <p:cNvPr id="14" name="对话气泡: 矩形 13">
            <a:extLst>
              <a:ext uri="{FF2B5EF4-FFF2-40B4-BE49-F238E27FC236}">
                <a16:creationId xmlns:a16="http://schemas.microsoft.com/office/drawing/2014/main" id="{C7FB38AF-160C-429B-87EC-A62CA6282884}"/>
              </a:ext>
            </a:extLst>
          </p:cNvPr>
          <p:cNvSpPr/>
          <p:nvPr/>
        </p:nvSpPr>
        <p:spPr>
          <a:xfrm>
            <a:off x="2286000" y="5578754"/>
            <a:ext cx="1752600" cy="909406"/>
          </a:xfrm>
          <a:prstGeom prst="wedgeRectCallout">
            <a:avLst>
              <a:gd name="adj1" fmla="val 38277"/>
              <a:gd name="adj2" fmla="val -1311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目标细化</a:t>
            </a:r>
            <a:br>
              <a:rPr lang="en-US" altLang="zh-CN" sz="2400" b="1" dirty="0"/>
            </a:br>
            <a:r>
              <a:rPr lang="zh-CN" altLang="en-US" sz="2400" b="1" dirty="0"/>
              <a:t>制定任务</a:t>
            </a:r>
          </a:p>
        </p:txBody>
      </p:sp>
      <p:sp>
        <p:nvSpPr>
          <p:cNvPr id="15" name="对话气泡: 矩形 14">
            <a:extLst>
              <a:ext uri="{FF2B5EF4-FFF2-40B4-BE49-F238E27FC236}">
                <a16:creationId xmlns:a16="http://schemas.microsoft.com/office/drawing/2014/main" id="{CE95714E-E062-4F4C-A758-589E48C70122}"/>
              </a:ext>
            </a:extLst>
          </p:cNvPr>
          <p:cNvSpPr/>
          <p:nvPr/>
        </p:nvSpPr>
        <p:spPr>
          <a:xfrm>
            <a:off x="5867400" y="5578754"/>
            <a:ext cx="1752600" cy="909406"/>
          </a:xfrm>
          <a:prstGeom prst="wedgeRectCallout">
            <a:avLst>
              <a:gd name="adj1" fmla="val -49625"/>
              <a:gd name="adj2" fmla="val -13226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任务分解</a:t>
            </a:r>
            <a:br>
              <a:rPr lang="en-US" altLang="zh-CN" sz="2400" b="1" dirty="0"/>
            </a:br>
            <a:r>
              <a:rPr lang="zh-CN" altLang="en-US" sz="2400" b="1" dirty="0"/>
              <a:t>细化交互</a:t>
            </a:r>
          </a:p>
        </p:txBody>
      </p:sp>
      <p:sp>
        <p:nvSpPr>
          <p:cNvPr id="5" name="矩形 4">
            <a:extLst>
              <a:ext uri="{FF2B5EF4-FFF2-40B4-BE49-F238E27FC236}">
                <a16:creationId xmlns:a16="http://schemas.microsoft.com/office/drawing/2014/main" id="{84E98382-056A-4EFD-ADE9-BA612BC27380}"/>
              </a:ext>
            </a:extLst>
          </p:cNvPr>
          <p:cNvSpPr/>
          <p:nvPr/>
        </p:nvSpPr>
        <p:spPr>
          <a:xfrm>
            <a:off x="6477000" y="2966825"/>
            <a:ext cx="1981200" cy="8108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rPr>
              <a:t>记录完整需求与产生过程</a:t>
            </a:r>
          </a:p>
        </p:txBody>
      </p:sp>
      <p:sp>
        <p:nvSpPr>
          <p:cNvPr id="17" name="矩形 16">
            <a:extLst>
              <a:ext uri="{FF2B5EF4-FFF2-40B4-BE49-F238E27FC236}">
                <a16:creationId xmlns:a16="http://schemas.microsoft.com/office/drawing/2014/main" id="{0E41A70A-9E2F-4D62-8D4C-CD44724137B1}"/>
              </a:ext>
            </a:extLst>
          </p:cNvPr>
          <p:cNvSpPr/>
          <p:nvPr/>
        </p:nvSpPr>
        <p:spPr>
          <a:xfrm>
            <a:off x="6149216" y="1871191"/>
            <a:ext cx="4137784" cy="5795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b="1" dirty="0">
                <a:solidFill>
                  <a:schemeClr val="tx1"/>
                </a:solidFill>
              </a:rPr>
              <a:t>开发中落实需求、主动应对变更</a:t>
            </a:r>
          </a:p>
        </p:txBody>
      </p:sp>
      <p:sp>
        <p:nvSpPr>
          <p:cNvPr id="18" name="矩形 17">
            <a:extLst>
              <a:ext uri="{FF2B5EF4-FFF2-40B4-BE49-F238E27FC236}">
                <a16:creationId xmlns:a16="http://schemas.microsoft.com/office/drawing/2014/main" id="{9D2103B3-678B-438F-AA8D-64844505F40F}"/>
              </a:ext>
            </a:extLst>
          </p:cNvPr>
          <p:cNvSpPr/>
          <p:nvPr/>
        </p:nvSpPr>
        <p:spPr>
          <a:xfrm>
            <a:off x="8001001" y="4231246"/>
            <a:ext cx="2443681" cy="8108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b="1" dirty="0">
                <a:solidFill>
                  <a:schemeClr val="tx1"/>
                </a:solidFill>
              </a:rPr>
              <a:t>需求是否符合目的</a:t>
            </a:r>
            <a:br>
              <a:rPr lang="en-US" altLang="zh-CN" sz="2200" b="1" dirty="0">
                <a:solidFill>
                  <a:schemeClr val="tx1"/>
                </a:solidFill>
              </a:rPr>
            </a:br>
            <a:r>
              <a:rPr lang="zh-CN" altLang="en-US" sz="2200" b="1" dirty="0">
                <a:solidFill>
                  <a:schemeClr val="tx1"/>
                </a:solidFill>
              </a:rPr>
              <a:t>本身是否有错</a:t>
            </a:r>
          </a:p>
        </p:txBody>
      </p:sp>
    </p:spTree>
    <p:extLst>
      <p:ext uri="{BB962C8B-B14F-4D97-AF65-F5344CB8AC3E}">
        <p14:creationId xmlns:p14="http://schemas.microsoft.com/office/powerpoint/2010/main" val="34045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B4268-A8DF-415C-8FAD-14C0C9465284}"/>
              </a:ext>
            </a:extLst>
          </p:cNvPr>
          <p:cNvSpPr>
            <a:spLocks noGrp="1"/>
          </p:cNvSpPr>
          <p:nvPr>
            <p:ph type="title"/>
          </p:nvPr>
        </p:nvSpPr>
        <p:spPr/>
        <p:txBody>
          <a:bodyPr/>
          <a:lstStyle/>
          <a:p>
            <a:r>
              <a:rPr lang="zh-CN" altLang="en-US" dirty="0"/>
              <a:t>复习：需求设计</a:t>
            </a:r>
            <a:r>
              <a:rPr lang="en-US" altLang="zh-CN" dirty="0"/>
              <a:t>+</a:t>
            </a:r>
            <a:r>
              <a:rPr lang="zh-CN" altLang="en-US" dirty="0"/>
              <a:t>商业模式设计</a:t>
            </a:r>
          </a:p>
        </p:txBody>
      </p:sp>
      <p:sp>
        <p:nvSpPr>
          <p:cNvPr id="3" name="内容占位符 2">
            <a:extLst>
              <a:ext uri="{FF2B5EF4-FFF2-40B4-BE49-F238E27FC236}">
                <a16:creationId xmlns:a16="http://schemas.microsoft.com/office/drawing/2014/main" id="{4B64A118-E64B-4FB9-8AE7-6B7CED615E06}"/>
              </a:ext>
            </a:extLst>
          </p:cNvPr>
          <p:cNvSpPr>
            <a:spLocks noGrp="1"/>
          </p:cNvSpPr>
          <p:nvPr>
            <p:ph idx="1"/>
          </p:nvPr>
        </p:nvSpPr>
        <p:spPr>
          <a:xfrm>
            <a:off x="1600200" y="1575278"/>
            <a:ext cx="8991600" cy="4530725"/>
          </a:xfrm>
        </p:spPr>
        <p:txBody>
          <a:bodyPr>
            <a:normAutofit lnSpcReduction="10000"/>
          </a:bodyPr>
          <a:lstStyle/>
          <a:p>
            <a:endParaRPr lang="en-US" altLang="zh-CN" sz="600" dirty="0"/>
          </a:p>
          <a:p>
            <a:r>
              <a:rPr lang="zh-CN" altLang="en-US" sz="2400" dirty="0"/>
              <a:t>需求开发也需要一套可以简单描述和操控的商业模式分析工具，并具备商业模式思维</a:t>
            </a:r>
            <a:endParaRPr lang="en-US" altLang="zh-CN" sz="2400" dirty="0"/>
          </a:p>
          <a:p>
            <a:pPr lvl="1"/>
            <a:r>
              <a:rPr lang="zh-CN" altLang="en-US" sz="2000" dirty="0">
                <a:solidFill>
                  <a:srgbClr val="FF0000"/>
                </a:solidFill>
              </a:rPr>
              <a:t>通过分析工具全面、系统、准确地刻画问题域</a:t>
            </a:r>
            <a:endParaRPr lang="en-US" altLang="zh-CN" sz="2000" dirty="0">
              <a:solidFill>
                <a:srgbClr val="FF0000"/>
              </a:solidFill>
            </a:endParaRPr>
          </a:p>
          <a:p>
            <a:pPr lvl="2"/>
            <a:r>
              <a:rPr lang="zh-CN" altLang="en-US" sz="1800" b="1" dirty="0"/>
              <a:t>为后续目标、任务、交互的逐层转化以及相应的归约描述、验证、管理服务</a:t>
            </a:r>
            <a:endParaRPr lang="en-US" altLang="zh-CN" sz="1800" b="1" dirty="0"/>
          </a:p>
          <a:p>
            <a:pPr lvl="2"/>
            <a:endParaRPr lang="en-US" altLang="zh-CN" sz="1800" b="1" dirty="0"/>
          </a:p>
          <a:p>
            <a:pPr lvl="1"/>
            <a:r>
              <a:rPr lang="zh-CN" altLang="en-US" sz="2000" dirty="0"/>
              <a:t>更好地做到以“人”为中心的设计，平衡用户、技术、商业三者的关系，实现企业或组织的可持续发展</a:t>
            </a:r>
            <a:endParaRPr lang="en-US" altLang="zh-CN" sz="2000" dirty="0"/>
          </a:p>
          <a:p>
            <a:pPr lvl="2"/>
            <a:r>
              <a:rPr lang="zh-CN" altLang="en-US" sz="1800" b="1" dirty="0"/>
              <a:t>创新创业、互联网产品设计、开发团队内部沟通</a:t>
            </a:r>
            <a:endParaRPr lang="en-US" altLang="zh-CN" sz="1800" b="1" dirty="0"/>
          </a:p>
          <a:p>
            <a:pPr lvl="2"/>
            <a:endParaRPr lang="en-US" altLang="zh-CN" sz="1800" b="1" dirty="0"/>
          </a:p>
          <a:p>
            <a:pPr lvl="1"/>
            <a:r>
              <a:rPr lang="zh-CN" altLang="en-US" sz="2000" dirty="0"/>
              <a:t>应对愈发成熟的信息科技加速下沉到传统业务领域所带来的挑战与机遇</a:t>
            </a:r>
            <a:endParaRPr lang="en-US" altLang="zh-CN" sz="2000" dirty="0"/>
          </a:p>
          <a:p>
            <a:pPr lvl="2"/>
            <a:r>
              <a:rPr lang="zh-CN" altLang="en-US" sz="1800" b="1" dirty="0"/>
              <a:t>软件逐步成为所有公司的核心，并围绕软件开发设置组织部门（新岗位）</a:t>
            </a:r>
            <a:endParaRPr lang="en-US" altLang="zh-CN" sz="1800" b="1" dirty="0"/>
          </a:p>
          <a:p>
            <a:pPr lvl="2"/>
            <a:endParaRPr lang="en-US" altLang="zh-CN" sz="2400" b="1" dirty="0"/>
          </a:p>
          <a:p>
            <a:pPr lvl="1"/>
            <a:r>
              <a:rPr lang="zh-CN" altLang="en-US" sz="2000" dirty="0"/>
              <a:t>追求“设计思维” ：以人为根本，构建功能性与情感意义兼具的创意</a:t>
            </a:r>
            <a:endParaRPr lang="en-US" altLang="zh-CN" sz="2000" dirty="0"/>
          </a:p>
          <a:p>
            <a:pPr lvl="2"/>
            <a:r>
              <a:rPr lang="zh-CN" altLang="en-US" sz="1800" b="1" dirty="0"/>
              <a:t>产品“质感”与“情怀”的来源，“人民追求更高水平生活”，供给侧改革</a:t>
            </a:r>
            <a:endParaRPr lang="en-US" altLang="zh-CN" sz="1800" b="1" dirty="0"/>
          </a:p>
        </p:txBody>
      </p:sp>
      <p:sp>
        <p:nvSpPr>
          <p:cNvPr id="4" name="灯片编号占位符 3">
            <a:extLst>
              <a:ext uri="{FF2B5EF4-FFF2-40B4-BE49-F238E27FC236}">
                <a16:creationId xmlns:a16="http://schemas.microsoft.com/office/drawing/2014/main" id="{E30BAC56-61BC-4D31-8A9B-938676A5DA94}"/>
              </a:ext>
            </a:extLst>
          </p:cNvPr>
          <p:cNvSpPr>
            <a:spLocks noGrp="1"/>
          </p:cNvSpPr>
          <p:nvPr>
            <p:ph type="sldNum" sz="quarter" idx="12"/>
          </p:nvPr>
        </p:nvSpPr>
        <p:spPr/>
        <p:txBody>
          <a:bodyPr/>
          <a:lstStyle/>
          <a:p>
            <a:pPr>
              <a:defRPr/>
            </a:pPr>
            <a:fld id="{1E8B6365-B81F-40E9-AF3C-D63FEC9FB773}" type="slidenum">
              <a:rPr lang="en-US" altLang="zh-CN" smtClean="0"/>
              <a:pPr>
                <a:defRPr/>
              </a:pPr>
              <a:t>4</a:t>
            </a:fld>
            <a:endParaRPr lang="en-US" altLang="zh-CN"/>
          </a:p>
        </p:txBody>
      </p:sp>
      <p:sp>
        <p:nvSpPr>
          <p:cNvPr id="5" name="矩形 4">
            <a:extLst>
              <a:ext uri="{FF2B5EF4-FFF2-40B4-BE49-F238E27FC236}">
                <a16:creationId xmlns:a16="http://schemas.microsoft.com/office/drawing/2014/main" id="{FC5F6368-4265-4427-931D-B9A4A4CA2EF2}"/>
              </a:ext>
            </a:extLst>
          </p:cNvPr>
          <p:cNvSpPr/>
          <p:nvPr/>
        </p:nvSpPr>
        <p:spPr>
          <a:xfrm>
            <a:off x="10451432" y="4561321"/>
            <a:ext cx="1549667" cy="596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拥抱新机遇</a:t>
            </a:r>
          </a:p>
        </p:txBody>
      </p:sp>
      <p:sp>
        <p:nvSpPr>
          <p:cNvPr id="6" name="矩形 5">
            <a:extLst>
              <a:ext uri="{FF2B5EF4-FFF2-40B4-BE49-F238E27FC236}">
                <a16:creationId xmlns:a16="http://schemas.microsoft.com/office/drawing/2014/main" id="{9AF7D171-4450-4BE1-B64D-8AC686A6645A}"/>
              </a:ext>
            </a:extLst>
          </p:cNvPr>
          <p:cNvSpPr/>
          <p:nvPr/>
        </p:nvSpPr>
        <p:spPr>
          <a:xfrm>
            <a:off x="10451432" y="3610764"/>
            <a:ext cx="1549667" cy="596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思考商业性</a:t>
            </a:r>
          </a:p>
        </p:txBody>
      </p:sp>
      <p:sp>
        <p:nvSpPr>
          <p:cNvPr id="7" name="矩形 6">
            <a:extLst>
              <a:ext uri="{FF2B5EF4-FFF2-40B4-BE49-F238E27FC236}">
                <a16:creationId xmlns:a16="http://schemas.microsoft.com/office/drawing/2014/main" id="{CED8704A-5C57-46E1-A246-C403896144CB}"/>
              </a:ext>
            </a:extLst>
          </p:cNvPr>
          <p:cNvSpPr/>
          <p:nvPr/>
        </p:nvSpPr>
        <p:spPr>
          <a:xfrm>
            <a:off x="10451432" y="2602457"/>
            <a:ext cx="1549667" cy="596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刻画问题域</a:t>
            </a:r>
          </a:p>
        </p:txBody>
      </p:sp>
      <p:sp>
        <p:nvSpPr>
          <p:cNvPr id="8" name="矩形 7">
            <a:extLst>
              <a:ext uri="{FF2B5EF4-FFF2-40B4-BE49-F238E27FC236}">
                <a16:creationId xmlns:a16="http://schemas.microsoft.com/office/drawing/2014/main" id="{CC673A25-B1FC-41D4-8E10-A4D4902D756C}"/>
              </a:ext>
            </a:extLst>
          </p:cNvPr>
          <p:cNvSpPr/>
          <p:nvPr/>
        </p:nvSpPr>
        <p:spPr>
          <a:xfrm>
            <a:off x="10451432" y="5466185"/>
            <a:ext cx="1549667" cy="596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提升设计感</a:t>
            </a:r>
          </a:p>
        </p:txBody>
      </p:sp>
    </p:spTree>
    <p:extLst>
      <p:ext uri="{BB962C8B-B14F-4D97-AF65-F5344CB8AC3E}">
        <p14:creationId xmlns:p14="http://schemas.microsoft.com/office/powerpoint/2010/main" val="391132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云形 35">
            <a:extLst>
              <a:ext uri="{FF2B5EF4-FFF2-40B4-BE49-F238E27FC236}">
                <a16:creationId xmlns:a16="http://schemas.microsoft.com/office/drawing/2014/main" id="{FEB79525-6937-44DC-BBC9-FC3DC3759C7A}"/>
              </a:ext>
            </a:extLst>
          </p:cNvPr>
          <p:cNvSpPr/>
          <p:nvPr/>
        </p:nvSpPr>
        <p:spPr>
          <a:xfrm>
            <a:off x="-279382" y="4474380"/>
            <a:ext cx="5202243" cy="2173078"/>
          </a:xfrm>
          <a:prstGeom prst="clou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问题</a:t>
            </a:r>
            <a:r>
              <a:rPr lang="en-US" altLang="zh-CN" b="1" dirty="0">
                <a:solidFill>
                  <a:srgbClr val="FF0000"/>
                </a:solidFill>
              </a:rPr>
              <a:t>-</a:t>
            </a:r>
            <a:r>
              <a:rPr lang="zh-CN" altLang="en-US" b="1" dirty="0">
                <a:solidFill>
                  <a:srgbClr val="FF0000"/>
                </a:solidFill>
              </a:rPr>
              <a:t>目标</a:t>
            </a:r>
            <a:r>
              <a:rPr lang="en-US" altLang="zh-CN" b="1" dirty="0">
                <a:solidFill>
                  <a:srgbClr val="FF0000"/>
                </a:solidFill>
              </a:rPr>
              <a:t>-</a:t>
            </a:r>
            <a:r>
              <a:rPr lang="zh-CN" altLang="en-US" b="1" dirty="0">
                <a:solidFill>
                  <a:srgbClr val="FF0000"/>
                </a:solidFill>
              </a:rPr>
              <a:t>任务</a:t>
            </a:r>
            <a:r>
              <a:rPr lang="en-US" altLang="zh-CN" b="1" dirty="0">
                <a:solidFill>
                  <a:srgbClr val="FF0000"/>
                </a:solidFill>
              </a:rPr>
              <a:t>-</a:t>
            </a:r>
            <a:r>
              <a:rPr lang="zh-CN" altLang="en-US" b="1" dirty="0">
                <a:solidFill>
                  <a:srgbClr val="FF0000"/>
                </a:solidFill>
              </a:rPr>
              <a:t>交互</a:t>
            </a:r>
            <a:endParaRPr lang="en-US" altLang="zh-CN" b="1" dirty="0">
              <a:solidFill>
                <a:srgbClr val="FF0000"/>
              </a:solidFill>
            </a:endParaRPr>
          </a:p>
          <a:p>
            <a:pPr algn="ctr"/>
            <a:r>
              <a:rPr lang="zh-CN" altLang="en-US" dirty="0"/>
              <a:t>流程中的软件也可替换为产品设计、组织机构、客户调研、科研选题等多种任务，</a:t>
            </a:r>
            <a:r>
              <a:rPr lang="zh-CN" altLang="en-US" b="1" dirty="0"/>
              <a:t>本质上是一种设计思维（小写的</a:t>
            </a:r>
            <a:r>
              <a:rPr lang="en-US" altLang="zh-CN" b="1" dirty="0"/>
              <a:t>d</a:t>
            </a:r>
            <a:r>
              <a:rPr lang="zh-CN" altLang="en-US" b="1" dirty="0"/>
              <a:t>）</a:t>
            </a:r>
          </a:p>
        </p:txBody>
      </p:sp>
      <p:sp>
        <p:nvSpPr>
          <p:cNvPr id="12" name="椭圆 11">
            <a:extLst>
              <a:ext uri="{FF2B5EF4-FFF2-40B4-BE49-F238E27FC236}">
                <a16:creationId xmlns:a16="http://schemas.microsoft.com/office/drawing/2014/main" id="{94579922-F108-4423-BC27-B0069EC6B768}"/>
              </a:ext>
            </a:extLst>
          </p:cNvPr>
          <p:cNvSpPr/>
          <p:nvPr/>
        </p:nvSpPr>
        <p:spPr>
          <a:xfrm>
            <a:off x="8585702" y="2513066"/>
            <a:ext cx="1853698" cy="99213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解系统</a:t>
            </a:r>
          </a:p>
        </p:txBody>
      </p:sp>
      <p:sp>
        <p:nvSpPr>
          <p:cNvPr id="49" name="箭头: 直角上 48">
            <a:extLst>
              <a:ext uri="{FF2B5EF4-FFF2-40B4-BE49-F238E27FC236}">
                <a16:creationId xmlns:a16="http://schemas.microsoft.com/office/drawing/2014/main" id="{BBD4F050-9148-4BB0-A07B-A610FFDE3EFF}"/>
              </a:ext>
            </a:extLst>
          </p:cNvPr>
          <p:cNvSpPr/>
          <p:nvPr/>
        </p:nvSpPr>
        <p:spPr>
          <a:xfrm rot="16200000">
            <a:off x="6373141" y="-914439"/>
            <a:ext cx="1050534" cy="5710383"/>
          </a:xfrm>
          <a:prstGeom prst="bentUpArrow">
            <a:avLst>
              <a:gd name="adj1" fmla="val 19768"/>
              <a:gd name="adj2" fmla="val 18024"/>
              <a:gd name="adj3" fmla="val 26744"/>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66" name="Rectangle 2">
            <a:extLst>
              <a:ext uri="{FF2B5EF4-FFF2-40B4-BE49-F238E27FC236}">
                <a16:creationId xmlns:a16="http://schemas.microsoft.com/office/drawing/2014/main" id="{3E580EB8-0AF1-4BA7-8988-0A8160FE6E07}"/>
              </a:ext>
            </a:extLst>
          </p:cNvPr>
          <p:cNvSpPr>
            <a:spLocks noGrp="1" noChangeArrowheads="1"/>
          </p:cNvSpPr>
          <p:nvPr>
            <p:ph type="title"/>
          </p:nvPr>
        </p:nvSpPr>
        <p:spPr>
          <a:xfrm>
            <a:off x="1869160" y="276047"/>
            <a:ext cx="8341640" cy="1141592"/>
          </a:xfrm>
        </p:spPr>
        <p:txBody>
          <a:bodyPr/>
          <a:lstStyle/>
          <a:p>
            <a:pPr eaLnBrk="1" hangingPunct="1"/>
            <a:r>
              <a:rPr lang="zh-CN" altLang="en-US" sz="3200" dirty="0"/>
              <a:t>复习：</a:t>
            </a:r>
            <a:r>
              <a:rPr lang="en-US" altLang="zh-CN" sz="3200" dirty="0"/>
              <a:t>《</a:t>
            </a:r>
            <a:r>
              <a:rPr lang="zh-CN" altLang="en-US" sz="3200" dirty="0"/>
              <a:t>需求与商业模式创新</a:t>
            </a:r>
            <a:r>
              <a:rPr lang="en-US" altLang="zh-CN" sz="3200" dirty="0"/>
              <a:t>》</a:t>
            </a:r>
            <a:r>
              <a:rPr lang="zh-CN" altLang="en-US" sz="3200" dirty="0"/>
              <a:t>课程内容</a:t>
            </a:r>
          </a:p>
        </p:txBody>
      </p:sp>
      <p:sp>
        <p:nvSpPr>
          <p:cNvPr id="11267" name="灯片编号占位符 1">
            <a:extLst>
              <a:ext uri="{FF2B5EF4-FFF2-40B4-BE49-F238E27FC236}">
                <a16:creationId xmlns:a16="http://schemas.microsoft.com/office/drawing/2014/main" id="{72FC637A-CBEF-4801-ADFC-6FD4260D7E3D}"/>
              </a:ext>
            </a:extLst>
          </p:cNvPr>
          <p:cNvSpPr>
            <a:spLocks noGrp="1" noChangeArrowheads="1"/>
          </p:cNvSpPr>
          <p:nvPr>
            <p:ph type="sldNum" sz="quarter" idx="12"/>
          </p:nvPr>
        </p:nvSpPr>
        <p:spPr>
          <a:xfrm>
            <a:off x="8048154" y="6242930"/>
            <a:ext cx="2162647" cy="4579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9B0028-2377-4C55-82A9-657D6538A708}" type="slidenum">
              <a:rPr lang="en-US" altLang="zh-CN" smtClean="0">
                <a:latin typeface="Garamond" panose="02020404030301010803" pitchFamily="18" charset="0"/>
              </a:rPr>
              <a:pPr/>
              <a:t>5</a:t>
            </a:fld>
            <a:endParaRPr lang="en-US" altLang="zh-CN" dirty="0">
              <a:latin typeface="Garamond" panose="02020404030301010803" pitchFamily="18" charset="0"/>
            </a:endParaRPr>
          </a:p>
        </p:txBody>
      </p:sp>
      <p:cxnSp>
        <p:nvCxnSpPr>
          <p:cNvPr id="7" name="直接连接符 6">
            <a:extLst>
              <a:ext uri="{FF2B5EF4-FFF2-40B4-BE49-F238E27FC236}">
                <a16:creationId xmlns:a16="http://schemas.microsoft.com/office/drawing/2014/main" id="{C12609A0-C92E-4F6A-B2E7-05473921B974}"/>
              </a:ext>
            </a:extLst>
          </p:cNvPr>
          <p:cNvCxnSpPr>
            <a:cxnSpLocks/>
          </p:cNvCxnSpPr>
          <p:nvPr/>
        </p:nvCxnSpPr>
        <p:spPr>
          <a:xfrm>
            <a:off x="6096000" y="983404"/>
            <a:ext cx="0" cy="4650635"/>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832308E2-B19D-4A21-BD48-A4ADCCF8BB88}"/>
              </a:ext>
            </a:extLst>
          </p:cNvPr>
          <p:cNvSpPr/>
          <p:nvPr/>
        </p:nvSpPr>
        <p:spPr>
          <a:xfrm>
            <a:off x="4074142" y="2206440"/>
            <a:ext cx="4093582" cy="2060589"/>
          </a:xfrm>
          <a:prstGeom prst="rect">
            <a:avLst/>
          </a:prstGeom>
          <a:solidFill>
            <a:schemeClr val="bg1"/>
          </a:solidFill>
          <a:ln w="635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云形 8">
            <a:extLst>
              <a:ext uri="{FF2B5EF4-FFF2-40B4-BE49-F238E27FC236}">
                <a16:creationId xmlns:a16="http://schemas.microsoft.com/office/drawing/2014/main" id="{B79D9C48-E9D0-4EC5-A513-BCE6C4AB7740}"/>
              </a:ext>
            </a:extLst>
          </p:cNvPr>
          <p:cNvSpPr/>
          <p:nvPr/>
        </p:nvSpPr>
        <p:spPr>
          <a:xfrm>
            <a:off x="1721478" y="1004823"/>
            <a:ext cx="2317122" cy="1068453"/>
          </a:xfrm>
          <a:prstGeom prst="clou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现实世界</a:t>
            </a:r>
          </a:p>
        </p:txBody>
      </p:sp>
      <p:sp>
        <p:nvSpPr>
          <p:cNvPr id="10" name="云形 9">
            <a:extLst>
              <a:ext uri="{FF2B5EF4-FFF2-40B4-BE49-F238E27FC236}">
                <a16:creationId xmlns:a16="http://schemas.microsoft.com/office/drawing/2014/main" id="{EF76DA54-723E-4AC1-A6A2-45FD5D6E7948}"/>
              </a:ext>
            </a:extLst>
          </p:cNvPr>
          <p:cNvSpPr/>
          <p:nvPr/>
        </p:nvSpPr>
        <p:spPr>
          <a:xfrm>
            <a:off x="7996874" y="4143311"/>
            <a:ext cx="2671127" cy="1068453"/>
          </a:xfrm>
          <a:prstGeom prst="cloud">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计算机世界</a:t>
            </a:r>
            <a:endParaRPr lang="zh-CN" altLang="en-US" b="1" dirty="0">
              <a:solidFill>
                <a:schemeClr val="tx1"/>
              </a:solidFill>
            </a:endParaRPr>
          </a:p>
        </p:txBody>
      </p:sp>
      <p:sp>
        <p:nvSpPr>
          <p:cNvPr id="11" name="椭圆 10">
            <a:extLst>
              <a:ext uri="{FF2B5EF4-FFF2-40B4-BE49-F238E27FC236}">
                <a16:creationId xmlns:a16="http://schemas.microsoft.com/office/drawing/2014/main" id="{6B36DF21-0C6D-4B79-ACE8-3D19957A6574}"/>
              </a:ext>
            </a:extLst>
          </p:cNvPr>
          <p:cNvSpPr/>
          <p:nvPr/>
        </p:nvSpPr>
        <p:spPr>
          <a:xfrm>
            <a:off x="1956302" y="2513066"/>
            <a:ext cx="1853698" cy="99213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问题域</a:t>
            </a:r>
          </a:p>
        </p:txBody>
      </p:sp>
      <p:cxnSp>
        <p:nvCxnSpPr>
          <p:cNvPr id="13" name="直接连接符 12">
            <a:extLst>
              <a:ext uri="{FF2B5EF4-FFF2-40B4-BE49-F238E27FC236}">
                <a16:creationId xmlns:a16="http://schemas.microsoft.com/office/drawing/2014/main" id="{0B66EED6-4B57-47B0-834E-49D32B66BEBA}"/>
              </a:ext>
            </a:extLst>
          </p:cNvPr>
          <p:cNvCxnSpPr>
            <a:stCxn id="11" idx="6"/>
          </p:cNvCxnSpPr>
          <p:nvPr/>
        </p:nvCxnSpPr>
        <p:spPr>
          <a:xfrm>
            <a:off x="3810000" y="3009134"/>
            <a:ext cx="4800600" cy="767"/>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0CBB0A4-08AE-4129-A287-116EBF90BEBB}"/>
              </a:ext>
            </a:extLst>
          </p:cNvPr>
          <p:cNvCxnSpPr>
            <a:cxnSpLocks/>
          </p:cNvCxnSpPr>
          <p:nvPr/>
        </p:nvCxnSpPr>
        <p:spPr>
          <a:xfrm>
            <a:off x="6096000" y="3008141"/>
            <a:ext cx="0" cy="113682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697E685F-BA22-4242-AD6F-750AA2827009}"/>
              </a:ext>
            </a:extLst>
          </p:cNvPr>
          <p:cNvSpPr/>
          <p:nvPr/>
        </p:nvSpPr>
        <p:spPr>
          <a:xfrm>
            <a:off x="4257864" y="2359438"/>
            <a:ext cx="695137" cy="178552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问题域描述</a:t>
            </a:r>
          </a:p>
        </p:txBody>
      </p:sp>
      <p:sp>
        <p:nvSpPr>
          <p:cNvPr id="16" name="矩形 15">
            <a:extLst>
              <a:ext uri="{FF2B5EF4-FFF2-40B4-BE49-F238E27FC236}">
                <a16:creationId xmlns:a16="http://schemas.microsoft.com/office/drawing/2014/main" id="{E3D894BD-937E-4C55-8D86-D45CEE5F6D0C}"/>
              </a:ext>
            </a:extLst>
          </p:cNvPr>
          <p:cNvSpPr/>
          <p:nvPr/>
        </p:nvSpPr>
        <p:spPr>
          <a:xfrm>
            <a:off x="7337614" y="2338769"/>
            <a:ext cx="695137" cy="180619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需求规格说明</a:t>
            </a:r>
          </a:p>
        </p:txBody>
      </p:sp>
      <p:sp>
        <p:nvSpPr>
          <p:cNvPr id="17" name="矩形 16">
            <a:extLst>
              <a:ext uri="{FF2B5EF4-FFF2-40B4-BE49-F238E27FC236}">
                <a16:creationId xmlns:a16="http://schemas.microsoft.com/office/drawing/2014/main" id="{E81E61F0-A77A-4DAC-9A8E-0A4BAC22939B}"/>
              </a:ext>
            </a:extLst>
          </p:cNvPr>
          <p:cNvSpPr/>
          <p:nvPr/>
        </p:nvSpPr>
        <p:spPr>
          <a:xfrm>
            <a:off x="4419601" y="4111337"/>
            <a:ext cx="3570621" cy="2238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需求</a:t>
            </a: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zh-CN" altLang="en-US" sz="2400" b="1" dirty="0">
              <a:solidFill>
                <a:schemeClr val="tx1"/>
              </a:solidFill>
            </a:endParaRPr>
          </a:p>
        </p:txBody>
      </p:sp>
      <p:sp>
        <p:nvSpPr>
          <p:cNvPr id="18" name="矩形 17">
            <a:extLst>
              <a:ext uri="{FF2B5EF4-FFF2-40B4-BE49-F238E27FC236}">
                <a16:creationId xmlns:a16="http://schemas.microsoft.com/office/drawing/2014/main" id="{618FC5ED-9BDE-4469-A43B-9FD461AEA80E}"/>
              </a:ext>
            </a:extLst>
          </p:cNvPr>
          <p:cNvSpPr/>
          <p:nvPr/>
        </p:nvSpPr>
        <p:spPr>
          <a:xfrm>
            <a:off x="4721776" y="4559991"/>
            <a:ext cx="695137" cy="160586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业务需求</a:t>
            </a:r>
          </a:p>
        </p:txBody>
      </p:sp>
      <p:sp>
        <p:nvSpPr>
          <p:cNvPr id="19" name="矩形 18">
            <a:extLst>
              <a:ext uri="{FF2B5EF4-FFF2-40B4-BE49-F238E27FC236}">
                <a16:creationId xmlns:a16="http://schemas.microsoft.com/office/drawing/2014/main" id="{A87359A0-2F77-4B09-ABD5-AE14A07324C1}"/>
              </a:ext>
            </a:extLst>
          </p:cNvPr>
          <p:cNvSpPr/>
          <p:nvPr/>
        </p:nvSpPr>
        <p:spPr>
          <a:xfrm>
            <a:off x="5940976" y="4569530"/>
            <a:ext cx="695137" cy="15963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用户需求</a:t>
            </a:r>
          </a:p>
        </p:txBody>
      </p:sp>
      <p:sp>
        <p:nvSpPr>
          <p:cNvPr id="20" name="矩形 19">
            <a:extLst>
              <a:ext uri="{FF2B5EF4-FFF2-40B4-BE49-F238E27FC236}">
                <a16:creationId xmlns:a16="http://schemas.microsoft.com/office/drawing/2014/main" id="{E8A31046-65F8-47E4-8771-B549B586972C}"/>
              </a:ext>
            </a:extLst>
          </p:cNvPr>
          <p:cNvSpPr/>
          <p:nvPr/>
        </p:nvSpPr>
        <p:spPr>
          <a:xfrm>
            <a:off x="7160176" y="4571118"/>
            <a:ext cx="695137" cy="15963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系统级需求</a:t>
            </a:r>
          </a:p>
        </p:txBody>
      </p:sp>
      <p:cxnSp>
        <p:nvCxnSpPr>
          <p:cNvPr id="6" name="直接箭头连接符 5">
            <a:extLst>
              <a:ext uri="{FF2B5EF4-FFF2-40B4-BE49-F238E27FC236}">
                <a16:creationId xmlns:a16="http://schemas.microsoft.com/office/drawing/2014/main" id="{49E2FF50-9AB7-46A7-8C89-85D6CBE2F618}"/>
              </a:ext>
            </a:extLst>
          </p:cNvPr>
          <p:cNvCxnSpPr>
            <a:cxnSpLocks/>
          </p:cNvCxnSpPr>
          <p:nvPr/>
        </p:nvCxnSpPr>
        <p:spPr>
          <a:xfrm>
            <a:off x="5416913" y="5562601"/>
            <a:ext cx="524063" cy="47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5F85BB8-CA9D-439D-AD87-A0D90EC35D9C}"/>
              </a:ext>
            </a:extLst>
          </p:cNvPr>
          <p:cNvCxnSpPr>
            <a:cxnSpLocks/>
          </p:cNvCxnSpPr>
          <p:nvPr/>
        </p:nvCxnSpPr>
        <p:spPr>
          <a:xfrm>
            <a:off x="6636113" y="5567369"/>
            <a:ext cx="524063" cy="15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AE0ABB2C-CE5D-4834-9D77-E86E627DF543}"/>
              </a:ext>
            </a:extLst>
          </p:cNvPr>
          <p:cNvSpPr/>
          <p:nvPr/>
        </p:nvSpPr>
        <p:spPr>
          <a:xfrm>
            <a:off x="4926178" y="4114092"/>
            <a:ext cx="1169823"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需求获取</a:t>
            </a:r>
          </a:p>
        </p:txBody>
      </p:sp>
      <p:sp>
        <p:nvSpPr>
          <p:cNvPr id="21" name="矩形 20">
            <a:extLst>
              <a:ext uri="{FF2B5EF4-FFF2-40B4-BE49-F238E27FC236}">
                <a16:creationId xmlns:a16="http://schemas.microsoft.com/office/drawing/2014/main" id="{BE023643-B57E-40C4-BB1D-0E7B604E07CE}"/>
              </a:ext>
            </a:extLst>
          </p:cNvPr>
          <p:cNvSpPr/>
          <p:nvPr/>
        </p:nvSpPr>
        <p:spPr>
          <a:xfrm>
            <a:off x="6308651" y="4114092"/>
            <a:ext cx="1187519"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需求分析</a:t>
            </a:r>
          </a:p>
        </p:txBody>
      </p:sp>
      <p:sp>
        <p:nvSpPr>
          <p:cNvPr id="22" name="矩形 21">
            <a:extLst>
              <a:ext uri="{FF2B5EF4-FFF2-40B4-BE49-F238E27FC236}">
                <a16:creationId xmlns:a16="http://schemas.microsoft.com/office/drawing/2014/main" id="{F28E48C5-F8AE-48EA-AA17-3AC2B4C742BB}"/>
              </a:ext>
            </a:extLst>
          </p:cNvPr>
          <p:cNvSpPr/>
          <p:nvPr/>
        </p:nvSpPr>
        <p:spPr>
          <a:xfrm>
            <a:off x="5013204" y="3275892"/>
            <a:ext cx="2257545"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需求归约</a:t>
            </a:r>
          </a:p>
        </p:txBody>
      </p:sp>
      <p:sp>
        <p:nvSpPr>
          <p:cNvPr id="24" name="矩形 23">
            <a:extLst>
              <a:ext uri="{FF2B5EF4-FFF2-40B4-BE49-F238E27FC236}">
                <a16:creationId xmlns:a16="http://schemas.microsoft.com/office/drawing/2014/main" id="{E9C7F343-3E5B-4D26-BCAC-082DFEE5DD72}"/>
              </a:ext>
            </a:extLst>
          </p:cNvPr>
          <p:cNvSpPr/>
          <p:nvPr/>
        </p:nvSpPr>
        <p:spPr>
          <a:xfrm>
            <a:off x="5013204" y="2438487"/>
            <a:ext cx="2257545"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需求验证</a:t>
            </a:r>
          </a:p>
        </p:txBody>
      </p:sp>
      <p:sp>
        <p:nvSpPr>
          <p:cNvPr id="30" name="矩形 29">
            <a:extLst>
              <a:ext uri="{FF2B5EF4-FFF2-40B4-BE49-F238E27FC236}">
                <a16:creationId xmlns:a16="http://schemas.microsoft.com/office/drawing/2014/main" id="{D0730553-CDE2-45D6-956B-B325DA89B5B6}"/>
              </a:ext>
            </a:extLst>
          </p:cNvPr>
          <p:cNvSpPr/>
          <p:nvPr/>
        </p:nvSpPr>
        <p:spPr>
          <a:xfrm>
            <a:off x="3978432" y="1681248"/>
            <a:ext cx="4479764"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需求管理</a:t>
            </a:r>
          </a:p>
        </p:txBody>
      </p:sp>
      <p:sp>
        <p:nvSpPr>
          <p:cNvPr id="11278" name="矩形: 圆角 11277">
            <a:extLst>
              <a:ext uri="{FF2B5EF4-FFF2-40B4-BE49-F238E27FC236}">
                <a16:creationId xmlns:a16="http://schemas.microsoft.com/office/drawing/2014/main" id="{898E8A13-9290-41D9-BEB9-A0D7D0604758}"/>
              </a:ext>
            </a:extLst>
          </p:cNvPr>
          <p:cNvSpPr/>
          <p:nvPr/>
        </p:nvSpPr>
        <p:spPr>
          <a:xfrm>
            <a:off x="5807717" y="6212895"/>
            <a:ext cx="958122" cy="4879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任务</a:t>
            </a:r>
          </a:p>
        </p:txBody>
      </p:sp>
      <p:sp>
        <p:nvSpPr>
          <p:cNvPr id="53" name="矩形: 圆角 52">
            <a:extLst>
              <a:ext uri="{FF2B5EF4-FFF2-40B4-BE49-F238E27FC236}">
                <a16:creationId xmlns:a16="http://schemas.microsoft.com/office/drawing/2014/main" id="{E41C2C7C-C360-41E7-A67D-DD02F6CB2CDE}"/>
              </a:ext>
            </a:extLst>
          </p:cNvPr>
          <p:cNvSpPr/>
          <p:nvPr/>
        </p:nvSpPr>
        <p:spPr>
          <a:xfrm>
            <a:off x="7042878" y="6212895"/>
            <a:ext cx="958122" cy="48794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交互</a:t>
            </a:r>
          </a:p>
        </p:txBody>
      </p:sp>
      <p:sp>
        <p:nvSpPr>
          <p:cNvPr id="57" name="矩形: 圆角 56">
            <a:extLst>
              <a:ext uri="{FF2B5EF4-FFF2-40B4-BE49-F238E27FC236}">
                <a16:creationId xmlns:a16="http://schemas.microsoft.com/office/drawing/2014/main" id="{E1B52248-D28D-41E1-8A2F-7BD3161AF686}"/>
              </a:ext>
            </a:extLst>
          </p:cNvPr>
          <p:cNvSpPr/>
          <p:nvPr/>
        </p:nvSpPr>
        <p:spPr>
          <a:xfrm>
            <a:off x="4592434" y="6212895"/>
            <a:ext cx="958122" cy="48794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目标</a:t>
            </a:r>
          </a:p>
        </p:txBody>
      </p:sp>
      <p:sp>
        <p:nvSpPr>
          <p:cNvPr id="29" name="矩形 28">
            <a:extLst>
              <a:ext uri="{FF2B5EF4-FFF2-40B4-BE49-F238E27FC236}">
                <a16:creationId xmlns:a16="http://schemas.microsoft.com/office/drawing/2014/main" id="{F9FF02E2-7459-49E3-ABEC-615B2E9DE6C7}"/>
              </a:ext>
            </a:extLst>
          </p:cNvPr>
          <p:cNvSpPr/>
          <p:nvPr/>
        </p:nvSpPr>
        <p:spPr>
          <a:xfrm>
            <a:off x="2064402" y="3501364"/>
            <a:ext cx="2257545" cy="66267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商业模式画布</a:t>
            </a:r>
          </a:p>
        </p:txBody>
      </p:sp>
      <p:sp>
        <p:nvSpPr>
          <p:cNvPr id="35" name="箭头: 直角上 34">
            <a:extLst>
              <a:ext uri="{FF2B5EF4-FFF2-40B4-BE49-F238E27FC236}">
                <a16:creationId xmlns:a16="http://schemas.microsoft.com/office/drawing/2014/main" id="{E80E540B-E2F2-4EAA-BE3A-45CE9B3DD891}"/>
              </a:ext>
            </a:extLst>
          </p:cNvPr>
          <p:cNvSpPr/>
          <p:nvPr/>
        </p:nvSpPr>
        <p:spPr>
          <a:xfrm rot="5400000">
            <a:off x="3854025" y="4663713"/>
            <a:ext cx="1578067" cy="340044"/>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633569FE-FCF5-4235-8C41-130DEDA44E12}"/>
              </a:ext>
            </a:extLst>
          </p:cNvPr>
          <p:cNvSpPr/>
          <p:nvPr/>
        </p:nvSpPr>
        <p:spPr>
          <a:xfrm>
            <a:off x="4071078" y="3810000"/>
            <a:ext cx="958122" cy="4879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问题</a:t>
            </a:r>
          </a:p>
        </p:txBody>
      </p:sp>
    </p:spTree>
    <p:extLst>
      <p:ext uri="{BB962C8B-B14F-4D97-AF65-F5344CB8AC3E}">
        <p14:creationId xmlns:p14="http://schemas.microsoft.com/office/powerpoint/2010/main" val="207515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A9ECC-72F9-4130-A983-25E64CA3482B}"/>
              </a:ext>
            </a:extLst>
          </p:cNvPr>
          <p:cNvSpPr>
            <a:spLocks noGrp="1"/>
          </p:cNvSpPr>
          <p:nvPr>
            <p:ph type="title"/>
          </p:nvPr>
        </p:nvSpPr>
        <p:spPr>
          <a:xfrm>
            <a:off x="838200" y="365125"/>
            <a:ext cx="10515600" cy="1325563"/>
          </a:xfrm>
        </p:spPr>
        <p:txBody>
          <a:bodyPr/>
          <a:lstStyle/>
          <a:p>
            <a:r>
              <a:rPr lang="zh-CN" altLang="en-US" dirty="0"/>
              <a:t>复习：相关讨论</a:t>
            </a:r>
          </a:p>
        </p:txBody>
      </p:sp>
      <p:sp>
        <p:nvSpPr>
          <p:cNvPr id="3" name="内容占位符 2">
            <a:extLst>
              <a:ext uri="{FF2B5EF4-FFF2-40B4-BE49-F238E27FC236}">
                <a16:creationId xmlns:a16="http://schemas.microsoft.com/office/drawing/2014/main" id="{516BF9BF-F294-44FE-8F70-019E1917EDDB}"/>
              </a:ext>
            </a:extLst>
          </p:cNvPr>
          <p:cNvSpPr>
            <a:spLocks noGrp="1"/>
          </p:cNvSpPr>
          <p:nvPr>
            <p:ph idx="1"/>
          </p:nvPr>
        </p:nvSpPr>
        <p:spPr/>
        <p:txBody>
          <a:bodyPr>
            <a:normAutofit fontScale="92500" lnSpcReduction="10000"/>
          </a:bodyPr>
          <a:lstStyle/>
          <a:p>
            <a:r>
              <a:rPr lang="zh-CN" altLang="en-US" dirty="0"/>
              <a:t>计算器的问题域与解系统</a:t>
            </a:r>
            <a:endParaRPr lang="en-US" altLang="zh-CN" dirty="0"/>
          </a:p>
          <a:p>
            <a:pPr lvl="1"/>
            <a:r>
              <a:rPr lang="zh-CN" altLang="en-US" dirty="0"/>
              <a:t>纯计算器可认为是解系统的一个组件，不同类型的计算器有其假设的场景，才有问题域</a:t>
            </a:r>
            <a:endParaRPr lang="en-US" altLang="zh-CN" dirty="0"/>
          </a:p>
          <a:p>
            <a:pPr lvl="2"/>
            <a:r>
              <a:rPr lang="zh-CN" altLang="en-US" dirty="0"/>
              <a:t>“归归归</a:t>
            </a:r>
            <a:r>
              <a:rPr lang="en-US" altLang="zh-CN" dirty="0"/>
              <a:t>…</a:t>
            </a:r>
            <a:r>
              <a:rPr lang="zh-CN" altLang="en-US" dirty="0"/>
              <a:t>归零”、“</a:t>
            </a:r>
            <a:r>
              <a:rPr lang="en-US" altLang="zh-CN" dirty="0"/>
              <a:t>M+M-</a:t>
            </a:r>
            <a:r>
              <a:rPr lang="zh-CN" altLang="en-US" dirty="0"/>
              <a:t>”、</a:t>
            </a:r>
            <a:r>
              <a:rPr lang="en-US" altLang="zh-CN" dirty="0"/>
              <a:t>Python</a:t>
            </a:r>
            <a:r>
              <a:rPr lang="zh-CN" altLang="en-US" dirty="0"/>
              <a:t>、</a:t>
            </a:r>
            <a:r>
              <a:rPr lang="en-US" altLang="zh-CN" dirty="0"/>
              <a:t>R</a:t>
            </a:r>
            <a:r>
              <a:rPr lang="zh-CN" altLang="en-US" dirty="0"/>
              <a:t>语言、“哪里不会点哪里”</a:t>
            </a:r>
            <a:endParaRPr lang="en-US" altLang="zh-CN" dirty="0"/>
          </a:p>
          <a:p>
            <a:pPr lvl="1"/>
            <a:r>
              <a:rPr lang="zh-CN" altLang="en-US" dirty="0"/>
              <a:t>部分同学心中的解系统更接近于某种“宏观”目标</a:t>
            </a:r>
            <a:endParaRPr lang="en-US" altLang="zh-CN" dirty="0"/>
          </a:p>
          <a:p>
            <a:pPr lvl="1"/>
            <a:r>
              <a:rPr lang="zh-CN" altLang="en-US" dirty="0"/>
              <a:t>大作业精英团队已有七位同学加入</a:t>
            </a:r>
            <a:endParaRPr lang="en-US" altLang="zh-CN" dirty="0"/>
          </a:p>
          <a:p>
            <a:endParaRPr lang="en-US" altLang="zh-CN" dirty="0"/>
          </a:p>
          <a:p>
            <a:r>
              <a:rPr lang="en-US" altLang="zh-CN" dirty="0"/>
              <a:t>《</a:t>
            </a:r>
            <a:r>
              <a:rPr lang="zh-CN" altLang="en-US" dirty="0"/>
              <a:t>困在系统里的外卖骑手</a:t>
            </a:r>
            <a:r>
              <a:rPr lang="en-US" altLang="zh-CN" dirty="0"/>
              <a:t>》</a:t>
            </a:r>
          </a:p>
          <a:p>
            <a:pPr lvl="1"/>
            <a:r>
              <a:rPr lang="zh-CN" altLang="en-US" dirty="0"/>
              <a:t>外卖配送时间被系统不断压缩</a:t>
            </a:r>
            <a:endParaRPr lang="en-US" altLang="zh-CN" dirty="0"/>
          </a:p>
          <a:p>
            <a:pPr lvl="1"/>
            <a:r>
              <a:rPr lang="zh-CN" altLang="en-US" dirty="0"/>
              <a:t>为何能够引发热议？文章本身在暗示什么？</a:t>
            </a:r>
            <a:endParaRPr lang="en-US" altLang="zh-CN" dirty="0"/>
          </a:p>
          <a:p>
            <a:pPr lvl="1"/>
            <a:r>
              <a:rPr lang="zh-CN" altLang="en-US" dirty="0"/>
              <a:t>饿了么的回应为何要比美团的差？</a:t>
            </a:r>
            <a:endParaRPr lang="en-US" altLang="zh-CN" dirty="0"/>
          </a:p>
          <a:p>
            <a:pPr lvl="2"/>
            <a:r>
              <a:rPr lang="zh-CN" altLang="en-US" dirty="0"/>
              <a:t>饿了么与美团的定位变化</a:t>
            </a:r>
            <a:endParaRPr lang="en-US" altLang="zh-CN" dirty="0"/>
          </a:p>
        </p:txBody>
      </p:sp>
    </p:spTree>
    <p:extLst>
      <p:ext uri="{BB962C8B-B14F-4D97-AF65-F5344CB8AC3E}">
        <p14:creationId xmlns:p14="http://schemas.microsoft.com/office/powerpoint/2010/main" val="417911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F31EB-198B-48F8-A67D-FE6A66C0FFA3}"/>
              </a:ext>
            </a:extLst>
          </p:cNvPr>
          <p:cNvSpPr>
            <a:spLocks noGrp="1"/>
          </p:cNvSpPr>
          <p:nvPr>
            <p:ph type="title"/>
          </p:nvPr>
        </p:nvSpPr>
        <p:spPr/>
        <p:txBody>
          <a:bodyPr/>
          <a:lstStyle/>
          <a:p>
            <a:r>
              <a:rPr lang="zh-CN" altLang="en-US" dirty="0"/>
              <a:t>我们想要的商业模式模型</a:t>
            </a:r>
          </a:p>
        </p:txBody>
      </p:sp>
      <p:sp>
        <p:nvSpPr>
          <p:cNvPr id="3" name="内容占位符 2">
            <a:extLst>
              <a:ext uri="{FF2B5EF4-FFF2-40B4-BE49-F238E27FC236}">
                <a16:creationId xmlns:a16="http://schemas.microsoft.com/office/drawing/2014/main" id="{0DF3BEB8-C9D7-4267-800A-89D01A1681C5}"/>
              </a:ext>
            </a:extLst>
          </p:cNvPr>
          <p:cNvSpPr>
            <a:spLocks noGrp="1"/>
          </p:cNvSpPr>
          <p:nvPr>
            <p:ph idx="1"/>
          </p:nvPr>
        </p:nvSpPr>
        <p:spPr/>
        <p:txBody>
          <a:bodyPr/>
          <a:lstStyle/>
          <a:p>
            <a:r>
              <a:rPr lang="zh-CN" altLang="en-US" dirty="0"/>
              <a:t>目标</a:t>
            </a:r>
            <a:r>
              <a:rPr lang="en-US" altLang="zh-CN" dirty="0"/>
              <a:t>1</a:t>
            </a:r>
            <a:r>
              <a:rPr lang="zh-CN" altLang="en-US" dirty="0"/>
              <a:t>：人人都能理解，容易达成共识</a:t>
            </a:r>
            <a:endParaRPr lang="en-US" altLang="zh-CN" dirty="0"/>
          </a:p>
          <a:p>
            <a:pPr marL="0" indent="0">
              <a:buNone/>
            </a:pPr>
            <a:endParaRPr lang="en-US" altLang="zh-CN" dirty="0"/>
          </a:p>
          <a:p>
            <a:r>
              <a:rPr lang="zh-CN" altLang="en-US" dirty="0"/>
              <a:t>目标</a:t>
            </a:r>
            <a:r>
              <a:rPr lang="en-US" altLang="zh-CN" dirty="0"/>
              <a:t>2</a:t>
            </a:r>
            <a:r>
              <a:rPr lang="zh-CN" altLang="en-US" dirty="0"/>
              <a:t>：易于建模和操作</a:t>
            </a:r>
            <a:endParaRPr lang="en-US" altLang="zh-CN" dirty="0"/>
          </a:p>
          <a:p>
            <a:endParaRPr lang="en-US" altLang="zh-CN" dirty="0"/>
          </a:p>
          <a:p>
            <a:r>
              <a:rPr lang="zh-CN" altLang="en-US" dirty="0"/>
              <a:t>目标</a:t>
            </a:r>
            <a:r>
              <a:rPr lang="en-US" altLang="zh-CN" dirty="0"/>
              <a:t>3</a:t>
            </a:r>
            <a:r>
              <a:rPr lang="zh-CN" altLang="en-US" dirty="0"/>
              <a:t>：依然具有分析复杂情况的能力</a:t>
            </a:r>
          </a:p>
        </p:txBody>
      </p:sp>
    </p:spTree>
    <p:extLst>
      <p:ext uri="{BB962C8B-B14F-4D97-AF65-F5344CB8AC3E}">
        <p14:creationId xmlns:p14="http://schemas.microsoft.com/office/powerpoint/2010/main" val="342730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E51DD-377C-4CF8-AAB6-B947FB74C62D}"/>
              </a:ext>
            </a:extLst>
          </p:cNvPr>
          <p:cNvSpPr>
            <a:spLocks noGrp="1"/>
          </p:cNvSpPr>
          <p:nvPr>
            <p:ph type="title"/>
          </p:nvPr>
        </p:nvSpPr>
        <p:spPr/>
        <p:txBody>
          <a:bodyPr/>
          <a:lstStyle/>
          <a:p>
            <a:r>
              <a:rPr lang="zh-CN" altLang="en-US" dirty="0"/>
              <a:t>商业模式画布概览</a:t>
            </a:r>
          </a:p>
        </p:txBody>
      </p:sp>
      <p:sp>
        <p:nvSpPr>
          <p:cNvPr id="4" name="灯片编号占位符 3">
            <a:extLst>
              <a:ext uri="{FF2B5EF4-FFF2-40B4-BE49-F238E27FC236}">
                <a16:creationId xmlns:a16="http://schemas.microsoft.com/office/drawing/2014/main" id="{89B98317-EDE4-427A-8AAE-7B76F6101BBB}"/>
              </a:ext>
            </a:extLst>
          </p:cNvPr>
          <p:cNvSpPr>
            <a:spLocks noGrp="1"/>
          </p:cNvSpPr>
          <p:nvPr>
            <p:ph type="sldNum" sz="quarter" idx="12"/>
          </p:nvPr>
        </p:nvSpPr>
        <p:spPr/>
        <p:txBody>
          <a:bodyPr/>
          <a:lstStyle/>
          <a:p>
            <a:pPr>
              <a:defRPr/>
            </a:pPr>
            <a:fld id="{1E8B6365-B81F-40E9-AF3C-D63FEC9FB773}" type="slidenum">
              <a:rPr lang="en-US" altLang="zh-CN" smtClean="0"/>
              <a:pPr>
                <a:defRPr/>
              </a:pPr>
              <a:t>8</a:t>
            </a:fld>
            <a:endParaRPr lang="en-US" altLang="zh-CN"/>
          </a:p>
        </p:txBody>
      </p:sp>
      <p:pic>
        <p:nvPicPr>
          <p:cNvPr id="5" name="图片 4">
            <a:extLst>
              <a:ext uri="{FF2B5EF4-FFF2-40B4-BE49-F238E27FC236}">
                <a16:creationId xmlns:a16="http://schemas.microsoft.com/office/drawing/2014/main" id="{8B6ACB69-5082-4939-B6CE-860423DD9538}"/>
              </a:ext>
            </a:extLst>
          </p:cNvPr>
          <p:cNvPicPr>
            <a:picLocks noChangeAspect="1"/>
          </p:cNvPicPr>
          <p:nvPr/>
        </p:nvPicPr>
        <p:blipFill>
          <a:blip r:embed="rId2"/>
          <a:stretch>
            <a:fillRect/>
          </a:stretch>
        </p:blipFill>
        <p:spPr>
          <a:xfrm>
            <a:off x="2514601" y="1908242"/>
            <a:ext cx="7319923" cy="5025958"/>
          </a:xfrm>
          <a:prstGeom prst="rect">
            <a:avLst/>
          </a:prstGeom>
        </p:spPr>
      </p:pic>
      <p:sp>
        <p:nvSpPr>
          <p:cNvPr id="6" name="内容占位符 2">
            <a:extLst>
              <a:ext uri="{FF2B5EF4-FFF2-40B4-BE49-F238E27FC236}">
                <a16:creationId xmlns:a16="http://schemas.microsoft.com/office/drawing/2014/main" id="{BD4BAACE-DB1D-40F1-8855-F7B61324A9B1}"/>
              </a:ext>
            </a:extLst>
          </p:cNvPr>
          <p:cNvSpPr>
            <a:spLocks noGrp="1"/>
          </p:cNvSpPr>
          <p:nvPr>
            <p:ph idx="1"/>
          </p:nvPr>
        </p:nvSpPr>
        <p:spPr>
          <a:xfrm>
            <a:off x="6096000" y="1225132"/>
            <a:ext cx="5993331" cy="1489192"/>
          </a:xfrm>
        </p:spPr>
        <p:txBody>
          <a:bodyPr>
            <a:normAutofit/>
          </a:bodyPr>
          <a:lstStyle/>
          <a:p>
            <a:r>
              <a:rPr lang="zh-CN" altLang="en-US" sz="2000" dirty="0"/>
              <a:t>九大模块涵盖客户、产品</a:t>
            </a:r>
            <a:r>
              <a:rPr lang="en-US" altLang="zh-CN" sz="2000" dirty="0"/>
              <a:t>/</a:t>
            </a:r>
            <a:r>
              <a:rPr lang="zh-CN" altLang="en-US" sz="2000" dirty="0"/>
              <a:t>服务、基础设施、金融</a:t>
            </a:r>
            <a:endParaRPr lang="en-US" altLang="zh-CN" sz="2000" dirty="0"/>
          </a:p>
          <a:p>
            <a:r>
              <a:rPr lang="zh-CN" altLang="en-US" sz="2000" dirty="0"/>
              <a:t>从左到右实现价值的构建、主张与传递</a:t>
            </a:r>
            <a:endParaRPr lang="en-US" altLang="zh-CN" sz="2000" dirty="0"/>
          </a:p>
          <a:p>
            <a:pPr lvl="1"/>
            <a:r>
              <a:rPr lang="zh-CN" altLang="en-US" sz="1800" dirty="0"/>
              <a:t>左侧构建价值，产生成本，代表理性</a:t>
            </a:r>
            <a:endParaRPr lang="en-US" altLang="zh-CN" sz="1800" dirty="0"/>
          </a:p>
          <a:p>
            <a:pPr lvl="1"/>
            <a:r>
              <a:rPr lang="zh-CN" altLang="en-US" sz="1800" dirty="0"/>
              <a:t>右侧主张价值，获取收益，代表感性</a:t>
            </a:r>
            <a:endParaRPr lang="en-US" altLang="zh-CN" sz="1800" dirty="0"/>
          </a:p>
        </p:txBody>
      </p:sp>
    </p:spTree>
    <p:extLst>
      <p:ext uri="{BB962C8B-B14F-4D97-AF65-F5344CB8AC3E}">
        <p14:creationId xmlns:p14="http://schemas.microsoft.com/office/powerpoint/2010/main" val="20122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5015E-DEB7-439C-9C9D-8D7EC6FF19E9}"/>
              </a:ext>
            </a:extLst>
          </p:cNvPr>
          <p:cNvSpPr>
            <a:spLocks noGrp="1"/>
          </p:cNvSpPr>
          <p:nvPr>
            <p:ph type="title"/>
          </p:nvPr>
        </p:nvSpPr>
        <p:spPr/>
        <p:txBody>
          <a:bodyPr/>
          <a:lstStyle/>
          <a:p>
            <a:endParaRPr lang="zh-CN" altLang="en-US"/>
          </a:p>
        </p:txBody>
      </p:sp>
      <p:pic>
        <p:nvPicPr>
          <p:cNvPr id="4" name="图片 4">
            <a:extLst>
              <a:ext uri="{FF2B5EF4-FFF2-40B4-BE49-F238E27FC236}">
                <a16:creationId xmlns:a16="http://schemas.microsoft.com/office/drawing/2014/main" id="{68E407B8-248A-4A4F-BAA0-B81095B81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32" y="244171"/>
            <a:ext cx="10198768" cy="632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648FCCFB-C864-41B7-9A87-98FB13293E6D}"/>
              </a:ext>
            </a:extLst>
          </p:cNvPr>
          <p:cNvSpPr/>
          <p:nvPr/>
        </p:nvSpPr>
        <p:spPr>
          <a:xfrm>
            <a:off x="7342475" y="3436221"/>
            <a:ext cx="1848050" cy="1432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CHannels</a:t>
            </a:r>
            <a:br>
              <a:rPr lang="en-US" altLang="zh-CN" dirty="0"/>
            </a:br>
            <a:r>
              <a:rPr lang="zh-CN" altLang="en-US" dirty="0"/>
              <a:t>企业与其客户群体沟通、联系、传递价值主张</a:t>
            </a:r>
          </a:p>
        </p:txBody>
      </p:sp>
      <p:sp>
        <p:nvSpPr>
          <p:cNvPr id="7" name="矩形 6">
            <a:extLst>
              <a:ext uri="{FF2B5EF4-FFF2-40B4-BE49-F238E27FC236}">
                <a16:creationId xmlns:a16="http://schemas.microsoft.com/office/drawing/2014/main" id="{3C03F721-F765-4B8C-8DCB-E0F9078E8184}"/>
              </a:ext>
            </a:extLst>
          </p:cNvPr>
          <p:cNvSpPr/>
          <p:nvPr/>
        </p:nvSpPr>
        <p:spPr>
          <a:xfrm>
            <a:off x="7360122" y="1124550"/>
            <a:ext cx="1848050" cy="1432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Customer Relationship </a:t>
            </a:r>
            <a:br>
              <a:rPr lang="en-US" altLang="zh-CN" dirty="0"/>
            </a:br>
            <a:r>
              <a:rPr lang="zh-CN" altLang="en-US" dirty="0"/>
              <a:t>企业针对客户群体建立的客户关系类型</a:t>
            </a:r>
          </a:p>
        </p:txBody>
      </p:sp>
      <p:sp>
        <p:nvSpPr>
          <p:cNvPr id="10" name="矩形 9">
            <a:extLst>
              <a:ext uri="{FF2B5EF4-FFF2-40B4-BE49-F238E27FC236}">
                <a16:creationId xmlns:a16="http://schemas.microsoft.com/office/drawing/2014/main" id="{F2594EC7-297C-4464-9168-7710DF4F2888}"/>
              </a:ext>
            </a:extLst>
          </p:cNvPr>
          <p:cNvSpPr/>
          <p:nvPr/>
        </p:nvSpPr>
        <p:spPr>
          <a:xfrm>
            <a:off x="5353656" y="2003657"/>
            <a:ext cx="1848050" cy="1432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 Proposition</a:t>
            </a:r>
            <a:br>
              <a:rPr lang="en-US" altLang="zh-CN" dirty="0"/>
            </a:br>
            <a:r>
              <a:rPr lang="zh-CN" altLang="en-US" dirty="0"/>
              <a:t>为客户群体提供能为其创造价值的产品与服务</a:t>
            </a:r>
          </a:p>
        </p:txBody>
      </p:sp>
      <p:sp>
        <p:nvSpPr>
          <p:cNvPr id="12" name="矩形 11">
            <a:extLst>
              <a:ext uri="{FF2B5EF4-FFF2-40B4-BE49-F238E27FC236}">
                <a16:creationId xmlns:a16="http://schemas.microsoft.com/office/drawing/2014/main" id="{E340AF53-FF1D-42ED-9177-14FBCBC877E9}"/>
              </a:ext>
            </a:extLst>
          </p:cNvPr>
          <p:cNvSpPr/>
          <p:nvPr/>
        </p:nvSpPr>
        <p:spPr>
          <a:xfrm>
            <a:off x="9366588" y="1972163"/>
            <a:ext cx="1848050" cy="1432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Customer</a:t>
            </a:r>
            <a:br>
              <a:rPr lang="en-US" altLang="zh-CN" dirty="0"/>
            </a:br>
            <a:r>
              <a:rPr lang="en-US" altLang="zh-CN" dirty="0"/>
              <a:t>Segments</a:t>
            </a:r>
            <a:br>
              <a:rPr lang="en-US" altLang="zh-CN" dirty="0"/>
            </a:br>
            <a:r>
              <a:rPr lang="zh-CN" altLang="en-US" dirty="0"/>
              <a:t>企业想要获得的和期望服务的目标机构与人群</a:t>
            </a:r>
          </a:p>
        </p:txBody>
      </p:sp>
      <p:sp>
        <p:nvSpPr>
          <p:cNvPr id="13" name="矩形 12">
            <a:extLst>
              <a:ext uri="{FF2B5EF4-FFF2-40B4-BE49-F238E27FC236}">
                <a16:creationId xmlns:a16="http://schemas.microsoft.com/office/drawing/2014/main" id="{FD309210-62AB-4633-89EA-FAB20E415809}"/>
              </a:ext>
            </a:extLst>
          </p:cNvPr>
          <p:cNvSpPr/>
          <p:nvPr/>
        </p:nvSpPr>
        <p:spPr>
          <a:xfrm>
            <a:off x="7769597" y="4990111"/>
            <a:ext cx="1848050" cy="1432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Revenue</a:t>
            </a:r>
            <a:br>
              <a:rPr lang="en-US" altLang="zh-CN" dirty="0"/>
            </a:br>
            <a:r>
              <a:rPr lang="en-US" altLang="zh-CN" dirty="0"/>
              <a:t>Streams</a:t>
            </a:r>
            <a:br>
              <a:rPr lang="en-US" altLang="zh-CN" dirty="0"/>
            </a:br>
            <a:r>
              <a:rPr lang="zh-CN" altLang="en-US" dirty="0"/>
              <a:t>企业从客户群体获得的现金收益</a:t>
            </a:r>
          </a:p>
        </p:txBody>
      </p:sp>
      <p:sp>
        <p:nvSpPr>
          <p:cNvPr id="14" name="矩形 13">
            <a:extLst>
              <a:ext uri="{FF2B5EF4-FFF2-40B4-BE49-F238E27FC236}">
                <a16:creationId xmlns:a16="http://schemas.microsoft.com/office/drawing/2014/main" id="{3EE475B7-EE88-4C46-9561-6B9164FE8BC0}"/>
              </a:ext>
            </a:extLst>
          </p:cNvPr>
          <p:cNvSpPr/>
          <p:nvPr/>
        </p:nvSpPr>
        <p:spPr>
          <a:xfrm>
            <a:off x="3324729" y="3436221"/>
            <a:ext cx="1848050" cy="1467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Key</a:t>
            </a:r>
            <a:br>
              <a:rPr lang="en-US" altLang="zh-CN" dirty="0"/>
            </a:br>
            <a:r>
              <a:rPr lang="en-US" altLang="zh-CN" dirty="0"/>
              <a:t>Resources</a:t>
            </a:r>
            <a:br>
              <a:rPr lang="en-US" altLang="zh-CN" dirty="0"/>
            </a:br>
            <a:r>
              <a:rPr lang="zh-CN" altLang="en-US" dirty="0"/>
              <a:t>保证商业模式顺利运行所需的最重要的资产</a:t>
            </a:r>
          </a:p>
        </p:txBody>
      </p:sp>
      <p:sp>
        <p:nvSpPr>
          <p:cNvPr id="15" name="矩形 14">
            <a:extLst>
              <a:ext uri="{FF2B5EF4-FFF2-40B4-BE49-F238E27FC236}">
                <a16:creationId xmlns:a16="http://schemas.microsoft.com/office/drawing/2014/main" id="{6026F0B7-145D-4434-AD00-9869EEC087CE}"/>
              </a:ext>
            </a:extLst>
          </p:cNvPr>
          <p:cNvSpPr/>
          <p:nvPr/>
        </p:nvSpPr>
        <p:spPr>
          <a:xfrm>
            <a:off x="3324729" y="1149625"/>
            <a:ext cx="1848050" cy="1432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Key</a:t>
            </a:r>
            <a:br>
              <a:rPr lang="en-US" altLang="zh-CN" dirty="0"/>
            </a:br>
            <a:r>
              <a:rPr lang="en-US" altLang="zh-CN" dirty="0"/>
              <a:t>Activities</a:t>
            </a:r>
            <a:br>
              <a:rPr lang="en-US" altLang="zh-CN" dirty="0"/>
            </a:br>
            <a:r>
              <a:rPr lang="zh-CN" altLang="en-US" dirty="0"/>
              <a:t>保证商业模式顺利运行所需做的最重要的事情</a:t>
            </a:r>
          </a:p>
        </p:txBody>
      </p:sp>
      <p:sp>
        <p:nvSpPr>
          <p:cNvPr id="16" name="矩形 15">
            <a:extLst>
              <a:ext uri="{FF2B5EF4-FFF2-40B4-BE49-F238E27FC236}">
                <a16:creationId xmlns:a16="http://schemas.microsoft.com/office/drawing/2014/main" id="{E1DC09CE-B67A-4D40-B41D-A2304C5FDDF3}"/>
              </a:ext>
            </a:extLst>
          </p:cNvPr>
          <p:cNvSpPr/>
          <p:nvPr/>
        </p:nvSpPr>
        <p:spPr>
          <a:xfrm>
            <a:off x="1322881" y="1987613"/>
            <a:ext cx="1848050" cy="1432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Key</a:t>
            </a:r>
            <a:br>
              <a:rPr lang="en-US" altLang="zh-CN" dirty="0"/>
            </a:br>
            <a:r>
              <a:rPr lang="en-US" altLang="zh-CN" dirty="0"/>
              <a:t>Partnership</a:t>
            </a:r>
            <a:br>
              <a:rPr lang="en-US" altLang="zh-CN" dirty="0"/>
            </a:br>
            <a:r>
              <a:rPr lang="zh-CN" altLang="en-US" dirty="0"/>
              <a:t>保证商业模式顺利运行的供应商与合作伙伴网络</a:t>
            </a:r>
          </a:p>
        </p:txBody>
      </p:sp>
      <p:sp>
        <p:nvSpPr>
          <p:cNvPr id="17" name="矩形 16">
            <a:extLst>
              <a:ext uri="{FF2B5EF4-FFF2-40B4-BE49-F238E27FC236}">
                <a16:creationId xmlns:a16="http://schemas.microsoft.com/office/drawing/2014/main" id="{5ED4AB5D-5FFA-4DD2-A5E4-827A9CEA1447}"/>
              </a:ext>
            </a:extLst>
          </p:cNvPr>
          <p:cNvSpPr/>
          <p:nvPr/>
        </p:nvSpPr>
        <p:spPr>
          <a:xfrm>
            <a:off x="3315100" y="4990111"/>
            <a:ext cx="1848050" cy="1432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Cost</a:t>
            </a:r>
            <a:br>
              <a:rPr lang="en-US" altLang="zh-CN" dirty="0"/>
            </a:br>
            <a:r>
              <a:rPr lang="en-US" altLang="zh-CN" dirty="0"/>
              <a:t>Structure</a:t>
            </a:r>
            <a:br>
              <a:rPr lang="en-US" altLang="zh-CN" dirty="0"/>
            </a:br>
            <a:r>
              <a:rPr lang="zh-CN" altLang="en-US" dirty="0"/>
              <a:t>运营一个商业模式所发生的全部成本</a:t>
            </a:r>
          </a:p>
        </p:txBody>
      </p:sp>
    </p:spTree>
    <p:extLst>
      <p:ext uri="{BB962C8B-B14F-4D97-AF65-F5344CB8AC3E}">
        <p14:creationId xmlns:p14="http://schemas.microsoft.com/office/powerpoint/2010/main" val="32517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3" grpId="0" animBg="1"/>
      <p:bldP spid="14" grpId="0" animBg="1"/>
      <p:bldP spid="15" grpId="0" animBg="1"/>
      <p:bldP spid="16" grpId="0" animBg="1"/>
      <p:bldP spid="1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主题3</Template>
  <TotalTime>0</TotalTime>
  <Words>1833</Words>
  <Application>Microsoft Office PowerPoint</Application>
  <PresentationFormat>宽屏</PresentationFormat>
  <Paragraphs>178</Paragraphs>
  <Slides>14</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1" baseType="lpstr">
      <vt:lpstr>等线</vt:lpstr>
      <vt:lpstr>等线 Light</vt:lpstr>
      <vt:lpstr>宋体</vt:lpstr>
      <vt:lpstr>Arial</vt:lpstr>
      <vt:lpstr>Garamond</vt:lpstr>
      <vt:lpstr>Office 主题​​</vt:lpstr>
      <vt:lpstr>Visio</vt:lpstr>
      <vt:lpstr>需求与商业模式创新 第二章 商业模式画布（上）</vt:lpstr>
      <vt:lpstr>复习：需求的两个维度</vt:lpstr>
      <vt:lpstr>复习：需求工程的基本活动与实质</vt:lpstr>
      <vt:lpstr>复习：需求设计+商业模式设计</vt:lpstr>
      <vt:lpstr>复习：《需求与商业模式创新》课程内容</vt:lpstr>
      <vt:lpstr>复习：相关讨论</vt:lpstr>
      <vt:lpstr>我们想要的商业模式模型</vt:lpstr>
      <vt:lpstr>商业模式画布概览</vt:lpstr>
      <vt:lpstr>PowerPoint 演示文稿</vt:lpstr>
      <vt:lpstr>客户细分 Customer Segments</vt:lpstr>
      <vt:lpstr>总结：客户细分 Customer Segments</vt:lpstr>
      <vt:lpstr>价值主张 Value Proposition</vt:lpstr>
      <vt:lpstr>总结：价值主张 Value Proposition</vt:lpstr>
      <vt:lpstr>课后作业与预习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需求与商业模式创新 第二章 商业模式画布</dc:title>
  <dc:creator>Kuang Hongyu</dc:creator>
  <cp:lastModifiedBy>Hongyu Kuang</cp:lastModifiedBy>
  <cp:revision>96</cp:revision>
  <dcterms:created xsi:type="dcterms:W3CDTF">2020-02-19T13:44:17Z</dcterms:created>
  <dcterms:modified xsi:type="dcterms:W3CDTF">2020-09-16T10:08:25Z</dcterms:modified>
</cp:coreProperties>
</file>