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61" r:id="rId3"/>
    <p:sldId id="458" r:id="rId4"/>
    <p:sldId id="460" r:id="rId5"/>
    <p:sldId id="448" r:id="rId6"/>
    <p:sldId id="456" r:id="rId7"/>
    <p:sldId id="449" r:id="rId8"/>
    <p:sldId id="450" r:id="rId9"/>
    <p:sldId id="451" r:id="rId10"/>
    <p:sldId id="452" r:id="rId11"/>
    <p:sldId id="455" r:id="rId12"/>
    <p:sldId id="453" r:id="rId13"/>
    <p:sldId id="45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9D6-A73C-4BE1-890B-8377975ACD3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0F9-4E5A-4BDD-BB54-BF5195864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6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899C-8762-4DDF-B5FA-80BB1A9BA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第二章 商业模式画布（下）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77320-4269-4C3E-B5A8-3DD223266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40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453-C663-486A-BD12-3569259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成本结构 </a:t>
            </a:r>
            <a:r>
              <a:rPr lang="en-US" altLang="zh-CN" dirty="0"/>
              <a:t>Cost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4FBFF-5D1E-4974-9F33-3A3E5458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930"/>
            <a:ext cx="7886700" cy="50119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运营一个商业模式所发生的全部成本</a:t>
            </a:r>
            <a:endParaRPr lang="en-US" altLang="zh-CN" dirty="0"/>
          </a:p>
          <a:p>
            <a:pPr lvl="1"/>
            <a:r>
              <a:rPr lang="zh-CN" altLang="en-US" dirty="0"/>
              <a:t>确定核心资源、关键业务和重要合作之后，成本核算将相对容易</a:t>
            </a:r>
            <a:endParaRPr lang="en-US" altLang="zh-CN" dirty="0"/>
          </a:p>
          <a:p>
            <a:pPr lvl="1"/>
            <a:r>
              <a:rPr lang="zh-CN" altLang="en-US" dirty="0"/>
              <a:t>也有以低成本结构为核心的商业模式（廉航、红米、</a:t>
            </a:r>
            <a:r>
              <a:rPr lang="en-US" altLang="zh-CN"/>
              <a:t>Zara</a:t>
            </a:r>
            <a:r>
              <a:rPr lang="zh-CN" altLang="en-US"/>
              <a:t>）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导向</a:t>
            </a:r>
            <a:endParaRPr lang="en-US" altLang="zh-CN" dirty="0"/>
          </a:p>
          <a:p>
            <a:pPr lvl="1"/>
            <a:r>
              <a:rPr lang="zh-CN" altLang="en-US" dirty="0"/>
              <a:t>成本导向 </a:t>
            </a:r>
            <a:r>
              <a:rPr lang="en-US" altLang="zh-CN" dirty="0"/>
              <a:t>cost-driven</a:t>
            </a:r>
            <a:r>
              <a:rPr lang="zh-CN" altLang="en-US" dirty="0"/>
              <a:t>：成本最小化，创造并维持极尽精简的成本结构</a:t>
            </a:r>
            <a:endParaRPr lang="en-US" altLang="zh-CN" dirty="0"/>
          </a:p>
          <a:p>
            <a:pPr lvl="1"/>
            <a:r>
              <a:rPr lang="zh-CN" altLang="en-US" dirty="0"/>
              <a:t>价值导向 </a:t>
            </a:r>
            <a:r>
              <a:rPr lang="en-US" altLang="zh-CN" dirty="0"/>
              <a:t>value-driven</a:t>
            </a:r>
            <a:r>
              <a:rPr lang="zh-CN" altLang="en-US" dirty="0"/>
              <a:t>：高端的价值主张与高度的个性化服务</a:t>
            </a:r>
            <a:endParaRPr lang="en-US" altLang="zh-CN" dirty="0"/>
          </a:p>
          <a:p>
            <a:endParaRPr lang="en-US" altLang="zh-CN" sz="900" dirty="0"/>
          </a:p>
          <a:p>
            <a:r>
              <a:rPr lang="zh-CN" altLang="en-US" dirty="0"/>
              <a:t>特点 </a:t>
            </a:r>
            <a:endParaRPr lang="en-US" altLang="zh-CN" dirty="0"/>
          </a:p>
          <a:p>
            <a:pPr lvl="1"/>
            <a:r>
              <a:rPr lang="zh-CN" altLang="en-US" dirty="0"/>
              <a:t>固定成本：管理员工工资，租金，生产设备</a:t>
            </a:r>
            <a:endParaRPr lang="en-US" altLang="zh-CN" dirty="0"/>
          </a:p>
          <a:p>
            <a:pPr lvl="1"/>
            <a:r>
              <a:rPr lang="zh-CN" altLang="en-US" dirty="0"/>
              <a:t>可变成本：加工工人工资，加（</a:t>
            </a:r>
            <a:r>
              <a:rPr lang="en-US" altLang="zh-CN" dirty="0"/>
              <a:t>bai</a:t>
            </a:r>
            <a:r>
              <a:rPr lang="zh-CN" altLang="en-US" dirty="0"/>
              <a:t>）班（</a:t>
            </a:r>
            <a:r>
              <a:rPr lang="en-US" altLang="zh-CN" dirty="0" err="1"/>
              <a:t>ri</a:t>
            </a:r>
            <a:r>
              <a:rPr lang="zh-CN" altLang="en-US" dirty="0"/>
              <a:t>）费（</a:t>
            </a:r>
            <a:r>
              <a:rPr lang="en-US" altLang="zh-CN" dirty="0" err="1"/>
              <a:t>meng</a:t>
            </a:r>
            <a:r>
              <a:rPr lang="zh-CN" altLang="en-US" dirty="0"/>
              <a:t>），广告推广费，水电，原材料消耗</a:t>
            </a:r>
            <a:endParaRPr lang="en-US" altLang="zh-CN" dirty="0"/>
          </a:p>
          <a:p>
            <a:pPr lvl="1"/>
            <a:r>
              <a:rPr lang="zh-CN" altLang="en-US" dirty="0"/>
              <a:t>规模经济：大宗采购，大规模生产摊薄的固定成本</a:t>
            </a:r>
            <a:endParaRPr lang="en-US" altLang="zh-CN" dirty="0"/>
          </a:p>
          <a:p>
            <a:pPr lvl="1"/>
            <a:r>
              <a:rPr lang="zh-CN" altLang="en-US" dirty="0"/>
              <a:t>范围经济：渠道的复用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小米台灯为什么那么便宜？</a:t>
            </a:r>
          </a:p>
        </p:txBody>
      </p:sp>
    </p:spTree>
    <p:extLst>
      <p:ext uri="{BB962C8B-B14F-4D97-AF65-F5344CB8AC3E}">
        <p14:creationId xmlns:p14="http://schemas.microsoft.com/office/powerpoint/2010/main" val="29927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57E1-9B6B-46B0-88CB-72709AC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重视模块之间的联系（以及联系的联系）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8DB2-FA2F-4092-9A38-CB05F609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纵向联系</a:t>
            </a:r>
            <a:endParaRPr lang="en-US" altLang="zh-CN" dirty="0"/>
          </a:p>
          <a:p>
            <a:pPr lvl="1"/>
            <a:r>
              <a:rPr lang="zh-CN" altLang="en-US" dirty="0"/>
              <a:t>收入来源</a:t>
            </a:r>
            <a:r>
              <a:rPr lang="en-US" altLang="zh-CN" dirty="0"/>
              <a:t>&lt;-</a:t>
            </a:r>
            <a:r>
              <a:rPr lang="zh-CN" altLang="en-US" b="1" dirty="0"/>
              <a:t>客户关系</a:t>
            </a:r>
            <a:r>
              <a:rPr lang="en-US" altLang="zh-CN" dirty="0"/>
              <a:t>-&gt;</a:t>
            </a:r>
            <a:r>
              <a:rPr lang="zh-CN" altLang="en-US" dirty="0"/>
              <a:t>渠道通路</a:t>
            </a:r>
            <a:endParaRPr lang="en-US" altLang="zh-CN" dirty="0"/>
          </a:p>
          <a:p>
            <a:pPr lvl="1"/>
            <a:r>
              <a:rPr lang="zh-CN" altLang="en-US" dirty="0"/>
              <a:t>成本支出</a:t>
            </a:r>
            <a:r>
              <a:rPr lang="en-US" altLang="zh-CN" dirty="0"/>
              <a:t>&lt;-</a:t>
            </a:r>
            <a:r>
              <a:rPr lang="zh-CN" altLang="en-US" b="1" dirty="0"/>
              <a:t>关键业务</a:t>
            </a:r>
            <a:r>
              <a:rPr lang="en-US" altLang="zh-CN" dirty="0"/>
              <a:t>-&gt;</a:t>
            </a:r>
            <a:r>
              <a:rPr lang="zh-CN" altLang="en-US" dirty="0"/>
              <a:t>关键资源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跨越的联系</a:t>
            </a:r>
            <a:endParaRPr lang="en-US" altLang="zh-CN" dirty="0"/>
          </a:p>
          <a:p>
            <a:pPr lvl="1"/>
            <a:r>
              <a:rPr lang="zh-CN" altLang="en-US" dirty="0"/>
              <a:t>客户关系选择与成本支出导向（定制化、个人化 </a:t>
            </a:r>
            <a:r>
              <a:rPr lang="en-US" altLang="zh-CN" dirty="0"/>
              <a:t>– </a:t>
            </a:r>
            <a:r>
              <a:rPr lang="zh-CN" altLang="en-US" dirty="0"/>
              <a:t>价值导向 </a:t>
            </a:r>
            <a:r>
              <a:rPr lang="en-US" altLang="zh-CN" dirty="0"/>
              <a:t>VS </a:t>
            </a:r>
            <a:r>
              <a:rPr lang="zh-CN" altLang="en-US" dirty="0"/>
              <a:t>自动化、大众化 </a:t>
            </a:r>
            <a:r>
              <a:rPr lang="en-US" altLang="zh-CN" dirty="0"/>
              <a:t>– </a:t>
            </a:r>
            <a:r>
              <a:rPr lang="zh-CN" altLang="en-US"/>
              <a:t>成本导向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建设渠道通路所需的核心资源与重要合作</a:t>
            </a:r>
            <a:endParaRPr lang="en-US" altLang="zh-CN" dirty="0"/>
          </a:p>
          <a:p>
            <a:pPr lvl="1"/>
            <a:r>
              <a:rPr lang="zh-CN" altLang="en-US" dirty="0"/>
              <a:t>细分的客户群体是否认同上游的重要合作方与引入的外部关键资源？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联系的联系</a:t>
            </a:r>
            <a:endParaRPr lang="en-US" altLang="zh-CN" dirty="0"/>
          </a:p>
          <a:p>
            <a:pPr lvl="1"/>
            <a:r>
              <a:rPr lang="zh-CN" altLang="en-US" dirty="0"/>
              <a:t>平台：多个“价值主张</a:t>
            </a:r>
            <a:r>
              <a:rPr lang="en-US" altLang="zh-CN" dirty="0"/>
              <a:t>-</a:t>
            </a:r>
            <a:r>
              <a:rPr lang="zh-CN" altLang="en-US" dirty="0"/>
              <a:t>客户细分”对的组合才能构成完整的收入来源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187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8B74-897E-428D-9483-37AB41D2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46" y="407842"/>
            <a:ext cx="8175108" cy="9941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苹果</a:t>
            </a:r>
            <a:r>
              <a:rPr lang="en-US" altLang="zh-CN" dirty="0"/>
              <a:t>iPod/iTunes</a:t>
            </a:r>
            <a:r>
              <a:rPr lang="zh-CN" altLang="en-US" dirty="0"/>
              <a:t>商业</a:t>
            </a:r>
            <a:r>
              <a:rPr lang="zh-CN" altLang="en-US"/>
              <a:t>模式</a:t>
            </a:r>
            <a:r>
              <a:rPr lang="zh-CN" altLang="en-US">
                <a:solidFill>
                  <a:srgbClr val="FF0000"/>
                </a:solidFill>
              </a:rPr>
              <a:t>（被在线音乐取代？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14BE82-F6A0-4F08-B0B3-87DA354A6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15" y="1976179"/>
            <a:ext cx="5932904" cy="36742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E16984C-1516-4B32-A588-22455341174E}"/>
              </a:ext>
            </a:extLst>
          </p:cNvPr>
          <p:cNvSpPr/>
          <p:nvPr/>
        </p:nvSpPr>
        <p:spPr>
          <a:xfrm>
            <a:off x="3827725" y="2515931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从技术无缝转向内容无缝、体验共情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FF2025-F0BF-4C8C-A7E4-573EC67EFD36}"/>
              </a:ext>
            </a:extLst>
          </p:cNvPr>
          <p:cNvSpPr/>
          <p:nvPr/>
        </p:nvSpPr>
        <p:spPr>
          <a:xfrm>
            <a:off x="6589543" y="3579188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大众听众、小众听众（含饭圈粉丝）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BF255C-C1C6-49DA-85C7-B617903E443C}"/>
              </a:ext>
            </a:extLst>
          </p:cNvPr>
          <p:cNvSpPr/>
          <p:nvPr/>
        </p:nvSpPr>
        <p:spPr>
          <a:xfrm>
            <a:off x="6637383" y="2375044"/>
            <a:ext cx="1220086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差异场景（车载、居家、公交、办公）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76A49-453C-43B3-8C19-42F9887408FC}"/>
              </a:ext>
            </a:extLst>
          </p:cNvPr>
          <p:cNvSpPr/>
          <p:nvPr/>
        </p:nvSpPr>
        <p:spPr>
          <a:xfrm>
            <a:off x="5340214" y="3153884"/>
            <a:ext cx="751762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社区化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20D60-E302-42B5-8193-ABA89FC9673C}"/>
              </a:ext>
            </a:extLst>
          </p:cNvPr>
          <p:cNvSpPr/>
          <p:nvPr/>
        </p:nvSpPr>
        <p:spPr>
          <a:xfrm>
            <a:off x="2783068" y="2739253"/>
            <a:ext cx="1020731" cy="137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云化音乐播放、智能硬件与</a:t>
            </a:r>
            <a:r>
              <a:rPr lang="en-US" altLang="zh-CN" sz="1350" dirty="0"/>
              <a:t>4G</a:t>
            </a:r>
            <a:r>
              <a:rPr lang="zh-CN" altLang="en-US" sz="1350" dirty="0"/>
              <a:t>、推荐算法、社区、平台导流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E6185C-7A1D-4DBC-A0B3-130848F88912}"/>
              </a:ext>
            </a:extLst>
          </p:cNvPr>
          <p:cNvSpPr/>
          <p:nvPr/>
        </p:nvSpPr>
        <p:spPr>
          <a:xfrm>
            <a:off x="5071243" y="3813288"/>
            <a:ext cx="1020731" cy="42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智能设备定制</a:t>
            </a:r>
            <a:r>
              <a:rPr lang="en-US" altLang="zh-CN" sz="1350" dirty="0"/>
              <a:t>/</a:t>
            </a:r>
            <a:r>
              <a:rPr lang="zh-CN" altLang="en-US" sz="1350" dirty="0"/>
              <a:t>预装</a:t>
            </a:r>
            <a:r>
              <a:rPr lang="en-US" altLang="zh-CN" sz="1350" dirty="0"/>
              <a:t>APP</a:t>
            </a:r>
            <a:endParaRPr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C70042-6155-409C-A4B7-A8107539826A}"/>
              </a:ext>
            </a:extLst>
          </p:cNvPr>
          <p:cNvSpPr/>
          <p:nvPr/>
        </p:nvSpPr>
        <p:spPr>
          <a:xfrm>
            <a:off x="5733607" y="4738134"/>
            <a:ext cx="1334397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月费、国内在线音乐转为大集团“渠道”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5044A3-72E4-4C79-8AB5-E37584B9321B}"/>
              </a:ext>
            </a:extLst>
          </p:cNvPr>
          <p:cNvSpPr/>
          <p:nvPr/>
        </p:nvSpPr>
        <p:spPr>
          <a:xfrm>
            <a:off x="2716614" y="4732814"/>
            <a:ext cx="1020731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版权、服务器使用费、人力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64A525-4C7E-4DFA-AE55-74D8A20EF533}"/>
              </a:ext>
            </a:extLst>
          </p:cNvPr>
          <p:cNvSpPr/>
          <p:nvPr/>
        </p:nvSpPr>
        <p:spPr>
          <a:xfrm>
            <a:off x="1395516" y="3722720"/>
            <a:ext cx="1124400" cy="629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自由音乐人、智能设备生产商</a:t>
            </a:r>
          </a:p>
        </p:txBody>
      </p:sp>
    </p:spTree>
    <p:extLst>
      <p:ext uri="{BB962C8B-B14F-4D97-AF65-F5344CB8AC3E}">
        <p14:creationId xmlns:p14="http://schemas.microsoft.com/office/powerpoint/2010/main" val="4412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B512-E0F7-4CA6-8344-02BC1F05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课后作业与预习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9B1BA-7D96-4078-A8ED-D9601EC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完成大作业第一部分，预习后续商业模式类型的内容</a:t>
            </a:r>
          </a:p>
        </p:txBody>
      </p:sp>
    </p:spTree>
    <p:extLst>
      <p:ext uri="{BB962C8B-B14F-4D97-AF65-F5344CB8AC3E}">
        <p14:creationId xmlns:p14="http://schemas.microsoft.com/office/powerpoint/2010/main" val="24346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7D0F-FBE0-4347-94F6-B89D4118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58FA7-B565-41C2-8673-0DB9BAC2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17511"/>
            <a:ext cx="8048212" cy="49753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被“懂王”祝福和逼捐的</a:t>
            </a:r>
            <a:r>
              <a:rPr lang="en-US" altLang="zh-CN" dirty="0"/>
              <a:t>TK</a:t>
            </a:r>
            <a:r>
              <a:rPr lang="zh-CN" altLang="en-US" dirty="0"/>
              <a:t>，起诉成功且改名的</a:t>
            </a:r>
            <a:r>
              <a:rPr lang="en-US" altLang="zh-CN" dirty="0"/>
              <a:t>WeChat</a:t>
            </a:r>
          </a:p>
          <a:p>
            <a:endParaRPr lang="en-US" altLang="zh-CN" dirty="0"/>
          </a:p>
          <a:p>
            <a:r>
              <a:rPr lang="zh-CN" altLang="en-US" i="1" dirty="0"/>
              <a:t>本课程对大作业选题的偏好</a:t>
            </a:r>
            <a:endParaRPr lang="en-US" altLang="zh-CN" i="1" dirty="0"/>
          </a:p>
          <a:p>
            <a:pPr lvl="1"/>
            <a:r>
              <a:rPr lang="zh-CN" altLang="en-US" b="1" dirty="0"/>
              <a:t>没偏好，以</a:t>
            </a:r>
            <a:r>
              <a:rPr lang="zh-CN" altLang="en-US" b="1" dirty="0">
                <a:solidFill>
                  <a:srgbClr val="FF0000"/>
                </a:solidFill>
              </a:rPr>
              <a:t>最终产品的深度</a:t>
            </a:r>
            <a:r>
              <a:rPr lang="zh-CN" altLang="en-US" b="1" dirty="0"/>
              <a:t>为准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如何更好地领悟课程内容？构建自己的完整知识体系！</a:t>
            </a:r>
            <a:endParaRPr lang="en-US" altLang="zh-CN" dirty="0"/>
          </a:p>
          <a:p>
            <a:pPr lvl="1"/>
            <a:r>
              <a:rPr lang="zh-CN" altLang="en-US" dirty="0"/>
              <a:t>好好上课，多复习预习，先初步形成本课程下的体系</a:t>
            </a:r>
            <a:endParaRPr lang="en-US" altLang="zh-CN" dirty="0"/>
          </a:p>
          <a:p>
            <a:pPr lvl="1"/>
            <a:r>
              <a:rPr lang="zh-CN" altLang="en-US" dirty="0"/>
              <a:t>“周末网上出差”：</a:t>
            </a:r>
            <a:r>
              <a:rPr lang="en-US" altLang="zh-CN" dirty="0"/>
              <a:t>4-6</a:t>
            </a:r>
            <a:r>
              <a:rPr lang="zh-CN" altLang="en-US" dirty="0"/>
              <a:t>小时系统性的调研一个或多个产品</a:t>
            </a:r>
            <a:endParaRPr lang="en-US" altLang="zh-CN" dirty="0"/>
          </a:p>
          <a:p>
            <a:pPr lvl="2"/>
            <a:r>
              <a:rPr lang="zh-CN" altLang="en-US" dirty="0"/>
              <a:t>推荐资源：公司主页、新浪</a:t>
            </a:r>
            <a:r>
              <a:rPr lang="en-US" altLang="zh-CN" dirty="0"/>
              <a:t>/</a:t>
            </a:r>
            <a:r>
              <a:rPr lang="zh-CN" altLang="en-US" dirty="0"/>
              <a:t>搜狐财经、</a:t>
            </a:r>
            <a:r>
              <a:rPr lang="en-US" altLang="zh-CN" dirty="0"/>
              <a:t>36</a:t>
            </a:r>
            <a:r>
              <a:rPr lang="zh-CN" altLang="en-US" dirty="0"/>
              <a:t>氪、百度资讯、谷歌或</a:t>
            </a:r>
            <a:r>
              <a:rPr lang="en-US" altLang="zh-CN" dirty="0" err="1"/>
              <a:t>bing</a:t>
            </a:r>
            <a:r>
              <a:rPr lang="zh-CN" altLang="en-US" dirty="0"/>
              <a:t>、公司财报、财经自媒体（小心软文！）</a:t>
            </a:r>
            <a:endParaRPr lang="en-US" altLang="zh-CN" dirty="0"/>
          </a:p>
          <a:p>
            <a:pPr lvl="1"/>
            <a:r>
              <a:rPr lang="zh-CN" altLang="en-US" dirty="0"/>
              <a:t>以产品体验与分析的视角使用自己最常用的</a:t>
            </a:r>
            <a:r>
              <a:rPr lang="en-US" altLang="zh-CN"/>
              <a:t>App</a:t>
            </a:r>
            <a:endParaRPr lang="en-US" altLang="zh-CN" dirty="0"/>
          </a:p>
          <a:p>
            <a:pPr lvl="1"/>
            <a:r>
              <a:rPr lang="zh-CN" altLang="en-US" dirty="0"/>
              <a:t>利用大作业完成自我训练与评估</a:t>
            </a:r>
          </a:p>
        </p:txBody>
      </p:sp>
    </p:spTree>
    <p:extLst>
      <p:ext uri="{BB962C8B-B14F-4D97-AF65-F5344CB8AC3E}">
        <p14:creationId xmlns:p14="http://schemas.microsoft.com/office/powerpoint/2010/main" val="7095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总结：渠道通路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商业真正的秘密，与产品设计的关系微妙（实现层面重合度小，却又容易受到产品口碑风险的冲击，需要做到真正的匹配），容易积累收益但波动性极大、风险高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r>
              <a:rPr lang="zh-CN" altLang="en-US" b="1" dirty="0">
                <a:solidFill>
                  <a:srgbClr val="00B0F0"/>
                </a:solidFill>
              </a:rPr>
              <a:t>（一定要重视渠道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设计运维一体化，最容易产生新闻的地方，要能够从渠道构建与运维看出隐含的价值主张与客户关系）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知名度</a:t>
            </a:r>
            <a:r>
              <a:rPr lang="en-US" altLang="zh-CN" dirty="0"/>
              <a:t>-</a:t>
            </a:r>
            <a:r>
              <a:rPr lang="zh-CN" altLang="en-US" dirty="0"/>
              <a:t>评价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传递</a:t>
            </a:r>
            <a:r>
              <a:rPr lang="en-US" altLang="zh-CN" dirty="0"/>
              <a:t>-</a:t>
            </a:r>
            <a:r>
              <a:rPr lang="zh-CN" altLang="en-US" dirty="0"/>
              <a:t>售后（三包、评论）</a:t>
            </a:r>
            <a:endParaRPr lang="en-US" altLang="zh-CN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能主动引发流量的互联网平台（淘宝、手机淘宝、淘宝直播的演化）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3868807" y="3790863"/>
            <a:ext cx="515095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>
                <a:solidFill>
                  <a:srgbClr val="FF0000"/>
                </a:solidFill>
              </a:rPr>
              <a:t>社区新形态：社交裂变、私域流量</a:t>
            </a:r>
            <a:endParaRPr lang="en-US" altLang="zh-CN" sz="165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1417-574A-40FA-AFF5-3E4973BB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286"/>
            <a:ext cx="7886700" cy="5890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收入来源 </a:t>
            </a:r>
            <a:r>
              <a:rPr lang="en-US" altLang="zh-CN" dirty="0"/>
              <a:t>Revenue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31B51-D2DD-4C93-8159-AD549D7B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765313"/>
            <a:ext cx="8838503" cy="60926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企业从每一个客户群体获得的现金收益（扣除成本的利润）</a:t>
            </a:r>
            <a:endParaRPr lang="en-US" altLang="zh-CN" dirty="0"/>
          </a:p>
          <a:p>
            <a:pPr lvl="1"/>
            <a:r>
              <a:rPr lang="zh-CN" altLang="en-US" dirty="0"/>
              <a:t>探索用户真正愿意付费的点！</a:t>
            </a:r>
            <a:endParaRPr lang="en-US" altLang="zh-CN" dirty="0"/>
          </a:p>
          <a:p>
            <a:pPr lvl="1"/>
            <a:r>
              <a:rPr lang="zh-CN" altLang="en-US" dirty="0"/>
              <a:t>两类收益来源：一次性交易收入、持续收入（进一步提供产品服务或售后支持）</a:t>
            </a:r>
            <a:endParaRPr lang="en-US" altLang="zh-CN" dirty="0"/>
          </a:p>
          <a:p>
            <a:pPr lvl="1"/>
            <a:r>
              <a:rPr lang="zh-CN" altLang="en-US" dirty="0"/>
              <a:t>定价机制</a:t>
            </a:r>
            <a:endParaRPr lang="en-US" altLang="zh-CN" dirty="0"/>
          </a:p>
          <a:p>
            <a:pPr lvl="2"/>
            <a:r>
              <a:rPr lang="zh-CN" altLang="en-US" sz="2300" b="1" dirty="0"/>
              <a:t>固定（基于静态变量）：</a:t>
            </a:r>
            <a:r>
              <a:rPr lang="zh-CN" altLang="en-US" sz="2300" dirty="0"/>
              <a:t>目录价、基于产品特性（“青春版”、“畅享版”）、基于客户群（教育版）、基于数量</a:t>
            </a:r>
            <a:endParaRPr lang="en-US" altLang="zh-CN" sz="2300" dirty="0"/>
          </a:p>
          <a:p>
            <a:pPr lvl="2"/>
            <a:r>
              <a:rPr lang="zh-CN" altLang="en-US" sz="2300" b="1" dirty="0"/>
              <a:t>浮动（基于动态变量）：</a:t>
            </a:r>
            <a:r>
              <a:rPr lang="zh-CN" altLang="en-US" sz="2300" dirty="0"/>
              <a:t>谈判</a:t>
            </a:r>
            <a:r>
              <a:rPr lang="en-US" altLang="zh-CN" sz="2300" dirty="0"/>
              <a:t>/</a:t>
            </a:r>
            <a:r>
              <a:rPr lang="zh-CN" altLang="en-US" sz="2300" dirty="0"/>
              <a:t>议价、收益管理（库存与发生购买的时间，如酒店、航班等）、实时市场价格、拍卖</a:t>
            </a:r>
            <a:endParaRPr lang="en-US" altLang="zh-CN" sz="2300" dirty="0"/>
          </a:p>
          <a:p>
            <a:pPr lvl="2"/>
            <a:r>
              <a:rPr lang="zh-CN" altLang="en-US" sz="2300" dirty="0">
                <a:solidFill>
                  <a:srgbClr val="FF0000"/>
                </a:solidFill>
              </a:rPr>
              <a:t>三级价格歧视（差异定价）：按人（杀价、拍卖、杀熟）、按量（批发、团购、套餐、优惠券、</a:t>
            </a:r>
            <a:r>
              <a:rPr lang="zh-CN" altLang="en-US" sz="2300" i="1" dirty="0">
                <a:solidFill>
                  <a:srgbClr val="FF0000"/>
                </a:solidFill>
              </a:rPr>
              <a:t>峰谷阶梯定价</a:t>
            </a:r>
            <a:r>
              <a:rPr lang="zh-CN" altLang="en-US" sz="2300" dirty="0">
                <a:solidFill>
                  <a:srgbClr val="FF0000"/>
                </a:solidFill>
              </a:rPr>
              <a:t>）、按类（可选择的差异化服务：氪金、</a:t>
            </a:r>
            <a:r>
              <a:rPr lang="en-US" altLang="zh-CN" sz="2300" dirty="0">
                <a:solidFill>
                  <a:srgbClr val="FF0000"/>
                </a:solidFill>
              </a:rPr>
              <a:t>VIP</a:t>
            </a:r>
            <a:r>
              <a:rPr lang="zh-CN" altLang="en-US" sz="2300" dirty="0">
                <a:solidFill>
                  <a:srgbClr val="FF0000"/>
                </a:solidFill>
              </a:rPr>
              <a:t>、加急、视频会员、精装与典藏、机票折扣、社交裂变）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en-US" altLang="zh-CN" sz="100" dirty="0">
              <a:solidFill>
                <a:srgbClr val="FF0000"/>
              </a:solidFill>
            </a:endParaRPr>
          </a:p>
          <a:p>
            <a:r>
              <a:rPr lang="zh-CN" altLang="en-US" dirty="0"/>
              <a:t>收入来源的方式</a:t>
            </a:r>
            <a:endParaRPr lang="en-US" altLang="zh-CN" dirty="0"/>
          </a:p>
          <a:p>
            <a:pPr lvl="1"/>
            <a:r>
              <a:rPr lang="zh-CN" altLang="en-US" dirty="0"/>
              <a:t>资产销售 </a:t>
            </a:r>
            <a:r>
              <a:rPr lang="en-US" altLang="zh-CN" dirty="0"/>
              <a:t>asset sale</a:t>
            </a:r>
            <a:r>
              <a:rPr lang="zh-CN" altLang="en-US" dirty="0"/>
              <a:t>：实物产品所有权转让，消费者拥有处置的全部权利</a:t>
            </a:r>
            <a:endParaRPr lang="en-US" altLang="zh-CN" dirty="0"/>
          </a:p>
          <a:p>
            <a:pPr lvl="1"/>
            <a:r>
              <a:rPr lang="zh-CN" altLang="en-US" dirty="0"/>
              <a:t>使用费 </a:t>
            </a:r>
            <a:r>
              <a:rPr lang="en-US" altLang="zh-CN" dirty="0"/>
              <a:t>usage fee</a:t>
            </a:r>
            <a:r>
              <a:rPr lang="zh-CN" altLang="en-US" dirty="0"/>
              <a:t>：电信、宾馆、快递、</a:t>
            </a:r>
            <a:r>
              <a:rPr lang="zh-CN" altLang="en-US" i="1" dirty="0"/>
              <a:t>付费网游点卡、公共交通车票</a:t>
            </a:r>
            <a:endParaRPr lang="en-US" altLang="zh-CN" i="1" dirty="0"/>
          </a:p>
          <a:p>
            <a:pPr lvl="1"/>
            <a:r>
              <a:rPr lang="zh-CN" altLang="en-US" dirty="0"/>
              <a:t>会员费 </a:t>
            </a:r>
            <a:r>
              <a:rPr lang="en-US" altLang="zh-CN" dirty="0"/>
              <a:t>subscription fee</a:t>
            </a:r>
            <a:r>
              <a:rPr lang="zh-CN" altLang="en-US" dirty="0"/>
              <a:t>：健身卡、付费网游月卡、</a:t>
            </a:r>
            <a:r>
              <a:rPr lang="zh-CN" altLang="en-US" i="1" dirty="0"/>
              <a:t>公共交通月票</a:t>
            </a:r>
            <a:r>
              <a:rPr lang="zh-CN" altLang="en-US" dirty="0"/>
              <a:t>、音乐会员</a:t>
            </a:r>
            <a:endParaRPr lang="en-US" altLang="zh-CN" dirty="0"/>
          </a:p>
          <a:p>
            <a:pPr lvl="1"/>
            <a:r>
              <a:rPr lang="zh-CN" altLang="en-US" dirty="0"/>
              <a:t>租赁 </a:t>
            </a:r>
            <a:r>
              <a:rPr lang="en-US" altLang="zh-CN" dirty="0"/>
              <a:t>lending/renting/leasing</a:t>
            </a:r>
            <a:r>
              <a:rPr lang="zh-CN" altLang="en-US" dirty="0"/>
              <a:t>：</a:t>
            </a:r>
            <a:r>
              <a:rPr lang="zh-CN" altLang="en-US" strike="sngStrike" dirty="0"/>
              <a:t>共享单车</a:t>
            </a:r>
            <a:r>
              <a:rPr lang="en-US" altLang="zh-CN" strike="sngStrike" dirty="0"/>
              <a:t>/</a:t>
            </a:r>
            <a:r>
              <a:rPr lang="zh-CN" altLang="en-US" strike="sngStrike" dirty="0"/>
              <a:t>汽车</a:t>
            </a:r>
            <a:r>
              <a:rPr lang="en-US" altLang="zh-CN" dirty="0"/>
              <a:t>/</a:t>
            </a:r>
            <a:r>
              <a:rPr lang="zh-CN" altLang="en-US" b="1" dirty="0"/>
              <a:t>充电宝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特定资产在特定时间的使用权转移并获益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许可使用费 </a:t>
            </a:r>
            <a:r>
              <a:rPr lang="en-US" altLang="zh-CN" dirty="0"/>
              <a:t>licensing</a:t>
            </a:r>
            <a:r>
              <a:rPr lang="zh-CN" altLang="en-US" dirty="0"/>
              <a:t>：专利授权、版权（图片、音乐、字体）、</a:t>
            </a:r>
            <a:r>
              <a:rPr lang="zh-CN" altLang="en-US" b="1" i="1" dirty="0"/>
              <a:t>加盟或特许经营</a:t>
            </a:r>
            <a:endParaRPr lang="en-US" altLang="zh-CN" i="1" dirty="0"/>
          </a:p>
          <a:p>
            <a:pPr lvl="1"/>
            <a:r>
              <a:rPr lang="zh-CN" altLang="en-US" dirty="0"/>
              <a:t>经纪人佣金 </a:t>
            </a:r>
            <a:r>
              <a:rPr lang="en-US" altLang="zh-CN" dirty="0"/>
              <a:t>brokerage fees</a:t>
            </a:r>
            <a:r>
              <a:rPr lang="zh-CN" altLang="en-US" dirty="0"/>
              <a:t>：信用卡（交易手续费）、支付平台（交易与提现手续费）、中介</a:t>
            </a:r>
            <a:endParaRPr lang="en-US" altLang="zh-CN" dirty="0"/>
          </a:p>
          <a:p>
            <a:pPr lvl="1"/>
            <a:r>
              <a:rPr lang="zh-CN" altLang="en-US" dirty="0"/>
              <a:t>广告费 </a:t>
            </a:r>
            <a:r>
              <a:rPr lang="en-US" altLang="zh-CN" dirty="0"/>
              <a:t>advertising</a:t>
            </a:r>
            <a:r>
              <a:rPr lang="zh-CN" altLang="en-US" dirty="0"/>
              <a:t>：传媒、品牌策划、软件业与服务业；</a:t>
            </a:r>
            <a:r>
              <a:rPr lang="zh-CN" altLang="en-US" i="1" dirty="0">
                <a:solidFill>
                  <a:srgbClr val="FF0000"/>
                </a:solidFill>
              </a:rPr>
              <a:t>广告费增长乏力，分蛋糕的太多</a:t>
            </a:r>
          </a:p>
        </p:txBody>
      </p:sp>
    </p:spTree>
    <p:extLst>
      <p:ext uri="{BB962C8B-B14F-4D97-AF65-F5344CB8AC3E}">
        <p14:creationId xmlns:p14="http://schemas.microsoft.com/office/powerpoint/2010/main" val="619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60466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8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80463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2900-5407-4187-8089-7012316D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核心资源 </a:t>
            </a:r>
            <a:r>
              <a:rPr lang="en-US" altLang="zh-CN" dirty="0"/>
              <a:t>Key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E730A-6F67-4AB1-B6CE-33D75489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7054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保证一个商业模式顺利运行所需的最重要的资产</a:t>
            </a:r>
            <a:endParaRPr lang="en-US" altLang="zh-CN" dirty="0"/>
          </a:p>
          <a:p>
            <a:pPr lvl="1"/>
            <a:r>
              <a:rPr lang="zh-CN" altLang="en-US" dirty="0"/>
              <a:t>用于：价值主张的创造与提供、开拓市场、维护客户关系并获益</a:t>
            </a:r>
            <a:endParaRPr lang="en-US" altLang="zh-CN" dirty="0"/>
          </a:p>
          <a:p>
            <a:pPr lvl="1"/>
            <a:r>
              <a:rPr lang="zh-CN" altLang="en-US" i="1" dirty="0"/>
              <a:t>可以“拥有”或者“合作”</a:t>
            </a:r>
            <a:endParaRPr lang="en-US" altLang="zh-CN" i="1" dirty="0"/>
          </a:p>
          <a:p>
            <a:pPr lvl="2"/>
            <a:r>
              <a:rPr lang="zh-CN" altLang="en-US" dirty="0"/>
              <a:t>“拥有”意味着额外的管理、折旧和风险，“合作”意味着让出的利润空间与不可持续的风险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实物资源</a:t>
            </a:r>
            <a:r>
              <a:rPr lang="en-US" altLang="zh-CN" dirty="0"/>
              <a:t> physical</a:t>
            </a:r>
            <a:r>
              <a:rPr lang="zh-CN" altLang="en-US" dirty="0"/>
              <a:t>：生产设备、房屋、车辆、机器、系统、销售点管理系统、分销渠道</a:t>
            </a:r>
            <a:endParaRPr lang="en-US" altLang="zh-CN" dirty="0"/>
          </a:p>
          <a:p>
            <a:pPr lvl="1"/>
            <a:r>
              <a:rPr lang="zh-CN" altLang="en-US" dirty="0"/>
              <a:t>知识性资源 </a:t>
            </a:r>
            <a:r>
              <a:rPr lang="en-US" altLang="zh-CN" dirty="0"/>
              <a:t>intellectual</a:t>
            </a:r>
            <a:r>
              <a:rPr lang="zh-CN" altLang="en-US" dirty="0"/>
              <a:t>：品牌（可口可乐）、专利（高通与华为）、知识产权与体系（微软、</a:t>
            </a:r>
            <a:r>
              <a:rPr lang="en-US" altLang="zh-CN" dirty="0"/>
              <a:t>SAP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人力资源 </a:t>
            </a:r>
            <a:r>
              <a:rPr lang="en-US" altLang="zh-CN" dirty="0"/>
              <a:t>human</a:t>
            </a:r>
            <a:r>
              <a:rPr lang="zh-CN" altLang="en-US" dirty="0"/>
              <a:t>：普遍存在，对于创新性和知识密集产业最重要（如</a:t>
            </a:r>
            <a:r>
              <a:rPr lang="en-US" altLang="zh-CN" dirty="0"/>
              <a:t>IT</a:t>
            </a:r>
            <a:r>
              <a:rPr lang="zh-CN" altLang="en-US" dirty="0"/>
              <a:t>业），出色的营销团队</a:t>
            </a:r>
            <a:endParaRPr lang="en-US" altLang="zh-CN" dirty="0"/>
          </a:p>
          <a:p>
            <a:pPr lvl="1"/>
            <a:r>
              <a:rPr lang="zh-CN" altLang="en-US" dirty="0"/>
              <a:t>金融资源 </a:t>
            </a:r>
            <a:r>
              <a:rPr lang="en-US" altLang="zh-CN" dirty="0"/>
              <a:t>financial</a:t>
            </a:r>
            <a:r>
              <a:rPr lang="zh-CN" altLang="en-US" dirty="0"/>
              <a:t>：车贷、</a:t>
            </a:r>
            <a:r>
              <a:rPr lang="en-US" altLang="zh-CN" dirty="0"/>
              <a:t>GE</a:t>
            </a:r>
            <a:r>
              <a:rPr lang="zh-CN" altLang="en-US" dirty="0"/>
              <a:t>的膨胀与衰落、电商金融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32F70-C83E-440E-B100-08C2F236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关键业务 </a:t>
            </a:r>
            <a:r>
              <a:rPr lang="en-US" altLang="zh-CN" dirty="0"/>
              <a:t>Key Activities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C487-0EA7-4BE3-8941-E0DB3F31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保障其商业模式正常运行所需做的最重要的事情</a:t>
            </a:r>
            <a:endParaRPr lang="en-US" altLang="zh-CN" dirty="0"/>
          </a:p>
          <a:p>
            <a:pPr lvl="1"/>
            <a:r>
              <a:rPr lang="zh-CN" altLang="en-US" dirty="0"/>
              <a:t>价值主张、获得市场、客户关系与收益</a:t>
            </a:r>
            <a:endParaRPr lang="en-US" altLang="zh-CN" dirty="0"/>
          </a:p>
          <a:p>
            <a:pPr lvl="1"/>
            <a:r>
              <a:rPr lang="zh-CN" altLang="en-US" i="1" dirty="0"/>
              <a:t>与价值主张强相关，价值主张的具象化</a:t>
            </a:r>
            <a:endParaRPr lang="en-US" altLang="zh-CN" i="1" dirty="0"/>
          </a:p>
          <a:p>
            <a:pPr lvl="1"/>
            <a:r>
              <a:rPr lang="zh-CN" altLang="en-US" i="1" dirty="0"/>
              <a:t>构建护城河：商业模式创新 </a:t>
            </a:r>
            <a:r>
              <a:rPr lang="en-US" altLang="zh-CN" i="1" dirty="0"/>
              <a:t>– </a:t>
            </a:r>
            <a:r>
              <a:rPr lang="zh-CN" altLang="en-US" i="1" dirty="0"/>
              <a:t>构建不可替代的关键业务 </a:t>
            </a:r>
            <a:r>
              <a:rPr lang="en-US" altLang="zh-CN" i="1" dirty="0"/>
              <a:t>– </a:t>
            </a:r>
            <a:r>
              <a:rPr lang="zh-CN" altLang="en-US" i="1" dirty="0"/>
              <a:t>支撑服务升级 </a:t>
            </a:r>
            <a:r>
              <a:rPr lang="en-US" altLang="zh-CN" i="1" dirty="0"/>
              <a:t>– </a:t>
            </a:r>
            <a:r>
              <a:rPr lang="zh-CN" altLang="en-US" i="1" dirty="0"/>
              <a:t>基础设施投资</a:t>
            </a:r>
            <a:r>
              <a:rPr lang="en-US" altLang="zh-CN" i="1" dirty="0"/>
              <a:t> –</a:t>
            </a:r>
            <a:r>
              <a:rPr lang="zh-CN" altLang="en-US" i="1" dirty="0"/>
              <a:t>底层技术突破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生产 </a:t>
            </a:r>
            <a:r>
              <a:rPr lang="en-US" altLang="zh-CN" dirty="0"/>
              <a:t>production</a:t>
            </a:r>
            <a:r>
              <a:rPr lang="zh-CN" altLang="en-US" dirty="0"/>
              <a:t>：包含分销</a:t>
            </a:r>
            <a:endParaRPr lang="en-US" altLang="zh-CN" dirty="0"/>
          </a:p>
          <a:p>
            <a:pPr lvl="1"/>
            <a:r>
              <a:rPr lang="zh-CN" altLang="en-US" dirty="0"/>
              <a:t>解决方案 </a:t>
            </a:r>
            <a:r>
              <a:rPr lang="en-US" altLang="zh-CN" dirty="0"/>
              <a:t>problem solving</a:t>
            </a:r>
            <a:r>
              <a:rPr lang="zh-CN" altLang="en-US" dirty="0"/>
              <a:t>：知识管理与持续的培训</a:t>
            </a:r>
            <a:endParaRPr lang="en-US" altLang="zh-CN" dirty="0"/>
          </a:p>
          <a:p>
            <a:pPr lvl="1"/>
            <a:r>
              <a:rPr lang="zh-CN" altLang="en-US" dirty="0"/>
              <a:t>平台</a:t>
            </a:r>
            <a:r>
              <a:rPr lang="en-US" altLang="zh-CN" dirty="0"/>
              <a:t>/</a:t>
            </a:r>
            <a:r>
              <a:rPr lang="zh-CN" altLang="en-US" dirty="0"/>
              <a:t>网络 </a:t>
            </a:r>
            <a:r>
              <a:rPr lang="en-US" altLang="zh-CN" dirty="0"/>
              <a:t>platform/network</a:t>
            </a:r>
            <a:r>
              <a:rPr lang="zh-CN" altLang="en-US" dirty="0"/>
              <a:t>：</a:t>
            </a:r>
            <a:r>
              <a:rPr lang="en-US" altLang="zh-CN" dirty="0"/>
              <a:t>XX</a:t>
            </a:r>
            <a:r>
              <a:rPr lang="zh-CN" altLang="en-US" dirty="0"/>
              <a:t>网、</a:t>
            </a:r>
            <a:r>
              <a:rPr lang="en-US" altLang="zh-CN" dirty="0"/>
              <a:t>Visa</a:t>
            </a:r>
            <a:r>
              <a:rPr lang="zh-CN" altLang="en-US" dirty="0"/>
              <a:t>卡、操作系统、应用商店、游戏平台</a:t>
            </a:r>
          </a:p>
        </p:txBody>
      </p:sp>
    </p:spTree>
    <p:extLst>
      <p:ext uri="{BB962C8B-B14F-4D97-AF65-F5344CB8AC3E}">
        <p14:creationId xmlns:p14="http://schemas.microsoft.com/office/powerpoint/2010/main" val="38884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A852-F40F-481E-B5FF-2AE12380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重要合作 </a:t>
            </a:r>
            <a:r>
              <a:rPr lang="en-US" altLang="zh-CN" dirty="0"/>
              <a:t>Key Partnership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A70DF-3609-4D68-9BE7-6189C01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98" y="1530626"/>
            <a:ext cx="8286750" cy="516834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保证一个商业模式顺利运行所需的供应商和合作伙伴网络</a:t>
            </a:r>
            <a:endParaRPr lang="en-US" altLang="zh-CN" dirty="0"/>
          </a:p>
          <a:p>
            <a:pPr lvl="1"/>
            <a:r>
              <a:rPr lang="zh-CN" altLang="en-US" b="1" dirty="0"/>
              <a:t>非竞争者之间的战略联盟</a:t>
            </a:r>
            <a:r>
              <a:rPr lang="zh-CN" altLang="en-US" i="1" strike="sngStrike" dirty="0"/>
              <a:t>康采恩（不同业务之间的利益共同体）</a:t>
            </a:r>
            <a:endParaRPr lang="en-US" altLang="zh-CN" i="1" strike="sngStrike" dirty="0"/>
          </a:p>
          <a:p>
            <a:pPr lvl="2"/>
            <a:r>
              <a:rPr lang="en-US" altLang="zh-CN" sz="2100" dirty="0"/>
              <a:t>3q</a:t>
            </a:r>
            <a:r>
              <a:rPr lang="zh-CN" altLang="en-US" sz="2100" dirty="0"/>
              <a:t>大战之后的腾讯联盟（与阿里直营思路显著不同）</a:t>
            </a:r>
            <a:endParaRPr lang="en-US" altLang="zh-CN" sz="2100" dirty="0"/>
          </a:p>
          <a:p>
            <a:pPr lvl="1"/>
            <a:r>
              <a:rPr lang="zh-CN" altLang="en-US" b="1" dirty="0"/>
              <a:t>竞争者之间的战略合作</a:t>
            </a:r>
            <a:r>
              <a:rPr lang="zh-CN" altLang="en-US" i="1" strike="sngStrike" dirty="0"/>
              <a:t>卡特尔（同产业控制产品产量和价格）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红蓝快乐水、微信支付与支付宝、米国两党制</a:t>
            </a:r>
            <a:endParaRPr lang="en-US" altLang="zh-CN" dirty="0"/>
          </a:p>
          <a:p>
            <a:pPr lvl="1"/>
            <a:r>
              <a:rPr lang="zh-CN" altLang="en-US" b="1" dirty="0"/>
              <a:t>新业务的合资公司</a:t>
            </a:r>
            <a:r>
              <a:rPr lang="zh-CN" altLang="en-US" i="1" strike="sngStrike" dirty="0"/>
              <a:t>托拉斯（多个巨头通过合资公司组成的利益共同体）、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大厂“生态” 、微信</a:t>
            </a:r>
            <a:r>
              <a:rPr lang="en-US" altLang="zh-CN" sz="2100" dirty="0"/>
              <a:t>vs. </a:t>
            </a:r>
            <a:r>
              <a:rPr lang="zh-CN" altLang="en-US" sz="2100" dirty="0"/>
              <a:t>苹果、</a:t>
            </a:r>
            <a:r>
              <a:rPr lang="en-US" altLang="zh-CN" sz="2100" dirty="0" err="1"/>
              <a:t>Fortnite</a:t>
            </a:r>
            <a:r>
              <a:rPr lang="en-US" altLang="zh-CN" sz="2100" dirty="0"/>
              <a:t> vs. App Store + Google Play</a:t>
            </a:r>
          </a:p>
          <a:p>
            <a:pPr lvl="1"/>
            <a:r>
              <a:rPr lang="zh-CN" altLang="en-US" b="1" dirty="0"/>
              <a:t>稳定供应关系的供应商和采购商</a:t>
            </a:r>
            <a:r>
              <a:rPr lang="zh-CN" altLang="en-US" i="1" strike="sngStrike" dirty="0"/>
              <a:t>辛迪加（同产业垄断上游供应和下游销售）</a:t>
            </a:r>
            <a:endParaRPr lang="en-US" altLang="zh-CN" i="1" strike="sngStrike" dirty="0"/>
          </a:p>
          <a:p>
            <a:pPr lvl="2"/>
            <a:r>
              <a:rPr lang="zh-CN" altLang="en-US" sz="2100" dirty="0"/>
              <a:t>产业园、苹果认证供应商、闭环的互联网影视平台（传统影视产业：制作、发行、院线）</a:t>
            </a:r>
            <a:endParaRPr lang="en-US" altLang="zh-CN" sz="2100" dirty="0"/>
          </a:p>
          <a:p>
            <a:endParaRPr lang="en-US" altLang="zh-CN" sz="100" dirty="0"/>
          </a:p>
          <a:p>
            <a:r>
              <a:rPr lang="zh-CN" altLang="en-US" dirty="0"/>
              <a:t>合作动机</a:t>
            </a:r>
            <a:endParaRPr lang="en-US" altLang="zh-CN" dirty="0"/>
          </a:p>
          <a:p>
            <a:pPr lvl="1"/>
            <a:r>
              <a:rPr lang="zh-CN" altLang="en-US" dirty="0"/>
              <a:t>优化与规模效应：降低成本，外包或共享基础设施</a:t>
            </a:r>
            <a:endParaRPr lang="en-US" altLang="zh-CN" dirty="0"/>
          </a:p>
          <a:p>
            <a:pPr lvl="1"/>
            <a:r>
              <a:rPr lang="zh-CN" altLang="en-US" dirty="0"/>
              <a:t>特殊资源及活动的获得：高技术产品、销售团队、特许商品</a:t>
            </a:r>
          </a:p>
          <a:p>
            <a:pPr lvl="1"/>
            <a:r>
              <a:rPr lang="zh-CN" altLang="en-US" dirty="0"/>
              <a:t>降低风险和不确定性：某领域内的战略联盟（蓝光、</a:t>
            </a:r>
            <a:r>
              <a:rPr lang="en-US" altLang="zh-CN" dirty="0"/>
              <a:t>5g</a:t>
            </a:r>
            <a:r>
              <a:rPr lang="zh-CN" altLang="en-US" dirty="0"/>
              <a:t>），</a:t>
            </a:r>
            <a:r>
              <a:rPr lang="zh-CN" altLang="en-US" i="1" strike="sngStrike" dirty="0"/>
              <a:t>台湾省与韩国的面板联盟</a:t>
            </a:r>
            <a:r>
              <a:rPr lang="zh-CN" altLang="en-US" dirty="0"/>
              <a:t>京东方的崛起</a:t>
            </a:r>
            <a:r>
              <a:rPr lang="zh-CN" altLang="en-US" i="1" strike="sngStrike" dirty="0"/>
              <a:t>（</a:t>
            </a:r>
            <a:r>
              <a:rPr lang="en-US" altLang="zh-CN" i="1" strike="sngStrike" dirty="0"/>
              <a:t>09-10</a:t>
            </a:r>
            <a:r>
              <a:rPr lang="zh-CN" altLang="en-US" i="1" strike="sngStrike" dirty="0"/>
              <a:t>家电下乡，韩国作为污点证人）</a:t>
            </a:r>
            <a:endParaRPr lang="en-US" altLang="zh-CN" i="1" strike="sngStrike" dirty="0"/>
          </a:p>
        </p:txBody>
      </p:sp>
    </p:spTree>
    <p:extLst>
      <p:ext uri="{BB962C8B-B14F-4D97-AF65-F5344CB8AC3E}">
        <p14:creationId xmlns:p14="http://schemas.microsoft.com/office/powerpoint/2010/main" val="133421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1989</Words>
  <Application>Microsoft Office PowerPoint</Application>
  <PresentationFormat>全屏显示(4:3)</PresentationFormat>
  <Paragraphs>149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需求与商业模式创新 第二章 商业模式画布（下）</vt:lpstr>
      <vt:lpstr>讨论</vt:lpstr>
      <vt:lpstr>总结：渠道通路 CHannels</vt:lpstr>
      <vt:lpstr>总结：客户关系 Customer Relationship</vt:lpstr>
      <vt:lpstr>收入来源 Revenue Streams</vt:lpstr>
      <vt:lpstr>PowerPoint 演示文稿</vt:lpstr>
      <vt:lpstr>核心资源 Key Resources</vt:lpstr>
      <vt:lpstr>关键业务 Key Activities</vt:lpstr>
      <vt:lpstr>重要合作 Key Partnership</vt:lpstr>
      <vt:lpstr>成本结构 Cost Structure</vt:lpstr>
      <vt:lpstr>重视模块之间的联系（以及联系的联系）</vt:lpstr>
      <vt:lpstr>苹果iPod/iTunes商业模式（被在线音乐取代？）</vt:lpstr>
      <vt:lpstr>课后作业与预习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Kuang Hongyu</dc:creator>
  <cp:lastModifiedBy>Hongyu Kuang</cp:lastModifiedBy>
  <cp:revision>68</cp:revision>
  <dcterms:created xsi:type="dcterms:W3CDTF">2020-02-20T03:25:15Z</dcterms:created>
  <dcterms:modified xsi:type="dcterms:W3CDTF">2020-09-21T01:52:59Z</dcterms:modified>
</cp:coreProperties>
</file>