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500" r:id="rId3"/>
    <p:sldId id="499" r:id="rId4"/>
    <p:sldId id="494" r:id="rId5"/>
    <p:sldId id="495" r:id="rId6"/>
    <p:sldId id="496" r:id="rId7"/>
    <p:sldId id="497" r:id="rId8"/>
    <p:sldId id="498" r:id="rId9"/>
    <p:sldId id="501" r:id="rId10"/>
    <p:sldId id="47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34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C9A2EE-36B0-47D0-9CB8-2C6D936FB835}" type="datetimeFigureOut">
              <a:rPr lang="zh-CN" altLang="en-US" smtClean="0"/>
              <a:t>2020/10/26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706289-EE24-4ADE-807C-AB59F13588D6}" type="slidenum">
              <a:rPr lang="zh-CN" altLang="en-US" smtClean="0"/>
              <a:t>‹#›</a:t>
            </a:fld>
            <a:endParaRPr lang="zh-CN" altLang="en-US"/>
          </a:p>
        </p:txBody>
      </p:sp>
    </p:spTree>
    <p:extLst>
      <p:ext uri="{BB962C8B-B14F-4D97-AF65-F5344CB8AC3E}">
        <p14:creationId xmlns:p14="http://schemas.microsoft.com/office/powerpoint/2010/main" val="3349912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706289-EE24-4ADE-807C-AB59F13588D6}" type="slidenum">
              <a:rPr lang="zh-CN" altLang="en-US" smtClean="0"/>
              <a:t>4</a:t>
            </a:fld>
            <a:endParaRPr lang="zh-CN" altLang="en-US"/>
          </a:p>
        </p:txBody>
      </p:sp>
    </p:spTree>
    <p:extLst>
      <p:ext uri="{BB962C8B-B14F-4D97-AF65-F5344CB8AC3E}">
        <p14:creationId xmlns:p14="http://schemas.microsoft.com/office/powerpoint/2010/main" val="3160788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A4A7CC9-0DC0-46A2-B9EA-B2171E6C2E8E}" type="datetimeFigureOut">
              <a:rPr lang="zh-CN" altLang="en-US" smtClean="0"/>
              <a:t>2020/10/26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4A7066-4AA6-46E6-94A5-E1ED762372E9}" type="slidenum">
              <a:rPr lang="zh-CN" altLang="en-US" smtClean="0"/>
              <a:t>‹#›</a:t>
            </a:fld>
            <a:endParaRPr lang="zh-CN" altLang="en-US"/>
          </a:p>
        </p:txBody>
      </p:sp>
    </p:spTree>
    <p:extLst>
      <p:ext uri="{BB962C8B-B14F-4D97-AF65-F5344CB8AC3E}">
        <p14:creationId xmlns:p14="http://schemas.microsoft.com/office/powerpoint/2010/main" val="1396668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A4A7CC9-0DC0-46A2-B9EA-B2171E6C2E8E}" type="datetimeFigureOut">
              <a:rPr lang="zh-CN" altLang="en-US" smtClean="0"/>
              <a:t>2020/10/26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4A7066-4AA6-46E6-94A5-E1ED762372E9}" type="slidenum">
              <a:rPr lang="zh-CN" altLang="en-US" smtClean="0"/>
              <a:t>‹#›</a:t>
            </a:fld>
            <a:endParaRPr lang="zh-CN" altLang="en-US"/>
          </a:p>
        </p:txBody>
      </p:sp>
    </p:spTree>
    <p:extLst>
      <p:ext uri="{BB962C8B-B14F-4D97-AF65-F5344CB8AC3E}">
        <p14:creationId xmlns:p14="http://schemas.microsoft.com/office/powerpoint/2010/main" val="71068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A4A7CC9-0DC0-46A2-B9EA-B2171E6C2E8E}" type="datetimeFigureOut">
              <a:rPr lang="zh-CN" altLang="en-US" smtClean="0"/>
              <a:t>2020/10/26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4A7066-4AA6-46E6-94A5-E1ED762372E9}" type="slidenum">
              <a:rPr lang="zh-CN" altLang="en-US" smtClean="0"/>
              <a:t>‹#›</a:t>
            </a:fld>
            <a:endParaRPr lang="zh-CN" altLang="en-US"/>
          </a:p>
        </p:txBody>
      </p:sp>
    </p:spTree>
    <p:extLst>
      <p:ext uri="{BB962C8B-B14F-4D97-AF65-F5344CB8AC3E}">
        <p14:creationId xmlns:p14="http://schemas.microsoft.com/office/powerpoint/2010/main" val="3126638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A4A7CC9-0DC0-46A2-B9EA-B2171E6C2E8E}" type="datetimeFigureOut">
              <a:rPr lang="zh-CN" altLang="en-US" smtClean="0"/>
              <a:t>2020/10/26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4A7066-4AA6-46E6-94A5-E1ED762372E9}" type="slidenum">
              <a:rPr lang="zh-CN" altLang="en-US" smtClean="0"/>
              <a:t>‹#›</a:t>
            </a:fld>
            <a:endParaRPr lang="zh-CN" altLang="en-US"/>
          </a:p>
        </p:txBody>
      </p:sp>
    </p:spTree>
    <p:extLst>
      <p:ext uri="{BB962C8B-B14F-4D97-AF65-F5344CB8AC3E}">
        <p14:creationId xmlns:p14="http://schemas.microsoft.com/office/powerpoint/2010/main" val="2360898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A4A7CC9-0DC0-46A2-B9EA-B2171E6C2E8E}" type="datetimeFigureOut">
              <a:rPr lang="zh-CN" altLang="en-US" smtClean="0"/>
              <a:t>2020/10/26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4A7066-4AA6-46E6-94A5-E1ED762372E9}" type="slidenum">
              <a:rPr lang="zh-CN" altLang="en-US" smtClean="0"/>
              <a:t>‹#›</a:t>
            </a:fld>
            <a:endParaRPr lang="zh-CN" altLang="en-US"/>
          </a:p>
        </p:txBody>
      </p:sp>
    </p:spTree>
    <p:extLst>
      <p:ext uri="{BB962C8B-B14F-4D97-AF65-F5344CB8AC3E}">
        <p14:creationId xmlns:p14="http://schemas.microsoft.com/office/powerpoint/2010/main" val="1827255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A4A7CC9-0DC0-46A2-B9EA-B2171E6C2E8E}" type="datetimeFigureOut">
              <a:rPr lang="zh-CN" altLang="en-US" smtClean="0"/>
              <a:t>2020/10/26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74A7066-4AA6-46E6-94A5-E1ED762372E9}" type="slidenum">
              <a:rPr lang="zh-CN" altLang="en-US" smtClean="0"/>
              <a:t>‹#›</a:t>
            </a:fld>
            <a:endParaRPr lang="zh-CN" altLang="en-US"/>
          </a:p>
        </p:txBody>
      </p:sp>
    </p:spTree>
    <p:extLst>
      <p:ext uri="{BB962C8B-B14F-4D97-AF65-F5344CB8AC3E}">
        <p14:creationId xmlns:p14="http://schemas.microsoft.com/office/powerpoint/2010/main" val="628286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A4A7CC9-0DC0-46A2-B9EA-B2171E6C2E8E}" type="datetimeFigureOut">
              <a:rPr lang="zh-CN" altLang="en-US" smtClean="0"/>
              <a:t>2020/10/26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74A7066-4AA6-46E6-94A5-E1ED762372E9}" type="slidenum">
              <a:rPr lang="zh-CN" altLang="en-US" smtClean="0"/>
              <a:t>‹#›</a:t>
            </a:fld>
            <a:endParaRPr lang="zh-CN" altLang="en-US"/>
          </a:p>
        </p:txBody>
      </p:sp>
    </p:spTree>
    <p:extLst>
      <p:ext uri="{BB962C8B-B14F-4D97-AF65-F5344CB8AC3E}">
        <p14:creationId xmlns:p14="http://schemas.microsoft.com/office/powerpoint/2010/main" val="247100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A4A7CC9-0DC0-46A2-B9EA-B2171E6C2E8E}" type="datetimeFigureOut">
              <a:rPr lang="zh-CN" altLang="en-US" smtClean="0"/>
              <a:t>2020/10/26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74A7066-4AA6-46E6-94A5-E1ED762372E9}" type="slidenum">
              <a:rPr lang="zh-CN" altLang="en-US" smtClean="0"/>
              <a:t>‹#›</a:t>
            </a:fld>
            <a:endParaRPr lang="zh-CN" altLang="en-US"/>
          </a:p>
        </p:txBody>
      </p:sp>
    </p:spTree>
    <p:extLst>
      <p:ext uri="{BB962C8B-B14F-4D97-AF65-F5344CB8AC3E}">
        <p14:creationId xmlns:p14="http://schemas.microsoft.com/office/powerpoint/2010/main" val="263789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4A7CC9-0DC0-46A2-B9EA-B2171E6C2E8E}" type="datetimeFigureOut">
              <a:rPr lang="zh-CN" altLang="en-US" smtClean="0"/>
              <a:t>2020/10/26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74A7066-4AA6-46E6-94A5-E1ED762372E9}" type="slidenum">
              <a:rPr lang="zh-CN" altLang="en-US" smtClean="0"/>
              <a:t>‹#›</a:t>
            </a:fld>
            <a:endParaRPr lang="zh-CN" altLang="en-US"/>
          </a:p>
        </p:txBody>
      </p:sp>
    </p:spTree>
    <p:extLst>
      <p:ext uri="{BB962C8B-B14F-4D97-AF65-F5344CB8AC3E}">
        <p14:creationId xmlns:p14="http://schemas.microsoft.com/office/powerpoint/2010/main" val="3929085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A4A7CC9-0DC0-46A2-B9EA-B2171E6C2E8E}" type="datetimeFigureOut">
              <a:rPr lang="zh-CN" altLang="en-US" smtClean="0"/>
              <a:t>2020/10/26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74A7066-4AA6-46E6-94A5-E1ED762372E9}" type="slidenum">
              <a:rPr lang="zh-CN" altLang="en-US" smtClean="0"/>
              <a:t>‹#›</a:t>
            </a:fld>
            <a:endParaRPr lang="zh-CN" altLang="en-US"/>
          </a:p>
        </p:txBody>
      </p:sp>
    </p:spTree>
    <p:extLst>
      <p:ext uri="{BB962C8B-B14F-4D97-AF65-F5344CB8AC3E}">
        <p14:creationId xmlns:p14="http://schemas.microsoft.com/office/powerpoint/2010/main" val="915569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A4A7CC9-0DC0-46A2-B9EA-B2171E6C2E8E}" type="datetimeFigureOut">
              <a:rPr lang="zh-CN" altLang="en-US" smtClean="0"/>
              <a:t>2020/10/26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74A7066-4AA6-46E6-94A5-E1ED762372E9}" type="slidenum">
              <a:rPr lang="zh-CN" altLang="en-US" smtClean="0"/>
              <a:t>‹#›</a:t>
            </a:fld>
            <a:endParaRPr lang="zh-CN" altLang="en-US"/>
          </a:p>
        </p:txBody>
      </p:sp>
    </p:spTree>
    <p:extLst>
      <p:ext uri="{BB962C8B-B14F-4D97-AF65-F5344CB8AC3E}">
        <p14:creationId xmlns:p14="http://schemas.microsoft.com/office/powerpoint/2010/main" val="3918462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4A7CC9-0DC0-46A2-B9EA-B2171E6C2E8E}" type="datetimeFigureOut">
              <a:rPr lang="zh-CN" altLang="en-US" smtClean="0"/>
              <a:t>2020/10/26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4A7066-4AA6-46E6-94A5-E1ED762372E9}" type="slidenum">
              <a:rPr lang="zh-CN" altLang="en-US" smtClean="0"/>
              <a:t>‹#›</a:t>
            </a:fld>
            <a:endParaRPr lang="zh-CN" altLang="en-US"/>
          </a:p>
        </p:txBody>
      </p:sp>
    </p:spTree>
    <p:extLst>
      <p:ext uri="{BB962C8B-B14F-4D97-AF65-F5344CB8AC3E}">
        <p14:creationId xmlns:p14="http://schemas.microsoft.com/office/powerpoint/2010/main" val="3486750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C00725-73F0-47DC-800C-B48BB8587AA6}"/>
              </a:ext>
            </a:extLst>
          </p:cNvPr>
          <p:cNvSpPr>
            <a:spLocks noGrp="1"/>
          </p:cNvSpPr>
          <p:nvPr>
            <p:ph type="ctrTitle"/>
          </p:nvPr>
        </p:nvSpPr>
        <p:spPr/>
        <p:txBody>
          <a:bodyPr>
            <a:normAutofit fontScale="90000"/>
          </a:bodyPr>
          <a:lstStyle/>
          <a:p>
            <a:r>
              <a:rPr lang="zh-CN" altLang="en-US" dirty="0"/>
              <a:t>需求与商业模式创新</a:t>
            </a:r>
            <a:br>
              <a:rPr lang="en-US" altLang="zh-CN" dirty="0"/>
            </a:br>
            <a:r>
              <a:rPr lang="zh-CN" altLang="en-US" dirty="0"/>
              <a:t>第四章 商业模式设计</a:t>
            </a:r>
            <a:br>
              <a:rPr lang="en-US" altLang="zh-CN" dirty="0"/>
            </a:br>
            <a:r>
              <a:rPr lang="zh-CN" altLang="en-US" dirty="0"/>
              <a:t>（上）</a:t>
            </a:r>
          </a:p>
        </p:txBody>
      </p:sp>
      <p:sp>
        <p:nvSpPr>
          <p:cNvPr id="3" name="副标题 2">
            <a:extLst>
              <a:ext uri="{FF2B5EF4-FFF2-40B4-BE49-F238E27FC236}">
                <a16:creationId xmlns:a16="http://schemas.microsoft.com/office/drawing/2014/main" id="{26D50442-2626-4B6B-A434-54FAD4035B01}"/>
              </a:ext>
            </a:extLst>
          </p:cNvPr>
          <p:cNvSpPr>
            <a:spLocks noGrp="1"/>
          </p:cNvSpPr>
          <p:nvPr>
            <p:ph type="subTitle" idx="1"/>
          </p:nvPr>
        </p:nvSpPr>
        <p:spPr/>
        <p:txBody>
          <a:bodyPr/>
          <a:lstStyle/>
          <a:p>
            <a:r>
              <a:rPr lang="zh-CN" altLang="en-US" dirty="0"/>
              <a:t>南京大学软件学院 </a:t>
            </a:r>
            <a:r>
              <a:rPr lang="en-US" altLang="zh-CN" dirty="0"/>
              <a:t>– </a:t>
            </a:r>
            <a:r>
              <a:rPr lang="zh-CN" altLang="en-US" dirty="0"/>
              <a:t>匡宏宇</a:t>
            </a:r>
          </a:p>
        </p:txBody>
      </p:sp>
    </p:spTree>
    <p:extLst>
      <p:ext uri="{BB962C8B-B14F-4D97-AF65-F5344CB8AC3E}">
        <p14:creationId xmlns:p14="http://schemas.microsoft.com/office/powerpoint/2010/main" val="379163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EC106-1B91-4C28-B56B-1B4740E571F0}"/>
              </a:ext>
            </a:extLst>
          </p:cNvPr>
          <p:cNvSpPr>
            <a:spLocks noGrp="1"/>
          </p:cNvSpPr>
          <p:nvPr>
            <p:ph type="title"/>
          </p:nvPr>
        </p:nvSpPr>
        <p:spPr/>
        <p:txBody>
          <a:bodyPr/>
          <a:lstStyle/>
          <a:p>
            <a:r>
              <a:rPr lang="zh-CN" altLang="en-US" dirty="0"/>
              <a:t>参考课后作业（非强制）</a:t>
            </a:r>
          </a:p>
        </p:txBody>
      </p:sp>
      <p:sp>
        <p:nvSpPr>
          <p:cNvPr id="3" name="内容占位符 2">
            <a:extLst>
              <a:ext uri="{FF2B5EF4-FFF2-40B4-BE49-F238E27FC236}">
                <a16:creationId xmlns:a16="http://schemas.microsoft.com/office/drawing/2014/main" id="{2814DB36-FDD0-425C-86F9-2937A8E768B0}"/>
              </a:ext>
            </a:extLst>
          </p:cNvPr>
          <p:cNvSpPr>
            <a:spLocks noGrp="1"/>
          </p:cNvSpPr>
          <p:nvPr>
            <p:ph idx="1"/>
          </p:nvPr>
        </p:nvSpPr>
        <p:spPr/>
        <p:txBody>
          <a:bodyPr/>
          <a:lstStyle/>
          <a:p>
            <a:r>
              <a:rPr lang="zh-CN" altLang="en-US" dirty="0"/>
              <a:t>作业：从五种商业模式类型中各举出一个你了解的企业作为例子（不可以使用书上和</a:t>
            </a:r>
            <a:r>
              <a:rPr lang="en-US" altLang="zh-CN" dirty="0"/>
              <a:t>ppt</a:t>
            </a:r>
            <a:r>
              <a:rPr lang="zh-CN" altLang="en-US" dirty="0"/>
              <a:t>上已有的），并简要说明</a:t>
            </a:r>
            <a:endParaRPr lang="en-US" altLang="zh-CN" dirty="0"/>
          </a:p>
          <a:p>
            <a:endParaRPr lang="en-US" altLang="zh-CN" dirty="0"/>
          </a:p>
          <a:p>
            <a:r>
              <a:rPr lang="zh-CN" altLang="en-US" dirty="0"/>
              <a:t>使用已学习过的设计方法探讨已确定的大作业题目，并预习商业模式设计后续章节</a:t>
            </a:r>
          </a:p>
        </p:txBody>
      </p:sp>
    </p:spTree>
    <p:extLst>
      <p:ext uri="{BB962C8B-B14F-4D97-AF65-F5344CB8AC3E}">
        <p14:creationId xmlns:p14="http://schemas.microsoft.com/office/powerpoint/2010/main" val="568308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9C98E-299C-46EE-B1F4-A0EF7F552BA1}"/>
              </a:ext>
            </a:extLst>
          </p:cNvPr>
          <p:cNvSpPr>
            <a:spLocks noGrp="1"/>
          </p:cNvSpPr>
          <p:nvPr>
            <p:ph type="title"/>
          </p:nvPr>
        </p:nvSpPr>
        <p:spPr>
          <a:xfrm>
            <a:off x="84482" y="206099"/>
            <a:ext cx="8975035" cy="648665"/>
          </a:xfrm>
        </p:spPr>
        <p:txBody>
          <a:bodyPr>
            <a:normAutofit/>
          </a:bodyPr>
          <a:lstStyle/>
          <a:p>
            <a:r>
              <a:rPr lang="zh-CN" altLang="en-US" sz="4000" dirty="0"/>
              <a:t>复习：商业模式类型的补充例子总结</a:t>
            </a:r>
          </a:p>
        </p:txBody>
      </p:sp>
      <p:sp>
        <p:nvSpPr>
          <p:cNvPr id="3" name="内容占位符 2">
            <a:extLst>
              <a:ext uri="{FF2B5EF4-FFF2-40B4-BE49-F238E27FC236}">
                <a16:creationId xmlns:a16="http://schemas.microsoft.com/office/drawing/2014/main" id="{7BBE02BE-3D0A-4BC9-88F5-A4A916889CFE}"/>
              </a:ext>
            </a:extLst>
          </p:cNvPr>
          <p:cNvSpPr>
            <a:spLocks noGrp="1"/>
          </p:cNvSpPr>
          <p:nvPr>
            <p:ph idx="1"/>
          </p:nvPr>
        </p:nvSpPr>
        <p:spPr>
          <a:xfrm>
            <a:off x="0" y="944217"/>
            <a:ext cx="9144000" cy="5814392"/>
          </a:xfrm>
        </p:spPr>
        <p:txBody>
          <a:bodyPr>
            <a:normAutofit fontScale="77500" lnSpcReduction="20000"/>
          </a:bodyPr>
          <a:lstStyle/>
          <a:p>
            <a:r>
              <a:rPr lang="zh-CN" altLang="en-US" dirty="0"/>
              <a:t>分拆：新业务</a:t>
            </a:r>
            <a:r>
              <a:rPr lang="en-US" altLang="zh-CN" dirty="0"/>
              <a:t>+</a:t>
            </a:r>
            <a:r>
              <a:rPr lang="zh-CN" altLang="en-US" dirty="0"/>
              <a:t>客户关系维系</a:t>
            </a:r>
            <a:r>
              <a:rPr lang="en-US" altLang="zh-CN" dirty="0"/>
              <a:t>+</a:t>
            </a:r>
            <a:r>
              <a:rPr lang="zh-CN" altLang="en-US" dirty="0"/>
              <a:t>基础设施运营</a:t>
            </a:r>
            <a:endParaRPr lang="en-US" altLang="zh-CN" dirty="0"/>
          </a:p>
          <a:p>
            <a:pPr lvl="1"/>
            <a:r>
              <a:rPr lang="zh-CN" altLang="en-US" dirty="0"/>
              <a:t>中国移动（咪咕</a:t>
            </a:r>
            <a:r>
              <a:rPr lang="en-US" altLang="zh-CN" dirty="0"/>
              <a:t>+</a:t>
            </a:r>
            <a:r>
              <a:rPr lang="zh-CN" altLang="en-US" dirty="0"/>
              <a:t>家庭套餐</a:t>
            </a:r>
            <a:r>
              <a:rPr lang="en-US" altLang="zh-CN" dirty="0"/>
              <a:t>+</a:t>
            </a:r>
            <a:r>
              <a:rPr lang="zh-CN" altLang="en-US" dirty="0"/>
              <a:t>铁塔），可口可乐（健康饮料</a:t>
            </a:r>
            <a:r>
              <a:rPr lang="en-US" altLang="zh-CN" dirty="0"/>
              <a:t>+</a:t>
            </a:r>
            <a:r>
              <a:rPr lang="zh-CN" altLang="en-US" dirty="0"/>
              <a:t>品牌运维</a:t>
            </a:r>
            <a:r>
              <a:rPr lang="en-US" altLang="zh-CN" dirty="0"/>
              <a:t>+</a:t>
            </a:r>
            <a:r>
              <a:rPr lang="zh-CN" altLang="en-US" dirty="0"/>
              <a:t>灌装线自营</a:t>
            </a:r>
            <a:r>
              <a:rPr lang="en-US" altLang="zh-CN" dirty="0"/>
              <a:t>/</a:t>
            </a:r>
            <a:r>
              <a:rPr lang="zh-CN" altLang="en-US" dirty="0"/>
              <a:t>他营调整）</a:t>
            </a:r>
            <a:endParaRPr lang="en-US" altLang="zh-CN" dirty="0"/>
          </a:p>
          <a:p>
            <a:endParaRPr lang="en-US" altLang="zh-CN" sz="100" dirty="0"/>
          </a:p>
          <a:p>
            <a:r>
              <a:rPr lang="zh-CN" altLang="en-US" dirty="0"/>
              <a:t>平台：不同客户群体的吸引与连接</a:t>
            </a:r>
            <a:endParaRPr lang="en-US" altLang="zh-CN" dirty="0"/>
          </a:p>
          <a:p>
            <a:pPr lvl="1"/>
            <a:r>
              <a:rPr lang="zh-CN" altLang="en-US" dirty="0"/>
              <a:t>腾讯音乐（排他性版权</a:t>
            </a:r>
            <a:r>
              <a:rPr lang="en-US" altLang="zh-CN" dirty="0"/>
              <a:t>+</a:t>
            </a:r>
            <a:r>
              <a:rPr lang="zh-CN" altLang="en-US" dirty="0"/>
              <a:t>听众</a:t>
            </a:r>
            <a:r>
              <a:rPr lang="en-US" altLang="zh-CN" dirty="0"/>
              <a:t>+</a:t>
            </a:r>
            <a:r>
              <a:rPr lang="zh-CN" altLang="en-US" dirty="0"/>
              <a:t>音乐版权授权与</a:t>
            </a:r>
            <a:r>
              <a:rPr lang="en-US" altLang="zh-CN" dirty="0"/>
              <a:t>2B</a:t>
            </a:r>
            <a:r>
              <a:rPr lang="zh-CN" altLang="en-US" dirty="0"/>
              <a:t>音乐云服务</a:t>
            </a:r>
            <a:r>
              <a:rPr lang="en-US" altLang="zh-CN" dirty="0"/>
              <a:t>+</a:t>
            </a:r>
            <a:r>
              <a:rPr lang="zh-CN" altLang="en-US" dirty="0"/>
              <a:t>广告）</a:t>
            </a:r>
            <a:endParaRPr lang="en-US" altLang="zh-CN" dirty="0"/>
          </a:p>
          <a:p>
            <a:endParaRPr lang="en-US" altLang="zh-CN" sz="100" dirty="0"/>
          </a:p>
          <a:p>
            <a:r>
              <a:rPr lang="zh-CN" altLang="en-US" dirty="0"/>
              <a:t>免费：通过收益流补贴使得总有一个客户群体可以持续获得免费产品或服务</a:t>
            </a:r>
            <a:endParaRPr lang="en-US" altLang="zh-CN" dirty="0"/>
          </a:p>
          <a:p>
            <a:pPr lvl="1"/>
            <a:r>
              <a:rPr lang="zh-CN" altLang="en-US" dirty="0"/>
              <a:t>广告：国内广告市场</a:t>
            </a:r>
            <a:r>
              <a:rPr lang="en-US" altLang="zh-CN" dirty="0"/>
              <a:t>Top10</a:t>
            </a:r>
            <a:r>
              <a:rPr lang="zh-CN" altLang="en-US" dirty="0"/>
              <a:t>的头部玩家效应明显（出色的产品服务</a:t>
            </a:r>
            <a:r>
              <a:rPr lang="en-US" altLang="zh-CN" dirty="0"/>
              <a:t>+</a:t>
            </a:r>
            <a:r>
              <a:rPr lang="zh-CN" altLang="en-US" dirty="0"/>
              <a:t>高流量</a:t>
            </a:r>
            <a:r>
              <a:rPr lang="en-US" altLang="zh-CN" dirty="0"/>
              <a:t>+</a:t>
            </a:r>
            <a:r>
              <a:rPr lang="zh-CN" altLang="en-US" dirty="0"/>
              <a:t>广告）</a:t>
            </a:r>
            <a:endParaRPr lang="en-US" altLang="zh-CN" dirty="0"/>
          </a:p>
          <a:p>
            <a:pPr lvl="1"/>
            <a:r>
              <a:rPr lang="zh-CN" altLang="en-US" dirty="0"/>
              <a:t>免费增值：付费会员占主流的日本</a:t>
            </a:r>
            <a:r>
              <a:rPr lang="en-US" altLang="zh-CN" dirty="0" err="1"/>
              <a:t>Cookpad</a:t>
            </a:r>
            <a:r>
              <a:rPr lang="zh-CN" altLang="en-US" dirty="0"/>
              <a:t>（低成本免费</a:t>
            </a:r>
            <a:r>
              <a:rPr lang="en-US" altLang="zh-CN" dirty="0"/>
              <a:t>+</a:t>
            </a:r>
            <a:r>
              <a:rPr lang="zh-CN" altLang="en-US" dirty="0"/>
              <a:t>付费增值</a:t>
            </a:r>
            <a:r>
              <a:rPr lang="en-US" altLang="zh-CN" dirty="0"/>
              <a:t>+</a:t>
            </a:r>
            <a:r>
              <a:rPr lang="zh-CN" altLang="en-US" dirty="0"/>
              <a:t>付费转化）</a:t>
            </a:r>
            <a:endParaRPr lang="en-US" altLang="zh-CN" dirty="0"/>
          </a:p>
          <a:p>
            <a:pPr lvl="1"/>
            <a:r>
              <a:rPr lang="zh-CN" altLang="en-US" dirty="0"/>
              <a:t>陷阱</a:t>
            </a:r>
            <a:r>
              <a:rPr lang="en-US" altLang="zh-CN" dirty="0"/>
              <a:t>&amp;</a:t>
            </a:r>
            <a:r>
              <a:rPr lang="zh-CN" altLang="en-US" dirty="0"/>
              <a:t>诱饵：持续包月（当月低价</a:t>
            </a:r>
            <a:r>
              <a:rPr lang="en-US" altLang="zh-CN" dirty="0"/>
              <a:t>+</a:t>
            </a:r>
            <a:r>
              <a:rPr lang="zh-CN" altLang="en-US" dirty="0"/>
              <a:t>每月付费），门票制的游戏运营（“低价”门票</a:t>
            </a:r>
            <a:r>
              <a:rPr lang="en-US" altLang="zh-CN" dirty="0"/>
              <a:t>&amp;</a:t>
            </a:r>
            <a:r>
              <a:rPr lang="zh-CN" altLang="en-US" dirty="0"/>
              <a:t>用户投入</a:t>
            </a:r>
            <a:r>
              <a:rPr lang="en-US" altLang="zh-CN" dirty="0"/>
              <a:t>+</a:t>
            </a:r>
            <a:r>
              <a:rPr lang="zh-CN" altLang="en-US" dirty="0"/>
              <a:t>付费“补票”）</a:t>
            </a:r>
            <a:endParaRPr lang="en-US" altLang="zh-CN" dirty="0"/>
          </a:p>
          <a:p>
            <a:endParaRPr lang="en-US" altLang="zh-CN" sz="100" dirty="0"/>
          </a:p>
          <a:p>
            <a:r>
              <a:rPr lang="zh-CN" altLang="en-US" dirty="0"/>
              <a:t>长尾：专注满足非主流市场需要以获得媲美主流产品的收益</a:t>
            </a:r>
            <a:endParaRPr lang="en-US" altLang="zh-CN" dirty="0"/>
          </a:p>
          <a:p>
            <a:pPr lvl="1"/>
            <a:r>
              <a:rPr lang="zh-CN" altLang="en-US" dirty="0"/>
              <a:t>连接手机游戏、主机游戏、自制游戏的</a:t>
            </a:r>
            <a:r>
              <a:rPr lang="en-US" altLang="zh-CN" dirty="0"/>
              <a:t>Switch</a:t>
            </a:r>
            <a:r>
              <a:rPr lang="zh-CN" altLang="en-US" dirty="0"/>
              <a:t>（连接小众客户与小众生产商</a:t>
            </a:r>
            <a:r>
              <a:rPr lang="en-US" altLang="zh-CN" dirty="0"/>
              <a:t>+</a:t>
            </a:r>
            <a:r>
              <a:rPr lang="zh-CN" altLang="en-US" dirty="0"/>
              <a:t>获取多种利润）</a:t>
            </a:r>
            <a:endParaRPr lang="en-US" altLang="zh-CN" dirty="0"/>
          </a:p>
          <a:p>
            <a:endParaRPr lang="en-US" altLang="zh-CN" sz="100" dirty="0"/>
          </a:p>
          <a:p>
            <a:r>
              <a:rPr lang="zh-CN" altLang="en-US" dirty="0"/>
              <a:t>开放：引入外部理念、技术与知识产权，出售闲置技术资产，构建技术解决平台</a:t>
            </a:r>
            <a:endParaRPr lang="en-US" altLang="zh-CN" dirty="0"/>
          </a:p>
          <a:p>
            <a:pPr lvl="1"/>
            <a:r>
              <a:rPr lang="zh-CN" altLang="en-US" dirty="0"/>
              <a:t>向原技术引进国输出改进技术的格力电器（引进丹麦磁悬浮压缩机</a:t>
            </a:r>
            <a:r>
              <a:rPr lang="en-US" altLang="zh-CN" dirty="0"/>
              <a:t>+</a:t>
            </a:r>
            <a:r>
              <a:rPr lang="zh-CN" altLang="en-US" dirty="0"/>
              <a:t>输出无稀土电机</a:t>
            </a:r>
            <a:r>
              <a:rPr lang="en-US" altLang="zh-CN" dirty="0"/>
              <a:t>+</a:t>
            </a:r>
            <a:r>
              <a:rPr lang="zh-CN" altLang="en-US" dirty="0"/>
              <a:t>内部技术攻关奖励与外部高校持续合作）</a:t>
            </a:r>
            <a:endParaRPr lang="en-US" altLang="zh-CN" dirty="0"/>
          </a:p>
        </p:txBody>
      </p:sp>
    </p:spTree>
    <p:extLst>
      <p:ext uri="{BB962C8B-B14F-4D97-AF65-F5344CB8AC3E}">
        <p14:creationId xmlns:p14="http://schemas.microsoft.com/office/powerpoint/2010/main" val="2260912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86EB130F-0962-4110-A373-8ECAF1EEA238}"/>
              </a:ext>
            </a:extLst>
          </p:cNvPr>
          <p:cNvGraphicFramePr>
            <a:graphicFrameLocks noGrp="1"/>
          </p:cNvGraphicFramePr>
          <p:nvPr>
            <p:ph idx="1"/>
            <p:extLst>
              <p:ext uri="{D42A27DB-BD31-4B8C-83A1-F6EECF244321}">
                <p14:modId xmlns:p14="http://schemas.microsoft.com/office/powerpoint/2010/main" val="3837712878"/>
              </p:ext>
            </p:extLst>
          </p:nvPr>
        </p:nvGraphicFramePr>
        <p:xfrm>
          <a:off x="109328" y="149086"/>
          <a:ext cx="8925342" cy="6639591"/>
        </p:xfrm>
        <a:graphic>
          <a:graphicData uri="http://schemas.openxmlformats.org/drawingml/2006/table">
            <a:tbl>
              <a:tblPr firstRow="1" bandRow="1">
                <a:tableStyleId>{5C22544A-7EE6-4342-B048-85BDC9FD1C3A}</a:tableStyleId>
              </a:tblPr>
              <a:tblGrid>
                <a:gridCol w="1053550">
                  <a:extLst>
                    <a:ext uri="{9D8B030D-6E8A-4147-A177-3AD203B41FA5}">
                      <a16:colId xmlns:a16="http://schemas.microsoft.com/office/drawing/2014/main" val="852580965"/>
                    </a:ext>
                  </a:extLst>
                </a:gridCol>
                <a:gridCol w="1630018">
                  <a:extLst>
                    <a:ext uri="{9D8B030D-6E8A-4147-A177-3AD203B41FA5}">
                      <a16:colId xmlns:a16="http://schemas.microsoft.com/office/drawing/2014/main" val="2781867499"/>
                    </a:ext>
                  </a:extLst>
                </a:gridCol>
                <a:gridCol w="1649895">
                  <a:extLst>
                    <a:ext uri="{9D8B030D-6E8A-4147-A177-3AD203B41FA5}">
                      <a16:colId xmlns:a16="http://schemas.microsoft.com/office/drawing/2014/main" val="4221278054"/>
                    </a:ext>
                  </a:extLst>
                </a:gridCol>
                <a:gridCol w="1616765">
                  <a:extLst>
                    <a:ext uri="{9D8B030D-6E8A-4147-A177-3AD203B41FA5}">
                      <a16:colId xmlns:a16="http://schemas.microsoft.com/office/drawing/2014/main" val="1611058411"/>
                    </a:ext>
                  </a:extLst>
                </a:gridCol>
                <a:gridCol w="1487557">
                  <a:extLst>
                    <a:ext uri="{9D8B030D-6E8A-4147-A177-3AD203B41FA5}">
                      <a16:colId xmlns:a16="http://schemas.microsoft.com/office/drawing/2014/main" val="2542013177"/>
                    </a:ext>
                  </a:extLst>
                </a:gridCol>
                <a:gridCol w="1487557">
                  <a:extLst>
                    <a:ext uri="{9D8B030D-6E8A-4147-A177-3AD203B41FA5}">
                      <a16:colId xmlns:a16="http://schemas.microsoft.com/office/drawing/2014/main" val="2444669933"/>
                    </a:ext>
                  </a:extLst>
                </a:gridCol>
              </a:tblGrid>
              <a:tr h="613764">
                <a:tc>
                  <a:txBody>
                    <a:bodyPr/>
                    <a:lstStyle/>
                    <a:p>
                      <a:endParaRPr lang="zh-CN" altLang="en-US" sz="1800" dirty="0"/>
                    </a:p>
                  </a:txBody>
                  <a:tcPr marL="68580" marR="68580" marT="34290" marB="34290"/>
                </a:tc>
                <a:tc>
                  <a:txBody>
                    <a:bodyPr/>
                    <a:lstStyle/>
                    <a:p>
                      <a:r>
                        <a:rPr lang="zh-CN" altLang="en-US" sz="1800" dirty="0"/>
                        <a:t>分拆商业模式</a:t>
                      </a:r>
                    </a:p>
                  </a:txBody>
                  <a:tcPr marL="68580" marR="68580" marT="34290" marB="34290"/>
                </a:tc>
                <a:tc>
                  <a:txBody>
                    <a:bodyPr/>
                    <a:lstStyle/>
                    <a:p>
                      <a:r>
                        <a:rPr lang="zh-CN" altLang="en-US" sz="1800" dirty="0"/>
                        <a:t>长尾商业模式</a:t>
                      </a:r>
                    </a:p>
                  </a:txBody>
                  <a:tcPr marL="68580" marR="68580" marT="34290" marB="34290"/>
                </a:tc>
                <a:tc>
                  <a:txBody>
                    <a:bodyPr/>
                    <a:lstStyle/>
                    <a:p>
                      <a:r>
                        <a:rPr lang="zh-CN" altLang="en-US" sz="1800" dirty="0"/>
                        <a:t>平台商业模式</a:t>
                      </a:r>
                    </a:p>
                  </a:txBody>
                  <a:tcPr marL="68580" marR="68580" marT="34290" marB="34290"/>
                </a:tc>
                <a:tc>
                  <a:txBody>
                    <a:bodyPr/>
                    <a:lstStyle/>
                    <a:p>
                      <a:r>
                        <a:rPr lang="zh-CN" altLang="en-US" sz="1800" dirty="0"/>
                        <a:t>免费商业模式</a:t>
                      </a:r>
                    </a:p>
                  </a:txBody>
                  <a:tcPr marL="68580" marR="68580" marT="34290" marB="34290"/>
                </a:tc>
                <a:tc>
                  <a:txBody>
                    <a:bodyPr/>
                    <a:lstStyle/>
                    <a:p>
                      <a:r>
                        <a:rPr lang="zh-CN" altLang="en-US" sz="1800" dirty="0"/>
                        <a:t>开放商业模式</a:t>
                      </a:r>
                    </a:p>
                  </a:txBody>
                  <a:tcPr marL="68580" marR="68580" marT="34290" marB="34290"/>
                </a:tc>
                <a:extLst>
                  <a:ext uri="{0D108BD9-81ED-4DB2-BD59-A6C34878D82A}">
                    <a16:rowId xmlns:a16="http://schemas.microsoft.com/office/drawing/2014/main" val="1864657361"/>
                  </a:ext>
                </a:extLst>
              </a:tr>
              <a:tr h="1159334">
                <a:tc>
                  <a:txBody>
                    <a:bodyPr/>
                    <a:lstStyle/>
                    <a:p>
                      <a:r>
                        <a:rPr lang="zh-CN" altLang="en-US" sz="1800" b="1" dirty="0"/>
                        <a:t>背景（之前）</a:t>
                      </a:r>
                    </a:p>
                  </a:txBody>
                  <a:tcPr marL="68580" marR="68580" marT="34290" marB="34290"/>
                </a:tc>
                <a:tc>
                  <a:txBody>
                    <a:bodyPr/>
                    <a:lstStyle/>
                    <a:p>
                      <a:r>
                        <a:rPr lang="zh-CN" altLang="en-US" sz="1800" dirty="0"/>
                        <a:t>基础设施管理、产品创新、客户关系管理混杂</a:t>
                      </a:r>
                    </a:p>
                  </a:txBody>
                  <a:tcPr marL="68580" marR="68580" marT="34290" marB="34290"/>
                </a:tc>
                <a:tc>
                  <a:txBody>
                    <a:bodyPr/>
                    <a:lstStyle/>
                    <a:p>
                      <a:r>
                        <a:rPr lang="zh-CN" altLang="en-US" sz="1800" dirty="0"/>
                        <a:t>价值主张只针对最能产生利润的客户</a:t>
                      </a:r>
                    </a:p>
                  </a:txBody>
                  <a:tcPr marL="68580" marR="68580" marT="34290" marB="34290"/>
                </a:tc>
                <a:tc>
                  <a:txBody>
                    <a:bodyPr/>
                    <a:lstStyle/>
                    <a:p>
                      <a:r>
                        <a:rPr lang="zh-CN" altLang="en-US" sz="1800" dirty="0"/>
                        <a:t>一个价值主张只针对一个客户群体</a:t>
                      </a:r>
                    </a:p>
                  </a:txBody>
                  <a:tcPr marL="68580" marR="68580" marT="34290" marB="34290"/>
                </a:tc>
                <a:tc>
                  <a:txBody>
                    <a:bodyPr/>
                    <a:lstStyle/>
                    <a:p>
                      <a:r>
                        <a:rPr lang="zh-CN" altLang="en-US" sz="1800" dirty="0"/>
                        <a:t>只向付费客户提供高价值、高成本的价值主张</a:t>
                      </a:r>
                    </a:p>
                  </a:txBody>
                  <a:tcPr marL="68580" marR="68580" marT="34290" marB="34290"/>
                </a:tc>
                <a:tc>
                  <a:txBody>
                    <a:bodyPr/>
                    <a:lstStyle/>
                    <a:p>
                      <a:r>
                        <a:rPr lang="zh-CN" altLang="en-US" sz="1800" dirty="0"/>
                        <a:t>研发资源和关键活动都聚焦于企业内部</a:t>
                      </a:r>
                    </a:p>
                  </a:txBody>
                  <a:tcPr marL="68580" marR="68580" marT="34290" marB="34290"/>
                </a:tc>
                <a:extLst>
                  <a:ext uri="{0D108BD9-81ED-4DB2-BD59-A6C34878D82A}">
                    <a16:rowId xmlns:a16="http://schemas.microsoft.com/office/drawing/2014/main" val="291840738"/>
                  </a:ext>
                </a:extLst>
              </a:tr>
              <a:tr h="1139998">
                <a:tc>
                  <a:txBody>
                    <a:bodyPr/>
                    <a:lstStyle/>
                    <a:p>
                      <a:r>
                        <a:rPr lang="zh-CN" altLang="en-US" sz="1800" b="1" dirty="0"/>
                        <a:t>挑战</a:t>
                      </a:r>
                    </a:p>
                  </a:txBody>
                  <a:tcPr marL="68580" marR="68580" marT="34290" marB="34290"/>
                </a:tc>
                <a:tc>
                  <a:txBody>
                    <a:bodyPr/>
                    <a:lstStyle/>
                    <a:p>
                      <a:r>
                        <a:rPr lang="zh-CN" altLang="en-US" sz="1800" dirty="0"/>
                        <a:t>高成本、相互冲突的组织文化共存导致内耗</a:t>
                      </a:r>
                    </a:p>
                  </a:txBody>
                  <a:tcPr marL="68580" marR="68580" marT="34290" marB="34290"/>
                </a:tc>
                <a:tc>
                  <a:txBody>
                    <a:bodyPr/>
                    <a:lstStyle/>
                    <a:p>
                      <a:r>
                        <a:rPr lang="zh-CN" altLang="en-US" sz="1800" dirty="0"/>
                        <a:t>针对利润较小群体设置的不同价值主张，其成本过高</a:t>
                      </a:r>
                    </a:p>
                  </a:txBody>
                  <a:tcPr marL="68580" marR="68580" marT="34290" marB="34290"/>
                </a:tc>
                <a:tc>
                  <a:txBody>
                    <a:bodyPr/>
                    <a:lstStyle/>
                    <a:p>
                      <a:r>
                        <a:rPr lang="zh-CN" altLang="en-US" sz="1800" dirty="0"/>
                        <a:t>企业无法获得潜在新客户，而新客户对既有客户感兴趣</a:t>
                      </a:r>
                    </a:p>
                  </a:txBody>
                  <a:tcPr marL="68580" marR="68580" marT="34290" marB="34290"/>
                </a:tc>
                <a:tc>
                  <a:txBody>
                    <a:bodyPr/>
                    <a:lstStyle/>
                    <a:p>
                      <a:r>
                        <a:rPr lang="zh-CN" altLang="en-US" sz="1800" dirty="0"/>
                        <a:t>高价格让客户望而却步</a:t>
                      </a:r>
                    </a:p>
                  </a:txBody>
                  <a:tcPr marL="68580" marR="68580" marT="34290" marB="34290"/>
                </a:tc>
                <a:tc>
                  <a:txBody>
                    <a:bodyPr/>
                    <a:lstStyle/>
                    <a:p>
                      <a:r>
                        <a:rPr lang="zh-CN" altLang="en-US" sz="1800" dirty="0"/>
                        <a:t>研发成本高，效率低</a:t>
                      </a:r>
                    </a:p>
                  </a:txBody>
                  <a:tcPr marL="68580" marR="68580" marT="34290" marB="34290"/>
                </a:tc>
                <a:extLst>
                  <a:ext uri="{0D108BD9-81ED-4DB2-BD59-A6C34878D82A}">
                    <a16:rowId xmlns:a16="http://schemas.microsoft.com/office/drawing/2014/main" val="3791989536"/>
                  </a:ext>
                </a:extLst>
              </a:tr>
              <a:tr h="1408233">
                <a:tc>
                  <a:txBody>
                    <a:bodyPr/>
                    <a:lstStyle/>
                    <a:p>
                      <a:r>
                        <a:rPr lang="zh-CN" altLang="en-US" sz="1800" b="1" dirty="0"/>
                        <a:t>解决方案</a:t>
                      </a:r>
                    </a:p>
                  </a:txBody>
                  <a:tcPr marL="68580" marR="68580" marT="34290" marB="34290"/>
                </a:tc>
                <a:tc>
                  <a:txBody>
                    <a:bodyPr/>
                    <a:lstStyle/>
                    <a:p>
                      <a:r>
                        <a:rPr lang="zh-CN" altLang="en-US" sz="1800" dirty="0"/>
                        <a:t>分拆为独立且互补的三部分</a:t>
                      </a:r>
                    </a:p>
                  </a:txBody>
                  <a:tcPr marL="68580" marR="68580" marT="34290" marB="34290"/>
                </a:tc>
                <a:tc>
                  <a:txBody>
                    <a:bodyPr/>
                    <a:lstStyle/>
                    <a:p>
                      <a:r>
                        <a:rPr lang="zh-CN" altLang="en-US" sz="1800" dirty="0"/>
                        <a:t>从小众客户群体中获得附加价值主张，总体上盈利</a:t>
                      </a:r>
                    </a:p>
                  </a:txBody>
                  <a:tcPr marL="68580" marR="68580" marT="34290" marB="34290"/>
                </a:tc>
                <a:tc>
                  <a:txBody>
                    <a:bodyPr/>
                    <a:lstStyle/>
                    <a:p>
                      <a:r>
                        <a:rPr lang="zh-CN" altLang="en-US" sz="1800" dirty="0"/>
                        <a:t>新价值主张：一家企业的既有客户群体能够让人“获得”</a:t>
                      </a:r>
                    </a:p>
                  </a:txBody>
                  <a:tcPr marL="68580" marR="68580" marT="34290" marB="34290"/>
                </a:tc>
                <a:tc>
                  <a:txBody>
                    <a:bodyPr/>
                    <a:lstStyle/>
                    <a:p>
                      <a:r>
                        <a:rPr lang="zh-CN" altLang="en-US" sz="1800" dirty="0"/>
                        <a:t>向各类收益流的客户群提供不同的价值主张，一类免费</a:t>
                      </a:r>
                    </a:p>
                  </a:txBody>
                  <a:tcPr marL="68580" marR="68580" marT="34290" marB="34290"/>
                </a:tc>
                <a:tc>
                  <a:txBody>
                    <a:bodyPr/>
                    <a:lstStyle/>
                    <a:p>
                      <a:r>
                        <a:rPr lang="zh-CN" altLang="en-US" sz="1800" dirty="0"/>
                        <a:t>内部研发因外部合作而激活，内部研发转为外部价值主张</a:t>
                      </a:r>
                    </a:p>
                  </a:txBody>
                  <a:tcPr marL="68580" marR="68580" marT="34290" marB="34290"/>
                </a:tc>
                <a:extLst>
                  <a:ext uri="{0D108BD9-81ED-4DB2-BD59-A6C34878D82A}">
                    <a16:rowId xmlns:a16="http://schemas.microsoft.com/office/drawing/2014/main" val="629526550"/>
                  </a:ext>
                </a:extLst>
              </a:tr>
              <a:tr h="2250471">
                <a:tc>
                  <a:txBody>
                    <a:bodyPr/>
                    <a:lstStyle/>
                    <a:p>
                      <a:r>
                        <a:rPr lang="zh-CN" altLang="en-US" sz="1800" b="1" dirty="0"/>
                        <a:t>理论依据</a:t>
                      </a:r>
                    </a:p>
                  </a:txBody>
                  <a:tcPr marL="68580" marR="68580" marT="34290" marB="34290"/>
                </a:tc>
                <a:tc>
                  <a:txBody>
                    <a:bodyPr/>
                    <a:lstStyle/>
                    <a:p>
                      <a:r>
                        <a:rPr lang="zh-CN" altLang="en-US" sz="1800" dirty="0"/>
                        <a:t>信息技术与管理工具的改善使得</a:t>
                      </a:r>
                      <a:r>
                        <a:rPr lang="zh-CN" altLang="en-US" sz="1800" b="1" dirty="0">
                          <a:solidFill>
                            <a:srgbClr val="00B0F0"/>
                          </a:solidFill>
                        </a:rPr>
                        <a:t>不同企业独立但协作的商业模式能够降低运营成本</a:t>
                      </a:r>
                    </a:p>
                  </a:txBody>
                  <a:tcPr marL="68580" marR="68580" marT="34290" marB="34290"/>
                </a:tc>
                <a:tc>
                  <a:txBody>
                    <a:bodyPr/>
                    <a:lstStyle/>
                    <a:p>
                      <a:r>
                        <a:rPr lang="zh-CN" altLang="en-US" sz="1800" dirty="0"/>
                        <a:t>信息技术与运营管理方法的改善令</a:t>
                      </a:r>
                      <a:r>
                        <a:rPr lang="zh-CN" altLang="en-US" sz="1800" b="1" dirty="0">
                          <a:solidFill>
                            <a:srgbClr val="00B0F0"/>
                          </a:solidFill>
                        </a:rPr>
                        <a:t>定制化价值主张可以面向大量新客户，且成本低</a:t>
                      </a:r>
                    </a:p>
                  </a:txBody>
                  <a:tcPr marL="68580" marR="68580" marT="34290" marB="34290"/>
                </a:tc>
                <a:tc>
                  <a:txBody>
                    <a:bodyPr/>
                    <a:lstStyle/>
                    <a:p>
                      <a:r>
                        <a:rPr lang="zh-CN" altLang="en-US" sz="1800" b="1" dirty="0">
                          <a:solidFill>
                            <a:srgbClr val="00B0F0"/>
                          </a:solidFill>
                        </a:rPr>
                        <a:t>以平台方式沟通两个或多个客户群体，增加收益来源</a:t>
                      </a:r>
                    </a:p>
                  </a:txBody>
                  <a:tcPr marL="68580" marR="68580" marT="34290" marB="34290"/>
                </a:tc>
                <a:tc>
                  <a:txBody>
                    <a:bodyPr/>
                    <a:lstStyle/>
                    <a:p>
                      <a:r>
                        <a:rPr lang="zh-CN" altLang="en-US" sz="1800" b="1" dirty="0">
                          <a:solidFill>
                            <a:srgbClr val="00B0F0"/>
                          </a:solidFill>
                        </a:rPr>
                        <a:t>用付费客户群体来补贴免费客户群体，从而吸引最大数量的用户</a:t>
                      </a:r>
                    </a:p>
                  </a:txBody>
                  <a:tcPr marL="68580" marR="68580" marT="34290" marB="34290"/>
                </a:tc>
                <a:tc>
                  <a:txBody>
                    <a:bodyPr/>
                    <a:lstStyle/>
                    <a:p>
                      <a:r>
                        <a:rPr lang="zh-CN" altLang="en-US" sz="1800" b="1" dirty="0">
                          <a:solidFill>
                            <a:srgbClr val="00B0F0"/>
                          </a:solidFill>
                        </a:rPr>
                        <a:t>外部渠道的研发成果可能成本更低，缩短上市时间；未利用的成果可从外部得收益</a:t>
                      </a:r>
                    </a:p>
                  </a:txBody>
                  <a:tcPr marL="68580" marR="68580" marT="34290" marB="34290"/>
                </a:tc>
                <a:extLst>
                  <a:ext uri="{0D108BD9-81ED-4DB2-BD59-A6C34878D82A}">
                    <a16:rowId xmlns:a16="http://schemas.microsoft.com/office/drawing/2014/main" val="3999509621"/>
                  </a:ext>
                </a:extLst>
              </a:tr>
            </a:tbl>
          </a:graphicData>
        </a:graphic>
      </p:graphicFrame>
      <p:sp>
        <p:nvSpPr>
          <p:cNvPr id="3" name="矩形 2">
            <a:extLst>
              <a:ext uri="{FF2B5EF4-FFF2-40B4-BE49-F238E27FC236}">
                <a16:creationId xmlns:a16="http://schemas.microsoft.com/office/drawing/2014/main" id="{6E01E79B-88B6-48A5-96C1-FE61CEE07A98}"/>
              </a:ext>
            </a:extLst>
          </p:cNvPr>
          <p:cNvSpPr/>
          <p:nvPr/>
        </p:nvSpPr>
        <p:spPr>
          <a:xfrm>
            <a:off x="2751896" y="1883180"/>
            <a:ext cx="6282774" cy="126384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a:extLst>
              <a:ext uri="{FF2B5EF4-FFF2-40B4-BE49-F238E27FC236}">
                <a16:creationId xmlns:a16="http://schemas.microsoft.com/office/drawing/2014/main" id="{BE50A5DF-E5BB-4E6E-A378-EA3BA1009FF1}"/>
              </a:ext>
            </a:extLst>
          </p:cNvPr>
          <p:cNvSpPr/>
          <p:nvPr/>
        </p:nvSpPr>
        <p:spPr>
          <a:xfrm>
            <a:off x="1152939" y="3147023"/>
            <a:ext cx="1600200" cy="129501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a:extLst>
              <a:ext uri="{FF2B5EF4-FFF2-40B4-BE49-F238E27FC236}">
                <a16:creationId xmlns:a16="http://schemas.microsoft.com/office/drawing/2014/main" id="{64AD4EA0-16D7-42A0-BEFD-4E9C751D3173}"/>
              </a:ext>
            </a:extLst>
          </p:cNvPr>
          <p:cNvSpPr/>
          <p:nvPr/>
        </p:nvSpPr>
        <p:spPr>
          <a:xfrm>
            <a:off x="6035537" y="2494722"/>
            <a:ext cx="3108463" cy="691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四种类型都依赖于互联网构成的平台</a:t>
            </a:r>
          </a:p>
        </p:txBody>
      </p:sp>
      <p:sp>
        <p:nvSpPr>
          <p:cNvPr id="7" name="矩形 6">
            <a:extLst>
              <a:ext uri="{FF2B5EF4-FFF2-40B4-BE49-F238E27FC236}">
                <a16:creationId xmlns:a16="http://schemas.microsoft.com/office/drawing/2014/main" id="{856D3F38-E854-478E-A8AC-14B073ACF6A4}"/>
              </a:ext>
            </a:extLst>
          </p:cNvPr>
          <p:cNvSpPr/>
          <p:nvPr/>
        </p:nvSpPr>
        <p:spPr>
          <a:xfrm>
            <a:off x="685801" y="6397508"/>
            <a:ext cx="5941116" cy="312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所有类型都依赖于信息技术的进步以及管理工具的改善</a:t>
            </a:r>
          </a:p>
        </p:txBody>
      </p:sp>
      <p:sp>
        <p:nvSpPr>
          <p:cNvPr id="8" name="矩形 7">
            <a:extLst>
              <a:ext uri="{FF2B5EF4-FFF2-40B4-BE49-F238E27FC236}">
                <a16:creationId xmlns:a16="http://schemas.microsoft.com/office/drawing/2014/main" id="{320C2D07-A342-470A-A242-A1D3D0DFA88C}"/>
              </a:ext>
            </a:extLst>
          </p:cNvPr>
          <p:cNvSpPr/>
          <p:nvPr/>
        </p:nvSpPr>
        <p:spPr>
          <a:xfrm>
            <a:off x="4424155" y="79068"/>
            <a:ext cx="1562928" cy="56653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b="1" dirty="0">
                <a:solidFill>
                  <a:schemeClr val="tx1"/>
                </a:solidFill>
              </a:rPr>
              <a:t>当前技术背景下的主流</a:t>
            </a:r>
          </a:p>
        </p:txBody>
      </p:sp>
      <p:sp>
        <p:nvSpPr>
          <p:cNvPr id="9" name="矩形 8">
            <a:extLst>
              <a:ext uri="{FF2B5EF4-FFF2-40B4-BE49-F238E27FC236}">
                <a16:creationId xmlns:a16="http://schemas.microsoft.com/office/drawing/2014/main" id="{BB0F28A0-82E3-40BF-B0AD-975ED7534D13}"/>
              </a:ext>
            </a:extLst>
          </p:cNvPr>
          <p:cNvSpPr/>
          <p:nvPr/>
        </p:nvSpPr>
        <p:spPr>
          <a:xfrm>
            <a:off x="6124989" y="60284"/>
            <a:ext cx="1339298" cy="56653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b="1" dirty="0">
                <a:solidFill>
                  <a:schemeClr val="tx1"/>
                </a:solidFill>
              </a:rPr>
              <a:t>平台多收益流的平衡</a:t>
            </a:r>
          </a:p>
        </p:txBody>
      </p:sp>
      <p:sp>
        <p:nvSpPr>
          <p:cNvPr id="10" name="矩形 9">
            <a:extLst>
              <a:ext uri="{FF2B5EF4-FFF2-40B4-BE49-F238E27FC236}">
                <a16:creationId xmlns:a16="http://schemas.microsoft.com/office/drawing/2014/main" id="{B66170E3-92CA-45FF-9B91-0CD83C4B9F32}"/>
              </a:ext>
            </a:extLst>
          </p:cNvPr>
          <p:cNvSpPr/>
          <p:nvPr/>
        </p:nvSpPr>
        <p:spPr>
          <a:xfrm>
            <a:off x="2862470" y="79068"/>
            <a:ext cx="1452355" cy="73484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b="1" dirty="0">
                <a:solidFill>
                  <a:schemeClr val="tx1"/>
                </a:solidFill>
              </a:rPr>
              <a:t>依赖平台的连接，持续创新的保障</a:t>
            </a:r>
          </a:p>
        </p:txBody>
      </p:sp>
    </p:spTree>
    <p:extLst>
      <p:ext uri="{BB962C8B-B14F-4D97-AF65-F5344CB8AC3E}">
        <p14:creationId xmlns:p14="http://schemas.microsoft.com/office/powerpoint/2010/main" val="327434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863BD-18A3-4F94-8C19-D31753652A3F}"/>
              </a:ext>
            </a:extLst>
          </p:cNvPr>
          <p:cNvSpPr>
            <a:spLocks noGrp="1"/>
          </p:cNvSpPr>
          <p:nvPr>
            <p:ph type="title"/>
          </p:nvPr>
        </p:nvSpPr>
        <p:spPr>
          <a:xfrm>
            <a:off x="258417" y="385142"/>
            <a:ext cx="8736495" cy="846170"/>
          </a:xfrm>
        </p:spPr>
        <p:txBody>
          <a:bodyPr/>
          <a:lstStyle/>
          <a:p>
            <a:r>
              <a:rPr lang="zh-CN" altLang="en-US" dirty="0"/>
              <a:t>商业模式设计：工具、方法、</a:t>
            </a:r>
            <a:r>
              <a:rPr lang="zh-CN" altLang="en-US" i="1" dirty="0"/>
              <a:t>思维</a:t>
            </a:r>
          </a:p>
        </p:txBody>
      </p:sp>
      <p:sp>
        <p:nvSpPr>
          <p:cNvPr id="3" name="内容占位符 2">
            <a:extLst>
              <a:ext uri="{FF2B5EF4-FFF2-40B4-BE49-F238E27FC236}">
                <a16:creationId xmlns:a16="http://schemas.microsoft.com/office/drawing/2014/main" id="{17E457F7-124A-4C60-B467-A4E32B0BBCA0}"/>
              </a:ext>
            </a:extLst>
          </p:cNvPr>
          <p:cNvSpPr>
            <a:spLocks noGrp="1"/>
          </p:cNvSpPr>
          <p:nvPr>
            <p:ph idx="1"/>
          </p:nvPr>
        </p:nvSpPr>
        <p:spPr>
          <a:xfrm>
            <a:off x="628650" y="1231312"/>
            <a:ext cx="7886700" cy="4523445"/>
          </a:xfrm>
        </p:spPr>
        <p:txBody>
          <a:bodyPr>
            <a:normAutofit fontScale="77500" lnSpcReduction="20000"/>
          </a:bodyPr>
          <a:lstStyle/>
          <a:p>
            <a:r>
              <a:rPr lang="zh-CN" altLang="en-US" dirty="0"/>
              <a:t>作为一名设计师</a:t>
            </a:r>
            <a:endParaRPr lang="en-US" altLang="zh-CN" dirty="0"/>
          </a:p>
          <a:p>
            <a:pPr lvl="1"/>
            <a:r>
              <a:rPr lang="zh-CN" altLang="en-US" b="1" dirty="0">
                <a:solidFill>
                  <a:srgbClr val="FF0000"/>
                </a:solidFill>
              </a:rPr>
              <a:t>必须</a:t>
            </a:r>
            <a:r>
              <a:rPr lang="zh-CN" altLang="en-US" dirty="0"/>
              <a:t>执着地探究所有可能性，直到创造出崭新的设计，开拓从未被人开发的领域，最终实现想要的功能（</a:t>
            </a:r>
            <a:r>
              <a:rPr lang="zh-CN" altLang="en-US" b="1" dirty="0"/>
              <a:t>所有创新类工作的本质</a:t>
            </a:r>
            <a:r>
              <a:rPr lang="zh-CN" altLang="en-US" dirty="0"/>
              <a:t>）</a:t>
            </a:r>
            <a:endParaRPr lang="en-US" altLang="zh-CN" dirty="0"/>
          </a:p>
          <a:p>
            <a:pPr lvl="1"/>
            <a:r>
              <a:rPr lang="zh-CN" altLang="en-US" dirty="0"/>
              <a:t>设计师的工作：挑战思维边界、创造新选择、最终为用户创造价值</a:t>
            </a:r>
            <a:endParaRPr lang="en-US" altLang="zh-CN" dirty="0"/>
          </a:p>
          <a:p>
            <a:endParaRPr lang="en-US" altLang="zh-CN" sz="1050" dirty="0"/>
          </a:p>
          <a:p>
            <a:r>
              <a:rPr lang="zh-CN" altLang="en-US" dirty="0"/>
              <a:t>设计师需要：专业的辅助工具与方法，以及工作态度（</a:t>
            </a:r>
            <a:r>
              <a:rPr lang="en-US" altLang="zh-CN" dirty="0"/>
              <a:t>thinking</a:t>
            </a:r>
            <a:r>
              <a:rPr lang="zh-CN" altLang="en-US" dirty="0"/>
              <a:t>，思维）</a:t>
            </a:r>
            <a:endParaRPr lang="en-US" altLang="zh-CN" dirty="0"/>
          </a:p>
          <a:p>
            <a:pPr lvl="1"/>
            <a:r>
              <a:rPr lang="zh-CN" altLang="en-US" dirty="0"/>
              <a:t>商务人士每日工作：设计组织架构、战略、商业模式、流程和项目</a:t>
            </a:r>
            <a:endParaRPr lang="en-US" altLang="zh-CN" dirty="0"/>
          </a:p>
          <a:p>
            <a:pPr lvl="1"/>
            <a:r>
              <a:rPr lang="zh-CN" altLang="en-US" dirty="0"/>
              <a:t>必须考虑复杂因素：竞争对手、技术、法律环境，将设计工具与商业技巧（领域知识）相结合</a:t>
            </a:r>
            <a:endParaRPr lang="en-US" altLang="zh-CN" dirty="0"/>
          </a:p>
          <a:p>
            <a:pPr lvl="1"/>
            <a:r>
              <a:rPr lang="zh-CN" altLang="en-US" dirty="0"/>
              <a:t>需要想象“不存在的东西”，</a:t>
            </a:r>
            <a:r>
              <a:rPr lang="zh-CN" altLang="en-US" i="1" dirty="0"/>
              <a:t>却往往要在非常严苛的条件之下进行</a:t>
            </a:r>
            <a:endParaRPr lang="en-US" altLang="zh-CN" i="1" dirty="0"/>
          </a:p>
          <a:p>
            <a:endParaRPr lang="en-US" altLang="zh-CN" sz="1050" dirty="0"/>
          </a:p>
          <a:p>
            <a:r>
              <a:rPr lang="zh-CN" altLang="en-US" dirty="0"/>
              <a:t>本书介绍的六种商业模式设计方法</a:t>
            </a:r>
            <a:endParaRPr lang="en-US" altLang="zh-CN" dirty="0"/>
          </a:p>
          <a:p>
            <a:pPr lvl="1"/>
            <a:r>
              <a:rPr lang="zh-CN" altLang="en-US" dirty="0"/>
              <a:t>客户洞察（</a:t>
            </a:r>
            <a:r>
              <a:rPr lang="en-US" altLang="zh-CN" dirty="0"/>
              <a:t>customer insights</a:t>
            </a:r>
            <a:r>
              <a:rPr lang="zh-CN" altLang="en-US" dirty="0"/>
              <a:t>）、构思（</a:t>
            </a:r>
            <a:r>
              <a:rPr lang="en-US" altLang="zh-CN" dirty="0"/>
              <a:t>ideation</a:t>
            </a:r>
            <a:r>
              <a:rPr lang="zh-CN" altLang="en-US" dirty="0"/>
              <a:t>）、视觉化思考（</a:t>
            </a:r>
            <a:r>
              <a:rPr lang="en-US" altLang="zh-CN" dirty="0"/>
              <a:t>visual thinking</a:t>
            </a:r>
            <a:r>
              <a:rPr lang="zh-CN" altLang="en-US" dirty="0"/>
              <a:t>）、模型构建（</a:t>
            </a:r>
            <a:r>
              <a:rPr lang="en-US" altLang="zh-CN" dirty="0"/>
              <a:t>prototyping</a:t>
            </a:r>
            <a:r>
              <a:rPr lang="zh-CN" altLang="en-US" dirty="0"/>
              <a:t>）、讲故事（</a:t>
            </a:r>
            <a:r>
              <a:rPr lang="en-US" altLang="zh-CN" dirty="0"/>
              <a:t>storytelling</a:t>
            </a:r>
            <a:r>
              <a:rPr lang="zh-CN" altLang="en-US" dirty="0"/>
              <a:t>）和场景（</a:t>
            </a:r>
            <a:r>
              <a:rPr lang="en-US" altLang="zh-CN" dirty="0"/>
              <a:t>scenarios</a:t>
            </a:r>
            <a:r>
              <a:rPr lang="zh-CN" altLang="en-US" dirty="0"/>
              <a:t>）</a:t>
            </a:r>
            <a:endParaRPr lang="en-US" altLang="zh-CN" dirty="0"/>
          </a:p>
          <a:p>
            <a:pPr lvl="1"/>
            <a:r>
              <a:rPr lang="zh-CN" altLang="en-US" b="1" i="1" dirty="0"/>
              <a:t>设计的三个相互重叠的空间：灵感、构思、实施</a:t>
            </a:r>
          </a:p>
        </p:txBody>
      </p:sp>
      <p:sp>
        <p:nvSpPr>
          <p:cNvPr id="4" name="矩形 3">
            <a:extLst>
              <a:ext uri="{FF2B5EF4-FFF2-40B4-BE49-F238E27FC236}">
                <a16:creationId xmlns:a16="http://schemas.microsoft.com/office/drawing/2014/main" id="{17B871E0-9AD2-46BF-A63F-6262362ED86D}"/>
              </a:ext>
            </a:extLst>
          </p:cNvPr>
          <p:cNvSpPr/>
          <p:nvPr/>
        </p:nvSpPr>
        <p:spPr>
          <a:xfrm>
            <a:off x="1391208" y="6198288"/>
            <a:ext cx="2089979" cy="27457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灵感</a:t>
            </a:r>
          </a:p>
        </p:txBody>
      </p:sp>
      <p:sp>
        <p:nvSpPr>
          <p:cNvPr id="5" name="矩形 4">
            <a:extLst>
              <a:ext uri="{FF2B5EF4-FFF2-40B4-BE49-F238E27FC236}">
                <a16:creationId xmlns:a16="http://schemas.microsoft.com/office/drawing/2014/main" id="{D0F8544D-0958-4D3E-8A2F-384FD2A532E1}"/>
              </a:ext>
            </a:extLst>
          </p:cNvPr>
          <p:cNvSpPr/>
          <p:nvPr/>
        </p:nvSpPr>
        <p:spPr>
          <a:xfrm>
            <a:off x="3481187" y="6187108"/>
            <a:ext cx="1661714" cy="28575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构思</a:t>
            </a:r>
          </a:p>
        </p:txBody>
      </p:sp>
      <p:sp>
        <p:nvSpPr>
          <p:cNvPr id="6" name="矩形 5">
            <a:extLst>
              <a:ext uri="{FF2B5EF4-FFF2-40B4-BE49-F238E27FC236}">
                <a16:creationId xmlns:a16="http://schemas.microsoft.com/office/drawing/2014/main" id="{BAD596B3-A2AC-4A10-BB03-F99D8D61D4C5}"/>
              </a:ext>
            </a:extLst>
          </p:cNvPr>
          <p:cNvSpPr/>
          <p:nvPr/>
        </p:nvSpPr>
        <p:spPr>
          <a:xfrm>
            <a:off x="5142901" y="6187108"/>
            <a:ext cx="2999131" cy="274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实施</a:t>
            </a:r>
          </a:p>
        </p:txBody>
      </p:sp>
      <p:sp>
        <p:nvSpPr>
          <p:cNvPr id="7" name="矩形 6">
            <a:extLst>
              <a:ext uri="{FF2B5EF4-FFF2-40B4-BE49-F238E27FC236}">
                <a16:creationId xmlns:a16="http://schemas.microsoft.com/office/drawing/2014/main" id="{593CC234-F9D5-4124-962F-060D0394C94E}"/>
              </a:ext>
            </a:extLst>
          </p:cNvPr>
          <p:cNvSpPr/>
          <p:nvPr/>
        </p:nvSpPr>
        <p:spPr>
          <a:xfrm>
            <a:off x="1729408" y="5855392"/>
            <a:ext cx="6102626" cy="33171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客户洞察、构思、视觉化思考、模型构建、讲故事、场景</a:t>
            </a:r>
          </a:p>
        </p:txBody>
      </p:sp>
    </p:spTree>
    <p:extLst>
      <p:ext uri="{BB962C8B-B14F-4D97-AF65-F5344CB8AC3E}">
        <p14:creationId xmlns:p14="http://schemas.microsoft.com/office/powerpoint/2010/main" val="120882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 calcmode="lin" valueType="num">
                                      <p:cBhvr additive="base">
                                        <p:cTn id="3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additive="base">
                                        <p:cTn id="45" dur="500" fill="hold"/>
                                        <p:tgtEl>
                                          <p:spTgt spid="5"/>
                                        </p:tgtEl>
                                        <p:attrNameLst>
                                          <p:attrName>ppt_x</p:attrName>
                                        </p:attrNameLst>
                                      </p:cBhvr>
                                      <p:tavLst>
                                        <p:tav tm="0">
                                          <p:val>
                                            <p:strVal val="#ppt_x"/>
                                          </p:val>
                                        </p:tav>
                                        <p:tav tm="100000">
                                          <p:val>
                                            <p:strVal val="#ppt_x"/>
                                          </p:val>
                                        </p:tav>
                                      </p:tavLst>
                                    </p:anim>
                                    <p:anim calcmode="lin" valueType="num">
                                      <p:cBhvr additive="base">
                                        <p:cTn id="46" dur="500" fill="hold"/>
                                        <p:tgtEl>
                                          <p:spTgt spid="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fill="hold"/>
                                        <p:tgtEl>
                                          <p:spTgt spid="7"/>
                                        </p:tgtEl>
                                        <p:attrNameLst>
                                          <p:attrName>ppt_x</p:attrName>
                                        </p:attrNameLst>
                                      </p:cBhvr>
                                      <p:tavLst>
                                        <p:tav tm="0">
                                          <p:val>
                                            <p:strVal val="#ppt_x"/>
                                          </p:val>
                                        </p:tav>
                                        <p:tav tm="100000">
                                          <p:val>
                                            <p:strVal val="#ppt_x"/>
                                          </p:val>
                                        </p:tav>
                                      </p:tavLst>
                                    </p:anim>
                                    <p:anim calcmode="lin" valueType="num">
                                      <p:cBhvr additive="base">
                                        <p:cTn id="5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AC4BC2-31E8-442A-A393-985AB2638E02}"/>
              </a:ext>
            </a:extLst>
          </p:cNvPr>
          <p:cNvSpPr>
            <a:spLocks noGrp="1"/>
          </p:cNvSpPr>
          <p:nvPr>
            <p:ph type="title"/>
          </p:nvPr>
        </p:nvSpPr>
        <p:spPr>
          <a:xfrm>
            <a:off x="628650" y="188843"/>
            <a:ext cx="7886700" cy="708300"/>
          </a:xfrm>
        </p:spPr>
        <p:txBody>
          <a:bodyPr/>
          <a:lstStyle/>
          <a:p>
            <a:r>
              <a:rPr lang="zh-CN" altLang="en-US" dirty="0"/>
              <a:t>根据</a:t>
            </a:r>
            <a:r>
              <a:rPr lang="zh-CN" altLang="en-US" b="1" dirty="0">
                <a:solidFill>
                  <a:srgbClr val="FF0000"/>
                </a:solidFill>
              </a:rPr>
              <a:t>客户洞察</a:t>
            </a:r>
            <a:r>
              <a:rPr lang="zh-CN" altLang="en-US" dirty="0"/>
              <a:t>打造商业模式</a:t>
            </a:r>
          </a:p>
        </p:txBody>
      </p:sp>
      <p:sp>
        <p:nvSpPr>
          <p:cNvPr id="3" name="内容占位符 2">
            <a:extLst>
              <a:ext uri="{FF2B5EF4-FFF2-40B4-BE49-F238E27FC236}">
                <a16:creationId xmlns:a16="http://schemas.microsoft.com/office/drawing/2014/main" id="{CBAC3F54-E367-4109-99B2-A9E52AD4B70F}"/>
              </a:ext>
            </a:extLst>
          </p:cNvPr>
          <p:cNvSpPr>
            <a:spLocks noGrp="1"/>
          </p:cNvSpPr>
          <p:nvPr>
            <p:ph idx="1"/>
          </p:nvPr>
        </p:nvSpPr>
        <p:spPr>
          <a:xfrm>
            <a:off x="208721" y="1053548"/>
            <a:ext cx="8746435" cy="5555974"/>
          </a:xfrm>
        </p:spPr>
        <p:txBody>
          <a:bodyPr>
            <a:normAutofit fontScale="92500" lnSpcReduction="20000"/>
          </a:bodyPr>
          <a:lstStyle/>
          <a:p>
            <a:r>
              <a:rPr lang="zh-CN" altLang="en-US" dirty="0"/>
              <a:t>客户视角是商业模式的指导性原则，客户的观点决定了我们选择怎样的价值主张、渠道、客户关系和收益来源</a:t>
            </a:r>
            <a:endParaRPr lang="en-US" altLang="zh-CN" dirty="0"/>
          </a:p>
          <a:p>
            <a:pPr lvl="1"/>
            <a:r>
              <a:rPr lang="zh-CN" altLang="en-US" dirty="0"/>
              <a:t>透彻的观察，发现情感的源泉，发现内在的内容、意义与本质</a:t>
            </a:r>
            <a:endParaRPr lang="en-US" altLang="zh-CN" dirty="0"/>
          </a:p>
          <a:p>
            <a:pPr lvl="1"/>
            <a:r>
              <a:rPr lang="zh-CN" altLang="en-US" dirty="0"/>
              <a:t>事实上，企业在市场上重金投入的产品、服务和商业模式往往会忽略客户的观点（</a:t>
            </a:r>
            <a:r>
              <a:rPr lang="zh-CN" altLang="en-US" i="1" dirty="0"/>
              <a:t>法兰琳卡广告“我们恨化学”</a:t>
            </a:r>
            <a:r>
              <a:rPr lang="zh-CN" altLang="en-US" dirty="0"/>
              <a:t>）</a:t>
            </a:r>
            <a:endParaRPr lang="en-US" altLang="zh-CN" dirty="0"/>
          </a:p>
          <a:p>
            <a:pPr lvl="1"/>
            <a:r>
              <a:rPr lang="zh-CN" altLang="en-US" dirty="0"/>
              <a:t>成功的创新需要深入理解客户的环境、日常工作、担忧和渴望</a:t>
            </a:r>
            <a:endParaRPr lang="en-US" altLang="zh-CN" dirty="0"/>
          </a:p>
          <a:p>
            <a:endParaRPr lang="en-US" altLang="zh-CN" sz="100" dirty="0"/>
          </a:p>
          <a:p>
            <a:r>
              <a:rPr lang="zh-CN" altLang="en-US" dirty="0"/>
              <a:t>客户洞察的难点</a:t>
            </a:r>
            <a:endParaRPr lang="en-US" altLang="zh-CN" dirty="0"/>
          </a:p>
          <a:p>
            <a:pPr lvl="1"/>
            <a:r>
              <a:rPr lang="zh-CN" altLang="en-US" dirty="0"/>
              <a:t>透彻理解客户（ “问题背后的问题” ）；需要人类学、社会学理论（笼统的人），以及与实地调研（具体的人）结合；</a:t>
            </a:r>
            <a:endParaRPr lang="en-US" altLang="zh-CN" dirty="0"/>
          </a:p>
          <a:p>
            <a:pPr lvl="1"/>
            <a:r>
              <a:rPr lang="zh-CN" altLang="en-US" dirty="0"/>
              <a:t>清楚了解企业当前关注哪些客户（的需要），忽略哪些客户（的需要）</a:t>
            </a:r>
            <a:endParaRPr lang="en-US" altLang="zh-CN" dirty="0"/>
          </a:p>
          <a:p>
            <a:endParaRPr lang="en-US" altLang="zh-CN" sz="100" dirty="0"/>
          </a:p>
          <a:p>
            <a:r>
              <a:rPr lang="zh-CN" altLang="en-US" dirty="0"/>
              <a:t>辅助工具：移情图（</a:t>
            </a:r>
            <a:r>
              <a:rPr lang="en-US" altLang="zh-CN" dirty="0"/>
              <a:t>Empathy Map</a:t>
            </a:r>
            <a:r>
              <a:rPr lang="zh-CN" altLang="en-US" dirty="0"/>
              <a:t>）</a:t>
            </a:r>
            <a:endParaRPr lang="en-US" altLang="zh-CN" dirty="0"/>
          </a:p>
          <a:p>
            <a:pPr lvl="1"/>
            <a:r>
              <a:rPr lang="zh-CN" altLang="en-US" dirty="0"/>
              <a:t>构建用户画像的易用工具（“素描”），可导出价值主张、渠道、客户关系、收入来源</a:t>
            </a:r>
            <a:endParaRPr lang="en-US" altLang="zh-CN" dirty="0"/>
          </a:p>
          <a:p>
            <a:pPr lvl="1"/>
            <a:r>
              <a:rPr lang="zh-CN" altLang="en-US" dirty="0"/>
              <a:t>使用方式：罗列所有客户群体，挑选三个最有希望的，选择一个作为分析对象</a:t>
            </a:r>
            <a:endParaRPr lang="en-US" altLang="zh-CN" dirty="0"/>
          </a:p>
          <a:p>
            <a:pPr lvl="2"/>
            <a:r>
              <a:rPr lang="zh-CN" altLang="en-US" dirty="0"/>
              <a:t>分析前准备：为客户群体命名，标记含收入、婚姻状况等在内的人口统计学特征</a:t>
            </a:r>
          </a:p>
        </p:txBody>
      </p:sp>
    </p:spTree>
    <p:extLst>
      <p:ext uri="{BB962C8B-B14F-4D97-AF65-F5344CB8AC3E}">
        <p14:creationId xmlns:p14="http://schemas.microsoft.com/office/powerpoint/2010/main" val="121767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 calcmode="lin" valueType="num">
                                      <p:cBhvr additive="base">
                                        <p:cTn id="3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 calcmode="lin" valueType="num">
                                      <p:cBhvr additive="base">
                                        <p:cTn id="3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7A448-668F-453B-9085-F9A3720B1E90}"/>
              </a:ext>
            </a:extLst>
          </p:cNvPr>
          <p:cNvSpPr>
            <a:spLocks noGrp="1"/>
          </p:cNvSpPr>
          <p:nvPr>
            <p:ph type="title"/>
          </p:nvPr>
        </p:nvSpPr>
        <p:spPr>
          <a:xfrm>
            <a:off x="6781589" y="68824"/>
            <a:ext cx="2161761" cy="689656"/>
          </a:xfrm>
        </p:spPr>
        <p:txBody>
          <a:bodyPr>
            <a:normAutofit fontScale="90000"/>
          </a:bodyPr>
          <a:lstStyle/>
          <a:p>
            <a:r>
              <a:rPr lang="zh-CN" altLang="en-US" dirty="0"/>
              <a:t>移情图</a:t>
            </a:r>
          </a:p>
        </p:txBody>
      </p:sp>
      <p:sp>
        <p:nvSpPr>
          <p:cNvPr id="3" name="内容占位符 2">
            <a:extLst>
              <a:ext uri="{FF2B5EF4-FFF2-40B4-BE49-F238E27FC236}">
                <a16:creationId xmlns:a16="http://schemas.microsoft.com/office/drawing/2014/main" id="{76A521A7-213A-44AA-98B7-62A1F207B387}"/>
              </a:ext>
            </a:extLst>
          </p:cNvPr>
          <p:cNvSpPr>
            <a:spLocks noGrp="1"/>
          </p:cNvSpPr>
          <p:nvPr>
            <p:ph idx="1"/>
          </p:nvPr>
        </p:nvSpPr>
        <p:spPr>
          <a:xfrm>
            <a:off x="178905" y="178904"/>
            <a:ext cx="2161760" cy="6599583"/>
          </a:xfrm>
        </p:spPr>
        <p:txBody>
          <a:bodyPr>
            <a:normAutofit fontScale="77500" lnSpcReduction="20000"/>
          </a:bodyPr>
          <a:lstStyle/>
          <a:p>
            <a:r>
              <a:rPr lang="zh-CN" altLang="en-US" b="1" dirty="0"/>
              <a:t>看：</a:t>
            </a:r>
            <a:r>
              <a:rPr lang="zh-CN" altLang="en-US" dirty="0"/>
              <a:t>描述该客户在她所处的环境中所看到的东西</a:t>
            </a:r>
            <a:endParaRPr lang="en-US" altLang="zh-CN" dirty="0"/>
          </a:p>
          <a:p>
            <a:r>
              <a:rPr lang="zh-CN" altLang="en-US" b="1" dirty="0"/>
              <a:t>听：</a:t>
            </a:r>
            <a:r>
              <a:rPr lang="zh-CN" altLang="en-US" dirty="0"/>
              <a:t>描述环境如何影响到这个客户</a:t>
            </a:r>
            <a:endParaRPr lang="en-US" altLang="zh-CN" dirty="0"/>
          </a:p>
          <a:p>
            <a:r>
              <a:rPr lang="zh-CN" altLang="en-US" b="1" dirty="0"/>
              <a:t>想</a:t>
            </a:r>
            <a:r>
              <a:rPr lang="en-US" altLang="zh-CN" b="1" dirty="0"/>
              <a:t>&amp;</a:t>
            </a:r>
            <a:r>
              <a:rPr lang="zh-CN" altLang="en-US" b="1" dirty="0"/>
              <a:t>感受：</a:t>
            </a:r>
            <a:r>
              <a:rPr lang="zh-CN" altLang="en-US" dirty="0"/>
              <a:t>尝试勾勒你的客户思维的过程</a:t>
            </a:r>
            <a:endParaRPr lang="en-US" altLang="zh-CN" dirty="0"/>
          </a:p>
          <a:p>
            <a:r>
              <a:rPr lang="zh-CN" altLang="en-US" b="1" dirty="0"/>
              <a:t>说</a:t>
            </a:r>
            <a:r>
              <a:rPr lang="en-US" altLang="zh-CN" b="1" dirty="0"/>
              <a:t>&amp;</a:t>
            </a:r>
            <a:r>
              <a:rPr lang="zh-CN" altLang="en-US" b="1" dirty="0"/>
              <a:t>做：</a:t>
            </a:r>
            <a:r>
              <a:rPr lang="zh-CN" altLang="en-US" dirty="0"/>
              <a:t>想象客户可能的言辞，或公共场合的行为</a:t>
            </a:r>
            <a:endParaRPr lang="en-US" altLang="zh-CN" dirty="0"/>
          </a:p>
          <a:p>
            <a:r>
              <a:rPr lang="zh-CN" altLang="en-US" b="1" dirty="0"/>
              <a:t>痛点：</a:t>
            </a:r>
            <a:r>
              <a:rPr lang="zh-CN" altLang="en-US" dirty="0"/>
              <a:t>已遭受的挫折、正遇到的阻碍、怕承担的风险</a:t>
            </a:r>
            <a:endParaRPr lang="en-US" altLang="zh-CN" dirty="0"/>
          </a:p>
          <a:p>
            <a:r>
              <a:rPr lang="zh-CN" altLang="en-US" b="1" dirty="0"/>
              <a:t>收益：</a:t>
            </a:r>
            <a:r>
              <a:rPr lang="zh-CN" altLang="en-US" dirty="0"/>
              <a:t>预期成就、成功衡量标准、实现目标所采用的策略</a:t>
            </a:r>
          </a:p>
        </p:txBody>
      </p:sp>
      <p:pic>
        <p:nvPicPr>
          <p:cNvPr id="4" name="图片 3">
            <a:extLst>
              <a:ext uri="{FF2B5EF4-FFF2-40B4-BE49-F238E27FC236}">
                <a16:creationId xmlns:a16="http://schemas.microsoft.com/office/drawing/2014/main" id="{9A0156E1-E965-46F8-8998-44F47AD5A168}"/>
              </a:ext>
            </a:extLst>
          </p:cNvPr>
          <p:cNvPicPr>
            <a:picLocks noChangeAspect="1"/>
          </p:cNvPicPr>
          <p:nvPr/>
        </p:nvPicPr>
        <p:blipFill>
          <a:blip r:embed="rId2"/>
          <a:stretch>
            <a:fillRect/>
          </a:stretch>
        </p:blipFill>
        <p:spPr>
          <a:xfrm>
            <a:off x="2503410" y="857250"/>
            <a:ext cx="6640591" cy="5143500"/>
          </a:xfrm>
          <a:prstGeom prst="rect">
            <a:avLst/>
          </a:prstGeom>
        </p:spPr>
      </p:pic>
      <p:sp>
        <p:nvSpPr>
          <p:cNvPr id="5" name="矩形 4">
            <a:extLst>
              <a:ext uri="{FF2B5EF4-FFF2-40B4-BE49-F238E27FC236}">
                <a16:creationId xmlns:a16="http://schemas.microsoft.com/office/drawing/2014/main" id="{E9CF7B0F-3A78-41F8-8676-0CD2E8F87CA7}"/>
              </a:ext>
            </a:extLst>
          </p:cNvPr>
          <p:cNvSpPr/>
          <p:nvPr/>
        </p:nvSpPr>
        <p:spPr>
          <a:xfrm>
            <a:off x="7505278" y="2862470"/>
            <a:ext cx="1638722" cy="868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她眼中的产品、周边的人与朋友、能接触到的同类产品、遇到的困难</a:t>
            </a:r>
          </a:p>
        </p:txBody>
      </p:sp>
      <p:sp>
        <p:nvSpPr>
          <p:cNvPr id="6" name="矩形 5">
            <a:extLst>
              <a:ext uri="{FF2B5EF4-FFF2-40B4-BE49-F238E27FC236}">
                <a16:creationId xmlns:a16="http://schemas.microsoft.com/office/drawing/2014/main" id="{D4CC27B6-F7BF-4A3F-A25B-B2454432CF6D}"/>
              </a:ext>
            </a:extLst>
          </p:cNvPr>
          <p:cNvSpPr/>
          <p:nvPr/>
        </p:nvSpPr>
        <p:spPr>
          <a:xfrm>
            <a:off x="2221396" y="2974285"/>
            <a:ext cx="1638722" cy="1054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她朋友说了什么、配偶说了什么、哪些人以怎样方式真正影响到她、有影响力的媒体渠道</a:t>
            </a:r>
          </a:p>
        </p:txBody>
      </p:sp>
      <p:sp>
        <p:nvSpPr>
          <p:cNvPr id="9" name="矩形 8">
            <a:extLst>
              <a:ext uri="{FF2B5EF4-FFF2-40B4-BE49-F238E27FC236}">
                <a16:creationId xmlns:a16="http://schemas.microsoft.com/office/drawing/2014/main" id="{2BE15659-76F6-4AE8-9454-E6DFE9D9C9C4}"/>
              </a:ext>
            </a:extLst>
          </p:cNvPr>
          <p:cNvSpPr/>
          <p:nvPr/>
        </p:nvSpPr>
        <p:spPr>
          <a:xfrm>
            <a:off x="3287369" y="916885"/>
            <a:ext cx="1757991" cy="1054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哪些事情是真正重要的（不公开承认）、她的情绪与可能的触动、夜不能寐的事、梦想与渴望</a:t>
            </a:r>
          </a:p>
        </p:txBody>
      </p:sp>
      <p:sp>
        <p:nvSpPr>
          <p:cNvPr id="10" name="矩形 9">
            <a:extLst>
              <a:ext uri="{FF2B5EF4-FFF2-40B4-BE49-F238E27FC236}">
                <a16:creationId xmlns:a16="http://schemas.microsoft.com/office/drawing/2014/main" id="{6CDCDBD6-8791-4581-B44C-545E65E946B5}"/>
              </a:ext>
            </a:extLst>
          </p:cNvPr>
          <p:cNvSpPr/>
          <p:nvPr/>
        </p:nvSpPr>
        <p:spPr>
          <a:xfrm>
            <a:off x="5962228" y="3928442"/>
            <a:ext cx="1638722" cy="868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持有的态度、对他人的言论、要重视真实想法与外部言论之间可能的矛盾</a:t>
            </a:r>
          </a:p>
        </p:txBody>
      </p:sp>
    </p:spTree>
    <p:extLst>
      <p:ext uri="{BB962C8B-B14F-4D97-AF65-F5344CB8AC3E}">
        <p14:creationId xmlns:p14="http://schemas.microsoft.com/office/powerpoint/2010/main" val="134699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61B02-699D-45B1-9F5C-B473EFFAAD16}"/>
              </a:ext>
            </a:extLst>
          </p:cNvPr>
          <p:cNvSpPr>
            <a:spLocks noGrp="1"/>
          </p:cNvSpPr>
          <p:nvPr>
            <p:ph type="title"/>
          </p:nvPr>
        </p:nvSpPr>
        <p:spPr>
          <a:xfrm>
            <a:off x="3806688" y="0"/>
            <a:ext cx="5213074" cy="782188"/>
          </a:xfrm>
        </p:spPr>
        <p:txBody>
          <a:bodyPr>
            <a:normAutofit/>
          </a:bodyPr>
          <a:lstStyle/>
          <a:p>
            <a:r>
              <a:rPr lang="zh-CN" altLang="en-US" dirty="0"/>
              <a:t>在线</a:t>
            </a:r>
            <a:r>
              <a:rPr lang="en-US" altLang="zh-CN" dirty="0"/>
              <a:t>office</a:t>
            </a:r>
            <a:r>
              <a:rPr lang="zh-CN" altLang="en-US" dirty="0"/>
              <a:t>客户：</a:t>
            </a:r>
            <a:r>
              <a:rPr lang="en-US" altLang="zh-CN" dirty="0"/>
              <a:t>CIO</a:t>
            </a:r>
            <a:endParaRPr lang="zh-CN" altLang="en-US" dirty="0"/>
          </a:p>
        </p:txBody>
      </p:sp>
      <p:sp>
        <p:nvSpPr>
          <p:cNvPr id="3" name="内容占位符 2">
            <a:extLst>
              <a:ext uri="{FF2B5EF4-FFF2-40B4-BE49-F238E27FC236}">
                <a16:creationId xmlns:a16="http://schemas.microsoft.com/office/drawing/2014/main" id="{FC6CD565-B765-41F5-8CA5-0CE34F21E90B}"/>
              </a:ext>
            </a:extLst>
          </p:cNvPr>
          <p:cNvSpPr>
            <a:spLocks noGrp="1"/>
          </p:cNvSpPr>
          <p:nvPr>
            <p:ph idx="1"/>
          </p:nvPr>
        </p:nvSpPr>
        <p:spPr>
          <a:xfrm>
            <a:off x="156541" y="248478"/>
            <a:ext cx="1980371" cy="6500191"/>
          </a:xfrm>
        </p:spPr>
        <p:txBody>
          <a:bodyPr>
            <a:normAutofit fontScale="62500" lnSpcReduction="20000"/>
          </a:bodyPr>
          <a:lstStyle/>
          <a:p>
            <a:r>
              <a:rPr lang="zh-CN" altLang="en-US" b="1" dirty="0"/>
              <a:t>看：</a:t>
            </a:r>
            <a:r>
              <a:rPr lang="zh-CN" altLang="en-US" dirty="0"/>
              <a:t>开源便宜且日渐流行、微软产品需不断付费</a:t>
            </a:r>
            <a:endParaRPr lang="en-US" altLang="zh-CN" dirty="0"/>
          </a:p>
          <a:p>
            <a:r>
              <a:rPr lang="zh-CN" altLang="en-US" b="1" dirty="0"/>
              <a:t>听：</a:t>
            </a:r>
            <a:r>
              <a:rPr lang="zh-CN" altLang="en-US" dirty="0"/>
              <a:t>对</a:t>
            </a:r>
            <a:r>
              <a:rPr lang="en-US" altLang="zh-CN" dirty="0"/>
              <a:t>IT</a:t>
            </a:r>
            <a:r>
              <a:rPr lang="zh-CN" altLang="en-US" dirty="0"/>
              <a:t>功能要求多且追新潮、要求降成本、与业务关联弱</a:t>
            </a:r>
            <a:endParaRPr lang="en-US" altLang="zh-CN" dirty="0"/>
          </a:p>
          <a:p>
            <a:r>
              <a:rPr lang="zh-CN" altLang="en-US" b="1" dirty="0"/>
              <a:t>想法</a:t>
            </a:r>
            <a:r>
              <a:rPr lang="en-US" altLang="zh-CN" b="1" dirty="0"/>
              <a:t>&amp;</a:t>
            </a:r>
            <a:r>
              <a:rPr lang="zh-CN" altLang="en-US" b="1" dirty="0"/>
              <a:t>感觉：</a:t>
            </a:r>
            <a:r>
              <a:rPr lang="zh-CN" altLang="en-US" dirty="0"/>
              <a:t>匹配业务、跟上趋势、稳住职位、微软与开源的权衡</a:t>
            </a:r>
            <a:endParaRPr lang="en-US" altLang="zh-CN" dirty="0"/>
          </a:p>
          <a:p>
            <a:r>
              <a:rPr lang="zh-CN" altLang="en-US" b="1" dirty="0"/>
              <a:t>说</a:t>
            </a:r>
            <a:r>
              <a:rPr lang="en-US" altLang="zh-CN" b="1" dirty="0"/>
              <a:t>&amp;</a:t>
            </a:r>
            <a:r>
              <a:rPr lang="zh-CN" altLang="en-US" b="1" dirty="0"/>
              <a:t>做：</a:t>
            </a:r>
            <a:r>
              <a:rPr lang="zh-CN" altLang="en-US" dirty="0"/>
              <a:t>创新者、降成本、维护稳定、拥护开源、</a:t>
            </a:r>
            <a:r>
              <a:rPr lang="en-US" altLang="zh-CN" dirty="0"/>
              <a:t>diss</a:t>
            </a:r>
            <a:r>
              <a:rPr lang="zh-CN" altLang="en-US" dirty="0"/>
              <a:t>微软</a:t>
            </a:r>
            <a:endParaRPr lang="en-US" altLang="zh-CN" dirty="0"/>
          </a:p>
          <a:p>
            <a:r>
              <a:rPr lang="zh-CN" altLang="en-US" b="1" dirty="0"/>
              <a:t>痛点：</a:t>
            </a:r>
            <a:r>
              <a:rPr lang="zh-CN" altLang="en-US" dirty="0"/>
              <a:t>工作强度大、对业务缺乏影响力、</a:t>
            </a:r>
            <a:r>
              <a:rPr lang="en-US" altLang="zh-CN" dirty="0"/>
              <a:t>IT</a:t>
            </a:r>
            <a:r>
              <a:rPr lang="zh-CN" altLang="en-US" dirty="0"/>
              <a:t>预算少、系统崩溃、反馈差</a:t>
            </a:r>
            <a:endParaRPr lang="en-US" altLang="zh-CN" dirty="0"/>
          </a:p>
          <a:p>
            <a:r>
              <a:rPr lang="zh-CN" altLang="en-US" b="1" dirty="0"/>
              <a:t>获得：</a:t>
            </a:r>
            <a:r>
              <a:rPr lang="zh-CN" altLang="en-US" dirty="0"/>
              <a:t>管理层认可、</a:t>
            </a:r>
            <a:r>
              <a:rPr lang="en-US" altLang="zh-CN" dirty="0"/>
              <a:t>IT</a:t>
            </a:r>
            <a:r>
              <a:rPr lang="zh-CN" altLang="en-US" dirty="0"/>
              <a:t>匹配业务、重视</a:t>
            </a:r>
            <a:r>
              <a:rPr lang="en-US" altLang="zh-CN" dirty="0"/>
              <a:t>IT</a:t>
            </a:r>
            <a:r>
              <a:rPr lang="zh-CN" altLang="en-US" dirty="0"/>
              <a:t>、成为业务的关键</a:t>
            </a:r>
          </a:p>
        </p:txBody>
      </p:sp>
      <p:pic>
        <p:nvPicPr>
          <p:cNvPr id="4" name="图片 3">
            <a:extLst>
              <a:ext uri="{FF2B5EF4-FFF2-40B4-BE49-F238E27FC236}">
                <a16:creationId xmlns:a16="http://schemas.microsoft.com/office/drawing/2014/main" id="{3667A9F9-4B24-44B0-B5CB-06AF2B67BEB4}"/>
              </a:ext>
            </a:extLst>
          </p:cNvPr>
          <p:cNvPicPr>
            <a:picLocks noChangeAspect="1"/>
          </p:cNvPicPr>
          <p:nvPr/>
        </p:nvPicPr>
        <p:blipFill>
          <a:blip r:embed="rId2"/>
          <a:stretch>
            <a:fillRect/>
          </a:stretch>
        </p:blipFill>
        <p:spPr>
          <a:xfrm>
            <a:off x="2261462" y="857250"/>
            <a:ext cx="6857382" cy="5143500"/>
          </a:xfrm>
          <a:prstGeom prst="rect">
            <a:avLst/>
          </a:prstGeom>
        </p:spPr>
      </p:pic>
    </p:spTree>
    <p:extLst>
      <p:ext uri="{BB962C8B-B14F-4D97-AF65-F5344CB8AC3E}">
        <p14:creationId xmlns:p14="http://schemas.microsoft.com/office/powerpoint/2010/main" val="2865057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218A4B-6A46-4BC7-B9A1-90157117FDE6}"/>
              </a:ext>
            </a:extLst>
          </p:cNvPr>
          <p:cNvSpPr>
            <a:spLocks noGrp="1"/>
          </p:cNvSpPr>
          <p:nvPr>
            <p:ph type="title"/>
          </p:nvPr>
        </p:nvSpPr>
        <p:spPr>
          <a:xfrm>
            <a:off x="84482" y="116648"/>
            <a:ext cx="8975035" cy="626302"/>
          </a:xfrm>
        </p:spPr>
        <p:txBody>
          <a:bodyPr>
            <a:normAutofit/>
          </a:bodyPr>
          <a:lstStyle/>
          <a:p>
            <a:r>
              <a:rPr lang="zh-CN" altLang="en-US" sz="3600" dirty="0"/>
              <a:t>客户洞察补充：变需要为需求（人为核心）</a:t>
            </a:r>
          </a:p>
        </p:txBody>
      </p:sp>
      <p:sp>
        <p:nvSpPr>
          <p:cNvPr id="3" name="内容占位符 2">
            <a:extLst>
              <a:ext uri="{FF2B5EF4-FFF2-40B4-BE49-F238E27FC236}">
                <a16:creationId xmlns:a16="http://schemas.microsoft.com/office/drawing/2014/main" id="{103D16E3-DC6E-4282-8AEC-43C7E88A4EC5}"/>
              </a:ext>
            </a:extLst>
          </p:cNvPr>
          <p:cNvSpPr>
            <a:spLocks noGrp="1"/>
          </p:cNvSpPr>
          <p:nvPr>
            <p:ph idx="1"/>
          </p:nvPr>
        </p:nvSpPr>
        <p:spPr>
          <a:xfrm>
            <a:off x="188843" y="834887"/>
            <a:ext cx="8870674" cy="5906465"/>
          </a:xfrm>
        </p:spPr>
        <p:txBody>
          <a:bodyPr>
            <a:normAutofit fontScale="77500" lnSpcReduction="20000"/>
          </a:bodyPr>
          <a:lstStyle/>
          <a:p>
            <a:r>
              <a:rPr lang="zh-CN" altLang="en-US" b="1" dirty="0"/>
              <a:t>洞察力</a:t>
            </a:r>
            <a:r>
              <a:rPr lang="zh-CN" altLang="en-US" dirty="0"/>
              <a:t>是设计思维的关键来源之一</a:t>
            </a:r>
            <a:endParaRPr lang="en-US" altLang="zh-CN" dirty="0"/>
          </a:p>
          <a:p>
            <a:pPr lvl="1"/>
            <a:r>
              <a:rPr lang="zh-CN" altLang="en-US" dirty="0"/>
              <a:t>重视人的行为，而不是</a:t>
            </a:r>
            <a:r>
              <a:rPr lang="en-US" altLang="zh-CN" dirty="0"/>
              <a:t>judge</a:t>
            </a:r>
          </a:p>
          <a:p>
            <a:endParaRPr lang="en-US" altLang="zh-CN" sz="150" dirty="0"/>
          </a:p>
          <a:p>
            <a:r>
              <a:rPr lang="zh-CN" altLang="en-US" dirty="0"/>
              <a:t>从设计到设计思维的演化，本质上是由创造产品演化到分析人与产品的关系，进而演化到人与人的关系</a:t>
            </a:r>
            <a:endParaRPr lang="en-US" altLang="zh-CN" dirty="0"/>
          </a:p>
          <a:p>
            <a:pPr lvl="1"/>
            <a:r>
              <a:rPr lang="zh-CN" altLang="en-US" dirty="0"/>
              <a:t>这个时代颠覆性商业模式产生的原因：信息技术极大地降低了交流成本，改变了社会组织</a:t>
            </a:r>
            <a:endParaRPr lang="en-US" altLang="zh-CN" dirty="0"/>
          </a:p>
          <a:p>
            <a:endParaRPr lang="en-US" altLang="zh-CN" sz="100" dirty="0"/>
          </a:p>
          <a:p>
            <a:r>
              <a:rPr lang="zh-CN" altLang="en-US" dirty="0"/>
              <a:t>设计思维的任务：</a:t>
            </a:r>
            <a:r>
              <a:rPr lang="zh-CN" altLang="en-US" b="1" dirty="0"/>
              <a:t>观察</a:t>
            </a:r>
            <a:r>
              <a:rPr lang="zh-CN" altLang="en-US" dirty="0"/>
              <a:t>结果转为洞察，洞察再转为改善人们生活的产品和服务</a:t>
            </a:r>
            <a:endParaRPr lang="en-US" altLang="zh-CN" dirty="0"/>
          </a:p>
          <a:p>
            <a:pPr lvl="1"/>
            <a:r>
              <a:rPr lang="zh-CN" altLang="en-US" dirty="0"/>
              <a:t>观察：关注人们没有去做和说的，重视边缘地带的表现（例：一个工具是否能让小学生顺利使用）</a:t>
            </a:r>
            <a:endParaRPr lang="en-US" altLang="zh-CN" dirty="0"/>
          </a:p>
          <a:p>
            <a:pPr lvl="1"/>
            <a:r>
              <a:rPr lang="zh-CN" altLang="en-US" dirty="0"/>
              <a:t>观察向洞察的转化需要：专业领域知识，深入到具体场景中去观察人的具体行为</a:t>
            </a:r>
            <a:endParaRPr lang="en-US" altLang="zh-CN" dirty="0"/>
          </a:p>
          <a:p>
            <a:endParaRPr lang="en-US" altLang="zh-CN" sz="100" dirty="0"/>
          </a:p>
          <a:p>
            <a:r>
              <a:rPr lang="zh-CN" altLang="en-US" b="1" dirty="0"/>
              <a:t>换位思考</a:t>
            </a:r>
            <a:r>
              <a:rPr lang="zh-CN" altLang="en-US" dirty="0"/>
              <a:t>：一种心理习惯，促使我们体会到每个人的感受，而不是将他们当做小白鼠或实验偏差</a:t>
            </a:r>
            <a:endParaRPr lang="en-US" altLang="zh-CN" dirty="0"/>
          </a:p>
          <a:p>
            <a:pPr lvl="1"/>
            <a:r>
              <a:rPr lang="zh-CN" altLang="en-US" dirty="0"/>
              <a:t>第一层：功能 </a:t>
            </a:r>
            <a:r>
              <a:rPr lang="en-US" altLang="zh-CN" dirty="0"/>
              <a:t>- </a:t>
            </a:r>
            <a:r>
              <a:rPr lang="zh-CN" altLang="en-US" dirty="0"/>
              <a:t>与观察的用户互换身份；第二层：认知 </a:t>
            </a:r>
            <a:r>
              <a:rPr lang="en-US" altLang="zh-CN" dirty="0"/>
              <a:t>– </a:t>
            </a:r>
            <a:r>
              <a:rPr lang="zh-CN" altLang="en-US" dirty="0"/>
              <a:t>体会用户的感受与“潜在需求”；第三层：情感 </a:t>
            </a:r>
            <a:r>
              <a:rPr lang="en-US" altLang="zh-CN" dirty="0"/>
              <a:t>– </a:t>
            </a:r>
            <a:r>
              <a:rPr lang="zh-CN" altLang="en-US" dirty="0"/>
              <a:t>寻找能触动和推动目标人群的想法</a:t>
            </a:r>
            <a:endParaRPr lang="en-US" altLang="zh-CN" dirty="0"/>
          </a:p>
          <a:p>
            <a:pPr lvl="1"/>
            <a:r>
              <a:rPr lang="zh-CN" altLang="en-US" dirty="0"/>
              <a:t>拓展针对个人的换位思考（到群体）</a:t>
            </a:r>
            <a:endParaRPr lang="en-US" altLang="zh-CN" dirty="0"/>
          </a:p>
          <a:p>
            <a:endParaRPr lang="en-US" altLang="zh-CN" sz="100" dirty="0"/>
          </a:p>
          <a:p>
            <a:r>
              <a:rPr lang="zh-CN" altLang="en-US" dirty="0"/>
              <a:t>帮助人们发掘未能意识到的潜在需求，是设计思考者面临的挑战</a:t>
            </a:r>
            <a:endParaRPr lang="en-US" altLang="zh-CN" dirty="0"/>
          </a:p>
          <a:p>
            <a:pPr lvl="1"/>
            <a:r>
              <a:rPr lang="zh-CN" altLang="en-US" dirty="0"/>
              <a:t>将用户引入设计：</a:t>
            </a:r>
            <a:r>
              <a:rPr lang="en-US" altLang="zh-CN" dirty="0"/>
              <a:t>against user – for user – with user</a:t>
            </a:r>
          </a:p>
        </p:txBody>
      </p:sp>
    </p:spTree>
    <p:extLst>
      <p:ext uri="{BB962C8B-B14F-4D97-AF65-F5344CB8AC3E}">
        <p14:creationId xmlns:p14="http://schemas.microsoft.com/office/powerpoint/2010/main" val="122688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 calcmode="lin" valueType="num">
                                      <p:cBhvr additive="base">
                                        <p:cTn id="2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 calcmode="lin" valueType="num">
                                      <p:cBhvr additive="base">
                                        <p:cTn id="3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animEffect transition="in" filter="wipe(down)">
                                      <p:cBhvr>
                                        <p:cTn id="39"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706F4F4-7DD5-4FCE-8524-FDAC82A311E5}"/>
              </a:ext>
            </a:extLst>
          </p:cNvPr>
          <p:cNvPicPr>
            <a:picLocks noChangeAspect="1"/>
          </p:cNvPicPr>
          <p:nvPr/>
        </p:nvPicPr>
        <p:blipFill>
          <a:blip r:embed="rId2"/>
          <a:stretch>
            <a:fillRect/>
          </a:stretch>
        </p:blipFill>
        <p:spPr>
          <a:xfrm>
            <a:off x="1251703" y="657534"/>
            <a:ext cx="6640591" cy="5143500"/>
          </a:xfrm>
          <a:prstGeom prst="rect">
            <a:avLst/>
          </a:prstGeom>
        </p:spPr>
      </p:pic>
      <p:sp>
        <p:nvSpPr>
          <p:cNvPr id="2" name="标题 1">
            <a:extLst>
              <a:ext uri="{FF2B5EF4-FFF2-40B4-BE49-F238E27FC236}">
                <a16:creationId xmlns:a16="http://schemas.microsoft.com/office/drawing/2014/main" id="{AC43E4EA-B175-4080-A0A9-C6511A5B5F2C}"/>
              </a:ext>
            </a:extLst>
          </p:cNvPr>
          <p:cNvSpPr>
            <a:spLocks noGrp="1"/>
          </p:cNvSpPr>
          <p:nvPr>
            <p:ph type="title"/>
          </p:nvPr>
        </p:nvSpPr>
        <p:spPr>
          <a:xfrm>
            <a:off x="628649" y="108260"/>
            <a:ext cx="7886700" cy="549274"/>
          </a:xfrm>
        </p:spPr>
        <p:txBody>
          <a:bodyPr>
            <a:noAutofit/>
          </a:bodyPr>
          <a:lstStyle/>
          <a:p>
            <a:r>
              <a:rPr lang="zh-CN" altLang="en-US" sz="2800" dirty="0"/>
              <a:t>课堂训练：“白板老哥”的洞察尝试</a:t>
            </a:r>
          </a:p>
        </p:txBody>
      </p:sp>
      <p:sp>
        <p:nvSpPr>
          <p:cNvPr id="3" name="内容占位符 2">
            <a:extLst>
              <a:ext uri="{FF2B5EF4-FFF2-40B4-BE49-F238E27FC236}">
                <a16:creationId xmlns:a16="http://schemas.microsoft.com/office/drawing/2014/main" id="{C8C09752-9117-4998-92CA-283E03500570}"/>
              </a:ext>
            </a:extLst>
          </p:cNvPr>
          <p:cNvSpPr>
            <a:spLocks noGrp="1"/>
          </p:cNvSpPr>
          <p:nvPr>
            <p:ph idx="1"/>
          </p:nvPr>
        </p:nvSpPr>
        <p:spPr>
          <a:xfrm>
            <a:off x="628650" y="5244168"/>
            <a:ext cx="7886700" cy="1505572"/>
          </a:xfrm>
        </p:spPr>
        <p:txBody>
          <a:bodyPr>
            <a:normAutofit fontScale="92500" lnSpcReduction="10000"/>
          </a:bodyPr>
          <a:lstStyle/>
          <a:p>
            <a:r>
              <a:rPr lang="zh-CN" altLang="en-US" dirty="0"/>
              <a:t>网络时代学生集体性的削弱与个性的增强、社会关系网络的弱化与社会挑战的增加、个性的愈发独立与共情的愈发渴求</a:t>
            </a:r>
            <a:endParaRPr lang="en-US" altLang="zh-CN" dirty="0"/>
          </a:p>
          <a:p>
            <a:r>
              <a:rPr lang="zh-CN" altLang="en-US" dirty="0"/>
              <a:t>如何应对并构建产品？</a:t>
            </a:r>
            <a:r>
              <a:rPr lang="en-US" altLang="zh-CN" dirty="0"/>
              <a:t>-</a:t>
            </a:r>
            <a:r>
              <a:rPr lang="zh-CN" altLang="en-US" dirty="0"/>
              <a:t> 更好地、更全面地网络连接！</a:t>
            </a:r>
          </a:p>
        </p:txBody>
      </p:sp>
      <p:sp>
        <p:nvSpPr>
          <p:cNvPr id="5" name="矩形 4">
            <a:extLst>
              <a:ext uri="{FF2B5EF4-FFF2-40B4-BE49-F238E27FC236}">
                <a16:creationId xmlns:a16="http://schemas.microsoft.com/office/drawing/2014/main" id="{5FF16C3C-6785-4A74-B3D0-D88F8197A66D}"/>
              </a:ext>
            </a:extLst>
          </p:cNvPr>
          <p:cNvSpPr/>
          <p:nvPr/>
        </p:nvSpPr>
        <p:spPr>
          <a:xfrm>
            <a:off x="6223130" y="2862470"/>
            <a:ext cx="1638722" cy="868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她眼中的产品、周边的人与朋友、能接触到的同类产品、遇到的困难</a:t>
            </a:r>
          </a:p>
        </p:txBody>
      </p:sp>
      <p:sp>
        <p:nvSpPr>
          <p:cNvPr id="6" name="矩形 5">
            <a:extLst>
              <a:ext uri="{FF2B5EF4-FFF2-40B4-BE49-F238E27FC236}">
                <a16:creationId xmlns:a16="http://schemas.microsoft.com/office/drawing/2014/main" id="{9A4A7F2C-5455-4207-8D8B-206CA03261BA}"/>
              </a:ext>
            </a:extLst>
          </p:cNvPr>
          <p:cNvSpPr/>
          <p:nvPr/>
        </p:nvSpPr>
        <p:spPr>
          <a:xfrm>
            <a:off x="939248" y="2974285"/>
            <a:ext cx="1638722" cy="1054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她朋友说了什么、配偶说了什么、哪些人以怎样方式真正影响到她、有影响力的媒体渠道</a:t>
            </a:r>
          </a:p>
        </p:txBody>
      </p:sp>
      <p:sp>
        <p:nvSpPr>
          <p:cNvPr id="7" name="矩形 6">
            <a:extLst>
              <a:ext uri="{FF2B5EF4-FFF2-40B4-BE49-F238E27FC236}">
                <a16:creationId xmlns:a16="http://schemas.microsoft.com/office/drawing/2014/main" id="{F671B157-5D36-4C0F-AFC7-E065B5776CFB}"/>
              </a:ext>
            </a:extLst>
          </p:cNvPr>
          <p:cNvSpPr/>
          <p:nvPr/>
        </p:nvSpPr>
        <p:spPr>
          <a:xfrm>
            <a:off x="2005221" y="916885"/>
            <a:ext cx="1757991" cy="1054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哪些事情是真正重要的（不公开承认）、她的情绪与可能的触动、夜不能寐的事、梦想与渴望</a:t>
            </a:r>
          </a:p>
        </p:txBody>
      </p:sp>
      <p:sp>
        <p:nvSpPr>
          <p:cNvPr id="8" name="矩形 7">
            <a:extLst>
              <a:ext uri="{FF2B5EF4-FFF2-40B4-BE49-F238E27FC236}">
                <a16:creationId xmlns:a16="http://schemas.microsoft.com/office/drawing/2014/main" id="{07EFA3C0-1ADC-4265-AC9D-9C273311673D}"/>
              </a:ext>
            </a:extLst>
          </p:cNvPr>
          <p:cNvSpPr/>
          <p:nvPr/>
        </p:nvSpPr>
        <p:spPr>
          <a:xfrm>
            <a:off x="4680080" y="3928442"/>
            <a:ext cx="1638722" cy="868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持有的态度、对他人的言论、要重视真实想法与外部言论之间可能的矛盾</a:t>
            </a:r>
          </a:p>
        </p:txBody>
      </p:sp>
    </p:spTree>
    <p:extLst>
      <p:ext uri="{BB962C8B-B14F-4D97-AF65-F5344CB8AC3E}">
        <p14:creationId xmlns:p14="http://schemas.microsoft.com/office/powerpoint/2010/main" val="168156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1814</Words>
  <Application>Microsoft Office PowerPoint</Application>
  <PresentationFormat>全屏显示(4:3)</PresentationFormat>
  <Paragraphs>131</Paragraphs>
  <Slides>10</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等线 Light</vt:lpstr>
      <vt:lpstr>Arial</vt:lpstr>
      <vt:lpstr>Calibri</vt:lpstr>
      <vt:lpstr>Calibri Light</vt:lpstr>
      <vt:lpstr>Office 主题​​</vt:lpstr>
      <vt:lpstr>需求与商业模式创新 第四章 商业模式设计 （上）</vt:lpstr>
      <vt:lpstr>复习：商业模式类型的补充例子总结</vt:lpstr>
      <vt:lpstr>PowerPoint 演示文稿</vt:lpstr>
      <vt:lpstr>商业模式设计：工具、方法、思维</vt:lpstr>
      <vt:lpstr>根据客户洞察打造商业模式</vt:lpstr>
      <vt:lpstr>移情图</vt:lpstr>
      <vt:lpstr>在线office客户：CIO</vt:lpstr>
      <vt:lpstr>客户洞察补充：变需要为需求（人为核心）</vt:lpstr>
      <vt:lpstr>课堂训练：“白板老哥”的洞察尝试</vt:lpstr>
      <vt:lpstr>参考课后作业（非强制）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Hongyu Kuang</dc:creator>
  <cp:lastModifiedBy>Hongyu Kuang</cp:lastModifiedBy>
  <cp:revision>252</cp:revision>
  <dcterms:created xsi:type="dcterms:W3CDTF">2020-03-01T04:12:33Z</dcterms:created>
  <dcterms:modified xsi:type="dcterms:W3CDTF">2020-10-25T17:18:36Z</dcterms:modified>
</cp:coreProperties>
</file>