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71" r:id="rId9"/>
    <p:sldId id="266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5.png"/><Relationship Id="rId21" Type="http://schemas.openxmlformats.org/officeDocument/2006/relationships/tags" Target="../tags/tag27.xml"/><Relationship Id="rId34" Type="http://schemas.openxmlformats.org/officeDocument/2006/relationships/slideMaster" Target="../slideMasters/slideMaster1.xml"/><Relationship Id="rId42" Type="http://schemas.openxmlformats.org/officeDocument/2006/relationships/image" Target="../media/image8.png"/><Relationship Id="rId47" Type="http://schemas.openxmlformats.org/officeDocument/2006/relationships/image" Target="../media/image13.png"/><Relationship Id="rId50" Type="http://schemas.openxmlformats.org/officeDocument/2006/relationships/image" Target="../media/image16.png"/><Relationship Id="rId55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image" Target="../media/image4.png"/><Relationship Id="rId46" Type="http://schemas.openxmlformats.org/officeDocument/2006/relationships/image" Target="../media/image12.png"/><Relationship Id="rId59" Type="http://schemas.openxmlformats.org/officeDocument/2006/relationships/image" Target="../media/image25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image" Target="../media/image7.png"/><Relationship Id="rId54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11.png"/><Relationship Id="rId53" Type="http://schemas.openxmlformats.org/officeDocument/2006/relationships/image" Target="../media/image19.png"/><Relationship Id="rId58" Type="http://schemas.openxmlformats.org/officeDocument/2006/relationships/image" Target="../media/image2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image" Target="../media/image2.png"/><Relationship Id="rId49" Type="http://schemas.openxmlformats.org/officeDocument/2006/relationships/image" Target="../media/image15.png"/><Relationship Id="rId57" Type="http://schemas.openxmlformats.org/officeDocument/2006/relationships/image" Target="../media/image23.pn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10.png"/><Relationship Id="rId52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png"/><Relationship Id="rId8" Type="http://schemas.openxmlformats.org/officeDocument/2006/relationships/tags" Target="../tags/tag14.xml"/><Relationship Id="rId51" Type="http://schemas.openxmlformats.org/officeDocument/2006/relationships/image" Target="../media/image17.png"/><Relationship Id="rId3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8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0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2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4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6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8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0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2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4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6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7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8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9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6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1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2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3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4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5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6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7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8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9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0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1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3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4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5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6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7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8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9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0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1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2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3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4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5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6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7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8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29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0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1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2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1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2" name="任意多边形: 形状 81"/>
          <p:cNvSpPr/>
          <p:nvPr>
            <p:custDataLst>
              <p:tags r:id="rId2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4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6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2" name="任意多边形: 形状 71"/>
          <p:cNvSpPr/>
          <p:nvPr>
            <p:custDataLst>
              <p:tags r:id="rId7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9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0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1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2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3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4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5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6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7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8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19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0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1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2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3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4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5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6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7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8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29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0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1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8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11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12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13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4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</a:t>
            </a:r>
          </a:p>
          <a:p>
            <a:r>
              <a:rPr lang="en-US" altLang="zh-CN" dirty="0"/>
              <a:t>2020</a:t>
            </a:r>
            <a:r>
              <a:rPr lang="zh-CN" altLang="en-US" dirty="0"/>
              <a:t>年秋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平台：</a:t>
            </a:r>
            <a:r>
              <a:rPr lang="en-US" altLang="zh-CN" sz="2800" dirty="0" err="1"/>
              <a:t>macos</a:t>
            </a:r>
            <a:r>
              <a:rPr sz="2800" dirty="0"/>
              <a:t>，</a:t>
            </a:r>
            <a:r>
              <a:rPr lang="en-US" altLang="zh-CN" sz="2800" dirty="0"/>
              <a:t>Windows</a:t>
            </a:r>
            <a:r>
              <a:rPr sz="2800" dirty="0"/>
              <a:t>，</a:t>
            </a:r>
            <a:r>
              <a:rPr lang="en-US" altLang="zh-CN" sz="2800" dirty="0"/>
              <a:t>Linux</a:t>
            </a:r>
            <a:r>
              <a:rPr sz="2800" dirty="0"/>
              <a:t>都可以，推荐使用虚拟机中的</a:t>
            </a:r>
            <a:r>
              <a:rPr lang="en-US" altLang="zh-CN" sz="2800" dirty="0"/>
              <a:t>Linux</a:t>
            </a:r>
          </a:p>
          <a:p>
            <a:r>
              <a:rPr sz="2800" dirty="0"/>
              <a:t>工具：</a:t>
            </a:r>
            <a:r>
              <a:rPr lang="en-US" altLang="zh-CN" sz="2800" dirty="0" err="1"/>
              <a:t>bochs</a:t>
            </a:r>
            <a:endParaRPr lang="en-US" altLang="zh-CN" sz="2800" dirty="0"/>
          </a:p>
          <a:p>
            <a:r>
              <a:rPr sz="2800" dirty="0"/>
              <a:t>语言：第一次实验只能使用</a:t>
            </a:r>
            <a:r>
              <a:rPr lang="en-US" altLang="zh-CN" sz="2800" dirty="0"/>
              <a:t>NASM</a:t>
            </a:r>
            <a:r>
              <a:rPr sz="2800" dirty="0"/>
              <a:t>汇编语言，之后实验还可以使用</a:t>
            </a:r>
            <a:r>
              <a:rPr lang="en-US" altLang="zh-CN" sz="2800" dirty="0"/>
              <a:t>C/C++</a:t>
            </a:r>
            <a:r>
              <a:rPr sz="2800" dirty="0"/>
              <a:t>语言</a:t>
            </a:r>
            <a:endParaRPr sz="3600" dirty="0"/>
          </a:p>
          <a:p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1" dirty="0"/>
              <a:t>《 Orange’S 一个操作系统的实现》</a:t>
            </a:r>
            <a:r>
              <a:rPr sz="2800" dirty="0"/>
              <a:t>https://pan.baidu.com/s/1RH4SaOdGP60tCJ2mWNBL9A</a:t>
            </a:r>
          </a:p>
          <a:p>
            <a:r>
              <a:rPr lang="en-US" altLang="zh-CN" sz="2800" dirty="0"/>
              <a:t>《</a:t>
            </a:r>
            <a:r>
              <a:rPr sz="2800" dirty="0"/>
              <a:t>80x86汇编语言程序设计教程》 或者 其它汇编教材</a:t>
            </a:r>
          </a:p>
          <a:p>
            <a:r>
              <a:rPr sz="2800" dirty="0"/>
              <a:t>《 Introduction to NASM》、《PC Assembly Language》</a:t>
            </a:r>
          </a:p>
          <a:p>
            <a:r>
              <a:rPr sz="2800" dirty="0"/>
              <a:t>补充资料：</a:t>
            </a:r>
          </a:p>
          <a:p>
            <a:pPr marL="0" indent="0">
              <a:buNone/>
            </a:pPr>
            <a:r>
              <a:rPr sz="2800" dirty="0"/>
              <a:t>http://www.jamesmolloy.co.uk/tutorial_html/</a:t>
            </a:r>
          </a:p>
          <a:p>
            <a:pPr marL="0" indent="0">
              <a:buNone/>
            </a:pPr>
            <a:r>
              <a:rPr sz="2800" dirty="0"/>
              <a:t>https://wiki.osdev.org/Main_Page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评分与实验内容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总评占比：</a:t>
            </a:r>
            <a:r>
              <a:rPr lang="en-US" altLang="zh-CN" sz="2800" b="1" dirty="0">
                <a:solidFill>
                  <a:srgbClr val="FF0000"/>
                </a:solidFill>
              </a:rPr>
              <a:t>40</a:t>
            </a:r>
            <a:r>
              <a:rPr sz="2800" b="1" dirty="0">
                <a:solidFill>
                  <a:srgbClr val="FF0000"/>
                </a:solidFill>
              </a:rPr>
              <a:t>分</a:t>
            </a:r>
          </a:p>
          <a:p>
            <a:r>
              <a:rPr sz="2800" dirty="0"/>
              <a:t>四次实验，权重依次递增</a:t>
            </a:r>
          </a:p>
          <a:p>
            <a:r>
              <a:rPr sz="2800" dirty="0"/>
              <a:t>实验分为编程作业和问答题两部分</a:t>
            </a:r>
          </a:p>
          <a:p>
            <a:r>
              <a:rPr sz="2800" dirty="0"/>
              <a:t>加分项：每次实验会注明</a:t>
            </a:r>
            <a:endParaRPr lang="en-US" sz="2800" dirty="0"/>
          </a:p>
          <a:p>
            <a:r>
              <a:rPr lang="zh-CN" altLang="en-US" sz="2800" dirty="0"/>
              <a:t>可以看做每次检查满分</a:t>
            </a:r>
            <a:r>
              <a:rPr lang="en-US" altLang="zh-CN" sz="2800" dirty="0"/>
              <a:t>10</a:t>
            </a:r>
            <a:r>
              <a:rPr lang="zh-CN" altLang="en-US" sz="2800" dirty="0"/>
              <a:t>分，但这并不代表总评的</a:t>
            </a:r>
            <a:r>
              <a:rPr lang="en-US" altLang="zh-CN" sz="2800" dirty="0"/>
              <a:t>10</a:t>
            </a:r>
            <a:r>
              <a:rPr lang="zh-CN" altLang="en-US" sz="2800" dirty="0"/>
              <a:t>分，最后会按照四次实验不同权重计分</a:t>
            </a:r>
            <a:endParaRPr lang="en-US" altLang="zh-CN" sz="2800" dirty="0"/>
          </a:p>
          <a:p>
            <a:r>
              <a:rPr lang="zh-CN" altLang="en-US" sz="2800" dirty="0"/>
              <a:t>每次检查的</a:t>
            </a:r>
            <a:r>
              <a:rPr lang="en-US" altLang="zh-CN" sz="2800" dirty="0"/>
              <a:t>10</a:t>
            </a:r>
            <a:r>
              <a:rPr lang="zh-CN" altLang="en-US" sz="2800" dirty="0"/>
              <a:t>分包括编程</a:t>
            </a:r>
            <a:r>
              <a:rPr lang="en-US" altLang="zh-CN" sz="2800" dirty="0"/>
              <a:t>7</a:t>
            </a:r>
            <a:r>
              <a:rPr lang="zh-CN" altLang="en-US" sz="2800" dirty="0"/>
              <a:t>分（编程附加分</a:t>
            </a:r>
            <a:r>
              <a:rPr lang="en-US" altLang="zh-CN" sz="2800" dirty="0"/>
              <a:t>1</a:t>
            </a:r>
            <a:r>
              <a:rPr lang="zh-CN" altLang="en-US" sz="2800" dirty="0"/>
              <a:t>分）和问答</a:t>
            </a:r>
            <a:r>
              <a:rPr lang="en-US" altLang="zh-CN" sz="2800" dirty="0"/>
              <a:t>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每次检查得分上限为</a:t>
            </a:r>
            <a:r>
              <a:rPr lang="en-US" altLang="zh-CN" sz="2800" dirty="0"/>
              <a:t>10</a:t>
            </a:r>
            <a:r>
              <a:rPr lang="zh-CN" altLang="en-US" sz="2800" dirty="0"/>
              <a:t>分，多出部分截断</a:t>
            </a:r>
            <a:endParaRPr 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9"/>
            <a:ext cx="10852236" cy="5553066"/>
          </a:xfrm>
        </p:spPr>
        <p:txBody>
          <a:bodyPr/>
          <a:lstStyle/>
          <a:p>
            <a:r>
              <a:rPr sz="2800" dirty="0"/>
              <a:t>编程作业部分：</a:t>
            </a:r>
          </a:p>
          <a:p>
            <a:pPr lvl="1"/>
            <a:r>
              <a:rPr sz="2800" dirty="0"/>
              <a:t>当面检查代码运行:运行代码、观察输出结果、检查源码、回答助教针对源码提出的问题、修改代码并预测/解释程序行为变化。</a:t>
            </a:r>
          </a:p>
          <a:p>
            <a:pPr lvl="1"/>
            <a:r>
              <a:rPr sz="2800" dirty="0"/>
              <a:t>上传到</a:t>
            </a:r>
            <a:r>
              <a:rPr lang="en-US" altLang="zh-CN" sz="2800" dirty="0" err="1"/>
              <a:t>moodle</a:t>
            </a:r>
            <a:r>
              <a:rPr sz="2800" dirty="0"/>
              <a:t>，不上传计</a:t>
            </a:r>
            <a:r>
              <a:rPr lang="en-US" altLang="zh-CN" sz="2800" dirty="0"/>
              <a:t>0</a:t>
            </a:r>
            <a:r>
              <a:rPr sz="2800" dirty="0"/>
              <a:t>分</a:t>
            </a:r>
            <a:endParaRPr lang="en-US" sz="2800" dirty="0"/>
          </a:p>
          <a:p>
            <a:pPr lvl="1"/>
            <a:r>
              <a:rPr lang="zh-CN" altLang="en-US" sz="2800" dirty="0"/>
              <a:t>不要抄袭！助教会用脚本自动化测试是否有抄袭代码，一旦发现抄袭，抄袭者和被抄袭者该次作业计</a:t>
            </a:r>
            <a:r>
              <a:rPr lang="en-US" altLang="zh-CN" sz="2800" dirty="0"/>
              <a:t>0</a:t>
            </a:r>
            <a:r>
              <a:rPr lang="zh-CN" altLang="en-US" sz="2800" dirty="0"/>
              <a:t>分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/>
              <a:t>代码运行检查标准</a:t>
            </a:r>
            <a:endParaRPr sz="2800" dirty="0"/>
          </a:p>
          <a:p>
            <a:pPr lvl="1"/>
            <a:r>
              <a:rPr sz="2800" dirty="0"/>
              <a:t>不参加检查</a:t>
            </a:r>
            <a:r>
              <a:rPr lang="en-US" altLang="zh-CN" sz="2800" dirty="0"/>
              <a:t>/</a:t>
            </a:r>
            <a:r>
              <a:rPr sz="2800" dirty="0"/>
              <a:t>没有上传代码:0分</a:t>
            </a:r>
          </a:p>
          <a:p>
            <a:pPr lvl="1"/>
            <a:r>
              <a:rPr sz="2800" dirty="0"/>
              <a:t>没有具备诚意的代码:1分</a:t>
            </a:r>
          </a:p>
          <a:p>
            <a:pPr lvl="1"/>
            <a:r>
              <a:rPr sz="2800" dirty="0"/>
              <a:t>代码运行有障碍:2~</a:t>
            </a:r>
            <a:r>
              <a:rPr lang="en-US" sz="2800" dirty="0"/>
              <a:t>6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代码完成所有基本功能:</a:t>
            </a:r>
            <a:r>
              <a:rPr lang="en-US" sz="2800" dirty="0"/>
              <a:t>7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代码完成进阶功能</a:t>
            </a:r>
            <a:r>
              <a:rPr lang="zh-CN" altLang="en-US" sz="2800" dirty="0"/>
              <a:t>（加分项）</a:t>
            </a:r>
            <a:r>
              <a:rPr sz="2800" dirty="0"/>
              <a:t>:</a:t>
            </a:r>
            <a:r>
              <a:rPr lang="en-US" sz="2800" dirty="0"/>
              <a:t>8</a:t>
            </a:r>
            <a:r>
              <a:rPr sz="2800" dirty="0"/>
              <a:t>分</a:t>
            </a:r>
          </a:p>
          <a:p>
            <a:pPr lvl="1"/>
            <a:r>
              <a:rPr sz="2800" dirty="0">
                <a:solidFill>
                  <a:srgbClr val="FF0000"/>
                </a:solidFill>
              </a:rPr>
              <a:t>不能解释代码，依据严重程度，扣1~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sz="2800" dirty="0">
                <a:solidFill>
                  <a:srgbClr val="FF0000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问答部分：</a:t>
            </a:r>
          </a:p>
          <a:p>
            <a:pPr lvl="1"/>
            <a:r>
              <a:rPr sz="3600"/>
              <a:t>题目会预先给出，请提前准备</a:t>
            </a:r>
          </a:p>
          <a:p>
            <a:pPr lvl="1"/>
            <a:r>
              <a:rPr lang="en-US" altLang="zh-CN" sz="3600"/>
              <a:t>3</a:t>
            </a:r>
            <a:r>
              <a:rPr sz="3600"/>
              <a:t>道题目，一次机会，每题</a:t>
            </a:r>
            <a:r>
              <a:rPr lang="en-US" altLang="zh-CN" sz="3600"/>
              <a:t>1</a:t>
            </a:r>
            <a:r>
              <a:rPr sz="3600"/>
              <a:t>分</a:t>
            </a:r>
          </a:p>
          <a:p>
            <a:pPr lvl="1"/>
            <a:r>
              <a:rPr sz="3600"/>
              <a:t>根据回答情况可能会出现</a:t>
            </a:r>
            <a:r>
              <a:rPr lang="en-US" altLang="zh-CN" sz="3600"/>
              <a:t>0.5</a:t>
            </a:r>
            <a:r>
              <a:rPr sz="3600"/>
              <a:t>得分</a:t>
            </a:r>
          </a:p>
          <a:p>
            <a:pPr marL="457200" lvl="1" indent="0"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/>
              <a:t>第一次检查时间：初步定在</a:t>
            </a:r>
            <a:r>
              <a:rPr lang="en-US" altLang="zh-CN" sz="3600" dirty="0"/>
              <a:t>10.19</a:t>
            </a:r>
            <a:r>
              <a:rPr sz="3600" dirty="0"/>
              <a:t>日晚上</a:t>
            </a:r>
          </a:p>
          <a:p>
            <a:r>
              <a:rPr sz="3600" dirty="0"/>
              <a:t>检查同时布置下一次实验内容</a:t>
            </a:r>
          </a:p>
          <a:p>
            <a:r>
              <a:rPr sz="3600" dirty="0"/>
              <a:t>之后每次实验时间大概为</a:t>
            </a:r>
            <a:r>
              <a:rPr lang="en-US" altLang="zh-CN" sz="3600" dirty="0"/>
              <a:t>3</a:t>
            </a:r>
            <a:r>
              <a:rPr sz="3600" dirty="0"/>
              <a:t>周</a:t>
            </a:r>
          </a:p>
          <a:p>
            <a:pPr marL="457200" lvl="1" indent="0"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相关问题咨询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有问题请在操作系统课程群内提出或在</a:t>
            </a:r>
            <a:r>
              <a:rPr lang="en-US" altLang="zh-CN" sz="2400" dirty="0" err="1"/>
              <a:t>moodle</a:t>
            </a:r>
            <a:r>
              <a:rPr lang="zh-CN" altLang="en-US" sz="2400" dirty="0"/>
              <a:t>上发帖询问助教</a:t>
            </a:r>
            <a:endParaRPr lang="en-US" altLang="zh-CN" sz="2400" dirty="0"/>
          </a:p>
          <a:p>
            <a:r>
              <a:rPr lang="zh-CN" altLang="en-US" sz="2400" dirty="0"/>
              <a:t>部分助教联系方式：</a:t>
            </a:r>
            <a:endParaRPr lang="en-US" altLang="zh-CN" sz="2400" dirty="0"/>
          </a:p>
          <a:p>
            <a:r>
              <a:rPr lang="zh-CN" altLang="en-US" sz="2400" dirty="0"/>
              <a:t>葛巧：</a:t>
            </a:r>
            <a:r>
              <a:rPr lang="en-US" altLang="zh-CN" sz="2400" dirty="0"/>
              <a:t>171250029@smail.nju.edu.cn</a:t>
            </a:r>
          </a:p>
          <a:p>
            <a:r>
              <a:rPr lang="zh-CN" altLang="en-US" sz="2400" dirty="0"/>
              <a:t>曾少勋：</a:t>
            </a:r>
            <a:r>
              <a:rPr lang="en-US" altLang="zh-CN" sz="2400"/>
              <a:t>838492657@qq.com</a:t>
            </a:r>
            <a:endParaRPr lang="en-US" altLang="zh-CN" sz="2400" dirty="0"/>
          </a:p>
          <a:p>
            <a:r>
              <a:rPr lang="zh-CN" altLang="en-US" sz="2400" dirty="0"/>
              <a:t>明鑫：</a:t>
            </a:r>
            <a:r>
              <a:rPr lang="en-US" altLang="zh-CN" sz="2400" dirty="0"/>
              <a:t>171250553@smail.nju.edu.cn</a:t>
            </a:r>
          </a:p>
          <a:p>
            <a:r>
              <a:rPr lang="zh-CN" altLang="en-US" sz="2400" dirty="0"/>
              <a:t>李之豪：</a:t>
            </a:r>
            <a:r>
              <a:rPr lang="en-US" altLang="zh-CN" sz="2800" dirty="0"/>
              <a:t>zhli@smail.nju.edu.cn</a:t>
            </a:r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Office 主题​​</vt:lpstr>
      <vt:lpstr>操作系统实验</vt:lpstr>
      <vt:lpstr>实验平台</vt:lpstr>
      <vt:lpstr>参考资料</vt:lpstr>
      <vt:lpstr>评分与实验内容</vt:lpstr>
      <vt:lpstr>检查与评分</vt:lpstr>
      <vt:lpstr>检查与评分</vt:lpstr>
      <vt:lpstr>检查与评分</vt:lpstr>
      <vt:lpstr>检查与评分</vt:lpstr>
      <vt:lpstr>相关问题咨询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taylor mingxin</cp:lastModifiedBy>
  <cp:revision>10</cp:revision>
  <dcterms:created xsi:type="dcterms:W3CDTF">2019-09-25T14:10:46Z</dcterms:created>
  <dcterms:modified xsi:type="dcterms:W3CDTF">2020-09-27T09:12:24Z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