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435" r:id="rId5"/>
    <p:sldId id="437" r:id="rId6"/>
    <p:sldId id="438" r:id="rId7"/>
    <p:sldId id="439" r:id="rId8"/>
    <p:sldId id="448" r:id="rId9"/>
    <p:sldId id="449" r:id="rId10"/>
    <p:sldId id="450" r:id="rId11"/>
    <p:sldId id="441" r:id="rId12"/>
    <p:sldId id="442" r:id="rId13"/>
    <p:sldId id="446" r:id="rId14"/>
    <p:sldId id="434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0291" autoAdjust="0"/>
  </p:normalViewPr>
  <p:slideViewPr>
    <p:cSldViewPr showGuides="1">
      <p:cViewPr>
        <p:scale>
          <a:sx n="100" d="100"/>
          <a:sy n="100" d="100"/>
        </p:scale>
        <p:origin x="1914" y="72"/>
      </p:cViewPr>
      <p:guideLst>
        <p:guide orient="horz" pos="2230"/>
        <p:guide pos="27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幻灯片图像占位符 3073"/>
          <p:cNvSpPr>
            <a:spLocks noGrp="1" noRot="1" noChangeAspect="1"/>
          </p:cNvSpPr>
          <p:nvPr>
            <p:ph type="sldImg" idx="2"/>
          </p:nvPr>
        </p:nvSpPr>
        <p:spPr>
          <a:xfrm>
            <a:off x="1050925" y="754063"/>
            <a:ext cx="4572000" cy="3294062"/>
          </a:xfrm>
          <a:prstGeom prst="rect">
            <a:avLst/>
          </a:prstGeom>
          <a:noFill/>
          <a:ln w="1">
            <a:noFill/>
          </a:ln>
        </p:spPr>
      </p:sp>
      <p:sp>
        <p:nvSpPr>
          <p:cNvPr id="3075" name="文本占位符 3074"/>
          <p:cNvSpPr>
            <a:spLocks noGrp="1"/>
          </p:cNvSpPr>
          <p:nvPr>
            <p:ph type="body" sz="quarter" idx="3"/>
          </p:nvPr>
        </p:nvSpPr>
        <p:spPr>
          <a:xfrm>
            <a:off x="538163" y="4387850"/>
            <a:ext cx="5780087" cy="3952875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
第二级
第三级
第四级
第五级</a:t>
            </a:r>
            <a:endParaRPr lang="zh-CN" altLang="en-US"/>
          </a:p>
        </p:txBody>
      </p:sp>
      <p:sp>
        <p:nvSpPr>
          <p:cNvPr id="3076" name="页眉占位符 307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3388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eaLnBrk="1" latinLnBrk="0" hangingPunct="1"/>
            <a:endParaRPr lang="zh-CN" altLang="en-US" sz="1200" dirty="0"/>
          </a:p>
        </p:txBody>
      </p:sp>
      <p:sp>
        <p:nvSpPr>
          <p:cNvPr id="3077" name="日期占位符 3076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3387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algn="r" eaLnBrk="1" latinLnBrk="0" hangingPunct="1"/>
            <a:endParaRPr lang="zh-CN" altLang="en-US" sz="1200" dirty="0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3388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eaLnBrk="1" latinLnBrk="0" hangingPunct="1"/>
            <a:endParaRPr lang="zh-CN" altLang="en-US" sz="1200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6800"/>
            <a:ext cx="2973387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algn="r" eaLnBrk="1" latinLnBrk="0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088198DC-96CD-A849-BEED-04FDE9F52BA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65FC3E19-F574-2247-94A1-90E83C5B97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30AFCA51-0863-5B4E-8631-AABEE8A89E4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F9B9F70-8C58-3040-9A2D-956B205AA7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34687A15-02D3-084F-8FF6-789AE7AD17D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EC5E74D-D278-9847-81DD-34D3A5406A6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4F12959-4DC2-EA4B-BE35-2016B1E3EB9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74906FFF-F6ED-C743-9978-39425522CDD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2BD14B80-69B7-CA4B-AD67-20EC131AF16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64478E21-662A-2B43-98D0-1CBCA27AB4D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56346CE5-7A3E-0645-BCD8-8B0418EBEBE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vmlDrawing" Target="../drawings/vmlDrawing1.vml"/><Relationship Id="rId13" Type="http://schemas.openxmlformats.org/officeDocument/2006/relationships/image" Target="../media/image1.wmf"/><Relationship Id="rId12" Type="http://schemas.openxmlformats.org/officeDocument/2006/relationships/oleObject" Target="../embeddings/oleObject1.bin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fld id="{4BB68009-C906-8C42-B264-1BB5B5679AA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7" name="对象 6"/>
          <p:cNvGraphicFramePr/>
          <p:nvPr userDrawn="1"/>
        </p:nvGraphicFramePr>
        <p:xfrm>
          <a:off x="8157210" y="274955"/>
          <a:ext cx="920790" cy="1152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7" name="" r:id="rId12" imgW="3683000" imgH="4610100" progId="Paint.Picture">
                  <p:embed/>
                </p:oleObj>
              </mc:Choice>
              <mc:Fallback>
                <p:oleObj name="" r:id="rId12" imgW="3683000" imgH="4610100" progId="Paint.Picture">
                  <p:embed/>
                  <p:pic>
                    <p:nvPicPr>
                      <p:cNvPr id="0" name="图片 2479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157210" y="274955"/>
                        <a:ext cx="920790" cy="1152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 idx="4294967295"/>
          </p:nvPr>
        </p:nvSpPr>
        <p:spPr>
          <a:xfrm>
            <a:off x="628650" y="1411461"/>
            <a:ext cx="7948612" cy="1874838"/>
          </a:xfrm>
        </p:spPr>
        <p:txBody>
          <a:bodyPr vert="horz" wrap="square" anchor="b">
            <a:normAutofit/>
          </a:bodyPr>
          <a:lstStyle>
            <a:lvl1pPr lvl="0">
              <a:defRPr/>
            </a:lvl1pPr>
          </a:lstStyle>
          <a:p>
            <a:pPr lvl="0" algn="ctr"/>
            <a:br>
              <a:rPr lang="zh-CN" altLang="en-US" sz="4800" dirty="0"/>
            </a:br>
            <a:r>
              <a:rPr lang="zh-CN" altLang="en-US" sz="40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静态链接、动态链接</a:t>
            </a:r>
            <a:endParaRPr lang="en-US" altLang="zh-CN" sz="40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type="subTitle" idx="4294967295"/>
          </p:nvPr>
        </p:nvSpPr>
        <p:spPr>
          <a:xfrm>
            <a:off x="3275856" y="2924944"/>
            <a:ext cx="2483768" cy="3431407"/>
          </a:xfrm>
        </p:spPr>
        <p:txBody>
          <a:bodyPr vert="horz" wrap="square" tIns="0" anchor="t">
            <a:normAutofit/>
          </a:bodyPr>
          <a:lstStyle>
            <a:lvl1pPr marL="82550" lvl="0" indent="0" algn="ctr">
              <a:buNone/>
              <a:defRPr/>
            </a:lvl1pPr>
            <a:lvl2pPr marL="403225" lvl="1" indent="0" algn="ctr">
              <a:buNone/>
              <a:defRPr/>
            </a:lvl2pPr>
            <a:lvl3pPr marL="657225" lvl="2" indent="0" algn="ctr">
              <a:buNone/>
              <a:defRPr/>
            </a:lvl3pPr>
            <a:lvl4pPr marL="923925" lvl="3" indent="0" algn="ctr">
              <a:buNone/>
              <a:defRPr/>
            </a:lvl4pPr>
            <a:lvl5pPr marL="1114425" lvl="4" indent="0" algn="ctr">
              <a:buNone/>
              <a:defRPr/>
            </a:lvl5pPr>
          </a:lstStyle>
          <a:p>
            <a:pPr marL="27305" lvl="0" indent="0" algn="l" eaLnBrk="1" hangingPunct="1">
              <a:lnSpc>
                <a:spcPct val="90000"/>
              </a:lnSpc>
            </a:pPr>
            <a:endParaRPr lang="en-US" altLang="x-none" sz="2200" dirty="0">
              <a:solidFill>
                <a:srgbClr val="320E0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7305" lvl="0" indent="0" algn="l" eaLnBrk="1" hangingPunct="1">
              <a:lnSpc>
                <a:spcPct val="90000"/>
              </a:lnSpc>
            </a:pPr>
            <a:endParaRPr lang="en-US" altLang="x-none" sz="2200" dirty="0">
              <a:solidFill>
                <a:srgbClr val="320E0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7305" lvl="0" indent="0" algn="l" eaLnBrk="1" hangingPunct="1">
              <a:lnSpc>
                <a:spcPct val="90000"/>
              </a:lnSpc>
            </a:pPr>
            <a:endParaRPr lang="en-US" altLang="x-none" sz="2200" dirty="0">
              <a:solidFill>
                <a:srgbClr val="320E0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7305" lvl="0" indent="0" algn="ctr" eaLnBrk="1" hangingPunct="1">
              <a:lnSpc>
                <a:spcPct val="9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49445" y="5755005"/>
            <a:ext cx="412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171250611@smail.nju.edu.cn  </a:t>
            </a:r>
            <a:r>
              <a:rPr lang="zh-CN" altLang="en-US"/>
              <a:t>朱哲凌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00849" y="775481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动态链接</a:t>
            </a:r>
            <a:endParaRPr lang="zh-CN" altLang="en-US" sz="28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1143000" y="1306195"/>
            <a:ext cx="712914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ym typeface="+mn-ea"/>
              </a:rPr>
              <a:t>1.</a:t>
            </a:r>
            <a:r>
              <a:rPr lang="zh-CN" altLang="en-US" b="1" dirty="0">
                <a:sym typeface="+mn-ea"/>
              </a:rPr>
              <a:t>动态链接器自举</a:t>
            </a:r>
            <a:endParaRPr lang="zh-CN" altLang="en-US" b="1" dirty="0"/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动态链接器本身也是一个不依赖其他共享对象的共享对象，需要完成自举。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en-US" altLang="zh-CN" dirty="0">
                <a:sym typeface="+mn-ea"/>
              </a:rPr>
              <a:t>2.</a:t>
            </a:r>
            <a:r>
              <a:rPr lang="zh-CN" altLang="en-US" b="1" dirty="0">
                <a:sym typeface="+mn-ea"/>
              </a:rPr>
              <a:t>装载共享对象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将可执行文件和链接器自身的符号合并成为全局符号表，开始寻找依赖对象。加载对象的过程可以看做图的遍历过程；新的共享对象加载进来后，其符号将合并入全局符号表；加载完毕后，全局符号表将包含进程动态链接所需全部符号。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en-US" altLang="zh-CN" dirty="0">
                <a:sym typeface="+mn-ea"/>
              </a:rPr>
              <a:t>3.</a:t>
            </a:r>
            <a:r>
              <a:rPr lang="zh-CN" altLang="en-US" b="1" dirty="0">
                <a:sym typeface="+mn-ea"/>
              </a:rPr>
              <a:t>重定位和初始化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链接器遍历可执行文件和共享对象的重定位表，将它们GOT/PLT中每个需要重定位的位置进行修正。完成重定位后，链接器执行.init段的代码，进行共享对象特有的初始化过程（例如C++里全局对象的构造函数）。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en-US" altLang="zh-CN" dirty="0">
                <a:sym typeface="+mn-ea"/>
              </a:rPr>
              <a:t>4.</a:t>
            </a:r>
            <a:r>
              <a:rPr lang="zh-CN" altLang="en-US" b="1" dirty="0">
                <a:sym typeface="+mn-ea"/>
              </a:rPr>
              <a:t>转交控制权</a:t>
            </a:r>
            <a:endParaRPr lang="zh-CN" altLang="en-US" b="1" dirty="0"/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完成所有工作，将控制权转交给程序的入口开始执行。</a:t>
            </a:r>
            <a:endParaRPr lang="zh-CN" altLang="en-US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dirty="0"/>
              <a:t>ref</a:t>
            </a:r>
            <a:r>
              <a:rPr lang="zh-CN" altLang="en-US" dirty="0"/>
              <a:t>：https://www.cnblogs.com/linhaostudy/p/10544917.html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/>
              <a:t>《程序员的自我修养》</a:t>
            </a:r>
            <a:r>
              <a:rPr lang="en-US" altLang="zh-CN" dirty="0"/>
              <a:t>——链接、装载与库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9841" y="33265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动态链接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040086" y="134076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可能会用到的命令</a:t>
            </a:r>
            <a:endParaRPr lang="en-US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259632" y="2274838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ldd: </a:t>
            </a:r>
            <a:r>
              <a:rPr lang="zh-CN" altLang="en-US" dirty="0"/>
              <a:t>查看引用的动态库的链接和名字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objdump</a:t>
            </a:r>
            <a:r>
              <a:rPr lang="zh-CN" altLang="en-US" dirty="0"/>
              <a:t>和</a:t>
            </a:r>
            <a:r>
              <a:rPr lang="en-US" altLang="zh-CN" dirty="0"/>
              <a:t>readelf</a:t>
            </a:r>
            <a:r>
              <a:rPr lang="zh-CN" altLang="en-US" dirty="0"/>
              <a:t>：查看目标代码，查看各节地址和符号表等信息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gdb</a:t>
            </a:r>
            <a:r>
              <a:rPr lang="en-US" altLang="zh-CN" dirty="0"/>
              <a:t>:</a:t>
            </a:r>
            <a:r>
              <a:rPr lang="zh-CN" altLang="en-US" dirty="0"/>
              <a:t>调试，查看运行时地址等信息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cat /proc/</a:t>
            </a:r>
            <a:r>
              <a:rPr lang="en-US" altLang="zh-CN" dirty="0" err="1"/>
              <a:t>pid</a:t>
            </a:r>
            <a:r>
              <a:rPr lang="en-US" altLang="zh-CN" dirty="0"/>
              <a:t>/maps: </a:t>
            </a:r>
            <a:r>
              <a:rPr lang="zh-CN" altLang="en-US" dirty="0"/>
              <a:t>查看内存映像，其中</a:t>
            </a:r>
            <a:r>
              <a:rPr lang="en-US" altLang="zh-CN" dirty="0" err="1"/>
              <a:t>pid</a:t>
            </a:r>
            <a:r>
              <a:rPr lang="zh-CN" altLang="en-US" dirty="0"/>
              <a:t>为进程</a:t>
            </a:r>
            <a:r>
              <a:rPr lang="en-US" altLang="zh-CN" dirty="0"/>
              <a:t>id</a:t>
            </a:r>
            <a:r>
              <a:rPr lang="zh-CN" altLang="en-US" dirty="0"/>
              <a:t>。可以看到是否正确加载到所需要的动态库以及程序的内存分布。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4"/>
          <p:cNvSpPr/>
          <p:nvPr/>
        </p:nvSpPr>
        <p:spPr>
          <a:xfrm>
            <a:off x="422225" y="1455738"/>
            <a:ext cx="7958137" cy="109537"/>
          </a:xfrm>
          <a:custGeom>
            <a:avLst/>
            <a:gdLst>
              <a:gd name="txL" fmla="*/ 0 w 1000"/>
              <a:gd name="txT" fmla="*/ 0 h 1000"/>
              <a:gd name="txR" fmla="*/ 1000 w 1000"/>
              <a:gd name="txB" fmla="*/ 1000 h 100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txL" t="txT" r="txR" b="tx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eaLnBrk="0" hangingPunct="0"/>
            <a:endParaRPr lang="zh-CN" altLang="en-US" sz="2400" dirty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Times New Roman" panose="02020603050405020304" charset="0"/>
            </a:endParaRPr>
          </a:p>
        </p:txBody>
      </p:sp>
      <p:sp>
        <p:nvSpPr>
          <p:cNvPr id="63491" name="Line 5"/>
          <p:cNvSpPr/>
          <p:nvPr/>
        </p:nvSpPr>
        <p:spPr>
          <a:xfrm flipV="1">
            <a:off x="455562" y="6215063"/>
            <a:ext cx="7924800" cy="0"/>
          </a:xfrm>
          <a:prstGeom prst="line">
            <a:avLst/>
          </a:prstGeom>
          <a:ln w="317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pPr lvl="0" eaLnBrk="0" hangingPunct="0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2" name="Object 2"/>
          <p:cNvSpPr>
            <a:spLocks noChangeAspect="1"/>
          </p:cNvSpPr>
          <p:nvPr/>
        </p:nvSpPr>
        <p:spPr>
          <a:xfrm>
            <a:off x="1714500" y="6215063"/>
            <a:ext cx="7429500" cy="6429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3" name="标题 1"/>
          <p:cNvSpPr>
            <a:spLocks noGrp="1"/>
          </p:cNvSpPr>
          <p:nvPr>
            <p:ph type="ctrTitle"/>
          </p:nvPr>
        </p:nvSpPr>
        <p:spPr>
          <a:xfrm>
            <a:off x="1115616" y="2617787"/>
            <a:ext cx="7072313" cy="2063750"/>
          </a:xfrm>
        </p:spPr>
        <p:txBody>
          <a:bodyPr anchor="ctr"/>
          <a:lstStyle/>
          <a:p>
            <a:pPr defTabSz="914400" eaLnBrk="1" hangingPunct="1"/>
            <a:r>
              <a:rPr lang="en-US" altLang="zh-CN" sz="6000" b="1" kern="1200" baseline="0" dirty="0">
                <a:latin typeface="Times New Roman" panose="02020603050405020304" charset="0"/>
                <a:ea typeface="隶书" panose="02010509060101010101" pitchFamily="1" charset="-122"/>
                <a:sym typeface="Verdana" panose="020B0604030504040204" pitchFamily="34" charset="0"/>
              </a:rPr>
              <a:t>Thanks</a:t>
            </a:r>
            <a:r>
              <a:rPr lang="zh-CN" altLang="en-US" sz="6000" b="1" kern="1200" baseline="0" dirty="0">
                <a:latin typeface="Verdana" panose="020B0604030504040204" pitchFamily="34" charset="0"/>
                <a:ea typeface="隶书" panose="02010509060101010101" pitchFamily="1" charset="-122"/>
                <a:sym typeface="Verdana" panose="020B0604030504040204" pitchFamily="34" charset="0"/>
              </a:rPr>
              <a:t>！</a:t>
            </a:r>
            <a:endParaRPr lang="zh-CN" altLang="en-US" sz="6000" b="1" kern="1200" baseline="0" dirty="0">
              <a:latin typeface="Verdana" panose="020B0604030504040204" pitchFamily="34" charset="0"/>
              <a:ea typeface="隶书" panose="02010509060101010101" pitchFamily="1" charset="-122"/>
              <a:sym typeface="Verdana" panose="020B0604030504040204" pitchFamily="34" charset="0"/>
            </a:endParaRPr>
          </a:p>
        </p:txBody>
      </p:sp>
      <p:sp>
        <p:nvSpPr>
          <p:cNvPr id="63494" name="文本占位符 2"/>
          <p:cNvSpPr>
            <a:spLocks noGrp="1"/>
          </p:cNvSpPr>
          <p:nvPr>
            <p:ph type="subTitle" idx="1"/>
          </p:nvPr>
        </p:nvSpPr>
        <p:spPr>
          <a:xfrm>
            <a:off x="1857375" y="5734050"/>
            <a:ext cx="7178675" cy="287338"/>
          </a:xfrm>
        </p:spPr>
        <p:txBody>
          <a:bodyPr>
            <a:normAutofit/>
          </a:bodyPr>
          <a:lstStyle/>
          <a:p>
            <a:pPr marL="365125" indent="-282575" algn="l" defTabSz="914400">
              <a:lnSpc>
                <a:spcPct val="125000"/>
              </a:lnSpc>
              <a:spcBef>
                <a:spcPct val="25000"/>
              </a:spcBef>
              <a:buClr>
                <a:schemeClr val="accent1"/>
              </a:buClr>
              <a:buSzPct val="80000"/>
              <a:buFont typeface="Wingdings 2" panose="05020102010507070707" pitchFamily="2" charset="2"/>
              <a:buChar char=""/>
            </a:pPr>
            <a:endParaRPr lang="en-US" altLang="zh-CN" sz="800" b="1" kern="1200" baseline="0" dirty="0">
              <a:latin typeface="Verdana" panose="020B0604030504040204" pitchFamily="34" charset="0"/>
              <a:ea typeface="华文新魏" panose="02010800040101010101" pitchFamily="2" charset="-122"/>
              <a:sym typeface="Verdana" panose="020B0604030504040204" pitchFamily="34" charset="0"/>
            </a:endParaRPr>
          </a:p>
          <a:p>
            <a:pPr marL="365125" indent="-282575" algn="l" defTabSz="914400">
              <a:lnSpc>
                <a:spcPct val="125000"/>
              </a:lnSpc>
              <a:spcBef>
                <a:spcPct val="25000"/>
              </a:spcBef>
              <a:buClr>
                <a:schemeClr val="accent1"/>
              </a:buClr>
              <a:buSzPct val="80000"/>
              <a:buFont typeface="Wingdings 2" panose="05020102010507070707" pitchFamily="2" charset="2"/>
              <a:buChar char=""/>
            </a:pPr>
            <a:endParaRPr lang="en-US" altLang="zh-CN" sz="800" b="1" kern="1200" baseline="0" dirty="0">
              <a:latin typeface="Verdana" panose="020B0604030504040204" pitchFamily="34" charset="0"/>
              <a:ea typeface="华文新魏" panose="02010800040101010101" pitchFamily="2" charset="-122"/>
              <a:sym typeface="Verdana" panose="020B060403050404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7F91CDCB-7E7C-ED44-96C5-5C227A5307DE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43751" y="42369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608037" y="1265426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lib_b.o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(gcc -c)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037" y="2345546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lib_a.o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(gcc -c)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2500833" y="1337434"/>
            <a:ext cx="517798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78671" y="1769482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libmylib.a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73755" y="3198593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hello.o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5322887" y="2129522"/>
            <a:ext cx="517798" cy="15121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77402" y="2453558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Executable program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4656" y="1553458"/>
            <a:ext cx="4824536" cy="280831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/>
          <p:cNvSpPr/>
          <p:nvPr/>
        </p:nvSpPr>
        <p:spPr>
          <a:xfrm rot="20295244">
            <a:off x="2530692" y="4349490"/>
            <a:ext cx="463794" cy="21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854502" y="44858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854015" y="4759747"/>
            <a:ext cx="49377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静态链接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是指在编译阶段直接把静态库加入到可执行文件中去，这样可执行文件会比较大。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而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动态链接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则是指链接阶段仅仅只加入一些描述信息，而程序执行时再从系统中把相应动态库加载到内存中去。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  <a:endParaRPr lang="zh-CN" altLang="en-US" sz="2800" b="1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169" y="1236768"/>
            <a:ext cx="3799334" cy="170533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461" y="1236768"/>
            <a:ext cx="4514286" cy="163809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27017" y="3208278"/>
            <a:ext cx="4044180" cy="166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1. </a:t>
            </a:r>
            <a:r>
              <a:rPr lang="zh-CN" altLang="en-US" sz="1400" dirty="0"/>
              <a:t>使用</a:t>
            </a:r>
            <a:r>
              <a:rPr lang="en-US" altLang="zh-CN" sz="1400" dirty="0"/>
              <a:t>gcc –c</a:t>
            </a:r>
            <a:r>
              <a:rPr lang="zh-CN" altLang="en-US" sz="1400" dirty="0"/>
              <a:t>命令分别得到</a:t>
            </a:r>
            <a:r>
              <a:rPr lang="en-US" altLang="zh-CN" sz="1400" dirty="0"/>
              <a:t>test.o</a:t>
            </a:r>
            <a:r>
              <a:rPr lang="zh-CN" altLang="en-US" sz="1400" dirty="0"/>
              <a:t>以及</a:t>
            </a:r>
            <a:r>
              <a:rPr lang="en-US" altLang="zh-CN" sz="1400" dirty="0"/>
              <a:t>my_lib.o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3. </a:t>
            </a:r>
            <a:r>
              <a:rPr lang="zh-CN" altLang="en-US" sz="1400" dirty="0"/>
              <a:t>使用</a:t>
            </a:r>
            <a:r>
              <a:rPr lang="en-US" altLang="zh-CN" sz="1400" dirty="0"/>
              <a:t>ar</a:t>
            </a:r>
            <a:r>
              <a:rPr lang="zh-CN" altLang="en-US" sz="1400" dirty="0"/>
              <a:t>命令生成</a:t>
            </a:r>
            <a:r>
              <a:rPr lang="en-US" altLang="zh-CN" sz="1400" dirty="0" err="1"/>
              <a:t>libmylib.a</a:t>
            </a:r>
            <a:r>
              <a:rPr lang="zh-CN" altLang="en-US" sz="1400" dirty="0"/>
              <a:t>或直接使用</a:t>
            </a:r>
            <a:r>
              <a:rPr lang="en-US" altLang="zh-CN" sz="1400" dirty="0"/>
              <a:t>gcc</a:t>
            </a:r>
            <a:r>
              <a:rPr lang="zh-CN" altLang="en-US" sz="1400" dirty="0"/>
              <a:t>生成最终可执行文件。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4. </a:t>
            </a:r>
            <a:r>
              <a:rPr lang="zh-CN" altLang="en-US" sz="1400" dirty="0"/>
              <a:t>使用</a:t>
            </a:r>
            <a:r>
              <a:rPr lang="en-US" altLang="zh-CN" sz="1400" dirty="0"/>
              <a:t>ld(</a:t>
            </a:r>
            <a:r>
              <a:rPr lang="zh-CN" altLang="en-US" sz="1400" dirty="0"/>
              <a:t>或</a:t>
            </a:r>
            <a:r>
              <a:rPr lang="en-US" altLang="zh-CN" sz="1400" dirty="0"/>
              <a:t>gcc)</a:t>
            </a:r>
            <a:r>
              <a:rPr lang="zh-CN" altLang="en-US" sz="1400" dirty="0"/>
              <a:t> </a:t>
            </a:r>
            <a:r>
              <a:rPr lang="en-US" altLang="zh-CN" sz="1400" dirty="0"/>
              <a:t>–L./ -lmylib</a:t>
            </a:r>
            <a:r>
              <a:rPr lang="zh-CN" altLang="en-US" sz="1400" dirty="0"/>
              <a:t>通过静态链接库</a:t>
            </a:r>
            <a:r>
              <a:rPr lang="en-US" altLang="zh-CN" sz="1400" dirty="0"/>
              <a:t>mylib</a:t>
            </a:r>
            <a:r>
              <a:rPr lang="zh-CN" altLang="en-US" sz="1400" dirty="0"/>
              <a:t>以及</a:t>
            </a:r>
            <a:r>
              <a:rPr lang="en-US" altLang="zh-CN" sz="1400" dirty="0"/>
              <a:t>test.o</a:t>
            </a:r>
            <a:r>
              <a:rPr lang="zh-CN" altLang="en-US" sz="1400" dirty="0"/>
              <a:t>生成最后的可执行文件</a:t>
            </a:r>
            <a:endParaRPr lang="zh-CN" altLang="en-US" sz="1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889" y="3384121"/>
            <a:ext cx="2380952" cy="4285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294" y="4710813"/>
            <a:ext cx="2390476" cy="200000"/>
          </a:xfrm>
          <a:prstGeom prst="rect">
            <a:avLst/>
          </a:prstGeom>
        </p:spPr>
      </p:pic>
      <p:sp>
        <p:nvSpPr>
          <p:cNvPr id="17" name="箭头: 下 16"/>
          <p:cNvSpPr/>
          <p:nvPr/>
        </p:nvSpPr>
        <p:spPr>
          <a:xfrm rot="1992211">
            <a:off x="5364088" y="4077072"/>
            <a:ext cx="144016" cy="428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/>
          <p:cNvSpPr/>
          <p:nvPr/>
        </p:nvSpPr>
        <p:spPr>
          <a:xfrm rot="18922619">
            <a:off x="6902646" y="4052609"/>
            <a:ext cx="144016" cy="428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43809" y="5156902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生成静态库</a:t>
            </a:r>
            <a:endParaRPr lang="en-US" altLang="zh-CN" sz="1200" dirty="0"/>
          </a:p>
          <a:p>
            <a:pPr algn="ctr"/>
            <a:r>
              <a:rPr lang="en-US" altLang="zh-CN" sz="1200" dirty="0"/>
              <a:t>(</a:t>
            </a:r>
            <a:r>
              <a:rPr lang="zh-CN" altLang="en-US" sz="1200" dirty="0"/>
              <a:t>库名为</a:t>
            </a:r>
            <a:r>
              <a:rPr lang="en-US" altLang="zh-CN" sz="1200" dirty="0"/>
              <a:t>liba.a</a:t>
            </a:r>
            <a:r>
              <a:rPr lang="zh-CN" altLang="en-US" sz="1200" dirty="0"/>
              <a:t>则在链接时为</a:t>
            </a:r>
            <a:r>
              <a:rPr lang="en-US" altLang="zh-CN" sz="1200" dirty="0"/>
              <a:t>-la)</a:t>
            </a:r>
            <a:endParaRPr lang="zh-CN" altLang="en-US" sz="12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4780" y="4667747"/>
            <a:ext cx="3085714" cy="390476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294213" y="51719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直接链接</a:t>
            </a:r>
            <a:endParaRPr lang="zh-CN" altLang="en-US" sz="12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92750" y="1269571"/>
            <a:ext cx="6795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使用</a:t>
            </a:r>
            <a:r>
              <a:rPr lang="en-US" altLang="zh-CN" sz="1600" dirty="0"/>
              <a:t>objdump –h</a:t>
            </a:r>
            <a:r>
              <a:rPr lang="zh-CN" altLang="en-US" sz="1600" dirty="0"/>
              <a:t>查看</a:t>
            </a:r>
            <a:r>
              <a:rPr lang="en-US" altLang="zh-CN" sz="1600" dirty="0"/>
              <a:t>test.o</a:t>
            </a:r>
            <a:r>
              <a:rPr lang="zh-CN" altLang="en-US" sz="1600" dirty="0"/>
              <a:t>、</a:t>
            </a:r>
            <a:r>
              <a:rPr lang="en-US" altLang="zh-CN" sz="1600" dirty="0"/>
              <a:t>my_lib.o(</a:t>
            </a:r>
            <a:r>
              <a:rPr lang="zh-CN" altLang="en-US" sz="1600" dirty="0"/>
              <a:t>或</a:t>
            </a:r>
            <a:r>
              <a:rPr lang="en-US" altLang="zh-CN" sz="1600" dirty="0"/>
              <a:t>libmylib.a)</a:t>
            </a:r>
            <a:r>
              <a:rPr lang="zh-CN" altLang="en-US" sz="1600" dirty="0"/>
              <a:t>以及最终的可执行文件</a:t>
            </a:r>
            <a:endParaRPr lang="en-US" altLang="zh-CN" sz="1600" dirty="0"/>
          </a:p>
          <a:p>
            <a:r>
              <a:rPr lang="zh-CN" altLang="en-US" sz="1600" dirty="0"/>
              <a:t>的所有节信息。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8094" y="3884243"/>
            <a:ext cx="5104762" cy="2190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799179"/>
            <a:ext cx="4399661" cy="1944216"/>
          </a:xfrm>
          <a:prstGeom prst="rect">
            <a:avLst/>
          </a:prstGeom>
        </p:spPr>
      </p:pic>
      <p:sp>
        <p:nvSpPr>
          <p:cNvPr id="20" name="箭头: 右 19"/>
          <p:cNvSpPr/>
          <p:nvPr/>
        </p:nvSpPr>
        <p:spPr>
          <a:xfrm>
            <a:off x="2915816" y="2661763"/>
            <a:ext cx="576064" cy="219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102741" y="2509677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关注</a:t>
            </a:r>
            <a:r>
              <a:rPr lang="en-US" altLang="zh-CN" sz="1400" dirty="0"/>
              <a:t>text</a:t>
            </a:r>
            <a:r>
              <a:rPr lang="zh-CN" altLang="en-US" sz="1400" dirty="0"/>
              <a:t>字段和</a:t>
            </a:r>
            <a:r>
              <a:rPr lang="en-US" altLang="zh-CN" sz="1400" dirty="0"/>
              <a:t>data</a:t>
            </a:r>
            <a:r>
              <a:rPr lang="zh-CN" altLang="en-US" sz="1400" dirty="0"/>
              <a:t>字段的大小</a:t>
            </a:r>
            <a:endParaRPr lang="zh-CN" altLang="en-US" sz="14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903" y="4244139"/>
            <a:ext cx="5457143" cy="230476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76400" y="2190750"/>
            <a:ext cx="72186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1.</a:t>
            </a:r>
            <a:r>
              <a:rPr lang="zh-CN" altLang="en-US" sz="4000"/>
              <a:t>空间和地址分配</a:t>
            </a:r>
            <a:endParaRPr lang="zh-CN" altLang="en-US" sz="4000"/>
          </a:p>
          <a:p>
            <a:r>
              <a:rPr lang="en-US" altLang="zh-CN" sz="4000"/>
              <a:t>2.</a:t>
            </a:r>
            <a:r>
              <a:rPr lang="zh-CN" altLang="en-US" sz="4000"/>
              <a:t>符号解析和重定位</a:t>
            </a:r>
            <a:endParaRPr lang="zh-CN" altLang="en-US" sz="40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r="33126"/>
          <a:stretch>
            <a:fillRect/>
          </a:stretch>
        </p:blipFill>
        <p:spPr>
          <a:xfrm>
            <a:off x="1063625" y="1422400"/>
            <a:ext cx="6511290" cy="46062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967865" y="4065905"/>
            <a:ext cx="2303780" cy="3600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39975" y="4761865"/>
            <a:ext cx="1224280" cy="2159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988050" y="4065905"/>
            <a:ext cx="1674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shared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38240" y="4809490"/>
            <a:ext cx="1430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swap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1654810"/>
            <a:ext cx="8169910" cy="39325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39750" y="3884930"/>
            <a:ext cx="3096260" cy="3600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7995" y="4509135"/>
            <a:ext cx="2879725" cy="2165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2639" r="41763"/>
          <a:stretch>
            <a:fillRect/>
          </a:stretch>
        </p:blipFill>
        <p:spPr>
          <a:xfrm>
            <a:off x="473075" y="2212975"/>
            <a:ext cx="7924800" cy="27203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82800" y="1951990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重定位信息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动态链接</a:t>
            </a:r>
            <a:endParaRPr lang="zh-CN" altLang="en-US" sz="2800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0169" y="2492767"/>
            <a:ext cx="3190476" cy="129523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2" y="990556"/>
            <a:ext cx="6341381" cy="130377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2" y="2492896"/>
            <a:ext cx="4509679" cy="10212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88" y="3666845"/>
            <a:ext cx="5009524" cy="25238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67680" y="4035425"/>
            <a:ext cx="30949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-fPIC 作用于编译阶段，告诉编译器产生与位置无关代码(Position-Independent Code)，</a:t>
            </a:r>
            <a:endParaRPr lang="zh-CN" altLang="en-US" sz="1200"/>
          </a:p>
          <a:p>
            <a:r>
              <a:rPr lang="zh-CN" altLang="en-US" sz="1200"/>
              <a:t>  则产生的代码中，没有绝对地址，全部使用相对地址，故而代码可以被加载器加载到内存的任意位置，都可以正确的执行。</a:t>
            </a:r>
            <a:endParaRPr lang="zh-CN" altLang="en-US" sz="1200"/>
          </a:p>
          <a:p>
            <a:endParaRPr lang="zh-CN" altLang="en-US" sz="1200"/>
          </a:p>
          <a:p>
            <a:r>
              <a:rPr lang="en-US" altLang="zh-CN" sz="1200"/>
              <a:t>-shared</a:t>
            </a:r>
            <a:r>
              <a:rPr lang="zh-CN" altLang="en-US" sz="1200"/>
              <a:t>：产生共享对象文件</a:t>
            </a:r>
            <a:endParaRPr lang="zh-CN" altLang="en-US" sz="120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4A508"/>
      </a:accent6>
      <a:hlink>
        <a:srgbClr val="8DC765"/>
      </a:hlink>
      <a:folHlink>
        <a:srgbClr val="AA8A14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1217</Words>
  <Application>WPS 演示</Application>
  <PresentationFormat>全屏显示(4:3)</PresentationFormat>
  <Paragraphs>154</Paragraphs>
  <Slides>12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宋体</vt:lpstr>
      <vt:lpstr>Wingdings</vt:lpstr>
      <vt:lpstr>Arial</vt:lpstr>
      <vt:lpstr>Calibri</vt:lpstr>
      <vt:lpstr>Times New Roman</vt:lpstr>
      <vt:lpstr>Verdana</vt:lpstr>
      <vt:lpstr>隶书</vt:lpstr>
      <vt:lpstr>Wingdings 2</vt:lpstr>
      <vt:lpstr>华文新魏</vt:lpstr>
      <vt:lpstr>等线 Light</vt:lpstr>
      <vt:lpstr>微软雅黑</vt:lpstr>
      <vt:lpstr>Arial Unicode MS</vt:lpstr>
      <vt:lpstr>等线</vt:lpstr>
      <vt:lpstr>Office 主题</vt:lpstr>
      <vt:lpstr>Paint.Picture</vt:lpstr>
      <vt:lpstr> 静态链接、动态链接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Thanks！</vt:lpstr>
    </vt:vector>
  </TitlesOfParts>
  <Company>nju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华英基金会出国进修项目 申请报告</dc:title>
  <dc:creator>Xiaoxing Ma</dc:creator>
  <cp:lastModifiedBy>computer</cp:lastModifiedBy>
  <cp:revision>462</cp:revision>
  <dcterms:created xsi:type="dcterms:W3CDTF">2008-09-17T06:29:00Z</dcterms:created>
  <dcterms:modified xsi:type="dcterms:W3CDTF">2020-10-20T09:55:30Z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  <property fmtid="{D5CDD505-2E9C-101B-9397-08002B2CF9AE}" pid="3" name="KSORubyTemplateID">
    <vt:lpwstr>8</vt:lpwstr>
  </property>
</Properties>
</file>