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A7CD9-5A1A-4E9D-B7C4-BC33DEF7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C637D-7C47-485F-9A4A-D38D9C57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58678-CFE6-46D4-BBBF-79E2532C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CE9F3-736C-4089-A411-62AAB75D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FF010-6070-42F9-BD78-219BDBE7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F50-8501-430E-95DE-B2080BB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236B8-E097-45C3-AF95-62F1583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2E044-1991-44FE-B7AF-77D1A094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877D4-7BD3-4C14-9CBB-C1473C0A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593D1-8ED1-4A6F-8714-75EBEC8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0E774-9207-49EA-9346-2D32C2C57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E587-997C-4F4B-8F49-6095A50B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0A819-3783-421A-8644-889D38C2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2BCE3-4487-47F9-A7B1-ED156029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412C2-E560-4318-BFA1-CE231003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BBBBC-429B-4BBC-88C3-C73A331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ACEF5-90F0-4F1B-B89C-1F88B223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B2487-2BFD-40B5-B1FD-3D1EBAC8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660FA-B010-4732-B95F-94022526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FEEEB-92A0-4323-95F4-0485104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31AD-9B4B-4A4F-B9B9-44B8461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0248B-FECE-4971-B7BA-18FBE990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62E3-C9B4-446B-B305-C85F73FF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EEF43-C3F8-4FA4-B170-BDB538D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2DA1B-8736-4E3C-841E-9F75FF6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2A2F8-93A5-437C-9C54-583CD67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D1F86-BDD5-4927-858B-5E864C1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BB07F-76B1-4332-A024-14121143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B30AF-8972-4549-898E-717B8AA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272AF-F763-4357-A002-E2A26DEE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FF2BF-03C5-432F-82C1-C2AAE498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4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A42A-2147-4686-BF6B-ABE0B54B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DC269-75BD-41E5-8AEA-16BC239E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A853D-63E2-4DC3-8ECA-12705328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D14EF-AFD8-4956-8D27-9829044F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956881-BA93-42F3-926B-4C4DB99F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D5DF2-52F3-4BA7-BD9F-824A72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A151A-256D-4CE8-89A4-30C44FE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3A998-E977-4E92-B1B5-69A73A2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1E5C8-3C5F-406B-8A48-15808E0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A00444-6A2B-4C2F-94B3-D59CFB6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F3F88-8B31-470E-86B5-04816A8A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530ABB-9E6C-4017-8468-0C1D8BB7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083DD-7998-4F77-9FF8-A0E10AB3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65800-484F-483E-ADA0-6DB7458B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0A9CE-2A5B-4CA9-A60F-8EF63EB7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5007-7B07-464A-A1F4-8284259C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EC293-2687-412D-AD5B-12D08A0D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C3B6D-F98B-43DA-8FB5-6F64FD5B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2D2A5-03EF-4876-9386-04E8204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CCE76-B1A5-4B6E-AD0F-F4B63422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02375-4945-4108-9A31-FFDFD01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8F0E-FC2B-472B-923A-356A518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D954E-6679-4E2E-9170-E9236BF3D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176DD-B70C-41E9-A8D0-4AFAA996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75A21-AC5A-4CD7-B61F-5C2F1AC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4DB2A-7D59-4A6C-B3BB-64A19E86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7334B-2AA8-48F2-88B6-131B6A98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0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EFAA1-48D6-49D6-8795-8625C8C9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75F4E-1853-49B4-AF76-604FAE86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E54C8-66B0-4636-A8C1-195A12AFC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F2F1-89A1-447A-86E4-297537467DF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4EE4-F9CA-4875-A332-4C218A460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F19C-D052-4E2A-9856-8ECD55136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654127/article/details/88429461#main-toc" TargetMode="External"/><Relationship Id="rId2" Type="http://schemas.openxmlformats.org/officeDocument/2006/relationships/hyperlink" Target="https://wiki.osdev.org/FAT#File_Allocation_Tab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74CDE-D672-49E0-8769-2988BF01D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6022F8-3F9C-4D22-BE25-35E738C7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葛巧</a:t>
            </a:r>
            <a:endParaRPr lang="en-US" altLang="zh-CN" dirty="0"/>
          </a:p>
          <a:p>
            <a:r>
              <a:rPr lang="en-US" altLang="zh-CN" dirty="0"/>
              <a:t>3475893393@qq.com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89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FE7C5-9C7C-46E8-9C66-3041BAEB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F05D3F-E54A-4C7E-B652-B0005A2C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86" y="1244339"/>
            <a:ext cx="7097028" cy="5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CA3F9-5218-4E8D-9B6A-F66BCB72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A123-5B4D-4F21-B90B-1C595AE6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根目录区由目录项（</a:t>
            </a:r>
            <a:r>
              <a:rPr lang="en-US" altLang="zh-CN" dirty="0"/>
              <a:t>entry</a:t>
            </a:r>
            <a:r>
              <a:rPr lang="zh-CN" altLang="en-US" dirty="0"/>
              <a:t>）组成，一个目录项占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00B9FF-7183-4C50-831D-AAFEEBC3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72"/>
            <a:ext cx="12192000" cy="31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C3363-35C2-4E96-B8C5-7726182A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F59696-D735-44E1-9C27-00093539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D73EF-3A71-497F-AE56-D9D3282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939FB-2B17-4360-8C2F-4BFF0CDF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如果文件名过长，在原本的目录项后面会立即跟一个</a:t>
            </a:r>
            <a:r>
              <a:rPr lang="en-US" altLang="zh-CN" dirty="0"/>
              <a:t>LFN</a:t>
            </a:r>
            <a:r>
              <a:rPr lang="zh-CN" altLang="en-US" dirty="0"/>
              <a:t>项，同样也是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8B1940-A73D-4A43-AB15-220DF86A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99"/>
            <a:ext cx="12192000" cy="36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6ED-4400-4884-ACDB-043657A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53396-2985-42EF-A096-1EBEBBAE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数据区的第一个簇的簇号是</a:t>
            </a:r>
            <a:r>
              <a:rPr lang="en-US" altLang="zh-CN" dirty="0"/>
              <a:t>2</a:t>
            </a:r>
            <a:r>
              <a:rPr lang="zh-CN" altLang="en-US" dirty="0"/>
              <a:t>，为什么？</a:t>
            </a:r>
            <a:endParaRPr lang="en-US" altLang="zh-CN" dirty="0"/>
          </a:p>
          <a:p>
            <a:r>
              <a:rPr lang="zh-CN" altLang="en-US" dirty="0"/>
              <a:t>数据区开始扇区号</a:t>
            </a:r>
            <a:r>
              <a:rPr lang="en-US" altLang="zh-CN" dirty="0"/>
              <a:t>=</a:t>
            </a:r>
            <a:r>
              <a:rPr lang="zh-CN" altLang="en-US" dirty="0"/>
              <a:t>根目录开始扇区号</a:t>
            </a:r>
            <a:r>
              <a:rPr lang="en-US" altLang="zh-CN" dirty="0"/>
              <a:t>+</a:t>
            </a:r>
            <a:r>
              <a:rPr lang="zh-CN" altLang="en-US" dirty="0"/>
              <a:t>根目录所占扇区数。</a:t>
            </a:r>
            <a:endParaRPr lang="en-US" altLang="zh-CN" dirty="0"/>
          </a:p>
          <a:p>
            <a:r>
              <a:rPr lang="zh-CN" altLang="en-US" dirty="0"/>
              <a:t>若为目录，格式同根目录项。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01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6E57D-F406-4C25-BFD1-6A004AB6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35309-0162-4712-83FB-4715F7D5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2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DB4FA-46DA-4E5C-831D-B7BD3F6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FAT12</a:t>
            </a:r>
            <a:r>
              <a:rPr lang="zh-CN" altLang="en-US" dirty="0"/>
              <a:t>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EE4B3-400F-42B1-BC77-C756E75B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在当前目录</a:t>
            </a:r>
            <a:r>
              <a:rPr lang="en-US" altLang="zh-CN" dirty="0"/>
              <a:t>(.)</a:t>
            </a:r>
            <a:r>
              <a:rPr lang="zh-CN" altLang="en-US" dirty="0"/>
              <a:t>下创建一个新的软盘镜像</a:t>
            </a:r>
            <a:r>
              <a:rPr lang="en-US" altLang="zh-CN" dirty="0" err="1"/>
              <a:t>a.img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在当前目录下创建一个新目录</a:t>
            </a:r>
            <a:r>
              <a:rPr lang="en-US" altLang="zh-CN" dirty="0"/>
              <a:t>(./mount)</a:t>
            </a:r>
            <a:r>
              <a:rPr lang="zh-CN" altLang="en-US" dirty="0"/>
              <a:t>作为挂载点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mount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将镜像</a:t>
            </a:r>
            <a:r>
              <a:rPr lang="en-US" altLang="zh-CN" dirty="0"/>
              <a:t>./</a:t>
            </a:r>
            <a:r>
              <a:rPr lang="en-US" altLang="zh-CN" dirty="0" err="1"/>
              <a:t>a.img</a:t>
            </a:r>
            <a:r>
              <a:rPr lang="zh-CN" altLang="en-US" dirty="0"/>
              <a:t>挂载到</a:t>
            </a:r>
            <a:r>
              <a:rPr lang="en-US" altLang="zh-CN" dirty="0"/>
              <a:t>./mount</a:t>
            </a:r>
            <a:r>
              <a:rPr lang="zh-CN" altLang="en-US" dirty="0"/>
              <a:t>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sudo</a:t>
            </a:r>
            <a:r>
              <a:rPr lang="en-US" altLang="zh-CN" dirty="0"/>
              <a:t> mount </a:t>
            </a:r>
            <a:r>
              <a:rPr lang="en-US" altLang="zh-CN" dirty="0" err="1"/>
              <a:t>a.img</a:t>
            </a:r>
            <a:r>
              <a:rPr lang="en-US" altLang="zh-CN" dirty="0"/>
              <a:t> mount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57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02FE-3C18-4421-8A45-A4852D8C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2DC68-2055-4985-BC72-F2EFA8EE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挂载后，就可以通过操作</a:t>
            </a:r>
            <a:r>
              <a:rPr lang="en-US" altLang="zh-CN" dirty="0"/>
              <a:t>./mount</a:t>
            </a:r>
            <a:r>
              <a:rPr lang="zh-CN" altLang="en-US" dirty="0"/>
              <a:t>文件夹，来向</a:t>
            </a:r>
            <a:r>
              <a:rPr lang="en-US" altLang="zh-CN" dirty="0" err="1"/>
              <a:t>a.img</a:t>
            </a:r>
            <a:r>
              <a:rPr lang="zh-CN" altLang="en-US" dirty="0"/>
              <a:t>加入和查看文件。可使用系统自带的资源管理器类似 </a:t>
            </a:r>
            <a:r>
              <a:rPr lang="en-US" altLang="zh-CN" dirty="0"/>
              <a:t>GUI</a:t>
            </a:r>
            <a:r>
              <a:rPr lang="zh-CN" altLang="en-US" dirty="0"/>
              <a:t>工具，或者使用命令行操作。 </a:t>
            </a:r>
            <a:endParaRPr lang="en-US" altLang="zh-CN" dirty="0"/>
          </a:p>
          <a:p>
            <a:r>
              <a:rPr lang="zh-CN" altLang="en-US" dirty="0"/>
              <a:t>在操作挂载后的</a:t>
            </a:r>
            <a:r>
              <a:rPr lang="en-US" altLang="zh-CN" dirty="0" err="1"/>
              <a:t>img</a:t>
            </a:r>
            <a:r>
              <a:rPr lang="zh-CN" altLang="en-US" dirty="0"/>
              <a:t>镜像时，若使用命令行进行操作，需要使用</a:t>
            </a:r>
            <a:r>
              <a:rPr lang="en-US" altLang="zh-CN" dirty="0"/>
              <a:t>root</a:t>
            </a:r>
            <a:r>
              <a:rPr lang="zh-CN" altLang="en-US" dirty="0"/>
              <a:t>权限运行所有操作（例如</a:t>
            </a:r>
            <a:r>
              <a:rPr lang="en-US" altLang="zh-CN" dirty="0" err="1"/>
              <a:t>mkdir</a:t>
            </a:r>
            <a:r>
              <a:rPr lang="en-US" altLang="zh-CN" dirty="0"/>
              <a:t>, touch</a:t>
            </a:r>
            <a:r>
              <a:rPr lang="zh-CN" altLang="en-US" dirty="0"/>
              <a:t>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0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3A771-B243-4665-8B68-CABB48D1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39" y="415329"/>
            <a:ext cx="7731506" cy="56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2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0050-23EE-4CF0-A611-3671404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B5492-2735-47AB-9153-21AEB5AB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首先，在</a:t>
            </a:r>
            <a:r>
              <a:rPr lang="en-US" altLang="zh-CN" dirty="0"/>
              <a:t>WSL</a:t>
            </a:r>
            <a:r>
              <a:rPr lang="zh-CN" altLang="en-US" dirty="0"/>
              <a:t>下使用以下命令创建</a:t>
            </a:r>
            <a:r>
              <a:rPr lang="en-US" altLang="zh-CN" dirty="0"/>
              <a:t>FAT12</a:t>
            </a:r>
            <a:r>
              <a:rPr lang="zh-CN" altLang="en-US" dirty="0"/>
              <a:t>软盘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</a:t>
            </a:r>
          </a:p>
          <a:p>
            <a:r>
              <a:rPr lang="zh-CN" altLang="en-US" dirty="0"/>
              <a:t>然后，在以下网站下载安装</a:t>
            </a:r>
            <a:r>
              <a:rPr lang="en-US" altLang="zh-CN" dirty="0" err="1"/>
              <a:t>WinImage</a:t>
            </a:r>
            <a:r>
              <a:rPr lang="en-US" altLang="zh-CN" dirty="0"/>
              <a:t> 9.0 http://www.winimage.com/download.htm </a:t>
            </a:r>
            <a:r>
              <a:rPr lang="zh-CN" altLang="en-US" dirty="0"/>
              <a:t>使用这个工具可以方便地打开、修改</a:t>
            </a:r>
            <a:r>
              <a:rPr lang="en-US" altLang="zh-CN" dirty="0"/>
              <a:t>FAT12</a:t>
            </a:r>
            <a:r>
              <a:rPr lang="zh-CN" altLang="en-US" dirty="0"/>
              <a:t>镜像，其中</a:t>
            </a:r>
            <a:r>
              <a:rPr lang="en-US" altLang="zh-CN" dirty="0"/>
              <a:t>inject</a:t>
            </a:r>
            <a:r>
              <a:rPr lang="zh-CN" altLang="en-US" dirty="0"/>
              <a:t>功能即指插入文件。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9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B847-63AC-480C-99C1-844A8B6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23073-81A0-443D-9404-4A44A7A7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（</a:t>
            </a:r>
            <a:r>
              <a:rPr lang="en-US" altLang="zh-CN" dirty="0"/>
              <a:t>File Allocation Table</a:t>
            </a:r>
            <a:r>
              <a:rPr lang="zh-CN" altLang="en-US" dirty="0"/>
              <a:t>）文件配置表。用来记录文件所在位置的表格。假若丢失文件分配表，那么硬盘上的数据就会因无法定位而无法使用。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DOS v1.0</a:t>
            </a:r>
            <a:r>
              <a:rPr lang="zh-CN" altLang="en-US" dirty="0"/>
              <a:t>时代就引入了，是最基本的文件系统之一。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FAT</a:t>
            </a:r>
            <a:r>
              <a:rPr lang="zh-CN" altLang="en-US" dirty="0"/>
              <a:t>家族：</a:t>
            </a:r>
            <a:r>
              <a:rPr lang="en-US" altLang="zh-CN" dirty="0"/>
              <a:t>FAT12</a:t>
            </a:r>
            <a:r>
              <a:rPr lang="zh-CN" altLang="en-US" dirty="0"/>
              <a:t>、</a:t>
            </a:r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 err="1"/>
              <a:t>ExFAT</a:t>
            </a:r>
            <a:r>
              <a:rPr lang="zh-CN" altLang="en-US" dirty="0"/>
              <a:t>、</a:t>
            </a:r>
            <a:r>
              <a:rPr lang="en-US" altLang="zh-CN" dirty="0"/>
              <a:t>VFAT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*</a:t>
            </a:r>
            <a:r>
              <a:rPr lang="en-US" altLang="zh-CN" dirty="0"/>
              <a:t>FAT-n </a:t>
            </a:r>
            <a:r>
              <a:rPr lang="zh-CN" altLang="en-US" dirty="0"/>
              <a:t>使用了</a:t>
            </a:r>
            <a:r>
              <a:rPr lang="en-US" altLang="zh-CN" dirty="0"/>
              <a:t>n bit</a:t>
            </a:r>
            <a:r>
              <a:rPr lang="zh-CN" altLang="en-US" dirty="0"/>
              <a:t>来表示每个簇。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4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0A08E2-446F-4FA9-BA63-C17E1527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88" y="1018946"/>
            <a:ext cx="9077398" cy="44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1E057-2A2D-4C0E-93D0-DC6F7E65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B4756-8043-4B3C-AF95-F9236BBB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WinImage</a:t>
            </a:r>
            <a:r>
              <a:rPr lang="en-US" altLang="zh-CN" dirty="0"/>
              <a:t> 9.0</a:t>
            </a:r>
            <a:r>
              <a:rPr lang="zh-CN" altLang="en-US" dirty="0"/>
              <a:t>提供</a:t>
            </a:r>
            <a:r>
              <a:rPr lang="en-US" altLang="zh-CN" dirty="0"/>
              <a:t>30</a:t>
            </a:r>
            <a:r>
              <a:rPr lang="zh-CN" altLang="en-US" dirty="0"/>
              <a:t>天试用期，在试用期之后，请购买软件。</a:t>
            </a:r>
          </a:p>
          <a:p>
            <a:r>
              <a:rPr lang="zh-CN" altLang="en-US" dirty="0"/>
              <a:t>或者使用注册机生成注册码：打开这个网页，将此文件的内容复制下来，保存成一个</a:t>
            </a:r>
            <a:r>
              <a:rPr lang="en-US" altLang="zh-CN" dirty="0"/>
              <a:t>.html</a:t>
            </a:r>
            <a:r>
              <a:rPr lang="zh-CN" altLang="en-US" dirty="0"/>
              <a:t>文件，用浏览器打 开，任意输入注册用户名，点击按钮，将生成的其中一个注册码和用户名在安装时输入即可。 </a:t>
            </a:r>
            <a:endParaRPr lang="en-US" altLang="zh-CN" dirty="0"/>
          </a:p>
          <a:p>
            <a:r>
              <a:rPr lang="en-US" altLang="zh-CN" dirty="0"/>
              <a:t>PS: </a:t>
            </a:r>
            <a:r>
              <a:rPr lang="en-US" altLang="zh-CN" dirty="0" err="1"/>
              <a:t>WinImage</a:t>
            </a:r>
            <a:r>
              <a:rPr lang="zh-CN" altLang="en-US" dirty="0"/>
              <a:t>似乎也可以进行创建软件镜像的操作，不需要</a:t>
            </a:r>
            <a:r>
              <a:rPr lang="en-US" altLang="zh-CN" dirty="0"/>
              <a:t>WSL</a:t>
            </a:r>
            <a:r>
              <a:rPr lang="zh-CN" altLang="en-US" dirty="0"/>
              <a:t>，有兴趣的同学可以自己探索。</a:t>
            </a:r>
          </a:p>
        </p:txBody>
      </p:sp>
    </p:spTree>
    <p:extLst>
      <p:ext uri="{BB962C8B-B14F-4D97-AF65-F5344CB8AC3E}">
        <p14:creationId xmlns:p14="http://schemas.microsoft.com/office/powerpoint/2010/main" val="296941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0F039-D1D9-4CB2-9783-16AC399E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0B7AB-7760-456F-83F3-2563B01A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位地址，最大容量</a:t>
            </a:r>
            <a:r>
              <a:rPr lang="en-US" altLang="zh-CN" dirty="0"/>
              <a:t>16MB</a:t>
            </a:r>
          </a:p>
          <a:p>
            <a:endParaRPr lang="en-US" altLang="zh-CN" dirty="0"/>
          </a:p>
          <a:p>
            <a:r>
              <a:rPr lang="zh-CN" altLang="en-US" dirty="0"/>
              <a:t>为软盘设计的文件系统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3243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1B0E-5827-40B1-A17F-5691B68B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EDF5D-759B-421A-B5B4-F4C736D9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文件系统把存储介质看成一维的数组，基本单位是簇（</a:t>
            </a:r>
            <a:r>
              <a:rPr lang="en-US" altLang="zh-CN" dirty="0"/>
              <a:t>cluster</a:t>
            </a:r>
            <a:r>
              <a:rPr lang="zh-CN" altLang="en-US" dirty="0"/>
              <a:t>）。存储介质被划分为</a:t>
            </a:r>
            <a:r>
              <a:rPr lang="en-US" altLang="zh-CN" dirty="0"/>
              <a:t>3</a:t>
            </a:r>
            <a:r>
              <a:rPr lang="zh-CN" altLang="en-US" dirty="0"/>
              <a:t>个区域：</a:t>
            </a:r>
            <a:r>
              <a:rPr lang="en-US" altLang="zh-CN" dirty="0"/>
              <a:t>boot record</a:t>
            </a:r>
            <a:r>
              <a:rPr lang="zh-CN" altLang="en-US" dirty="0"/>
              <a:t>、</a:t>
            </a:r>
            <a:r>
              <a:rPr lang="en-US" altLang="zh-CN" dirty="0"/>
              <a:t>FAT</a:t>
            </a:r>
            <a:r>
              <a:rPr lang="zh-CN" altLang="en-US" dirty="0"/>
              <a:t>、</a:t>
            </a:r>
            <a:r>
              <a:rPr lang="en-US" altLang="zh-CN" dirty="0"/>
              <a:t>directory and data area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一个簇包含一个扇区，大小为</a:t>
            </a:r>
            <a:r>
              <a:rPr lang="en-US" altLang="zh-CN" dirty="0"/>
              <a:t>512B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94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E81F-5A15-421B-8202-A692FDAF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CB17-9267-47DC-9678-E8FBFCB1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AC95EB4-FC8D-4C73-A872-16D7A9B3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957EC940-A41E-4B71-B1EC-EDAAD05A0CE0}"/>
              </a:ext>
            </a:extLst>
          </p:cNvPr>
          <p:cNvSpPr txBox="1"/>
          <p:nvPr/>
        </p:nvSpPr>
        <p:spPr>
          <a:xfrm>
            <a:off x="3086670" y="541633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5BAAC-642D-4177-9F21-91C6F2F8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8EA0D-B117-4889-8EBA-98861DD4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引导扇区包含了数据和代码，数据被称为</a:t>
            </a:r>
            <a:r>
              <a:rPr lang="en-US" altLang="zh-CN" dirty="0"/>
              <a:t>BPB</a:t>
            </a:r>
            <a:r>
              <a:rPr lang="zh-CN" altLang="en-US" dirty="0"/>
              <a:t>（</a:t>
            </a:r>
            <a:r>
              <a:rPr lang="en-US" altLang="zh-CN" dirty="0"/>
              <a:t>BIOS Parameter Block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0E32C-6BA4-4705-ABC0-DCA72A65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48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52F064-E6B9-4890-A664-959CC89802F0}"/>
              </a:ext>
            </a:extLst>
          </p:cNvPr>
          <p:cNvSpPr/>
          <p:nvPr/>
        </p:nvSpPr>
        <p:spPr>
          <a:xfrm>
            <a:off x="0" y="557124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7DF811-47D5-4E24-952C-6D1E0ED31E58}"/>
              </a:ext>
            </a:extLst>
          </p:cNvPr>
          <p:cNvSpPr txBox="1"/>
          <p:nvPr/>
        </p:nvSpPr>
        <p:spPr>
          <a:xfrm>
            <a:off x="8540684" y="555154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D9EC2-1B5D-45AF-ABFB-7C532B23F955}"/>
              </a:ext>
            </a:extLst>
          </p:cNvPr>
          <p:cNvSpPr/>
          <p:nvPr/>
        </p:nvSpPr>
        <p:spPr>
          <a:xfrm>
            <a:off x="0" y="592087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199A9F-7787-49F8-B0EC-8750A40FF20D}"/>
              </a:ext>
            </a:extLst>
          </p:cNvPr>
          <p:cNvSpPr txBox="1"/>
          <p:nvPr/>
        </p:nvSpPr>
        <p:spPr>
          <a:xfrm>
            <a:off x="4901937" y="59237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903FD3-A72F-409C-8091-DD70DCE3BB0A}"/>
              </a:ext>
            </a:extLst>
          </p:cNvPr>
          <p:cNvSpPr/>
          <p:nvPr/>
        </p:nvSpPr>
        <p:spPr>
          <a:xfrm>
            <a:off x="0" y="626672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B951D8-02C7-48E1-A56B-99AF40ABC28D}"/>
              </a:ext>
            </a:extLst>
          </p:cNvPr>
          <p:cNvSpPr txBox="1"/>
          <p:nvPr/>
        </p:nvSpPr>
        <p:spPr>
          <a:xfrm>
            <a:off x="7777113" y="622732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</a:p>
        </p:txBody>
      </p:sp>
    </p:spTree>
    <p:extLst>
      <p:ext uri="{BB962C8B-B14F-4D97-AF65-F5344CB8AC3E}">
        <p14:creationId xmlns:p14="http://schemas.microsoft.com/office/powerpoint/2010/main" val="7239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D1993-A942-4932-9A37-22ED200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A46208-4D4D-49D8-ACD7-595D3D51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1296"/>
            <a:ext cx="12180404" cy="34561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6AB902-0E11-48A9-AC55-E45D91F2D723}"/>
              </a:ext>
            </a:extLst>
          </p:cNvPr>
          <p:cNvSpPr/>
          <p:nvPr/>
        </p:nvSpPr>
        <p:spPr>
          <a:xfrm>
            <a:off x="0" y="234129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96368-76D1-4978-84C3-6BC605D56F03}"/>
              </a:ext>
            </a:extLst>
          </p:cNvPr>
          <p:cNvSpPr txBox="1"/>
          <p:nvPr/>
        </p:nvSpPr>
        <p:spPr>
          <a:xfrm>
            <a:off x="8135332" y="234129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5CEF1D-3E37-47E4-B1FE-70ECB3022512}"/>
              </a:ext>
            </a:extLst>
          </p:cNvPr>
          <p:cNvSpPr/>
          <p:nvPr/>
        </p:nvSpPr>
        <p:spPr>
          <a:xfrm>
            <a:off x="11596" y="271062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BCF7C7-1391-4446-8DAE-84F45C0877B1}"/>
              </a:ext>
            </a:extLst>
          </p:cNvPr>
          <p:cNvSpPr txBox="1"/>
          <p:nvPr/>
        </p:nvSpPr>
        <p:spPr>
          <a:xfrm>
            <a:off x="8568181" y="26583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0772C-1FF4-4D18-B8EE-8C680E989B2D}"/>
              </a:ext>
            </a:extLst>
          </p:cNvPr>
          <p:cNvSpPr/>
          <p:nvPr/>
        </p:nvSpPr>
        <p:spPr>
          <a:xfrm>
            <a:off x="0" y="306000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508BD0-8501-4DAF-A43A-04AE2E164CCE}"/>
              </a:ext>
            </a:extLst>
          </p:cNvPr>
          <p:cNvSpPr txBox="1"/>
          <p:nvPr/>
        </p:nvSpPr>
        <p:spPr>
          <a:xfrm>
            <a:off x="8135332" y="3188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F7D5CF-4BD9-4B8C-B80F-217FF3F40FE1}"/>
              </a:ext>
            </a:extLst>
          </p:cNvPr>
          <p:cNvSpPr/>
          <p:nvPr/>
        </p:nvSpPr>
        <p:spPr>
          <a:xfrm>
            <a:off x="0" y="389327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F7522-27D3-433C-B9EC-B511E5F0D364}"/>
              </a:ext>
            </a:extLst>
          </p:cNvPr>
          <p:cNvSpPr txBox="1"/>
          <p:nvPr/>
        </p:nvSpPr>
        <p:spPr>
          <a:xfrm>
            <a:off x="5797485" y="38935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表的数量</a:t>
            </a:r>
          </a:p>
        </p:txBody>
      </p:sp>
    </p:spTree>
    <p:extLst>
      <p:ext uri="{BB962C8B-B14F-4D97-AF65-F5344CB8AC3E}">
        <p14:creationId xmlns:p14="http://schemas.microsoft.com/office/powerpoint/2010/main" val="33752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64F6-CCC3-4A2F-8F5B-01167922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796E3E-1582-44A3-9007-D38E9376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85" y="2318994"/>
            <a:ext cx="12175755" cy="33559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350669-9F86-4269-A5E1-41B0BD773298}"/>
              </a:ext>
            </a:extLst>
          </p:cNvPr>
          <p:cNvSpPr/>
          <p:nvPr/>
        </p:nvSpPr>
        <p:spPr>
          <a:xfrm>
            <a:off x="0" y="499620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B2397-036D-4E95-9BA1-4C7A6FB73FEC}"/>
              </a:ext>
            </a:extLst>
          </p:cNvPr>
          <p:cNvSpPr txBox="1"/>
          <p:nvPr/>
        </p:nvSpPr>
        <p:spPr>
          <a:xfrm>
            <a:off x="4760536" y="49962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DA3AA-F235-4616-B42E-B75F038668CC}"/>
              </a:ext>
            </a:extLst>
          </p:cNvPr>
          <p:cNvSpPr/>
          <p:nvPr/>
        </p:nvSpPr>
        <p:spPr>
          <a:xfrm>
            <a:off x="0" y="536553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4A8E1-4DE2-439D-9BB1-DE4AA1749BBB}"/>
              </a:ext>
            </a:extLst>
          </p:cNvPr>
          <p:cNvSpPr txBox="1"/>
          <p:nvPr/>
        </p:nvSpPr>
        <p:spPr>
          <a:xfrm>
            <a:off x="6240544" y="530560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2DE8D0-FC6E-4738-BE42-5CA5B5EE1B15}"/>
              </a:ext>
            </a:extLst>
          </p:cNvPr>
          <p:cNvSpPr txBox="1"/>
          <p:nvPr/>
        </p:nvSpPr>
        <p:spPr>
          <a:xfrm>
            <a:off x="348792" y="608971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</a:p>
        </p:txBody>
      </p:sp>
    </p:spTree>
    <p:extLst>
      <p:ext uri="{BB962C8B-B14F-4D97-AF65-F5344CB8AC3E}">
        <p14:creationId xmlns:p14="http://schemas.microsoft.com/office/powerpoint/2010/main" val="6132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908D-4268-4800-ABFC-FA64CBA5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92919-4460-45D4-BEDC-9E573C66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8"/>
            <a:ext cx="10515600" cy="53732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</a:t>
            </a:r>
            <a:r>
              <a:rPr lang="zh-CN" altLang="en-US" sz="2400" dirty="0"/>
              <a:t>和</a:t>
            </a:r>
            <a:r>
              <a:rPr lang="en-US" altLang="zh-CN" sz="2400" dirty="0"/>
              <a:t>FAT2</a:t>
            </a:r>
            <a:r>
              <a:rPr lang="zh-CN" altLang="en-US" sz="2400" dirty="0"/>
              <a:t>互为备份。</a:t>
            </a:r>
            <a:endParaRPr lang="en-US" altLang="zh-CN" sz="2400" dirty="0"/>
          </a:p>
          <a:p>
            <a:r>
              <a:rPr kumimoji="1" lang="zh-CN" altLang="en-US" sz="2400" dirty="0"/>
              <a:t>文件分配表被划分为紧密排列的若干个表项，每个表项都与数据区中的一个簇相对应，而且表项的序号也是与簇号一一对应的。</a:t>
            </a:r>
          </a:p>
          <a:p>
            <a:r>
              <a:rPr kumimoji="1" lang="zh-CN" altLang="en-US" sz="2400" dirty="0"/>
              <a:t>每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位成为一个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FATEntry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，代表一个簇。所以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项会占用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个字节</a:t>
            </a:r>
          </a:p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软盘上，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前三个字节的值是固定的</a:t>
            </a:r>
            <a:r>
              <a:rPr kumimoji="1" lang="en-US" altLang="zh-CN" sz="2400" dirty="0"/>
              <a:t>0xF0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，用于表示这是一个应用在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软盘上的</a:t>
            </a:r>
            <a:r>
              <a:rPr kumimoji="1" lang="en-US" altLang="zh-CN" sz="2400" dirty="0"/>
              <a:t>FAT12</a:t>
            </a:r>
            <a:r>
              <a:rPr kumimoji="1" lang="zh-CN" altLang="en-US" sz="2400" dirty="0"/>
              <a:t>文件系统。本来序号为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表项应该对应于簇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，但是由于这两个表项被设置成了固定值，簇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。</a:t>
            </a:r>
          </a:p>
          <a:p>
            <a:r>
              <a:rPr kumimoji="1" lang="en-US" altLang="zh-CN" sz="2400" dirty="0"/>
              <a:t>FAT</a:t>
            </a:r>
            <a:r>
              <a:rPr kumimoji="1" lang="zh-CN" altLang="en-US" sz="2400" dirty="0"/>
              <a:t>项的值代表文件的下一个簇号</a:t>
            </a:r>
          </a:p>
          <a:p>
            <a:pPr lvl="1">
              <a:buSzPct val="50000"/>
            </a:pPr>
            <a:r>
              <a:rPr kumimoji="1" lang="zh-CN" altLang="en-US" dirty="0"/>
              <a:t>值大于或等于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，表示当前簇已经是本文件的最后一个簇</a:t>
            </a:r>
          </a:p>
          <a:p>
            <a:pPr lvl="1">
              <a:buSzPct val="50000"/>
            </a:pPr>
            <a:r>
              <a:rPr kumimoji="1" lang="zh-CN" altLang="en-US" dirty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</a:p>
        </p:txBody>
      </p:sp>
    </p:spTree>
    <p:extLst>
      <p:ext uri="{BB962C8B-B14F-4D97-AF65-F5344CB8AC3E}">
        <p14:creationId xmlns:p14="http://schemas.microsoft.com/office/powerpoint/2010/main" val="186389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881</Words>
  <Application>Microsoft Office PowerPoint</Application>
  <PresentationFormat>宽屏</PresentationFormat>
  <Paragraphs>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  <vt:lpstr>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 </cp:lastModifiedBy>
  <cp:revision>15</cp:revision>
  <dcterms:created xsi:type="dcterms:W3CDTF">2019-10-15T02:52:51Z</dcterms:created>
  <dcterms:modified xsi:type="dcterms:W3CDTF">2020-10-19T08:31:21Z</dcterms:modified>
</cp:coreProperties>
</file>