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nva Sans" panose="020B0604020202020204" charset="0"/>
      <p:regular r:id="rId26"/>
    </p:embeddedFont>
    <p:embeddedFont>
      <p:font typeface="Neo Tech Bold" panose="020B0604020202020204" charset="0"/>
      <p:regular r:id="rId27"/>
    </p:embeddedFont>
    <p:embeddedFont>
      <p:font typeface="Poppins" panose="00000500000000000000" pitchFamily="2" charset="0"/>
      <p:regular r:id="rId28"/>
    </p:embeddedFont>
    <p:embeddedFont>
      <p:font typeface="Poppins Bold" panose="020B0604020202020204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282" y="-1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9.sv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7.svg"/><Relationship Id="rId4" Type="http://schemas.openxmlformats.org/officeDocument/2006/relationships/image" Target="../media/image3.svg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7.svg"/><Relationship Id="rId4" Type="http://schemas.openxmlformats.org/officeDocument/2006/relationships/image" Target="../media/image3.svg"/><Relationship Id="rId9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7.svg"/><Relationship Id="rId4" Type="http://schemas.openxmlformats.org/officeDocument/2006/relationships/image" Target="../media/image3.svg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7.svg"/><Relationship Id="rId4" Type="http://schemas.openxmlformats.org/officeDocument/2006/relationships/image" Target="../media/image3.svg"/><Relationship Id="rId9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7.svg"/><Relationship Id="rId4" Type="http://schemas.openxmlformats.org/officeDocument/2006/relationships/image" Target="../media/image3.svg"/><Relationship Id="rId9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7.svg"/><Relationship Id="rId4" Type="http://schemas.openxmlformats.org/officeDocument/2006/relationships/image" Target="../media/image3.svg"/><Relationship Id="rId9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7.svg"/><Relationship Id="rId4" Type="http://schemas.openxmlformats.org/officeDocument/2006/relationships/image" Target="../media/image3.sv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7.svg"/><Relationship Id="rId4" Type="http://schemas.openxmlformats.org/officeDocument/2006/relationships/image" Target="../media/image3.sv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7.svg"/><Relationship Id="rId4" Type="http://schemas.openxmlformats.org/officeDocument/2006/relationships/image" Target="../media/image3.sv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7.svg"/><Relationship Id="rId4" Type="http://schemas.openxmlformats.org/officeDocument/2006/relationships/image" Target="../media/image3.sv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7.svg"/><Relationship Id="rId4" Type="http://schemas.openxmlformats.org/officeDocument/2006/relationships/image" Target="../media/image3.sv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0" Type="http://schemas.openxmlformats.org/officeDocument/2006/relationships/image" Target="../media/image5.svg"/><Relationship Id="rId4" Type="http://schemas.openxmlformats.org/officeDocument/2006/relationships/image" Target="../media/image9.sv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-11430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b="-9109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r="-52975" b="-91098"/>
            </a:stretch>
          </a:blipFill>
        </p:spPr>
      </p:sp>
      <p:sp>
        <p:nvSpPr>
          <p:cNvPr id="4" name="Freeform 4"/>
          <p:cNvSpPr/>
          <p:nvPr/>
        </p:nvSpPr>
        <p:spPr>
          <a:xfrm rot="-6954155">
            <a:off x="11475847" y="-1670126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4" y="0"/>
                </a:lnTo>
                <a:lnTo>
                  <a:pt x="10212044" y="7389807"/>
                </a:lnTo>
                <a:lnTo>
                  <a:pt x="0" y="73898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3351545">
            <a:off x="-3478707" y="4537026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6333348" y="8447529"/>
            <a:ext cx="925952" cy="919347"/>
            <a:chOff x="0" y="0"/>
            <a:chExt cx="289003" cy="2869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9003" cy="286941"/>
            </a:xfrm>
            <a:custGeom>
              <a:avLst/>
              <a:gdLst/>
              <a:ahLst/>
              <a:cxnLst/>
              <a:rect l="l" t="t" r="r" b="b"/>
              <a:pathLst>
                <a:path w="289003" h="286941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-5400000">
            <a:off x="16650402" y="8694263"/>
            <a:ext cx="315151" cy="425879"/>
          </a:xfrm>
          <a:custGeom>
            <a:avLst/>
            <a:gdLst/>
            <a:ahLst/>
            <a:cxnLst/>
            <a:rect l="l" t="t" r="r" b="b"/>
            <a:pathLst>
              <a:path w="315151" h="425879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159836" y="4352925"/>
            <a:ext cx="1392979" cy="139297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032634" y="3314700"/>
            <a:ext cx="12222732" cy="224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 b="1" dirty="0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DATA STRUCTURES AND ALGORITHMS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34398" y="900922"/>
            <a:ext cx="3380502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THYNK UNLIMITED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144000" y="965066"/>
            <a:ext cx="1662550" cy="403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Home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408122" y="967280"/>
            <a:ext cx="1907082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726729" y="943100"/>
            <a:ext cx="1916881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Content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034325" y="965066"/>
            <a:ext cx="2224975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4753834" y="2055071"/>
            <a:ext cx="1392979" cy="1392979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b="-9109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r="-52975" b="-9109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144000" y="965066"/>
            <a:ext cx="1662550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408122" y="967280"/>
            <a:ext cx="1907082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726729" y="943100"/>
            <a:ext cx="1916881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id="8" name="Freeform 8"/>
          <p:cNvSpPr/>
          <p:nvPr/>
        </p:nvSpPr>
        <p:spPr>
          <a:xfrm rot="-7187646">
            <a:off x="12050913" y="-2660948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5034325" y="965066"/>
            <a:ext cx="2224975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34398" y="900922"/>
            <a:ext cx="3380502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THYNK UNLIMITED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955681" y="2370963"/>
            <a:ext cx="6412669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78"/>
              </a:lnSpc>
            </a:pPr>
            <a:r>
              <a:rPr lang="en-US" sz="7065" b="1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ARRAY-BASED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932635" y="3795936"/>
            <a:ext cx="9812023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b="1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IMPLEMENTATION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7932635" y="5635497"/>
            <a:ext cx="8429577" cy="2703992"/>
            <a:chOff x="0" y="0"/>
            <a:chExt cx="2220135" cy="71216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220135" cy="712162"/>
            </a:xfrm>
            <a:custGeom>
              <a:avLst/>
              <a:gdLst/>
              <a:ahLst/>
              <a:cxnLst/>
              <a:rect l="l" t="t" r="r" b="b"/>
              <a:pathLst>
                <a:path w="2220135" h="712162">
                  <a:moveTo>
                    <a:pt x="60616" y="0"/>
                  </a:moveTo>
                  <a:lnTo>
                    <a:pt x="2159520" y="0"/>
                  </a:lnTo>
                  <a:cubicBezTo>
                    <a:pt x="2175596" y="0"/>
                    <a:pt x="2191014" y="6386"/>
                    <a:pt x="2202381" y="17754"/>
                  </a:cubicBezTo>
                  <a:cubicBezTo>
                    <a:pt x="2213749" y="29122"/>
                    <a:pt x="2220135" y="44540"/>
                    <a:pt x="2220135" y="60616"/>
                  </a:cubicBezTo>
                  <a:lnTo>
                    <a:pt x="2220135" y="651546"/>
                  </a:lnTo>
                  <a:cubicBezTo>
                    <a:pt x="2220135" y="685024"/>
                    <a:pt x="2192997" y="712162"/>
                    <a:pt x="2159520" y="712162"/>
                  </a:cubicBezTo>
                  <a:lnTo>
                    <a:pt x="60616" y="712162"/>
                  </a:lnTo>
                  <a:cubicBezTo>
                    <a:pt x="27139" y="712162"/>
                    <a:pt x="0" y="685024"/>
                    <a:pt x="0" y="651546"/>
                  </a:cubicBezTo>
                  <a:lnTo>
                    <a:pt x="0" y="60616"/>
                  </a:lnTo>
                  <a:cubicBezTo>
                    <a:pt x="0" y="27139"/>
                    <a:pt x="27139" y="0"/>
                    <a:pt x="60616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66675"/>
              <a:ext cx="2220135" cy="7788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8746996" y="5929698"/>
            <a:ext cx="6727394" cy="2409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51"/>
              </a:lnSpc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 an array-based implementation, the queue uses a fixed-size array to store elements. We maintain two pointers (or indices): one for the front and one for the rear of the queue.</a:t>
            </a:r>
          </a:p>
          <a:p>
            <a:pPr algn="just">
              <a:lnSpc>
                <a:spcPts val="3151"/>
              </a:lnSpc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Structure Definition:</a:t>
            </a:r>
          </a:p>
          <a:p>
            <a:pPr marL="0" lvl="0" indent="0" algn="just">
              <a:lnSpc>
                <a:spcPts val="3151"/>
              </a:lnSpc>
              <a:spcBef>
                <a:spcPct val="0"/>
              </a:spcBef>
            </a:pPr>
            <a:endParaRPr lang="en-US" sz="225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Freeform 17"/>
          <p:cNvSpPr/>
          <p:nvPr/>
        </p:nvSpPr>
        <p:spPr>
          <a:xfrm rot="1780735" flipH="1">
            <a:off x="-3007698" y="4201124"/>
            <a:ext cx="12178944" cy="8813127"/>
          </a:xfrm>
          <a:custGeom>
            <a:avLst/>
            <a:gdLst/>
            <a:ahLst/>
            <a:cxnLst/>
            <a:rect l="l" t="t" r="r" b="b"/>
            <a:pathLst>
              <a:path w="12178944" h="8813127">
                <a:moveTo>
                  <a:pt x="12178944" y="0"/>
                </a:moveTo>
                <a:lnTo>
                  <a:pt x="0" y="0"/>
                </a:lnTo>
                <a:lnTo>
                  <a:pt x="0" y="8813126"/>
                </a:lnTo>
                <a:lnTo>
                  <a:pt x="12178944" y="8813126"/>
                </a:lnTo>
                <a:lnTo>
                  <a:pt x="12178944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375287" y="2504313"/>
            <a:ext cx="5644368" cy="5644368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5474390" y="2120800"/>
            <a:ext cx="1392979" cy="1392979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2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b="-9109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r="-52975" b="-9109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408122" y="967280"/>
            <a:ext cx="1907082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726729" y="943100"/>
            <a:ext cx="1916881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-7187646">
            <a:off x="12050913" y="-2660948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932635" y="5635497"/>
            <a:ext cx="8429577" cy="2703992"/>
            <a:chOff x="0" y="0"/>
            <a:chExt cx="2220135" cy="71216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20135" cy="712162"/>
            </a:xfrm>
            <a:custGeom>
              <a:avLst/>
              <a:gdLst/>
              <a:ahLst/>
              <a:cxnLst/>
              <a:rect l="l" t="t" r="r" b="b"/>
              <a:pathLst>
                <a:path w="2220135" h="712162">
                  <a:moveTo>
                    <a:pt x="60616" y="0"/>
                  </a:moveTo>
                  <a:lnTo>
                    <a:pt x="2159520" y="0"/>
                  </a:lnTo>
                  <a:cubicBezTo>
                    <a:pt x="2175596" y="0"/>
                    <a:pt x="2191014" y="6386"/>
                    <a:pt x="2202381" y="17754"/>
                  </a:cubicBezTo>
                  <a:cubicBezTo>
                    <a:pt x="2213749" y="29122"/>
                    <a:pt x="2220135" y="44540"/>
                    <a:pt x="2220135" y="60616"/>
                  </a:cubicBezTo>
                  <a:lnTo>
                    <a:pt x="2220135" y="651546"/>
                  </a:lnTo>
                  <a:cubicBezTo>
                    <a:pt x="2220135" y="685024"/>
                    <a:pt x="2192997" y="712162"/>
                    <a:pt x="2159520" y="712162"/>
                  </a:cubicBezTo>
                  <a:lnTo>
                    <a:pt x="60616" y="712162"/>
                  </a:lnTo>
                  <a:cubicBezTo>
                    <a:pt x="27139" y="712162"/>
                    <a:pt x="0" y="685024"/>
                    <a:pt x="0" y="651546"/>
                  </a:cubicBezTo>
                  <a:lnTo>
                    <a:pt x="0" y="60616"/>
                  </a:lnTo>
                  <a:cubicBezTo>
                    <a:pt x="0" y="27139"/>
                    <a:pt x="27139" y="0"/>
                    <a:pt x="60616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2220135" cy="7788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8746996" y="5929698"/>
            <a:ext cx="6727394" cy="2409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51"/>
              </a:lnSpc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Key Methods</a:t>
            </a:r>
          </a:p>
          <a:p>
            <a:pPr algn="just">
              <a:lnSpc>
                <a:spcPts val="3151"/>
              </a:lnSpc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Enqueue: Add an element to the rear.</a:t>
            </a:r>
          </a:p>
          <a:p>
            <a:pPr algn="just">
              <a:lnSpc>
                <a:spcPts val="3151"/>
              </a:lnSpc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Dequeue: Remove an element from the front.</a:t>
            </a:r>
          </a:p>
          <a:p>
            <a:pPr algn="just">
              <a:lnSpc>
                <a:spcPts val="3151"/>
              </a:lnSpc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isEmpty: Check if the queue is empty.</a:t>
            </a:r>
          </a:p>
          <a:p>
            <a:pPr algn="just">
              <a:lnSpc>
                <a:spcPts val="3151"/>
              </a:lnSpc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size: Return the current number of elements.</a:t>
            </a:r>
          </a:p>
          <a:p>
            <a:pPr marL="0" lvl="0" indent="0" algn="just">
              <a:lnSpc>
                <a:spcPts val="3151"/>
              </a:lnSpc>
              <a:spcBef>
                <a:spcPct val="0"/>
              </a:spcBef>
            </a:pPr>
            <a:endParaRPr lang="en-US" sz="225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Freeform 12"/>
          <p:cNvSpPr/>
          <p:nvPr/>
        </p:nvSpPr>
        <p:spPr>
          <a:xfrm rot="1780735" flipH="1">
            <a:off x="-3007698" y="4201124"/>
            <a:ext cx="12178944" cy="8813127"/>
          </a:xfrm>
          <a:custGeom>
            <a:avLst/>
            <a:gdLst/>
            <a:ahLst/>
            <a:cxnLst/>
            <a:rect l="l" t="t" r="r" b="b"/>
            <a:pathLst>
              <a:path w="12178944" h="8813127">
                <a:moveTo>
                  <a:pt x="12178944" y="0"/>
                </a:moveTo>
                <a:lnTo>
                  <a:pt x="0" y="0"/>
                </a:lnTo>
                <a:lnTo>
                  <a:pt x="0" y="8813126"/>
                </a:lnTo>
                <a:lnTo>
                  <a:pt x="12178944" y="8813126"/>
                </a:lnTo>
                <a:lnTo>
                  <a:pt x="12178944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375287" y="2504313"/>
            <a:ext cx="5644368" cy="5644368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474390" y="2120800"/>
            <a:ext cx="1392979" cy="1392979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658688" y="2676834"/>
            <a:ext cx="7077565" cy="5299327"/>
          </a:xfrm>
          <a:custGeom>
            <a:avLst/>
            <a:gdLst/>
            <a:ahLst/>
            <a:cxnLst/>
            <a:rect l="l" t="t" r="r" b="b"/>
            <a:pathLst>
              <a:path w="7077565" h="5299327">
                <a:moveTo>
                  <a:pt x="0" y="0"/>
                </a:moveTo>
                <a:lnTo>
                  <a:pt x="7077565" y="0"/>
                </a:lnTo>
                <a:lnTo>
                  <a:pt x="7077565" y="5299327"/>
                </a:lnTo>
                <a:lnTo>
                  <a:pt x="0" y="529932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9144000" y="965066"/>
            <a:ext cx="1662550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5034325" y="965066"/>
            <a:ext cx="2224975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534398" y="900922"/>
            <a:ext cx="3380502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THYNK UNLIMITED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955681" y="2370963"/>
            <a:ext cx="6412669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78"/>
              </a:lnSpc>
            </a:pPr>
            <a:r>
              <a:rPr lang="en-US" sz="7065" b="1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EXAMPLE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932635" y="3795936"/>
            <a:ext cx="9812023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20" grpId="0"/>
      <p:bldP spid="21" grpId="0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b="-9109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r="-52975" b="-91098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675245" y="-2247157"/>
            <a:ext cx="7799788" cy="7799788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144000" y="965066"/>
            <a:ext cx="1662550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408122" y="967280"/>
            <a:ext cx="1907082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726729" y="943100"/>
            <a:ext cx="1916881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034325" y="965066"/>
            <a:ext cx="2224975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34398" y="900922"/>
            <a:ext cx="3380502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THYNK UNLIMITED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149771" y="2419012"/>
            <a:ext cx="8943724" cy="1383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80"/>
              </a:lnSpc>
            </a:pPr>
            <a:r>
              <a:rPr lang="en-US" sz="8067" b="1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COMPARE THE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128714" y="3523026"/>
            <a:ext cx="9729934" cy="162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 b="1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PERFORMANCE OF TWO SORTING ALGORITHMS.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258781" y="6127457"/>
            <a:ext cx="8040832" cy="2548494"/>
            <a:chOff x="0" y="0"/>
            <a:chExt cx="2117750" cy="67120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117750" cy="671208"/>
            </a:xfrm>
            <a:custGeom>
              <a:avLst/>
              <a:gdLst/>
              <a:ahLst/>
              <a:cxnLst/>
              <a:rect l="l" t="t" r="r" b="b"/>
              <a:pathLst>
                <a:path w="2117750" h="671208">
                  <a:moveTo>
                    <a:pt x="63546" y="0"/>
                  </a:moveTo>
                  <a:lnTo>
                    <a:pt x="2054204" y="0"/>
                  </a:lnTo>
                  <a:cubicBezTo>
                    <a:pt x="2089299" y="0"/>
                    <a:pt x="2117750" y="28451"/>
                    <a:pt x="2117750" y="63546"/>
                  </a:cubicBezTo>
                  <a:lnTo>
                    <a:pt x="2117750" y="607662"/>
                  </a:lnTo>
                  <a:cubicBezTo>
                    <a:pt x="2117750" y="624515"/>
                    <a:pt x="2111055" y="640679"/>
                    <a:pt x="2099138" y="652596"/>
                  </a:cubicBezTo>
                  <a:cubicBezTo>
                    <a:pt x="2087221" y="664513"/>
                    <a:pt x="2071057" y="671208"/>
                    <a:pt x="2054204" y="671208"/>
                  </a:cubicBezTo>
                  <a:lnTo>
                    <a:pt x="63546" y="671208"/>
                  </a:lnTo>
                  <a:cubicBezTo>
                    <a:pt x="28451" y="671208"/>
                    <a:pt x="0" y="642757"/>
                    <a:pt x="0" y="607662"/>
                  </a:cubicBezTo>
                  <a:lnTo>
                    <a:pt x="0" y="63546"/>
                  </a:lnTo>
                  <a:cubicBezTo>
                    <a:pt x="0" y="46693"/>
                    <a:pt x="6695" y="30530"/>
                    <a:pt x="18612" y="18612"/>
                  </a:cubicBezTo>
                  <a:cubicBezTo>
                    <a:pt x="30530" y="6695"/>
                    <a:pt x="46693" y="0"/>
                    <a:pt x="63546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66675"/>
              <a:ext cx="2117750" cy="7378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816104" y="6447558"/>
            <a:ext cx="6576538" cy="2409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51"/>
              </a:lnSpc>
            </a:pPr>
            <a:r>
              <a:rPr lang="en-US" sz="225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Comparing Sorting Algorithms: Quick Sort vs. Merge Sort</a:t>
            </a:r>
          </a:p>
          <a:p>
            <a:pPr algn="just">
              <a:lnSpc>
                <a:spcPts val="3151"/>
              </a:lnSpc>
            </a:pPr>
            <a:r>
              <a:rPr lang="en-US" sz="225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 this comparison we will examine Quick Sort and Merge Sort, two widely used sorting algorithms.</a:t>
            </a:r>
          </a:p>
          <a:p>
            <a:pPr marL="0" lvl="0" indent="0" algn="just">
              <a:lnSpc>
                <a:spcPts val="3151"/>
              </a:lnSpc>
              <a:spcBef>
                <a:spcPct val="0"/>
              </a:spcBef>
            </a:pPr>
            <a:endParaRPr lang="en-US" sz="225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" name="Freeform 19"/>
          <p:cNvSpPr/>
          <p:nvPr/>
        </p:nvSpPr>
        <p:spPr>
          <a:xfrm rot="-1157353">
            <a:off x="9447666" y="4009603"/>
            <a:ext cx="13398293" cy="9695492"/>
          </a:xfrm>
          <a:custGeom>
            <a:avLst/>
            <a:gdLst/>
            <a:ahLst/>
            <a:cxnLst/>
            <a:rect l="l" t="t" r="r" b="b"/>
            <a:pathLst>
              <a:path w="13398293" h="9695492">
                <a:moveTo>
                  <a:pt x="0" y="0"/>
                </a:moveTo>
                <a:lnTo>
                  <a:pt x="13398293" y="0"/>
                </a:lnTo>
                <a:lnTo>
                  <a:pt x="13398293" y="9695492"/>
                </a:lnTo>
                <a:lnTo>
                  <a:pt x="0" y="96954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11686215" y="5599370"/>
            <a:ext cx="3257979" cy="3257979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49295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b="-9109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r="-52975" b="-91098"/>
            </a:stretch>
          </a:blipFill>
        </p:spPr>
      </p:sp>
      <p:sp>
        <p:nvSpPr>
          <p:cNvPr id="4" name="Freeform 4"/>
          <p:cNvSpPr/>
          <p:nvPr/>
        </p:nvSpPr>
        <p:spPr>
          <a:xfrm rot="622067" flipH="1">
            <a:off x="-1983095" y="6572465"/>
            <a:ext cx="12178944" cy="8813127"/>
          </a:xfrm>
          <a:custGeom>
            <a:avLst/>
            <a:gdLst/>
            <a:ahLst/>
            <a:cxnLst/>
            <a:rect l="l" t="t" r="r" b="b"/>
            <a:pathLst>
              <a:path w="12178944" h="8813127">
                <a:moveTo>
                  <a:pt x="12178944" y="0"/>
                </a:moveTo>
                <a:lnTo>
                  <a:pt x="0" y="0"/>
                </a:lnTo>
                <a:lnTo>
                  <a:pt x="0" y="8813127"/>
                </a:lnTo>
                <a:lnTo>
                  <a:pt x="12178944" y="8813127"/>
                </a:lnTo>
                <a:lnTo>
                  <a:pt x="1217894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7187646">
            <a:off x="12050913" y="-2660948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361182" y="6038099"/>
            <a:ext cx="5107437" cy="2615704"/>
            <a:chOff x="0" y="0"/>
            <a:chExt cx="1345168" cy="68891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45168" cy="688910"/>
            </a:xfrm>
            <a:custGeom>
              <a:avLst/>
              <a:gdLst/>
              <a:ahLst/>
              <a:cxnLst/>
              <a:rect l="l" t="t" r="r" b="b"/>
              <a:pathLst>
                <a:path w="1345168" h="688910">
                  <a:moveTo>
                    <a:pt x="100044" y="0"/>
                  </a:moveTo>
                  <a:lnTo>
                    <a:pt x="1245125" y="0"/>
                  </a:lnTo>
                  <a:cubicBezTo>
                    <a:pt x="1271658" y="0"/>
                    <a:pt x="1297105" y="10540"/>
                    <a:pt x="1315866" y="29302"/>
                  </a:cubicBezTo>
                  <a:cubicBezTo>
                    <a:pt x="1334628" y="48064"/>
                    <a:pt x="1345168" y="73510"/>
                    <a:pt x="1345168" y="100044"/>
                  </a:cubicBezTo>
                  <a:lnTo>
                    <a:pt x="1345168" y="588866"/>
                  </a:lnTo>
                  <a:cubicBezTo>
                    <a:pt x="1345168" y="615399"/>
                    <a:pt x="1334628" y="640846"/>
                    <a:pt x="1315866" y="659608"/>
                  </a:cubicBezTo>
                  <a:cubicBezTo>
                    <a:pt x="1297105" y="678369"/>
                    <a:pt x="1271658" y="688910"/>
                    <a:pt x="1245125" y="688910"/>
                  </a:cubicBezTo>
                  <a:lnTo>
                    <a:pt x="100044" y="688910"/>
                  </a:lnTo>
                  <a:cubicBezTo>
                    <a:pt x="73510" y="688910"/>
                    <a:pt x="48064" y="678369"/>
                    <a:pt x="29302" y="659608"/>
                  </a:cubicBezTo>
                  <a:cubicBezTo>
                    <a:pt x="10540" y="640846"/>
                    <a:pt x="0" y="615399"/>
                    <a:pt x="0" y="588866"/>
                  </a:cubicBezTo>
                  <a:lnTo>
                    <a:pt x="0" y="100044"/>
                  </a:lnTo>
                  <a:cubicBezTo>
                    <a:pt x="0" y="73510"/>
                    <a:pt x="10540" y="48064"/>
                    <a:pt x="29302" y="29302"/>
                  </a:cubicBezTo>
                  <a:cubicBezTo>
                    <a:pt x="48064" y="10540"/>
                    <a:pt x="73510" y="0"/>
                    <a:pt x="100044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1345168" cy="7555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9144000" y="965066"/>
            <a:ext cx="1662550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408122" y="967280"/>
            <a:ext cx="1907082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726729" y="943100"/>
            <a:ext cx="1916881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034325" y="965066"/>
            <a:ext cx="2224975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34398" y="900922"/>
            <a:ext cx="3380502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THYNK UNLIMITED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6333348" y="8447529"/>
            <a:ext cx="925952" cy="919347"/>
            <a:chOff x="0" y="0"/>
            <a:chExt cx="289003" cy="28694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89003" cy="286941"/>
            </a:xfrm>
            <a:custGeom>
              <a:avLst/>
              <a:gdLst/>
              <a:ahLst/>
              <a:cxnLst/>
              <a:rect l="l" t="t" r="r" b="b"/>
              <a:pathLst>
                <a:path w="289003" h="286941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 rot="-5400000">
            <a:off x="16650402" y="8694263"/>
            <a:ext cx="315151" cy="425879"/>
          </a:xfrm>
          <a:custGeom>
            <a:avLst/>
            <a:gdLst/>
            <a:ahLst/>
            <a:cxnLst/>
            <a:rect l="l" t="t" r="r" b="b"/>
            <a:pathLst>
              <a:path w="315151" h="425879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3914869" y="2272289"/>
            <a:ext cx="10311504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b="1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COMPARE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9644385" y="6097716"/>
            <a:ext cx="4839788" cy="2496470"/>
            <a:chOff x="0" y="0"/>
            <a:chExt cx="1274677" cy="65750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74677" cy="657506"/>
            </a:xfrm>
            <a:custGeom>
              <a:avLst/>
              <a:gdLst/>
              <a:ahLst/>
              <a:cxnLst/>
              <a:rect l="l" t="t" r="r" b="b"/>
              <a:pathLst>
                <a:path w="1274677" h="657506">
                  <a:moveTo>
                    <a:pt x="105576" y="0"/>
                  </a:moveTo>
                  <a:lnTo>
                    <a:pt x="1169101" y="0"/>
                  </a:lnTo>
                  <a:cubicBezTo>
                    <a:pt x="1197101" y="0"/>
                    <a:pt x="1223955" y="11123"/>
                    <a:pt x="1243754" y="30923"/>
                  </a:cubicBezTo>
                  <a:cubicBezTo>
                    <a:pt x="1263554" y="50722"/>
                    <a:pt x="1274677" y="77576"/>
                    <a:pt x="1274677" y="105576"/>
                  </a:cubicBezTo>
                  <a:lnTo>
                    <a:pt x="1274677" y="551930"/>
                  </a:lnTo>
                  <a:cubicBezTo>
                    <a:pt x="1274677" y="610238"/>
                    <a:pt x="1227409" y="657506"/>
                    <a:pt x="1169101" y="657506"/>
                  </a:cubicBezTo>
                  <a:lnTo>
                    <a:pt x="105576" y="657506"/>
                  </a:lnTo>
                  <a:cubicBezTo>
                    <a:pt x="47268" y="657506"/>
                    <a:pt x="0" y="610238"/>
                    <a:pt x="0" y="551930"/>
                  </a:cubicBezTo>
                  <a:lnTo>
                    <a:pt x="0" y="105576"/>
                  </a:lnTo>
                  <a:cubicBezTo>
                    <a:pt x="0" y="47268"/>
                    <a:pt x="47268" y="0"/>
                    <a:pt x="105576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66675"/>
              <a:ext cx="1274677" cy="7241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r>
                <a:rPr lang="en-US" sz="2251">
                  <a:solidFill>
                    <a:srgbClr val="FFFFFF">
                      <a:alpha val="44706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.</a:t>
              </a:r>
            </a:p>
            <a:p>
              <a:pPr algn="ctr">
                <a:lnSpc>
                  <a:spcPts val="3151"/>
                </a:lnSpc>
              </a:pPr>
              <a:endParaRPr lang="en-US" sz="2251">
                <a:solidFill>
                  <a:srgbClr val="FFFFFF">
                    <a:alpha val="44706"/>
                  </a:srgbClr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3914869" y="3342329"/>
            <a:ext cx="10311504" cy="2755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08"/>
              </a:lnSpc>
            </a:pPr>
            <a:r>
              <a:rPr lang="en-US" sz="8507" b="1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INTRODUCTION:</a:t>
            </a:r>
          </a:p>
          <a:p>
            <a:pPr algn="ctr">
              <a:lnSpc>
                <a:spcPts val="10208"/>
              </a:lnSpc>
            </a:pPr>
            <a:endParaRPr lang="en-US" sz="8507" b="1">
              <a:solidFill>
                <a:srgbClr val="65FFE8"/>
              </a:solidFill>
              <a:latin typeface="Neo Tech Bold"/>
              <a:ea typeface="Neo Tech Bold"/>
              <a:cs typeface="Neo Tech Bold"/>
              <a:sym typeface="Neo Tech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928401" y="6269663"/>
            <a:ext cx="3918236" cy="1815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97"/>
              </a:lnSpc>
              <a:spcBef>
                <a:spcPct val="0"/>
              </a:spcBef>
            </a:pPr>
            <a:r>
              <a:rPr lang="en-US" sz="206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Quick Sort is a divide-and-conquer algorithm that selects a pivot element and partitions the array into two sub-arrays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2795968" y="5287691"/>
            <a:ext cx="4183102" cy="810025"/>
            <a:chOff x="0" y="0"/>
            <a:chExt cx="1101722" cy="21334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101722" cy="213340"/>
            </a:xfrm>
            <a:custGeom>
              <a:avLst/>
              <a:gdLst/>
              <a:ahLst/>
              <a:cxnLst/>
              <a:rect l="l" t="t" r="r" b="b"/>
              <a:pathLst>
                <a:path w="1101722" h="213340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27" name="TextBox 27"/>
            <p:cNvSpPr txBox="1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2928401" y="5529462"/>
            <a:ext cx="3918236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QUICK SORT:</a:t>
            </a:r>
          </a:p>
          <a:p>
            <a:pPr algn="ctr">
              <a:lnSpc>
                <a:spcPts val="2520"/>
              </a:lnSpc>
            </a:pPr>
            <a:endParaRPr lang="en-US" sz="2100" b="1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grpSp>
        <p:nvGrpSpPr>
          <p:cNvPr id="29" name="Group 29"/>
          <p:cNvGrpSpPr/>
          <p:nvPr/>
        </p:nvGrpSpPr>
        <p:grpSpPr>
          <a:xfrm>
            <a:off x="15474390" y="2120800"/>
            <a:ext cx="1392979" cy="1392979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724142" y="3114995"/>
            <a:ext cx="1392979" cy="1392979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34" name="TextBox 3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0043271" y="5143500"/>
            <a:ext cx="4183102" cy="810025"/>
            <a:chOff x="0" y="0"/>
            <a:chExt cx="1101722" cy="21334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101722" cy="213340"/>
            </a:xfrm>
            <a:custGeom>
              <a:avLst/>
              <a:gdLst/>
              <a:ahLst/>
              <a:cxnLst/>
              <a:rect l="l" t="t" r="r" b="b"/>
              <a:pathLst>
                <a:path w="1101722" h="213340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37" name="TextBox 37"/>
            <p:cNvSpPr txBox="1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r>
                <a:rPr lang="en-US" sz="225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Merge Sort:</a:t>
              </a:r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9915924" y="6184772"/>
            <a:ext cx="4437795" cy="2265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0"/>
              </a:lnSpc>
              <a:spcBef>
                <a:spcPct val="0"/>
              </a:spcBef>
            </a:pPr>
            <a:r>
              <a:rPr lang="en-US" sz="21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Sort is also a divide-and-conquer algorithm that divides the array into halves, recursively sorts each half, and then merges the sorted halves to produce a fully sorted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9" grpId="0"/>
      <p:bldP spid="23" grpId="0"/>
      <p:bldP spid="24" grpId="0"/>
      <p:bldP spid="28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b="-9109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r="-52975" b="-91098"/>
            </a:stretch>
          </a:blipFill>
        </p:spPr>
      </p:sp>
      <p:sp>
        <p:nvSpPr>
          <p:cNvPr id="4" name="Freeform 4"/>
          <p:cNvSpPr/>
          <p:nvPr/>
        </p:nvSpPr>
        <p:spPr>
          <a:xfrm rot="622067" flipH="1">
            <a:off x="-1983095" y="6572465"/>
            <a:ext cx="12178944" cy="8813127"/>
          </a:xfrm>
          <a:custGeom>
            <a:avLst/>
            <a:gdLst/>
            <a:ahLst/>
            <a:cxnLst/>
            <a:rect l="l" t="t" r="r" b="b"/>
            <a:pathLst>
              <a:path w="12178944" h="8813127">
                <a:moveTo>
                  <a:pt x="12178944" y="0"/>
                </a:moveTo>
                <a:lnTo>
                  <a:pt x="0" y="0"/>
                </a:lnTo>
                <a:lnTo>
                  <a:pt x="0" y="8813127"/>
                </a:lnTo>
                <a:lnTo>
                  <a:pt x="12178944" y="8813127"/>
                </a:lnTo>
                <a:lnTo>
                  <a:pt x="1217894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7187646">
            <a:off x="12050913" y="-2660948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117121" y="6297363"/>
            <a:ext cx="4183102" cy="2169217"/>
            <a:chOff x="0" y="0"/>
            <a:chExt cx="1101722" cy="57131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01722" cy="571316"/>
            </a:xfrm>
            <a:custGeom>
              <a:avLst/>
              <a:gdLst/>
              <a:ahLst/>
              <a:cxnLst/>
              <a:rect l="l" t="t" r="r" b="b"/>
              <a:pathLst>
                <a:path w="1101722" h="571316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49166"/>
                  </a:lnTo>
                  <a:cubicBezTo>
                    <a:pt x="1101722" y="481562"/>
                    <a:pt x="1088853" y="512632"/>
                    <a:pt x="1065945" y="535539"/>
                  </a:cubicBezTo>
                  <a:cubicBezTo>
                    <a:pt x="1043038" y="558447"/>
                    <a:pt x="1011968" y="571316"/>
                    <a:pt x="979572" y="571316"/>
                  </a:cubicBezTo>
                  <a:lnTo>
                    <a:pt x="122150" y="571316"/>
                  </a:lnTo>
                  <a:cubicBezTo>
                    <a:pt x="89754" y="571316"/>
                    <a:pt x="58685" y="558447"/>
                    <a:pt x="35777" y="535539"/>
                  </a:cubicBezTo>
                  <a:cubicBezTo>
                    <a:pt x="12869" y="512632"/>
                    <a:pt x="0" y="481562"/>
                    <a:pt x="0" y="449166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1101722" cy="637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9144000" y="965066"/>
            <a:ext cx="1662550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408122" y="967280"/>
            <a:ext cx="1907082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726729" y="943100"/>
            <a:ext cx="1916881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034325" y="965066"/>
            <a:ext cx="2224975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34398" y="900922"/>
            <a:ext cx="3380502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THYNK UNLIMITED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6333348" y="8447529"/>
            <a:ext cx="925952" cy="919347"/>
            <a:chOff x="0" y="0"/>
            <a:chExt cx="289003" cy="28694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89003" cy="286941"/>
            </a:xfrm>
            <a:custGeom>
              <a:avLst/>
              <a:gdLst/>
              <a:ahLst/>
              <a:cxnLst/>
              <a:rect l="l" t="t" r="r" b="b"/>
              <a:pathLst>
                <a:path w="289003" h="286941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 rot="-5400000">
            <a:off x="16650402" y="8694263"/>
            <a:ext cx="315151" cy="425879"/>
          </a:xfrm>
          <a:custGeom>
            <a:avLst/>
            <a:gdLst/>
            <a:ahLst/>
            <a:cxnLst/>
            <a:rect l="l" t="t" r="r" b="b"/>
            <a:pathLst>
              <a:path w="315151" h="425879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7052449" y="6297363"/>
            <a:ext cx="4183102" cy="2169217"/>
            <a:chOff x="0" y="0"/>
            <a:chExt cx="1101722" cy="57131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101722" cy="571316"/>
            </a:xfrm>
            <a:custGeom>
              <a:avLst/>
              <a:gdLst/>
              <a:ahLst/>
              <a:cxnLst/>
              <a:rect l="l" t="t" r="r" b="b"/>
              <a:pathLst>
                <a:path w="1101722" h="571316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49166"/>
                  </a:lnTo>
                  <a:cubicBezTo>
                    <a:pt x="1101722" y="481562"/>
                    <a:pt x="1088853" y="512632"/>
                    <a:pt x="1065945" y="535539"/>
                  </a:cubicBezTo>
                  <a:cubicBezTo>
                    <a:pt x="1043038" y="558447"/>
                    <a:pt x="1011968" y="571316"/>
                    <a:pt x="979572" y="571316"/>
                  </a:cubicBezTo>
                  <a:lnTo>
                    <a:pt x="122150" y="571316"/>
                  </a:lnTo>
                  <a:cubicBezTo>
                    <a:pt x="89754" y="571316"/>
                    <a:pt x="58685" y="558447"/>
                    <a:pt x="35777" y="535539"/>
                  </a:cubicBezTo>
                  <a:cubicBezTo>
                    <a:pt x="12869" y="512632"/>
                    <a:pt x="0" y="481562"/>
                    <a:pt x="0" y="449166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66675"/>
              <a:ext cx="1101722" cy="637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987778" y="6297363"/>
            <a:ext cx="4183102" cy="2169217"/>
            <a:chOff x="0" y="0"/>
            <a:chExt cx="1101722" cy="57131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101722" cy="571316"/>
            </a:xfrm>
            <a:custGeom>
              <a:avLst/>
              <a:gdLst/>
              <a:ahLst/>
              <a:cxnLst/>
              <a:rect l="l" t="t" r="r" b="b"/>
              <a:pathLst>
                <a:path w="1101722" h="571316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49166"/>
                  </a:lnTo>
                  <a:cubicBezTo>
                    <a:pt x="1101722" y="481562"/>
                    <a:pt x="1088853" y="512632"/>
                    <a:pt x="1065945" y="535539"/>
                  </a:cubicBezTo>
                  <a:cubicBezTo>
                    <a:pt x="1043038" y="558447"/>
                    <a:pt x="1011968" y="571316"/>
                    <a:pt x="979572" y="571316"/>
                  </a:cubicBezTo>
                  <a:lnTo>
                    <a:pt x="122150" y="571316"/>
                  </a:lnTo>
                  <a:cubicBezTo>
                    <a:pt x="89754" y="571316"/>
                    <a:pt x="58685" y="558447"/>
                    <a:pt x="35777" y="535539"/>
                  </a:cubicBezTo>
                  <a:cubicBezTo>
                    <a:pt x="12869" y="512632"/>
                    <a:pt x="0" y="481562"/>
                    <a:pt x="0" y="449166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66675"/>
              <a:ext cx="1101722" cy="637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3914869" y="2272289"/>
            <a:ext cx="10311504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b="1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COMPARE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914869" y="3428054"/>
            <a:ext cx="11410150" cy="75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44"/>
              </a:lnSpc>
            </a:pPr>
            <a:r>
              <a:rPr lang="en-US" sz="4370" b="1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QUICKSORT TIME COMPLEXITY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313591" y="6721399"/>
            <a:ext cx="3790161" cy="1254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75"/>
              </a:lnSpc>
              <a:spcBef>
                <a:spcPct val="0"/>
              </a:spcBef>
            </a:pPr>
            <a:r>
              <a:rPr lang="en-US" sz="233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O(n log n) (when the pivot divides the array evenly).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442714" y="6743813"/>
            <a:ext cx="3402572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O(n log n).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662090" y="6456839"/>
            <a:ext cx="2834476" cy="2009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O(n²) (when the smallest or largest element is always chosen as the pivot).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2117121" y="5143500"/>
            <a:ext cx="4183102" cy="810025"/>
            <a:chOff x="0" y="0"/>
            <a:chExt cx="1101722" cy="21334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101722" cy="213340"/>
            </a:xfrm>
            <a:custGeom>
              <a:avLst/>
              <a:gdLst/>
              <a:ahLst/>
              <a:cxnLst/>
              <a:rect l="l" t="t" r="r" b="b"/>
              <a:pathLst>
                <a:path w="1101722" h="213340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32" name="TextBox 32"/>
            <p:cNvSpPr txBox="1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2350274" y="5372300"/>
            <a:ext cx="3918236" cy="33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BEST CASE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7068305" y="5143500"/>
            <a:ext cx="4183102" cy="810025"/>
            <a:chOff x="0" y="0"/>
            <a:chExt cx="1101722" cy="21334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101722" cy="213340"/>
            </a:xfrm>
            <a:custGeom>
              <a:avLst/>
              <a:gdLst/>
              <a:ahLst/>
              <a:cxnLst/>
              <a:rect l="l" t="t" r="r" b="b"/>
              <a:pathLst>
                <a:path w="1101722" h="213340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36" name="TextBox 36"/>
            <p:cNvSpPr txBox="1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7184882" y="5372300"/>
            <a:ext cx="3918236" cy="33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AVERAGE CASE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11887057" y="5143500"/>
            <a:ext cx="4183102" cy="810025"/>
            <a:chOff x="0" y="0"/>
            <a:chExt cx="1101722" cy="21334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101722" cy="213340"/>
            </a:xfrm>
            <a:custGeom>
              <a:avLst/>
              <a:gdLst/>
              <a:ahLst/>
              <a:cxnLst/>
              <a:rect l="l" t="t" r="r" b="b"/>
              <a:pathLst>
                <a:path w="1101722" h="213340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0" name="TextBox 40"/>
            <p:cNvSpPr txBox="1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12120211" y="5372300"/>
            <a:ext cx="3918236" cy="33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WORST CASE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15474390" y="2120800"/>
            <a:ext cx="1392979" cy="1392979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4" name="TextBox 4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724142" y="3114995"/>
            <a:ext cx="1392979" cy="1392979"/>
            <a:chOff x="0" y="0"/>
            <a:chExt cx="812800" cy="8128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7" name="TextBox 4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25" grpId="0"/>
      <p:bldP spid="26" grpId="0"/>
      <p:bldP spid="27" grpId="0"/>
      <p:bldP spid="28" grpId="0"/>
      <p:bldP spid="29" grpId="0"/>
      <p:bldP spid="33" grpId="0"/>
      <p:bldP spid="37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b="-9109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r="-52975" b="-91098"/>
            </a:stretch>
          </a:blipFill>
        </p:spPr>
      </p:sp>
      <p:sp>
        <p:nvSpPr>
          <p:cNvPr id="4" name="Freeform 4"/>
          <p:cNvSpPr/>
          <p:nvPr/>
        </p:nvSpPr>
        <p:spPr>
          <a:xfrm rot="622067" flipH="1">
            <a:off x="-1983095" y="6572465"/>
            <a:ext cx="12178944" cy="8813127"/>
          </a:xfrm>
          <a:custGeom>
            <a:avLst/>
            <a:gdLst/>
            <a:ahLst/>
            <a:cxnLst/>
            <a:rect l="l" t="t" r="r" b="b"/>
            <a:pathLst>
              <a:path w="12178944" h="8813127">
                <a:moveTo>
                  <a:pt x="12178944" y="0"/>
                </a:moveTo>
                <a:lnTo>
                  <a:pt x="0" y="0"/>
                </a:lnTo>
                <a:lnTo>
                  <a:pt x="0" y="8813127"/>
                </a:lnTo>
                <a:lnTo>
                  <a:pt x="12178944" y="8813127"/>
                </a:lnTo>
                <a:lnTo>
                  <a:pt x="1217894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7187646">
            <a:off x="12050913" y="-2660948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117121" y="6297363"/>
            <a:ext cx="4183102" cy="2169217"/>
            <a:chOff x="0" y="0"/>
            <a:chExt cx="1101722" cy="57131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01722" cy="571316"/>
            </a:xfrm>
            <a:custGeom>
              <a:avLst/>
              <a:gdLst/>
              <a:ahLst/>
              <a:cxnLst/>
              <a:rect l="l" t="t" r="r" b="b"/>
              <a:pathLst>
                <a:path w="1101722" h="571316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49166"/>
                  </a:lnTo>
                  <a:cubicBezTo>
                    <a:pt x="1101722" y="481562"/>
                    <a:pt x="1088853" y="512632"/>
                    <a:pt x="1065945" y="535539"/>
                  </a:cubicBezTo>
                  <a:cubicBezTo>
                    <a:pt x="1043038" y="558447"/>
                    <a:pt x="1011968" y="571316"/>
                    <a:pt x="979572" y="571316"/>
                  </a:cubicBezTo>
                  <a:lnTo>
                    <a:pt x="122150" y="571316"/>
                  </a:lnTo>
                  <a:cubicBezTo>
                    <a:pt x="89754" y="571316"/>
                    <a:pt x="58685" y="558447"/>
                    <a:pt x="35777" y="535539"/>
                  </a:cubicBezTo>
                  <a:cubicBezTo>
                    <a:pt x="12869" y="512632"/>
                    <a:pt x="0" y="481562"/>
                    <a:pt x="0" y="449166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1101722" cy="637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9144000" y="965066"/>
            <a:ext cx="1662550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408122" y="967280"/>
            <a:ext cx="1907082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726729" y="943100"/>
            <a:ext cx="1916881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034325" y="965066"/>
            <a:ext cx="2224975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34398" y="900922"/>
            <a:ext cx="3380502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THYNK UNLIMITED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6333348" y="8447529"/>
            <a:ext cx="925952" cy="919347"/>
            <a:chOff x="0" y="0"/>
            <a:chExt cx="289003" cy="28694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89003" cy="286941"/>
            </a:xfrm>
            <a:custGeom>
              <a:avLst/>
              <a:gdLst/>
              <a:ahLst/>
              <a:cxnLst/>
              <a:rect l="l" t="t" r="r" b="b"/>
              <a:pathLst>
                <a:path w="289003" h="286941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 rot="-5400000">
            <a:off x="16650402" y="8694263"/>
            <a:ext cx="315151" cy="425879"/>
          </a:xfrm>
          <a:custGeom>
            <a:avLst/>
            <a:gdLst/>
            <a:ahLst/>
            <a:cxnLst/>
            <a:rect l="l" t="t" r="r" b="b"/>
            <a:pathLst>
              <a:path w="315151" h="425879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7052449" y="6297363"/>
            <a:ext cx="4183102" cy="2169217"/>
            <a:chOff x="0" y="0"/>
            <a:chExt cx="1101722" cy="57131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101722" cy="571316"/>
            </a:xfrm>
            <a:custGeom>
              <a:avLst/>
              <a:gdLst/>
              <a:ahLst/>
              <a:cxnLst/>
              <a:rect l="l" t="t" r="r" b="b"/>
              <a:pathLst>
                <a:path w="1101722" h="571316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49166"/>
                  </a:lnTo>
                  <a:cubicBezTo>
                    <a:pt x="1101722" y="481562"/>
                    <a:pt x="1088853" y="512632"/>
                    <a:pt x="1065945" y="535539"/>
                  </a:cubicBezTo>
                  <a:cubicBezTo>
                    <a:pt x="1043038" y="558447"/>
                    <a:pt x="1011968" y="571316"/>
                    <a:pt x="979572" y="571316"/>
                  </a:cubicBezTo>
                  <a:lnTo>
                    <a:pt x="122150" y="571316"/>
                  </a:lnTo>
                  <a:cubicBezTo>
                    <a:pt x="89754" y="571316"/>
                    <a:pt x="58685" y="558447"/>
                    <a:pt x="35777" y="535539"/>
                  </a:cubicBezTo>
                  <a:cubicBezTo>
                    <a:pt x="12869" y="512632"/>
                    <a:pt x="0" y="481562"/>
                    <a:pt x="0" y="449166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66675"/>
              <a:ext cx="1101722" cy="637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987778" y="6297363"/>
            <a:ext cx="4183102" cy="2169217"/>
            <a:chOff x="0" y="0"/>
            <a:chExt cx="1101722" cy="57131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101722" cy="571316"/>
            </a:xfrm>
            <a:custGeom>
              <a:avLst/>
              <a:gdLst/>
              <a:ahLst/>
              <a:cxnLst/>
              <a:rect l="l" t="t" r="r" b="b"/>
              <a:pathLst>
                <a:path w="1101722" h="571316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49166"/>
                  </a:lnTo>
                  <a:cubicBezTo>
                    <a:pt x="1101722" y="481562"/>
                    <a:pt x="1088853" y="512632"/>
                    <a:pt x="1065945" y="535539"/>
                  </a:cubicBezTo>
                  <a:cubicBezTo>
                    <a:pt x="1043038" y="558447"/>
                    <a:pt x="1011968" y="571316"/>
                    <a:pt x="979572" y="571316"/>
                  </a:cubicBezTo>
                  <a:lnTo>
                    <a:pt x="122150" y="571316"/>
                  </a:lnTo>
                  <a:cubicBezTo>
                    <a:pt x="89754" y="571316"/>
                    <a:pt x="58685" y="558447"/>
                    <a:pt x="35777" y="535539"/>
                  </a:cubicBezTo>
                  <a:cubicBezTo>
                    <a:pt x="12869" y="512632"/>
                    <a:pt x="0" y="481562"/>
                    <a:pt x="0" y="449166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66675"/>
              <a:ext cx="1101722" cy="637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3914869" y="2272289"/>
            <a:ext cx="10311504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b="1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COMPARE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914869" y="3428054"/>
            <a:ext cx="11410150" cy="75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44"/>
              </a:lnSpc>
            </a:pPr>
            <a:r>
              <a:rPr lang="en-US" sz="4370" b="1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MERGE SORT TIME COMPLEXITY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313591" y="6721399"/>
            <a:ext cx="3790161" cy="422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75"/>
              </a:lnSpc>
              <a:spcBef>
                <a:spcPct val="0"/>
              </a:spcBef>
            </a:pPr>
            <a:r>
              <a:rPr lang="en-US" sz="233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O(n log n) 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442714" y="6743813"/>
            <a:ext cx="3402572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O(n log n).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662090" y="6456839"/>
            <a:ext cx="2834476" cy="809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1"/>
              </a:lnSpc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O(n log n).</a:t>
            </a:r>
          </a:p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endParaRPr lang="en-US" sz="225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0" name="Group 30"/>
          <p:cNvGrpSpPr/>
          <p:nvPr/>
        </p:nvGrpSpPr>
        <p:grpSpPr>
          <a:xfrm>
            <a:off x="2117121" y="5143500"/>
            <a:ext cx="4183102" cy="810025"/>
            <a:chOff x="0" y="0"/>
            <a:chExt cx="1101722" cy="21334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101722" cy="213340"/>
            </a:xfrm>
            <a:custGeom>
              <a:avLst/>
              <a:gdLst/>
              <a:ahLst/>
              <a:cxnLst/>
              <a:rect l="l" t="t" r="r" b="b"/>
              <a:pathLst>
                <a:path w="1101722" h="213340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32" name="TextBox 32"/>
            <p:cNvSpPr txBox="1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2350274" y="5372300"/>
            <a:ext cx="3918236" cy="33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BEST CASE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7068305" y="5143500"/>
            <a:ext cx="4183102" cy="810025"/>
            <a:chOff x="0" y="0"/>
            <a:chExt cx="1101722" cy="21334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101722" cy="213340"/>
            </a:xfrm>
            <a:custGeom>
              <a:avLst/>
              <a:gdLst/>
              <a:ahLst/>
              <a:cxnLst/>
              <a:rect l="l" t="t" r="r" b="b"/>
              <a:pathLst>
                <a:path w="1101722" h="213340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36" name="TextBox 36"/>
            <p:cNvSpPr txBox="1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7184882" y="5372300"/>
            <a:ext cx="3918236" cy="33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AVERAGE CASE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11887057" y="5143500"/>
            <a:ext cx="4183102" cy="810025"/>
            <a:chOff x="0" y="0"/>
            <a:chExt cx="1101722" cy="21334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101722" cy="213340"/>
            </a:xfrm>
            <a:custGeom>
              <a:avLst/>
              <a:gdLst/>
              <a:ahLst/>
              <a:cxnLst/>
              <a:rect l="l" t="t" r="r" b="b"/>
              <a:pathLst>
                <a:path w="1101722" h="213340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0" name="TextBox 40"/>
            <p:cNvSpPr txBox="1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12120211" y="5372300"/>
            <a:ext cx="3918236" cy="33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WORST CASE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15474390" y="2120800"/>
            <a:ext cx="1392979" cy="1392979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4" name="TextBox 4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724142" y="3114995"/>
            <a:ext cx="1392979" cy="1392979"/>
            <a:chOff x="0" y="0"/>
            <a:chExt cx="812800" cy="8128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7" name="TextBox 4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25" grpId="0"/>
      <p:bldP spid="26" grpId="0"/>
      <p:bldP spid="27" grpId="0"/>
      <p:bldP spid="28" grpId="0"/>
      <p:bldP spid="29" grpId="0"/>
      <p:bldP spid="33" grpId="0"/>
      <p:bldP spid="37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b="-9109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r="-52975" b="-91098"/>
            </a:stretch>
          </a:blipFill>
        </p:spPr>
      </p:sp>
      <p:sp>
        <p:nvSpPr>
          <p:cNvPr id="4" name="Freeform 4"/>
          <p:cNvSpPr/>
          <p:nvPr/>
        </p:nvSpPr>
        <p:spPr>
          <a:xfrm rot="622067" flipH="1">
            <a:off x="-1983095" y="6572465"/>
            <a:ext cx="12178944" cy="8813127"/>
          </a:xfrm>
          <a:custGeom>
            <a:avLst/>
            <a:gdLst/>
            <a:ahLst/>
            <a:cxnLst/>
            <a:rect l="l" t="t" r="r" b="b"/>
            <a:pathLst>
              <a:path w="12178944" h="8813127">
                <a:moveTo>
                  <a:pt x="12178944" y="0"/>
                </a:moveTo>
                <a:lnTo>
                  <a:pt x="0" y="0"/>
                </a:lnTo>
                <a:lnTo>
                  <a:pt x="0" y="8813127"/>
                </a:lnTo>
                <a:lnTo>
                  <a:pt x="12178944" y="8813127"/>
                </a:lnTo>
                <a:lnTo>
                  <a:pt x="1217894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7187646">
            <a:off x="12050913" y="-2660948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117121" y="6297363"/>
            <a:ext cx="4183102" cy="2169217"/>
            <a:chOff x="0" y="0"/>
            <a:chExt cx="1101722" cy="57131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01722" cy="571316"/>
            </a:xfrm>
            <a:custGeom>
              <a:avLst/>
              <a:gdLst/>
              <a:ahLst/>
              <a:cxnLst/>
              <a:rect l="l" t="t" r="r" b="b"/>
              <a:pathLst>
                <a:path w="1101722" h="571316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49166"/>
                  </a:lnTo>
                  <a:cubicBezTo>
                    <a:pt x="1101722" y="481562"/>
                    <a:pt x="1088853" y="512632"/>
                    <a:pt x="1065945" y="535539"/>
                  </a:cubicBezTo>
                  <a:cubicBezTo>
                    <a:pt x="1043038" y="558447"/>
                    <a:pt x="1011968" y="571316"/>
                    <a:pt x="979572" y="571316"/>
                  </a:cubicBezTo>
                  <a:lnTo>
                    <a:pt x="122150" y="571316"/>
                  </a:lnTo>
                  <a:cubicBezTo>
                    <a:pt x="89754" y="571316"/>
                    <a:pt x="58685" y="558447"/>
                    <a:pt x="35777" y="535539"/>
                  </a:cubicBezTo>
                  <a:cubicBezTo>
                    <a:pt x="12869" y="512632"/>
                    <a:pt x="0" y="481562"/>
                    <a:pt x="0" y="449166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1101722" cy="637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9144000" y="965066"/>
            <a:ext cx="1662550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408122" y="967280"/>
            <a:ext cx="1907082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726729" y="943100"/>
            <a:ext cx="1916881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034325" y="965066"/>
            <a:ext cx="2224975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34398" y="900922"/>
            <a:ext cx="3380502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THYNK UNLIMITED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6333348" y="8447529"/>
            <a:ext cx="925952" cy="919347"/>
            <a:chOff x="0" y="0"/>
            <a:chExt cx="289003" cy="28694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89003" cy="286941"/>
            </a:xfrm>
            <a:custGeom>
              <a:avLst/>
              <a:gdLst/>
              <a:ahLst/>
              <a:cxnLst/>
              <a:rect l="l" t="t" r="r" b="b"/>
              <a:pathLst>
                <a:path w="289003" h="286941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 rot="-5400000">
            <a:off x="16650402" y="8694263"/>
            <a:ext cx="315151" cy="425879"/>
          </a:xfrm>
          <a:custGeom>
            <a:avLst/>
            <a:gdLst/>
            <a:ahLst/>
            <a:cxnLst/>
            <a:rect l="l" t="t" r="r" b="b"/>
            <a:pathLst>
              <a:path w="315151" h="425879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7052449" y="6297363"/>
            <a:ext cx="4183102" cy="2169217"/>
            <a:chOff x="0" y="0"/>
            <a:chExt cx="1101722" cy="57131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101722" cy="571316"/>
            </a:xfrm>
            <a:custGeom>
              <a:avLst/>
              <a:gdLst/>
              <a:ahLst/>
              <a:cxnLst/>
              <a:rect l="l" t="t" r="r" b="b"/>
              <a:pathLst>
                <a:path w="1101722" h="571316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49166"/>
                  </a:lnTo>
                  <a:cubicBezTo>
                    <a:pt x="1101722" y="481562"/>
                    <a:pt x="1088853" y="512632"/>
                    <a:pt x="1065945" y="535539"/>
                  </a:cubicBezTo>
                  <a:cubicBezTo>
                    <a:pt x="1043038" y="558447"/>
                    <a:pt x="1011968" y="571316"/>
                    <a:pt x="979572" y="571316"/>
                  </a:cubicBezTo>
                  <a:lnTo>
                    <a:pt x="122150" y="571316"/>
                  </a:lnTo>
                  <a:cubicBezTo>
                    <a:pt x="89754" y="571316"/>
                    <a:pt x="58685" y="558447"/>
                    <a:pt x="35777" y="535539"/>
                  </a:cubicBezTo>
                  <a:cubicBezTo>
                    <a:pt x="12869" y="512632"/>
                    <a:pt x="0" y="481562"/>
                    <a:pt x="0" y="449166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66675"/>
              <a:ext cx="1101722" cy="637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987778" y="6297363"/>
            <a:ext cx="4183102" cy="2169217"/>
            <a:chOff x="0" y="0"/>
            <a:chExt cx="1101722" cy="57131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101722" cy="571316"/>
            </a:xfrm>
            <a:custGeom>
              <a:avLst/>
              <a:gdLst/>
              <a:ahLst/>
              <a:cxnLst/>
              <a:rect l="l" t="t" r="r" b="b"/>
              <a:pathLst>
                <a:path w="1101722" h="571316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49166"/>
                  </a:lnTo>
                  <a:cubicBezTo>
                    <a:pt x="1101722" y="481562"/>
                    <a:pt x="1088853" y="512632"/>
                    <a:pt x="1065945" y="535539"/>
                  </a:cubicBezTo>
                  <a:cubicBezTo>
                    <a:pt x="1043038" y="558447"/>
                    <a:pt x="1011968" y="571316"/>
                    <a:pt x="979572" y="571316"/>
                  </a:cubicBezTo>
                  <a:lnTo>
                    <a:pt x="122150" y="571316"/>
                  </a:lnTo>
                  <a:cubicBezTo>
                    <a:pt x="89754" y="571316"/>
                    <a:pt x="58685" y="558447"/>
                    <a:pt x="35777" y="535539"/>
                  </a:cubicBezTo>
                  <a:cubicBezTo>
                    <a:pt x="12869" y="512632"/>
                    <a:pt x="0" y="481562"/>
                    <a:pt x="0" y="449166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66675"/>
              <a:ext cx="1101722" cy="637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3914869" y="2272289"/>
            <a:ext cx="10311504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b="1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COMPARE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914869" y="3428054"/>
            <a:ext cx="11410150" cy="75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44"/>
              </a:lnSpc>
            </a:pPr>
            <a:r>
              <a:rPr lang="en-US" sz="4370" b="1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QUICK SORT SPACE COMPLEXITY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313591" y="6721399"/>
            <a:ext cx="3790161" cy="422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75"/>
              </a:lnSpc>
              <a:spcBef>
                <a:spcPct val="0"/>
              </a:spcBef>
            </a:pPr>
            <a:r>
              <a:rPr lang="en-US" sz="233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O(log n) 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442714" y="6743813"/>
            <a:ext cx="3402572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O(log n).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662090" y="6456839"/>
            <a:ext cx="2834476" cy="809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1"/>
              </a:lnSpc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O(n)</a:t>
            </a:r>
          </a:p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endParaRPr lang="en-US" sz="225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0" name="Group 30"/>
          <p:cNvGrpSpPr/>
          <p:nvPr/>
        </p:nvGrpSpPr>
        <p:grpSpPr>
          <a:xfrm>
            <a:off x="2117121" y="5143500"/>
            <a:ext cx="4183102" cy="810025"/>
            <a:chOff x="0" y="0"/>
            <a:chExt cx="1101722" cy="21334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101722" cy="213340"/>
            </a:xfrm>
            <a:custGeom>
              <a:avLst/>
              <a:gdLst/>
              <a:ahLst/>
              <a:cxnLst/>
              <a:rect l="l" t="t" r="r" b="b"/>
              <a:pathLst>
                <a:path w="1101722" h="213340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32" name="TextBox 32"/>
            <p:cNvSpPr txBox="1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2350274" y="5372300"/>
            <a:ext cx="3918236" cy="33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BEST CASE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7068305" y="5143500"/>
            <a:ext cx="4183102" cy="810025"/>
            <a:chOff x="0" y="0"/>
            <a:chExt cx="1101722" cy="21334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101722" cy="213340"/>
            </a:xfrm>
            <a:custGeom>
              <a:avLst/>
              <a:gdLst/>
              <a:ahLst/>
              <a:cxnLst/>
              <a:rect l="l" t="t" r="r" b="b"/>
              <a:pathLst>
                <a:path w="1101722" h="213340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36" name="TextBox 36"/>
            <p:cNvSpPr txBox="1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7184882" y="5372300"/>
            <a:ext cx="3918236" cy="33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AVERAGE CASE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11887057" y="5143500"/>
            <a:ext cx="4183102" cy="810025"/>
            <a:chOff x="0" y="0"/>
            <a:chExt cx="1101722" cy="21334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101722" cy="213340"/>
            </a:xfrm>
            <a:custGeom>
              <a:avLst/>
              <a:gdLst/>
              <a:ahLst/>
              <a:cxnLst/>
              <a:rect l="l" t="t" r="r" b="b"/>
              <a:pathLst>
                <a:path w="1101722" h="213340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0" name="TextBox 40"/>
            <p:cNvSpPr txBox="1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12120211" y="5372300"/>
            <a:ext cx="3918236" cy="33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WORST CASE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15474390" y="2120800"/>
            <a:ext cx="1392979" cy="1392979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4" name="TextBox 4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724142" y="3114995"/>
            <a:ext cx="1392979" cy="1392979"/>
            <a:chOff x="0" y="0"/>
            <a:chExt cx="812800" cy="8128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7" name="TextBox 4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25" grpId="0"/>
      <p:bldP spid="26" grpId="0"/>
      <p:bldP spid="27" grpId="0"/>
      <p:bldP spid="28" grpId="0"/>
      <p:bldP spid="29" grpId="0"/>
      <p:bldP spid="33" grpId="0"/>
      <p:bldP spid="37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b="-9109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r="-52975" b="-91098"/>
            </a:stretch>
          </a:blipFill>
        </p:spPr>
      </p:sp>
      <p:sp>
        <p:nvSpPr>
          <p:cNvPr id="4" name="Freeform 4"/>
          <p:cNvSpPr/>
          <p:nvPr/>
        </p:nvSpPr>
        <p:spPr>
          <a:xfrm rot="622067" flipH="1">
            <a:off x="-1983095" y="6572465"/>
            <a:ext cx="12178944" cy="8813127"/>
          </a:xfrm>
          <a:custGeom>
            <a:avLst/>
            <a:gdLst/>
            <a:ahLst/>
            <a:cxnLst/>
            <a:rect l="l" t="t" r="r" b="b"/>
            <a:pathLst>
              <a:path w="12178944" h="8813127">
                <a:moveTo>
                  <a:pt x="12178944" y="0"/>
                </a:moveTo>
                <a:lnTo>
                  <a:pt x="0" y="0"/>
                </a:lnTo>
                <a:lnTo>
                  <a:pt x="0" y="8813127"/>
                </a:lnTo>
                <a:lnTo>
                  <a:pt x="12178944" y="8813127"/>
                </a:lnTo>
                <a:lnTo>
                  <a:pt x="1217894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7187646">
            <a:off x="12050913" y="-2660948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117121" y="6297363"/>
            <a:ext cx="4183102" cy="2169217"/>
            <a:chOff x="0" y="0"/>
            <a:chExt cx="1101722" cy="57131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01722" cy="571316"/>
            </a:xfrm>
            <a:custGeom>
              <a:avLst/>
              <a:gdLst/>
              <a:ahLst/>
              <a:cxnLst/>
              <a:rect l="l" t="t" r="r" b="b"/>
              <a:pathLst>
                <a:path w="1101722" h="571316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49166"/>
                  </a:lnTo>
                  <a:cubicBezTo>
                    <a:pt x="1101722" y="481562"/>
                    <a:pt x="1088853" y="512632"/>
                    <a:pt x="1065945" y="535539"/>
                  </a:cubicBezTo>
                  <a:cubicBezTo>
                    <a:pt x="1043038" y="558447"/>
                    <a:pt x="1011968" y="571316"/>
                    <a:pt x="979572" y="571316"/>
                  </a:cubicBezTo>
                  <a:lnTo>
                    <a:pt x="122150" y="571316"/>
                  </a:lnTo>
                  <a:cubicBezTo>
                    <a:pt x="89754" y="571316"/>
                    <a:pt x="58685" y="558447"/>
                    <a:pt x="35777" y="535539"/>
                  </a:cubicBezTo>
                  <a:cubicBezTo>
                    <a:pt x="12869" y="512632"/>
                    <a:pt x="0" y="481562"/>
                    <a:pt x="0" y="449166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1101722" cy="637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9144000" y="965066"/>
            <a:ext cx="1662550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408122" y="967280"/>
            <a:ext cx="1907082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726729" y="943100"/>
            <a:ext cx="1916881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034325" y="965066"/>
            <a:ext cx="2224975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34398" y="900922"/>
            <a:ext cx="3380502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THYNK UNLIMITED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6333348" y="8447529"/>
            <a:ext cx="925952" cy="919347"/>
            <a:chOff x="0" y="0"/>
            <a:chExt cx="289003" cy="28694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89003" cy="286941"/>
            </a:xfrm>
            <a:custGeom>
              <a:avLst/>
              <a:gdLst/>
              <a:ahLst/>
              <a:cxnLst/>
              <a:rect l="l" t="t" r="r" b="b"/>
              <a:pathLst>
                <a:path w="289003" h="286941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 rot="-5400000">
            <a:off x="16650402" y="8694263"/>
            <a:ext cx="315151" cy="425879"/>
          </a:xfrm>
          <a:custGeom>
            <a:avLst/>
            <a:gdLst/>
            <a:ahLst/>
            <a:cxnLst/>
            <a:rect l="l" t="t" r="r" b="b"/>
            <a:pathLst>
              <a:path w="315151" h="425879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7052449" y="6297363"/>
            <a:ext cx="4183102" cy="2169217"/>
            <a:chOff x="0" y="0"/>
            <a:chExt cx="1101722" cy="57131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101722" cy="571316"/>
            </a:xfrm>
            <a:custGeom>
              <a:avLst/>
              <a:gdLst/>
              <a:ahLst/>
              <a:cxnLst/>
              <a:rect l="l" t="t" r="r" b="b"/>
              <a:pathLst>
                <a:path w="1101722" h="571316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49166"/>
                  </a:lnTo>
                  <a:cubicBezTo>
                    <a:pt x="1101722" y="481562"/>
                    <a:pt x="1088853" y="512632"/>
                    <a:pt x="1065945" y="535539"/>
                  </a:cubicBezTo>
                  <a:cubicBezTo>
                    <a:pt x="1043038" y="558447"/>
                    <a:pt x="1011968" y="571316"/>
                    <a:pt x="979572" y="571316"/>
                  </a:cubicBezTo>
                  <a:lnTo>
                    <a:pt x="122150" y="571316"/>
                  </a:lnTo>
                  <a:cubicBezTo>
                    <a:pt x="89754" y="571316"/>
                    <a:pt x="58685" y="558447"/>
                    <a:pt x="35777" y="535539"/>
                  </a:cubicBezTo>
                  <a:cubicBezTo>
                    <a:pt x="12869" y="512632"/>
                    <a:pt x="0" y="481562"/>
                    <a:pt x="0" y="449166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66675"/>
              <a:ext cx="1101722" cy="637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987778" y="6297363"/>
            <a:ext cx="4183102" cy="2169217"/>
            <a:chOff x="0" y="0"/>
            <a:chExt cx="1101722" cy="57131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101722" cy="571316"/>
            </a:xfrm>
            <a:custGeom>
              <a:avLst/>
              <a:gdLst/>
              <a:ahLst/>
              <a:cxnLst/>
              <a:rect l="l" t="t" r="r" b="b"/>
              <a:pathLst>
                <a:path w="1101722" h="571316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49166"/>
                  </a:lnTo>
                  <a:cubicBezTo>
                    <a:pt x="1101722" y="481562"/>
                    <a:pt x="1088853" y="512632"/>
                    <a:pt x="1065945" y="535539"/>
                  </a:cubicBezTo>
                  <a:cubicBezTo>
                    <a:pt x="1043038" y="558447"/>
                    <a:pt x="1011968" y="571316"/>
                    <a:pt x="979572" y="571316"/>
                  </a:cubicBezTo>
                  <a:lnTo>
                    <a:pt x="122150" y="571316"/>
                  </a:lnTo>
                  <a:cubicBezTo>
                    <a:pt x="89754" y="571316"/>
                    <a:pt x="58685" y="558447"/>
                    <a:pt x="35777" y="535539"/>
                  </a:cubicBezTo>
                  <a:cubicBezTo>
                    <a:pt x="12869" y="512632"/>
                    <a:pt x="0" y="481562"/>
                    <a:pt x="0" y="449166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66675"/>
              <a:ext cx="1101722" cy="637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3914869" y="2272289"/>
            <a:ext cx="10311504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b="1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COMPARE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914869" y="3428054"/>
            <a:ext cx="11410150" cy="75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44"/>
              </a:lnSpc>
            </a:pPr>
            <a:r>
              <a:rPr lang="en-US" sz="4370" b="1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MERGE SORT SPACE COMPLEXITY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313591" y="6721399"/>
            <a:ext cx="3790161" cy="422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75"/>
              </a:lnSpc>
              <a:spcBef>
                <a:spcPct val="0"/>
              </a:spcBef>
            </a:pPr>
            <a:r>
              <a:rPr lang="en-US" sz="233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O(n) 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442714" y="6743813"/>
            <a:ext cx="3402572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O(n).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662090" y="6456839"/>
            <a:ext cx="2834476" cy="809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1"/>
              </a:lnSpc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O(n)</a:t>
            </a:r>
          </a:p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endParaRPr lang="en-US" sz="225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0" name="Group 30"/>
          <p:cNvGrpSpPr/>
          <p:nvPr/>
        </p:nvGrpSpPr>
        <p:grpSpPr>
          <a:xfrm>
            <a:off x="2117121" y="5143500"/>
            <a:ext cx="4183102" cy="810025"/>
            <a:chOff x="0" y="0"/>
            <a:chExt cx="1101722" cy="21334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101722" cy="213340"/>
            </a:xfrm>
            <a:custGeom>
              <a:avLst/>
              <a:gdLst/>
              <a:ahLst/>
              <a:cxnLst/>
              <a:rect l="l" t="t" r="r" b="b"/>
              <a:pathLst>
                <a:path w="1101722" h="213340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32" name="TextBox 32"/>
            <p:cNvSpPr txBox="1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2350274" y="5372300"/>
            <a:ext cx="3918236" cy="33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BEST CASE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7068305" y="5143500"/>
            <a:ext cx="4183102" cy="810025"/>
            <a:chOff x="0" y="0"/>
            <a:chExt cx="1101722" cy="21334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101722" cy="213340"/>
            </a:xfrm>
            <a:custGeom>
              <a:avLst/>
              <a:gdLst/>
              <a:ahLst/>
              <a:cxnLst/>
              <a:rect l="l" t="t" r="r" b="b"/>
              <a:pathLst>
                <a:path w="1101722" h="213340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36" name="TextBox 36"/>
            <p:cNvSpPr txBox="1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7184882" y="5372300"/>
            <a:ext cx="3918236" cy="33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AVERAGE CASE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11887057" y="5143500"/>
            <a:ext cx="4183102" cy="810025"/>
            <a:chOff x="0" y="0"/>
            <a:chExt cx="1101722" cy="21334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101722" cy="213340"/>
            </a:xfrm>
            <a:custGeom>
              <a:avLst/>
              <a:gdLst/>
              <a:ahLst/>
              <a:cxnLst/>
              <a:rect l="l" t="t" r="r" b="b"/>
              <a:pathLst>
                <a:path w="1101722" h="213340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0" name="TextBox 40"/>
            <p:cNvSpPr txBox="1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12120211" y="5372300"/>
            <a:ext cx="3918236" cy="33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WORST CASE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15474390" y="2120800"/>
            <a:ext cx="1392979" cy="1392979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4" name="TextBox 4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724142" y="3114995"/>
            <a:ext cx="1392979" cy="1392979"/>
            <a:chOff x="0" y="0"/>
            <a:chExt cx="812800" cy="8128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7" name="TextBox 4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25" grpId="0"/>
      <p:bldP spid="26" grpId="0"/>
      <p:bldP spid="27" grpId="0"/>
      <p:bldP spid="28" grpId="0"/>
      <p:bldP spid="29" grpId="0"/>
      <p:bldP spid="33" grpId="0"/>
      <p:bldP spid="37" grpId="0"/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b="-9109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r="-52975" b="-91098"/>
            </a:stretch>
          </a:blipFill>
        </p:spPr>
      </p:sp>
      <p:sp>
        <p:nvSpPr>
          <p:cNvPr id="4" name="Freeform 4"/>
          <p:cNvSpPr/>
          <p:nvPr/>
        </p:nvSpPr>
        <p:spPr>
          <a:xfrm rot="622067" flipH="1">
            <a:off x="-1983095" y="6572465"/>
            <a:ext cx="12178944" cy="8813127"/>
          </a:xfrm>
          <a:custGeom>
            <a:avLst/>
            <a:gdLst/>
            <a:ahLst/>
            <a:cxnLst/>
            <a:rect l="l" t="t" r="r" b="b"/>
            <a:pathLst>
              <a:path w="12178944" h="8813127">
                <a:moveTo>
                  <a:pt x="12178944" y="0"/>
                </a:moveTo>
                <a:lnTo>
                  <a:pt x="0" y="0"/>
                </a:lnTo>
                <a:lnTo>
                  <a:pt x="0" y="8813127"/>
                </a:lnTo>
                <a:lnTo>
                  <a:pt x="12178944" y="8813127"/>
                </a:lnTo>
                <a:lnTo>
                  <a:pt x="1217894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7187646">
            <a:off x="12050913" y="-2660948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117121" y="6297363"/>
            <a:ext cx="4183102" cy="2169217"/>
            <a:chOff x="0" y="0"/>
            <a:chExt cx="1101722" cy="57131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01722" cy="571316"/>
            </a:xfrm>
            <a:custGeom>
              <a:avLst/>
              <a:gdLst/>
              <a:ahLst/>
              <a:cxnLst/>
              <a:rect l="l" t="t" r="r" b="b"/>
              <a:pathLst>
                <a:path w="1101722" h="571316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49166"/>
                  </a:lnTo>
                  <a:cubicBezTo>
                    <a:pt x="1101722" y="481562"/>
                    <a:pt x="1088853" y="512632"/>
                    <a:pt x="1065945" y="535539"/>
                  </a:cubicBezTo>
                  <a:cubicBezTo>
                    <a:pt x="1043038" y="558447"/>
                    <a:pt x="1011968" y="571316"/>
                    <a:pt x="979572" y="571316"/>
                  </a:cubicBezTo>
                  <a:lnTo>
                    <a:pt x="122150" y="571316"/>
                  </a:lnTo>
                  <a:cubicBezTo>
                    <a:pt x="89754" y="571316"/>
                    <a:pt x="58685" y="558447"/>
                    <a:pt x="35777" y="535539"/>
                  </a:cubicBezTo>
                  <a:cubicBezTo>
                    <a:pt x="12869" y="512632"/>
                    <a:pt x="0" y="481562"/>
                    <a:pt x="0" y="449166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1101722" cy="637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9144000" y="965066"/>
            <a:ext cx="1662550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408122" y="967280"/>
            <a:ext cx="1907082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726729" y="943100"/>
            <a:ext cx="1916881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034325" y="965066"/>
            <a:ext cx="2224975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34398" y="900922"/>
            <a:ext cx="3380502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THYNK UNLIMITED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6333348" y="8447529"/>
            <a:ext cx="925952" cy="919347"/>
            <a:chOff x="0" y="0"/>
            <a:chExt cx="289003" cy="28694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89003" cy="286941"/>
            </a:xfrm>
            <a:custGeom>
              <a:avLst/>
              <a:gdLst/>
              <a:ahLst/>
              <a:cxnLst/>
              <a:rect l="l" t="t" r="r" b="b"/>
              <a:pathLst>
                <a:path w="289003" h="286941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 rot="-5400000">
            <a:off x="16650402" y="8694263"/>
            <a:ext cx="315151" cy="425879"/>
          </a:xfrm>
          <a:custGeom>
            <a:avLst/>
            <a:gdLst/>
            <a:ahLst/>
            <a:cxnLst/>
            <a:rect l="l" t="t" r="r" b="b"/>
            <a:pathLst>
              <a:path w="315151" h="425879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11987778" y="6297363"/>
            <a:ext cx="4183102" cy="2169217"/>
            <a:chOff x="0" y="0"/>
            <a:chExt cx="1101722" cy="57131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101722" cy="571316"/>
            </a:xfrm>
            <a:custGeom>
              <a:avLst/>
              <a:gdLst/>
              <a:ahLst/>
              <a:cxnLst/>
              <a:rect l="l" t="t" r="r" b="b"/>
              <a:pathLst>
                <a:path w="1101722" h="571316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49166"/>
                  </a:lnTo>
                  <a:cubicBezTo>
                    <a:pt x="1101722" y="481562"/>
                    <a:pt x="1088853" y="512632"/>
                    <a:pt x="1065945" y="535539"/>
                  </a:cubicBezTo>
                  <a:cubicBezTo>
                    <a:pt x="1043038" y="558447"/>
                    <a:pt x="1011968" y="571316"/>
                    <a:pt x="979572" y="571316"/>
                  </a:cubicBezTo>
                  <a:lnTo>
                    <a:pt x="122150" y="571316"/>
                  </a:lnTo>
                  <a:cubicBezTo>
                    <a:pt x="89754" y="571316"/>
                    <a:pt x="58685" y="558447"/>
                    <a:pt x="35777" y="535539"/>
                  </a:cubicBezTo>
                  <a:cubicBezTo>
                    <a:pt x="12869" y="512632"/>
                    <a:pt x="0" y="481562"/>
                    <a:pt x="0" y="449166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66675"/>
              <a:ext cx="1101722" cy="637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3914869" y="2272289"/>
            <a:ext cx="10311504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b="1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COMPARE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624175" y="3392571"/>
            <a:ext cx="11410150" cy="75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44"/>
              </a:lnSpc>
            </a:pPr>
            <a:r>
              <a:rPr lang="en-US" sz="4370" b="1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QUICK,MERGE SORT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313591" y="6456839"/>
            <a:ext cx="3790161" cy="1670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75"/>
              </a:lnSpc>
              <a:spcBef>
                <a:spcPct val="0"/>
              </a:spcBef>
            </a:pPr>
            <a:r>
              <a:rPr lang="en-US" sz="233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Not stable. Equal elements may not retain their relative order after sorting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662090" y="6456839"/>
            <a:ext cx="2834476" cy="2009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1"/>
              </a:lnSpc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Stable. Equal elements retain their relative order after sorting.</a:t>
            </a:r>
          </a:p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endParaRPr lang="en-US" sz="225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6" name="Group 26"/>
          <p:cNvGrpSpPr/>
          <p:nvPr/>
        </p:nvGrpSpPr>
        <p:grpSpPr>
          <a:xfrm>
            <a:off x="2117121" y="5143500"/>
            <a:ext cx="4183102" cy="810025"/>
            <a:chOff x="0" y="0"/>
            <a:chExt cx="1101722" cy="21334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101722" cy="213340"/>
            </a:xfrm>
            <a:custGeom>
              <a:avLst/>
              <a:gdLst/>
              <a:ahLst/>
              <a:cxnLst/>
              <a:rect l="l" t="t" r="r" b="b"/>
              <a:pathLst>
                <a:path w="1101722" h="213340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28" name="TextBox 28"/>
            <p:cNvSpPr txBox="1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2350274" y="5372300"/>
            <a:ext cx="3918236" cy="33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QUICK SORT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1887057" y="5143500"/>
            <a:ext cx="4183102" cy="810025"/>
            <a:chOff x="0" y="0"/>
            <a:chExt cx="1101722" cy="21334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101722" cy="213340"/>
            </a:xfrm>
            <a:custGeom>
              <a:avLst/>
              <a:gdLst/>
              <a:ahLst/>
              <a:cxnLst/>
              <a:rect l="l" t="t" r="r" b="b"/>
              <a:pathLst>
                <a:path w="1101722" h="213340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32" name="TextBox 32"/>
            <p:cNvSpPr txBox="1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2120211" y="5372300"/>
            <a:ext cx="3918236" cy="33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MERGE SORT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15474390" y="2120800"/>
            <a:ext cx="1392979" cy="1392979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36" name="TextBox 36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724142" y="3114995"/>
            <a:ext cx="1392979" cy="1392979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39" name="TextBox 39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22" grpId="0"/>
      <p:bldP spid="23" grpId="0"/>
      <p:bldP spid="24" grpId="0"/>
      <p:bldP spid="25" grpId="0"/>
      <p:bldP spid="29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b="-9109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r="-52975" b="-91098"/>
            </a:stretch>
          </a:blipFill>
        </p:spPr>
      </p:sp>
      <p:sp>
        <p:nvSpPr>
          <p:cNvPr id="4" name="Freeform 4"/>
          <p:cNvSpPr/>
          <p:nvPr/>
        </p:nvSpPr>
        <p:spPr>
          <a:xfrm rot="622067" flipH="1">
            <a:off x="-1983095" y="6572465"/>
            <a:ext cx="12178944" cy="8813127"/>
          </a:xfrm>
          <a:custGeom>
            <a:avLst/>
            <a:gdLst/>
            <a:ahLst/>
            <a:cxnLst/>
            <a:rect l="l" t="t" r="r" b="b"/>
            <a:pathLst>
              <a:path w="12178944" h="8813127">
                <a:moveTo>
                  <a:pt x="12178944" y="0"/>
                </a:moveTo>
                <a:lnTo>
                  <a:pt x="0" y="0"/>
                </a:lnTo>
                <a:lnTo>
                  <a:pt x="0" y="8813127"/>
                </a:lnTo>
                <a:lnTo>
                  <a:pt x="12178944" y="8813127"/>
                </a:lnTo>
                <a:lnTo>
                  <a:pt x="1217894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7187646">
            <a:off x="12050913" y="-2660948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117121" y="6297363"/>
            <a:ext cx="4183102" cy="3592082"/>
            <a:chOff x="0" y="0"/>
            <a:chExt cx="1101722" cy="94606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01722" cy="946063"/>
            </a:xfrm>
            <a:custGeom>
              <a:avLst/>
              <a:gdLst/>
              <a:ahLst/>
              <a:cxnLst/>
              <a:rect l="l" t="t" r="r" b="b"/>
              <a:pathLst>
                <a:path w="1101722" h="946063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823913"/>
                  </a:lnTo>
                  <a:cubicBezTo>
                    <a:pt x="1101722" y="856309"/>
                    <a:pt x="1088853" y="887378"/>
                    <a:pt x="1065945" y="910286"/>
                  </a:cubicBezTo>
                  <a:cubicBezTo>
                    <a:pt x="1043038" y="933193"/>
                    <a:pt x="1011968" y="946063"/>
                    <a:pt x="979572" y="946063"/>
                  </a:cubicBezTo>
                  <a:lnTo>
                    <a:pt x="122150" y="946063"/>
                  </a:lnTo>
                  <a:cubicBezTo>
                    <a:pt x="89754" y="946063"/>
                    <a:pt x="58685" y="933193"/>
                    <a:pt x="35777" y="910286"/>
                  </a:cubicBezTo>
                  <a:cubicBezTo>
                    <a:pt x="12869" y="887378"/>
                    <a:pt x="0" y="856309"/>
                    <a:pt x="0" y="823913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1101722" cy="10127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9144000" y="965066"/>
            <a:ext cx="1662550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408122" y="967280"/>
            <a:ext cx="1907082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726729" y="943100"/>
            <a:ext cx="1916881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034325" y="965066"/>
            <a:ext cx="2224975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34398" y="900922"/>
            <a:ext cx="3380502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THYNK UNLIMITED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6333348" y="8447529"/>
            <a:ext cx="925952" cy="919347"/>
            <a:chOff x="0" y="0"/>
            <a:chExt cx="289003" cy="28694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89003" cy="286941"/>
            </a:xfrm>
            <a:custGeom>
              <a:avLst/>
              <a:gdLst/>
              <a:ahLst/>
              <a:cxnLst/>
              <a:rect l="l" t="t" r="r" b="b"/>
              <a:pathLst>
                <a:path w="289003" h="286941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 rot="-5400000">
            <a:off x="16650402" y="8694263"/>
            <a:ext cx="315151" cy="425879"/>
          </a:xfrm>
          <a:custGeom>
            <a:avLst/>
            <a:gdLst/>
            <a:ahLst/>
            <a:cxnLst/>
            <a:rect l="l" t="t" r="r" b="b"/>
            <a:pathLst>
              <a:path w="315151" h="425879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11887057" y="6297363"/>
            <a:ext cx="4283822" cy="3770384"/>
            <a:chOff x="0" y="0"/>
            <a:chExt cx="1128249" cy="99302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128249" cy="993023"/>
            </a:xfrm>
            <a:custGeom>
              <a:avLst/>
              <a:gdLst/>
              <a:ahLst/>
              <a:cxnLst/>
              <a:rect l="l" t="t" r="r" b="b"/>
              <a:pathLst>
                <a:path w="1128249" h="993023">
                  <a:moveTo>
                    <a:pt x="119278" y="0"/>
                  </a:moveTo>
                  <a:lnTo>
                    <a:pt x="1008971" y="0"/>
                  </a:lnTo>
                  <a:cubicBezTo>
                    <a:pt x="1074847" y="0"/>
                    <a:pt x="1128249" y="53403"/>
                    <a:pt x="1128249" y="119278"/>
                  </a:cubicBezTo>
                  <a:lnTo>
                    <a:pt x="1128249" y="873745"/>
                  </a:lnTo>
                  <a:cubicBezTo>
                    <a:pt x="1128249" y="905379"/>
                    <a:pt x="1115683" y="935718"/>
                    <a:pt x="1093314" y="958087"/>
                  </a:cubicBezTo>
                  <a:cubicBezTo>
                    <a:pt x="1070945" y="980456"/>
                    <a:pt x="1040606" y="993023"/>
                    <a:pt x="1008971" y="993023"/>
                  </a:cubicBezTo>
                  <a:lnTo>
                    <a:pt x="119278" y="993023"/>
                  </a:lnTo>
                  <a:cubicBezTo>
                    <a:pt x="87644" y="993023"/>
                    <a:pt x="57305" y="980456"/>
                    <a:pt x="34936" y="958087"/>
                  </a:cubicBezTo>
                  <a:cubicBezTo>
                    <a:pt x="12567" y="935718"/>
                    <a:pt x="0" y="905379"/>
                    <a:pt x="0" y="873745"/>
                  </a:cubicBezTo>
                  <a:lnTo>
                    <a:pt x="0" y="119278"/>
                  </a:lnTo>
                  <a:cubicBezTo>
                    <a:pt x="0" y="87644"/>
                    <a:pt x="12567" y="57305"/>
                    <a:pt x="34936" y="34936"/>
                  </a:cubicBezTo>
                  <a:cubicBezTo>
                    <a:pt x="57305" y="12567"/>
                    <a:pt x="87644" y="0"/>
                    <a:pt x="119278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66675"/>
              <a:ext cx="1128249" cy="10596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3914869" y="2272289"/>
            <a:ext cx="10311504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b="1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COMPARE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624175" y="3392571"/>
            <a:ext cx="11410150" cy="75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44"/>
              </a:lnSpc>
            </a:pPr>
            <a:r>
              <a:rPr lang="en-US" sz="4370" b="1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QUICK,MERGE SORT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313591" y="6456839"/>
            <a:ext cx="3790161" cy="2917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75"/>
              </a:lnSpc>
              <a:spcBef>
                <a:spcPct val="0"/>
              </a:spcBef>
            </a:pPr>
            <a:r>
              <a:rPr lang="en-US" sz="233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Quick Sort generally performs better in practice due to its smaller constant factors and better cache performance. It's faster for large datasets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120211" y="6639325"/>
            <a:ext cx="3809004" cy="3173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72"/>
              </a:lnSpc>
            </a:pPr>
            <a:r>
              <a:rPr lang="en-US" sz="198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Merge Sort guarantees O(n log n) performance, making it more reliable for performance-sensitive applications, particularly when stable sorting is required or when working with linked lists.</a:t>
            </a:r>
          </a:p>
          <a:p>
            <a:pPr marL="0" lvl="0" indent="0" algn="ctr">
              <a:lnSpc>
                <a:spcPts val="2772"/>
              </a:lnSpc>
              <a:spcBef>
                <a:spcPct val="0"/>
              </a:spcBef>
            </a:pPr>
            <a:endParaRPr lang="en-US" sz="198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6" name="Group 26"/>
          <p:cNvGrpSpPr/>
          <p:nvPr/>
        </p:nvGrpSpPr>
        <p:grpSpPr>
          <a:xfrm>
            <a:off x="2117121" y="5143500"/>
            <a:ext cx="4183102" cy="810025"/>
            <a:chOff x="0" y="0"/>
            <a:chExt cx="1101722" cy="21334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101722" cy="213340"/>
            </a:xfrm>
            <a:custGeom>
              <a:avLst/>
              <a:gdLst/>
              <a:ahLst/>
              <a:cxnLst/>
              <a:rect l="l" t="t" r="r" b="b"/>
              <a:pathLst>
                <a:path w="1101722" h="213340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28" name="TextBox 28"/>
            <p:cNvSpPr txBox="1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2350274" y="5372300"/>
            <a:ext cx="3918236" cy="33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QUICK SORT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1887057" y="5143500"/>
            <a:ext cx="4183102" cy="810025"/>
            <a:chOff x="0" y="0"/>
            <a:chExt cx="1101722" cy="21334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101722" cy="213340"/>
            </a:xfrm>
            <a:custGeom>
              <a:avLst/>
              <a:gdLst/>
              <a:ahLst/>
              <a:cxnLst/>
              <a:rect l="l" t="t" r="r" b="b"/>
              <a:pathLst>
                <a:path w="1101722" h="213340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32" name="TextBox 32"/>
            <p:cNvSpPr txBox="1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2120211" y="5372300"/>
            <a:ext cx="3918236" cy="33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MERGE SORT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15474390" y="2120800"/>
            <a:ext cx="1392979" cy="1392979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36" name="TextBox 36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724142" y="3114995"/>
            <a:ext cx="1392979" cy="1392979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39" name="TextBox 39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22" grpId="0"/>
      <p:bldP spid="23" grpId="0"/>
      <p:bldP spid="24" grpId="0"/>
      <p:bldP spid="25" grpId="0"/>
      <p:bldP spid="29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b="-9109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r="-52975" b="-91098"/>
            </a:stretch>
          </a:blipFill>
        </p:spPr>
      </p:sp>
      <p:sp>
        <p:nvSpPr>
          <p:cNvPr id="4" name="Freeform 4"/>
          <p:cNvSpPr/>
          <p:nvPr/>
        </p:nvSpPr>
        <p:spPr>
          <a:xfrm rot="622067" flipH="1">
            <a:off x="-1799682" y="5182569"/>
            <a:ext cx="13398293" cy="9695492"/>
          </a:xfrm>
          <a:custGeom>
            <a:avLst/>
            <a:gdLst/>
            <a:ahLst/>
            <a:cxnLst/>
            <a:rect l="l" t="t" r="r" b="b"/>
            <a:pathLst>
              <a:path w="13398293" h="9695492">
                <a:moveTo>
                  <a:pt x="13398293" y="0"/>
                </a:moveTo>
                <a:lnTo>
                  <a:pt x="0" y="0"/>
                </a:lnTo>
                <a:lnTo>
                  <a:pt x="0" y="9695493"/>
                </a:lnTo>
                <a:lnTo>
                  <a:pt x="13398293" y="9695493"/>
                </a:lnTo>
                <a:lnTo>
                  <a:pt x="1339829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395965" y="2573979"/>
            <a:ext cx="6186137" cy="5710470"/>
            <a:chOff x="0" y="0"/>
            <a:chExt cx="1629271" cy="15039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9271" cy="1503992"/>
            </a:xfrm>
            <a:custGeom>
              <a:avLst/>
              <a:gdLst/>
              <a:ahLst/>
              <a:cxnLst/>
              <a:rect l="l" t="t" r="r" b="b"/>
              <a:pathLst>
                <a:path w="1629271" h="1503992">
                  <a:moveTo>
                    <a:pt x="125150" y="0"/>
                  </a:moveTo>
                  <a:lnTo>
                    <a:pt x="1504121" y="0"/>
                  </a:lnTo>
                  <a:cubicBezTo>
                    <a:pt x="1573239" y="0"/>
                    <a:pt x="1629271" y="56031"/>
                    <a:pt x="1629271" y="125150"/>
                  </a:cubicBezTo>
                  <a:lnTo>
                    <a:pt x="1629271" y="1378843"/>
                  </a:lnTo>
                  <a:cubicBezTo>
                    <a:pt x="1629271" y="1412034"/>
                    <a:pt x="1616085" y="1443867"/>
                    <a:pt x="1592615" y="1467337"/>
                  </a:cubicBezTo>
                  <a:cubicBezTo>
                    <a:pt x="1569145" y="1490807"/>
                    <a:pt x="1537313" y="1503992"/>
                    <a:pt x="1504121" y="1503992"/>
                  </a:cubicBezTo>
                  <a:lnTo>
                    <a:pt x="125150" y="1503992"/>
                  </a:lnTo>
                  <a:cubicBezTo>
                    <a:pt x="56031" y="1503992"/>
                    <a:pt x="0" y="1447961"/>
                    <a:pt x="0" y="1378843"/>
                  </a:cubicBezTo>
                  <a:lnTo>
                    <a:pt x="0" y="125150"/>
                  </a:lnTo>
                  <a:cubicBezTo>
                    <a:pt x="0" y="91958"/>
                    <a:pt x="13185" y="60126"/>
                    <a:pt x="36655" y="36655"/>
                  </a:cubicBezTo>
                  <a:cubicBezTo>
                    <a:pt x="60126" y="13185"/>
                    <a:pt x="91958" y="0"/>
                    <a:pt x="125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1629271" cy="1570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144000" y="965066"/>
            <a:ext cx="1662550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408122" y="967280"/>
            <a:ext cx="1907082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About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726729" y="943100"/>
            <a:ext cx="1916881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Content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034325" y="965066"/>
            <a:ext cx="2224975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34398" y="900922"/>
            <a:ext cx="3380502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THYNK UNLIMITED</a:t>
            </a:r>
          </a:p>
        </p:txBody>
      </p:sp>
      <p:sp>
        <p:nvSpPr>
          <p:cNvPr id="14" name="Freeform 14"/>
          <p:cNvSpPr/>
          <p:nvPr/>
        </p:nvSpPr>
        <p:spPr>
          <a:xfrm rot="3720470">
            <a:off x="-3516807" y="4537026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159836" y="4084465"/>
            <a:ext cx="8417276" cy="2362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40"/>
              </a:lnSpc>
            </a:pPr>
            <a:r>
              <a:rPr lang="en-US" sz="3700" b="1" dirty="0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DETERMINE THE OPERATIONS OF A MEMORY STACK AND HOW IT IS USED TO IMPLEMENT FUNCTION CALLS IN A COMPUTER.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245944" y="3286423"/>
            <a:ext cx="4486180" cy="3275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memory stack is a data structure that operates on the Last In, First Out (LIFO) principle, meaning that the last element added to the stack is the first one to be removed. 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6333348" y="8447529"/>
            <a:ext cx="925952" cy="919347"/>
            <a:chOff x="0" y="0"/>
            <a:chExt cx="289003" cy="28694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9003" cy="286941"/>
            </a:xfrm>
            <a:custGeom>
              <a:avLst/>
              <a:gdLst/>
              <a:ahLst/>
              <a:cxnLst/>
              <a:rect l="l" t="t" r="r" b="b"/>
              <a:pathLst>
                <a:path w="289003" h="286941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 rot="-5400000">
            <a:off x="16650402" y="8694263"/>
            <a:ext cx="315151" cy="425879"/>
          </a:xfrm>
          <a:custGeom>
            <a:avLst/>
            <a:gdLst/>
            <a:ahLst/>
            <a:cxnLst/>
            <a:rect l="l" t="t" r="r" b="b"/>
            <a:pathLst>
              <a:path w="315151" h="425879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17101333" y="1741715"/>
            <a:ext cx="1664529" cy="1664529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b="-9109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r="-52975" b="-9109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144000" y="965066"/>
            <a:ext cx="1662550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id="6" name="Freeform 6"/>
          <p:cNvSpPr/>
          <p:nvPr/>
        </p:nvSpPr>
        <p:spPr>
          <a:xfrm rot="-7076780">
            <a:off x="11120447" y="-921645"/>
            <a:ext cx="10739973" cy="7771835"/>
          </a:xfrm>
          <a:custGeom>
            <a:avLst/>
            <a:gdLst/>
            <a:ahLst/>
            <a:cxnLst/>
            <a:rect l="l" t="t" r="r" b="b"/>
            <a:pathLst>
              <a:path w="10739973" h="7771835">
                <a:moveTo>
                  <a:pt x="0" y="0"/>
                </a:moveTo>
                <a:lnTo>
                  <a:pt x="10739974" y="0"/>
                </a:lnTo>
                <a:lnTo>
                  <a:pt x="10739974" y="7771835"/>
                </a:lnTo>
                <a:lnTo>
                  <a:pt x="0" y="77718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1408122" y="967280"/>
            <a:ext cx="1907082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726729" y="943100"/>
            <a:ext cx="1916881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034325" y="965066"/>
            <a:ext cx="2224975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Others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34398" y="900922"/>
            <a:ext cx="3380502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THYNK UNLIMITED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102168" y="2796764"/>
            <a:ext cx="8083664" cy="1781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80"/>
              </a:lnSpc>
            </a:pPr>
            <a:r>
              <a:rPr lang="en-US" sz="10400" b="1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LET'S GET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497006" y="4099371"/>
            <a:ext cx="7293987" cy="1781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80"/>
              </a:lnSpc>
            </a:pPr>
            <a:r>
              <a:rPr lang="en-US" sz="10400" b="1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SHARED</a:t>
            </a:r>
          </a:p>
        </p:txBody>
      </p:sp>
      <p:sp>
        <p:nvSpPr>
          <p:cNvPr id="13" name="Freeform 13"/>
          <p:cNvSpPr/>
          <p:nvPr/>
        </p:nvSpPr>
        <p:spPr>
          <a:xfrm rot="960284" flipH="1">
            <a:off x="-3537541" y="3885448"/>
            <a:ext cx="15979830" cy="11563586"/>
          </a:xfrm>
          <a:custGeom>
            <a:avLst/>
            <a:gdLst/>
            <a:ahLst/>
            <a:cxnLst/>
            <a:rect l="l" t="t" r="r" b="b"/>
            <a:pathLst>
              <a:path w="15979830" h="11563586">
                <a:moveTo>
                  <a:pt x="15979830" y="0"/>
                </a:moveTo>
                <a:lnTo>
                  <a:pt x="0" y="0"/>
                </a:lnTo>
                <a:lnTo>
                  <a:pt x="0" y="11563586"/>
                </a:lnTo>
                <a:lnTo>
                  <a:pt x="15979830" y="11563586"/>
                </a:lnTo>
                <a:lnTo>
                  <a:pt x="1597983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5300210" y="5871021"/>
            <a:ext cx="7687580" cy="120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Ready to transform your business with cutting-edge IT solutions? Contact Thynk Unlimited today to explore how we can help your business thrive.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52965" y="8262380"/>
            <a:ext cx="16206335" cy="995920"/>
            <a:chOff x="0" y="0"/>
            <a:chExt cx="4268335" cy="2623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268335" cy="262300"/>
            </a:xfrm>
            <a:custGeom>
              <a:avLst/>
              <a:gdLst/>
              <a:ahLst/>
              <a:cxnLst/>
              <a:rect l="l" t="t" r="r" b="b"/>
              <a:pathLst>
                <a:path w="4268335" h="262300">
                  <a:moveTo>
                    <a:pt x="22930" y="0"/>
                  </a:moveTo>
                  <a:lnTo>
                    <a:pt x="4245405" y="0"/>
                  </a:lnTo>
                  <a:cubicBezTo>
                    <a:pt x="4251487" y="0"/>
                    <a:pt x="4257319" y="2416"/>
                    <a:pt x="4261619" y="6716"/>
                  </a:cubicBezTo>
                  <a:cubicBezTo>
                    <a:pt x="4265919" y="11016"/>
                    <a:pt x="4268335" y="16849"/>
                    <a:pt x="4268335" y="22930"/>
                  </a:cubicBezTo>
                  <a:lnTo>
                    <a:pt x="4268335" y="239370"/>
                  </a:lnTo>
                  <a:cubicBezTo>
                    <a:pt x="4268335" y="245451"/>
                    <a:pt x="4265919" y="251284"/>
                    <a:pt x="4261619" y="255584"/>
                  </a:cubicBezTo>
                  <a:cubicBezTo>
                    <a:pt x="4257319" y="259884"/>
                    <a:pt x="4251487" y="262300"/>
                    <a:pt x="4245405" y="262300"/>
                  </a:cubicBezTo>
                  <a:lnTo>
                    <a:pt x="22930" y="262300"/>
                  </a:lnTo>
                  <a:cubicBezTo>
                    <a:pt x="16849" y="262300"/>
                    <a:pt x="11016" y="259884"/>
                    <a:pt x="6716" y="255584"/>
                  </a:cubicBezTo>
                  <a:cubicBezTo>
                    <a:pt x="2416" y="251284"/>
                    <a:pt x="0" y="245451"/>
                    <a:pt x="0" y="239370"/>
                  </a:cubicBezTo>
                  <a:lnTo>
                    <a:pt x="0" y="22930"/>
                  </a:lnTo>
                  <a:cubicBezTo>
                    <a:pt x="0" y="16849"/>
                    <a:pt x="2416" y="11016"/>
                    <a:pt x="6716" y="6716"/>
                  </a:cubicBezTo>
                  <a:cubicBezTo>
                    <a:pt x="11016" y="2416"/>
                    <a:pt x="16849" y="0"/>
                    <a:pt x="2293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66675"/>
              <a:ext cx="4268335" cy="32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456420" y="8496464"/>
            <a:ext cx="4747340" cy="451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61"/>
              </a:lnSpc>
            </a:pPr>
            <a:r>
              <a:rPr lang="en-US" sz="2472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www.reallygreatsite.com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105460" y="8502328"/>
            <a:ext cx="4747340" cy="451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61"/>
              </a:lnSpc>
            </a:pPr>
            <a:r>
              <a:rPr lang="en-US" sz="2472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hello@reallygreatsite.com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506640" y="8511853"/>
            <a:ext cx="1274721" cy="451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-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3656383" y="2334086"/>
            <a:ext cx="2755885" cy="2755885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845393" y="3378015"/>
            <a:ext cx="2088852" cy="2088852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b="-9109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r="-52975" b="-91098"/>
            </a:stretch>
          </a:blipFill>
        </p:spPr>
      </p:sp>
      <p:sp>
        <p:nvSpPr>
          <p:cNvPr id="4" name="Freeform 4"/>
          <p:cNvSpPr/>
          <p:nvPr/>
        </p:nvSpPr>
        <p:spPr>
          <a:xfrm rot="622067" flipH="1">
            <a:off x="-1983095" y="6572465"/>
            <a:ext cx="12178944" cy="8813127"/>
          </a:xfrm>
          <a:custGeom>
            <a:avLst/>
            <a:gdLst/>
            <a:ahLst/>
            <a:cxnLst/>
            <a:rect l="l" t="t" r="r" b="b"/>
            <a:pathLst>
              <a:path w="12178944" h="8813127">
                <a:moveTo>
                  <a:pt x="12178944" y="0"/>
                </a:moveTo>
                <a:lnTo>
                  <a:pt x="0" y="0"/>
                </a:lnTo>
                <a:lnTo>
                  <a:pt x="0" y="8813127"/>
                </a:lnTo>
                <a:lnTo>
                  <a:pt x="12178944" y="8813127"/>
                </a:lnTo>
                <a:lnTo>
                  <a:pt x="1217894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7187646">
            <a:off x="12050913" y="-2660948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117121" y="6297363"/>
            <a:ext cx="4183102" cy="2169217"/>
            <a:chOff x="0" y="0"/>
            <a:chExt cx="1101722" cy="57131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01722" cy="571316"/>
            </a:xfrm>
            <a:custGeom>
              <a:avLst/>
              <a:gdLst/>
              <a:ahLst/>
              <a:cxnLst/>
              <a:rect l="l" t="t" r="r" b="b"/>
              <a:pathLst>
                <a:path w="1101722" h="571316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49166"/>
                  </a:lnTo>
                  <a:cubicBezTo>
                    <a:pt x="1101722" y="481562"/>
                    <a:pt x="1088853" y="512632"/>
                    <a:pt x="1065945" y="535539"/>
                  </a:cubicBezTo>
                  <a:cubicBezTo>
                    <a:pt x="1043038" y="558447"/>
                    <a:pt x="1011968" y="571316"/>
                    <a:pt x="979572" y="571316"/>
                  </a:cubicBezTo>
                  <a:lnTo>
                    <a:pt x="122150" y="571316"/>
                  </a:lnTo>
                  <a:cubicBezTo>
                    <a:pt x="89754" y="571316"/>
                    <a:pt x="58685" y="558447"/>
                    <a:pt x="35777" y="535539"/>
                  </a:cubicBezTo>
                  <a:cubicBezTo>
                    <a:pt x="12869" y="512632"/>
                    <a:pt x="0" y="481562"/>
                    <a:pt x="0" y="449166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1101722" cy="637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9144000" y="965066"/>
            <a:ext cx="1662550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408122" y="967280"/>
            <a:ext cx="1907082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726729" y="943100"/>
            <a:ext cx="1916881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034325" y="965066"/>
            <a:ext cx="2224975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34398" y="900922"/>
            <a:ext cx="3380502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THYNK UNLIMITED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6333348" y="8447529"/>
            <a:ext cx="925952" cy="919347"/>
            <a:chOff x="0" y="0"/>
            <a:chExt cx="289003" cy="28694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89003" cy="286941"/>
            </a:xfrm>
            <a:custGeom>
              <a:avLst/>
              <a:gdLst/>
              <a:ahLst/>
              <a:cxnLst/>
              <a:rect l="l" t="t" r="r" b="b"/>
              <a:pathLst>
                <a:path w="289003" h="286941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 rot="-5400000">
            <a:off x="16650402" y="8694263"/>
            <a:ext cx="315151" cy="425879"/>
          </a:xfrm>
          <a:custGeom>
            <a:avLst/>
            <a:gdLst/>
            <a:ahLst/>
            <a:cxnLst/>
            <a:rect l="l" t="t" r="r" b="b"/>
            <a:pathLst>
              <a:path w="315151" h="425879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7052449" y="6297363"/>
            <a:ext cx="4183102" cy="2169217"/>
            <a:chOff x="0" y="0"/>
            <a:chExt cx="1101722" cy="57131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101722" cy="571316"/>
            </a:xfrm>
            <a:custGeom>
              <a:avLst/>
              <a:gdLst/>
              <a:ahLst/>
              <a:cxnLst/>
              <a:rect l="l" t="t" r="r" b="b"/>
              <a:pathLst>
                <a:path w="1101722" h="571316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49166"/>
                  </a:lnTo>
                  <a:cubicBezTo>
                    <a:pt x="1101722" y="481562"/>
                    <a:pt x="1088853" y="512632"/>
                    <a:pt x="1065945" y="535539"/>
                  </a:cubicBezTo>
                  <a:cubicBezTo>
                    <a:pt x="1043038" y="558447"/>
                    <a:pt x="1011968" y="571316"/>
                    <a:pt x="979572" y="571316"/>
                  </a:cubicBezTo>
                  <a:lnTo>
                    <a:pt x="122150" y="571316"/>
                  </a:lnTo>
                  <a:cubicBezTo>
                    <a:pt x="89754" y="571316"/>
                    <a:pt x="58685" y="558447"/>
                    <a:pt x="35777" y="535539"/>
                  </a:cubicBezTo>
                  <a:cubicBezTo>
                    <a:pt x="12869" y="512632"/>
                    <a:pt x="0" y="481562"/>
                    <a:pt x="0" y="449166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66675"/>
              <a:ext cx="1101722" cy="637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987778" y="6297363"/>
            <a:ext cx="4183102" cy="2169217"/>
            <a:chOff x="0" y="0"/>
            <a:chExt cx="1101722" cy="57131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101722" cy="571316"/>
            </a:xfrm>
            <a:custGeom>
              <a:avLst/>
              <a:gdLst/>
              <a:ahLst/>
              <a:cxnLst/>
              <a:rect l="l" t="t" r="r" b="b"/>
              <a:pathLst>
                <a:path w="1101722" h="571316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49166"/>
                  </a:lnTo>
                  <a:cubicBezTo>
                    <a:pt x="1101722" y="481562"/>
                    <a:pt x="1088853" y="512632"/>
                    <a:pt x="1065945" y="535539"/>
                  </a:cubicBezTo>
                  <a:cubicBezTo>
                    <a:pt x="1043038" y="558447"/>
                    <a:pt x="1011968" y="571316"/>
                    <a:pt x="979572" y="571316"/>
                  </a:cubicBezTo>
                  <a:lnTo>
                    <a:pt x="122150" y="571316"/>
                  </a:lnTo>
                  <a:cubicBezTo>
                    <a:pt x="89754" y="571316"/>
                    <a:pt x="58685" y="558447"/>
                    <a:pt x="35777" y="535539"/>
                  </a:cubicBezTo>
                  <a:cubicBezTo>
                    <a:pt x="12869" y="512632"/>
                    <a:pt x="0" y="481562"/>
                    <a:pt x="0" y="449166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66675"/>
              <a:ext cx="1101722" cy="637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3914869" y="2272289"/>
            <a:ext cx="10311504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b="1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DEFINING A MEMORY STACK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914869" y="3342329"/>
            <a:ext cx="10311504" cy="1468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08"/>
              </a:lnSpc>
            </a:pPr>
            <a:r>
              <a:rPr lang="en-US" sz="8507" b="1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STRUCTURE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313591" y="6721399"/>
            <a:ext cx="3790161" cy="1254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75"/>
              </a:lnSpc>
              <a:spcBef>
                <a:spcPct val="0"/>
              </a:spcBef>
            </a:pPr>
            <a:r>
              <a:rPr lang="en-US" sz="233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address to return to after the function completes.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442714" y="6743813"/>
            <a:ext cx="3402572" cy="120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Variables that are defined within the function.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809135" y="6743813"/>
            <a:ext cx="2834476" cy="809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Arguments passed to the function.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2117121" y="5143500"/>
            <a:ext cx="4183102" cy="810025"/>
            <a:chOff x="0" y="0"/>
            <a:chExt cx="1101722" cy="21334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101722" cy="213340"/>
            </a:xfrm>
            <a:custGeom>
              <a:avLst/>
              <a:gdLst/>
              <a:ahLst/>
              <a:cxnLst/>
              <a:rect l="l" t="t" r="r" b="b"/>
              <a:pathLst>
                <a:path w="1101722" h="213340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32" name="TextBox 32"/>
            <p:cNvSpPr txBox="1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2350274" y="5372300"/>
            <a:ext cx="3918236" cy="33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RETURN ADDRESS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7068305" y="5143500"/>
            <a:ext cx="4183102" cy="810025"/>
            <a:chOff x="0" y="0"/>
            <a:chExt cx="1101722" cy="21334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101722" cy="213340"/>
            </a:xfrm>
            <a:custGeom>
              <a:avLst/>
              <a:gdLst/>
              <a:ahLst/>
              <a:cxnLst/>
              <a:rect l="l" t="t" r="r" b="b"/>
              <a:pathLst>
                <a:path w="1101722" h="213340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36" name="TextBox 36"/>
            <p:cNvSpPr txBox="1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7184882" y="5372300"/>
            <a:ext cx="3918236" cy="33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LOCAL VARIABLES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11887057" y="5143500"/>
            <a:ext cx="4183102" cy="810025"/>
            <a:chOff x="0" y="0"/>
            <a:chExt cx="1101722" cy="21334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101722" cy="213340"/>
            </a:xfrm>
            <a:custGeom>
              <a:avLst/>
              <a:gdLst/>
              <a:ahLst/>
              <a:cxnLst/>
              <a:rect l="l" t="t" r="r" b="b"/>
              <a:pathLst>
                <a:path w="1101722" h="213340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0" name="TextBox 40"/>
            <p:cNvSpPr txBox="1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12120211" y="5372300"/>
            <a:ext cx="3918236" cy="33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PARAMETERS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15474390" y="2120800"/>
            <a:ext cx="1392979" cy="1392979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4" name="TextBox 4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724142" y="3114995"/>
            <a:ext cx="1392979" cy="1392979"/>
            <a:chOff x="0" y="0"/>
            <a:chExt cx="812800" cy="8128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7" name="TextBox 4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25" grpId="0"/>
      <p:bldP spid="26" grpId="0"/>
      <p:bldP spid="27" grpId="0"/>
      <p:bldP spid="28" grpId="0"/>
      <p:bldP spid="29" grpId="0"/>
      <p:bldP spid="33" grpId="0"/>
      <p:bldP spid="37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b="-9109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r="-52975" b="-91098"/>
            </a:stretch>
          </a:blipFill>
        </p:spPr>
      </p:sp>
      <p:sp>
        <p:nvSpPr>
          <p:cNvPr id="4" name="Freeform 4"/>
          <p:cNvSpPr/>
          <p:nvPr/>
        </p:nvSpPr>
        <p:spPr>
          <a:xfrm rot="622067" flipH="1">
            <a:off x="-1983095" y="6572465"/>
            <a:ext cx="12178944" cy="8813127"/>
          </a:xfrm>
          <a:custGeom>
            <a:avLst/>
            <a:gdLst/>
            <a:ahLst/>
            <a:cxnLst/>
            <a:rect l="l" t="t" r="r" b="b"/>
            <a:pathLst>
              <a:path w="12178944" h="8813127">
                <a:moveTo>
                  <a:pt x="12178944" y="0"/>
                </a:moveTo>
                <a:lnTo>
                  <a:pt x="0" y="0"/>
                </a:lnTo>
                <a:lnTo>
                  <a:pt x="0" y="8813127"/>
                </a:lnTo>
                <a:lnTo>
                  <a:pt x="12178944" y="8813127"/>
                </a:lnTo>
                <a:lnTo>
                  <a:pt x="1217894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7187646">
            <a:off x="12050913" y="-2660948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117121" y="6297363"/>
            <a:ext cx="4183102" cy="2169217"/>
            <a:chOff x="0" y="0"/>
            <a:chExt cx="1101722" cy="57131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01722" cy="571316"/>
            </a:xfrm>
            <a:custGeom>
              <a:avLst/>
              <a:gdLst/>
              <a:ahLst/>
              <a:cxnLst/>
              <a:rect l="l" t="t" r="r" b="b"/>
              <a:pathLst>
                <a:path w="1101722" h="571316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49166"/>
                  </a:lnTo>
                  <a:cubicBezTo>
                    <a:pt x="1101722" y="481562"/>
                    <a:pt x="1088853" y="512632"/>
                    <a:pt x="1065945" y="535539"/>
                  </a:cubicBezTo>
                  <a:cubicBezTo>
                    <a:pt x="1043038" y="558447"/>
                    <a:pt x="1011968" y="571316"/>
                    <a:pt x="979572" y="571316"/>
                  </a:cubicBezTo>
                  <a:lnTo>
                    <a:pt x="122150" y="571316"/>
                  </a:lnTo>
                  <a:cubicBezTo>
                    <a:pt x="89754" y="571316"/>
                    <a:pt x="58685" y="558447"/>
                    <a:pt x="35777" y="535539"/>
                  </a:cubicBezTo>
                  <a:cubicBezTo>
                    <a:pt x="12869" y="512632"/>
                    <a:pt x="0" y="481562"/>
                    <a:pt x="0" y="449166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1101722" cy="637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9144000" y="965066"/>
            <a:ext cx="1662550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408122" y="967280"/>
            <a:ext cx="1907082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726729" y="943100"/>
            <a:ext cx="1916881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034325" y="965066"/>
            <a:ext cx="2224975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34398" y="900922"/>
            <a:ext cx="3380502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THYNK UNLIMITED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6333348" y="8447529"/>
            <a:ext cx="925952" cy="919347"/>
            <a:chOff x="0" y="0"/>
            <a:chExt cx="289003" cy="28694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89003" cy="286941"/>
            </a:xfrm>
            <a:custGeom>
              <a:avLst/>
              <a:gdLst/>
              <a:ahLst/>
              <a:cxnLst/>
              <a:rect l="l" t="t" r="r" b="b"/>
              <a:pathLst>
                <a:path w="289003" h="286941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 rot="-5400000">
            <a:off x="16650402" y="8694263"/>
            <a:ext cx="315151" cy="425879"/>
          </a:xfrm>
          <a:custGeom>
            <a:avLst/>
            <a:gdLst/>
            <a:ahLst/>
            <a:cxnLst/>
            <a:rect l="l" t="t" r="r" b="b"/>
            <a:pathLst>
              <a:path w="315151" h="425879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7052449" y="6297363"/>
            <a:ext cx="4183102" cy="2169217"/>
            <a:chOff x="0" y="0"/>
            <a:chExt cx="1101722" cy="57131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101722" cy="571316"/>
            </a:xfrm>
            <a:custGeom>
              <a:avLst/>
              <a:gdLst/>
              <a:ahLst/>
              <a:cxnLst/>
              <a:rect l="l" t="t" r="r" b="b"/>
              <a:pathLst>
                <a:path w="1101722" h="571316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49166"/>
                  </a:lnTo>
                  <a:cubicBezTo>
                    <a:pt x="1101722" y="481562"/>
                    <a:pt x="1088853" y="512632"/>
                    <a:pt x="1065945" y="535539"/>
                  </a:cubicBezTo>
                  <a:cubicBezTo>
                    <a:pt x="1043038" y="558447"/>
                    <a:pt x="1011968" y="571316"/>
                    <a:pt x="979572" y="571316"/>
                  </a:cubicBezTo>
                  <a:lnTo>
                    <a:pt x="122150" y="571316"/>
                  </a:lnTo>
                  <a:cubicBezTo>
                    <a:pt x="89754" y="571316"/>
                    <a:pt x="58685" y="558447"/>
                    <a:pt x="35777" y="535539"/>
                  </a:cubicBezTo>
                  <a:cubicBezTo>
                    <a:pt x="12869" y="512632"/>
                    <a:pt x="0" y="481562"/>
                    <a:pt x="0" y="449166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66675"/>
              <a:ext cx="1101722" cy="637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987778" y="6297363"/>
            <a:ext cx="4183102" cy="2169217"/>
            <a:chOff x="0" y="0"/>
            <a:chExt cx="1101722" cy="57131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101722" cy="571316"/>
            </a:xfrm>
            <a:custGeom>
              <a:avLst/>
              <a:gdLst/>
              <a:ahLst/>
              <a:cxnLst/>
              <a:rect l="l" t="t" r="r" b="b"/>
              <a:pathLst>
                <a:path w="1101722" h="571316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49166"/>
                  </a:lnTo>
                  <a:cubicBezTo>
                    <a:pt x="1101722" y="481562"/>
                    <a:pt x="1088853" y="512632"/>
                    <a:pt x="1065945" y="535539"/>
                  </a:cubicBezTo>
                  <a:cubicBezTo>
                    <a:pt x="1043038" y="558447"/>
                    <a:pt x="1011968" y="571316"/>
                    <a:pt x="979572" y="571316"/>
                  </a:cubicBezTo>
                  <a:lnTo>
                    <a:pt x="122150" y="571316"/>
                  </a:lnTo>
                  <a:cubicBezTo>
                    <a:pt x="89754" y="571316"/>
                    <a:pt x="58685" y="558447"/>
                    <a:pt x="35777" y="535539"/>
                  </a:cubicBezTo>
                  <a:cubicBezTo>
                    <a:pt x="12869" y="512632"/>
                    <a:pt x="0" y="481562"/>
                    <a:pt x="0" y="449166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66675"/>
              <a:ext cx="1101722" cy="637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3914869" y="2272289"/>
            <a:ext cx="10311504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b="1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DEFINING A MEMORY STACK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914869" y="3342329"/>
            <a:ext cx="10311504" cy="1468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08"/>
              </a:lnSpc>
            </a:pPr>
            <a:r>
              <a:rPr lang="en-US" sz="8507" b="1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STRUCTURE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313591" y="6721399"/>
            <a:ext cx="3790161" cy="1254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5"/>
              </a:lnSpc>
            </a:pPr>
            <a:r>
              <a:rPr lang="en-US" sz="233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Add a new frame to the top of the stack.</a:t>
            </a:r>
          </a:p>
          <a:p>
            <a:pPr marL="0" lvl="0" indent="0" algn="ctr">
              <a:lnSpc>
                <a:spcPts val="3275"/>
              </a:lnSpc>
              <a:spcBef>
                <a:spcPct val="0"/>
              </a:spcBef>
            </a:pPr>
            <a:endParaRPr lang="en-US" sz="2339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7442714" y="6743813"/>
            <a:ext cx="3402572" cy="120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1"/>
              </a:lnSpc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Remove the top frame from the stack.</a:t>
            </a:r>
          </a:p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endParaRPr lang="en-US" sz="225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2809135" y="6743813"/>
            <a:ext cx="2834476" cy="1609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1"/>
              </a:lnSpc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View the data in the top frame without removing it.</a:t>
            </a:r>
          </a:p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endParaRPr lang="en-US" sz="225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0" name="Group 30"/>
          <p:cNvGrpSpPr/>
          <p:nvPr/>
        </p:nvGrpSpPr>
        <p:grpSpPr>
          <a:xfrm>
            <a:off x="2117121" y="5143500"/>
            <a:ext cx="4183102" cy="810025"/>
            <a:chOff x="0" y="0"/>
            <a:chExt cx="1101722" cy="21334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101722" cy="213340"/>
            </a:xfrm>
            <a:custGeom>
              <a:avLst/>
              <a:gdLst/>
              <a:ahLst/>
              <a:cxnLst/>
              <a:rect l="l" t="t" r="r" b="b"/>
              <a:pathLst>
                <a:path w="1101722" h="213340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32" name="TextBox 32"/>
            <p:cNvSpPr txBox="1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2350274" y="5372300"/>
            <a:ext cx="3918236" cy="33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PUSH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7068305" y="5143500"/>
            <a:ext cx="4183102" cy="810025"/>
            <a:chOff x="0" y="0"/>
            <a:chExt cx="1101722" cy="21334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101722" cy="213340"/>
            </a:xfrm>
            <a:custGeom>
              <a:avLst/>
              <a:gdLst/>
              <a:ahLst/>
              <a:cxnLst/>
              <a:rect l="l" t="t" r="r" b="b"/>
              <a:pathLst>
                <a:path w="1101722" h="213340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36" name="TextBox 36"/>
            <p:cNvSpPr txBox="1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7184882" y="5372300"/>
            <a:ext cx="3918236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POP:</a:t>
            </a:r>
          </a:p>
          <a:p>
            <a:pPr algn="ctr">
              <a:lnSpc>
                <a:spcPts val="2520"/>
              </a:lnSpc>
            </a:pPr>
            <a:endParaRPr lang="en-US" sz="2100" b="1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grpSp>
        <p:nvGrpSpPr>
          <p:cNvPr id="38" name="Group 38"/>
          <p:cNvGrpSpPr/>
          <p:nvPr/>
        </p:nvGrpSpPr>
        <p:grpSpPr>
          <a:xfrm>
            <a:off x="11887057" y="5143500"/>
            <a:ext cx="4183102" cy="810025"/>
            <a:chOff x="0" y="0"/>
            <a:chExt cx="1101722" cy="21334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101722" cy="213340"/>
            </a:xfrm>
            <a:custGeom>
              <a:avLst/>
              <a:gdLst/>
              <a:ahLst/>
              <a:cxnLst/>
              <a:rect l="l" t="t" r="r" b="b"/>
              <a:pathLst>
                <a:path w="1101722" h="213340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0" name="TextBox 40"/>
            <p:cNvSpPr txBox="1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12120211" y="5372300"/>
            <a:ext cx="3918236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PEEK (TOP):</a:t>
            </a:r>
          </a:p>
          <a:p>
            <a:pPr algn="ctr">
              <a:lnSpc>
                <a:spcPts val="2520"/>
              </a:lnSpc>
            </a:pPr>
            <a:endParaRPr lang="en-US" sz="2100" b="1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grpSp>
        <p:nvGrpSpPr>
          <p:cNvPr id="42" name="Group 42"/>
          <p:cNvGrpSpPr/>
          <p:nvPr/>
        </p:nvGrpSpPr>
        <p:grpSpPr>
          <a:xfrm>
            <a:off x="15474390" y="2120800"/>
            <a:ext cx="1392979" cy="1392979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4" name="TextBox 4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724142" y="3114995"/>
            <a:ext cx="1392979" cy="1392979"/>
            <a:chOff x="0" y="0"/>
            <a:chExt cx="812800" cy="8128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7" name="TextBox 4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25" grpId="0"/>
      <p:bldP spid="26" grpId="0"/>
      <p:bldP spid="27" grpId="0"/>
      <p:bldP spid="28" grpId="0"/>
      <p:bldP spid="29" grpId="0"/>
      <p:bldP spid="33" grpId="0"/>
      <p:bldP spid="37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b="-9109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r="-52975" b="-91098"/>
            </a:stretch>
          </a:blipFill>
        </p:spPr>
      </p:sp>
      <p:sp>
        <p:nvSpPr>
          <p:cNvPr id="4" name="Freeform 4"/>
          <p:cNvSpPr/>
          <p:nvPr/>
        </p:nvSpPr>
        <p:spPr>
          <a:xfrm rot="622067" flipH="1">
            <a:off x="-1983095" y="6572465"/>
            <a:ext cx="12178944" cy="8813127"/>
          </a:xfrm>
          <a:custGeom>
            <a:avLst/>
            <a:gdLst/>
            <a:ahLst/>
            <a:cxnLst/>
            <a:rect l="l" t="t" r="r" b="b"/>
            <a:pathLst>
              <a:path w="12178944" h="8813127">
                <a:moveTo>
                  <a:pt x="12178944" y="0"/>
                </a:moveTo>
                <a:lnTo>
                  <a:pt x="0" y="0"/>
                </a:lnTo>
                <a:lnTo>
                  <a:pt x="0" y="8813127"/>
                </a:lnTo>
                <a:lnTo>
                  <a:pt x="12178944" y="8813127"/>
                </a:lnTo>
                <a:lnTo>
                  <a:pt x="1217894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7187646">
            <a:off x="12050913" y="-2660948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6915032" y="6216377"/>
            <a:ext cx="4183102" cy="2169217"/>
            <a:chOff x="0" y="0"/>
            <a:chExt cx="1101722" cy="57131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01722" cy="571316"/>
            </a:xfrm>
            <a:custGeom>
              <a:avLst/>
              <a:gdLst/>
              <a:ahLst/>
              <a:cxnLst/>
              <a:rect l="l" t="t" r="r" b="b"/>
              <a:pathLst>
                <a:path w="1101722" h="571316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49166"/>
                  </a:lnTo>
                  <a:cubicBezTo>
                    <a:pt x="1101722" y="481562"/>
                    <a:pt x="1088853" y="512632"/>
                    <a:pt x="1065945" y="535539"/>
                  </a:cubicBezTo>
                  <a:cubicBezTo>
                    <a:pt x="1043038" y="558447"/>
                    <a:pt x="1011968" y="571316"/>
                    <a:pt x="979572" y="571316"/>
                  </a:cubicBezTo>
                  <a:lnTo>
                    <a:pt x="122150" y="571316"/>
                  </a:lnTo>
                  <a:cubicBezTo>
                    <a:pt x="89754" y="571316"/>
                    <a:pt x="58685" y="558447"/>
                    <a:pt x="35777" y="535539"/>
                  </a:cubicBezTo>
                  <a:cubicBezTo>
                    <a:pt x="12869" y="512632"/>
                    <a:pt x="0" y="481562"/>
                    <a:pt x="0" y="449166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1101722" cy="637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9144000" y="965066"/>
            <a:ext cx="1662550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408122" y="967280"/>
            <a:ext cx="1907082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726729" y="943100"/>
            <a:ext cx="1916881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034325" y="965066"/>
            <a:ext cx="2224975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34398" y="900922"/>
            <a:ext cx="3380502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THYNK UNLIMITED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6333348" y="8447529"/>
            <a:ext cx="925952" cy="919347"/>
            <a:chOff x="0" y="0"/>
            <a:chExt cx="289003" cy="28694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89003" cy="286941"/>
            </a:xfrm>
            <a:custGeom>
              <a:avLst/>
              <a:gdLst/>
              <a:ahLst/>
              <a:cxnLst/>
              <a:rect l="l" t="t" r="r" b="b"/>
              <a:pathLst>
                <a:path w="289003" h="286941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 rot="-5400000">
            <a:off x="16650402" y="8694263"/>
            <a:ext cx="315151" cy="425879"/>
          </a:xfrm>
          <a:custGeom>
            <a:avLst/>
            <a:gdLst/>
            <a:ahLst/>
            <a:cxnLst/>
            <a:rect l="l" t="t" r="r" b="b"/>
            <a:pathLst>
              <a:path w="315151" h="425879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3914869" y="2272289"/>
            <a:ext cx="10311504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b="1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DEFINING A MEMORY STACK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914869" y="3342329"/>
            <a:ext cx="10311504" cy="1468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08"/>
              </a:lnSpc>
            </a:pPr>
            <a:r>
              <a:rPr lang="en-US" sz="8507" b="1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STRUCTURE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111503" y="6640414"/>
            <a:ext cx="3790161" cy="1254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5"/>
              </a:lnSpc>
            </a:pPr>
            <a:r>
              <a:rPr lang="en-US" sz="233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Check if the stack is empty.</a:t>
            </a:r>
          </a:p>
          <a:p>
            <a:pPr marL="0" lvl="0" indent="0" algn="ctr">
              <a:lnSpc>
                <a:spcPts val="3275"/>
              </a:lnSpc>
              <a:spcBef>
                <a:spcPct val="0"/>
              </a:spcBef>
            </a:pPr>
            <a:endParaRPr lang="en-US" sz="2339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2" name="Group 22"/>
          <p:cNvGrpSpPr/>
          <p:nvPr/>
        </p:nvGrpSpPr>
        <p:grpSpPr>
          <a:xfrm>
            <a:off x="6979070" y="5300662"/>
            <a:ext cx="4183102" cy="810025"/>
            <a:chOff x="0" y="0"/>
            <a:chExt cx="1101722" cy="21334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101722" cy="213340"/>
            </a:xfrm>
            <a:custGeom>
              <a:avLst/>
              <a:gdLst/>
              <a:ahLst/>
              <a:cxnLst/>
              <a:rect l="l" t="t" r="r" b="b"/>
              <a:pathLst>
                <a:path w="1101722" h="213340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24" name="TextBox 24"/>
            <p:cNvSpPr txBox="1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7111503" y="5462987"/>
            <a:ext cx="3918236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ISEMPTY:</a:t>
            </a:r>
          </a:p>
          <a:p>
            <a:pPr algn="ctr">
              <a:lnSpc>
                <a:spcPts val="2520"/>
              </a:lnSpc>
            </a:pPr>
            <a:endParaRPr lang="en-US" sz="2100" b="1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grpSp>
        <p:nvGrpSpPr>
          <p:cNvPr id="26" name="Group 26"/>
          <p:cNvGrpSpPr/>
          <p:nvPr/>
        </p:nvGrpSpPr>
        <p:grpSpPr>
          <a:xfrm>
            <a:off x="15474390" y="2120800"/>
            <a:ext cx="1392979" cy="1392979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724142" y="3114995"/>
            <a:ext cx="1392979" cy="1392979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9" grpId="0"/>
      <p:bldP spid="20" grpId="0"/>
      <p:bldP spid="21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b="-9109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r="-52975" b="-9109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408122" y="967280"/>
            <a:ext cx="1907082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id="6" name="Freeform 6"/>
          <p:cNvSpPr/>
          <p:nvPr/>
        </p:nvSpPr>
        <p:spPr>
          <a:xfrm rot="-7076780">
            <a:off x="11120447" y="-921645"/>
            <a:ext cx="10739973" cy="7771835"/>
          </a:xfrm>
          <a:custGeom>
            <a:avLst/>
            <a:gdLst/>
            <a:ahLst/>
            <a:cxnLst/>
            <a:rect l="l" t="t" r="r" b="b"/>
            <a:pathLst>
              <a:path w="10739973" h="7771835">
                <a:moveTo>
                  <a:pt x="0" y="0"/>
                </a:moveTo>
                <a:lnTo>
                  <a:pt x="10739974" y="0"/>
                </a:lnTo>
                <a:lnTo>
                  <a:pt x="10739974" y="7771835"/>
                </a:lnTo>
                <a:lnTo>
                  <a:pt x="0" y="77718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928036" y="5777416"/>
            <a:ext cx="8429577" cy="2470745"/>
            <a:chOff x="0" y="0"/>
            <a:chExt cx="2220135" cy="65073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0135" cy="650731"/>
            </a:xfrm>
            <a:custGeom>
              <a:avLst/>
              <a:gdLst/>
              <a:ahLst/>
              <a:cxnLst/>
              <a:rect l="l" t="t" r="r" b="b"/>
              <a:pathLst>
                <a:path w="2220135" h="650731">
                  <a:moveTo>
                    <a:pt x="60616" y="0"/>
                  </a:moveTo>
                  <a:lnTo>
                    <a:pt x="2159520" y="0"/>
                  </a:lnTo>
                  <a:cubicBezTo>
                    <a:pt x="2175596" y="0"/>
                    <a:pt x="2191014" y="6386"/>
                    <a:pt x="2202381" y="17754"/>
                  </a:cubicBezTo>
                  <a:cubicBezTo>
                    <a:pt x="2213749" y="29122"/>
                    <a:pt x="2220135" y="44540"/>
                    <a:pt x="2220135" y="60616"/>
                  </a:cubicBezTo>
                  <a:lnTo>
                    <a:pt x="2220135" y="590115"/>
                  </a:lnTo>
                  <a:cubicBezTo>
                    <a:pt x="2220135" y="623592"/>
                    <a:pt x="2192997" y="650731"/>
                    <a:pt x="2159520" y="650731"/>
                  </a:cubicBezTo>
                  <a:lnTo>
                    <a:pt x="60616" y="650731"/>
                  </a:lnTo>
                  <a:cubicBezTo>
                    <a:pt x="27139" y="650731"/>
                    <a:pt x="0" y="623592"/>
                    <a:pt x="0" y="590115"/>
                  </a:cubicBezTo>
                  <a:lnTo>
                    <a:pt x="0" y="60616"/>
                  </a:lnTo>
                  <a:cubicBezTo>
                    <a:pt x="0" y="27139"/>
                    <a:pt x="27139" y="0"/>
                    <a:pt x="60616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2220135" cy="7174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358861" y="5838370"/>
            <a:ext cx="7279337" cy="2409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51"/>
              </a:lnSpc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Control is transferred back to the return address saved on the stack.</a:t>
            </a:r>
          </a:p>
          <a:p>
            <a:pPr algn="just">
              <a:lnSpc>
                <a:spcPts val="3151"/>
              </a:lnSpc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Demonstrating Stack Frames</a:t>
            </a:r>
          </a:p>
          <a:p>
            <a:pPr algn="just">
              <a:lnSpc>
                <a:spcPts val="3151"/>
              </a:lnSpc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Here’s a simple illustration of stack frames during function calls:</a:t>
            </a:r>
          </a:p>
          <a:p>
            <a:pPr marL="0" lvl="0" indent="0" algn="just">
              <a:lnSpc>
                <a:spcPts val="3151"/>
              </a:lnSpc>
              <a:spcBef>
                <a:spcPct val="0"/>
              </a:spcBef>
            </a:pPr>
            <a:endParaRPr lang="en-US" sz="225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6333348" y="8447529"/>
            <a:ext cx="925952" cy="919347"/>
            <a:chOff x="0" y="0"/>
            <a:chExt cx="289003" cy="28694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9003" cy="286941"/>
            </a:xfrm>
            <a:custGeom>
              <a:avLst/>
              <a:gdLst/>
              <a:ahLst/>
              <a:cxnLst/>
              <a:rect l="l" t="t" r="r" b="b"/>
              <a:pathLst>
                <a:path w="289003" h="286941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5400000">
            <a:off x="16650402" y="8694263"/>
            <a:ext cx="315151" cy="425879"/>
          </a:xfrm>
          <a:custGeom>
            <a:avLst/>
            <a:gdLst/>
            <a:ahLst/>
            <a:cxnLst/>
            <a:rect l="l" t="t" r="r" b="b"/>
            <a:pathLst>
              <a:path w="315151" h="425879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3154411">
            <a:off x="-4445856" y="5671974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3" y="0"/>
                </a:lnTo>
                <a:lnTo>
                  <a:pt x="10212043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-448594" y="2267783"/>
            <a:ext cx="1560782" cy="156078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10806550" y="1709018"/>
            <a:ext cx="6295664" cy="3259354"/>
          </a:xfrm>
          <a:custGeom>
            <a:avLst/>
            <a:gdLst/>
            <a:ahLst/>
            <a:cxnLst/>
            <a:rect l="l" t="t" r="r" b="b"/>
            <a:pathLst>
              <a:path w="6295664" h="3259354">
                <a:moveTo>
                  <a:pt x="0" y="0"/>
                </a:moveTo>
                <a:lnTo>
                  <a:pt x="6295664" y="0"/>
                </a:lnTo>
                <a:lnTo>
                  <a:pt x="6295664" y="3259355"/>
                </a:lnTo>
                <a:lnTo>
                  <a:pt x="0" y="325935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r="-23265"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0807098" y="4968373"/>
            <a:ext cx="6295664" cy="3163571"/>
          </a:xfrm>
          <a:custGeom>
            <a:avLst/>
            <a:gdLst/>
            <a:ahLst/>
            <a:cxnLst/>
            <a:rect l="l" t="t" r="r" b="b"/>
            <a:pathLst>
              <a:path w="6295664" h="3163571">
                <a:moveTo>
                  <a:pt x="0" y="0"/>
                </a:moveTo>
                <a:lnTo>
                  <a:pt x="6295665" y="0"/>
                </a:lnTo>
                <a:lnTo>
                  <a:pt x="6295665" y="3163571"/>
                </a:lnTo>
                <a:lnTo>
                  <a:pt x="0" y="316357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864663" y="2305233"/>
            <a:ext cx="7924372" cy="185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971"/>
              </a:lnSpc>
            </a:pPr>
            <a:r>
              <a:rPr lang="en-US" sz="10809" b="1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STRUCTURE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144000" y="965066"/>
            <a:ext cx="1662550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726729" y="943100"/>
            <a:ext cx="1916881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5034325" y="965066"/>
            <a:ext cx="2224975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534398" y="900922"/>
            <a:ext cx="3380502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THYNK UNLIMITED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21" grpId="0"/>
      <p:bldP spid="22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b="-9109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r="-52975" b="-9109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144000" y="965066"/>
            <a:ext cx="1662550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408122" y="967280"/>
            <a:ext cx="1907082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726729" y="943100"/>
            <a:ext cx="1916881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034325" y="965066"/>
            <a:ext cx="2224975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34398" y="900922"/>
            <a:ext cx="3380502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THYNK UNLIMITED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67455" y="2331889"/>
            <a:ext cx="9540668" cy="494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45"/>
              </a:lnSpc>
            </a:pPr>
            <a:r>
              <a:rPr lang="en-US" sz="7871" b="1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IMPORTANCE OF THE MEMORY STACK</a:t>
            </a:r>
          </a:p>
          <a:p>
            <a:pPr algn="l">
              <a:lnSpc>
                <a:spcPts val="9445"/>
              </a:lnSpc>
            </a:pPr>
            <a:endParaRPr lang="en-US" sz="7871" b="1">
              <a:solidFill>
                <a:srgbClr val="FFFFFF"/>
              </a:solidFill>
              <a:latin typeface="Neo Tech Bold"/>
              <a:ea typeface="Neo Tech Bold"/>
              <a:cs typeface="Neo Tech Bold"/>
              <a:sym typeface="Neo Tech Bold"/>
            </a:endParaRPr>
          </a:p>
        </p:txBody>
      </p:sp>
      <p:sp>
        <p:nvSpPr>
          <p:cNvPr id="11" name="Freeform 11"/>
          <p:cNvSpPr/>
          <p:nvPr/>
        </p:nvSpPr>
        <p:spPr>
          <a:xfrm rot="290217" flipH="1">
            <a:off x="-1753729" y="4662937"/>
            <a:ext cx="15979830" cy="11563586"/>
          </a:xfrm>
          <a:custGeom>
            <a:avLst/>
            <a:gdLst/>
            <a:ahLst/>
            <a:cxnLst/>
            <a:rect l="l" t="t" r="r" b="b"/>
            <a:pathLst>
              <a:path w="15979830" h="11563586">
                <a:moveTo>
                  <a:pt x="15979829" y="0"/>
                </a:moveTo>
                <a:lnTo>
                  <a:pt x="0" y="0"/>
                </a:lnTo>
                <a:lnTo>
                  <a:pt x="0" y="11563586"/>
                </a:lnTo>
                <a:lnTo>
                  <a:pt x="15979829" y="11563586"/>
                </a:lnTo>
                <a:lnTo>
                  <a:pt x="1597982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1003330" y="2550533"/>
            <a:ext cx="5788901" cy="3513119"/>
            <a:chOff x="0" y="0"/>
            <a:chExt cx="1524649" cy="92526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24649" cy="925266"/>
            </a:xfrm>
            <a:custGeom>
              <a:avLst/>
              <a:gdLst/>
              <a:ahLst/>
              <a:cxnLst/>
              <a:rect l="l" t="t" r="r" b="b"/>
              <a:pathLst>
                <a:path w="1524649" h="925266">
                  <a:moveTo>
                    <a:pt x="88267" y="0"/>
                  </a:moveTo>
                  <a:lnTo>
                    <a:pt x="1436382" y="0"/>
                  </a:lnTo>
                  <a:cubicBezTo>
                    <a:pt x="1459792" y="0"/>
                    <a:pt x="1482243" y="9299"/>
                    <a:pt x="1498796" y="25853"/>
                  </a:cubicBezTo>
                  <a:cubicBezTo>
                    <a:pt x="1515349" y="42406"/>
                    <a:pt x="1524649" y="64857"/>
                    <a:pt x="1524649" y="88267"/>
                  </a:cubicBezTo>
                  <a:lnTo>
                    <a:pt x="1524649" y="836999"/>
                  </a:lnTo>
                  <a:cubicBezTo>
                    <a:pt x="1524649" y="885748"/>
                    <a:pt x="1485130" y="925266"/>
                    <a:pt x="1436382" y="925266"/>
                  </a:cubicBezTo>
                  <a:lnTo>
                    <a:pt x="88267" y="925266"/>
                  </a:lnTo>
                  <a:cubicBezTo>
                    <a:pt x="39518" y="925266"/>
                    <a:pt x="0" y="885748"/>
                    <a:pt x="0" y="836999"/>
                  </a:cubicBezTo>
                  <a:lnTo>
                    <a:pt x="0" y="88267"/>
                  </a:lnTo>
                  <a:cubicBezTo>
                    <a:pt x="0" y="39518"/>
                    <a:pt x="39518" y="0"/>
                    <a:pt x="88267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66675"/>
              <a:ext cx="1524649" cy="9919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1889060" y="3094246"/>
            <a:ext cx="4257753" cy="2332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77"/>
              </a:lnSpc>
            </a:pPr>
            <a:r>
              <a:rPr lang="en-US" sz="19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Automatic Memory Management:</a:t>
            </a:r>
          </a:p>
          <a:p>
            <a:pPr algn="just">
              <a:lnSpc>
                <a:spcPts val="2677"/>
              </a:lnSpc>
            </a:pPr>
            <a:r>
              <a:rPr lang="en-US" sz="191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stack automatically allocates and deallocates memory for function calls and local variables, which simplifies memory management.</a:t>
            </a:r>
          </a:p>
          <a:p>
            <a:pPr marL="0" lvl="0" indent="0" algn="just">
              <a:lnSpc>
                <a:spcPts val="2677"/>
              </a:lnSpc>
              <a:spcBef>
                <a:spcPct val="0"/>
              </a:spcBef>
            </a:pPr>
            <a:endParaRPr lang="en-US" sz="1912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13315205" y="6558372"/>
            <a:ext cx="5399855" cy="5399855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722677" y="7190589"/>
            <a:ext cx="2595217" cy="2595217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6333348" y="8447529"/>
            <a:ext cx="925952" cy="919347"/>
            <a:chOff x="0" y="0"/>
            <a:chExt cx="289003" cy="286941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89003" cy="286941"/>
            </a:xfrm>
            <a:custGeom>
              <a:avLst/>
              <a:gdLst/>
              <a:ahLst/>
              <a:cxnLst/>
              <a:rect l="l" t="t" r="r" b="b"/>
              <a:pathLst>
                <a:path w="289003" h="286941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 rot="-5400000">
            <a:off x="16650402" y="8694263"/>
            <a:ext cx="315151" cy="425879"/>
          </a:xfrm>
          <a:custGeom>
            <a:avLst/>
            <a:gdLst/>
            <a:ahLst/>
            <a:cxnLst/>
            <a:rect l="l" t="t" r="r" b="b"/>
            <a:pathLst>
              <a:path w="315151" h="425879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b="-9109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r="-52975" b="-9109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144000" y="965066"/>
            <a:ext cx="1662550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408122" y="967280"/>
            <a:ext cx="1907082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id="7" name="Freeform 7"/>
          <p:cNvSpPr/>
          <p:nvPr/>
        </p:nvSpPr>
        <p:spPr>
          <a:xfrm rot="-8311125">
            <a:off x="8445298" y="-4026318"/>
            <a:ext cx="13447968" cy="9731439"/>
          </a:xfrm>
          <a:custGeom>
            <a:avLst/>
            <a:gdLst/>
            <a:ahLst/>
            <a:cxnLst/>
            <a:rect l="l" t="t" r="r" b="b"/>
            <a:pathLst>
              <a:path w="13447968" h="9731439">
                <a:moveTo>
                  <a:pt x="0" y="0"/>
                </a:moveTo>
                <a:lnTo>
                  <a:pt x="13447969" y="0"/>
                </a:lnTo>
                <a:lnTo>
                  <a:pt x="13447969" y="9731438"/>
                </a:lnTo>
                <a:lnTo>
                  <a:pt x="0" y="97314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3726729" y="943100"/>
            <a:ext cx="1916881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034325" y="965066"/>
            <a:ext cx="2224975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34398" y="900922"/>
            <a:ext cx="3380502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THYNK UNLIMITED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48474" y="2281226"/>
            <a:ext cx="10177047" cy="3258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37"/>
              </a:lnSpc>
            </a:pPr>
            <a:r>
              <a:rPr lang="en-US" sz="10031" b="1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FIFO QUEUE OVERVIEW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829359" y="6049233"/>
            <a:ext cx="9064609" cy="2852254"/>
            <a:chOff x="0" y="0"/>
            <a:chExt cx="2387387" cy="75121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87387" cy="751211"/>
            </a:xfrm>
            <a:custGeom>
              <a:avLst/>
              <a:gdLst/>
              <a:ahLst/>
              <a:cxnLst/>
              <a:rect l="l" t="t" r="r" b="b"/>
              <a:pathLst>
                <a:path w="2387387" h="751211">
                  <a:moveTo>
                    <a:pt x="56369" y="0"/>
                  </a:moveTo>
                  <a:lnTo>
                    <a:pt x="2331017" y="0"/>
                  </a:lnTo>
                  <a:cubicBezTo>
                    <a:pt x="2362149" y="0"/>
                    <a:pt x="2387387" y="25237"/>
                    <a:pt x="2387387" y="56369"/>
                  </a:cubicBezTo>
                  <a:lnTo>
                    <a:pt x="2387387" y="694841"/>
                  </a:lnTo>
                  <a:cubicBezTo>
                    <a:pt x="2387387" y="725973"/>
                    <a:pt x="2362149" y="751211"/>
                    <a:pt x="2331017" y="751211"/>
                  </a:cubicBezTo>
                  <a:lnTo>
                    <a:pt x="56369" y="751211"/>
                  </a:lnTo>
                  <a:cubicBezTo>
                    <a:pt x="41419" y="751211"/>
                    <a:pt x="27082" y="745272"/>
                    <a:pt x="16510" y="734701"/>
                  </a:cubicBezTo>
                  <a:cubicBezTo>
                    <a:pt x="5939" y="724129"/>
                    <a:pt x="0" y="709791"/>
                    <a:pt x="0" y="694841"/>
                  </a:cubicBezTo>
                  <a:lnTo>
                    <a:pt x="0" y="56369"/>
                  </a:lnTo>
                  <a:cubicBezTo>
                    <a:pt x="0" y="41419"/>
                    <a:pt x="5939" y="27082"/>
                    <a:pt x="16510" y="16510"/>
                  </a:cubicBezTo>
                  <a:cubicBezTo>
                    <a:pt x="27082" y="5939"/>
                    <a:pt x="41419" y="0"/>
                    <a:pt x="56369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66675"/>
              <a:ext cx="2387387" cy="8178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529469" y="6653748"/>
            <a:ext cx="7795649" cy="120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FIFO (First In, First Out) is a type of data structure where the first element added to the queue will be the first one to be removed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-518329" y="5699363"/>
            <a:ext cx="7524056" cy="7524056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920469" y="2120800"/>
            <a:ext cx="2723142" cy="2723142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b="-9109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r="-52975" b="-9109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144000" y="965066"/>
            <a:ext cx="1662550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408122" y="967280"/>
            <a:ext cx="1907082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726729" y="943100"/>
            <a:ext cx="1916881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034325" y="965066"/>
            <a:ext cx="2224975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34398" y="900922"/>
            <a:ext cx="3380502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THYNK UNLIMITED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96099" y="2461043"/>
            <a:ext cx="9612441" cy="1684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602"/>
              </a:lnSpc>
            </a:pPr>
            <a:r>
              <a:rPr lang="en-US" sz="9668" b="1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DEFINE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96099" y="3932002"/>
            <a:ext cx="11719106" cy="1684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602"/>
              </a:lnSpc>
            </a:pPr>
            <a:r>
              <a:rPr lang="en-US" sz="9668" b="1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THE STRUCTURE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596099" y="5758548"/>
            <a:ext cx="8429577" cy="2159749"/>
            <a:chOff x="0" y="0"/>
            <a:chExt cx="2220135" cy="56882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20135" cy="568823"/>
            </a:xfrm>
            <a:custGeom>
              <a:avLst/>
              <a:gdLst/>
              <a:ahLst/>
              <a:cxnLst/>
              <a:rect l="l" t="t" r="r" b="b"/>
              <a:pathLst>
                <a:path w="2220135" h="568823">
                  <a:moveTo>
                    <a:pt x="60616" y="0"/>
                  </a:moveTo>
                  <a:lnTo>
                    <a:pt x="2159520" y="0"/>
                  </a:lnTo>
                  <a:cubicBezTo>
                    <a:pt x="2175596" y="0"/>
                    <a:pt x="2191014" y="6386"/>
                    <a:pt x="2202381" y="17754"/>
                  </a:cubicBezTo>
                  <a:cubicBezTo>
                    <a:pt x="2213749" y="29122"/>
                    <a:pt x="2220135" y="44540"/>
                    <a:pt x="2220135" y="60616"/>
                  </a:cubicBezTo>
                  <a:lnTo>
                    <a:pt x="2220135" y="508207"/>
                  </a:lnTo>
                  <a:cubicBezTo>
                    <a:pt x="2220135" y="541684"/>
                    <a:pt x="2192997" y="568823"/>
                    <a:pt x="2159520" y="568823"/>
                  </a:cubicBezTo>
                  <a:lnTo>
                    <a:pt x="60616" y="568823"/>
                  </a:lnTo>
                  <a:cubicBezTo>
                    <a:pt x="27139" y="568823"/>
                    <a:pt x="0" y="541684"/>
                    <a:pt x="0" y="508207"/>
                  </a:cubicBezTo>
                  <a:lnTo>
                    <a:pt x="0" y="60616"/>
                  </a:lnTo>
                  <a:cubicBezTo>
                    <a:pt x="0" y="27139"/>
                    <a:pt x="27139" y="0"/>
                    <a:pt x="60616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66675"/>
              <a:ext cx="2220135" cy="6354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118899" y="6234398"/>
            <a:ext cx="7383977" cy="1343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90"/>
              </a:lnSpc>
            </a:pPr>
            <a:r>
              <a:rPr lang="en-US" sz="19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FIFO queue typically consists of two main operations:</a:t>
            </a:r>
          </a:p>
          <a:p>
            <a:pPr algn="just">
              <a:lnSpc>
                <a:spcPts val="2690"/>
              </a:lnSpc>
            </a:pPr>
            <a:r>
              <a:rPr lang="en-US" sz="19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Enqueue: Adding an element to the rear of the queue.</a:t>
            </a:r>
          </a:p>
          <a:p>
            <a:pPr algn="just">
              <a:lnSpc>
                <a:spcPts val="2690"/>
              </a:lnSpc>
            </a:pPr>
            <a:r>
              <a:rPr lang="en-US" sz="19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Dequeue: Removing an element from the front of the queue.</a:t>
            </a:r>
          </a:p>
          <a:p>
            <a:pPr marL="0" lvl="0" indent="0" algn="just">
              <a:lnSpc>
                <a:spcPts val="2690"/>
              </a:lnSpc>
              <a:spcBef>
                <a:spcPct val="0"/>
              </a:spcBef>
            </a:pPr>
            <a:endParaRPr lang="en-US" sz="192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Freeform 16"/>
          <p:cNvSpPr/>
          <p:nvPr/>
        </p:nvSpPr>
        <p:spPr>
          <a:xfrm rot="622067" flipH="1">
            <a:off x="-1754495" y="6572465"/>
            <a:ext cx="12178944" cy="8813127"/>
          </a:xfrm>
          <a:custGeom>
            <a:avLst/>
            <a:gdLst/>
            <a:ahLst/>
            <a:cxnLst/>
            <a:rect l="l" t="t" r="r" b="b"/>
            <a:pathLst>
              <a:path w="12178944" h="8813127">
                <a:moveTo>
                  <a:pt x="12178944" y="0"/>
                </a:moveTo>
                <a:lnTo>
                  <a:pt x="0" y="0"/>
                </a:lnTo>
                <a:lnTo>
                  <a:pt x="0" y="8813127"/>
                </a:lnTo>
                <a:lnTo>
                  <a:pt x="12178944" y="8813127"/>
                </a:lnTo>
                <a:lnTo>
                  <a:pt x="1217894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9372839" flipH="1" flipV="1">
            <a:off x="8639671" y="3932444"/>
            <a:ext cx="13447968" cy="9731439"/>
          </a:xfrm>
          <a:custGeom>
            <a:avLst/>
            <a:gdLst/>
            <a:ahLst/>
            <a:cxnLst/>
            <a:rect l="l" t="t" r="r" b="b"/>
            <a:pathLst>
              <a:path w="13447968" h="9731439">
                <a:moveTo>
                  <a:pt x="13447968" y="9731439"/>
                </a:moveTo>
                <a:lnTo>
                  <a:pt x="0" y="9731439"/>
                </a:lnTo>
                <a:lnTo>
                  <a:pt x="0" y="0"/>
                </a:lnTo>
                <a:lnTo>
                  <a:pt x="13447968" y="0"/>
                </a:lnTo>
                <a:lnTo>
                  <a:pt x="13447968" y="973143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1408122" y="2345383"/>
            <a:ext cx="5572914" cy="5572914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806550" y="2337739"/>
            <a:ext cx="1795797" cy="1795797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841</Words>
  <Application>Microsoft Office PowerPoint</Application>
  <PresentationFormat>Custom</PresentationFormat>
  <Paragraphs>208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Canva Sans</vt:lpstr>
      <vt:lpstr>Poppins Bold</vt:lpstr>
      <vt:lpstr>Calibri</vt:lpstr>
      <vt:lpstr>Arial</vt:lpstr>
      <vt:lpstr>Poppins</vt:lpstr>
      <vt:lpstr>Neo Tech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Gradient IT Solutions &amp; Technology Presentation</dc:title>
  <cp:lastModifiedBy>twisterna213@gmail.com</cp:lastModifiedBy>
  <cp:revision>2</cp:revision>
  <dcterms:created xsi:type="dcterms:W3CDTF">2006-08-16T00:00:00Z</dcterms:created>
  <dcterms:modified xsi:type="dcterms:W3CDTF">2024-10-15T15:14:12Z</dcterms:modified>
  <dc:identifier>DAGTpZrH-iI</dc:identifier>
</cp:coreProperties>
</file>