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5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A516-A4C2-43FE-A38B-846F3A405FE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6118-8000-4AD6-821A-6D35C366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A516-A4C2-43FE-A38B-846F3A405FE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6118-8000-4AD6-821A-6D35C366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6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A516-A4C2-43FE-A38B-846F3A405FE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6118-8000-4AD6-821A-6D35C366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9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A516-A4C2-43FE-A38B-846F3A405FE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6118-8000-4AD6-821A-6D35C366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A516-A4C2-43FE-A38B-846F3A405FE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6118-8000-4AD6-821A-6D35C366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8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A516-A4C2-43FE-A38B-846F3A405FE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6118-8000-4AD6-821A-6D35C366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1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A516-A4C2-43FE-A38B-846F3A405FE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6118-8000-4AD6-821A-6D35C366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A516-A4C2-43FE-A38B-846F3A405FE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6118-8000-4AD6-821A-6D35C366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A516-A4C2-43FE-A38B-846F3A405FE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6118-8000-4AD6-821A-6D35C366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A516-A4C2-43FE-A38B-846F3A405FE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6118-8000-4AD6-821A-6D35C366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A516-A4C2-43FE-A38B-846F3A405FE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6118-8000-4AD6-821A-6D35C366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A516-A4C2-43FE-A38B-846F3A405FE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6118-8000-4AD6-821A-6D35C366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nothink.org/honeypots/malware-archiv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udacity/shannon-entropy-information-gain-and-picking-balls-from-buckets-5810d35d54b4" TargetMode="External"/><Relationship Id="rId2" Type="http://schemas.openxmlformats.org/officeDocument/2006/relationships/hyperlink" Target="https://n10info.blogspot.com/2014/06/entropy-and-distinctive-signs-of-pack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othink.org/honeypots/malware-archives/" TargetMode="External"/><Relationship Id="rId4" Type="http://schemas.openxmlformats.org/officeDocument/2006/relationships/hyperlink" Target="https://en.wiktionary.org/wiki/Shannon_entrop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2362200"/>
          </a:xfrm>
        </p:spPr>
        <p:txBody>
          <a:bodyPr/>
          <a:lstStyle/>
          <a:p>
            <a:pPr fontAlgn="ctr"/>
            <a:r>
              <a:rPr lang="en-US" b="1" dirty="0" smtClean="0"/>
              <a:t>Entropy</a:t>
            </a:r>
            <a:br>
              <a:rPr lang="en-US" b="1" dirty="0" smtClean="0"/>
            </a:br>
            <a:r>
              <a:rPr lang="en-US" b="1" dirty="0" smtClean="0"/>
              <a:t>Distinctive signs of packed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Dao Tuan </a:t>
            </a:r>
            <a:r>
              <a:rPr lang="en-US" dirty="0" err="1" smtClean="0">
                <a:solidFill>
                  <a:schemeClr val="tx1"/>
                </a:solidFill>
              </a:rPr>
              <a:t>Linh</a:t>
            </a:r>
            <a:r>
              <a:rPr lang="en-US" dirty="0" smtClean="0">
                <a:solidFill>
                  <a:schemeClr val="tx1"/>
                </a:solidFill>
              </a:rPr>
              <a:t>, 30/07/2018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54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order for the first ball to be red, the probability is 3/4, or 0.75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second ball to be red, the probability is again 3/4. (Remember that we put the first ball back in the bucket after looking at its color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third ball to be red, the probability is again 3/4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fourth ball to be blue, the probability is now 1/4, or 0.25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Symbol"/>
              <a:buChar char="Þ"/>
            </a:pPr>
            <a:r>
              <a:rPr lang="en-US" dirty="0" smtClean="0"/>
              <a:t>As </a:t>
            </a:r>
            <a:r>
              <a:rPr lang="en-US" dirty="0"/>
              <a:t>these are independent events, then the probability of the 4 of them to happen, is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3/4)*(3/4)*(3/4)*(1/4) = 27/256, or 0.105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1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Cooking the Entropy Formula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1.0 for Bucket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0.105 for Bucket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0.0625 for Bucket 3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Symbol"/>
              <a:buChar char="Þ"/>
            </a:pPr>
            <a:r>
              <a:rPr lang="en-US" dirty="0" smtClean="0"/>
              <a:t>In </a:t>
            </a:r>
            <a:r>
              <a:rPr lang="en-US" dirty="0"/>
              <a:t>order to build the entropy formula, we want the opposite, some </a:t>
            </a:r>
            <a:r>
              <a:rPr lang="en-US" dirty="0" smtClean="0"/>
              <a:t>measure </a:t>
            </a:r>
            <a:r>
              <a:rPr lang="en-US" dirty="0"/>
              <a:t>that gives us a low number for Bucket 1, a medium number for Bucket 2, and a high number for Bucket 3. </a:t>
            </a:r>
            <a:endParaRPr lang="en-US" dirty="0" smtClean="0"/>
          </a:p>
          <a:p>
            <a:pPr>
              <a:buFont typeface="Symbol"/>
              <a:buChar char="Þ"/>
            </a:pPr>
            <a:endParaRPr lang="en-US" b="1" dirty="0"/>
          </a:p>
          <a:p>
            <a:pPr>
              <a:buFont typeface="Symbol"/>
              <a:buChar char="Þ"/>
            </a:pPr>
            <a:r>
              <a:rPr lang="en-US" b="1" dirty="0" smtClean="0"/>
              <a:t>No </a:t>
            </a:r>
            <a:r>
              <a:rPr lang="en-US" b="1" dirty="0"/>
              <a:t>problem, this is where logarithms will come to save our </a:t>
            </a:r>
            <a:r>
              <a:rPr lang="en-US" b="1" dirty="0" smtClean="0"/>
              <a:t>life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Turning Products into </a:t>
            </a:r>
            <a:r>
              <a:rPr lang="en-US" b="1" dirty="0" smtClean="0"/>
              <a:t>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following is a very simple trick, yet used very widely, particularly in Machine Learning. See, </a:t>
            </a:r>
            <a:r>
              <a:rPr lang="en-US" b="1" dirty="0"/>
              <a:t>products</a:t>
            </a:r>
            <a:r>
              <a:rPr lang="en-US" dirty="0"/>
              <a:t> are never very good. Here we have a product of 4 numbers, which is not bad, but imagine if we had a million data points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b="1" dirty="0"/>
              <a:t>How would the product of a million small probabilities (between 0 and 1) would look?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>
              <a:buFont typeface="Symbol"/>
              <a:buChar char="Þ"/>
            </a:pPr>
            <a:r>
              <a:rPr lang="en-US" dirty="0" smtClean="0"/>
              <a:t>It </a:t>
            </a:r>
            <a:r>
              <a:rPr lang="en-US" dirty="0"/>
              <a:t>would be a ridiculously tiny number.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 we want to avoid products as much as we can. </a:t>
            </a:r>
            <a:r>
              <a:rPr lang="en-US" b="1" dirty="0"/>
              <a:t>What’s better than a product?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pPr>
              <a:buFont typeface="Symbol"/>
              <a:buChar char="Þ"/>
            </a:pPr>
            <a:r>
              <a:rPr lang="en-US" dirty="0" smtClean="0"/>
              <a:t>Well</a:t>
            </a:r>
            <a:r>
              <a:rPr lang="en-US" dirty="0"/>
              <a:t>, a </a:t>
            </a:r>
            <a:r>
              <a:rPr lang="en-US" b="1" dirty="0"/>
              <a:t>sum</a:t>
            </a:r>
            <a:r>
              <a:rPr lang="en-US" dirty="0"/>
              <a:t>! </a:t>
            </a:r>
            <a:endParaRPr lang="en-US" dirty="0" smtClean="0"/>
          </a:p>
          <a:p>
            <a:pPr>
              <a:buFont typeface="Symbol"/>
              <a:buChar char="Þ"/>
            </a:pPr>
            <a:endParaRPr lang="en-US" dirty="0" smtClean="0"/>
          </a:p>
          <a:p>
            <a:r>
              <a:rPr lang="en-US" b="1" dirty="0"/>
              <a:t>H</a:t>
            </a:r>
            <a:r>
              <a:rPr lang="en-US" b="1" dirty="0" smtClean="0"/>
              <a:t>ow </a:t>
            </a:r>
            <a:r>
              <a:rPr lang="en-US" b="1" dirty="0"/>
              <a:t>do we turn products into sums? </a:t>
            </a:r>
            <a:r>
              <a:rPr lang="en-US" dirty="0"/>
              <a:t>Exactly, using the </a:t>
            </a:r>
            <a:r>
              <a:rPr lang="en-US" b="1" dirty="0"/>
              <a:t>logarithm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Remember your logarithm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048000"/>
            <a:ext cx="8458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8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en-US" b="1" dirty="0" smtClean="0"/>
              <a:t>hat </a:t>
            </a:r>
            <a:r>
              <a:rPr lang="en-US" b="1" dirty="0"/>
              <a:t>do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371600"/>
            <a:ext cx="8229600" cy="46783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a product of four things, we take the logarithm, and that becomes the sum of four things. In the case of Bucket 2 (3 red balls, 1 blue ball), we have the following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And taking the logarithm (in this case, we’ll take the logarithm, and multiply by -1, to make things positive), we get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as a final step, we take the average, in order to normalize. And that’s it, that’s the entropy! For Bucket 2, it’s </a:t>
            </a:r>
            <a:r>
              <a:rPr lang="en-US" dirty="0" smtClean="0"/>
              <a:t>0.81125: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133600"/>
            <a:ext cx="39052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6" y="3877077"/>
            <a:ext cx="56102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0" y="5257800"/>
            <a:ext cx="60102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6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Formula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formula lover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7010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Calculate them 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086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Packer, Protector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"Packer" is a common name for programs which only compress executable files</a:t>
            </a:r>
            <a:r>
              <a:rPr lang="en-US" dirty="0" smtClean="0"/>
              <a:t>..</a:t>
            </a:r>
          </a:p>
          <a:p>
            <a:endParaRPr lang="en-US" dirty="0"/>
          </a:p>
          <a:p>
            <a:r>
              <a:rPr lang="en-US" dirty="0"/>
              <a:t>"Protectors" are program, using for the protection of executable files cryptography and anti-debugging techniques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fact, the boundaries between these types of programs are blurred. There are both packers with anti-debugging and protectors enabled to pack files.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detect it?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Non-standard </a:t>
            </a:r>
            <a:r>
              <a:rPr lang="en-US" dirty="0"/>
              <a:t>names of </a:t>
            </a:r>
            <a:r>
              <a:rPr lang="en-US" dirty="0" smtClean="0"/>
              <a:t>sections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Specifications of </a:t>
            </a:r>
            <a:r>
              <a:rPr lang="en-US" dirty="0" smtClean="0"/>
              <a:t>sections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Address of the entry </a:t>
            </a:r>
            <a:r>
              <a:rPr lang="en-US" dirty="0" smtClean="0"/>
              <a:t>point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Presence of certain functions in the </a:t>
            </a:r>
            <a:r>
              <a:rPr lang="en-US" dirty="0" smtClean="0"/>
              <a:t>import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Increased entropy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58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concept of Entropy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Understanding how to use entropy in detect the packed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Let’s </a:t>
            </a:r>
            <a:r>
              <a:rPr lang="en-US" b="1" dirty="0" err="1" smtClean="0"/>
              <a:t>analyse</a:t>
            </a:r>
            <a:r>
              <a:rPr lang="en-US" b="1" dirty="0" smtClean="0"/>
              <a:t> the samples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http://www.nothink.org/honeypots/malware-archives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169" y="3276600"/>
            <a:ext cx="60007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1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2012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1514 files – 470MB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83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0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2013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451 files </a:t>
            </a:r>
            <a:r>
              <a:rPr lang="en-US" dirty="0"/>
              <a:t>– </a:t>
            </a:r>
            <a:r>
              <a:rPr lang="en-US" dirty="0" smtClean="0"/>
              <a:t>186 MB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534400" cy="453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3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2014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1514 files – </a:t>
            </a:r>
            <a:r>
              <a:rPr lang="en-US" dirty="0" smtClean="0"/>
              <a:t>149 MB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63806"/>
              </p:ext>
            </p:extLst>
          </p:nvPr>
        </p:nvGraphicFramePr>
        <p:xfrm>
          <a:off x="-4267200" y="4876800"/>
          <a:ext cx="152400" cy="310758"/>
        </p:xfrm>
        <a:graphic>
          <a:graphicData uri="http://schemas.openxmlformats.org/drawingml/2006/table">
            <a:tbl>
              <a:tblPr/>
              <a:tblGrid>
                <a:gridCol w="152400"/>
              </a:tblGrid>
              <a:tr h="158358"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56319" marR="56319" marT="56319" marB="563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CC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705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 we can see the medium and median value is about  3.8, with graph, we can say 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The file with entropy above 6 is high likely packed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file with entropy under 2 is high likely </a:t>
            </a:r>
            <a:r>
              <a:rPr lang="en-US" dirty="0" err="1" smtClean="0"/>
              <a:t>obfucasted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Symbol"/>
              <a:buChar char="Þ"/>
            </a:pPr>
            <a:r>
              <a:rPr lang="en-US" b="1" dirty="0" smtClean="0"/>
              <a:t>Is it right!?</a:t>
            </a:r>
          </a:p>
          <a:p>
            <a:pPr>
              <a:buFont typeface="Symbol"/>
              <a:buChar char="Þ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846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Actually</a:t>
            </a:r>
            <a:r>
              <a:rPr lang="en-US" dirty="0"/>
              <a:t>, we cannot give conclusion like that.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boundary entropy value when the data is about to be considered packed is unclear.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Some programs value it 6.0, others - 6.5 or 7.0 (on a scale of 0 to 8).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still can be one of checkpoints for us to see if file is packed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easy to bypass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Symbol"/>
              <a:buChar char="Þ"/>
            </a:pPr>
            <a:r>
              <a:rPr lang="en-US" dirty="0" smtClean="0"/>
              <a:t>Example : adding NULL byte after EOF will help reduce the entropy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just need to exclude NULL byte </a:t>
            </a:r>
            <a:r>
              <a:rPr lang="en-US" dirty="0" smtClean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Malware coder still can add junk code into their malware to increase Entropy</a:t>
            </a:r>
          </a:p>
          <a:p>
            <a:endParaRPr lang="en-US" dirty="0"/>
          </a:p>
          <a:p>
            <a:r>
              <a:rPr lang="en-US" dirty="0" smtClean="0"/>
              <a:t>But it’s another story, I don’t want to go too far from our first point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Information Entropy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1948, Claude E. Shannon introduced the revolutionary notion of </a:t>
            </a:r>
            <a:r>
              <a:rPr lang="en-US" b="1" dirty="0" smtClean="0"/>
              <a:t>Information Entropy </a:t>
            </a:r>
            <a:r>
              <a:rPr lang="en-US" dirty="0" smtClean="0"/>
              <a:t>in his paper called “A Mathematical Theory of Communication”</a:t>
            </a:r>
            <a:endParaRPr lang="en-US" b="1" dirty="0" smtClean="0"/>
          </a:p>
        </p:txBody>
      </p:sp>
      <p:pic>
        <p:nvPicPr>
          <p:cNvPr id="1026" name="Picture 2" descr="C:\Users\Tuan Linh\Desktop\1_7YltGSvrcGMpa8WNrPylQ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18986"/>
            <a:ext cx="1724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our analysis is wrong?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not </a:t>
            </a:r>
            <a:r>
              <a:rPr lang="en-US" b="1" dirty="0" smtClean="0"/>
              <a:t>WRONG. </a:t>
            </a:r>
            <a:r>
              <a:rPr lang="en-US" dirty="0" smtClean="0"/>
              <a:t>We just don’t have </a:t>
            </a:r>
            <a:r>
              <a:rPr lang="en-US" b="1" dirty="0" smtClean="0"/>
              <a:t>BIG ENOUGH </a:t>
            </a:r>
            <a:r>
              <a:rPr lang="en-US" dirty="0" smtClean="0"/>
              <a:t>sample</a:t>
            </a:r>
          </a:p>
          <a:p>
            <a:endParaRPr lang="en-US" b="1" dirty="0"/>
          </a:p>
          <a:p>
            <a:r>
              <a:rPr lang="en-US" dirty="0" smtClean="0"/>
              <a:t>Let’s calculate the average file size of 2012 </a:t>
            </a:r>
          </a:p>
          <a:p>
            <a:endParaRPr lang="en-US" dirty="0"/>
          </a:p>
          <a:p>
            <a:r>
              <a:rPr lang="en-US" dirty="0" smtClean="0"/>
              <a:t>(470 * 1024)/1534 = 314KB. </a:t>
            </a:r>
            <a:r>
              <a:rPr lang="en-US" b="1" dirty="0" smtClean="0"/>
              <a:t>See the point?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72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with ~20000 samples. Average is 6.8.</a:t>
            </a:r>
          </a:p>
        </p:txBody>
      </p:sp>
      <p:pic>
        <p:nvPicPr>
          <p:cNvPr id="5122" name="Picture 2" descr="C:\Users\Tuan Linh\Desktop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229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4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https://n10info.blogspot.com/2014/06/entropy-and-distinctive-signs-of-packed.html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https://medium.com/udacity/shannon-entropy-information-gain-and-picking-balls-from-buckets-5810d35d54b4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https://en.wiktionary.org/wiki/Shannon_entropy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://www.nothink.org/honeypots/malware-archives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r>
              <a:rPr lang="en-US" dirty="0"/>
              <a:t>The Mathematical Theory of Communication  – Claude E. Shannon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7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Entropy and Knowledge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have 3 buckets and 4 balls each :</a:t>
            </a:r>
          </a:p>
          <a:p>
            <a:endParaRPr lang="en-US" dirty="0"/>
          </a:p>
        </p:txBody>
      </p:sp>
      <p:pic>
        <p:nvPicPr>
          <p:cNvPr id="2050" name="Picture 2" descr="C:\Users\Tuan Linh\Desktop\1__EPN0WCLzjS4CYPi1CMI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3276600"/>
            <a:ext cx="76200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7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/>
              <a:t>In the first bucket, we’ll know for sure that the ball coming out is 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second bucket, we know with 75% certainty that the ball is red, and with 25% certainty that it’s blue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third bucket, we know with 50% certainty that the ball is red, and with the same certainty that it’s blue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51"/>
            <a:ext cx="8229600" cy="1143000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Bucket 1 give us the most amount of “knowledge” because we know for sure it’s red</a:t>
            </a:r>
          </a:p>
          <a:p>
            <a:endParaRPr lang="en-US" dirty="0"/>
          </a:p>
          <a:p>
            <a:r>
              <a:rPr lang="en-US" dirty="0" smtClean="0"/>
              <a:t>Bucket 2 give us some “knowledge”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Bucket 3 give us least amount of “knowledge”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=&gt; Entropy is in opposite of “knowledge”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Tuan Linh\Desktop\0_kvGUcLiyuVud7q6N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620000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Let’s play a game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choose one of the three </a:t>
            </a:r>
            <a:r>
              <a:rPr lang="en-US" dirty="0" smtClean="0"/>
              <a:t>buckets.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are shown the balls in the bucket, in some order. Then, the balls go back in the </a:t>
            </a:r>
            <a:r>
              <a:rPr lang="en-US" dirty="0" smtClean="0"/>
              <a:t>bucket.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then pick one ball out of the bucket, at a time, record the color, and return the ball back to the </a:t>
            </a:r>
            <a:r>
              <a:rPr lang="en-US" dirty="0" smtClean="0"/>
              <a:t>bucket.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colors recorded make the same sequence than the sequence of balls that we were shown at the beginning, then we win 1,000,000 dollars. If not, then we lose.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It’s easy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say that we picked the Bucket 2 and they show us the order : red, red, red, blue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Symbol"/>
              <a:buChar char="Þ"/>
            </a:pPr>
            <a:r>
              <a:rPr lang="en-US" dirty="0" smtClean="0"/>
              <a:t> If we get balls out of the Bucket 2 in this order, then we win.</a:t>
            </a:r>
          </a:p>
          <a:p>
            <a:pPr>
              <a:buFont typeface="Symbol"/>
              <a:buChar char="Þ"/>
            </a:pPr>
            <a:endParaRPr lang="en-US" dirty="0" smtClean="0"/>
          </a:p>
          <a:p>
            <a:pPr>
              <a:buFont typeface="Symbol"/>
              <a:buChar char="Þ"/>
            </a:pPr>
            <a:r>
              <a:rPr lang="en-US" b="1" dirty="0"/>
              <a:t> </a:t>
            </a:r>
            <a:r>
              <a:rPr lang="en-US" b="1" dirty="0" smtClean="0"/>
              <a:t>So what’s the probability of this happening?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94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992</Words>
  <Application>Microsoft Office PowerPoint</Application>
  <PresentationFormat>On-screen Show (4:3)</PresentationFormat>
  <Paragraphs>167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Entropy Distinctive signs of packed</vt:lpstr>
      <vt:lpstr>Goals</vt:lpstr>
      <vt:lpstr>Information Entropy</vt:lpstr>
      <vt:lpstr>Entropy and Knowledge</vt:lpstr>
      <vt:lpstr>PowerPoint Presentation</vt:lpstr>
      <vt:lpstr>Conclusion</vt:lpstr>
      <vt:lpstr>PowerPoint Presentation</vt:lpstr>
      <vt:lpstr>Let’s play a game</vt:lpstr>
      <vt:lpstr>It’s easy </vt:lpstr>
      <vt:lpstr>PowerPoint Presentation</vt:lpstr>
      <vt:lpstr>PowerPoint Presentation</vt:lpstr>
      <vt:lpstr>Cooking the Entropy Formula</vt:lpstr>
      <vt:lpstr>Turning Products into Sums</vt:lpstr>
      <vt:lpstr>Remember your logarithm</vt:lpstr>
      <vt:lpstr>What do we do?</vt:lpstr>
      <vt:lpstr>General Formula</vt:lpstr>
      <vt:lpstr>Calculate them all</vt:lpstr>
      <vt:lpstr>Packer, Protector</vt:lpstr>
      <vt:lpstr>How to detect it?</vt:lpstr>
      <vt:lpstr>Let’s analyse the samples</vt:lpstr>
      <vt:lpstr>2012</vt:lpstr>
      <vt:lpstr>2013</vt:lpstr>
      <vt:lpstr>2014</vt:lpstr>
      <vt:lpstr>Conclusion</vt:lpstr>
      <vt:lpstr>Reality</vt:lpstr>
      <vt:lpstr>But…</vt:lpstr>
      <vt:lpstr>But…</vt:lpstr>
      <vt:lpstr>But…</vt:lpstr>
      <vt:lpstr>But…</vt:lpstr>
      <vt:lpstr>Why our analysis is wrong?</vt:lpstr>
      <vt:lpstr>Another analysis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  and  Identifying the packed file</dc:title>
  <dc:creator>Tuấn Linh Đào</dc:creator>
  <cp:lastModifiedBy>Tuấn Linh Đào</cp:lastModifiedBy>
  <cp:revision>31</cp:revision>
  <dcterms:created xsi:type="dcterms:W3CDTF">2018-07-30T01:46:39Z</dcterms:created>
  <dcterms:modified xsi:type="dcterms:W3CDTF">2018-08-03T04:09:18Z</dcterms:modified>
</cp:coreProperties>
</file>