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8"/>
  </p:notesMasterIdLst>
  <p:sldIdLst>
    <p:sldId id="256" r:id="rId3"/>
    <p:sldId id="276" r:id="rId4"/>
    <p:sldId id="258" r:id="rId5"/>
    <p:sldId id="279" r:id="rId6"/>
    <p:sldId id="278" r:id="rId7"/>
    <p:sldId id="260" r:id="rId8"/>
    <p:sldId id="261" r:id="rId9"/>
    <p:sldId id="262" r:id="rId10"/>
    <p:sldId id="263" r:id="rId11"/>
    <p:sldId id="283" r:id="rId12"/>
    <p:sldId id="282" r:id="rId13"/>
    <p:sldId id="264" r:id="rId14"/>
    <p:sldId id="268" r:id="rId15"/>
    <p:sldId id="269" r:id="rId16"/>
    <p:sldId id="270" r:id="rId17"/>
    <p:sldId id="271" r:id="rId18"/>
    <p:sldId id="265" r:id="rId19"/>
    <p:sldId id="267" r:id="rId20"/>
    <p:sldId id="284" r:id="rId21"/>
    <p:sldId id="286" r:id="rId22"/>
    <p:sldId id="288" r:id="rId23"/>
    <p:sldId id="287" r:id="rId24"/>
    <p:sldId id="273" r:id="rId25"/>
    <p:sldId id="274" r:id="rId26"/>
    <p:sldId id="275" r:id="rId27"/>
  </p:sldIdLst>
  <p:sldSz cx="12192000" cy="68580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821" autoAdjust="0"/>
  </p:normalViewPr>
  <p:slideViewPr>
    <p:cSldViewPr snapToGrid="0">
      <p:cViewPr>
        <p:scale>
          <a:sx n="66" d="100"/>
          <a:sy n="66" d="100"/>
        </p:scale>
        <p:origin x="644" y="-400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E87E3-D265-42D0-921F-93560CF01BCA}" type="datetimeFigureOut">
              <a:rPr lang="de-DE" smtClean="0"/>
              <a:t>02.09.2020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B88D33-5177-4588-AB98-20979B2041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2648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smtClean="0"/>
              <a:t>Hier sieht man den</a:t>
            </a:r>
            <a:r>
              <a:rPr lang="de-DE" baseline="0" smtClean="0"/>
              <a:t> Aufbau eines typischen Datenflussdiagrammes</a:t>
            </a:r>
            <a:br>
              <a:rPr lang="de-DE" baseline="0" smtClean="0"/>
            </a:br>
            <a:r>
              <a:rPr lang="de-DE" baseline="0" smtClean="0"/>
              <a:t>beschreiben</a:t>
            </a:r>
          </a:p>
          <a:p>
            <a:pPr marL="171450" indent="-171450">
              <a:buFontTx/>
              <a:buChar char="-"/>
            </a:pPr>
            <a:r>
              <a:rPr lang="de-DE" baseline="0" smtClean="0"/>
              <a:t>Anwendungsgebiete: Sicherheitsanalyse</a:t>
            </a:r>
            <a:br>
              <a:rPr lang="de-DE" baseline="0" smtClean="0"/>
            </a:br>
            <a:r>
              <a:rPr lang="de-DE" baseline="0" smtClean="0"/>
              <a:t>wie man sieht gibt es erst mal keine Unterscheidung zwischen den Knoten die Daten aussenden → Überleitung Beispiel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B88D33-5177-4588-AB98-20979B2041F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53195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Beispiel: Nodes können je nach Zustand im Editor</a:t>
            </a:r>
            <a:r>
              <a:rPr lang="de-DE" baseline="0" smtClean="0"/>
              <a:t> unterschiedlich dargestellt werden</a:t>
            </a:r>
          </a:p>
          <a:p>
            <a:r>
              <a:rPr lang="de-DE" baseline="0" smtClean="0"/>
              <a:t>Als „Standard“ Repräsentation</a:t>
            </a:r>
          </a:p>
          <a:p>
            <a:r>
              <a:rPr lang="de-DE" baseline="0" smtClean="0"/>
              <a:t>Als Read Only, wenn auf unterster Ebene</a:t>
            </a:r>
          </a:p>
          <a:p>
            <a:r>
              <a:rPr lang="de-DE" baseline="0" smtClean="0"/>
              <a:t>Oder als refined Process, wenn ein verfeinertes Diagramm bereits besteht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B88D33-5177-4588-AB98-20979B2041FE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010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B88D33-5177-4588-AB98-20979B2041FE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3541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B88D33-5177-4588-AB98-20979B2041FE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36743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B88D33-5177-4588-AB98-20979B2041FE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6796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Unterschiede</a:t>
            </a:r>
            <a:r>
              <a:rPr lang="de-DE" baseline="0" smtClean="0"/>
              <a:t> daran wie schützenwert Daten sind, spielt auch eine wichtige Rolle bei der Analyse von den Systemen</a:t>
            </a:r>
          </a:p>
          <a:p>
            <a:r>
              <a:rPr lang="de-DE" baseline="0" smtClean="0"/>
              <a:t>Kann aber bei diesem Modell so nicht getroffen werden 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B88D33-5177-4588-AB98-20979B2041F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4731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Erweiterung des Modells um Charakteristiken</a:t>
            </a:r>
            <a:r>
              <a:rPr lang="de-DE" baseline="0" smtClean="0"/>
              <a:t>: mehr Information über Daten und mehr Kontrolle bei Analyse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B88D33-5177-4588-AB98-20979B2041F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9370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Im</a:t>
            </a:r>
            <a:r>
              <a:rPr lang="de-DE" baseline="0" smtClean="0"/>
              <a:t> letzten Semester wurde ein Editor für Datenflussdiagramme mit Hierarchisierung entwickelt</a:t>
            </a:r>
          </a:p>
          <a:p>
            <a:endParaRPr lang="de-DE" baseline="0" smtClean="0"/>
          </a:p>
          <a:p>
            <a:r>
              <a:rPr lang="de-DE" baseline="0" smtClean="0"/>
              <a:t>Ich werde noch einmal kurz auf die zugrunde liegenden meta-Modelle eingehen</a:t>
            </a:r>
          </a:p>
          <a:p>
            <a:r>
              <a:rPr lang="de-DE" baseline="0" smtClean="0"/>
              <a:t>Und dann  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B88D33-5177-4588-AB98-20979B2041F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6918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B88D33-5177-4588-AB98-20979B2041F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3287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Übertragung</a:t>
            </a:r>
            <a:r>
              <a:rPr lang="de-DE" baseline="0" smtClean="0"/>
              <a:t> des Konzeptes auf erweitertes Metamodell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B88D33-5177-4588-AB98-20979B2041F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378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Beispiel: Nodes können je nach Zustand im Editor</a:t>
            </a:r>
            <a:r>
              <a:rPr lang="de-DE" baseline="0" smtClean="0"/>
              <a:t> unterschiedlich dargestellt werden</a:t>
            </a:r>
          </a:p>
          <a:p>
            <a:r>
              <a:rPr lang="de-DE" baseline="0" smtClean="0"/>
              <a:t>Als „Standard“ Repräsentation</a:t>
            </a:r>
          </a:p>
          <a:p>
            <a:r>
              <a:rPr lang="de-DE" baseline="0" smtClean="0"/>
              <a:t>Als Read Only, wenn auf unterster Ebene</a:t>
            </a:r>
          </a:p>
          <a:p>
            <a:r>
              <a:rPr lang="de-DE" baseline="0" smtClean="0"/>
              <a:t>Oder als refined Process, wenn ein verfeinertes Diagramm bereits besteht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B88D33-5177-4588-AB98-20979B2041F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884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In Sirius gibt es die Möglichkeit</a:t>
            </a:r>
            <a:r>
              <a:rPr lang="de-DE" baseline="0" smtClean="0"/>
              <a:t> bestehende Diagramme zu erweitern, dazu gibt es Diagram Extension Points</a:t>
            </a:r>
          </a:p>
          <a:p>
            <a:endParaRPr lang="de-DE" baseline="0" smtClean="0"/>
          </a:p>
          <a:p>
            <a:r>
              <a:rPr lang="de-DE" baseline="0" smtClean="0"/>
              <a:t>Man kann wie für „normalen“ Editor Knoten und Kanten, etc. definieren und dabei die bereits bestehenden Mappings importieren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B88D33-5177-4588-AB98-20979B2041FE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4713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- Man kann zwischen</a:t>
            </a:r>
            <a:r>
              <a:rPr lang="de-DE" baseline="0" smtClean="0"/>
              <a:t> den viewpoints (unterschiedliche Repräsentationen des semantischen Modells) wechseln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B88D33-5177-4588-AB98-20979B2041FE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6127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C2C87942-EC3B-41F9-B423-824D3C3745B6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67244E0D-14A7-4B30-915C-2337D7AAF2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5378" y="6452596"/>
            <a:ext cx="1700463" cy="365125"/>
          </a:xfrm>
          <a:prstGeom prst="rect">
            <a:avLst/>
          </a:prstGeom>
        </p:spPr>
        <p:txBody>
          <a:bodyPr/>
          <a:lstStyle/>
          <a:p>
            <a:r>
              <a:rPr lang="de-DE" noProof="0"/>
              <a:t>25.03.2020</a:t>
            </a:r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C33DED0A-B994-4DFB-A110-A8E07CC64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79993" y="6452596"/>
            <a:ext cx="435385" cy="365125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xmlns="" id="{6DB7300A-BE5D-A64F-A39C-BCAB2F3D4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32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8"/>
          <p:cNvPicPr/>
          <p:nvPr/>
        </p:nvPicPr>
        <p:blipFill>
          <a:blip r:embed="rId14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pic>
        <p:nvPicPr>
          <p:cNvPr id="14" name="Grafik 10"/>
          <p:cNvPicPr/>
          <p:nvPr/>
        </p:nvPicPr>
        <p:blipFill>
          <a:blip r:embed="rId15"/>
          <a:stretch/>
        </p:blipFill>
        <p:spPr>
          <a:xfrm>
            <a:off x="10227240" y="327960"/>
            <a:ext cx="1439280" cy="666360"/>
          </a:xfrm>
          <a:prstGeom prst="rect">
            <a:avLst/>
          </a:prstGeom>
          <a:ln>
            <a:noFill/>
          </a:ln>
        </p:spPr>
      </p:pic>
      <p:sp>
        <p:nvSpPr>
          <p:cNvPr id="2" name="CustomShape 1" hidden="1"/>
          <p:cNvSpPr/>
          <p:nvPr/>
        </p:nvSpPr>
        <p:spPr>
          <a:xfrm>
            <a:off x="2498760" y="6452640"/>
            <a:ext cx="5409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Katrin Bott – Sirius-Editor für erweiterte Datenflussdiagramme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" name="CustomShape 2" hidden="1"/>
          <p:cNvSpPr/>
          <p:nvPr/>
        </p:nvSpPr>
        <p:spPr>
          <a:xfrm>
            <a:off x="7539480" y="6452640"/>
            <a:ext cx="41270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  <a:spcBef>
                <a:spcPts val="601"/>
              </a:spcBef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Architecture-driven Requirements Engineering</a:t>
            </a:r>
            <a:r>
              <a:t/>
            </a:r>
            <a:br/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Institut für Programmstrukturen und Datenorganisation</a:t>
            </a:r>
            <a:endParaRPr lang="en-US" sz="1200" b="0" strike="noStrike" spc="-1">
              <a:latin typeface="Arial"/>
            </a:endParaRPr>
          </a:p>
        </p:txBody>
      </p:sp>
      <p:pic>
        <p:nvPicPr>
          <p:cNvPr id="4" name="Picture 2"/>
          <p:cNvPicPr/>
          <p:nvPr/>
        </p:nvPicPr>
        <p:blipFill>
          <a:blip r:embed="rId16"/>
          <a:srcRect t="20961" b="21313"/>
          <a:stretch/>
        </p:blipFill>
        <p:spPr>
          <a:xfrm>
            <a:off x="116280" y="2802240"/>
            <a:ext cx="12074760" cy="3898080"/>
          </a:xfrm>
          <a:prstGeom prst="rect">
            <a:avLst/>
          </a:prstGeom>
          <a:ln w="9360">
            <a:noFill/>
          </a:ln>
        </p:spPr>
      </p:pic>
      <p:pic>
        <p:nvPicPr>
          <p:cNvPr id="5" name="Grafik 16"/>
          <p:cNvPicPr/>
          <p:nvPr/>
        </p:nvPicPr>
        <p:blipFill>
          <a:blip r:embed="rId17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6" name="CustomShape 3"/>
          <p:cNvSpPr/>
          <p:nvPr/>
        </p:nvSpPr>
        <p:spPr>
          <a:xfrm>
            <a:off x="10071000" y="6417720"/>
            <a:ext cx="2005920" cy="350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2300" b="1" strike="noStrike" spc="-1">
                <a:solidFill>
                  <a:srgbClr val="FFFFFF"/>
                </a:solidFill>
                <a:latin typeface="Arial"/>
                <a:ea typeface="DejaVu Sans"/>
              </a:rPr>
              <a:t>www.kit.edu</a:t>
            </a:r>
            <a:endParaRPr lang="en-US" sz="2300" b="0" strike="noStrike" spc="-1">
              <a:latin typeface="Arial"/>
            </a:endParaRPr>
          </a:p>
        </p:txBody>
      </p:sp>
      <p:pic>
        <p:nvPicPr>
          <p:cNvPr id="7" name="Grafik 32"/>
          <p:cNvPicPr/>
          <p:nvPr/>
        </p:nvPicPr>
        <p:blipFill>
          <a:blip r:embed="rId15"/>
          <a:stretch/>
        </p:blipFill>
        <p:spPr>
          <a:xfrm>
            <a:off x="515520" y="458280"/>
            <a:ext cx="2161440" cy="1000800"/>
          </a:xfrm>
          <a:prstGeom prst="rect">
            <a:avLst/>
          </a:prstGeom>
          <a:ln>
            <a:noFill/>
          </a:ln>
        </p:spPr>
      </p:pic>
      <p:pic>
        <p:nvPicPr>
          <p:cNvPr id="8" name="Grafik 7"/>
          <p:cNvPicPr/>
          <p:nvPr/>
        </p:nvPicPr>
        <p:blipFill>
          <a:blip r:embed="rId18"/>
          <a:stretch/>
        </p:blipFill>
        <p:spPr>
          <a:xfrm>
            <a:off x="10224360" y="460800"/>
            <a:ext cx="1498680" cy="753120"/>
          </a:xfrm>
          <a:prstGeom prst="rect">
            <a:avLst/>
          </a:prstGeom>
          <a:ln>
            <a:noFill/>
          </a:ln>
        </p:spPr>
      </p:pic>
      <p:sp>
        <p:nvSpPr>
          <p:cNvPr id="9" name="CustomShape 4"/>
          <p:cNvSpPr/>
          <p:nvPr/>
        </p:nvSpPr>
        <p:spPr>
          <a:xfrm>
            <a:off x="515520" y="3250440"/>
            <a:ext cx="9554760" cy="408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340" b="0" strike="noStrike" spc="-1">
                <a:solidFill>
                  <a:srgbClr val="FFFFFF"/>
                </a:solidFill>
                <a:latin typeface="Arial"/>
                <a:ea typeface="DejaVu Sans"/>
              </a:rPr>
              <a:t>ARCHITECTURE-DRIVEN REQUIREMENTS ENGINEERING</a:t>
            </a:r>
            <a:endParaRPr lang="en-US" sz="134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40" b="0" strike="noStrike" spc="-1">
                <a:solidFill>
                  <a:srgbClr val="FFFFFF"/>
                </a:solidFill>
                <a:latin typeface="Arial"/>
                <a:ea typeface="DejaVu Sans"/>
              </a:rPr>
              <a:t>INSTITUT FÜR PROGRAMMSTRUKTUREN UND DATENORGANISATION, KIT-FAKULTÄT FÜR INFORMATIK</a:t>
            </a:r>
            <a:endParaRPr lang="en-US" sz="1340" b="0" strike="noStrike" spc="-1">
              <a:latin typeface="Arial"/>
            </a:endParaRPr>
          </a:p>
        </p:txBody>
      </p:sp>
      <p:sp>
        <p:nvSpPr>
          <p:cNvPr id="10" name="CustomShape 5"/>
          <p:cNvSpPr/>
          <p:nvPr/>
        </p:nvSpPr>
        <p:spPr>
          <a:xfrm>
            <a:off x="515520" y="6525720"/>
            <a:ext cx="4808160" cy="167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KIT – Die Forschungsuniversität in der Helmholtz-Gemeinschaft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1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2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rafik 8"/>
          <p:cNvPicPr/>
          <p:nvPr/>
        </p:nvPicPr>
        <p:blipFill>
          <a:blip r:embed="rId15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pic>
        <p:nvPicPr>
          <p:cNvPr id="50" name="Grafik 10"/>
          <p:cNvPicPr/>
          <p:nvPr/>
        </p:nvPicPr>
        <p:blipFill>
          <a:blip r:embed="rId16"/>
          <a:stretch/>
        </p:blipFill>
        <p:spPr>
          <a:xfrm>
            <a:off x="10227240" y="327960"/>
            <a:ext cx="1439280" cy="666360"/>
          </a:xfrm>
          <a:prstGeom prst="rect">
            <a:avLst/>
          </a:prstGeom>
          <a:ln>
            <a:noFill/>
          </a:ln>
        </p:spPr>
      </p:pic>
      <p:sp>
        <p:nvSpPr>
          <p:cNvPr id="51" name="CustomShape 1"/>
          <p:cNvSpPr/>
          <p:nvPr/>
        </p:nvSpPr>
        <p:spPr>
          <a:xfrm>
            <a:off x="2498760" y="6452640"/>
            <a:ext cx="5409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Katrin Bott – Sirius-Editor für erweiterte Datenflussdiagramme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7539480" y="6452640"/>
            <a:ext cx="41270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  <a:spcBef>
                <a:spcPts val="601"/>
              </a:spcBef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Architecture-driven Requirements Engineering</a:t>
            </a:r>
            <a:r>
              <a:t/>
            </a:r>
            <a:br/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Institut für Programmstrukturen und Datenorganisation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97520" y="1548360"/>
            <a:ext cx="10099440" cy="464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en-US" sz="3000" b="1" strike="noStrike" spc="-1">
                <a:solidFill>
                  <a:srgbClr val="000000"/>
                </a:solidFill>
                <a:latin typeface="Arial"/>
                <a:ea typeface="DejaVu Sans"/>
              </a:rPr>
              <a:t>Sirius-Editor für erweiterte Datenflussdiagramme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497520" y="2112480"/>
            <a:ext cx="8370000" cy="871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5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Praktikum „Werkzeuge für Agile Modellierung“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Katrin Bott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Betreuer: Stephan Seifermann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9CCAFD67-B02A-4CC5-A0AF-41ECCAE2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2014E5A3-BB19-4CC6-A059-F359A2A5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10</a:t>
            </a:fld>
            <a:endParaRPr lang="de-DE"/>
          </a:p>
        </p:txBody>
      </p:sp>
      <p:grpSp>
        <p:nvGrpSpPr>
          <p:cNvPr id="8" name="Gruppieren 21">
            <a:extLst>
              <a:ext uri="{FF2B5EF4-FFF2-40B4-BE49-F238E27FC236}">
                <a16:creationId xmlns:a16="http://schemas.microsoft.com/office/drawing/2014/main" xmlns="" id="{C323BC2C-8CAD-7342-AF78-3A907644F40C}"/>
              </a:ext>
            </a:extLst>
          </p:cNvPr>
          <p:cNvGrpSpPr/>
          <p:nvPr/>
        </p:nvGrpSpPr>
        <p:grpSpPr>
          <a:xfrm>
            <a:off x="96000" y="5866583"/>
            <a:ext cx="12096000" cy="410628"/>
            <a:chOff x="25400" y="5986694"/>
            <a:chExt cx="9072000" cy="307970"/>
          </a:xfrm>
        </p:grpSpPr>
        <p:sp>
          <p:nvSpPr>
            <p:cNvPr id="9" name="Textfeld 13">
              <a:extLst>
                <a:ext uri="{FF2B5EF4-FFF2-40B4-BE49-F238E27FC236}">
                  <a16:creationId xmlns:a16="http://schemas.microsoft.com/office/drawing/2014/main" xmlns="" id="{F90AFF1D-7C23-0F45-A1E6-CF001F288F90}"/>
                </a:ext>
              </a:extLst>
            </p:cNvPr>
            <p:cNvSpPr txBox="1"/>
            <p:nvPr/>
          </p:nvSpPr>
          <p:spPr>
            <a:xfrm>
              <a:off x="1291306" y="6037464"/>
              <a:ext cx="101551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b="1" dirty="0"/>
                <a:t>Grundlagen</a:t>
              </a:r>
            </a:p>
          </p:txBody>
        </p:sp>
        <p:sp>
          <p:nvSpPr>
            <p:cNvPr id="10" name="Textfeld 14">
              <a:extLst>
                <a:ext uri="{FF2B5EF4-FFF2-40B4-BE49-F238E27FC236}">
                  <a16:creationId xmlns:a16="http://schemas.microsoft.com/office/drawing/2014/main" xmlns="" id="{46E2E26F-5263-4D41-9D08-14E457B196CD}"/>
                </a:ext>
              </a:extLst>
            </p:cNvPr>
            <p:cNvSpPr txBox="1"/>
            <p:nvPr/>
          </p:nvSpPr>
          <p:spPr>
            <a:xfrm>
              <a:off x="6165252" y="6037465"/>
              <a:ext cx="948011" cy="2539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dirty="0"/>
                <a:t>Demo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xmlns="" id="{F0692115-9A99-BC49-88B5-F576A96978AE}"/>
                </a:ext>
              </a:extLst>
            </p:cNvPr>
            <p:cNvSpPr txBox="1"/>
            <p:nvPr/>
          </p:nvSpPr>
          <p:spPr>
            <a:xfrm>
              <a:off x="2647357" y="6037465"/>
              <a:ext cx="1593170" cy="2539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dirty="0"/>
                <a:t>Meta-Modell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xmlns="" id="{231A1686-1C3A-214C-B460-051CEA6232E8}"/>
                </a:ext>
              </a:extLst>
            </p:cNvPr>
            <p:cNvSpPr txBox="1"/>
            <p:nvPr/>
          </p:nvSpPr>
          <p:spPr>
            <a:xfrm>
              <a:off x="7453795" y="6037465"/>
              <a:ext cx="1562488" cy="2539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dirty="0"/>
                <a:t>Zusammenfassung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xmlns="" id="{83E2DA08-EB46-AF45-8359-CF1AAEB1BFC6}"/>
                </a:ext>
              </a:extLst>
            </p:cNvPr>
            <p:cNvSpPr txBox="1"/>
            <p:nvPr/>
          </p:nvSpPr>
          <p:spPr>
            <a:xfrm>
              <a:off x="29095" y="6037464"/>
              <a:ext cx="921677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dirty="0"/>
                <a:t>Motivation</a:t>
              </a:r>
            </a:p>
          </p:txBody>
        </p:sp>
        <p:sp>
          <p:nvSpPr>
            <p:cNvPr id="14" name="Eingekerbter Richtungspfeil 23">
              <a:extLst>
                <a:ext uri="{FF2B5EF4-FFF2-40B4-BE49-F238E27FC236}">
                  <a16:creationId xmlns:a16="http://schemas.microsoft.com/office/drawing/2014/main" xmlns="" id="{942898CD-BC50-DA4D-ADD9-0EA24C2713DC}"/>
                </a:ext>
              </a:extLst>
            </p:cNvPr>
            <p:cNvSpPr/>
            <p:nvPr/>
          </p:nvSpPr>
          <p:spPr>
            <a:xfrm>
              <a:off x="1041791" y="6085173"/>
              <a:ext cx="158496" cy="158496"/>
            </a:xfrm>
            <a:prstGeom prst="chevron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5" name="Eingekerbter Richtungspfeil 24">
              <a:extLst>
                <a:ext uri="{FF2B5EF4-FFF2-40B4-BE49-F238E27FC236}">
                  <a16:creationId xmlns:a16="http://schemas.microsoft.com/office/drawing/2014/main" xmlns="" id="{232C15C3-C1AE-3842-BB17-BFD5D279D362}"/>
                </a:ext>
              </a:extLst>
            </p:cNvPr>
            <p:cNvSpPr/>
            <p:nvPr/>
          </p:nvSpPr>
          <p:spPr>
            <a:xfrm>
              <a:off x="2397842" y="6085173"/>
              <a:ext cx="158496" cy="158496"/>
            </a:xfrm>
            <a:prstGeom prst="chevron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6" name="Eingekerbter Richtungspfeil 25">
              <a:extLst>
                <a:ext uri="{FF2B5EF4-FFF2-40B4-BE49-F238E27FC236}">
                  <a16:creationId xmlns:a16="http://schemas.microsoft.com/office/drawing/2014/main" xmlns="" id="{902A8C70-0667-F649-AD23-D9A64501306E}"/>
                </a:ext>
              </a:extLst>
            </p:cNvPr>
            <p:cNvSpPr/>
            <p:nvPr/>
          </p:nvSpPr>
          <p:spPr>
            <a:xfrm>
              <a:off x="4331545" y="6085173"/>
              <a:ext cx="158496" cy="158496"/>
            </a:xfrm>
            <a:prstGeom prst="chevron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xmlns="" id="{174FA58E-26FB-6346-A391-0BD008D67BB8}"/>
                </a:ext>
              </a:extLst>
            </p:cNvPr>
            <p:cNvSpPr txBox="1"/>
            <p:nvPr/>
          </p:nvSpPr>
          <p:spPr>
            <a:xfrm>
              <a:off x="4531060" y="6040749"/>
              <a:ext cx="1343657" cy="2539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dirty="0"/>
                <a:t>Implementierung</a:t>
              </a:r>
            </a:p>
          </p:txBody>
        </p:sp>
        <p:sp>
          <p:nvSpPr>
            <p:cNvPr id="18" name="Eingekerbter Richtungspfeil 27">
              <a:extLst>
                <a:ext uri="{FF2B5EF4-FFF2-40B4-BE49-F238E27FC236}">
                  <a16:creationId xmlns:a16="http://schemas.microsoft.com/office/drawing/2014/main" xmlns="" id="{EFD60374-E054-4444-9245-498C96E986D8}"/>
                </a:ext>
              </a:extLst>
            </p:cNvPr>
            <p:cNvSpPr/>
            <p:nvPr/>
          </p:nvSpPr>
          <p:spPr>
            <a:xfrm>
              <a:off x="7204282" y="6085173"/>
              <a:ext cx="158496" cy="158496"/>
            </a:xfrm>
            <a:prstGeom prst="chevron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9" name="Gerade Verbindung 28">
              <a:extLst>
                <a:ext uri="{FF2B5EF4-FFF2-40B4-BE49-F238E27FC236}">
                  <a16:creationId xmlns:a16="http://schemas.microsoft.com/office/drawing/2014/main" xmlns="" id="{C9F0A693-C025-C04E-9982-86F7C989E56D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rgbClr val="D9D9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Eingekerbter Richtungspfeil 29">
              <a:extLst>
                <a:ext uri="{FF2B5EF4-FFF2-40B4-BE49-F238E27FC236}">
                  <a16:creationId xmlns:a16="http://schemas.microsoft.com/office/drawing/2014/main" xmlns="" id="{82ACD831-11F4-1E4D-AC35-5939D0DA71BE}"/>
                </a:ext>
              </a:extLst>
            </p:cNvPr>
            <p:cNvSpPr/>
            <p:nvPr/>
          </p:nvSpPr>
          <p:spPr>
            <a:xfrm>
              <a:off x="5915737" y="6088577"/>
              <a:ext cx="158496" cy="158496"/>
            </a:xfrm>
            <a:prstGeom prst="chevron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21" name="Titel 1">
            <a:extLst>
              <a:ext uri="{FF2B5EF4-FFF2-40B4-BE49-F238E27FC236}">
                <a16:creationId xmlns:a16="http://schemas.microsoft.com/office/drawing/2014/main" xmlns="" id="{534B7E86-2DA1-604B-8D9E-DEC197527004}"/>
              </a:ext>
            </a:extLst>
          </p:cNvPr>
          <p:cNvSpPr txBox="1">
            <a:spLocks/>
          </p:cNvSpPr>
          <p:nvPr/>
        </p:nvSpPr>
        <p:spPr>
          <a:xfrm>
            <a:off x="524664" y="244315"/>
            <a:ext cx="9178008" cy="62782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err="1"/>
              <a:t>Hierarchisierung</a:t>
            </a:r>
            <a:r>
              <a:rPr lang="en-US"/>
              <a:t> </a:t>
            </a:r>
            <a:r>
              <a:rPr lang="en-US" smtClean="0"/>
              <a:t>(1)</a:t>
            </a:r>
            <a:endParaRPr lang="en-US" dirty="0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xmlns="" id="{84CAD57C-A5D0-4D49-B6D0-6C41DD04C3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79" y="2284589"/>
            <a:ext cx="8926034" cy="32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07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fik 21">
            <a:extLst>
              <a:ext uri="{FF2B5EF4-FFF2-40B4-BE49-F238E27FC236}">
                <a16:creationId xmlns:a16="http://schemas.microsoft.com/office/drawing/2014/main" xmlns="" id="{66964374-2ED2-3E42-9E51-FBF071E226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628" y="1051907"/>
            <a:ext cx="8932744" cy="4457457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9CCAFD67-B02A-4CC5-A0AF-41ECCAE2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2014E5A3-BB19-4CC6-A059-F359A2A5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11</a:t>
            </a:fld>
            <a:endParaRPr lang="de-DE"/>
          </a:p>
        </p:txBody>
      </p:sp>
      <p:grpSp>
        <p:nvGrpSpPr>
          <p:cNvPr id="8" name="Gruppieren 21">
            <a:extLst>
              <a:ext uri="{FF2B5EF4-FFF2-40B4-BE49-F238E27FC236}">
                <a16:creationId xmlns:a16="http://schemas.microsoft.com/office/drawing/2014/main" xmlns="" id="{C323BC2C-8CAD-7342-AF78-3A907644F40C}"/>
              </a:ext>
            </a:extLst>
          </p:cNvPr>
          <p:cNvGrpSpPr/>
          <p:nvPr/>
        </p:nvGrpSpPr>
        <p:grpSpPr>
          <a:xfrm>
            <a:off x="96000" y="5866583"/>
            <a:ext cx="12096000" cy="410628"/>
            <a:chOff x="25400" y="5986694"/>
            <a:chExt cx="9072000" cy="307970"/>
          </a:xfrm>
        </p:grpSpPr>
        <p:sp>
          <p:nvSpPr>
            <p:cNvPr id="9" name="Textfeld 13">
              <a:extLst>
                <a:ext uri="{FF2B5EF4-FFF2-40B4-BE49-F238E27FC236}">
                  <a16:creationId xmlns:a16="http://schemas.microsoft.com/office/drawing/2014/main" xmlns="" id="{F90AFF1D-7C23-0F45-A1E6-CF001F288F90}"/>
                </a:ext>
              </a:extLst>
            </p:cNvPr>
            <p:cNvSpPr txBox="1"/>
            <p:nvPr/>
          </p:nvSpPr>
          <p:spPr>
            <a:xfrm>
              <a:off x="1291306" y="6037464"/>
              <a:ext cx="101551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b="1" dirty="0"/>
                <a:t>Grundlagen</a:t>
              </a:r>
            </a:p>
          </p:txBody>
        </p:sp>
        <p:sp>
          <p:nvSpPr>
            <p:cNvPr id="10" name="Textfeld 14">
              <a:extLst>
                <a:ext uri="{FF2B5EF4-FFF2-40B4-BE49-F238E27FC236}">
                  <a16:creationId xmlns:a16="http://schemas.microsoft.com/office/drawing/2014/main" xmlns="" id="{46E2E26F-5263-4D41-9D08-14E457B196CD}"/>
                </a:ext>
              </a:extLst>
            </p:cNvPr>
            <p:cNvSpPr txBox="1"/>
            <p:nvPr/>
          </p:nvSpPr>
          <p:spPr>
            <a:xfrm>
              <a:off x="6165252" y="6037465"/>
              <a:ext cx="948011" cy="2539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dirty="0"/>
                <a:t>Demo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xmlns="" id="{F0692115-9A99-BC49-88B5-F576A96978AE}"/>
                </a:ext>
              </a:extLst>
            </p:cNvPr>
            <p:cNvSpPr txBox="1"/>
            <p:nvPr/>
          </p:nvSpPr>
          <p:spPr>
            <a:xfrm>
              <a:off x="2647357" y="6037465"/>
              <a:ext cx="1593170" cy="2539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dirty="0"/>
                <a:t>Meta-Modell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xmlns="" id="{231A1686-1C3A-214C-B460-051CEA6232E8}"/>
                </a:ext>
              </a:extLst>
            </p:cNvPr>
            <p:cNvSpPr txBox="1"/>
            <p:nvPr/>
          </p:nvSpPr>
          <p:spPr>
            <a:xfrm>
              <a:off x="7453795" y="6037465"/>
              <a:ext cx="1562488" cy="2539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dirty="0"/>
                <a:t>Zusammenfassung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xmlns="" id="{83E2DA08-EB46-AF45-8359-CF1AAEB1BFC6}"/>
                </a:ext>
              </a:extLst>
            </p:cNvPr>
            <p:cNvSpPr txBox="1"/>
            <p:nvPr/>
          </p:nvSpPr>
          <p:spPr>
            <a:xfrm>
              <a:off x="29095" y="6037464"/>
              <a:ext cx="921677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dirty="0"/>
                <a:t>Motivation</a:t>
              </a:r>
            </a:p>
          </p:txBody>
        </p:sp>
        <p:sp>
          <p:nvSpPr>
            <p:cNvPr id="14" name="Eingekerbter Richtungspfeil 23">
              <a:extLst>
                <a:ext uri="{FF2B5EF4-FFF2-40B4-BE49-F238E27FC236}">
                  <a16:creationId xmlns:a16="http://schemas.microsoft.com/office/drawing/2014/main" xmlns="" id="{942898CD-BC50-DA4D-ADD9-0EA24C2713DC}"/>
                </a:ext>
              </a:extLst>
            </p:cNvPr>
            <p:cNvSpPr/>
            <p:nvPr/>
          </p:nvSpPr>
          <p:spPr>
            <a:xfrm>
              <a:off x="1041791" y="6085173"/>
              <a:ext cx="158496" cy="158496"/>
            </a:xfrm>
            <a:prstGeom prst="chevron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5" name="Eingekerbter Richtungspfeil 24">
              <a:extLst>
                <a:ext uri="{FF2B5EF4-FFF2-40B4-BE49-F238E27FC236}">
                  <a16:creationId xmlns:a16="http://schemas.microsoft.com/office/drawing/2014/main" xmlns="" id="{232C15C3-C1AE-3842-BB17-BFD5D279D362}"/>
                </a:ext>
              </a:extLst>
            </p:cNvPr>
            <p:cNvSpPr/>
            <p:nvPr/>
          </p:nvSpPr>
          <p:spPr>
            <a:xfrm>
              <a:off x="2397842" y="6085173"/>
              <a:ext cx="158496" cy="158496"/>
            </a:xfrm>
            <a:prstGeom prst="chevron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6" name="Eingekerbter Richtungspfeil 25">
              <a:extLst>
                <a:ext uri="{FF2B5EF4-FFF2-40B4-BE49-F238E27FC236}">
                  <a16:creationId xmlns:a16="http://schemas.microsoft.com/office/drawing/2014/main" xmlns="" id="{902A8C70-0667-F649-AD23-D9A64501306E}"/>
                </a:ext>
              </a:extLst>
            </p:cNvPr>
            <p:cNvSpPr/>
            <p:nvPr/>
          </p:nvSpPr>
          <p:spPr>
            <a:xfrm>
              <a:off x="4331545" y="6085173"/>
              <a:ext cx="158496" cy="158496"/>
            </a:xfrm>
            <a:prstGeom prst="chevron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xmlns="" id="{174FA58E-26FB-6346-A391-0BD008D67BB8}"/>
                </a:ext>
              </a:extLst>
            </p:cNvPr>
            <p:cNvSpPr txBox="1"/>
            <p:nvPr/>
          </p:nvSpPr>
          <p:spPr>
            <a:xfrm>
              <a:off x="4531060" y="6040749"/>
              <a:ext cx="1343657" cy="2539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dirty="0"/>
                <a:t>Implementierung</a:t>
              </a:r>
            </a:p>
          </p:txBody>
        </p:sp>
        <p:sp>
          <p:nvSpPr>
            <p:cNvPr id="18" name="Eingekerbter Richtungspfeil 27">
              <a:extLst>
                <a:ext uri="{FF2B5EF4-FFF2-40B4-BE49-F238E27FC236}">
                  <a16:creationId xmlns:a16="http://schemas.microsoft.com/office/drawing/2014/main" xmlns="" id="{EFD60374-E054-4444-9245-498C96E986D8}"/>
                </a:ext>
              </a:extLst>
            </p:cNvPr>
            <p:cNvSpPr/>
            <p:nvPr/>
          </p:nvSpPr>
          <p:spPr>
            <a:xfrm>
              <a:off x="7204282" y="6085173"/>
              <a:ext cx="158496" cy="158496"/>
            </a:xfrm>
            <a:prstGeom prst="chevron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9" name="Gerade Verbindung 28">
              <a:extLst>
                <a:ext uri="{FF2B5EF4-FFF2-40B4-BE49-F238E27FC236}">
                  <a16:creationId xmlns:a16="http://schemas.microsoft.com/office/drawing/2014/main" xmlns="" id="{C9F0A693-C025-C04E-9982-86F7C989E56D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rgbClr val="D9D9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Eingekerbter Richtungspfeil 29">
              <a:extLst>
                <a:ext uri="{FF2B5EF4-FFF2-40B4-BE49-F238E27FC236}">
                  <a16:creationId xmlns:a16="http://schemas.microsoft.com/office/drawing/2014/main" xmlns="" id="{82ACD831-11F4-1E4D-AC35-5939D0DA71BE}"/>
                </a:ext>
              </a:extLst>
            </p:cNvPr>
            <p:cNvSpPr/>
            <p:nvPr/>
          </p:nvSpPr>
          <p:spPr>
            <a:xfrm>
              <a:off x="5915737" y="6088577"/>
              <a:ext cx="158496" cy="158496"/>
            </a:xfrm>
            <a:prstGeom prst="chevron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21" name="Titel 1">
            <a:extLst>
              <a:ext uri="{FF2B5EF4-FFF2-40B4-BE49-F238E27FC236}">
                <a16:creationId xmlns:a16="http://schemas.microsoft.com/office/drawing/2014/main" xmlns="" id="{534B7E86-2DA1-604B-8D9E-DEC197527004}"/>
              </a:ext>
            </a:extLst>
          </p:cNvPr>
          <p:cNvSpPr txBox="1">
            <a:spLocks/>
          </p:cNvSpPr>
          <p:nvPr/>
        </p:nvSpPr>
        <p:spPr>
          <a:xfrm>
            <a:off x="524664" y="244315"/>
            <a:ext cx="9178008" cy="62782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Hierarchisierung</a:t>
            </a:r>
            <a:r>
              <a:rPr lang="en-US"/>
              <a:t> (</a:t>
            </a:r>
            <a:r>
              <a:rPr lang="en-US" dirty="0"/>
              <a:t>2)</a:t>
            </a:r>
          </a:p>
        </p:txBody>
      </p:sp>
    </p:spTree>
    <p:extLst>
      <p:ext uri="{BB962C8B-B14F-4D97-AF65-F5344CB8AC3E}">
        <p14:creationId xmlns:p14="http://schemas.microsoft.com/office/powerpoint/2010/main" val="142491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524520" y="1143000"/>
            <a:ext cx="11142000" cy="450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61800" indent="-361080">
              <a:lnSpc>
                <a:spcPct val="100000"/>
              </a:lnSpc>
              <a:spcBef>
                <a:spcPts val="601"/>
              </a:spcBef>
              <a:buBlip>
                <a:blip r:embed="rId3"/>
              </a:buBlip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Framework zur Erstellung von graphischen Editoren</a:t>
            </a:r>
            <a:endParaRPr lang="en-US" sz="2800" b="0" strike="noStrike" spc="-1">
              <a:latin typeface="Arial"/>
            </a:endParaRPr>
          </a:p>
          <a:p>
            <a:pPr marL="809640" lvl="1" indent="-361080">
              <a:lnSpc>
                <a:spcPct val="100000"/>
              </a:lnSpc>
              <a:spcBef>
                <a:spcPts val="601"/>
              </a:spcBef>
              <a:buBlip>
                <a:blip r:embed="rId3"/>
              </a:buBlip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Basierend auf dem Eclipse Modelling Framework (EMF)</a:t>
            </a:r>
            <a:endParaRPr lang="en-US" sz="2400" b="0" strike="noStrike" spc="-1">
              <a:latin typeface="Arial"/>
            </a:endParaRPr>
          </a:p>
          <a:p>
            <a:pPr marL="361800" indent="-361080">
              <a:lnSpc>
                <a:spcPct val="100000"/>
              </a:lnSpc>
              <a:spcBef>
                <a:spcPts val="601"/>
              </a:spcBef>
              <a:buBlip>
                <a:blip r:embed="rId3"/>
              </a:buBlip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Logische </a:t>
            </a:r>
            <a:r>
              <a:rPr lang="de-DE" sz="2800" spc="-1">
                <a:solidFill>
                  <a:srgbClr val="000000"/>
                </a:solidFill>
              </a:rPr>
              <a:t>Trennung </a:t>
            </a:r>
            <a:r>
              <a:rPr lang="de-DE" sz="2800" spc="-1">
                <a:solidFill>
                  <a:srgbClr val="000000"/>
                </a:solidFill>
              </a:rPr>
              <a:t>zwischen </a:t>
            </a:r>
            <a:endParaRPr lang="de-DE" sz="2800" spc="-1" smtClean="0">
              <a:solidFill>
                <a:srgbClr val="000000"/>
              </a:solidFill>
            </a:endParaRPr>
          </a:p>
          <a:p>
            <a:pPr marL="809640" lvl="1" indent="-361080">
              <a:spcBef>
                <a:spcPts val="601"/>
              </a:spcBef>
              <a:buBlip>
                <a:blip r:embed="rId3"/>
              </a:buBlip>
            </a:pPr>
            <a:r>
              <a:rPr lang="de-DE" sz="2400" spc="-1">
                <a:solidFill>
                  <a:srgbClr val="000000"/>
                </a:solidFill>
                <a:latin typeface="Arial"/>
              </a:rPr>
              <a:t>Semantischer Information (Modell)</a:t>
            </a:r>
            <a:endParaRPr lang="en-US" sz="2400" spc="-1">
              <a:solidFill>
                <a:srgbClr val="000000"/>
              </a:solidFill>
              <a:latin typeface="Arial"/>
            </a:endParaRPr>
          </a:p>
          <a:p>
            <a:pPr marL="809640" lvl="1" indent="-361080">
              <a:lnSpc>
                <a:spcPct val="100000"/>
              </a:lnSpc>
              <a:spcBef>
                <a:spcPts val="601"/>
              </a:spcBef>
              <a:buBlip>
                <a:blip r:embed="rId3"/>
              </a:buBlip>
            </a:pPr>
            <a:r>
              <a:rPr lang="en-US" sz="2400" b="0" strike="noStrike" spc="-1" smtClean="0">
                <a:solidFill>
                  <a:srgbClr val="000000"/>
                </a:solidFill>
                <a:latin typeface="Arial"/>
              </a:rPr>
              <a:t>Graphischer Repräsentation (Editor)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715320" y="6452640"/>
            <a:ext cx="16999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Arial"/>
              </a:rPr>
              <a:t>07.09.2020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92" name="CustomShape 3"/>
          <p:cNvSpPr/>
          <p:nvPr/>
        </p:nvSpPr>
        <p:spPr>
          <a:xfrm>
            <a:off x="280080" y="6452640"/>
            <a:ext cx="434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fld id="{DBB38FCB-300A-44D2-B051-5659F29E5AE4}" type="slidenum">
              <a:rPr lang="en-US" sz="1200" b="1" strike="noStrike" spc="-1">
                <a:solidFill>
                  <a:srgbClr val="000000"/>
                </a:solidFill>
                <a:latin typeface="Arial"/>
              </a:rPr>
              <a:t>12</a:t>
            </a:fld>
            <a:endParaRPr lang="en-US" sz="1200" b="0" strike="noStrike" spc="-1">
              <a:latin typeface="Arial"/>
            </a:endParaRPr>
          </a:p>
        </p:txBody>
      </p:sp>
      <p:grpSp>
        <p:nvGrpSpPr>
          <p:cNvPr id="293" name="Group 4"/>
          <p:cNvGrpSpPr/>
          <p:nvPr/>
        </p:nvGrpSpPr>
        <p:grpSpPr>
          <a:xfrm>
            <a:off x="6143580" y="2805840"/>
            <a:ext cx="5522940" cy="2962440"/>
            <a:chOff x="6143580" y="2805840"/>
            <a:chExt cx="5522940" cy="2962440"/>
          </a:xfrm>
        </p:grpSpPr>
        <p:grpSp>
          <p:nvGrpSpPr>
            <p:cNvPr id="294" name="Group 5"/>
            <p:cNvGrpSpPr/>
            <p:nvPr/>
          </p:nvGrpSpPr>
          <p:grpSpPr>
            <a:xfrm>
              <a:off x="8983800" y="2805840"/>
              <a:ext cx="2682720" cy="2962440"/>
              <a:chOff x="8983800" y="2805840"/>
              <a:chExt cx="2682720" cy="2962440"/>
            </a:xfrm>
          </p:grpSpPr>
          <p:pic>
            <p:nvPicPr>
              <p:cNvPr id="295" name="Grafik 10"/>
              <p:cNvPicPr/>
              <p:nvPr/>
            </p:nvPicPr>
            <p:blipFill>
              <a:blip r:embed="rId4"/>
              <a:stretch/>
            </p:blipFill>
            <p:spPr>
              <a:xfrm>
                <a:off x="10478520" y="4579200"/>
                <a:ext cx="1188000" cy="118908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96" name="Grafik 11"/>
              <p:cNvPicPr/>
              <p:nvPr/>
            </p:nvPicPr>
            <p:blipFill>
              <a:blip r:embed="rId5"/>
              <a:stretch/>
            </p:blipFill>
            <p:spPr>
              <a:xfrm>
                <a:off x="10478520" y="2805840"/>
                <a:ext cx="1188000" cy="118908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97" name="Grafik 12"/>
              <p:cNvPicPr/>
              <p:nvPr/>
            </p:nvPicPr>
            <p:blipFill>
              <a:blip r:embed="rId6"/>
              <a:stretch/>
            </p:blipFill>
            <p:spPr>
              <a:xfrm>
                <a:off x="8983800" y="3736800"/>
                <a:ext cx="1188000" cy="1189080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298" name="CustomShape 6"/>
            <p:cNvSpPr/>
            <p:nvPr/>
          </p:nvSpPr>
          <p:spPr>
            <a:xfrm>
              <a:off x="6143580" y="4096080"/>
              <a:ext cx="1112040" cy="4557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400" b="0" strike="noStrike" spc="-1" smtClean="0">
                  <a:solidFill>
                    <a:srgbClr val="000000"/>
                  </a:solidFill>
                  <a:latin typeface="Arial"/>
                  <a:ea typeface="DejaVu Sans"/>
                </a:rPr>
                <a:t>“Prozess”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299" name="CustomShape 7"/>
            <p:cNvSpPr/>
            <p:nvPr/>
          </p:nvSpPr>
          <p:spPr>
            <a:xfrm>
              <a:off x="7888320" y="4135320"/>
              <a:ext cx="820440" cy="416520"/>
            </a:xfrm>
            <a:prstGeom prst="right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00" name="Group 8"/>
          <p:cNvGrpSpPr/>
          <p:nvPr/>
        </p:nvGrpSpPr>
        <p:grpSpPr>
          <a:xfrm>
            <a:off x="95400" y="5866560"/>
            <a:ext cx="12096360" cy="407520"/>
            <a:chOff x="95400" y="5866560"/>
            <a:chExt cx="12096360" cy="407520"/>
          </a:xfrm>
        </p:grpSpPr>
        <p:sp>
          <p:nvSpPr>
            <p:cNvPr id="301" name="CustomShape 9"/>
            <p:cNvSpPr/>
            <p:nvPr/>
          </p:nvSpPr>
          <p:spPr>
            <a:xfrm>
              <a:off x="1783800" y="5936040"/>
              <a:ext cx="135324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Grundlagen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02" name="CustomShape 10"/>
            <p:cNvSpPr/>
            <p:nvPr/>
          </p:nvSpPr>
          <p:spPr>
            <a:xfrm>
              <a:off x="8282520" y="5936040"/>
              <a:ext cx="126324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Demo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03" name="CustomShape 11"/>
            <p:cNvSpPr/>
            <p:nvPr/>
          </p:nvSpPr>
          <p:spPr>
            <a:xfrm>
              <a:off x="3592080" y="5936040"/>
              <a:ext cx="212364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Meta-Modell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04" name="CustomShape 12"/>
            <p:cNvSpPr/>
            <p:nvPr/>
          </p:nvSpPr>
          <p:spPr>
            <a:xfrm>
              <a:off x="10000440" y="5936040"/>
              <a:ext cx="208260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Zusammenfassung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05" name="CustomShape 13"/>
            <p:cNvSpPr/>
            <p:nvPr/>
          </p:nvSpPr>
          <p:spPr>
            <a:xfrm>
              <a:off x="100800" y="5936040"/>
              <a:ext cx="122832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Motivation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06" name="CustomShape 14"/>
            <p:cNvSpPr/>
            <p:nvPr/>
          </p:nvSpPr>
          <p:spPr>
            <a:xfrm>
              <a:off x="1451160" y="5997960"/>
              <a:ext cx="210600" cy="210600"/>
            </a:xfrm>
            <a:prstGeom prst="chevron">
              <a:avLst>
                <a:gd name="adj" fmla="val 50000"/>
              </a:avLst>
            </a:prstGeom>
            <a:ln>
              <a:solidFill>
                <a:schemeClr val="tx1"/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/>
          </p:style>
        </p:sp>
        <p:sp>
          <p:nvSpPr>
            <p:cNvPr id="307" name="CustomShape 15"/>
            <p:cNvSpPr/>
            <p:nvPr/>
          </p:nvSpPr>
          <p:spPr>
            <a:xfrm>
              <a:off x="3259080" y="5997960"/>
              <a:ext cx="210600" cy="21060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308" name="CustomShape 16"/>
            <p:cNvSpPr/>
            <p:nvPr/>
          </p:nvSpPr>
          <p:spPr>
            <a:xfrm>
              <a:off x="5837400" y="5997960"/>
              <a:ext cx="210600" cy="21060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309" name="CustomShape 17"/>
            <p:cNvSpPr/>
            <p:nvPr/>
          </p:nvSpPr>
          <p:spPr>
            <a:xfrm>
              <a:off x="6036840" y="5940360"/>
              <a:ext cx="185760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Implementierung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10" name="CustomShape 18"/>
            <p:cNvSpPr/>
            <p:nvPr/>
          </p:nvSpPr>
          <p:spPr>
            <a:xfrm>
              <a:off x="9667800" y="5997960"/>
              <a:ext cx="210600" cy="21060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311" name="Line 19"/>
            <p:cNvSpPr/>
            <p:nvPr/>
          </p:nvSpPr>
          <p:spPr>
            <a:xfrm>
              <a:off x="95400" y="5866560"/>
              <a:ext cx="12096360" cy="1800"/>
            </a:xfrm>
            <a:prstGeom prst="line">
              <a:avLst/>
            </a:prstGeom>
            <a:ln w="41400">
              <a:solidFill>
                <a:srgbClr val="D9D9D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2" name="CustomShape 20"/>
            <p:cNvSpPr/>
            <p:nvPr/>
          </p:nvSpPr>
          <p:spPr>
            <a:xfrm>
              <a:off x="7949880" y="6002280"/>
              <a:ext cx="210600" cy="21060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</p:grpSp>
      <p:sp>
        <p:nvSpPr>
          <p:cNvPr id="313" name="CustomShape 21"/>
          <p:cNvSpPr/>
          <p:nvPr/>
        </p:nvSpPr>
        <p:spPr>
          <a:xfrm>
            <a:off x="524520" y="244440"/>
            <a:ext cx="9177120" cy="62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en-US" sz="3400" b="1" strike="noStrike" spc="-1">
                <a:solidFill>
                  <a:srgbClr val="000000"/>
                </a:solidFill>
                <a:latin typeface="Arial"/>
                <a:ea typeface="DejaVu Sans"/>
              </a:rPr>
              <a:t>Eclipse – Sirius</a:t>
            </a:r>
            <a:endParaRPr lang="en-US" sz="3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CustomShape 1"/>
          <p:cNvSpPr/>
          <p:nvPr/>
        </p:nvSpPr>
        <p:spPr>
          <a:xfrm>
            <a:off x="715320" y="6452640"/>
            <a:ext cx="16999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Arial"/>
              </a:rPr>
              <a:t>07.09.2020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74" name="CustomShape 2"/>
          <p:cNvSpPr/>
          <p:nvPr/>
        </p:nvSpPr>
        <p:spPr>
          <a:xfrm>
            <a:off x="280080" y="6452640"/>
            <a:ext cx="434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fld id="{DF3B141D-4EC3-47E4-BA42-3B7A3400C7D5}" type="slidenum">
              <a:rPr lang="en-US" sz="1200" b="1" strike="noStrike" spc="-1">
                <a:solidFill>
                  <a:srgbClr val="000000"/>
                </a:solidFill>
                <a:latin typeface="Arial"/>
              </a:rPr>
              <a:t>13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375" name="Grafik 6"/>
          <p:cNvPicPr/>
          <p:nvPr/>
        </p:nvPicPr>
        <p:blipFill rotWithShape="1">
          <a:blip r:embed="rId2"/>
          <a:srcRect t="5035"/>
          <a:stretch/>
        </p:blipFill>
        <p:spPr>
          <a:xfrm>
            <a:off x="3162240" y="1761422"/>
            <a:ext cx="5866560" cy="13500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76" name="Grafik 8"/>
          <p:cNvPicPr/>
          <p:nvPr/>
        </p:nvPicPr>
        <p:blipFill>
          <a:blip r:embed="rId3"/>
          <a:stretch/>
        </p:blipFill>
        <p:spPr>
          <a:xfrm>
            <a:off x="394200" y="3711600"/>
            <a:ext cx="11403000" cy="18806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377" name="Group 3"/>
          <p:cNvGrpSpPr/>
          <p:nvPr/>
        </p:nvGrpSpPr>
        <p:grpSpPr>
          <a:xfrm>
            <a:off x="95400" y="5866560"/>
            <a:ext cx="12096360" cy="407520"/>
            <a:chOff x="95400" y="5866560"/>
            <a:chExt cx="12096360" cy="407520"/>
          </a:xfrm>
        </p:grpSpPr>
        <p:sp>
          <p:nvSpPr>
            <p:cNvPr id="378" name="CustomShape 4"/>
            <p:cNvSpPr/>
            <p:nvPr/>
          </p:nvSpPr>
          <p:spPr>
            <a:xfrm>
              <a:off x="1783800" y="5936040"/>
              <a:ext cx="135324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Grundlagen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79" name="CustomShape 5"/>
            <p:cNvSpPr/>
            <p:nvPr/>
          </p:nvSpPr>
          <p:spPr>
            <a:xfrm>
              <a:off x="8282520" y="5936040"/>
              <a:ext cx="126324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Demo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80" name="CustomShape 6"/>
            <p:cNvSpPr/>
            <p:nvPr/>
          </p:nvSpPr>
          <p:spPr>
            <a:xfrm>
              <a:off x="3592080" y="5936040"/>
              <a:ext cx="212364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Meta-Modell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81" name="CustomShape 7"/>
            <p:cNvSpPr/>
            <p:nvPr/>
          </p:nvSpPr>
          <p:spPr>
            <a:xfrm>
              <a:off x="10000440" y="5936040"/>
              <a:ext cx="208260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Zusammenfassung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82" name="CustomShape 8"/>
            <p:cNvSpPr/>
            <p:nvPr/>
          </p:nvSpPr>
          <p:spPr>
            <a:xfrm>
              <a:off x="100800" y="5936040"/>
              <a:ext cx="122832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Motivation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83" name="CustomShape 9"/>
            <p:cNvSpPr/>
            <p:nvPr/>
          </p:nvSpPr>
          <p:spPr>
            <a:xfrm>
              <a:off x="1451160" y="5997960"/>
              <a:ext cx="210600" cy="210600"/>
            </a:xfrm>
            <a:prstGeom prst="chevron">
              <a:avLst>
                <a:gd name="adj" fmla="val 50000"/>
              </a:avLst>
            </a:prstGeom>
            <a:ln>
              <a:solidFill>
                <a:schemeClr val="tx1"/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/>
          </p:style>
        </p:sp>
        <p:sp>
          <p:nvSpPr>
            <p:cNvPr id="384" name="CustomShape 10"/>
            <p:cNvSpPr/>
            <p:nvPr/>
          </p:nvSpPr>
          <p:spPr>
            <a:xfrm>
              <a:off x="3259080" y="5997960"/>
              <a:ext cx="210600" cy="21060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385" name="CustomShape 11"/>
            <p:cNvSpPr/>
            <p:nvPr/>
          </p:nvSpPr>
          <p:spPr>
            <a:xfrm>
              <a:off x="5837400" y="5997960"/>
              <a:ext cx="210600" cy="21060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386" name="CustomShape 12"/>
            <p:cNvSpPr/>
            <p:nvPr/>
          </p:nvSpPr>
          <p:spPr>
            <a:xfrm>
              <a:off x="6036840" y="5940360"/>
              <a:ext cx="185760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Implementierung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87" name="CustomShape 13"/>
            <p:cNvSpPr/>
            <p:nvPr/>
          </p:nvSpPr>
          <p:spPr>
            <a:xfrm>
              <a:off x="9667800" y="5997960"/>
              <a:ext cx="210600" cy="21060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388" name="Line 14"/>
            <p:cNvSpPr/>
            <p:nvPr/>
          </p:nvSpPr>
          <p:spPr>
            <a:xfrm>
              <a:off x="95400" y="5866560"/>
              <a:ext cx="12096360" cy="1800"/>
            </a:xfrm>
            <a:prstGeom prst="line">
              <a:avLst/>
            </a:prstGeom>
            <a:ln w="41400">
              <a:solidFill>
                <a:srgbClr val="D9D9D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9" name="CustomShape 15"/>
            <p:cNvSpPr/>
            <p:nvPr/>
          </p:nvSpPr>
          <p:spPr>
            <a:xfrm>
              <a:off x="7949880" y="6002280"/>
              <a:ext cx="210600" cy="21060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</p:grpSp>
      <p:sp>
        <p:nvSpPr>
          <p:cNvPr id="390" name="CustomShape 16"/>
          <p:cNvSpPr/>
          <p:nvPr/>
        </p:nvSpPr>
        <p:spPr>
          <a:xfrm>
            <a:off x="524520" y="244440"/>
            <a:ext cx="9177120" cy="62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en-US" sz="3400" b="1" strike="noStrike" spc="-1">
                <a:solidFill>
                  <a:srgbClr val="000000"/>
                </a:solidFill>
                <a:latin typeface="Arial"/>
                <a:ea typeface="DejaVu Sans"/>
              </a:rPr>
              <a:t>Eclipse – Sirius: Elemente</a:t>
            </a:r>
            <a:endParaRPr lang="en-US" sz="3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ustomShape 1"/>
          <p:cNvSpPr/>
          <p:nvPr/>
        </p:nvSpPr>
        <p:spPr>
          <a:xfrm>
            <a:off x="715320" y="6452640"/>
            <a:ext cx="16999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Arial"/>
              </a:rPr>
              <a:t>07.09.2020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92" name="CustomShape 2"/>
          <p:cNvSpPr/>
          <p:nvPr/>
        </p:nvSpPr>
        <p:spPr>
          <a:xfrm>
            <a:off x="280080" y="6452640"/>
            <a:ext cx="434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fld id="{4F3452BE-7863-4AA4-A003-10320FBDA063}" type="slidenum">
              <a:rPr lang="en-US" sz="1200" b="1" strike="noStrike" spc="-1">
                <a:solidFill>
                  <a:srgbClr val="000000"/>
                </a:solidFill>
                <a:latin typeface="Arial"/>
              </a:rPr>
              <a:t>14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393" name="Grafik 6"/>
          <p:cNvPicPr/>
          <p:nvPr/>
        </p:nvPicPr>
        <p:blipFill>
          <a:blip r:embed="rId2"/>
          <a:stretch/>
        </p:blipFill>
        <p:spPr>
          <a:xfrm>
            <a:off x="6849360" y="1321200"/>
            <a:ext cx="5061960" cy="3877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94" name="Grafik 8"/>
          <p:cNvPicPr/>
          <p:nvPr/>
        </p:nvPicPr>
        <p:blipFill>
          <a:blip r:embed="rId3"/>
          <a:stretch/>
        </p:blipFill>
        <p:spPr>
          <a:xfrm>
            <a:off x="311400" y="1660320"/>
            <a:ext cx="6071760" cy="4051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395" name="Group 3"/>
          <p:cNvGrpSpPr/>
          <p:nvPr/>
        </p:nvGrpSpPr>
        <p:grpSpPr>
          <a:xfrm>
            <a:off x="95400" y="5866560"/>
            <a:ext cx="12096360" cy="407520"/>
            <a:chOff x="95400" y="5866560"/>
            <a:chExt cx="12096360" cy="407520"/>
          </a:xfrm>
        </p:grpSpPr>
        <p:sp>
          <p:nvSpPr>
            <p:cNvPr id="396" name="CustomShape 4"/>
            <p:cNvSpPr/>
            <p:nvPr/>
          </p:nvSpPr>
          <p:spPr>
            <a:xfrm>
              <a:off x="1783800" y="5936040"/>
              <a:ext cx="135324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Grundlagen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97" name="CustomShape 5"/>
            <p:cNvSpPr/>
            <p:nvPr/>
          </p:nvSpPr>
          <p:spPr>
            <a:xfrm>
              <a:off x="8282520" y="5936040"/>
              <a:ext cx="126324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Demo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98" name="CustomShape 6"/>
            <p:cNvSpPr/>
            <p:nvPr/>
          </p:nvSpPr>
          <p:spPr>
            <a:xfrm>
              <a:off x="3592080" y="5936040"/>
              <a:ext cx="212364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Meta-Modell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99" name="CustomShape 7"/>
            <p:cNvSpPr/>
            <p:nvPr/>
          </p:nvSpPr>
          <p:spPr>
            <a:xfrm>
              <a:off x="10000440" y="5936040"/>
              <a:ext cx="208260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Zusammenfassung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400" name="CustomShape 8"/>
            <p:cNvSpPr/>
            <p:nvPr/>
          </p:nvSpPr>
          <p:spPr>
            <a:xfrm>
              <a:off x="100800" y="5936040"/>
              <a:ext cx="122832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Motivation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401" name="CustomShape 9"/>
            <p:cNvSpPr/>
            <p:nvPr/>
          </p:nvSpPr>
          <p:spPr>
            <a:xfrm>
              <a:off x="1451160" y="5997960"/>
              <a:ext cx="210600" cy="210600"/>
            </a:xfrm>
            <a:prstGeom prst="chevron">
              <a:avLst>
                <a:gd name="adj" fmla="val 50000"/>
              </a:avLst>
            </a:prstGeom>
            <a:ln>
              <a:solidFill>
                <a:schemeClr val="tx1"/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/>
          </p:style>
        </p:sp>
        <p:sp>
          <p:nvSpPr>
            <p:cNvPr id="402" name="CustomShape 10"/>
            <p:cNvSpPr/>
            <p:nvPr/>
          </p:nvSpPr>
          <p:spPr>
            <a:xfrm>
              <a:off x="3259080" y="5997960"/>
              <a:ext cx="210600" cy="21060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403" name="CustomShape 11"/>
            <p:cNvSpPr/>
            <p:nvPr/>
          </p:nvSpPr>
          <p:spPr>
            <a:xfrm>
              <a:off x="5837400" y="5997960"/>
              <a:ext cx="210600" cy="21060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404" name="CustomShape 12"/>
            <p:cNvSpPr/>
            <p:nvPr/>
          </p:nvSpPr>
          <p:spPr>
            <a:xfrm>
              <a:off x="6036840" y="5940360"/>
              <a:ext cx="185760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Implementierung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405" name="CustomShape 13"/>
            <p:cNvSpPr/>
            <p:nvPr/>
          </p:nvSpPr>
          <p:spPr>
            <a:xfrm>
              <a:off x="9667800" y="5997960"/>
              <a:ext cx="210600" cy="21060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406" name="Line 14"/>
            <p:cNvSpPr/>
            <p:nvPr/>
          </p:nvSpPr>
          <p:spPr>
            <a:xfrm>
              <a:off x="95400" y="5866560"/>
              <a:ext cx="12096360" cy="1800"/>
            </a:xfrm>
            <a:prstGeom prst="line">
              <a:avLst/>
            </a:prstGeom>
            <a:ln w="41400">
              <a:solidFill>
                <a:srgbClr val="D9D9D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7" name="CustomShape 15"/>
            <p:cNvSpPr/>
            <p:nvPr/>
          </p:nvSpPr>
          <p:spPr>
            <a:xfrm>
              <a:off x="7949880" y="6002280"/>
              <a:ext cx="210600" cy="21060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</p:grpSp>
      <p:sp>
        <p:nvSpPr>
          <p:cNvPr id="408" name="CustomShape 16"/>
          <p:cNvSpPr/>
          <p:nvPr/>
        </p:nvSpPr>
        <p:spPr>
          <a:xfrm>
            <a:off x="524520" y="244440"/>
            <a:ext cx="9177120" cy="62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en-US" sz="3400" b="1" strike="noStrike" spc="-1">
                <a:solidFill>
                  <a:srgbClr val="000000"/>
                </a:solidFill>
                <a:latin typeface="Arial"/>
                <a:ea typeface="DejaVu Sans"/>
              </a:rPr>
              <a:t>Eclipse – Sirius: Operationen</a:t>
            </a:r>
            <a:endParaRPr lang="en-US" sz="3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CustomShape 1"/>
          <p:cNvSpPr/>
          <p:nvPr/>
        </p:nvSpPr>
        <p:spPr>
          <a:xfrm>
            <a:off x="715320" y="6452640"/>
            <a:ext cx="16999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Arial"/>
              </a:rPr>
              <a:t>07.09.2020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10" name="CustomShape 2"/>
          <p:cNvSpPr/>
          <p:nvPr/>
        </p:nvSpPr>
        <p:spPr>
          <a:xfrm>
            <a:off x="280080" y="6452640"/>
            <a:ext cx="434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fld id="{A555EA61-E5AF-4A0E-8A5D-1F735431A7C7}" type="slidenum">
              <a:rPr lang="en-US" sz="1200" b="1" strike="noStrike" spc="-1">
                <a:solidFill>
                  <a:srgbClr val="000000"/>
                </a:solidFill>
                <a:latin typeface="Arial"/>
              </a:rPr>
              <a:t>15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411" name="Grafik 6"/>
          <p:cNvPicPr/>
          <p:nvPr/>
        </p:nvPicPr>
        <p:blipFill>
          <a:blip r:embed="rId2"/>
          <a:stretch/>
        </p:blipFill>
        <p:spPr>
          <a:xfrm>
            <a:off x="438120" y="2235240"/>
            <a:ext cx="11315160" cy="2386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412" name="Group 3"/>
          <p:cNvGrpSpPr/>
          <p:nvPr/>
        </p:nvGrpSpPr>
        <p:grpSpPr>
          <a:xfrm>
            <a:off x="95400" y="5866560"/>
            <a:ext cx="12096360" cy="407520"/>
            <a:chOff x="95400" y="5866560"/>
            <a:chExt cx="12096360" cy="407520"/>
          </a:xfrm>
        </p:grpSpPr>
        <p:sp>
          <p:nvSpPr>
            <p:cNvPr id="413" name="CustomShape 4"/>
            <p:cNvSpPr/>
            <p:nvPr/>
          </p:nvSpPr>
          <p:spPr>
            <a:xfrm>
              <a:off x="1783800" y="5936040"/>
              <a:ext cx="135324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Grundlagen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414" name="CustomShape 5"/>
            <p:cNvSpPr/>
            <p:nvPr/>
          </p:nvSpPr>
          <p:spPr>
            <a:xfrm>
              <a:off x="8282520" y="5936040"/>
              <a:ext cx="126324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Demo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415" name="CustomShape 6"/>
            <p:cNvSpPr/>
            <p:nvPr/>
          </p:nvSpPr>
          <p:spPr>
            <a:xfrm>
              <a:off x="3592080" y="5936040"/>
              <a:ext cx="212364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Meta-Modell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416" name="CustomShape 7"/>
            <p:cNvSpPr/>
            <p:nvPr/>
          </p:nvSpPr>
          <p:spPr>
            <a:xfrm>
              <a:off x="10000440" y="5936040"/>
              <a:ext cx="208260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Zusammenfassung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417" name="CustomShape 8"/>
            <p:cNvSpPr/>
            <p:nvPr/>
          </p:nvSpPr>
          <p:spPr>
            <a:xfrm>
              <a:off x="100800" y="5936040"/>
              <a:ext cx="122832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Motivation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418" name="CustomShape 9"/>
            <p:cNvSpPr/>
            <p:nvPr/>
          </p:nvSpPr>
          <p:spPr>
            <a:xfrm>
              <a:off x="1451160" y="5997960"/>
              <a:ext cx="210600" cy="210600"/>
            </a:xfrm>
            <a:prstGeom prst="chevron">
              <a:avLst>
                <a:gd name="adj" fmla="val 50000"/>
              </a:avLst>
            </a:prstGeom>
            <a:ln>
              <a:solidFill>
                <a:schemeClr val="tx1"/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/>
          </p:style>
        </p:sp>
        <p:sp>
          <p:nvSpPr>
            <p:cNvPr id="419" name="CustomShape 10"/>
            <p:cNvSpPr/>
            <p:nvPr/>
          </p:nvSpPr>
          <p:spPr>
            <a:xfrm>
              <a:off x="3259080" y="5997960"/>
              <a:ext cx="210600" cy="21060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420" name="CustomShape 11"/>
            <p:cNvSpPr/>
            <p:nvPr/>
          </p:nvSpPr>
          <p:spPr>
            <a:xfrm>
              <a:off x="5837400" y="5997960"/>
              <a:ext cx="210600" cy="21060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421" name="CustomShape 12"/>
            <p:cNvSpPr/>
            <p:nvPr/>
          </p:nvSpPr>
          <p:spPr>
            <a:xfrm>
              <a:off x="6048720" y="5940360"/>
              <a:ext cx="184536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Implementierung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422" name="CustomShape 13"/>
            <p:cNvSpPr/>
            <p:nvPr/>
          </p:nvSpPr>
          <p:spPr>
            <a:xfrm>
              <a:off x="9667800" y="5997960"/>
              <a:ext cx="210600" cy="21060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423" name="Line 14"/>
            <p:cNvSpPr/>
            <p:nvPr/>
          </p:nvSpPr>
          <p:spPr>
            <a:xfrm>
              <a:off x="95400" y="5866560"/>
              <a:ext cx="12096360" cy="1800"/>
            </a:xfrm>
            <a:prstGeom prst="line">
              <a:avLst/>
            </a:prstGeom>
            <a:ln w="41400">
              <a:solidFill>
                <a:srgbClr val="D9D9D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4" name="CustomShape 15"/>
            <p:cNvSpPr/>
            <p:nvPr/>
          </p:nvSpPr>
          <p:spPr>
            <a:xfrm>
              <a:off x="7949880" y="6002280"/>
              <a:ext cx="210600" cy="21060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</p:grpSp>
      <p:sp>
        <p:nvSpPr>
          <p:cNvPr id="425" name="CustomShape 16"/>
          <p:cNvSpPr/>
          <p:nvPr/>
        </p:nvSpPr>
        <p:spPr>
          <a:xfrm>
            <a:off x="524520" y="244440"/>
            <a:ext cx="9177120" cy="62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en-US" sz="3400" b="1" strike="noStrike" spc="-1">
                <a:solidFill>
                  <a:srgbClr val="000000"/>
                </a:solidFill>
                <a:latin typeface="Arial"/>
                <a:ea typeface="DejaVu Sans"/>
              </a:rPr>
              <a:t>Eclipse – Sirius: AQL</a:t>
            </a:r>
            <a:endParaRPr lang="en-US" sz="3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CustomShape 1"/>
          <p:cNvSpPr/>
          <p:nvPr/>
        </p:nvSpPr>
        <p:spPr>
          <a:xfrm>
            <a:off x="715320" y="6452640"/>
            <a:ext cx="16999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Arial"/>
              </a:rPr>
              <a:t>07.09.2020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27" name="CustomShape 2"/>
          <p:cNvSpPr/>
          <p:nvPr/>
        </p:nvSpPr>
        <p:spPr>
          <a:xfrm>
            <a:off x="280080" y="6452640"/>
            <a:ext cx="434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fld id="{1A5864EE-9093-42B3-BBF8-EF16D1EA61B1}" type="slidenum">
              <a:rPr lang="en-US" sz="1200" b="1" strike="noStrike" spc="-1">
                <a:solidFill>
                  <a:srgbClr val="000000"/>
                </a:solidFill>
                <a:latin typeface="Arial"/>
              </a:rPr>
              <a:t>16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428" name="Grafik 6"/>
          <p:cNvPicPr/>
          <p:nvPr/>
        </p:nvPicPr>
        <p:blipFill>
          <a:blip r:embed="rId2"/>
          <a:stretch/>
        </p:blipFill>
        <p:spPr>
          <a:xfrm>
            <a:off x="1244520" y="2209680"/>
            <a:ext cx="9702000" cy="24375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429" name="Group 3"/>
          <p:cNvGrpSpPr/>
          <p:nvPr/>
        </p:nvGrpSpPr>
        <p:grpSpPr>
          <a:xfrm>
            <a:off x="95400" y="5866560"/>
            <a:ext cx="12096360" cy="407520"/>
            <a:chOff x="95400" y="5866560"/>
            <a:chExt cx="12096360" cy="407520"/>
          </a:xfrm>
        </p:grpSpPr>
        <p:sp>
          <p:nvSpPr>
            <p:cNvPr id="430" name="CustomShape 4"/>
            <p:cNvSpPr/>
            <p:nvPr/>
          </p:nvSpPr>
          <p:spPr>
            <a:xfrm>
              <a:off x="1783800" y="5936040"/>
              <a:ext cx="135324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Grundlagen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431" name="CustomShape 5"/>
            <p:cNvSpPr/>
            <p:nvPr/>
          </p:nvSpPr>
          <p:spPr>
            <a:xfrm>
              <a:off x="8282520" y="5936040"/>
              <a:ext cx="126324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Demo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432" name="CustomShape 6"/>
            <p:cNvSpPr/>
            <p:nvPr/>
          </p:nvSpPr>
          <p:spPr>
            <a:xfrm>
              <a:off x="3592080" y="5936040"/>
              <a:ext cx="212364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Meta-Modell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433" name="CustomShape 7"/>
            <p:cNvSpPr/>
            <p:nvPr/>
          </p:nvSpPr>
          <p:spPr>
            <a:xfrm>
              <a:off x="10000440" y="5936040"/>
              <a:ext cx="208260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Zusammenfassung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434" name="CustomShape 8"/>
            <p:cNvSpPr/>
            <p:nvPr/>
          </p:nvSpPr>
          <p:spPr>
            <a:xfrm>
              <a:off x="100800" y="5936040"/>
              <a:ext cx="122832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Motivation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435" name="CustomShape 9"/>
            <p:cNvSpPr/>
            <p:nvPr/>
          </p:nvSpPr>
          <p:spPr>
            <a:xfrm>
              <a:off x="1451160" y="5997960"/>
              <a:ext cx="210600" cy="210600"/>
            </a:xfrm>
            <a:prstGeom prst="chevron">
              <a:avLst>
                <a:gd name="adj" fmla="val 50000"/>
              </a:avLst>
            </a:prstGeom>
            <a:ln>
              <a:solidFill>
                <a:schemeClr val="tx1"/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/>
          </p:style>
        </p:sp>
        <p:sp>
          <p:nvSpPr>
            <p:cNvPr id="436" name="CustomShape 10"/>
            <p:cNvSpPr/>
            <p:nvPr/>
          </p:nvSpPr>
          <p:spPr>
            <a:xfrm>
              <a:off x="3259080" y="5997960"/>
              <a:ext cx="210600" cy="21060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437" name="CustomShape 11"/>
            <p:cNvSpPr/>
            <p:nvPr/>
          </p:nvSpPr>
          <p:spPr>
            <a:xfrm>
              <a:off x="5837400" y="5997960"/>
              <a:ext cx="210600" cy="21060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438" name="CustomShape 12"/>
            <p:cNvSpPr/>
            <p:nvPr/>
          </p:nvSpPr>
          <p:spPr>
            <a:xfrm>
              <a:off x="6036840" y="5940360"/>
              <a:ext cx="185760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Implementierung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439" name="CustomShape 13"/>
            <p:cNvSpPr/>
            <p:nvPr/>
          </p:nvSpPr>
          <p:spPr>
            <a:xfrm>
              <a:off x="9667800" y="5997960"/>
              <a:ext cx="210600" cy="21060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440" name="Line 14"/>
            <p:cNvSpPr/>
            <p:nvPr/>
          </p:nvSpPr>
          <p:spPr>
            <a:xfrm>
              <a:off x="95400" y="5866560"/>
              <a:ext cx="12096360" cy="1800"/>
            </a:xfrm>
            <a:prstGeom prst="line">
              <a:avLst/>
            </a:prstGeom>
            <a:ln w="41400">
              <a:solidFill>
                <a:srgbClr val="D9D9D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1" name="CustomShape 15"/>
            <p:cNvSpPr/>
            <p:nvPr/>
          </p:nvSpPr>
          <p:spPr>
            <a:xfrm>
              <a:off x="7949880" y="6002280"/>
              <a:ext cx="210600" cy="21060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</p:grpSp>
      <p:sp>
        <p:nvSpPr>
          <p:cNvPr id="442" name="CustomShape 16"/>
          <p:cNvSpPr/>
          <p:nvPr/>
        </p:nvSpPr>
        <p:spPr>
          <a:xfrm>
            <a:off x="524520" y="244440"/>
            <a:ext cx="9177120" cy="62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en-US" sz="3400" b="1" strike="noStrike" spc="-1">
                <a:solidFill>
                  <a:srgbClr val="000000"/>
                </a:solidFill>
                <a:latin typeface="Arial"/>
                <a:ea typeface="DejaVu Sans"/>
              </a:rPr>
              <a:t>Eclipse – Sirius: Java-Services</a:t>
            </a:r>
            <a:endParaRPr lang="en-US" sz="3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>
          <a:xfrm>
            <a:off x="524520" y="1143000"/>
            <a:ext cx="11142000" cy="450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61800" indent="-361080">
              <a:lnSpc>
                <a:spcPct val="100000"/>
              </a:lnSpc>
              <a:spcBef>
                <a:spcPts val="601"/>
              </a:spcBef>
              <a:buBlip>
                <a:blip r:embed="rId3"/>
              </a:buBlip>
            </a:pPr>
            <a:r>
              <a:rPr lang="de-DE" sz="2800" spc="-1">
                <a:solidFill>
                  <a:srgbClr val="000000"/>
                </a:solidFill>
              </a:rPr>
              <a:t>Erweiterung eines </a:t>
            </a:r>
            <a:r>
              <a:rPr lang="de-DE" sz="2800" spc="-1">
                <a:solidFill>
                  <a:srgbClr val="000000"/>
                </a:solidFill>
              </a:rPr>
              <a:t>bestehenden </a:t>
            </a:r>
            <a:r>
              <a:rPr lang="de-DE" sz="2800" spc="-1" smtClean="0">
                <a:solidFill>
                  <a:srgbClr val="000000"/>
                </a:solidFill>
              </a:rPr>
              <a:t>Diagramms</a:t>
            </a:r>
            <a:br>
              <a:rPr lang="de-DE" sz="2800" spc="-1" smtClean="0">
                <a:solidFill>
                  <a:srgbClr val="000000"/>
                </a:solidFill>
              </a:rPr>
            </a:br>
            <a:r>
              <a:rPr lang="de-DE" sz="2800" spc="-1" smtClean="0">
                <a:solidFill>
                  <a:srgbClr val="000000"/>
                </a:solidFill>
              </a:rPr>
              <a:t>→ Diagram </a:t>
            </a:r>
            <a:r>
              <a:rPr lang="de-DE" sz="2800" spc="-1">
                <a:solidFill>
                  <a:srgbClr val="000000"/>
                </a:solidFill>
              </a:rPr>
              <a:t>Extension </a:t>
            </a:r>
            <a:r>
              <a:rPr lang="de-DE" sz="2800" spc="-1" smtClean="0">
                <a:solidFill>
                  <a:srgbClr val="000000"/>
                </a:solidFill>
              </a:rPr>
              <a:t>Points</a:t>
            </a:r>
          </a:p>
          <a:p>
            <a:pPr marL="720">
              <a:lnSpc>
                <a:spcPct val="100000"/>
              </a:lnSpc>
              <a:spcBef>
                <a:spcPts val="601"/>
              </a:spcBef>
            </a:pPr>
            <a:endParaRPr lang="de-DE" sz="2800" spc="-1" smtClean="0">
              <a:solidFill>
                <a:srgbClr val="000000"/>
              </a:solidFill>
            </a:endParaRPr>
          </a:p>
          <a:p>
            <a:pPr marL="361800" indent="-361080">
              <a:lnSpc>
                <a:spcPct val="100000"/>
              </a:lnSpc>
              <a:spcBef>
                <a:spcPts val="601"/>
              </a:spcBef>
              <a:buBlip>
                <a:blip r:embed="rId3"/>
              </a:buBlip>
            </a:pPr>
            <a:r>
              <a:rPr lang="de-DE" sz="2800" spc="-1" smtClean="0">
                <a:solidFill>
                  <a:srgbClr val="000000"/>
                </a:solidFill>
              </a:rPr>
              <a:t> </a:t>
            </a:r>
            <a:r>
              <a:rPr lang="de-DE" sz="2800" spc="-1">
                <a:solidFill>
                  <a:srgbClr val="000000"/>
                </a:solidFill>
              </a:rPr>
              <a:t>Importieren von bestehenden Mappings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315" name="CustomShape 2"/>
          <p:cNvSpPr/>
          <p:nvPr/>
        </p:nvSpPr>
        <p:spPr>
          <a:xfrm>
            <a:off x="715320" y="6452640"/>
            <a:ext cx="16999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Arial"/>
              </a:rPr>
              <a:t>07.09.2020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16" name="CustomShape 3"/>
          <p:cNvSpPr/>
          <p:nvPr/>
        </p:nvSpPr>
        <p:spPr>
          <a:xfrm>
            <a:off x="280080" y="6452640"/>
            <a:ext cx="434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fld id="{9C339041-94DD-407F-9173-EFA4570765F7}" type="slidenum">
              <a:rPr lang="en-US" sz="1200" b="1" strike="noStrike" spc="-1">
                <a:solidFill>
                  <a:srgbClr val="000000"/>
                </a:solidFill>
                <a:latin typeface="Arial"/>
              </a:rPr>
              <a:t>17</a:t>
            </a:fld>
            <a:endParaRPr lang="en-US" sz="1200" b="0" strike="noStrike" spc="-1">
              <a:latin typeface="Arial"/>
            </a:endParaRPr>
          </a:p>
        </p:txBody>
      </p:sp>
      <p:grpSp>
        <p:nvGrpSpPr>
          <p:cNvPr id="324" name="Group 8"/>
          <p:cNvGrpSpPr/>
          <p:nvPr/>
        </p:nvGrpSpPr>
        <p:grpSpPr>
          <a:xfrm>
            <a:off x="95400" y="5866560"/>
            <a:ext cx="12096360" cy="407520"/>
            <a:chOff x="95400" y="5866560"/>
            <a:chExt cx="12096360" cy="407520"/>
          </a:xfrm>
        </p:grpSpPr>
        <p:sp>
          <p:nvSpPr>
            <p:cNvPr id="325" name="CustomShape 9"/>
            <p:cNvSpPr/>
            <p:nvPr/>
          </p:nvSpPr>
          <p:spPr>
            <a:xfrm>
              <a:off x="1783800" y="5936040"/>
              <a:ext cx="135324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Grundlagen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26" name="CustomShape 10"/>
            <p:cNvSpPr/>
            <p:nvPr/>
          </p:nvSpPr>
          <p:spPr>
            <a:xfrm>
              <a:off x="8282520" y="5936040"/>
              <a:ext cx="126324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Demo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27" name="CustomShape 11"/>
            <p:cNvSpPr/>
            <p:nvPr/>
          </p:nvSpPr>
          <p:spPr>
            <a:xfrm>
              <a:off x="3592080" y="5936040"/>
              <a:ext cx="212364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Meta-Modell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10000440" y="5936040"/>
              <a:ext cx="208260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Zusammenfassung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29" name="CustomShape 13"/>
            <p:cNvSpPr/>
            <p:nvPr/>
          </p:nvSpPr>
          <p:spPr>
            <a:xfrm>
              <a:off x="100800" y="5936040"/>
              <a:ext cx="122832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Motivation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30" name="CustomShape 14"/>
            <p:cNvSpPr/>
            <p:nvPr/>
          </p:nvSpPr>
          <p:spPr>
            <a:xfrm>
              <a:off x="1451160" y="5997960"/>
              <a:ext cx="210600" cy="210600"/>
            </a:xfrm>
            <a:prstGeom prst="chevron">
              <a:avLst>
                <a:gd name="adj" fmla="val 50000"/>
              </a:avLst>
            </a:prstGeom>
            <a:ln>
              <a:solidFill>
                <a:schemeClr val="tx1"/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/>
          </p:style>
        </p:sp>
        <p:sp>
          <p:nvSpPr>
            <p:cNvPr id="331" name="CustomShape 15"/>
            <p:cNvSpPr/>
            <p:nvPr/>
          </p:nvSpPr>
          <p:spPr>
            <a:xfrm>
              <a:off x="3259080" y="5997960"/>
              <a:ext cx="210600" cy="21060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332" name="CustomShape 16"/>
            <p:cNvSpPr/>
            <p:nvPr/>
          </p:nvSpPr>
          <p:spPr>
            <a:xfrm>
              <a:off x="5837400" y="5997960"/>
              <a:ext cx="210600" cy="21060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333" name="CustomShape 17"/>
            <p:cNvSpPr/>
            <p:nvPr/>
          </p:nvSpPr>
          <p:spPr>
            <a:xfrm>
              <a:off x="6036840" y="5940360"/>
              <a:ext cx="185760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Implementierung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34" name="CustomShape 18"/>
            <p:cNvSpPr/>
            <p:nvPr/>
          </p:nvSpPr>
          <p:spPr>
            <a:xfrm>
              <a:off x="9667800" y="5997960"/>
              <a:ext cx="210600" cy="21060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335" name="Line 19"/>
            <p:cNvSpPr/>
            <p:nvPr/>
          </p:nvSpPr>
          <p:spPr>
            <a:xfrm>
              <a:off x="95400" y="5866560"/>
              <a:ext cx="12096360" cy="1800"/>
            </a:xfrm>
            <a:prstGeom prst="line">
              <a:avLst/>
            </a:prstGeom>
            <a:ln w="41400">
              <a:solidFill>
                <a:srgbClr val="D9D9D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6" name="CustomShape 20"/>
            <p:cNvSpPr/>
            <p:nvPr/>
          </p:nvSpPr>
          <p:spPr>
            <a:xfrm>
              <a:off x="7949880" y="6002280"/>
              <a:ext cx="210600" cy="21060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</p:grpSp>
      <p:sp>
        <p:nvSpPr>
          <p:cNvPr id="337" name="CustomShape 21"/>
          <p:cNvSpPr/>
          <p:nvPr/>
        </p:nvSpPr>
        <p:spPr>
          <a:xfrm>
            <a:off x="524520" y="244440"/>
            <a:ext cx="9177120" cy="62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en-US" sz="3400" b="1" strike="noStrike" spc="-1">
                <a:solidFill>
                  <a:srgbClr val="000000"/>
                </a:solidFill>
                <a:latin typeface="Arial"/>
                <a:ea typeface="DejaVu Sans"/>
              </a:rPr>
              <a:t>Sirius Diagrammerweiterungen</a:t>
            </a:r>
            <a:endParaRPr lang="en-US" sz="3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524520" y="1143000"/>
            <a:ext cx="11142000" cy="450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720">
              <a:lnSpc>
                <a:spcPct val="100000"/>
              </a:lnSpc>
              <a:spcBef>
                <a:spcPts val="601"/>
              </a:spcBef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356" name="CustomShape 2"/>
          <p:cNvSpPr/>
          <p:nvPr/>
        </p:nvSpPr>
        <p:spPr>
          <a:xfrm>
            <a:off x="715320" y="6452640"/>
            <a:ext cx="16999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Arial"/>
              </a:rPr>
              <a:t>07.09.2020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57" name="CustomShape 3"/>
          <p:cNvSpPr/>
          <p:nvPr/>
        </p:nvSpPr>
        <p:spPr>
          <a:xfrm>
            <a:off x="280080" y="6452640"/>
            <a:ext cx="434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fld id="{F016CF7B-CB91-4785-8DE7-47FED7AA47BF}" type="slidenum">
              <a:rPr lang="en-US" sz="1200" b="1" strike="noStrike" spc="-1">
                <a:solidFill>
                  <a:srgbClr val="000000"/>
                </a:solidFill>
                <a:latin typeface="Arial"/>
              </a:rPr>
              <a:t>18</a:t>
            </a:fld>
            <a:endParaRPr lang="en-US" sz="1200" b="0" strike="noStrike" spc="-1">
              <a:latin typeface="Arial"/>
            </a:endParaRPr>
          </a:p>
        </p:txBody>
      </p:sp>
      <p:grpSp>
        <p:nvGrpSpPr>
          <p:cNvPr id="358" name="Group 4"/>
          <p:cNvGrpSpPr/>
          <p:nvPr/>
        </p:nvGrpSpPr>
        <p:grpSpPr>
          <a:xfrm>
            <a:off x="95400" y="5866560"/>
            <a:ext cx="12096360" cy="407520"/>
            <a:chOff x="95400" y="5866560"/>
            <a:chExt cx="12096360" cy="407520"/>
          </a:xfrm>
        </p:grpSpPr>
        <p:sp>
          <p:nvSpPr>
            <p:cNvPr id="359" name="CustomShape 5"/>
            <p:cNvSpPr/>
            <p:nvPr/>
          </p:nvSpPr>
          <p:spPr>
            <a:xfrm>
              <a:off x="1783800" y="5936040"/>
              <a:ext cx="135324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Grundlagen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60" name="CustomShape 6"/>
            <p:cNvSpPr/>
            <p:nvPr/>
          </p:nvSpPr>
          <p:spPr>
            <a:xfrm>
              <a:off x="8282520" y="5936040"/>
              <a:ext cx="126324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Demo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61" name="CustomShape 7"/>
            <p:cNvSpPr/>
            <p:nvPr/>
          </p:nvSpPr>
          <p:spPr>
            <a:xfrm>
              <a:off x="3592080" y="5936040"/>
              <a:ext cx="212364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Meta-Modell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62" name="CustomShape 8"/>
            <p:cNvSpPr/>
            <p:nvPr/>
          </p:nvSpPr>
          <p:spPr>
            <a:xfrm>
              <a:off x="10000440" y="5936040"/>
              <a:ext cx="208260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Zusammenfassung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63" name="CustomShape 9"/>
            <p:cNvSpPr/>
            <p:nvPr/>
          </p:nvSpPr>
          <p:spPr>
            <a:xfrm>
              <a:off x="100800" y="5936040"/>
              <a:ext cx="122832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Motivation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64" name="CustomShape 10"/>
            <p:cNvSpPr/>
            <p:nvPr/>
          </p:nvSpPr>
          <p:spPr>
            <a:xfrm>
              <a:off x="1451160" y="5997960"/>
              <a:ext cx="210600" cy="210600"/>
            </a:xfrm>
            <a:prstGeom prst="chevron">
              <a:avLst>
                <a:gd name="adj" fmla="val 50000"/>
              </a:avLst>
            </a:prstGeom>
            <a:ln>
              <a:solidFill>
                <a:schemeClr val="tx1"/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/>
          </p:style>
        </p:sp>
        <p:sp>
          <p:nvSpPr>
            <p:cNvPr id="365" name="CustomShape 11"/>
            <p:cNvSpPr/>
            <p:nvPr/>
          </p:nvSpPr>
          <p:spPr>
            <a:xfrm>
              <a:off x="3259080" y="5997960"/>
              <a:ext cx="210600" cy="21060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366" name="CustomShape 12"/>
            <p:cNvSpPr/>
            <p:nvPr/>
          </p:nvSpPr>
          <p:spPr>
            <a:xfrm>
              <a:off x="5837400" y="5997960"/>
              <a:ext cx="210600" cy="21060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367" name="CustomShape 13"/>
            <p:cNvSpPr/>
            <p:nvPr/>
          </p:nvSpPr>
          <p:spPr>
            <a:xfrm>
              <a:off x="6036840" y="5940360"/>
              <a:ext cx="185760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Implementierung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68" name="CustomShape 14"/>
            <p:cNvSpPr/>
            <p:nvPr/>
          </p:nvSpPr>
          <p:spPr>
            <a:xfrm>
              <a:off x="9667800" y="5997960"/>
              <a:ext cx="210600" cy="21060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369" name="Line 15"/>
            <p:cNvSpPr/>
            <p:nvPr/>
          </p:nvSpPr>
          <p:spPr>
            <a:xfrm>
              <a:off x="95400" y="5866560"/>
              <a:ext cx="12096360" cy="1800"/>
            </a:xfrm>
            <a:prstGeom prst="line">
              <a:avLst/>
            </a:prstGeom>
            <a:ln w="41400">
              <a:solidFill>
                <a:srgbClr val="D9D9D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0" name="CustomShape 16"/>
            <p:cNvSpPr/>
            <p:nvPr/>
          </p:nvSpPr>
          <p:spPr>
            <a:xfrm>
              <a:off x="7949880" y="6002280"/>
              <a:ext cx="210600" cy="21060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</p:grpSp>
      <p:sp>
        <p:nvSpPr>
          <p:cNvPr id="371" name="CustomShape 17"/>
          <p:cNvSpPr/>
          <p:nvPr/>
        </p:nvSpPr>
        <p:spPr>
          <a:xfrm>
            <a:off x="524520" y="244440"/>
            <a:ext cx="9177120" cy="62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en-US" sz="3400" b="1" strike="noStrike" spc="-1">
                <a:solidFill>
                  <a:srgbClr val="000000"/>
                </a:solidFill>
                <a:latin typeface="Arial"/>
                <a:ea typeface="DejaVu Sans"/>
              </a:rPr>
              <a:t>Sirius Diagrammerweiterungen</a:t>
            </a:r>
            <a:endParaRPr lang="en-US" sz="3400" b="0" strike="noStrike" spc="-1">
              <a:latin typeface="Arial"/>
            </a:endParaRPr>
          </a:p>
        </p:txBody>
      </p:sp>
      <p:pic>
        <p:nvPicPr>
          <p:cNvPr id="372" name="Grafik 371"/>
          <p:cNvPicPr/>
          <p:nvPr/>
        </p:nvPicPr>
        <p:blipFill>
          <a:blip r:embed="rId3"/>
          <a:stretch/>
        </p:blipFill>
        <p:spPr>
          <a:xfrm>
            <a:off x="2672280" y="1378440"/>
            <a:ext cx="5739840" cy="3193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524520" y="1143000"/>
            <a:ext cx="11142000" cy="450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61800" indent="-361080">
              <a:lnSpc>
                <a:spcPct val="100000"/>
              </a:lnSpc>
              <a:spcBef>
                <a:spcPts val="601"/>
              </a:spcBef>
              <a:buBlip>
                <a:blip r:embed="rId3"/>
              </a:buBlip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715320" y="6452640"/>
            <a:ext cx="16999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Arial"/>
              </a:rPr>
              <a:t>07.09.2020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92" name="CustomShape 3"/>
          <p:cNvSpPr/>
          <p:nvPr/>
        </p:nvSpPr>
        <p:spPr>
          <a:xfrm>
            <a:off x="280080" y="6452640"/>
            <a:ext cx="434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fld id="{DBB38FCB-300A-44D2-B051-5659F29E5AE4}" type="slidenum">
              <a:rPr lang="en-US" sz="1200" b="1" strike="noStrike" spc="-1">
                <a:solidFill>
                  <a:srgbClr val="000000"/>
                </a:solidFill>
                <a:latin typeface="Arial"/>
              </a:rPr>
              <a:t>19</a:t>
            </a:fld>
            <a:endParaRPr lang="en-US" sz="1200" b="0" strike="noStrike" spc="-1">
              <a:latin typeface="Arial"/>
            </a:endParaRPr>
          </a:p>
        </p:txBody>
      </p:sp>
      <p:grpSp>
        <p:nvGrpSpPr>
          <p:cNvPr id="300" name="Group 8"/>
          <p:cNvGrpSpPr/>
          <p:nvPr/>
        </p:nvGrpSpPr>
        <p:grpSpPr>
          <a:xfrm>
            <a:off x="95400" y="5866560"/>
            <a:ext cx="12096360" cy="407520"/>
            <a:chOff x="95400" y="5866560"/>
            <a:chExt cx="12096360" cy="407520"/>
          </a:xfrm>
        </p:grpSpPr>
        <p:sp>
          <p:nvSpPr>
            <p:cNvPr id="301" name="CustomShape 9"/>
            <p:cNvSpPr/>
            <p:nvPr/>
          </p:nvSpPr>
          <p:spPr>
            <a:xfrm>
              <a:off x="1783800" y="5936040"/>
              <a:ext cx="135324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Grundlagen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02" name="CustomShape 10"/>
            <p:cNvSpPr/>
            <p:nvPr/>
          </p:nvSpPr>
          <p:spPr>
            <a:xfrm>
              <a:off x="8282520" y="5936040"/>
              <a:ext cx="126324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Demo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03" name="CustomShape 11"/>
            <p:cNvSpPr/>
            <p:nvPr/>
          </p:nvSpPr>
          <p:spPr>
            <a:xfrm>
              <a:off x="3592080" y="5936040"/>
              <a:ext cx="212364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Meta-Modell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04" name="CustomShape 12"/>
            <p:cNvSpPr/>
            <p:nvPr/>
          </p:nvSpPr>
          <p:spPr>
            <a:xfrm>
              <a:off x="10000440" y="5936040"/>
              <a:ext cx="208260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Zusammenfassung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05" name="CustomShape 13"/>
            <p:cNvSpPr/>
            <p:nvPr/>
          </p:nvSpPr>
          <p:spPr>
            <a:xfrm>
              <a:off x="100800" y="5936040"/>
              <a:ext cx="122832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Motivation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06" name="CustomShape 14"/>
            <p:cNvSpPr/>
            <p:nvPr/>
          </p:nvSpPr>
          <p:spPr>
            <a:xfrm>
              <a:off x="1451160" y="5997960"/>
              <a:ext cx="210600" cy="210600"/>
            </a:xfrm>
            <a:prstGeom prst="chevron">
              <a:avLst>
                <a:gd name="adj" fmla="val 50000"/>
              </a:avLst>
            </a:prstGeom>
            <a:ln>
              <a:solidFill>
                <a:schemeClr val="tx1"/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/>
          </p:style>
        </p:sp>
        <p:sp>
          <p:nvSpPr>
            <p:cNvPr id="307" name="CustomShape 15"/>
            <p:cNvSpPr/>
            <p:nvPr/>
          </p:nvSpPr>
          <p:spPr>
            <a:xfrm>
              <a:off x="3259080" y="5997960"/>
              <a:ext cx="210600" cy="21060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308" name="CustomShape 16"/>
            <p:cNvSpPr/>
            <p:nvPr/>
          </p:nvSpPr>
          <p:spPr>
            <a:xfrm>
              <a:off x="5837400" y="5997960"/>
              <a:ext cx="210600" cy="21060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309" name="CustomShape 17"/>
            <p:cNvSpPr/>
            <p:nvPr/>
          </p:nvSpPr>
          <p:spPr>
            <a:xfrm>
              <a:off x="6036840" y="5940360"/>
              <a:ext cx="185760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Implementierung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10" name="CustomShape 18"/>
            <p:cNvSpPr/>
            <p:nvPr/>
          </p:nvSpPr>
          <p:spPr>
            <a:xfrm>
              <a:off x="9667800" y="5997960"/>
              <a:ext cx="210600" cy="21060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311" name="Line 19"/>
            <p:cNvSpPr/>
            <p:nvPr/>
          </p:nvSpPr>
          <p:spPr>
            <a:xfrm>
              <a:off x="95400" y="5866560"/>
              <a:ext cx="12096360" cy="1800"/>
            </a:xfrm>
            <a:prstGeom prst="line">
              <a:avLst/>
            </a:prstGeom>
            <a:ln w="41400">
              <a:solidFill>
                <a:srgbClr val="D9D9D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2" name="CustomShape 20"/>
            <p:cNvSpPr/>
            <p:nvPr/>
          </p:nvSpPr>
          <p:spPr>
            <a:xfrm>
              <a:off x="7949880" y="6002280"/>
              <a:ext cx="210600" cy="21060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</p:grpSp>
      <p:sp>
        <p:nvSpPr>
          <p:cNvPr id="313" name="CustomShape 21"/>
          <p:cNvSpPr/>
          <p:nvPr/>
        </p:nvSpPr>
        <p:spPr>
          <a:xfrm>
            <a:off x="524520" y="244440"/>
            <a:ext cx="9177120" cy="62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en-US" sz="3400" b="1" spc="-1" smtClean="0">
                <a:solidFill>
                  <a:srgbClr val="000000"/>
                </a:solidFill>
                <a:latin typeface="Arial"/>
              </a:rPr>
              <a:t>Graphische Repräsentation</a:t>
            </a:r>
            <a:endParaRPr lang="en-US" sz="3400" b="0" strike="noStrike" spc="-1">
              <a:latin typeface="Arial"/>
            </a:endParaRPr>
          </a:p>
        </p:txBody>
      </p:sp>
      <p:grpSp>
        <p:nvGrpSpPr>
          <p:cNvPr id="26" name="Group 4"/>
          <p:cNvGrpSpPr/>
          <p:nvPr/>
        </p:nvGrpSpPr>
        <p:grpSpPr>
          <a:xfrm>
            <a:off x="714600" y="2630066"/>
            <a:ext cx="1942560" cy="799560"/>
            <a:chOff x="921600" y="4083480"/>
            <a:chExt cx="1942560" cy="799560"/>
          </a:xfrm>
        </p:grpSpPr>
        <p:pic>
          <p:nvPicPr>
            <p:cNvPr id="27" name="Grafik 7"/>
            <p:cNvPicPr/>
            <p:nvPr/>
          </p:nvPicPr>
          <p:blipFill>
            <a:blip r:embed="rId4"/>
            <a:stretch/>
          </p:blipFill>
          <p:spPr>
            <a:xfrm>
              <a:off x="921600" y="4083480"/>
              <a:ext cx="1942560" cy="799560"/>
            </a:xfrm>
            <a:prstGeom prst="rect">
              <a:avLst/>
            </a:prstGeom>
            <a:ln>
              <a:noFill/>
            </a:ln>
          </p:spPr>
        </p:pic>
        <p:sp>
          <p:nvSpPr>
            <p:cNvPr id="28" name="CustomShape 5"/>
            <p:cNvSpPr/>
            <p:nvPr/>
          </p:nvSpPr>
          <p:spPr>
            <a:xfrm>
              <a:off x="959400" y="4155480"/>
              <a:ext cx="1866240" cy="638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Charakterisierter</a:t>
              </a:r>
              <a:r>
                <a:t/>
              </a:r>
              <a:br/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Externer Aktor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29" name="Group 6"/>
          <p:cNvGrpSpPr/>
          <p:nvPr/>
        </p:nvGrpSpPr>
        <p:grpSpPr>
          <a:xfrm>
            <a:off x="5182920" y="2337746"/>
            <a:ext cx="1435680" cy="1435680"/>
            <a:chOff x="5389920" y="3791160"/>
            <a:chExt cx="1435680" cy="1435680"/>
          </a:xfrm>
        </p:grpSpPr>
        <p:pic>
          <p:nvPicPr>
            <p:cNvPr id="30" name="Grafik 15"/>
            <p:cNvPicPr/>
            <p:nvPr/>
          </p:nvPicPr>
          <p:blipFill>
            <a:blip r:embed="rId5"/>
            <a:stretch/>
          </p:blipFill>
          <p:spPr>
            <a:xfrm>
              <a:off x="5389920" y="3791160"/>
              <a:ext cx="1435680" cy="1435680"/>
            </a:xfrm>
            <a:prstGeom prst="rect">
              <a:avLst/>
            </a:prstGeom>
            <a:ln>
              <a:noFill/>
            </a:ln>
          </p:spPr>
        </p:pic>
        <p:sp>
          <p:nvSpPr>
            <p:cNvPr id="31" name="CustomShape 7"/>
            <p:cNvSpPr/>
            <p:nvPr/>
          </p:nvSpPr>
          <p:spPr>
            <a:xfrm>
              <a:off x="5541480" y="4016880"/>
              <a:ext cx="1131840" cy="912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Charak-</a:t>
              </a:r>
              <a:r>
                <a:t/>
              </a:r>
              <a:br/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terisierter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Prozess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32" name="Group 8"/>
          <p:cNvGrpSpPr/>
          <p:nvPr/>
        </p:nvGrpSpPr>
        <p:grpSpPr>
          <a:xfrm>
            <a:off x="9144360" y="2630066"/>
            <a:ext cx="1974600" cy="799560"/>
            <a:chOff x="9351360" y="4083480"/>
            <a:chExt cx="1974600" cy="799560"/>
          </a:xfrm>
        </p:grpSpPr>
        <p:pic>
          <p:nvPicPr>
            <p:cNvPr id="33" name="Grafik 6"/>
            <p:cNvPicPr/>
            <p:nvPr/>
          </p:nvPicPr>
          <p:blipFill>
            <a:blip r:embed="rId6"/>
            <a:stretch/>
          </p:blipFill>
          <p:spPr>
            <a:xfrm>
              <a:off x="9351360" y="4083480"/>
              <a:ext cx="1942560" cy="799560"/>
            </a:xfrm>
            <a:prstGeom prst="rect">
              <a:avLst/>
            </a:prstGeom>
            <a:ln>
              <a:noFill/>
            </a:ln>
          </p:spPr>
        </p:pic>
        <p:sp>
          <p:nvSpPr>
            <p:cNvPr id="34" name="CustomShape 9"/>
            <p:cNvSpPr/>
            <p:nvPr/>
          </p:nvSpPr>
          <p:spPr>
            <a:xfrm>
              <a:off x="9459720" y="4155480"/>
              <a:ext cx="1866240" cy="638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Charakterisierter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Speicher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35" name="Group 24"/>
          <p:cNvGrpSpPr/>
          <p:nvPr/>
        </p:nvGrpSpPr>
        <p:grpSpPr>
          <a:xfrm>
            <a:off x="2585520" y="2676866"/>
            <a:ext cx="2621520" cy="714960"/>
            <a:chOff x="2792520" y="4130280"/>
            <a:chExt cx="2621520" cy="714960"/>
          </a:xfrm>
        </p:grpSpPr>
        <p:sp>
          <p:nvSpPr>
            <p:cNvPr id="36" name="CustomShape 25"/>
            <p:cNvSpPr/>
            <p:nvPr/>
          </p:nvSpPr>
          <p:spPr>
            <a:xfrm>
              <a:off x="3193560" y="4130280"/>
              <a:ext cx="1866240" cy="714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14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Charakterisierter</a:t>
              </a:r>
              <a:r>
                <a:t/>
              </a:r>
              <a:br/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Datenfluss</a:t>
              </a:r>
              <a:endParaRPr lang="en-US" sz="1800" b="0" strike="noStrike" spc="-1">
                <a:latin typeface="Arial"/>
              </a:endParaRPr>
            </a:p>
          </p:txBody>
        </p:sp>
        <p:grpSp>
          <p:nvGrpSpPr>
            <p:cNvPr id="37" name="Group 26"/>
            <p:cNvGrpSpPr/>
            <p:nvPr/>
          </p:nvGrpSpPr>
          <p:grpSpPr>
            <a:xfrm>
              <a:off x="2792520" y="4317480"/>
              <a:ext cx="2621520" cy="334800"/>
              <a:chOff x="2792520" y="4317480"/>
              <a:chExt cx="2621520" cy="334800"/>
            </a:xfrm>
          </p:grpSpPr>
          <p:sp>
            <p:nvSpPr>
              <p:cNvPr id="38" name="CustomShape 27"/>
              <p:cNvSpPr/>
              <p:nvPr/>
            </p:nvSpPr>
            <p:spPr>
              <a:xfrm>
                <a:off x="2966040" y="4478760"/>
                <a:ext cx="2125440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38160">
                <a:solidFill>
                  <a:schemeClr val="tx1"/>
                </a:solidFill>
                <a:round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9" name="CustomShape 28"/>
              <p:cNvSpPr/>
              <p:nvPr/>
            </p:nvSpPr>
            <p:spPr>
              <a:xfrm>
                <a:off x="2792520" y="4317480"/>
                <a:ext cx="321480" cy="32148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8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i</a:t>
                </a:r>
                <a:endParaRPr lang="en-US" sz="1800" b="0" strike="noStrike" spc="-1">
                  <a:latin typeface="Arial"/>
                </a:endParaRPr>
              </a:p>
            </p:txBody>
          </p:sp>
          <p:sp>
            <p:nvSpPr>
              <p:cNvPr id="40" name="CustomShape 29"/>
              <p:cNvSpPr/>
              <p:nvPr/>
            </p:nvSpPr>
            <p:spPr>
              <a:xfrm>
                <a:off x="5092560" y="4330800"/>
                <a:ext cx="321480" cy="32148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8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o</a:t>
                </a:r>
                <a:endParaRPr lang="en-US" sz="1800" b="0" strike="noStrike" spc="-1">
                  <a:latin typeface="Arial"/>
                </a:endParaRPr>
              </a:p>
            </p:txBody>
          </p:sp>
        </p:grpSp>
      </p:grpSp>
      <p:grpSp>
        <p:nvGrpSpPr>
          <p:cNvPr id="41" name="Group 30"/>
          <p:cNvGrpSpPr/>
          <p:nvPr/>
        </p:nvGrpSpPr>
        <p:grpSpPr>
          <a:xfrm>
            <a:off x="6643080" y="2657426"/>
            <a:ext cx="2621160" cy="714240"/>
            <a:chOff x="6850080" y="4110840"/>
            <a:chExt cx="2621160" cy="714240"/>
          </a:xfrm>
        </p:grpSpPr>
        <p:sp>
          <p:nvSpPr>
            <p:cNvPr id="42" name="CustomShape 31"/>
            <p:cNvSpPr/>
            <p:nvPr/>
          </p:nvSpPr>
          <p:spPr>
            <a:xfrm>
              <a:off x="7249680" y="4110840"/>
              <a:ext cx="1866240" cy="7142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14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Charakterisierter</a:t>
              </a:r>
              <a:r>
                <a:t/>
              </a:r>
              <a:br/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Datenfluss</a:t>
              </a:r>
              <a:endParaRPr lang="en-US" sz="1800" b="0" strike="noStrike" spc="-1">
                <a:latin typeface="Arial"/>
              </a:endParaRPr>
            </a:p>
          </p:txBody>
        </p:sp>
        <p:grpSp>
          <p:nvGrpSpPr>
            <p:cNvPr id="43" name="Group 32"/>
            <p:cNvGrpSpPr/>
            <p:nvPr/>
          </p:nvGrpSpPr>
          <p:grpSpPr>
            <a:xfrm>
              <a:off x="6850080" y="4285440"/>
              <a:ext cx="2621160" cy="334800"/>
              <a:chOff x="6850080" y="4285440"/>
              <a:chExt cx="2621160" cy="334800"/>
            </a:xfrm>
          </p:grpSpPr>
          <p:sp>
            <p:nvSpPr>
              <p:cNvPr id="44" name="CustomShape 33"/>
              <p:cNvSpPr/>
              <p:nvPr/>
            </p:nvSpPr>
            <p:spPr>
              <a:xfrm>
                <a:off x="7023600" y="4446360"/>
                <a:ext cx="2125440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38160">
                <a:solidFill>
                  <a:schemeClr val="tx1"/>
                </a:solidFill>
                <a:round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" name="CustomShape 34"/>
              <p:cNvSpPr/>
              <p:nvPr/>
            </p:nvSpPr>
            <p:spPr>
              <a:xfrm>
                <a:off x="6850080" y="4285440"/>
                <a:ext cx="321480" cy="32148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8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i</a:t>
                </a:r>
                <a:endParaRPr lang="en-US" sz="1800" b="0" strike="noStrike" spc="-1">
                  <a:latin typeface="Arial"/>
                </a:endParaRPr>
              </a:p>
            </p:txBody>
          </p:sp>
          <p:sp>
            <p:nvSpPr>
              <p:cNvPr id="46" name="CustomShape 35"/>
              <p:cNvSpPr/>
              <p:nvPr/>
            </p:nvSpPr>
            <p:spPr>
              <a:xfrm>
                <a:off x="9149760" y="4298760"/>
                <a:ext cx="321480" cy="32148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8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o</a:t>
                </a:r>
                <a:endParaRPr lang="en-US" sz="1800" b="0" strike="noStrike" spc="-1">
                  <a:latin typeface="Arial"/>
                </a:endParaRPr>
              </a:p>
            </p:txBody>
          </p:sp>
        </p:grpSp>
      </p:grpSp>
      <p:sp>
        <p:nvSpPr>
          <p:cNvPr id="47" name="CustomShape 28"/>
          <p:cNvSpPr/>
          <p:nvPr/>
        </p:nvSpPr>
        <p:spPr>
          <a:xfrm>
            <a:off x="1014764" y="2117786"/>
            <a:ext cx="1280804" cy="5482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smtClean="0">
                <a:solidFill>
                  <a:srgbClr val="000000"/>
                </a:solidFill>
                <a:latin typeface="Arial"/>
                <a:ea typeface="DejaVu Sans"/>
              </a:rPr>
              <a:t>Charak-teristik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8" name="CustomShape 28"/>
          <p:cNvSpPr/>
          <p:nvPr/>
        </p:nvSpPr>
        <p:spPr>
          <a:xfrm>
            <a:off x="5256038" y="3630383"/>
            <a:ext cx="1280804" cy="5482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smtClean="0">
                <a:solidFill>
                  <a:srgbClr val="000000"/>
                </a:solidFill>
                <a:latin typeface="Arial"/>
                <a:ea typeface="DejaVu Sans"/>
              </a:rPr>
              <a:t>Charak-teristik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9" name="CustomShape 28"/>
          <p:cNvSpPr/>
          <p:nvPr/>
        </p:nvSpPr>
        <p:spPr>
          <a:xfrm>
            <a:off x="9587454" y="2153786"/>
            <a:ext cx="1280804" cy="5482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smtClean="0">
                <a:solidFill>
                  <a:srgbClr val="000000"/>
                </a:solidFill>
                <a:latin typeface="Arial"/>
                <a:ea typeface="DejaVu Sans"/>
              </a:rPr>
              <a:t>Charak-teristik</a:t>
            </a:r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37784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24520" y="244440"/>
            <a:ext cx="9177120" cy="62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en-US" sz="3400" b="1" strike="noStrike" spc="-1" smtClean="0">
                <a:solidFill>
                  <a:srgbClr val="000000"/>
                </a:solidFill>
                <a:latin typeface="Arial"/>
              </a:rPr>
              <a:t>Motivation</a:t>
            </a:r>
            <a:endParaRPr lang="en-US" sz="3400" b="0" strike="noStrike" spc="-1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524520" y="1143000"/>
            <a:ext cx="11142000" cy="450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61800" indent="-361080">
              <a:lnSpc>
                <a:spcPct val="90000"/>
              </a:lnSpc>
              <a:spcBef>
                <a:spcPts val="601"/>
              </a:spcBef>
              <a:buBlip>
                <a:blip r:embed="rId3"/>
              </a:buBlip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Datenflussmodelle beschreiben Systeme aus funktionaler Sicht mittels ausgetauschter </a:t>
            </a:r>
            <a:r>
              <a:rPr lang="en-US" sz="2800" b="0" strike="noStrike" spc="-1" smtClean="0">
                <a:solidFill>
                  <a:srgbClr val="000000"/>
                </a:solidFill>
                <a:latin typeface="Arial"/>
              </a:rPr>
              <a:t>Daten</a:t>
            </a:r>
          </a:p>
          <a:p>
            <a:pPr marL="361800" indent="-361080">
              <a:lnSpc>
                <a:spcPct val="90000"/>
              </a:lnSpc>
              <a:spcBef>
                <a:spcPts val="601"/>
              </a:spcBef>
              <a:buBlip>
                <a:blip r:embed="rId3"/>
              </a:buBlip>
            </a:pPr>
            <a:endParaRPr lang="en-US" sz="2800" spc="-1" smtClean="0">
              <a:solidFill>
                <a:srgbClr val="000000"/>
              </a:solidFill>
              <a:latin typeface="Arial"/>
            </a:endParaRPr>
          </a:p>
          <a:p>
            <a:pPr marL="720">
              <a:lnSpc>
                <a:spcPct val="90000"/>
              </a:lnSpc>
              <a:spcBef>
                <a:spcPts val="601"/>
              </a:spcBef>
            </a:pPr>
            <a:endParaRPr lang="en-US" sz="2800" spc="-1">
              <a:solidFill>
                <a:srgbClr val="000000"/>
              </a:solidFill>
              <a:latin typeface="Arial"/>
            </a:endParaRPr>
          </a:p>
          <a:p>
            <a:pPr marL="361800" indent="-361080">
              <a:lnSpc>
                <a:spcPct val="90000"/>
              </a:lnSpc>
              <a:spcBef>
                <a:spcPts val="601"/>
              </a:spcBef>
              <a:buBlip>
                <a:blip r:embed="rId3"/>
              </a:buBlip>
            </a:pPr>
            <a:endParaRPr lang="en-US" sz="2800" b="0" strike="noStrike" spc="-1" smtClean="0">
              <a:solidFill>
                <a:srgbClr val="000000"/>
              </a:solidFill>
              <a:latin typeface="Arial"/>
            </a:endParaRPr>
          </a:p>
          <a:p>
            <a:pPr marL="720">
              <a:lnSpc>
                <a:spcPct val="90000"/>
              </a:lnSpc>
              <a:spcBef>
                <a:spcPts val="601"/>
              </a:spcBef>
            </a:pPr>
            <a:endParaRPr lang="en-US" sz="2800" b="0" strike="noStrike" spc="-1" smtClean="0">
              <a:solidFill>
                <a:srgbClr val="000000"/>
              </a:solidFill>
              <a:latin typeface="Arial"/>
            </a:endParaRPr>
          </a:p>
          <a:p>
            <a:pPr marL="361800" indent="-361080">
              <a:lnSpc>
                <a:spcPct val="90000"/>
              </a:lnSpc>
              <a:spcBef>
                <a:spcPts val="601"/>
              </a:spcBef>
              <a:buBlip>
                <a:blip r:embed="rId3"/>
              </a:buBlip>
            </a:pPr>
            <a:r>
              <a:rPr lang="en-US" sz="2800" spc="-1" smtClean="0">
                <a:solidFill>
                  <a:srgbClr val="000000"/>
                </a:solidFill>
                <a:latin typeface="Arial"/>
              </a:rPr>
              <a:t>Anwendungsgebiete</a:t>
            </a:r>
          </a:p>
          <a:p>
            <a:pPr marL="819000" lvl="1" indent="-361080">
              <a:lnSpc>
                <a:spcPct val="90000"/>
              </a:lnSpc>
              <a:spcBef>
                <a:spcPts val="601"/>
              </a:spcBef>
              <a:buBlip>
                <a:blip r:embed="rId3"/>
              </a:buBlip>
            </a:pPr>
            <a:r>
              <a:rPr lang="en-US" sz="2800" spc="-1" smtClean="0">
                <a:solidFill>
                  <a:srgbClr val="000000"/>
                </a:solidFill>
                <a:latin typeface="Arial"/>
              </a:rPr>
              <a:t>Requirements Engineering</a:t>
            </a:r>
          </a:p>
          <a:p>
            <a:pPr marL="819000" lvl="1" indent="-361080">
              <a:lnSpc>
                <a:spcPct val="90000"/>
              </a:lnSpc>
              <a:spcBef>
                <a:spcPts val="601"/>
              </a:spcBef>
              <a:buBlip>
                <a:blip r:embed="rId3"/>
              </a:buBlip>
            </a:pPr>
            <a:r>
              <a:rPr lang="en-US" sz="2800" spc="-1" smtClean="0">
                <a:solidFill>
                  <a:srgbClr val="000000"/>
                </a:solidFill>
                <a:latin typeface="Arial"/>
              </a:rPr>
              <a:t>Sicherheitsanalyse</a:t>
            </a:r>
          </a:p>
        </p:txBody>
      </p:sp>
      <p:sp>
        <p:nvSpPr>
          <p:cNvPr id="95" name="CustomShape 3"/>
          <p:cNvSpPr/>
          <p:nvPr/>
        </p:nvSpPr>
        <p:spPr>
          <a:xfrm>
            <a:off x="715320" y="6452640"/>
            <a:ext cx="16999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Arial"/>
              </a:rPr>
              <a:t>07.09.2020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280080" y="6452640"/>
            <a:ext cx="434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fld id="{F091E435-D7FF-4FCD-A682-227F832E80F0}" type="slidenum">
              <a:rPr lang="en-US" sz="1200" b="1" strike="noStrike" spc="-1">
                <a:solidFill>
                  <a:srgbClr val="000000"/>
                </a:solidFill>
                <a:latin typeface="Arial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  <p:grpSp>
        <p:nvGrpSpPr>
          <p:cNvPr id="97" name="Group 5"/>
          <p:cNvGrpSpPr/>
          <p:nvPr/>
        </p:nvGrpSpPr>
        <p:grpSpPr>
          <a:xfrm>
            <a:off x="95400" y="5866560"/>
            <a:ext cx="12096360" cy="407520"/>
            <a:chOff x="95400" y="5866560"/>
            <a:chExt cx="12096360" cy="407520"/>
          </a:xfrm>
        </p:grpSpPr>
        <p:sp>
          <p:nvSpPr>
            <p:cNvPr id="98" name="CustomShape 6"/>
            <p:cNvSpPr/>
            <p:nvPr/>
          </p:nvSpPr>
          <p:spPr>
            <a:xfrm>
              <a:off x="1783800" y="5936040"/>
              <a:ext cx="135324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Grundlagen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99" name="CustomShape 7"/>
            <p:cNvSpPr/>
            <p:nvPr/>
          </p:nvSpPr>
          <p:spPr>
            <a:xfrm>
              <a:off x="8282520" y="5936040"/>
              <a:ext cx="126324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Demo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100" name="CustomShape 8"/>
            <p:cNvSpPr/>
            <p:nvPr/>
          </p:nvSpPr>
          <p:spPr>
            <a:xfrm>
              <a:off x="3592080" y="5936040"/>
              <a:ext cx="212364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Meta-Modell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101" name="CustomShape 9"/>
            <p:cNvSpPr/>
            <p:nvPr/>
          </p:nvSpPr>
          <p:spPr>
            <a:xfrm>
              <a:off x="10000440" y="5936040"/>
              <a:ext cx="208260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Zusammenfassung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102" name="CustomShape 10"/>
            <p:cNvSpPr/>
            <p:nvPr/>
          </p:nvSpPr>
          <p:spPr>
            <a:xfrm>
              <a:off x="100800" y="5936040"/>
              <a:ext cx="122832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Motivation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103" name="CustomShape 11"/>
            <p:cNvSpPr/>
            <p:nvPr/>
          </p:nvSpPr>
          <p:spPr>
            <a:xfrm>
              <a:off x="1451160" y="5997960"/>
              <a:ext cx="210600" cy="210600"/>
            </a:xfrm>
            <a:prstGeom prst="chevron">
              <a:avLst>
                <a:gd name="adj" fmla="val 50000"/>
              </a:avLst>
            </a:prstGeom>
            <a:ln>
              <a:solidFill>
                <a:schemeClr val="tx1"/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/>
          </p:style>
        </p:sp>
        <p:sp>
          <p:nvSpPr>
            <p:cNvPr id="104" name="CustomShape 12"/>
            <p:cNvSpPr/>
            <p:nvPr/>
          </p:nvSpPr>
          <p:spPr>
            <a:xfrm>
              <a:off x="3259080" y="5997960"/>
              <a:ext cx="210600" cy="21060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105" name="CustomShape 13"/>
            <p:cNvSpPr/>
            <p:nvPr/>
          </p:nvSpPr>
          <p:spPr>
            <a:xfrm>
              <a:off x="5837400" y="5997960"/>
              <a:ext cx="210600" cy="21060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106" name="CustomShape 14"/>
            <p:cNvSpPr/>
            <p:nvPr/>
          </p:nvSpPr>
          <p:spPr>
            <a:xfrm>
              <a:off x="6103440" y="5940360"/>
              <a:ext cx="179100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Implementierung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107" name="CustomShape 15"/>
            <p:cNvSpPr/>
            <p:nvPr/>
          </p:nvSpPr>
          <p:spPr>
            <a:xfrm>
              <a:off x="9667800" y="5997960"/>
              <a:ext cx="210600" cy="21060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108" name="Line 16"/>
            <p:cNvSpPr/>
            <p:nvPr/>
          </p:nvSpPr>
          <p:spPr>
            <a:xfrm>
              <a:off x="95400" y="5866560"/>
              <a:ext cx="12096360" cy="1800"/>
            </a:xfrm>
            <a:prstGeom prst="line">
              <a:avLst/>
            </a:prstGeom>
            <a:ln w="41400">
              <a:solidFill>
                <a:srgbClr val="D9D9D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9" name="CustomShape 17"/>
            <p:cNvSpPr/>
            <p:nvPr/>
          </p:nvSpPr>
          <p:spPr>
            <a:xfrm>
              <a:off x="7949880" y="6002280"/>
              <a:ext cx="210600" cy="21060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</p:grpSp>
      <p:grpSp>
        <p:nvGrpSpPr>
          <p:cNvPr id="2" name="Gruppieren 1"/>
          <p:cNvGrpSpPr/>
          <p:nvPr/>
        </p:nvGrpSpPr>
        <p:grpSpPr>
          <a:xfrm>
            <a:off x="1246500" y="2087489"/>
            <a:ext cx="8526600" cy="1435680"/>
            <a:chOff x="1261725" y="2251118"/>
            <a:chExt cx="8526600" cy="1435680"/>
          </a:xfrm>
        </p:grpSpPr>
        <p:pic>
          <p:nvPicPr>
            <p:cNvPr id="28" name="Grafik 15"/>
            <p:cNvPicPr/>
            <p:nvPr/>
          </p:nvPicPr>
          <p:blipFill>
            <a:blip r:embed="rId4"/>
            <a:stretch/>
          </p:blipFill>
          <p:spPr>
            <a:xfrm>
              <a:off x="4812405" y="2251118"/>
              <a:ext cx="1435680" cy="14356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9" name="Grafik 6"/>
            <p:cNvPicPr/>
            <p:nvPr/>
          </p:nvPicPr>
          <p:blipFill>
            <a:blip r:embed="rId5"/>
            <a:stretch/>
          </p:blipFill>
          <p:spPr>
            <a:xfrm>
              <a:off x="7845765" y="2543438"/>
              <a:ext cx="1942560" cy="7995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0" name="Grafik 7"/>
            <p:cNvPicPr/>
            <p:nvPr/>
          </p:nvPicPr>
          <p:blipFill>
            <a:blip r:embed="rId6"/>
            <a:stretch/>
          </p:blipFill>
          <p:spPr>
            <a:xfrm>
              <a:off x="1261725" y="2543438"/>
              <a:ext cx="1942560" cy="799560"/>
            </a:xfrm>
            <a:prstGeom prst="rect">
              <a:avLst/>
            </a:prstGeom>
            <a:ln>
              <a:noFill/>
            </a:ln>
          </p:spPr>
        </p:pic>
        <p:sp>
          <p:nvSpPr>
            <p:cNvPr id="21" name="CustomShape 4"/>
            <p:cNvSpPr/>
            <p:nvPr/>
          </p:nvSpPr>
          <p:spPr>
            <a:xfrm>
              <a:off x="3214005" y="2961038"/>
              <a:ext cx="1597680" cy="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tx1"/>
              </a:solidFill>
              <a:round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" name="CustomShape 5"/>
            <p:cNvSpPr/>
            <p:nvPr/>
          </p:nvSpPr>
          <p:spPr>
            <a:xfrm>
              <a:off x="1420485" y="2756198"/>
              <a:ext cx="162684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Externer Aktor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3" name="CustomShape 6"/>
            <p:cNvSpPr/>
            <p:nvPr/>
          </p:nvSpPr>
          <p:spPr>
            <a:xfrm>
              <a:off x="5055405" y="2756198"/>
              <a:ext cx="100512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Prozess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4" name="CustomShape 7"/>
            <p:cNvSpPr/>
            <p:nvPr/>
          </p:nvSpPr>
          <p:spPr>
            <a:xfrm>
              <a:off x="8250045" y="2754038"/>
              <a:ext cx="10800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Speicher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5" name="CustomShape 8"/>
            <p:cNvSpPr/>
            <p:nvPr/>
          </p:nvSpPr>
          <p:spPr>
            <a:xfrm>
              <a:off x="3385725" y="2522558"/>
              <a:ext cx="12582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Datenfluss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6" name="CustomShape 9"/>
            <p:cNvSpPr/>
            <p:nvPr/>
          </p:nvSpPr>
          <p:spPr>
            <a:xfrm>
              <a:off x="6348165" y="3016478"/>
              <a:ext cx="12582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Datenfluss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7" name="CustomShape 10"/>
            <p:cNvSpPr/>
            <p:nvPr/>
          </p:nvSpPr>
          <p:spPr>
            <a:xfrm>
              <a:off x="6247365" y="2964998"/>
              <a:ext cx="1597680" cy="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tx1"/>
              </a:solidFill>
              <a:round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  <p:extLst>
      <p:ext uri="{BB962C8B-B14F-4D97-AF65-F5344CB8AC3E}">
        <p14:creationId xmlns:p14="http://schemas.microsoft.com/office/powerpoint/2010/main" val="14903022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524520" y="1143000"/>
            <a:ext cx="11142000" cy="450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61800" indent="-361080">
              <a:lnSpc>
                <a:spcPct val="100000"/>
              </a:lnSpc>
              <a:spcBef>
                <a:spcPts val="601"/>
              </a:spcBef>
              <a:buBlip>
                <a:blip r:embed="rId3"/>
              </a:buBlip>
            </a:pPr>
            <a:r>
              <a:rPr lang="de-DE" sz="2800" b="0" strike="noStrike" spc="-1" smtClean="0">
                <a:solidFill>
                  <a:srgbClr val="000000"/>
                </a:solidFill>
                <a:latin typeface="Arial"/>
              </a:rPr>
              <a:t>Herausforderung: Behandeln der Pins</a:t>
            </a:r>
          </a:p>
          <a:p>
            <a:pPr marL="361800" indent="-361080">
              <a:lnSpc>
                <a:spcPct val="100000"/>
              </a:lnSpc>
              <a:spcBef>
                <a:spcPts val="601"/>
              </a:spcBef>
              <a:buBlip>
                <a:blip r:embed="rId3"/>
              </a:buBlip>
            </a:pPr>
            <a:endParaRPr lang="de-DE" sz="2800" spc="-1">
              <a:solidFill>
                <a:srgbClr val="000000"/>
              </a:solidFill>
              <a:latin typeface="Arial"/>
            </a:endParaRPr>
          </a:p>
          <a:p>
            <a:pPr marL="720">
              <a:lnSpc>
                <a:spcPct val="100000"/>
              </a:lnSpc>
              <a:spcBef>
                <a:spcPts val="601"/>
              </a:spcBef>
            </a:pPr>
            <a:endParaRPr lang="de-DE" sz="2800" b="0" strike="noStrike" spc="-1" smtClean="0">
              <a:solidFill>
                <a:srgbClr val="000000"/>
              </a:solidFill>
              <a:latin typeface="Arial"/>
            </a:endParaRPr>
          </a:p>
          <a:p>
            <a:pPr marL="361800" indent="-361080">
              <a:lnSpc>
                <a:spcPct val="100000"/>
              </a:lnSpc>
              <a:spcBef>
                <a:spcPts val="601"/>
              </a:spcBef>
              <a:buBlip>
                <a:blip r:embed="rId3"/>
              </a:buBlip>
            </a:pPr>
            <a:endParaRPr lang="de-DE" sz="2800" spc="-1">
              <a:solidFill>
                <a:srgbClr val="000000"/>
              </a:solidFill>
              <a:latin typeface="Arial"/>
            </a:endParaRPr>
          </a:p>
          <a:p>
            <a:pPr marL="720">
              <a:lnSpc>
                <a:spcPct val="100000"/>
              </a:lnSpc>
              <a:spcBef>
                <a:spcPts val="601"/>
              </a:spcBef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715320" y="6452640"/>
            <a:ext cx="16999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Arial"/>
              </a:rPr>
              <a:t>07.09.2020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92" name="CustomShape 3"/>
          <p:cNvSpPr/>
          <p:nvPr/>
        </p:nvSpPr>
        <p:spPr>
          <a:xfrm>
            <a:off x="280080" y="6452640"/>
            <a:ext cx="434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fld id="{DBB38FCB-300A-44D2-B051-5659F29E5AE4}" type="slidenum">
              <a:rPr lang="en-US" sz="1200" b="1" strike="noStrike" spc="-1">
                <a:solidFill>
                  <a:srgbClr val="000000"/>
                </a:solidFill>
                <a:latin typeface="Arial"/>
              </a:rPr>
              <a:t>20</a:t>
            </a:fld>
            <a:endParaRPr lang="en-US" sz="1200" b="0" strike="noStrike" spc="-1">
              <a:latin typeface="Arial"/>
            </a:endParaRPr>
          </a:p>
        </p:txBody>
      </p:sp>
      <p:grpSp>
        <p:nvGrpSpPr>
          <p:cNvPr id="300" name="Group 8"/>
          <p:cNvGrpSpPr/>
          <p:nvPr/>
        </p:nvGrpSpPr>
        <p:grpSpPr>
          <a:xfrm>
            <a:off x="95400" y="5866560"/>
            <a:ext cx="12096360" cy="407520"/>
            <a:chOff x="95400" y="5866560"/>
            <a:chExt cx="12096360" cy="407520"/>
          </a:xfrm>
        </p:grpSpPr>
        <p:sp>
          <p:nvSpPr>
            <p:cNvPr id="301" name="CustomShape 9"/>
            <p:cNvSpPr/>
            <p:nvPr/>
          </p:nvSpPr>
          <p:spPr>
            <a:xfrm>
              <a:off x="1783800" y="5936040"/>
              <a:ext cx="135324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Grundlagen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02" name="CustomShape 10"/>
            <p:cNvSpPr/>
            <p:nvPr/>
          </p:nvSpPr>
          <p:spPr>
            <a:xfrm>
              <a:off x="8282520" y="5936040"/>
              <a:ext cx="126324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Demo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03" name="CustomShape 11"/>
            <p:cNvSpPr/>
            <p:nvPr/>
          </p:nvSpPr>
          <p:spPr>
            <a:xfrm>
              <a:off x="3592080" y="5936040"/>
              <a:ext cx="212364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Meta-Modell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04" name="CustomShape 12"/>
            <p:cNvSpPr/>
            <p:nvPr/>
          </p:nvSpPr>
          <p:spPr>
            <a:xfrm>
              <a:off x="10000440" y="5936040"/>
              <a:ext cx="208260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Zusammenfassung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05" name="CustomShape 13"/>
            <p:cNvSpPr/>
            <p:nvPr/>
          </p:nvSpPr>
          <p:spPr>
            <a:xfrm>
              <a:off x="100800" y="5936040"/>
              <a:ext cx="122832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Motivation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06" name="CustomShape 14"/>
            <p:cNvSpPr/>
            <p:nvPr/>
          </p:nvSpPr>
          <p:spPr>
            <a:xfrm>
              <a:off x="1451160" y="5997960"/>
              <a:ext cx="210600" cy="210600"/>
            </a:xfrm>
            <a:prstGeom prst="chevron">
              <a:avLst>
                <a:gd name="adj" fmla="val 50000"/>
              </a:avLst>
            </a:prstGeom>
            <a:ln>
              <a:solidFill>
                <a:schemeClr val="tx1"/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/>
          </p:style>
        </p:sp>
        <p:sp>
          <p:nvSpPr>
            <p:cNvPr id="307" name="CustomShape 15"/>
            <p:cNvSpPr/>
            <p:nvPr/>
          </p:nvSpPr>
          <p:spPr>
            <a:xfrm>
              <a:off x="3259080" y="5997960"/>
              <a:ext cx="210600" cy="21060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308" name="CustomShape 16"/>
            <p:cNvSpPr/>
            <p:nvPr/>
          </p:nvSpPr>
          <p:spPr>
            <a:xfrm>
              <a:off x="5837400" y="5997960"/>
              <a:ext cx="210600" cy="21060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309" name="CustomShape 17"/>
            <p:cNvSpPr/>
            <p:nvPr/>
          </p:nvSpPr>
          <p:spPr>
            <a:xfrm>
              <a:off x="6036840" y="5940360"/>
              <a:ext cx="185760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Implementierung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10" name="CustomShape 18"/>
            <p:cNvSpPr/>
            <p:nvPr/>
          </p:nvSpPr>
          <p:spPr>
            <a:xfrm>
              <a:off x="9667800" y="5997960"/>
              <a:ext cx="210600" cy="21060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311" name="Line 19"/>
            <p:cNvSpPr/>
            <p:nvPr/>
          </p:nvSpPr>
          <p:spPr>
            <a:xfrm>
              <a:off x="95400" y="5866560"/>
              <a:ext cx="12096360" cy="1800"/>
            </a:xfrm>
            <a:prstGeom prst="line">
              <a:avLst/>
            </a:prstGeom>
            <a:ln w="41400">
              <a:solidFill>
                <a:srgbClr val="D9D9D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2" name="CustomShape 20"/>
            <p:cNvSpPr/>
            <p:nvPr/>
          </p:nvSpPr>
          <p:spPr>
            <a:xfrm>
              <a:off x="7949880" y="6002280"/>
              <a:ext cx="210600" cy="21060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</p:grpSp>
      <p:sp>
        <p:nvSpPr>
          <p:cNvPr id="313" name="CustomShape 21"/>
          <p:cNvSpPr/>
          <p:nvPr/>
        </p:nvSpPr>
        <p:spPr>
          <a:xfrm>
            <a:off x="524520" y="244440"/>
            <a:ext cx="9177120" cy="62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en-US" sz="3200" b="1" spc="-1" smtClean="0">
                <a:solidFill>
                  <a:srgbClr val="000000"/>
                </a:solidFill>
                <a:latin typeface="Arial"/>
              </a:rPr>
              <a:t>Verfeinerung von Datenflüssen</a:t>
            </a:r>
            <a:endParaRPr lang="en-US" sz="3200" b="0" strike="noStrike" spc="-1">
              <a:latin typeface="Arial"/>
            </a:endParaRPr>
          </a:p>
        </p:txBody>
      </p:sp>
      <p:grpSp>
        <p:nvGrpSpPr>
          <p:cNvPr id="26" name="Group 4"/>
          <p:cNvGrpSpPr/>
          <p:nvPr/>
        </p:nvGrpSpPr>
        <p:grpSpPr>
          <a:xfrm>
            <a:off x="2711899" y="2476061"/>
            <a:ext cx="1942560" cy="799560"/>
            <a:chOff x="921600" y="4083480"/>
            <a:chExt cx="1942560" cy="799560"/>
          </a:xfrm>
        </p:grpSpPr>
        <p:pic>
          <p:nvPicPr>
            <p:cNvPr id="27" name="Grafik 7"/>
            <p:cNvPicPr/>
            <p:nvPr/>
          </p:nvPicPr>
          <p:blipFill>
            <a:blip r:embed="rId4"/>
            <a:stretch/>
          </p:blipFill>
          <p:spPr>
            <a:xfrm>
              <a:off x="921600" y="4083480"/>
              <a:ext cx="1942560" cy="799560"/>
            </a:xfrm>
            <a:prstGeom prst="rect">
              <a:avLst/>
            </a:prstGeom>
            <a:ln>
              <a:noFill/>
            </a:ln>
          </p:spPr>
        </p:pic>
        <p:sp>
          <p:nvSpPr>
            <p:cNvPr id="28" name="CustomShape 5"/>
            <p:cNvSpPr/>
            <p:nvPr/>
          </p:nvSpPr>
          <p:spPr>
            <a:xfrm>
              <a:off x="959400" y="4155480"/>
              <a:ext cx="1866240" cy="638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Charakterisierter</a:t>
              </a:r>
              <a:r>
                <a:t/>
              </a:r>
              <a:br/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Externer Aktor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29" name="Group 6"/>
          <p:cNvGrpSpPr/>
          <p:nvPr/>
        </p:nvGrpSpPr>
        <p:grpSpPr>
          <a:xfrm>
            <a:off x="7180219" y="2183741"/>
            <a:ext cx="1435680" cy="1435680"/>
            <a:chOff x="5389920" y="3791160"/>
            <a:chExt cx="1435680" cy="1435680"/>
          </a:xfrm>
        </p:grpSpPr>
        <p:pic>
          <p:nvPicPr>
            <p:cNvPr id="30" name="Grafik 15"/>
            <p:cNvPicPr/>
            <p:nvPr/>
          </p:nvPicPr>
          <p:blipFill>
            <a:blip r:embed="rId5"/>
            <a:stretch/>
          </p:blipFill>
          <p:spPr>
            <a:xfrm>
              <a:off x="5389920" y="3791160"/>
              <a:ext cx="1435680" cy="1435680"/>
            </a:xfrm>
            <a:prstGeom prst="rect">
              <a:avLst/>
            </a:prstGeom>
            <a:ln>
              <a:noFill/>
            </a:ln>
          </p:spPr>
        </p:pic>
        <p:sp>
          <p:nvSpPr>
            <p:cNvPr id="31" name="CustomShape 7"/>
            <p:cNvSpPr/>
            <p:nvPr/>
          </p:nvSpPr>
          <p:spPr>
            <a:xfrm>
              <a:off x="5541480" y="4016880"/>
              <a:ext cx="1131840" cy="912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Charak-</a:t>
              </a:r>
              <a:r>
                <a:t/>
              </a:r>
              <a:br/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terisierter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Prozess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32" name="Group 24"/>
          <p:cNvGrpSpPr/>
          <p:nvPr/>
        </p:nvGrpSpPr>
        <p:grpSpPr>
          <a:xfrm>
            <a:off x="4582819" y="2522861"/>
            <a:ext cx="2621520" cy="714960"/>
            <a:chOff x="2792520" y="4130280"/>
            <a:chExt cx="2621520" cy="714960"/>
          </a:xfrm>
        </p:grpSpPr>
        <p:sp>
          <p:nvSpPr>
            <p:cNvPr id="33" name="CustomShape 25"/>
            <p:cNvSpPr/>
            <p:nvPr/>
          </p:nvSpPr>
          <p:spPr>
            <a:xfrm>
              <a:off x="3193560" y="4130280"/>
              <a:ext cx="1866240" cy="714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14000"/>
                </a:lnSpc>
              </a:pPr>
              <a:r>
                <a:rPr lang="en-US" sz="1800" b="0" strike="noStrike" spc="-1" smtClean="0">
                  <a:solidFill>
                    <a:srgbClr val="000000"/>
                  </a:solidFill>
                  <a:latin typeface="Arial"/>
                  <a:ea typeface="DejaVu Sans"/>
                </a:rPr>
                <a:t>Datum 1,</a:t>
              </a:r>
              <a:br>
                <a:rPr lang="en-US" sz="1800" b="0" strike="noStrike" spc="-1" smtClean="0">
                  <a:solidFill>
                    <a:srgbClr val="000000"/>
                  </a:solidFill>
                  <a:latin typeface="Arial"/>
                  <a:ea typeface="DejaVu Sans"/>
                </a:rPr>
              </a:br>
              <a:r>
                <a:rPr lang="en-US" sz="1800" b="0" strike="noStrike" spc="-1" smtClean="0">
                  <a:solidFill>
                    <a:srgbClr val="000000"/>
                  </a:solidFill>
                  <a:latin typeface="Arial"/>
                  <a:ea typeface="DejaVu Sans"/>
                </a:rPr>
                <a:t>Datum 2</a:t>
              </a:r>
              <a:endParaRPr lang="en-US" sz="1800" b="0" strike="noStrike" spc="-1">
                <a:latin typeface="Arial"/>
              </a:endParaRPr>
            </a:p>
          </p:txBody>
        </p:sp>
        <p:grpSp>
          <p:nvGrpSpPr>
            <p:cNvPr id="34" name="Group 26"/>
            <p:cNvGrpSpPr/>
            <p:nvPr/>
          </p:nvGrpSpPr>
          <p:grpSpPr>
            <a:xfrm>
              <a:off x="2792520" y="4317480"/>
              <a:ext cx="2621520" cy="334800"/>
              <a:chOff x="2792520" y="4317480"/>
              <a:chExt cx="2621520" cy="334800"/>
            </a:xfrm>
          </p:grpSpPr>
          <p:sp>
            <p:nvSpPr>
              <p:cNvPr id="35" name="CustomShape 27"/>
              <p:cNvSpPr/>
              <p:nvPr/>
            </p:nvSpPr>
            <p:spPr>
              <a:xfrm>
                <a:off x="2966040" y="4478760"/>
                <a:ext cx="2125440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38160">
                <a:solidFill>
                  <a:schemeClr val="tx1"/>
                </a:solidFill>
                <a:round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6" name="CustomShape 28"/>
              <p:cNvSpPr/>
              <p:nvPr/>
            </p:nvSpPr>
            <p:spPr>
              <a:xfrm>
                <a:off x="2792520" y="4317480"/>
                <a:ext cx="321480" cy="32148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8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i</a:t>
                </a:r>
                <a:endParaRPr lang="en-US" sz="1800" b="0" strike="noStrike" spc="-1">
                  <a:latin typeface="Arial"/>
                </a:endParaRPr>
              </a:p>
            </p:txBody>
          </p:sp>
          <p:sp>
            <p:nvSpPr>
              <p:cNvPr id="37" name="CustomShape 29"/>
              <p:cNvSpPr/>
              <p:nvPr/>
            </p:nvSpPr>
            <p:spPr>
              <a:xfrm>
                <a:off x="5092560" y="4330800"/>
                <a:ext cx="321480" cy="32148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8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o</a:t>
                </a:r>
                <a:endParaRPr lang="en-US" sz="1800" b="0" strike="noStrike" spc="-1">
                  <a:latin typeface="Arial"/>
                </a:endParaRPr>
              </a:p>
            </p:txBody>
          </p:sp>
        </p:grpSp>
      </p:grpSp>
      <p:sp>
        <p:nvSpPr>
          <p:cNvPr id="38" name="CustomShape 28"/>
          <p:cNvSpPr/>
          <p:nvPr/>
        </p:nvSpPr>
        <p:spPr>
          <a:xfrm>
            <a:off x="3012063" y="1963781"/>
            <a:ext cx="1280804" cy="5482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smtClean="0">
                <a:solidFill>
                  <a:srgbClr val="000000"/>
                </a:solidFill>
                <a:latin typeface="Arial"/>
                <a:ea typeface="DejaVu Sans"/>
              </a:rPr>
              <a:t>Charak-teristik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9" name="CustomShape 28"/>
          <p:cNvSpPr/>
          <p:nvPr/>
        </p:nvSpPr>
        <p:spPr>
          <a:xfrm>
            <a:off x="7253337" y="3476378"/>
            <a:ext cx="1280804" cy="5482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smtClean="0">
                <a:solidFill>
                  <a:srgbClr val="000000"/>
                </a:solidFill>
                <a:latin typeface="Arial"/>
                <a:ea typeface="DejaVu Sans"/>
              </a:rPr>
              <a:t>Charak-teristik</a:t>
            </a:r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26164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524520" y="1143000"/>
            <a:ext cx="11142000" cy="450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61800" indent="-361080">
              <a:lnSpc>
                <a:spcPct val="100000"/>
              </a:lnSpc>
              <a:spcBef>
                <a:spcPts val="601"/>
              </a:spcBef>
              <a:buBlip>
                <a:blip r:embed="rId3"/>
              </a:buBlip>
            </a:pPr>
            <a:r>
              <a:rPr lang="de-DE" sz="2800" b="0" strike="noStrike" spc="-1" smtClean="0">
                <a:solidFill>
                  <a:srgbClr val="000000"/>
                </a:solidFill>
                <a:latin typeface="Arial"/>
              </a:rPr>
              <a:t>Herausforderung: Behandeln der Pins</a:t>
            </a:r>
          </a:p>
          <a:p>
            <a:pPr marL="361800" indent="-361080">
              <a:lnSpc>
                <a:spcPct val="100000"/>
              </a:lnSpc>
              <a:spcBef>
                <a:spcPts val="601"/>
              </a:spcBef>
              <a:buBlip>
                <a:blip r:embed="rId3"/>
              </a:buBlip>
            </a:pPr>
            <a:endParaRPr lang="de-DE" sz="2800" spc="-1">
              <a:solidFill>
                <a:srgbClr val="000000"/>
              </a:solidFill>
              <a:latin typeface="Arial"/>
            </a:endParaRPr>
          </a:p>
          <a:p>
            <a:pPr marL="720">
              <a:lnSpc>
                <a:spcPct val="100000"/>
              </a:lnSpc>
              <a:spcBef>
                <a:spcPts val="601"/>
              </a:spcBef>
            </a:pPr>
            <a:endParaRPr lang="de-DE" sz="2800" b="0" strike="noStrike" spc="-1" smtClean="0">
              <a:solidFill>
                <a:srgbClr val="000000"/>
              </a:solidFill>
              <a:latin typeface="Arial"/>
            </a:endParaRPr>
          </a:p>
          <a:p>
            <a:pPr marL="361800" indent="-361080">
              <a:lnSpc>
                <a:spcPct val="100000"/>
              </a:lnSpc>
              <a:spcBef>
                <a:spcPts val="601"/>
              </a:spcBef>
              <a:buBlip>
                <a:blip r:embed="rId3"/>
              </a:buBlip>
            </a:pPr>
            <a:endParaRPr lang="de-DE" sz="2800" spc="-1">
              <a:solidFill>
                <a:srgbClr val="000000"/>
              </a:solidFill>
              <a:latin typeface="Arial"/>
            </a:endParaRPr>
          </a:p>
          <a:p>
            <a:pPr marL="720">
              <a:lnSpc>
                <a:spcPct val="100000"/>
              </a:lnSpc>
              <a:spcBef>
                <a:spcPts val="601"/>
              </a:spcBef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715320" y="6452640"/>
            <a:ext cx="16999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Arial"/>
              </a:rPr>
              <a:t>07.09.2020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92" name="CustomShape 3"/>
          <p:cNvSpPr/>
          <p:nvPr/>
        </p:nvSpPr>
        <p:spPr>
          <a:xfrm>
            <a:off x="280080" y="6452640"/>
            <a:ext cx="434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fld id="{DBB38FCB-300A-44D2-B051-5659F29E5AE4}" type="slidenum">
              <a:rPr lang="en-US" sz="1200" b="1" strike="noStrike" spc="-1">
                <a:solidFill>
                  <a:srgbClr val="000000"/>
                </a:solidFill>
                <a:latin typeface="Arial"/>
              </a:rPr>
              <a:t>21</a:t>
            </a:fld>
            <a:endParaRPr lang="en-US" sz="1200" b="0" strike="noStrike" spc="-1">
              <a:latin typeface="Arial"/>
            </a:endParaRPr>
          </a:p>
        </p:txBody>
      </p:sp>
      <p:grpSp>
        <p:nvGrpSpPr>
          <p:cNvPr id="300" name="Group 8"/>
          <p:cNvGrpSpPr/>
          <p:nvPr/>
        </p:nvGrpSpPr>
        <p:grpSpPr>
          <a:xfrm>
            <a:off x="95400" y="5866560"/>
            <a:ext cx="12096360" cy="407520"/>
            <a:chOff x="95400" y="5866560"/>
            <a:chExt cx="12096360" cy="407520"/>
          </a:xfrm>
        </p:grpSpPr>
        <p:sp>
          <p:nvSpPr>
            <p:cNvPr id="301" name="CustomShape 9"/>
            <p:cNvSpPr/>
            <p:nvPr/>
          </p:nvSpPr>
          <p:spPr>
            <a:xfrm>
              <a:off x="1783800" y="5936040"/>
              <a:ext cx="135324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Grundlagen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02" name="CustomShape 10"/>
            <p:cNvSpPr/>
            <p:nvPr/>
          </p:nvSpPr>
          <p:spPr>
            <a:xfrm>
              <a:off x="8282520" y="5936040"/>
              <a:ext cx="126324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Demo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03" name="CustomShape 11"/>
            <p:cNvSpPr/>
            <p:nvPr/>
          </p:nvSpPr>
          <p:spPr>
            <a:xfrm>
              <a:off x="3592080" y="5936040"/>
              <a:ext cx="212364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Meta-Modell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04" name="CustomShape 12"/>
            <p:cNvSpPr/>
            <p:nvPr/>
          </p:nvSpPr>
          <p:spPr>
            <a:xfrm>
              <a:off x="10000440" y="5936040"/>
              <a:ext cx="208260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Zusammenfassung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05" name="CustomShape 13"/>
            <p:cNvSpPr/>
            <p:nvPr/>
          </p:nvSpPr>
          <p:spPr>
            <a:xfrm>
              <a:off x="100800" y="5936040"/>
              <a:ext cx="122832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Motivation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06" name="CustomShape 14"/>
            <p:cNvSpPr/>
            <p:nvPr/>
          </p:nvSpPr>
          <p:spPr>
            <a:xfrm>
              <a:off x="1451160" y="5997960"/>
              <a:ext cx="210600" cy="210600"/>
            </a:xfrm>
            <a:prstGeom prst="chevron">
              <a:avLst>
                <a:gd name="adj" fmla="val 50000"/>
              </a:avLst>
            </a:prstGeom>
            <a:ln>
              <a:solidFill>
                <a:schemeClr val="tx1"/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/>
          </p:style>
        </p:sp>
        <p:sp>
          <p:nvSpPr>
            <p:cNvPr id="307" name="CustomShape 15"/>
            <p:cNvSpPr/>
            <p:nvPr/>
          </p:nvSpPr>
          <p:spPr>
            <a:xfrm>
              <a:off x="3259080" y="5997960"/>
              <a:ext cx="210600" cy="21060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308" name="CustomShape 16"/>
            <p:cNvSpPr/>
            <p:nvPr/>
          </p:nvSpPr>
          <p:spPr>
            <a:xfrm>
              <a:off x="5837400" y="5997960"/>
              <a:ext cx="210600" cy="21060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309" name="CustomShape 17"/>
            <p:cNvSpPr/>
            <p:nvPr/>
          </p:nvSpPr>
          <p:spPr>
            <a:xfrm>
              <a:off x="6036840" y="5940360"/>
              <a:ext cx="185760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Implementierung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10" name="CustomShape 18"/>
            <p:cNvSpPr/>
            <p:nvPr/>
          </p:nvSpPr>
          <p:spPr>
            <a:xfrm>
              <a:off x="9667800" y="5997960"/>
              <a:ext cx="210600" cy="21060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311" name="Line 19"/>
            <p:cNvSpPr/>
            <p:nvPr/>
          </p:nvSpPr>
          <p:spPr>
            <a:xfrm>
              <a:off x="95400" y="5866560"/>
              <a:ext cx="12096360" cy="1800"/>
            </a:xfrm>
            <a:prstGeom prst="line">
              <a:avLst/>
            </a:prstGeom>
            <a:ln w="41400">
              <a:solidFill>
                <a:srgbClr val="D9D9D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2" name="CustomShape 20"/>
            <p:cNvSpPr/>
            <p:nvPr/>
          </p:nvSpPr>
          <p:spPr>
            <a:xfrm>
              <a:off x="7949880" y="6002280"/>
              <a:ext cx="210600" cy="21060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</p:grpSp>
      <p:sp>
        <p:nvSpPr>
          <p:cNvPr id="313" name="CustomShape 21"/>
          <p:cNvSpPr/>
          <p:nvPr/>
        </p:nvSpPr>
        <p:spPr>
          <a:xfrm>
            <a:off x="524520" y="244440"/>
            <a:ext cx="9177120" cy="62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en-US" sz="3200" b="1" spc="-1" smtClean="0">
                <a:solidFill>
                  <a:srgbClr val="000000"/>
                </a:solidFill>
                <a:latin typeface="Arial"/>
              </a:rPr>
              <a:t>Verfeinerung von Datenflüssen</a:t>
            </a:r>
            <a:endParaRPr lang="en-US" sz="3200" b="0" strike="noStrike" spc="-1">
              <a:latin typeface="Arial"/>
            </a:endParaRPr>
          </a:p>
        </p:txBody>
      </p:sp>
      <p:grpSp>
        <p:nvGrpSpPr>
          <p:cNvPr id="26" name="Group 4"/>
          <p:cNvGrpSpPr/>
          <p:nvPr/>
        </p:nvGrpSpPr>
        <p:grpSpPr>
          <a:xfrm>
            <a:off x="2711899" y="2476061"/>
            <a:ext cx="1942560" cy="799560"/>
            <a:chOff x="921600" y="4083480"/>
            <a:chExt cx="1942560" cy="799560"/>
          </a:xfrm>
        </p:grpSpPr>
        <p:pic>
          <p:nvPicPr>
            <p:cNvPr id="27" name="Grafik 7"/>
            <p:cNvPicPr/>
            <p:nvPr/>
          </p:nvPicPr>
          <p:blipFill>
            <a:blip r:embed="rId4"/>
            <a:stretch/>
          </p:blipFill>
          <p:spPr>
            <a:xfrm>
              <a:off x="921600" y="4083480"/>
              <a:ext cx="1942560" cy="799560"/>
            </a:xfrm>
            <a:prstGeom prst="rect">
              <a:avLst/>
            </a:prstGeom>
            <a:ln>
              <a:noFill/>
            </a:ln>
          </p:spPr>
        </p:pic>
        <p:sp>
          <p:nvSpPr>
            <p:cNvPr id="28" name="CustomShape 5"/>
            <p:cNvSpPr/>
            <p:nvPr/>
          </p:nvSpPr>
          <p:spPr>
            <a:xfrm>
              <a:off x="959400" y="4155480"/>
              <a:ext cx="1866240" cy="638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Charakterisierter</a:t>
              </a:r>
              <a:r>
                <a:t/>
              </a:r>
              <a:br/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Externer Aktor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29" name="Group 6"/>
          <p:cNvGrpSpPr/>
          <p:nvPr/>
        </p:nvGrpSpPr>
        <p:grpSpPr>
          <a:xfrm>
            <a:off x="7180219" y="2183741"/>
            <a:ext cx="1435680" cy="1435680"/>
            <a:chOff x="5389920" y="3791160"/>
            <a:chExt cx="1435680" cy="1435680"/>
          </a:xfrm>
        </p:grpSpPr>
        <p:pic>
          <p:nvPicPr>
            <p:cNvPr id="30" name="Grafik 15"/>
            <p:cNvPicPr/>
            <p:nvPr/>
          </p:nvPicPr>
          <p:blipFill>
            <a:blip r:embed="rId5"/>
            <a:stretch/>
          </p:blipFill>
          <p:spPr>
            <a:xfrm>
              <a:off x="5389920" y="3791160"/>
              <a:ext cx="1435680" cy="1435680"/>
            </a:xfrm>
            <a:prstGeom prst="rect">
              <a:avLst/>
            </a:prstGeom>
            <a:ln>
              <a:noFill/>
            </a:ln>
          </p:spPr>
        </p:pic>
        <p:sp>
          <p:nvSpPr>
            <p:cNvPr id="31" name="CustomShape 7"/>
            <p:cNvSpPr/>
            <p:nvPr/>
          </p:nvSpPr>
          <p:spPr>
            <a:xfrm>
              <a:off x="5541480" y="4016880"/>
              <a:ext cx="1131840" cy="912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Charak-</a:t>
              </a:r>
              <a:r>
                <a:t/>
              </a:r>
              <a:br/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terisierter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Prozess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32" name="Group 24"/>
          <p:cNvGrpSpPr/>
          <p:nvPr/>
        </p:nvGrpSpPr>
        <p:grpSpPr>
          <a:xfrm>
            <a:off x="4581540" y="2263661"/>
            <a:ext cx="2621520" cy="714960"/>
            <a:chOff x="2792520" y="4130280"/>
            <a:chExt cx="2621520" cy="714960"/>
          </a:xfrm>
        </p:grpSpPr>
        <p:sp>
          <p:nvSpPr>
            <p:cNvPr id="33" name="CustomShape 25"/>
            <p:cNvSpPr/>
            <p:nvPr/>
          </p:nvSpPr>
          <p:spPr>
            <a:xfrm>
              <a:off x="3193560" y="4130280"/>
              <a:ext cx="1866240" cy="714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14000"/>
                </a:lnSpc>
              </a:pPr>
              <a:r>
                <a:rPr lang="en-US" sz="1800" b="0" strike="noStrike" spc="-1" smtClean="0">
                  <a:solidFill>
                    <a:srgbClr val="000000"/>
                  </a:solidFill>
                  <a:latin typeface="Arial"/>
                  <a:ea typeface="DejaVu Sans"/>
                </a:rPr>
                <a:t>Datum 1</a:t>
              </a:r>
              <a:endParaRPr lang="en-US" sz="1800" b="0" strike="noStrike" spc="-1">
                <a:latin typeface="Arial"/>
              </a:endParaRPr>
            </a:p>
          </p:txBody>
        </p:sp>
        <p:grpSp>
          <p:nvGrpSpPr>
            <p:cNvPr id="34" name="Group 26"/>
            <p:cNvGrpSpPr/>
            <p:nvPr/>
          </p:nvGrpSpPr>
          <p:grpSpPr>
            <a:xfrm>
              <a:off x="2792520" y="4317480"/>
              <a:ext cx="2621520" cy="334800"/>
              <a:chOff x="2792520" y="4317480"/>
              <a:chExt cx="2621520" cy="334800"/>
            </a:xfrm>
          </p:grpSpPr>
          <p:sp>
            <p:nvSpPr>
              <p:cNvPr id="35" name="CustomShape 27"/>
              <p:cNvSpPr/>
              <p:nvPr/>
            </p:nvSpPr>
            <p:spPr>
              <a:xfrm>
                <a:off x="2966040" y="4478760"/>
                <a:ext cx="2125440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38160">
                <a:solidFill>
                  <a:schemeClr val="tx1"/>
                </a:solidFill>
                <a:round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6" name="CustomShape 28"/>
              <p:cNvSpPr/>
              <p:nvPr/>
            </p:nvSpPr>
            <p:spPr>
              <a:xfrm>
                <a:off x="2792520" y="4317480"/>
                <a:ext cx="321480" cy="32148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8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i</a:t>
                </a:r>
                <a:endParaRPr lang="en-US" sz="1800" b="0" strike="noStrike" spc="-1">
                  <a:latin typeface="Arial"/>
                </a:endParaRPr>
              </a:p>
            </p:txBody>
          </p:sp>
          <p:sp>
            <p:nvSpPr>
              <p:cNvPr id="37" name="CustomShape 29"/>
              <p:cNvSpPr/>
              <p:nvPr/>
            </p:nvSpPr>
            <p:spPr>
              <a:xfrm>
                <a:off x="5092560" y="4330800"/>
                <a:ext cx="321480" cy="32148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8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o</a:t>
                </a:r>
                <a:endParaRPr lang="en-US" sz="1800" b="0" strike="noStrike" spc="-1">
                  <a:latin typeface="Arial"/>
                </a:endParaRPr>
              </a:p>
            </p:txBody>
          </p:sp>
        </p:grpSp>
      </p:grpSp>
      <p:sp>
        <p:nvSpPr>
          <p:cNvPr id="38" name="CustomShape 28"/>
          <p:cNvSpPr/>
          <p:nvPr/>
        </p:nvSpPr>
        <p:spPr>
          <a:xfrm>
            <a:off x="3012063" y="1963781"/>
            <a:ext cx="1280804" cy="5482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smtClean="0">
                <a:solidFill>
                  <a:srgbClr val="000000"/>
                </a:solidFill>
                <a:latin typeface="Arial"/>
                <a:ea typeface="DejaVu Sans"/>
              </a:rPr>
              <a:t>Charak-teristik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9" name="CustomShape 28"/>
          <p:cNvSpPr/>
          <p:nvPr/>
        </p:nvSpPr>
        <p:spPr>
          <a:xfrm>
            <a:off x="7253337" y="3476378"/>
            <a:ext cx="1280804" cy="5482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smtClean="0">
                <a:solidFill>
                  <a:srgbClr val="000000"/>
                </a:solidFill>
                <a:latin typeface="Arial"/>
                <a:ea typeface="DejaVu Sans"/>
              </a:rPr>
              <a:t>Charak-teristik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40" name="Group 24"/>
          <p:cNvGrpSpPr/>
          <p:nvPr/>
        </p:nvGrpSpPr>
        <p:grpSpPr>
          <a:xfrm>
            <a:off x="4581540" y="2811950"/>
            <a:ext cx="2621520" cy="714960"/>
            <a:chOff x="2792520" y="4130280"/>
            <a:chExt cx="2621520" cy="714960"/>
          </a:xfrm>
        </p:grpSpPr>
        <p:sp>
          <p:nvSpPr>
            <p:cNvPr id="41" name="CustomShape 25"/>
            <p:cNvSpPr/>
            <p:nvPr/>
          </p:nvSpPr>
          <p:spPr>
            <a:xfrm>
              <a:off x="3193560" y="4130280"/>
              <a:ext cx="1866240" cy="714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14000"/>
                </a:lnSpc>
              </a:pPr>
              <a:r>
                <a:rPr lang="de-DE" sz="1800" b="0" strike="noStrike" spc="-1" smtClean="0">
                  <a:solidFill>
                    <a:srgbClr val="000000"/>
                  </a:solidFill>
                  <a:latin typeface="Arial"/>
                  <a:ea typeface="DejaVu Sans"/>
                </a:rPr>
                <a:t>Datum 2</a:t>
              </a:r>
              <a:endParaRPr lang="en-US" sz="1800" b="0" strike="noStrike" spc="-1">
                <a:latin typeface="Arial"/>
              </a:endParaRPr>
            </a:p>
          </p:txBody>
        </p:sp>
        <p:grpSp>
          <p:nvGrpSpPr>
            <p:cNvPr id="42" name="Group 26"/>
            <p:cNvGrpSpPr/>
            <p:nvPr/>
          </p:nvGrpSpPr>
          <p:grpSpPr>
            <a:xfrm>
              <a:off x="2792520" y="4317480"/>
              <a:ext cx="2621520" cy="334800"/>
              <a:chOff x="2792520" y="4317480"/>
              <a:chExt cx="2621520" cy="334800"/>
            </a:xfrm>
          </p:grpSpPr>
          <p:sp>
            <p:nvSpPr>
              <p:cNvPr id="43" name="CustomShape 27"/>
              <p:cNvSpPr/>
              <p:nvPr/>
            </p:nvSpPr>
            <p:spPr>
              <a:xfrm>
                <a:off x="2966040" y="4478760"/>
                <a:ext cx="2125440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38160">
                <a:solidFill>
                  <a:schemeClr val="tx1"/>
                </a:solidFill>
                <a:round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" name="CustomShape 28"/>
              <p:cNvSpPr/>
              <p:nvPr/>
            </p:nvSpPr>
            <p:spPr>
              <a:xfrm>
                <a:off x="2792520" y="4317480"/>
                <a:ext cx="321480" cy="32148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8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i</a:t>
                </a:r>
                <a:endParaRPr lang="en-US" sz="1800" b="0" strike="noStrike" spc="-1">
                  <a:latin typeface="Arial"/>
                </a:endParaRPr>
              </a:p>
            </p:txBody>
          </p:sp>
          <p:sp>
            <p:nvSpPr>
              <p:cNvPr id="45" name="CustomShape 29"/>
              <p:cNvSpPr/>
              <p:nvPr/>
            </p:nvSpPr>
            <p:spPr>
              <a:xfrm>
                <a:off x="5092560" y="4330800"/>
                <a:ext cx="321480" cy="32148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8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o</a:t>
                </a:r>
                <a:endParaRPr lang="en-US" sz="1800" b="0" strike="noStrike" spc="-1">
                  <a:latin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82990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524520" y="1143000"/>
            <a:ext cx="11142000" cy="450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61800" indent="-361080">
              <a:lnSpc>
                <a:spcPct val="100000"/>
              </a:lnSpc>
              <a:spcBef>
                <a:spcPts val="601"/>
              </a:spcBef>
              <a:buBlip>
                <a:blip r:embed="rId3"/>
              </a:buBlip>
            </a:pPr>
            <a:r>
              <a:rPr lang="de-DE" sz="2800" b="0" strike="noStrike" spc="-1" smtClean="0">
                <a:solidFill>
                  <a:srgbClr val="000000"/>
                </a:solidFill>
                <a:latin typeface="Arial"/>
              </a:rPr>
              <a:t>Herausforderung: Behandeln der Pins</a:t>
            </a:r>
          </a:p>
          <a:p>
            <a:pPr marL="361800" indent="-361080">
              <a:lnSpc>
                <a:spcPct val="100000"/>
              </a:lnSpc>
              <a:spcBef>
                <a:spcPts val="601"/>
              </a:spcBef>
              <a:buBlip>
                <a:blip r:embed="rId3"/>
              </a:buBlip>
            </a:pPr>
            <a:r>
              <a:rPr lang="de-DE" sz="2800" b="0" strike="noStrike" spc="-1" smtClean="0">
                <a:solidFill>
                  <a:srgbClr val="000000"/>
                </a:solidFill>
                <a:latin typeface="Arial"/>
              </a:rPr>
              <a:t>Verhalten von Knoten</a:t>
            </a:r>
          </a:p>
          <a:p>
            <a:pPr marL="819000" lvl="1" indent="-361080">
              <a:spcBef>
                <a:spcPts val="601"/>
              </a:spcBef>
              <a:buBlip>
                <a:blip r:embed="rId3"/>
              </a:buBlip>
            </a:pPr>
            <a:r>
              <a:rPr lang="de-DE" sz="2800" spc="-1" smtClean="0">
                <a:solidFill>
                  <a:srgbClr val="000000"/>
                </a:solidFill>
                <a:latin typeface="Arial"/>
              </a:rPr>
              <a:t>Enthalten Menge von In- und Output-Pins</a:t>
            </a:r>
          </a:p>
          <a:p>
            <a:pPr marL="819000" lvl="1" indent="-361080">
              <a:spcBef>
                <a:spcPts val="601"/>
              </a:spcBef>
              <a:buBlip>
                <a:blip r:embed="rId3"/>
              </a:buBlip>
            </a:pPr>
            <a:r>
              <a:rPr lang="de-DE" sz="2800" spc="-1" smtClean="0">
                <a:solidFill>
                  <a:srgbClr val="000000"/>
                </a:solidFill>
                <a:latin typeface="Arial"/>
              </a:rPr>
              <a:t>Zuweisung von Verhalten auf Pin</a:t>
            </a:r>
            <a:r>
              <a:rPr lang="de-DE" sz="2800" b="0" strike="noStrike" spc="-1" smtClean="0">
                <a:solidFill>
                  <a:srgbClr val="000000"/>
                </a:solidFill>
                <a:latin typeface="Arial"/>
              </a:rPr>
              <a:t> </a:t>
            </a:r>
          </a:p>
          <a:p>
            <a:pPr marL="819000" lvl="1" indent="-361080">
              <a:spcBef>
                <a:spcPts val="601"/>
              </a:spcBef>
              <a:buBlip>
                <a:blip r:embed="rId3"/>
              </a:buBlip>
            </a:pPr>
            <a:endParaRPr lang="de-DE" sz="2800" spc="-1">
              <a:solidFill>
                <a:srgbClr val="000000"/>
              </a:solidFill>
              <a:latin typeface="Arial"/>
            </a:endParaRPr>
          </a:p>
          <a:p>
            <a:pPr marL="361800" indent="-361080">
              <a:spcBef>
                <a:spcPts val="601"/>
              </a:spcBef>
              <a:buBlip>
                <a:blip r:embed="rId3"/>
              </a:buBlip>
            </a:pPr>
            <a:r>
              <a:rPr lang="de-DE" sz="2800" spc="-1" smtClean="0">
                <a:solidFill>
                  <a:srgbClr val="000000"/>
                </a:solidFill>
                <a:latin typeface="Arial"/>
              </a:rPr>
              <a:t>Wenn Pin durch neu generierte Pins ersetzt wird, müssen manuell neue Verhaltenszuweisungen erstellt werden</a:t>
            </a:r>
            <a:endParaRPr lang="de-DE" sz="2800" b="0" strike="noStrike" spc="-1" smtClean="0">
              <a:solidFill>
                <a:srgbClr val="000000"/>
              </a:solidFill>
              <a:latin typeface="Arial"/>
            </a:endParaRPr>
          </a:p>
          <a:p>
            <a:pPr marL="361800" indent="-361080">
              <a:lnSpc>
                <a:spcPct val="100000"/>
              </a:lnSpc>
              <a:spcBef>
                <a:spcPts val="601"/>
              </a:spcBef>
              <a:buBlip>
                <a:blip r:embed="rId3"/>
              </a:buBlip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715320" y="6452640"/>
            <a:ext cx="16999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Arial"/>
              </a:rPr>
              <a:t>07.09.2020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92" name="CustomShape 3"/>
          <p:cNvSpPr/>
          <p:nvPr/>
        </p:nvSpPr>
        <p:spPr>
          <a:xfrm>
            <a:off x="280080" y="6452640"/>
            <a:ext cx="434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fld id="{DBB38FCB-300A-44D2-B051-5659F29E5AE4}" type="slidenum">
              <a:rPr lang="en-US" sz="1200" b="1" strike="noStrike" spc="-1">
                <a:solidFill>
                  <a:srgbClr val="000000"/>
                </a:solidFill>
                <a:latin typeface="Arial"/>
              </a:rPr>
              <a:t>22</a:t>
            </a:fld>
            <a:endParaRPr lang="en-US" sz="1200" b="0" strike="noStrike" spc="-1">
              <a:latin typeface="Arial"/>
            </a:endParaRPr>
          </a:p>
        </p:txBody>
      </p:sp>
      <p:grpSp>
        <p:nvGrpSpPr>
          <p:cNvPr id="300" name="Group 8"/>
          <p:cNvGrpSpPr/>
          <p:nvPr/>
        </p:nvGrpSpPr>
        <p:grpSpPr>
          <a:xfrm>
            <a:off x="95400" y="5866560"/>
            <a:ext cx="12096360" cy="407520"/>
            <a:chOff x="95400" y="5866560"/>
            <a:chExt cx="12096360" cy="407520"/>
          </a:xfrm>
        </p:grpSpPr>
        <p:sp>
          <p:nvSpPr>
            <p:cNvPr id="301" name="CustomShape 9"/>
            <p:cNvSpPr/>
            <p:nvPr/>
          </p:nvSpPr>
          <p:spPr>
            <a:xfrm>
              <a:off x="1783800" y="5936040"/>
              <a:ext cx="135324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Grundlagen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02" name="CustomShape 10"/>
            <p:cNvSpPr/>
            <p:nvPr/>
          </p:nvSpPr>
          <p:spPr>
            <a:xfrm>
              <a:off x="8282520" y="5936040"/>
              <a:ext cx="126324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Demo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03" name="CustomShape 11"/>
            <p:cNvSpPr/>
            <p:nvPr/>
          </p:nvSpPr>
          <p:spPr>
            <a:xfrm>
              <a:off x="3592080" y="5936040"/>
              <a:ext cx="212364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Meta-Modell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04" name="CustomShape 12"/>
            <p:cNvSpPr/>
            <p:nvPr/>
          </p:nvSpPr>
          <p:spPr>
            <a:xfrm>
              <a:off x="10000440" y="5936040"/>
              <a:ext cx="208260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Zusammenfassung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05" name="CustomShape 13"/>
            <p:cNvSpPr/>
            <p:nvPr/>
          </p:nvSpPr>
          <p:spPr>
            <a:xfrm>
              <a:off x="100800" y="5936040"/>
              <a:ext cx="122832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Motivation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06" name="CustomShape 14"/>
            <p:cNvSpPr/>
            <p:nvPr/>
          </p:nvSpPr>
          <p:spPr>
            <a:xfrm>
              <a:off x="1451160" y="5997960"/>
              <a:ext cx="210600" cy="210600"/>
            </a:xfrm>
            <a:prstGeom prst="chevron">
              <a:avLst>
                <a:gd name="adj" fmla="val 50000"/>
              </a:avLst>
            </a:prstGeom>
            <a:ln>
              <a:solidFill>
                <a:schemeClr val="tx1"/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/>
          </p:style>
        </p:sp>
        <p:sp>
          <p:nvSpPr>
            <p:cNvPr id="307" name="CustomShape 15"/>
            <p:cNvSpPr/>
            <p:nvPr/>
          </p:nvSpPr>
          <p:spPr>
            <a:xfrm>
              <a:off x="3259080" y="5997960"/>
              <a:ext cx="210600" cy="21060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308" name="CustomShape 16"/>
            <p:cNvSpPr/>
            <p:nvPr/>
          </p:nvSpPr>
          <p:spPr>
            <a:xfrm>
              <a:off x="5837400" y="5997960"/>
              <a:ext cx="210600" cy="21060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309" name="CustomShape 17"/>
            <p:cNvSpPr/>
            <p:nvPr/>
          </p:nvSpPr>
          <p:spPr>
            <a:xfrm>
              <a:off x="6036840" y="5940360"/>
              <a:ext cx="185760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Implementierung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10" name="CustomShape 18"/>
            <p:cNvSpPr/>
            <p:nvPr/>
          </p:nvSpPr>
          <p:spPr>
            <a:xfrm>
              <a:off x="9667800" y="5997960"/>
              <a:ext cx="210600" cy="21060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311" name="Line 19"/>
            <p:cNvSpPr/>
            <p:nvPr/>
          </p:nvSpPr>
          <p:spPr>
            <a:xfrm>
              <a:off x="95400" y="5866560"/>
              <a:ext cx="12096360" cy="1800"/>
            </a:xfrm>
            <a:prstGeom prst="line">
              <a:avLst/>
            </a:prstGeom>
            <a:ln w="41400">
              <a:solidFill>
                <a:srgbClr val="D9D9D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2" name="CustomShape 20"/>
            <p:cNvSpPr/>
            <p:nvPr/>
          </p:nvSpPr>
          <p:spPr>
            <a:xfrm>
              <a:off x="7949880" y="6002280"/>
              <a:ext cx="210600" cy="21060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</p:grpSp>
      <p:sp>
        <p:nvSpPr>
          <p:cNvPr id="313" name="CustomShape 21"/>
          <p:cNvSpPr/>
          <p:nvPr/>
        </p:nvSpPr>
        <p:spPr>
          <a:xfrm>
            <a:off x="524520" y="244440"/>
            <a:ext cx="9177120" cy="62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en-US" sz="3200" b="1" spc="-1" smtClean="0">
                <a:solidFill>
                  <a:srgbClr val="000000"/>
                </a:solidFill>
                <a:latin typeface="Arial"/>
              </a:rPr>
              <a:t>Verfeinerung von Datenflüssen</a:t>
            </a:r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11941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CustomShape 1"/>
          <p:cNvSpPr/>
          <p:nvPr/>
        </p:nvSpPr>
        <p:spPr>
          <a:xfrm>
            <a:off x="524520" y="1143000"/>
            <a:ext cx="11142000" cy="450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720">
              <a:lnSpc>
                <a:spcPct val="100000"/>
              </a:lnSpc>
              <a:spcBef>
                <a:spcPts val="601"/>
              </a:spcBef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462" name="CustomShape 2"/>
          <p:cNvSpPr/>
          <p:nvPr/>
        </p:nvSpPr>
        <p:spPr>
          <a:xfrm>
            <a:off x="715320" y="6452640"/>
            <a:ext cx="16999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Arial"/>
              </a:rPr>
              <a:t>07.09.2020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63" name="CustomShape 3"/>
          <p:cNvSpPr/>
          <p:nvPr/>
        </p:nvSpPr>
        <p:spPr>
          <a:xfrm>
            <a:off x="280080" y="6452640"/>
            <a:ext cx="434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fld id="{1D531A36-6029-45A2-BDC9-CD27CDCEC9B5}" type="slidenum">
              <a:rPr lang="en-US" sz="1200" b="1" strike="noStrike" spc="-1">
                <a:solidFill>
                  <a:srgbClr val="000000"/>
                </a:solidFill>
                <a:latin typeface="Arial"/>
              </a:rPr>
              <a:t>23</a:t>
            </a:fld>
            <a:endParaRPr lang="en-US" sz="1200" b="0" strike="noStrike" spc="-1">
              <a:latin typeface="Arial"/>
            </a:endParaRPr>
          </a:p>
        </p:txBody>
      </p:sp>
      <p:grpSp>
        <p:nvGrpSpPr>
          <p:cNvPr id="464" name="Group 4"/>
          <p:cNvGrpSpPr/>
          <p:nvPr/>
        </p:nvGrpSpPr>
        <p:grpSpPr>
          <a:xfrm>
            <a:off x="95400" y="5866560"/>
            <a:ext cx="12096360" cy="407520"/>
            <a:chOff x="95400" y="5866560"/>
            <a:chExt cx="12096360" cy="407520"/>
          </a:xfrm>
        </p:grpSpPr>
        <p:sp>
          <p:nvSpPr>
            <p:cNvPr id="465" name="CustomShape 5"/>
            <p:cNvSpPr/>
            <p:nvPr/>
          </p:nvSpPr>
          <p:spPr>
            <a:xfrm>
              <a:off x="1783800" y="5936040"/>
              <a:ext cx="135324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Grundlagen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466" name="CustomShape 6"/>
            <p:cNvSpPr/>
            <p:nvPr/>
          </p:nvSpPr>
          <p:spPr>
            <a:xfrm>
              <a:off x="8282520" y="5936040"/>
              <a:ext cx="126324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Demo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467" name="CustomShape 7"/>
            <p:cNvSpPr/>
            <p:nvPr/>
          </p:nvSpPr>
          <p:spPr>
            <a:xfrm>
              <a:off x="3592080" y="5936040"/>
              <a:ext cx="212364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Meta-Modell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468" name="CustomShape 8"/>
            <p:cNvSpPr/>
            <p:nvPr/>
          </p:nvSpPr>
          <p:spPr>
            <a:xfrm>
              <a:off x="10000440" y="5936040"/>
              <a:ext cx="208260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Zusammenfassung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469" name="CustomShape 9"/>
            <p:cNvSpPr/>
            <p:nvPr/>
          </p:nvSpPr>
          <p:spPr>
            <a:xfrm>
              <a:off x="100800" y="5936040"/>
              <a:ext cx="122832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Motivation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470" name="CustomShape 10"/>
            <p:cNvSpPr/>
            <p:nvPr/>
          </p:nvSpPr>
          <p:spPr>
            <a:xfrm>
              <a:off x="1451160" y="5997960"/>
              <a:ext cx="210600" cy="210600"/>
            </a:xfrm>
            <a:prstGeom prst="chevron">
              <a:avLst>
                <a:gd name="adj" fmla="val 50000"/>
              </a:avLst>
            </a:prstGeom>
            <a:ln>
              <a:solidFill>
                <a:schemeClr val="tx1"/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/>
          </p:style>
        </p:sp>
        <p:sp>
          <p:nvSpPr>
            <p:cNvPr id="471" name="CustomShape 11"/>
            <p:cNvSpPr/>
            <p:nvPr/>
          </p:nvSpPr>
          <p:spPr>
            <a:xfrm>
              <a:off x="3259080" y="5997960"/>
              <a:ext cx="210600" cy="21060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472" name="CustomShape 12"/>
            <p:cNvSpPr/>
            <p:nvPr/>
          </p:nvSpPr>
          <p:spPr>
            <a:xfrm>
              <a:off x="5837400" y="5997960"/>
              <a:ext cx="210600" cy="21060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473" name="CustomShape 13"/>
            <p:cNvSpPr/>
            <p:nvPr/>
          </p:nvSpPr>
          <p:spPr>
            <a:xfrm>
              <a:off x="6103440" y="5940360"/>
              <a:ext cx="179100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Implementierung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474" name="CustomShape 14"/>
            <p:cNvSpPr/>
            <p:nvPr/>
          </p:nvSpPr>
          <p:spPr>
            <a:xfrm>
              <a:off x="9667800" y="5997960"/>
              <a:ext cx="210600" cy="21060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475" name="Line 15"/>
            <p:cNvSpPr/>
            <p:nvPr/>
          </p:nvSpPr>
          <p:spPr>
            <a:xfrm>
              <a:off x="95400" y="5866560"/>
              <a:ext cx="12096360" cy="1800"/>
            </a:xfrm>
            <a:prstGeom prst="line">
              <a:avLst/>
            </a:prstGeom>
            <a:ln w="41400">
              <a:solidFill>
                <a:srgbClr val="D9D9D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6" name="CustomShape 16"/>
            <p:cNvSpPr/>
            <p:nvPr/>
          </p:nvSpPr>
          <p:spPr>
            <a:xfrm>
              <a:off x="7949880" y="6002280"/>
              <a:ext cx="210600" cy="21060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</p:grpSp>
      <p:sp>
        <p:nvSpPr>
          <p:cNvPr id="477" name="CustomShape 17"/>
          <p:cNvSpPr/>
          <p:nvPr/>
        </p:nvSpPr>
        <p:spPr>
          <a:xfrm>
            <a:off x="524520" y="244440"/>
            <a:ext cx="9177120" cy="62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en-US" sz="3400" b="1" strike="noStrike" spc="-1">
                <a:solidFill>
                  <a:srgbClr val="000000"/>
                </a:solidFill>
                <a:latin typeface="Arial"/>
                <a:ea typeface="DejaVu Sans"/>
              </a:rPr>
              <a:t>Demo</a:t>
            </a:r>
            <a:endParaRPr lang="en-US" sz="3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CustomShape 1"/>
          <p:cNvSpPr/>
          <p:nvPr/>
        </p:nvSpPr>
        <p:spPr>
          <a:xfrm>
            <a:off x="524520" y="1143000"/>
            <a:ext cx="11142000" cy="450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61800" indent="-361080">
              <a:lnSpc>
                <a:spcPct val="100000"/>
              </a:lnSpc>
              <a:spcBef>
                <a:spcPts val="601"/>
              </a:spcBef>
              <a:buBlip>
                <a:blip r:embed="rId2"/>
              </a:buBlip>
            </a:pPr>
            <a:r>
              <a:rPr lang="en-US" sz="2800" spc="-1" smtClean="0">
                <a:solidFill>
                  <a:srgbClr val="000000"/>
                </a:solidFill>
                <a:latin typeface="Arial"/>
              </a:rPr>
              <a:t>Verfeinerung von Datenflüssen zwischen den Ebenen</a:t>
            </a:r>
          </a:p>
          <a:p>
            <a:pPr marL="361800" indent="-361080">
              <a:lnSpc>
                <a:spcPct val="100000"/>
              </a:lnSpc>
              <a:spcBef>
                <a:spcPts val="601"/>
              </a:spcBef>
              <a:buBlip>
                <a:blip r:embed="rId2"/>
              </a:buBlip>
            </a:pPr>
            <a:r>
              <a:rPr lang="en-US" sz="2800" b="0" strike="noStrike" spc="-1" smtClean="0">
                <a:solidFill>
                  <a:srgbClr val="000000"/>
                </a:solidFill>
                <a:latin typeface="Arial"/>
              </a:rPr>
              <a:t>Bearbeiten der Zuweisungen bei der Erstellung neuer Pins</a:t>
            </a:r>
            <a:endParaRPr lang="en-US" sz="2800" b="0" strike="noStrike" spc="-1" smtClean="0">
              <a:solidFill>
                <a:srgbClr val="000000"/>
              </a:solidFill>
              <a:latin typeface="Arial"/>
            </a:endParaRPr>
          </a:p>
          <a:p>
            <a:pPr marL="361800" indent="-361080">
              <a:lnSpc>
                <a:spcPct val="100000"/>
              </a:lnSpc>
              <a:spcBef>
                <a:spcPts val="601"/>
              </a:spcBef>
              <a:buBlip>
                <a:blip r:embed="rId2"/>
              </a:buBlip>
            </a:pPr>
            <a:r>
              <a:rPr lang="en-US" sz="2800" b="0" strike="noStrike" spc="-1" smtClean="0">
                <a:solidFill>
                  <a:srgbClr val="000000"/>
                </a:solidFill>
                <a:latin typeface="Arial"/>
              </a:rPr>
              <a:t>Textueller Xtext-Editor 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für Assignments, um Verhalten der Knoten zu modifizieren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479" name="CustomShape 2"/>
          <p:cNvSpPr/>
          <p:nvPr/>
        </p:nvSpPr>
        <p:spPr>
          <a:xfrm>
            <a:off x="715320" y="6452640"/>
            <a:ext cx="16999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Arial"/>
              </a:rPr>
              <a:t>07.09.2020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80" name="CustomShape 3"/>
          <p:cNvSpPr/>
          <p:nvPr/>
        </p:nvSpPr>
        <p:spPr>
          <a:xfrm>
            <a:off x="280080" y="6452640"/>
            <a:ext cx="434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fld id="{0A8B60D7-24BC-415B-B269-347BDD946669}" type="slidenum">
              <a:rPr lang="en-US" sz="1200" b="1" strike="noStrike" spc="-1">
                <a:solidFill>
                  <a:srgbClr val="000000"/>
                </a:solidFill>
                <a:latin typeface="Arial"/>
              </a:rPr>
              <a:t>24</a:t>
            </a:fld>
            <a:endParaRPr lang="en-US" sz="1200" b="0" strike="noStrike" spc="-1">
              <a:latin typeface="Arial"/>
            </a:endParaRPr>
          </a:p>
        </p:txBody>
      </p:sp>
      <p:grpSp>
        <p:nvGrpSpPr>
          <p:cNvPr id="481" name="Group 4"/>
          <p:cNvGrpSpPr/>
          <p:nvPr/>
        </p:nvGrpSpPr>
        <p:grpSpPr>
          <a:xfrm>
            <a:off x="95400" y="5866560"/>
            <a:ext cx="12096360" cy="407520"/>
            <a:chOff x="95400" y="5866560"/>
            <a:chExt cx="12096360" cy="407520"/>
          </a:xfrm>
        </p:grpSpPr>
        <p:sp>
          <p:nvSpPr>
            <p:cNvPr id="482" name="CustomShape 5"/>
            <p:cNvSpPr/>
            <p:nvPr/>
          </p:nvSpPr>
          <p:spPr>
            <a:xfrm>
              <a:off x="1783800" y="5936040"/>
              <a:ext cx="135324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Grundlagen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483" name="CustomShape 6"/>
            <p:cNvSpPr/>
            <p:nvPr/>
          </p:nvSpPr>
          <p:spPr>
            <a:xfrm>
              <a:off x="8282520" y="5936040"/>
              <a:ext cx="126324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Demo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484" name="CustomShape 7"/>
            <p:cNvSpPr/>
            <p:nvPr/>
          </p:nvSpPr>
          <p:spPr>
            <a:xfrm>
              <a:off x="3592080" y="5936040"/>
              <a:ext cx="212364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Meta-Modell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485" name="CustomShape 8"/>
            <p:cNvSpPr/>
            <p:nvPr/>
          </p:nvSpPr>
          <p:spPr>
            <a:xfrm>
              <a:off x="10000440" y="5936040"/>
              <a:ext cx="208260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Zusammenfassung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486" name="CustomShape 9"/>
            <p:cNvSpPr/>
            <p:nvPr/>
          </p:nvSpPr>
          <p:spPr>
            <a:xfrm>
              <a:off x="100800" y="5936040"/>
              <a:ext cx="122832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Motivation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487" name="CustomShape 10"/>
            <p:cNvSpPr/>
            <p:nvPr/>
          </p:nvSpPr>
          <p:spPr>
            <a:xfrm>
              <a:off x="1451160" y="5997960"/>
              <a:ext cx="210600" cy="210600"/>
            </a:xfrm>
            <a:prstGeom prst="chevron">
              <a:avLst>
                <a:gd name="adj" fmla="val 50000"/>
              </a:avLst>
            </a:prstGeom>
            <a:ln>
              <a:solidFill>
                <a:schemeClr val="tx1"/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/>
          </p:style>
        </p:sp>
        <p:sp>
          <p:nvSpPr>
            <p:cNvPr id="488" name="CustomShape 11"/>
            <p:cNvSpPr/>
            <p:nvPr/>
          </p:nvSpPr>
          <p:spPr>
            <a:xfrm>
              <a:off x="3259080" y="5997960"/>
              <a:ext cx="210600" cy="21060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489" name="CustomShape 12"/>
            <p:cNvSpPr/>
            <p:nvPr/>
          </p:nvSpPr>
          <p:spPr>
            <a:xfrm>
              <a:off x="5837400" y="5997960"/>
              <a:ext cx="210600" cy="21060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490" name="CustomShape 13"/>
            <p:cNvSpPr/>
            <p:nvPr/>
          </p:nvSpPr>
          <p:spPr>
            <a:xfrm>
              <a:off x="6103440" y="5940360"/>
              <a:ext cx="179100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Implementierung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491" name="CustomShape 14"/>
            <p:cNvSpPr/>
            <p:nvPr/>
          </p:nvSpPr>
          <p:spPr>
            <a:xfrm>
              <a:off x="9667800" y="5997960"/>
              <a:ext cx="210600" cy="21060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492" name="Line 15"/>
            <p:cNvSpPr/>
            <p:nvPr/>
          </p:nvSpPr>
          <p:spPr>
            <a:xfrm>
              <a:off x="95400" y="5866560"/>
              <a:ext cx="12096360" cy="1800"/>
            </a:xfrm>
            <a:prstGeom prst="line">
              <a:avLst/>
            </a:prstGeom>
            <a:ln w="41400">
              <a:solidFill>
                <a:srgbClr val="D9D9D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3" name="CustomShape 16"/>
            <p:cNvSpPr/>
            <p:nvPr/>
          </p:nvSpPr>
          <p:spPr>
            <a:xfrm>
              <a:off x="7949880" y="6002280"/>
              <a:ext cx="210600" cy="21060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</p:grpSp>
      <p:sp>
        <p:nvSpPr>
          <p:cNvPr id="494" name="CustomShape 17"/>
          <p:cNvSpPr/>
          <p:nvPr/>
        </p:nvSpPr>
        <p:spPr>
          <a:xfrm>
            <a:off x="524520" y="244440"/>
            <a:ext cx="9177120" cy="62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en-US" sz="3400" b="1" strike="noStrike" spc="-1">
                <a:solidFill>
                  <a:srgbClr val="000000"/>
                </a:solidFill>
                <a:latin typeface="Arial"/>
                <a:ea typeface="DejaVu Sans"/>
              </a:rPr>
              <a:t>Future Work</a:t>
            </a:r>
            <a:endParaRPr lang="en-US" sz="3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CustomShape 1"/>
          <p:cNvSpPr/>
          <p:nvPr/>
        </p:nvSpPr>
        <p:spPr>
          <a:xfrm>
            <a:off x="524520" y="1143000"/>
            <a:ext cx="11142000" cy="450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496" name="CustomShape 2"/>
          <p:cNvSpPr/>
          <p:nvPr/>
        </p:nvSpPr>
        <p:spPr>
          <a:xfrm>
            <a:off x="715320" y="6452640"/>
            <a:ext cx="16999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Arial"/>
              </a:rPr>
              <a:t>07.09.2020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97" name="CustomShape 3"/>
          <p:cNvSpPr/>
          <p:nvPr/>
        </p:nvSpPr>
        <p:spPr>
          <a:xfrm>
            <a:off x="280080" y="6452640"/>
            <a:ext cx="434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fld id="{EB379CBA-697E-43B7-926B-8CFB7A1DF00F}" type="slidenum">
              <a:rPr lang="en-US" sz="1200" b="1" strike="noStrike" spc="-1">
                <a:solidFill>
                  <a:srgbClr val="000000"/>
                </a:solidFill>
                <a:latin typeface="Arial"/>
              </a:rPr>
              <a:t>25</a:t>
            </a:fld>
            <a:endParaRPr lang="en-US" sz="1200" b="0" strike="noStrike" spc="-1">
              <a:latin typeface="Arial"/>
            </a:endParaRPr>
          </a:p>
        </p:txBody>
      </p:sp>
      <p:grpSp>
        <p:nvGrpSpPr>
          <p:cNvPr id="498" name="Group 4"/>
          <p:cNvGrpSpPr/>
          <p:nvPr/>
        </p:nvGrpSpPr>
        <p:grpSpPr>
          <a:xfrm>
            <a:off x="95400" y="5866560"/>
            <a:ext cx="12096360" cy="407520"/>
            <a:chOff x="95400" y="5866560"/>
            <a:chExt cx="12096360" cy="407520"/>
          </a:xfrm>
        </p:grpSpPr>
        <p:sp>
          <p:nvSpPr>
            <p:cNvPr id="499" name="CustomShape 5"/>
            <p:cNvSpPr/>
            <p:nvPr/>
          </p:nvSpPr>
          <p:spPr>
            <a:xfrm>
              <a:off x="1783800" y="5936040"/>
              <a:ext cx="135324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Grundlagen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500" name="CustomShape 6"/>
            <p:cNvSpPr/>
            <p:nvPr/>
          </p:nvSpPr>
          <p:spPr>
            <a:xfrm>
              <a:off x="8282520" y="5936040"/>
              <a:ext cx="126324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Demo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501" name="CustomShape 7"/>
            <p:cNvSpPr/>
            <p:nvPr/>
          </p:nvSpPr>
          <p:spPr>
            <a:xfrm>
              <a:off x="3592080" y="5936040"/>
              <a:ext cx="212364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Meta-Modell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502" name="CustomShape 8"/>
            <p:cNvSpPr/>
            <p:nvPr/>
          </p:nvSpPr>
          <p:spPr>
            <a:xfrm>
              <a:off x="10000440" y="5936040"/>
              <a:ext cx="208260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Zusammenfassung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503" name="CustomShape 9"/>
            <p:cNvSpPr/>
            <p:nvPr/>
          </p:nvSpPr>
          <p:spPr>
            <a:xfrm>
              <a:off x="100800" y="5936040"/>
              <a:ext cx="122832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Motivation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504" name="CustomShape 10"/>
            <p:cNvSpPr/>
            <p:nvPr/>
          </p:nvSpPr>
          <p:spPr>
            <a:xfrm>
              <a:off x="1451160" y="5997960"/>
              <a:ext cx="210600" cy="210600"/>
            </a:xfrm>
            <a:prstGeom prst="chevron">
              <a:avLst>
                <a:gd name="adj" fmla="val 50000"/>
              </a:avLst>
            </a:prstGeom>
            <a:ln>
              <a:solidFill>
                <a:schemeClr val="tx1"/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/>
          </p:style>
        </p:sp>
        <p:sp>
          <p:nvSpPr>
            <p:cNvPr id="505" name="CustomShape 11"/>
            <p:cNvSpPr/>
            <p:nvPr/>
          </p:nvSpPr>
          <p:spPr>
            <a:xfrm>
              <a:off x="3259080" y="5997960"/>
              <a:ext cx="210600" cy="21060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506" name="CustomShape 12"/>
            <p:cNvSpPr/>
            <p:nvPr/>
          </p:nvSpPr>
          <p:spPr>
            <a:xfrm>
              <a:off x="5837400" y="5997960"/>
              <a:ext cx="210600" cy="21060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507" name="CustomShape 13"/>
            <p:cNvSpPr/>
            <p:nvPr/>
          </p:nvSpPr>
          <p:spPr>
            <a:xfrm>
              <a:off x="6103440" y="5940360"/>
              <a:ext cx="179100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Implementierung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508" name="CustomShape 14"/>
            <p:cNvSpPr/>
            <p:nvPr/>
          </p:nvSpPr>
          <p:spPr>
            <a:xfrm>
              <a:off x="9667800" y="5997960"/>
              <a:ext cx="210600" cy="21060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509" name="Line 15"/>
            <p:cNvSpPr/>
            <p:nvPr/>
          </p:nvSpPr>
          <p:spPr>
            <a:xfrm>
              <a:off x="95400" y="5866560"/>
              <a:ext cx="12096360" cy="1800"/>
            </a:xfrm>
            <a:prstGeom prst="line">
              <a:avLst/>
            </a:prstGeom>
            <a:ln w="41400">
              <a:solidFill>
                <a:srgbClr val="D9D9D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0" name="CustomShape 16"/>
            <p:cNvSpPr/>
            <p:nvPr/>
          </p:nvSpPr>
          <p:spPr>
            <a:xfrm>
              <a:off x="7949880" y="6002280"/>
              <a:ext cx="210600" cy="21060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</p:grpSp>
      <p:sp>
        <p:nvSpPr>
          <p:cNvPr id="511" name="CustomShape 17"/>
          <p:cNvSpPr/>
          <p:nvPr/>
        </p:nvSpPr>
        <p:spPr>
          <a:xfrm>
            <a:off x="524520" y="244440"/>
            <a:ext cx="9177120" cy="62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en-US" sz="3400" b="1" strike="noStrike" spc="-1">
                <a:solidFill>
                  <a:srgbClr val="000000"/>
                </a:solidFill>
                <a:latin typeface="Arial"/>
                <a:ea typeface="DejaVu Sans"/>
              </a:rPr>
              <a:t>Zusammenfassung</a:t>
            </a:r>
            <a:endParaRPr lang="en-US" sz="3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524520" y="244440"/>
            <a:ext cx="9177120" cy="62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en-US" sz="3400" b="1" strike="noStrike" spc="-1" smtClean="0">
                <a:solidFill>
                  <a:srgbClr val="000000"/>
                </a:solidFill>
                <a:latin typeface="Arial"/>
              </a:rPr>
              <a:t>Motivation: Beispiel</a:t>
            </a:r>
            <a:endParaRPr lang="en-US" sz="3400" b="0" strike="noStrike" spc="-1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715320" y="6452640"/>
            <a:ext cx="16999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Arial"/>
              </a:rPr>
              <a:t>07.09.2020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13" name="CustomShape 4"/>
          <p:cNvSpPr/>
          <p:nvPr/>
        </p:nvSpPr>
        <p:spPr>
          <a:xfrm>
            <a:off x="280080" y="6452640"/>
            <a:ext cx="434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fld id="{8037417A-92D0-4517-A102-8AA6DDEF7C6C}" type="slidenum">
              <a:rPr lang="en-US" sz="1200" b="1" strike="noStrike" spc="-1">
                <a:solidFill>
                  <a:srgbClr val="000000"/>
                </a:solidFill>
                <a:latin typeface="Arial"/>
              </a:rPr>
              <a:t>3</a:t>
            </a:fld>
            <a:endParaRPr lang="en-US" sz="1200" b="0" strike="noStrike" spc="-1">
              <a:latin typeface="Arial"/>
            </a:endParaRPr>
          </a:p>
        </p:txBody>
      </p:sp>
      <p:grpSp>
        <p:nvGrpSpPr>
          <p:cNvPr id="114" name="Group 5"/>
          <p:cNvGrpSpPr/>
          <p:nvPr/>
        </p:nvGrpSpPr>
        <p:grpSpPr>
          <a:xfrm>
            <a:off x="95400" y="5866560"/>
            <a:ext cx="12096360" cy="407520"/>
            <a:chOff x="95400" y="5866560"/>
            <a:chExt cx="12096360" cy="407520"/>
          </a:xfrm>
        </p:grpSpPr>
        <p:sp>
          <p:nvSpPr>
            <p:cNvPr id="115" name="CustomShape 6"/>
            <p:cNvSpPr/>
            <p:nvPr/>
          </p:nvSpPr>
          <p:spPr>
            <a:xfrm>
              <a:off x="1783800" y="5936040"/>
              <a:ext cx="135324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Grundlagen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116" name="CustomShape 7"/>
            <p:cNvSpPr/>
            <p:nvPr/>
          </p:nvSpPr>
          <p:spPr>
            <a:xfrm>
              <a:off x="8282520" y="5936040"/>
              <a:ext cx="126324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Demo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117" name="CustomShape 8"/>
            <p:cNvSpPr/>
            <p:nvPr/>
          </p:nvSpPr>
          <p:spPr>
            <a:xfrm>
              <a:off x="3592080" y="5936040"/>
              <a:ext cx="212364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Meta-Modell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118" name="CustomShape 9"/>
            <p:cNvSpPr/>
            <p:nvPr/>
          </p:nvSpPr>
          <p:spPr>
            <a:xfrm>
              <a:off x="10000440" y="5936040"/>
              <a:ext cx="208260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Zusammenfassung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119" name="CustomShape 10"/>
            <p:cNvSpPr/>
            <p:nvPr/>
          </p:nvSpPr>
          <p:spPr>
            <a:xfrm>
              <a:off x="100800" y="5936040"/>
              <a:ext cx="122832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Motivation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120" name="CustomShape 11"/>
            <p:cNvSpPr/>
            <p:nvPr/>
          </p:nvSpPr>
          <p:spPr>
            <a:xfrm>
              <a:off x="1451160" y="5997960"/>
              <a:ext cx="210600" cy="210600"/>
            </a:xfrm>
            <a:prstGeom prst="chevron">
              <a:avLst>
                <a:gd name="adj" fmla="val 50000"/>
              </a:avLst>
            </a:prstGeom>
            <a:ln>
              <a:solidFill>
                <a:schemeClr val="tx1"/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/>
          </p:style>
        </p:sp>
        <p:sp>
          <p:nvSpPr>
            <p:cNvPr id="121" name="CustomShape 12"/>
            <p:cNvSpPr/>
            <p:nvPr/>
          </p:nvSpPr>
          <p:spPr>
            <a:xfrm>
              <a:off x="3259080" y="5997960"/>
              <a:ext cx="210600" cy="21060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122" name="CustomShape 13"/>
            <p:cNvSpPr/>
            <p:nvPr/>
          </p:nvSpPr>
          <p:spPr>
            <a:xfrm>
              <a:off x="5837400" y="5997960"/>
              <a:ext cx="210600" cy="21060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123" name="CustomShape 14"/>
            <p:cNvSpPr/>
            <p:nvPr/>
          </p:nvSpPr>
          <p:spPr>
            <a:xfrm>
              <a:off x="6103440" y="5940360"/>
              <a:ext cx="179100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Implementierung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124" name="CustomShape 15"/>
            <p:cNvSpPr/>
            <p:nvPr/>
          </p:nvSpPr>
          <p:spPr>
            <a:xfrm>
              <a:off x="9667800" y="5997960"/>
              <a:ext cx="210600" cy="21060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125" name="Line 16"/>
            <p:cNvSpPr/>
            <p:nvPr/>
          </p:nvSpPr>
          <p:spPr>
            <a:xfrm>
              <a:off x="95400" y="5866560"/>
              <a:ext cx="12096360" cy="1800"/>
            </a:xfrm>
            <a:prstGeom prst="line">
              <a:avLst/>
            </a:prstGeom>
            <a:ln w="41400">
              <a:solidFill>
                <a:srgbClr val="D9D9D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6" name="CustomShape 17"/>
            <p:cNvSpPr/>
            <p:nvPr/>
          </p:nvSpPr>
          <p:spPr>
            <a:xfrm>
              <a:off x="7949880" y="6002280"/>
              <a:ext cx="210600" cy="21060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</p:grpSp>
      <p:sp>
        <p:nvSpPr>
          <p:cNvPr id="20" name="CustomShape 4"/>
          <p:cNvSpPr/>
          <p:nvPr/>
        </p:nvSpPr>
        <p:spPr>
          <a:xfrm>
            <a:off x="5189040" y="1842997"/>
            <a:ext cx="1538100" cy="94326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tx1"/>
            </a:solidFill>
            <a:round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" name="Gruppieren 1"/>
          <p:cNvGrpSpPr/>
          <p:nvPr/>
        </p:nvGrpSpPr>
        <p:grpSpPr>
          <a:xfrm>
            <a:off x="3259080" y="3302422"/>
            <a:ext cx="1942560" cy="799560"/>
            <a:chOff x="1246500" y="2379809"/>
            <a:chExt cx="1942560" cy="799560"/>
          </a:xfrm>
        </p:grpSpPr>
        <p:pic>
          <p:nvPicPr>
            <p:cNvPr id="19" name="Grafik 7"/>
            <p:cNvPicPr/>
            <p:nvPr/>
          </p:nvPicPr>
          <p:blipFill>
            <a:blip r:embed="rId3"/>
            <a:stretch/>
          </p:blipFill>
          <p:spPr>
            <a:xfrm>
              <a:off x="1246500" y="2379809"/>
              <a:ext cx="1942560" cy="799560"/>
            </a:xfrm>
            <a:prstGeom prst="rect">
              <a:avLst/>
            </a:prstGeom>
            <a:ln>
              <a:noFill/>
            </a:ln>
          </p:spPr>
        </p:pic>
        <p:sp>
          <p:nvSpPr>
            <p:cNvPr id="21" name="CustomShape 5"/>
            <p:cNvSpPr/>
            <p:nvPr/>
          </p:nvSpPr>
          <p:spPr>
            <a:xfrm>
              <a:off x="1405260" y="2592569"/>
              <a:ext cx="162684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smtClean="0">
                  <a:latin typeface="Arial"/>
                </a:rPr>
                <a:t>User 2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22" name="CustomShape 8"/>
          <p:cNvSpPr/>
          <p:nvPr/>
        </p:nvSpPr>
        <p:spPr>
          <a:xfrm>
            <a:off x="5541376" y="1728331"/>
            <a:ext cx="12582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smtClean="0">
                <a:solidFill>
                  <a:srgbClr val="000000"/>
                </a:solidFill>
                <a:latin typeface="Arial"/>
                <a:ea typeface="DejaVu Sans"/>
              </a:rPr>
              <a:t>Credit Card Data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3" name="Grafik 15"/>
          <p:cNvPicPr/>
          <p:nvPr/>
        </p:nvPicPr>
        <p:blipFill>
          <a:blip r:embed="rId4"/>
          <a:stretch/>
        </p:blipFill>
        <p:spPr>
          <a:xfrm>
            <a:off x="6727140" y="2266786"/>
            <a:ext cx="1435680" cy="1435680"/>
          </a:xfrm>
          <a:prstGeom prst="rect">
            <a:avLst/>
          </a:prstGeom>
          <a:ln>
            <a:noFill/>
          </a:ln>
        </p:spPr>
      </p:pic>
      <p:sp>
        <p:nvSpPr>
          <p:cNvPr id="24" name="CustomShape 6"/>
          <p:cNvSpPr/>
          <p:nvPr/>
        </p:nvSpPr>
        <p:spPr>
          <a:xfrm>
            <a:off x="6970140" y="2771866"/>
            <a:ext cx="1005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Prozess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27" name="Gruppieren 26"/>
          <p:cNvGrpSpPr/>
          <p:nvPr/>
        </p:nvGrpSpPr>
        <p:grpSpPr>
          <a:xfrm>
            <a:off x="3259080" y="1448573"/>
            <a:ext cx="1942560" cy="799560"/>
            <a:chOff x="1246500" y="2379809"/>
            <a:chExt cx="1942560" cy="799560"/>
          </a:xfrm>
        </p:grpSpPr>
        <p:pic>
          <p:nvPicPr>
            <p:cNvPr id="28" name="Grafik 7"/>
            <p:cNvPicPr/>
            <p:nvPr/>
          </p:nvPicPr>
          <p:blipFill>
            <a:blip r:embed="rId3"/>
            <a:stretch/>
          </p:blipFill>
          <p:spPr>
            <a:xfrm>
              <a:off x="1246500" y="2379809"/>
              <a:ext cx="1942560" cy="799560"/>
            </a:xfrm>
            <a:prstGeom prst="rect">
              <a:avLst/>
            </a:prstGeom>
            <a:ln>
              <a:noFill/>
            </a:ln>
          </p:spPr>
        </p:pic>
        <p:sp>
          <p:nvSpPr>
            <p:cNvPr id="29" name="CustomShape 5"/>
            <p:cNvSpPr/>
            <p:nvPr/>
          </p:nvSpPr>
          <p:spPr>
            <a:xfrm>
              <a:off x="1405260" y="2592569"/>
              <a:ext cx="162684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smtClean="0">
                  <a:latin typeface="Arial"/>
                </a:rPr>
                <a:t>User 1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30" name="CustomShape 4"/>
          <p:cNvSpPr/>
          <p:nvPr/>
        </p:nvSpPr>
        <p:spPr>
          <a:xfrm flipV="1">
            <a:off x="5189040" y="2887273"/>
            <a:ext cx="1538100" cy="94326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tx1"/>
            </a:solidFill>
            <a:round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" name="CustomShape 2"/>
          <p:cNvSpPr/>
          <p:nvPr/>
        </p:nvSpPr>
        <p:spPr>
          <a:xfrm>
            <a:off x="676920" y="4678996"/>
            <a:ext cx="11142000" cy="11178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57920" indent="-457200">
              <a:lnSpc>
                <a:spcPct val="90000"/>
              </a:lnSpc>
              <a:spcBef>
                <a:spcPts val="601"/>
              </a:spcBef>
              <a:buFont typeface="Arial" panose="020B0604020202020204" pitchFamily="34" charset="0"/>
              <a:buChar char="→"/>
            </a:pPr>
            <a:r>
              <a:rPr lang="de-DE" sz="2800" smtClean="0"/>
              <a:t>Erweiterte </a:t>
            </a:r>
            <a:r>
              <a:rPr lang="de-DE" sz="2800"/>
              <a:t>Datenflussmodelle erlauben Aussagen</a:t>
            </a:r>
            <a:br>
              <a:rPr lang="de-DE" sz="2800"/>
            </a:br>
            <a:r>
              <a:rPr lang="de-DE" sz="2800"/>
              <a:t>über Sicherheitseigenschaften geplanter Systeme</a:t>
            </a:r>
            <a:r>
              <a:rPr lang="de-DE" sz="2800" smtClean="0"/>
              <a:t> </a:t>
            </a:r>
            <a:br>
              <a:rPr lang="de-DE" sz="2800" smtClean="0"/>
            </a:br>
            <a:endParaRPr lang="en-US" sz="2800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524520" y="244440"/>
            <a:ext cx="9177120" cy="62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en-US" sz="3400" b="1" strike="noStrike" spc="-1" smtClean="0">
                <a:solidFill>
                  <a:srgbClr val="000000"/>
                </a:solidFill>
                <a:latin typeface="Arial"/>
              </a:rPr>
              <a:t>Motivation: Beispiel</a:t>
            </a:r>
            <a:endParaRPr lang="en-US" sz="3400" b="0" strike="noStrike" spc="-1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715320" y="6452640"/>
            <a:ext cx="16999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Arial"/>
              </a:rPr>
              <a:t>07.09.2020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13" name="CustomShape 4"/>
          <p:cNvSpPr/>
          <p:nvPr/>
        </p:nvSpPr>
        <p:spPr>
          <a:xfrm>
            <a:off x="280080" y="6452640"/>
            <a:ext cx="434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fld id="{8037417A-92D0-4517-A102-8AA6DDEF7C6C}" type="slidenum">
              <a:rPr lang="en-US" sz="1200" b="1" strike="noStrike" spc="-1">
                <a:solidFill>
                  <a:srgbClr val="000000"/>
                </a:solidFill>
                <a:latin typeface="Arial"/>
              </a:rPr>
              <a:t>4</a:t>
            </a:fld>
            <a:endParaRPr lang="en-US" sz="1200" b="0" strike="noStrike" spc="-1">
              <a:latin typeface="Arial"/>
            </a:endParaRPr>
          </a:p>
        </p:txBody>
      </p:sp>
      <p:grpSp>
        <p:nvGrpSpPr>
          <p:cNvPr id="114" name="Group 5"/>
          <p:cNvGrpSpPr/>
          <p:nvPr/>
        </p:nvGrpSpPr>
        <p:grpSpPr>
          <a:xfrm>
            <a:off x="95400" y="5866560"/>
            <a:ext cx="12096360" cy="407520"/>
            <a:chOff x="95400" y="5866560"/>
            <a:chExt cx="12096360" cy="407520"/>
          </a:xfrm>
        </p:grpSpPr>
        <p:sp>
          <p:nvSpPr>
            <p:cNvPr id="115" name="CustomShape 6"/>
            <p:cNvSpPr/>
            <p:nvPr/>
          </p:nvSpPr>
          <p:spPr>
            <a:xfrm>
              <a:off x="1783800" y="5936040"/>
              <a:ext cx="135324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Grundlagen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116" name="CustomShape 7"/>
            <p:cNvSpPr/>
            <p:nvPr/>
          </p:nvSpPr>
          <p:spPr>
            <a:xfrm>
              <a:off x="8282520" y="5936040"/>
              <a:ext cx="126324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Demo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117" name="CustomShape 8"/>
            <p:cNvSpPr/>
            <p:nvPr/>
          </p:nvSpPr>
          <p:spPr>
            <a:xfrm>
              <a:off x="3592080" y="5936040"/>
              <a:ext cx="212364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Meta-Modell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118" name="CustomShape 9"/>
            <p:cNvSpPr/>
            <p:nvPr/>
          </p:nvSpPr>
          <p:spPr>
            <a:xfrm>
              <a:off x="10000440" y="5936040"/>
              <a:ext cx="208260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Zusammenfassung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119" name="CustomShape 10"/>
            <p:cNvSpPr/>
            <p:nvPr/>
          </p:nvSpPr>
          <p:spPr>
            <a:xfrm>
              <a:off x="100800" y="5936040"/>
              <a:ext cx="122832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Motivation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120" name="CustomShape 11"/>
            <p:cNvSpPr/>
            <p:nvPr/>
          </p:nvSpPr>
          <p:spPr>
            <a:xfrm>
              <a:off x="1451160" y="5997960"/>
              <a:ext cx="210600" cy="210600"/>
            </a:xfrm>
            <a:prstGeom prst="chevron">
              <a:avLst>
                <a:gd name="adj" fmla="val 50000"/>
              </a:avLst>
            </a:prstGeom>
            <a:ln>
              <a:solidFill>
                <a:schemeClr val="tx1"/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/>
          </p:style>
        </p:sp>
        <p:sp>
          <p:nvSpPr>
            <p:cNvPr id="121" name="CustomShape 12"/>
            <p:cNvSpPr/>
            <p:nvPr/>
          </p:nvSpPr>
          <p:spPr>
            <a:xfrm>
              <a:off x="3259080" y="5997960"/>
              <a:ext cx="210600" cy="21060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122" name="CustomShape 13"/>
            <p:cNvSpPr/>
            <p:nvPr/>
          </p:nvSpPr>
          <p:spPr>
            <a:xfrm>
              <a:off x="5837400" y="5997960"/>
              <a:ext cx="210600" cy="21060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123" name="CustomShape 14"/>
            <p:cNvSpPr/>
            <p:nvPr/>
          </p:nvSpPr>
          <p:spPr>
            <a:xfrm>
              <a:off x="6103440" y="5940360"/>
              <a:ext cx="179100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Implementierung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124" name="CustomShape 15"/>
            <p:cNvSpPr/>
            <p:nvPr/>
          </p:nvSpPr>
          <p:spPr>
            <a:xfrm>
              <a:off x="9667800" y="5997960"/>
              <a:ext cx="210600" cy="21060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125" name="Line 16"/>
            <p:cNvSpPr/>
            <p:nvPr/>
          </p:nvSpPr>
          <p:spPr>
            <a:xfrm>
              <a:off x="95400" y="5866560"/>
              <a:ext cx="12096360" cy="1800"/>
            </a:xfrm>
            <a:prstGeom prst="line">
              <a:avLst/>
            </a:prstGeom>
            <a:ln w="41400">
              <a:solidFill>
                <a:srgbClr val="D9D9D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6" name="CustomShape 17"/>
            <p:cNvSpPr/>
            <p:nvPr/>
          </p:nvSpPr>
          <p:spPr>
            <a:xfrm>
              <a:off x="7949880" y="6002280"/>
              <a:ext cx="210600" cy="21060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</p:grpSp>
      <p:sp>
        <p:nvSpPr>
          <p:cNvPr id="20" name="CustomShape 4"/>
          <p:cNvSpPr/>
          <p:nvPr/>
        </p:nvSpPr>
        <p:spPr>
          <a:xfrm>
            <a:off x="5189040" y="1842997"/>
            <a:ext cx="1538100" cy="94326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tx1"/>
            </a:solidFill>
            <a:round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" name="Gruppieren 1"/>
          <p:cNvGrpSpPr/>
          <p:nvPr/>
        </p:nvGrpSpPr>
        <p:grpSpPr>
          <a:xfrm>
            <a:off x="3259080" y="3302422"/>
            <a:ext cx="1942560" cy="799560"/>
            <a:chOff x="1246500" y="2379809"/>
            <a:chExt cx="1942560" cy="799560"/>
          </a:xfrm>
        </p:grpSpPr>
        <p:pic>
          <p:nvPicPr>
            <p:cNvPr id="19" name="Grafik 7"/>
            <p:cNvPicPr/>
            <p:nvPr/>
          </p:nvPicPr>
          <p:blipFill>
            <a:blip r:embed="rId3"/>
            <a:stretch/>
          </p:blipFill>
          <p:spPr>
            <a:xfrm>
              <a:off x="1246500" y="2379809"/>
              <a:ext cx="1942560" cy="799560"/>
            </a:xfrm>
            <a:prstGeom prst="rect">
              <a:avLst/>
            </a:prstGeom>
            <a:ln>
              <a:noFill/>
            </a:ln>
          </p:spPr>
        </p:pic>
        <p:sp>
          <p:nvSpPr>
            <p:cNvPr id="21" name="CustomShape 5"/>
            <p:cNvSpPr/>
            <p:nvPr/>
          </p:nvSpPr>
          <p:spPr>
            <a:xfrm>
              <a:off x="1405260" y="2592569"/>
              <a:ext cx="162684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smtClean="0">
                  <a:latin typeface="Arial"/>
                </a:rPr>
                <a:t>User 2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22" name="CustomShape 8"/>
          <p:cNvSpPr/>
          <p:nvPr/>
        </p:nvSpPr>
        <p:spPr>
          <a:xfrm>
            <a:off x="5541376" y="1728331"/>
            <a:ext cx="12582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smtClean="0">
                <a:solidFill>
                  <a:srgbClr val="000000"/>
                </a:solidFill>
                <a:latin typeface="Arial"/>
                <a:ea typeface="DejaVu Sans"/>
              </a:rPr>
              <a:t>Credit Card Data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3" name="Grafik 15"/>
          <p:cNvPicPr/>
          <p:nvPr/>
        </p:nvPicPr>
        <p:blipFill>
          <a:blip r:embed="rId4"/>
          <a:stretch/>
        </p:blipFill>
        <p:spPr>
          <a:xfrm>
            <a:off x="6727140" y="2266786"/>
            <a:ext cx="1435680" cy="1435680"/>
          </a:xfrm>
          <a:prstGeom prst="rect">
            <a:avLst/>
          </a:prstGeom>
          <a:ln>
            <a:noFill/>
          </a:ln>
        </p:spPr>
      </p:pic>
      <p:sp>
        <p:nvSpPr>
          <p:cNvPr id="24" name="CustomShape 6"/>
          <p:cNvSpPr/>
          <p:nvPr/>
        </p:nvSpPr>
        <p:spPr>
          <a:xfrm>
            <a:off x="6970140" y="2771866"/>
            <a:ext cx="1005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Prozess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27" name="Gruppieren 26"/>
          <p:cNvGrpSpPr/>
          <p:nvPr/>
        </p:nvGrpSpPr>
        <p:grpSpPr>
          <a:xfrm>
            <a:off x="3259080" y="1448573"/>
            <a:ext cx="1942560" cy="799560"/>
            <a:chOff x="1246500" y="2379809"/>
            <a:chExt cx="1942560" cy="799560"/>
          </a:xfrm>
        </p:grpSpPr>
        <p:pic>
          <p:nvPicPr>
            <p:cNvPr id="28" name="Grafik 7"/>
            <p:cNvPicPr/>
            <p:nvPr/>
          </p:nvPicPr>
          <p:blipFill>
            <a:blip r:embed="rId3"/>
            <a:stretch/>
          </p:blipFill>
          <p:spPr>
            <a:xfrm>
              <a:off x="1246500" y="2379809"/>
              <a:ext cx="1942560" cy="799560"/>
            </a:xfrm>
            <a:prstGeom prst="rect">
              <a:avLst/>
            </a:prstGeom>
            <a:ln>
              <a:noFill/>
            </a:ln>
          </p:spPr>
        </p:pic>
        <p:sp>
          <p:nvSpPr>
            <p:cNvPr id="29" name="CustomShape 5"/>
            <p:cNvSpPr/>
            <p:nvPr/>
          </p:nvSpPr>
          <p:spPr>
            <a:xfrm>
              <a:off x="1405260" y="2592569"/>
              <a:ext cx="162684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smtClean="0">
                  <a:latin typeface="Arial"/>
                </a:rPr>
                <a:t>User 1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30" name="CustomShape 4"/>
          <p:cNvSpPr/>
          <p:nvPr/>
        </p:nvSpPr>
        <p:spPr>
          <a:xfrm flipV="1">
            <a:off x="5189040" y="2887273"/>
            <a:ext cx="1538100" cy="94326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tx1"/>
            </a:solidFill>
            <a:round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" name="CustomShape 2"/>
          <p:cNvSpPr/>
          <p:nvPr/>
        </p:nvSpPr>
        <p:spPr>
          <a:xfrm>
            <a:off x="676920" y="4678996"/>
            <a:ext cx="11142000" cy="11178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57920" indent="-457200">
              <a:lnSpc>
                <a:spcPct val="90000"/>
              </a:lnSpc>
              <a:spcBef>
                <a:spcPts val="601"/>
              </a:spcBef>
              <a:buFont typeface="Arial" panose="020B0604020202020204" pitchFamily="34" charset="0"/>
              <a:buChar char="→"/>
            </a:pPr>
            <a:r>
              <a:rPr lang="de-DE" sz="2800" smtClean="0"/>
              <a:t>Erweiterte </a:t>
            </a:r>
            <a:r>
              <a:rPr lang="de-DE" sz="2800"/>
              <a:t>Datenflussmodelle erlauben Aussagen</a:t>
            </a:r>
            <a:br>
              <a:rPr lang="de-DE" sz="2800"/>
            </a:br>
            <a:r>
              <a:rPr lang="de-DE" sz="2800"/>
              <a:t>über Sicherheitseigenschaften geplanter Systeme</a:t>
            </a:r>
            <a:r>
              <a:rPr lang="de-DE" sz="2800" smtClean="0"/>
              <a:t> </a:t>
            </a:r>
            <a:br>
              <a:rPr lang="de-DE" sz="2800" smtClean="0"/>
            </a:br>
            <a:endParaRPr lang="en-US" sz="28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CustomShape 28"/>
          <p:cNvSpPr/>
          <p:nvPr/>
        </p:nvSpPr>
        <p:spPr>
          <a:xfrm>
            <a:off x="3583658" y="2798231"/>
            <a:ext cx="1280804" cy="5482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smtClean="0">
                <a:solidFill>
                  <a:srgbClr val="000000"/>
                </a:solidFill>
                <a:latin typeface="Arial"/>
                <a:ea typeface="DejaVu Sans"/>
              </a:rPr>
              <a:t>Charak-teristik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3" name="CustomShape 28"/>
          <p:cNvSpPr/>
          <p:nvPr/>
        </p:nvSpPr>
        <p:spPr>
          <a:xfrm>
            <a:off x="3583658" y="962966"/>
            <a:ext cx="1280804" cy="5482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smtClean="0">
                <a:solidFill>
                  <a:srgbClr val="000000"/>
                </a:solidFill>
                <a:latin typeface="Arial"/>
                <a:ea typeface="DejaVu Sans"/>
              </a:rPr>
              <a:t>Charak-teristik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" name="CustomShape 28"/>
          <p:cNvSpPr/>
          <p:nvPr/>
        </p:nvSpPr>
        <p:spPr>
          <a:xfrm>
            <a:off x="6871500" y="3602461"/>
            <a:ext cx="1280804" cy="5482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smtClean="0">
                <a:solidFill>
                  <a:srgbClr val="000000"/>
                </a:solidFill>
                <a:latin typeface="Arial"/>
                <a:ea typeface="DejaVu Sans"/>
              </a:rPr>
              <a:t>Charak-teristik</a:t>
            </a:r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46170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24520" y="244440"/>
            <a:ext cx="9177120" cy="62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en-US" sz="3400" b="1" strike="noStrike" spc="-1" smtClean="0">
                <a:solidFill>
                  <a:srgbClr val="000000"/>
                </a:solidFill>
                <a:latin typeface="Arial"/>
              </a:rPr>
              <a:t>Motivation</a:t>
            </a:r>
            <a:endParaRPr lang="en-US" sz="3400" b="0" strike="noStrike" spc="-1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524520" y="1143000"/>
            <a:ext cx="11142000" cy="450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61800" indent="-361080">
              <a:lnSpc>
                <a:spcPct val="90000"/>
              </a:lnSpc>
              <a:spcBef>
                <a:spcPts val="601"/>
              </a:spcBef>
              <a:buBlip>
                <a:blip r:embed="rId3"/>
              </a:buBlip>
            </a:pPr>
            <a:r>
              <a:rPr lang="en-US" sz="2800" spc="-1" smtClean="0">
                <a:solidFill>
                  <a:srgbClr val="000000"/>
                </a:solidFill>
                <a:latin typeface="Arial"/>
              </a:rPr>
              <a:t>Bestehender Editor für Datenflussdiagramme mit Hierarchisierung</a:t>
            </a:r>
          </a:p>
          <a:p>
            <a:pPr marL="720">
              <a:lnSpc>
                <a:spcPct val="90000"/>
              </a:lnSpc>
              <a:spcBef>
                <a:spcPts val="601"/>
              </a:spcBef>
            </a:pPr>
            <a:endParaRPr lang="en-US" sz="2800" spc="-1" smtClean="0">
              <a:solidFill>
                <a:srgbClr val="000000"/>
              </a:solidFill>
              <a:latin typeface="Arial"/>
            </a:endParaRPr>
          </a:p>
          <a:p>
            <a:pPr marL="361800" indent="-361080">
              <a:lnSpc>
                <a:spcPct val="90000"/>
              </a:lnSpc>
              <a:spcBef>
                <a:spcPts val="601"/>
              </a:spcBef>
              <a:buBlip>
                <a:blip r:embed="rId3"/>
              </a:buBlip>
            </a:pPr>
            <a:r>
              <a:rPr lang="en-US" sz="2800" spc="-1" smtClean="0">
                <a:solidFill>
                  <a:srgbClr val="000000"/>
                </a:solidFill>
                <a:latin typeface="Arial"/>
              </a:rPr>
              <a:t>Ziel: Erweiterung des bestehenden Editors</a:t>
            </a:r>
          </a:p>
          <a:p>
            <a:pPr marL="819000" lvl="1" indent="-361080">
              <a:lnSpc>
                <a:spcPct val="90000"/>
              </a:lnSpc>
              <a:spcBef>
                <a:spcPts val="601"/>
              </a:spcBef>
              <a:buBlip>
                <a:blip r:embed="rId3"/>
              </a:buBlip>
            </a:pPr>
            <a:r>
              <a:rPr lang="en-US" sz="2800" spc="-1" smtClean="0">
                <a:solidFill>
                  <a:srgbClr val="000000"/>
                </a:solidFill>
                <a:latin typeface="Arial"/>
              </a:rPr>
              <a:t>Pins zum Datenaustausch</a:t>
            </a:r>
          </a:p>
          <a:p>
            <a:pPr marL="819000" lvl="1" indent="-361080">
              <a:lnSpc>
                <a:spcPct val="90000"/>
              </a:lnSpc>
              <a:spcBef>
                <a:spcPts val="601"/>
              </a:spcBef>
              <a:buBlip>
                <a:blip r:embed="rId3"/>
              </a:buBlip>
            </a:pPr>
            <a:r>
              <a:rPr lang="en-US" sz="2800" spc="-1" smtClean="0">
                <a:solidFill>
                  <a:srgbClr val="000000"/>
                </a:solidFill>
                <a:latin typeface="Arial"/>
              </a:rPr>
              <a:t>Verhaltensbeschreibung von Knoten</a:t>
            </a:r>
          </a:p>
          <a:p>
            <a:pPr marL="819000" lvl="1" indent="-361080">
              <a:lnSpc>
                <a:spcPct val="90000"/>
              </a:lnSpc>
              <a:spcBef>
                <a:spcPts val="601"/>
              </a:spcBef>
              <a:buBlip>
                <a:blip r:embed="rId3"/>
              </a:buBlip>
            </a:pPr>
            <a:r>
              <a:rPr lang="en-US" sz="2800" spc="-1" smtClean="0">
                <a:solidFill>
                  <a:srgbClr val="000000"/>
                </a:solidFill>
                <a:latin typeface="Arial"/>
              </a:rPr>
              <a:t>Anpassung der Verfeinerung von Prozessen</a:t>
            </a:r>
          </a:p>
          <a:p>
            <a:pPr marL="361800" indent="-361080">
              <a:lnSpc>
                <a:spcPct val="90000"/>
              </a:lnSpc>
              <a:spcBef>
                <a:spcPts val="601"/>
              </a:spcBef>
              <a:buBlip>
                <a:blip r:embed="rId3"/>
              </a:buBlip>
            </a:pPr>
            <a:endParaRPr lang="en-US" sz="2800" spc="-1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715320" y="6452640"/>
            <a:ext cx="16999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Arial"/>
              </a:rPr>
              <a:t>07.09.2020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280080" y="6452640"/>
            <a:ext cx="434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fld id="{F091E435-D7FF-4FCD-A682-227F832E80F0}" type="slidenum">
              <a:rPr lang="en-US" sz="1200" b="1" strike="noStrike" spc="-1">
                <a:solidFill>
                  <a:srgbClr val="000000"/>
                </a:solidFill>
                <a:latin typeface="Arial"/>
              </a:rPr>
              <a:t>5</a:t>
            </a:fld>
            <a:endParaRPr lang="en-US" sz="1200" b="0" strike="noStrike" spc="-1">
              <a:latin typeface="Arial"/>
            </a:endParaRPr>
          </a:p>
        </p:txBody>
      </p:sp>
      <p:grpSp>
        <p:nvGrpSpPr>
          <p:cNvPr id="97" name="Group 5"/>
          <p:cNvGrpSpPr/>
          <p:nvPr/>
        </p:nvGrpSpPr>
        <p:grpSpPr>
          <a:xfrm>
            <a:off x="95400" y="5866560"/>
            <a:ext cx="12096360" cy="407520"/>
            <a:chOff x="95400" y="5866560"/>
            <a:chExt cx="12096360" cy="407520"/>
          </a:xfrm>
        </p:grpSpPr>
        <p:sp>
          <p:nvSpPr>
            <p:cNvPr id="98" name="CustomShape 6"/>
            <p:cNvSpPr/>
            <p:nvPr/>
          </p:nvSpPr>
          <p:spPr>
            <a:xfrm>
              <a:off x="1783800" y="5936040"/>
              <a:ext cx="135324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Grundlagen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99" name="CustomShape 7"/>
            <p:cNvSpPr/>
            <p:nvPr/>
          </p:nvSpPr>
          <p:spPr>
            <a:xfrm>
              <a:off x="8282520" y="5936040"/>
              <a:ext cx="126324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Demo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100" name="CustomShape 8"/>
            <p:cNvSpPr/>
            <p:nvPr/>
          </p:nvSpPr>
          <p:spPr>
            <a:xfrm>
              <a:off x="3592080" y="5936040"/>
              <a:ext cx="212364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Meta-Modell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101" name="CustomShape 9"/>
            <p:cNvSpPr/>
            <p:nvPr/>
          </p:nvSpPr>
          <p:spPr>
            <a:xfrm>
              <a:off x="10000440" y="5936040"/>
              <a:ext cx="208260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Zusammenfassung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102" name="CustomShape 10"/>
            <p:cNvSpPr/>
            <p:nvPr/>
          </p:nvSpPr>
          <p:spPr>
            <a:xfrm>
              <a:off x="100800" y="5936040"/>
              <a:ext cx="122832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Motivation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103" name="CustomShape 11"/>
            <p:cNvSpPr/>
            <p:nvPr/>
          </p:nvSpPr>
          <p:spPr>
            <a:xfrm>
              <a:off x="1451160" y="5997960"/>
              <a:ext cx="210600" cy="210600"/>
            </a:xfrm>
            <a:prstGeom prst="chevron">
              <a:avLst>
                <a:gd name="adj" fmla="val 50000"/>
              </a:avLst>
            </a:prstGeom>
            <a:ln>
              <a:solidFill>
                <a:schemeClr val="tx1"/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/>
          </p:style>
        </p:sp>
        <p:sp>
          <p:nvSpPr>
            <p:cNvPr id="104" name="CustomShape 12"/>
            <p:cNvSpPr/>
            <p:nvPr/>
          </p:nvSpPr>
          <p:spPr>
            <a:xfrm>
              <a:off x="3259080" y="5997960"/>
              <a:ext cx="210600" cy="21060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105" name="CustomShape 13"/>
            <p:cNvSpPr/>
            <p:nvPr/>
          </p:nvSpPr>
          <p:spPr>
            <a:xfrm>
              <a:off x="5837400" y="5997960"/>
              <a:ext cx="210600" cy="21060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106" name="CustomShape 14"/>
            <p:cNvSpPr/>
            <p:nvPr/>
          </p:nvSpPr>
          <p:spPr>
            <a:xfrm>
              <a:off x="6103440" y="5940360"/>
              <a:ext cx="179100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Implementierung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107" name="CustomShape 15"/>
            <p:cNvSpPr/>
            <p:nvPr/>
          </p:nvSpPr>
          <p:spPr>
            <a:xfrm>
              <a:off x="9667800" y="5997960"/>
              <a:ext cx="210600" cy="21060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108" name="Line 16"/>
            <p:cNvSpPr/>
            <p:nvPr/>
          </p:nvSpPr>
          <p:spPr>
            <a:xfrm>
              <a:off x="95400" y="5866560"/>
              <a:ext cx="12096360" cy="1800"/>
            </a:xfrm>
            <a:prstGeom prst="line">
              <a:avLst/>
            </a:prstGeom>
            <a:ln w="41400">
              <a:solidFill>
                <a:srgbClr val="D9D9D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9" name="CustomShape 17"/>
            <p:cNvSpPr/>
            <p:nvPr/>
          </p:nvSpPr>
          <p:spPr>
            <a:xfrm>
              <a:off x="7949880" y="6002280"/>
              <a:ext cx="210600" cy="21060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</p:grpSp>
    </p:spTree>
    <p:extLst>
      <p:ext uri="{BB962C8B-B14F-4D97-AF65-F5344CB8AC3E}">
        <p14:creationId xmlns:p14="http://schemas.microsoft.com/office/powerpoint/2010/main" val="9836863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524520" y="1143000"/>
            <a:ext cx="11142000" cy="450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61800" indent="-361080">
              <a:lnSpc>
                <a:spcPct val="100000"/>
              </a:lnSpc>
              <a:spcBef>
                <a:spcPts val="601"/>
              </a:spcBef>
              <a:buBlip>
                <a:blip r:embed="rId2"/>
              </a:buBlip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Datenorientierte Darstellung von Systemen</a:t>
            </a:r>
            <a:endParaRPr lang="en-US" sz="2800" b="0" strike="noStrike" spc="-1">
              <a:latin typeface="Arial"/>
            </a:endParaRPr>
          </a:p>
          <a:p>
            <a:pPr marL="361800" indent="-361080">
              <a:lnSpc>
                <a:spcPct val="100000"/>
              </a:lnSpc>
              <a:spcBef>
                <a:spcPts val="601"/>
              </a:spcBef>
              <a:buBlip>
                <a:blip r:embed="rId2"/>
              </a:buBlip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4 Entitäten</a:t>
            </a:r>
            <a:endParaRPr lang="en-US" sz="2800" b="0" strike="noStrike" spc="-1">
              <a:latin typeface="Arial"/>
            </a:endParaRPr>
          </a:p>
          <a:p>
            <a:pPr marL="361800" indent="-361080">
              <a:lnSpc>
                <a:spcPct val="100000"/>
              </a:lnSpc>
              <a:spcBef>
                <a:spcPts val="601"/>
              </a:spcBef>
              <a:buBlip>
                <a:blip r:embed="rId2"/>
              </a:buBlip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Verfeinern in Subdiagramme möglich</a:t>
            </a:r>
            <a:endParaRPr lang="en-US" sz="2800" b="0" strike="noStrike" spc="-1">
              <a:latin typeface="Arial"/>
            </a:endParaRPr>
          </a:p>
          <a:p>
            <a:pPr marL="361800" indent="-361080">
              <a:lnSpc>
                <a:spcPct val="100000"/>
              </a:lnSpc>
              <a:spcBef>
                <a:spcPts val="601"/>
              </a:spcBef>
              <a:buBlip>
                <a:blip r:embed="rId2"/>
              </a:buBlip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Data Dictionary enthält Informationen über Datentypen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715320" y="6452640"/>
            <a:ext cx="16999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Arial"/>
              </a:rPr>
              <a:t>07.09.2020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280080" y="6452640"/>
            <a:ext cx="434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fld id="{36105259-3D87-455C-B6B5-AEDE1023F2B8}" type="slidenum">
              <a:rPr lang="en-US" sz="1200" b="1" strike="noStrike" spc="-1">
                <a:solidFill>
                  <a:srgbClr val="000000"/>
                </a:solidFill>
                <a:latin typeface="Arial"/>
              </a:rPr>
              <a:t>6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185" name="Grafik 6"/>
          <p:cNvPicPr/>
          <p:nvPr/>
        </p:nvPicPr>
        <p:blipFill>
          <a:blip r:embed="rId3"/>
          <a:stretch/>
        </p:blipFill>
        <p:spPr>
          <a:xfrm>
            <a:off x="8423280" y="4083480"/>
            <a:ext cx="1942560" cy="799560"/>
          </a:xfrm>
          <a:prstGeom prst="rect">
            <a:avLst/>
          </a:prstGeom>
          <a:ln>
            <a:noFill/>
          </a:ln>
        </p:spPr>
      </p:pic>
      <p:pic>
        <p:nvPicPr>
          <p:cNvPr id="186" name="Grafik 7"/>
          <p:cNvPicPr/>
          <p:nvPr/>
        </p:nvPicPr>
        <p:blipFill>
          <a:blip r:embed="rId4"/>
          <a:stretch/>
        </p:blipFill>
        <p:spPr>
          <a:xfrm>
            <a:off x="1839240" y="4083480"/>
            <a:ext cx="1942560" cy="799560"/>
          </a:xfrm>
          <a:prstGeom prst="rect">
            <a:avLst/>
          </a:prstGeom>
          <a:ln>
            <a:noFill/>
          </a:ln>
        </p:spPr>
      </p:pic>
      <p:sp>
        <p:nvSpPr>
          <p:cNvPr id="187" name="CustomShape 4"/>
          <p:cNvSpPr/>
          <p:nvPr/>
        </p:nvSpPr>
        <p:spPr>
          <a:xfrm>
            <a:off x="3791520" y="4501080"/>
            <a:ext cx="1597680" cy="6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tx1"/>
            </a:solidFill>
            <a:round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5"/>
          <p:cNvSpPr/>
          <p:nvPr/>
        </p:nvSpPr>
        <p:spPr>
          <a:xfrm>
            <a:off x="1998000" y="4296240"/>
            <a:ext cx="1626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Externer Aktor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9" name="CustomShape 6"/>
          <p:cNvSpPr/>
          <p:nvPr/>
        </p:nvSpPr>
        <p:spPr>
          <a:xfrm>
            <a:off x="5632920" y="4296240"/>
            <a:ext cx="1005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Prozess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0" name="CustomShape 7"/>
          <p:cNvSpPr/>
          <p:nvPr/>
        </p:nvSpPr>
        <p:spPr>
          <a:xfrm>
            <a:off x="8827560" y="4294080"/>
            <a:ext cx="1080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Speicher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1" name="CustomShape 8"/>
          <p:cNvSpPr/>
          <p:nvPr/>
        </p:nvSpPr>
        <p:spPr>
          <a:xfrm>
            <a:off x="3963240" y="4062600"/>
            <a:ext cx="12582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Datenfluss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2" name="CustomShape 9"/>
          <p:cNvSpPr/>
          <p:nvPr/>
        </p:nvSpPr>
        <p:spPr>
          <a:xfrm>
            <a:off x="6925680" y="4556520"/>
            <a:ext cx="12582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Datenfluss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3" name="CustomShape 10"/>
          <p:cNvSpPr/>
          <p:nvPr/>
        </p:nvSpPr>
        <p:spPr>
          <a:xfrm>
            <a:off x="6824880" y="4505040"/>
            <a:ext cx="1597680" cy="6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tx1"/>
            </a:solidFill>
            <a:round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4" name="Grafik 15"/>
          <p:cNvPicPr/>
          <p:nvPr/>
        </p:nvPicPr>
        <p:blipFill>
          <a:blip r:embed="rId5"/>
          <a:stretch/>
        </p:blipFill>
        <p:spPr>
          <a:xfrm>
            <a:off x="5389920" y="3791160"/>
            <a:ext cx="1435680" cy="1435680"/>
          </a:xfrm>
          <a:prstGeom prst="rect">
            <a:avLst/>
          </a:prstGeom>
          <a:ln>
            <a:noFill/>
          </a:ln>
        </p:spPr>
      </p:pic>
      <p:grpSp>
        <p:nvGrpSpPr>
          <p:cNvPr id="195" name="Group 11"/>
          <p:cNvGrpSpPr/>
          <p:nvPr/>
        </p:nvGrpSpPr>
        <p:grpSpPr>
          <a:xfrm>
            <a:off x="95400" y="5866560"/>
            <a:ext cx="12096360" cy="407520"/>
            <a:chOff x="95400" y="5866560"/>
            <a:chExt cx="12096360" cy="407520"/>
          </a:xfrm>
        </p:grpSpPr>
        <p:sp>
          <p:nvSpPr>
            <p:cNvPr id="196" name="CustomShape 12"/>
            <p:cNvSpPr/>
            <p:nvPr/>
          </p:nvSpPr>
          <p:spPr>
            <a:xfrm>
              <a:off x="1783800" y="5936040"/>
              <a:ext cx="135324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Grundlagen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197" name="CustomShape 13"/>
            <p:cNvSpPr/>
            <p:nvPr/>
          </p:nvSpPr>
          <p:spPr>
            <a:xfrm>
              <a:off x="8282520" y="5936040"/>
              <a:ext cx="126324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Demo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198" name="CustomShape 14"/>
            <p:cNvSpPr/>
            <p:nvPr/>
          </p:nvSpPr>
          <p:spPr>
            <a:xfrm>
              <a:off x="3592080" y="5936040"/>
              <a:ext cx="212364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Meta-Modell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199" name="CustomShape 15"/>
            <p:cNvSpPr/>
            <p:nvPr/>
          </p:nvSpPr>
          <p:spPr>
            <a:xfrm>
              <a:off x="10000440" y="5936040"/>
              <a:ext cx="208260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Zusammenfassung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200" name="CustomShape 16"/>
            <p:cNvSpPr/>
            <p:nvPr/>
          </p:nvSpPr>
          <p:spPr>
            <a:xfrm>
              <a:off x="100800" y="5936040"/>
              <a:ext cx="122832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Motivation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201" name="CustomShape 17"/>
            <p:cNvSpPr/>
            <p:nvPr/>
          </p:nvSpPr>
          <p:spPr>
            <a:xfrm>
              <a:off x="1451160" y="5997960"/>
              <a:ext cx="210600" cy="210600"/>
            </a:xfrm>
            <a:prstGeom prst="chevron">
              <a:avLst>
                <a:gd name="adj" fmla="val 50000"/>
              </a:avLst>
            </a:prstGeom>
            <a:ln>
              <a:solidFill>
                <a:schemeClr val="tx1"/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/>
          </p:style>
        </p:sp>
        <p:sp>
          <p:nvSpPr>
            <p:cNvPr id="202" name="CustomShape 18"/>
            <p:cNvSpPr/>
            <p:nvPr/>
          </p:nvSpPr>
          <p:spPr>
            <a:xfrm>
              <a:off x="3259080" y="5997960"/>
              <a:ext cx="210600" cy="21060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203" name="CustomShape 19"/>
            <p:cNvSpPr/>
            <p:nvPr/>
          </p:nvSpPr>
          <p:spPr>
            <a:xfrm>
              <a:off x="5837400" y="5997960"/>
              <a:ext cx="210600" cy="21060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204" name="CustomShape 20"/>
            <p:cNvSpPr/>
            <p:nvPr/>
          </p:nvSpPr>
          <p:spPr>
            <a:xfrm>
              <a:off x="6103440" y="5940360"/>
              <a:ext cx="179100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Implementierung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205" name="CustomShape 21"/>
            <p:cNvSpPr/>
            <p:nvPr/>
          </p:nvSpPr>
          <p:spPr>
            <a:xfrm>
              <a:off x="9667800" y="5997960"/>
              <a:ext cx="210600" cy="21060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206" name="Line 22"/>
            <p:cNvSpPr/>
            <p:nvPr/>
          </p:nvSpPr>
          <p:spPr>
            <a:xfrm>
              <a:off x="95400" y="5866560"/>
              <a:ext cx="12096360" cy="1800"/>
            </a:xfrm>
            <a:prstGeom prst="line">
              <a:avLst/>
            </a:prstGeom>
            <a:ln w="41400">
              <a:solidFill>
                <a:srgbClr val="D9D9D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7" name="CustomShape 23"/>
            <p:cNvSpPr/>
            <p:nvPr/>
          </p:nvSpPr>
          <p:spPr>
            <a:xfrm>
              <a:off x="7949880" y="6002280"/>
              <a:ext cx="210600" cy="21060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</p:grpSp>
      <p:sp>
        <p:nvSpPr>
          <p:cNvPr id="208" name="CustomShape 24"/>
          <p:cNvSpPr/>
          <p:nvPr/>
        </p:nvSpPr>
        <p:spPr>
          <a:xfrm>
            <a:off x="524520" y="244440"/>
            <a:ext cx="9177120" cy="62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en-US" sz="3400" b="1" strike="noStrike" spc="-1">
                <a:solidFill>
                  <a:srgbClr val="000000"/>
                </a:solidFill>
                <a:latin typeface="Arial"/>
                <a:ea typeface="DejaVu Sans"/>
              </a:rPr>
              <a:t>Datenflussdiagramme</a:t>
            </a:r>
            <a:endParaRPr lang="en-US" sz="3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497520" y="1140120"/>
            <a:ext cx="11142000" cy="450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61800" indent="-361080">
              <a:lnSpc>
                <a:spcPct val="100000"/>
              </a:lnSpc>
              <a:spcBef>
                <a:spcPts val="601"/>
              </a:spcBef>
              <a:buBlip>
                <a:blip r:embed="rId2"/>
              </a:buBlip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Charakterisierung</a:t>
            </a:r>
            <a:endParaRPr lang="en-US" sz="2800" b="0" strike="noStrike" spc="-1">
              <a:latin typeface="Arial"/>
            </a:endParaRPr>
          </a:p>
          <a:p>
            <a:pPr marL="809640" lvl="1" indent="-361080">
              <a:lnSpc>
                <a:spcPct val="100000"/>
              </a:lnSpc>
              <a:spcBef>
                <a:spcPts val="601"/>
              </a:spcBef>
              <a:buBlip>
                <a:blip r:embed="rId2"/>
              </a:buBlip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Knoten können zusätzlich </a:t>
            </a:r>
            <a:r>
              <a:rPr lang="en-US" sz="2400" b="0" strike="noStrike" spc="-1" smtClean="0">
                <a:solidFill>
                  <a:srgbClr val="000000"/>
                </a:solidFill>
                <a:latin typeface="Arial"/>
              </a:rPr>
              <a:t>Charakteristiken 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besitzen</a:t>
            </a:r>
            <a:endParaRPr lang="en-US" sz="2400" b="0" strike="noStrike" spc="-1">
              <a:latin typeface="Arial"/>
            </a:endParaRPr>
          </a:p>
          <a:p>
            <a:pPr marL="361800" indent="-361080">
              <a:lnSpc>
                <a:spcPct val="100000"/>
              </a:lnSpc>
              <a:spcBef>
                <a:spcPts val="601"/>
              </a:spcBef>
              <a:buBlip>
                <a:blip r:embed="rId2"/>
              </a:buBlip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Verhalten</a:t>
            </a:r>
            <a:endParaRPr lang="en-US" sz="2800" b="0" strike="noStrike" spc="-1">
              <a:latin typeface="Arial"/>
            </a:endParaRPr>
          </a:p>
          <a:p>
            <a:pPr marL="809640" lvl="1" indent="-361080">
              <a:lnSpc>
                <a:spcPct val="100000"/>
              </a:lnSpc>
              <a:spcBef>
                <a:spcPts val="601"/>
              </a:spcBef>
              <a:buBlip>
                <a:blip r:embed="rId2"/>
              </a:buBlip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Knoten können verschiedene Verhalten besitzen</a:t>
            </a:r>
            <a:endParaRPr lang="en-US" sz="2400" b="0" strike="noStrike" spc="-1">
              <a:latin typeface="Arial"/>
            </a:endParaRPr>
          </a:p>
          <a:p>
            <a:pPr marL="809640" lvl="1" indent="-361080">
              <a:lnSpc>
                <a:spcPct val="100000"/>
              </a:lnSpc>
              <a:spcBef>
                <a:spcPts val="601"/>
              </a:spcBef>
              <a:buBlip>
                <a:blip r:embed="rId2"/>
              </a:buBlip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Datenflüsse verlaufen durch In- und Output Pins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715320" y="6452640"/>
            <a:ext cx="16999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Arial"/>
              </a:rPr>
              <a:t>07.09.2020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280080" y="6452640"/>
            <a:ext cx="434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fld id="{A598BBDF-9520-4F8C-A4C2-E61346FFF449}" type="slidenum">
              <a:rPr lang="en-US" sz="1200" b="1" strike="noStrike" spc="-1">
                <a:solidFill>
                  <a:srgbClr val="000000"/>
                </a:solidFill>
                <a:latin typeface="Arial"/>
              </a:rPr>
              <a:t>7</a:t>
            </a:fld>
            <a:endParaRPr lang="en-US" sz="1200" b="0" strike="noStrike" spc="-1">
              <a:latin typeface="Arial"/>
            </a:endParaRPr>
          </a:p>
        </p:txBody>
      </p:sp>
      <p:grpSp>
        <p:nvGrpSpPr>
          <p:cNvPr id="212" name="Group 4"/>
          <p:cNvGrpSpPr/>
          <p:nvPr/>
        </p:nvGrpSpPr>
        <p:grpSpPr>
          <a:xfrm>
            <a:off x="921600" y="4083480"/>
            <a:ext cx="1942560" cy="799560"/>
            <a:chOff x="921600" y="4083480"/>
            <a:chExt cx="1942560" cy="799560"/>
          </a:xfrm>
        </p:grpSpPr>
        <p:pic>
          <p:nvPicPr>
            <p:cNvPr id="213" name="Grafik 7"/>
            <p:cNvPicPr/>
            <p:nvPr/>
          </p:nvPicPr>
          <p:blipFill>
            <a:blip r:embed="rId3"/>
            <a:stretch/>
          </p:blipFill>
          <p:spPr>
            <a:xfrm>
              <a:off x="921600" y="4083480"/>
              <a:ext cx="1942560" cy="799560"/>
            </a:xfrm>
            <a:prstGeom prst="rect">
              <a:avLst/>
            </a:prstGeom>
            <a:ln>
              <a:noFill/>
            </a:ln>
          </p:spPr>
        </p:pic>
        <p:sp>
          <p:nvSpPr>
            <p:cNvPr id="214" name="CustomShape 5"/>
            <p:cNvSpPr/>
            <p:nvPr/>
          </p:nvSpPr>
          <p:spPr>
            <a:xfrm>
              <a:off x="959400" y="4155480"/>
              <a:ext cx="1866240" cy="638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Charakterisierter</a:t>
              </a:r>
              <a:r>
                <a:t/>
              </a:r>
              <a:br/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Externer Aktor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215" name="Group 6"/>
          <p:cNvGrpSpPr/>
          <p:nvPr/>
        </p:nvGrpSpPr>
        <p:grpSpPr>
          <a:xfrm>
            <a:off x="5389920" y="3791160"/>
            <a:ext cx="1435680" cy="1435680"/>
            <a:chOff x="5389920" y="3791160"/>
            <a:chExt cx="1435680" cy="1435680"/>
          </a:xfrm>
        </p:grpSpPr>
        <p:pic>
          <p:nvPicPr>
            <p:cNvPr id="216" name="Grafik 15"/>
            <p:cNvPicPr/>
            <p:nvPr/>
          </p:nvPicPr>
          <p:blipFill>
            <a:blip r:embed="rId4"/>
            <a:stretch/>
          </p:blipFill>
          <p:spPr>
            <a:xfrm>
              <a:off x="5389920" y="3791160"/>
              <a:ext cx="1435680" cy="1435680"/>
            </a:xfrm>
            <a:prstGeom prst="rect">
              <a:avLst/>
            </a:prstGeom>
            <a:ln>
              <a:noFill/>
            </a:ln>
          </p:spPr>
        </p:pic>
        <p:sp>
          <p:nvSpPr>
            <p:cNvPr id="217" name="CustomShape 7"/>
            <p:cNvSpPr/>
            <p:nvPr/>
          </p:nvSpPr>
          <p:spPr>
            <a:xfrm>
              <a:off x="5541480" y="4016880"/>
              <a:ext cx="1131840" cy="912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Charak-</a:t>
              </a:r>
              <a:r>
                <a:t/>
              </a:r>
              <a:br/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terisierter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Prozess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218" name="Group 8"/>
          <p:cNvGrpSpPr/>
          <p:nvPr/>
        </p:nvGrpSpPr>
        <p:grpSpPr>
          <a:xfrm>
            <a:off x="9351360" y="4083480"/>
            <a:ext cx="1974600" cy="799560"/>
            <a:chOff x="9351360" y="4083480"/>
            <a:chExt cx="1974600" cy="799560"/>
          </a:xfrm>
        </p:grpSpPr>
        <p:pic>
          <p:nvPicPr>
            <p:cNvPr id="219" name="Grafik 6"/>
            <p:cNvPicPr/>
            <p:nvPr/>
          </p:nvPicPr>
          <p:blipFill>
            <a:blip r:embed="rId5"/>
            <a:stretch/>
          </p:blipFill>
          <p:spPr>
            <a:xfrm>
              <a:off x="9351360" y="4083480"/>
              <a:ext cx="1942560" cy="799560"/>
            </a:xfrm>
            <a:prstGeom prst="rect">
              <a:avLst/>
            </a:prstGeom>
            <a:ln>
              <a:noFill/>
            </a:ln>
          </p:spPr>
        </p:pic>
        <p:sp>
          <p:nvSpPr>
            <p:cNvPr id="220" name="CustomShape 9"/>
            <p:cNvSpPr/>
            <p:nvPr/>
          </p:nvSpPr>
          <p:spPr>
            <a:xfrm>
              <a:off x="9459720" y="4155480"/>
              <a:ext cx="1866240" cy="638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Charakterisierter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Speicher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221" name="Group 10"/>
          <p:cNvGrpSpPr/>
          <p:nvPr/>
        </p:nvGrpSpPr>
        <p:grpSpPr>
          <a:xfrm>
            <a:off x="95400" y="5866560"/>
            <a:ext cx="12096360" cy="407520"/>
            <a:chOff x="95400" y="5866560"/>
            <a:chExt cx="12096360" cy="407520"/>
          </a:xfrm>
        </p:grpSpPr>
        <p:sp>
          <p:nvSpPr>
            <p:cNvPr id="222" name="CustomShape 11"/>
            <p:cNvSpPr/>
            <p:nvPr/>
          </p:nvSpPr>
          <p:spPr>
            <a:xfrm>
              <a:off x="1783800" y="5936040"/>
              <a:ext cx="135324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Grundlagen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223" name="CustomShape 12"/>
            <p:cNvSpPr/>
            <p:nvPr/>
          </p:nvSpPr>
          <p:spPr>
            <a:xfrm>
              <a:off x="8282520" y="5936040"/>
              <a:ext cx="126324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Demo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224" name="CustomShape 13"/>
            <p:cNvSpPr/>
            <p:nvPr/>
          </p:nvSpPr>
          <p:spPr>
            <a:xfrm>
              <a:off x="3592080" y="5936040"/>
              <a:ext cx="212364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Meta-Modell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225" name="CustomShape 14"/>
            <p:cNvSpPr/>
            <p:nvPr/>
          </p:nvSpPr>
          <p:spPr>
            <a:xfrm>
              <a:off x="10000440" y="5936040"/>
              <a:ext cx="208260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Zusammenfassung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226" name="CustomShape 15"/>
            <p:cNvSpPr/>
            <p:nvPr/>
          </p:nvSpPr>
          <p:spPr>
            <a:xfrm>
              <a:off x="100800" y="5936040"/>
              <a:ext cx="122832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Motivation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227" name="CustomShape 16"/>
            <p:cNvSpPr/>
            <p:nvPr/>
          </p:nvSpPr>
          <p:spPr>
            <a:xfrm>
              <a:off x="1451160" y="5997960"/>
              <a:ext cx="210600" cy="210600"/>
            </a:xfrm>
            <a:prstGeom prst="chevron">
              <a:avLst>
                <a:gd name="adj" fmla="val 50000"/>
              </a:avLst>
            </a:prstGeom>
            <a:ln>
              <a:solidFill>
                <a:schemeClr val="tx1"/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/>
          </p:style>
        </p:sp>
        <p:sp>
          <p:nvSpPr>
            <p:cNvPr id="228" name="CustomShape 17"/>
            <p:cNvSpPr/>
            <p:nvPr/>
          </p:nvSpPr>
          <p:spPr>
            <a:xfrm>
              <a:off x="3259080" y="5997960"/>
              <a:ext cx="210600" cy="21060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229" name="CustomShape 18"/>
            <p:cNvSpPr/>
            <p:nvPr/>
          </p:nvSpPr>
          <p:spPr>
            <a:xfrm>
              <a:off x="5837400" y="5997960"/>
              <a:ext cx="210600" cy="21060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230" name="CustomShape 19"/>
            <p:cNvSpPr/>
            <p:nvPr/>
          </p:nvSpPr>
          <p:spPr>
            <a:xfrm>
              <a:off x="6103440" y="5940360"/>
              <a:ext cx="179100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Implementierung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231" name="CustomShape 20"/>
            <p:cNvSpPr/>
            <p:nvPr/>
          </p:nvSpPr>
          <p:spPr>
            <a:xfrm>
              <a:off x="9667800" y="5997960"/>
              <a:ext cx="210600" cy="21060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232" name="Line 21"/>
            <p:cNvSpPr/>
            <p:nvPr/>
          </p:nvSpPr>
          <p:spPr>
            <a:xfrm>
              <a:off x="95400" y="5866560"/>
              <a:ext cx="12096360" cy="1800"/>
            </a:xfrm>
            <a:prstGeom prst="line">
              <a:avLst/>
            </a:prstGeom>
            <a:ln w="41400">
              <a:solidFill>
                <a:srgbClr val="D9D9D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3" name="CustomShape 22"/>
            <p:cNvSpPr/>
            <p:nvPr/>
          </p:nvSpPr>
          <p:spPr>
            <a:xfrm>
              <a:off x="7949880" y="6002280"/>
              <a:ext cx="210600" cy="21060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</p:grpSp>
      <p:sp>
        <p:nvSpPr>
          <p:cNvPr id="234" name="CustomShape 23"/>
          <p:cNvSpPr/>
          <p:nvPr/>
        </p:nvSpPr>
        <p:spPr>
          <a:xfrm>
            <a:off x="524520" y="244440"/>
            <a:ext cx="9177120" cy="62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en-US" sz="3400" b="1" strike="noStrike" spc="-1">
                <a:solidFill>
                  <a:srgbClr val="000000"/>
                </a:solidFill>
                <a:latin typeface="Arial"/>
                <a:ea typeface="DejaVu Sans"/>
              </a:rPr>
              <a:t>Erweiterte Datenflussdiagramme</a:t>
            </a:r>
            <a:endParaRPr lang="en-US" sz="3400" b="0" strike="noStrike" spc="-1">
              <a:latin typeface="Arial"/>
            </a:endParaRPr>
          </a:p>
        </p:txBody>
      </p:sp>
      <p:grpSp>
        <p:nvGrpSpPr>
          <p:cNvPr id="235" name="Group 24"/>
          <p:cNvGrpSpPr/>
          <p:nvPr/>
        </p:nvGrpSpPr>
        <p:grpSpPr>
          <a:xfrm>
            <a:off x="2792520" y="4130280"/>
            <a:ext cx="2621520" cy="714960"/>
            <a:chOff x="2792520" y="4130280"/>
            <a:chExt cx="2621520" cy="714960"/>
          </a:xfrm>
        </p:grpSpPr>
        <p:sp>
          <p:nvSpPr>
            <p:cNvPr id="236" name="CustomShape 25"/>
            <p:cNvSpPr/>
            <p:nvPr/>
          </p:nvSpPr>
          <p:spPr>
            <a:xfrm>
              <a:off x="3193560" y="4130280"/>
              <a:ext cx="1866240" cy="714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14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Charakterisierter</a:t>
              </a:r>
              <a:r>
                <a:t/>
              </a:r>
              <a:br/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Datenfluss</a:t>
              </a:r>
              <a:endParaRPr lang="en-US" sz="1800" b="0" strike="noStrike" spc="-1">
                <a:latin typeface="Arial"/>
              </a:endParaRPr>
            </a:p>
          </p:txBody>
        </p:sp>
        <p:grpSp>
          <p:nvGrpSpPr>
            <p:cNvPr id="237" name="Group 26"/>
            <p:cNvGrpSpPr/>
            <p:nvPr/>
          </p:nvGrpSpPr>
          <p:grpSpPr>
            <a:xfrm>
              <a:off x="2792520" y="4317480"/>
              <a:ext cx="2621520" cy="334800"/>
              <a:chOff x="2792520" y="4317480"/>
              <a:chExt cx="2621520" cy="334800"/>
            </a:xfrm>
          </p:grpSpPr>
          <p:sp>
            <p:nvSpPr>
              <p:cNvPr id="238" name="CustomShape 27"/>
              <p:cNvSpPr/>
              <p:nvPr/>
            </p:nvSpPr>
            <p:spPr>
              <a:xfrm>
                <a:off x="2966040" y="4478760"/>
                <a:ext cx="2125440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38160">
                <a:solidFill>
                  <a:schemeClr val="tx1"/>
                </a:solidFill>
                <a:round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9" name="CustomShape 28"/>
              <p:cNvSpPr/>
              <p:nvPr/>
            </p:nvSpPr>
            <p:spPr>
              <a:xfrm>
                <a:off x="2792520" y="4317480"/>
                <a:ext cx="321480" cy="32148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8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i</a:t>
                </a:r>
                <a:endParaRPr lang="en-US" sz="1800" b="0" strike="noStrike" spc="-1">
                  <a:latin typeface="Arial"/>
                </a:endParaRPr>
              </a:p>
            </p:txBody>
          </p:sp>
          <p:sp>
            <p:nvSpPr>
              <p:cNvPr id="240" name="CustomShape 29"/>
              <p:cNvSpPr/>
              <p:nvPr/>
            </p:nvSpPr>
            <p:spPr>
              <a:xfrm>
                <a:off x="5092560" y="4330800"/>
                <a:ext cx="321480" cy="32148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8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o</a:t>
                </a:r>
                <a:endParaRPr lang="en-US" sz="1800" b="0" strike="noStrike" spc="-1">
                  <a:latin typeface="Arial"/>
                </a:endParaRPr>
              </a:p>
            </p:txBody>
          </p:sp>
        </p:grpSp>
      </p:grpSp>
      <p:grpSp>
        <p:nvGrpSpPr>
          <p:cNvPr id="241" name="Group 30"/>
          <p:cNvGrpSpPr/>
          <p:nvPr/>
        </p:nvGrpSpPr>
        <p:grpSpPr>
          <a:xfrm>
            <a:off x="6850080" y="4110840"/>
            <a:ext cx="2621160" cy="714240"/>
            <a:chOff x="6850080" y="4110840"/>
            <a:chExt cx="2621160" cy="714240"/>
          </a:xfrm>
        </p:grpSpPr>
        <p:sp>
          <p:nvSpPr>
            <p:cNvPr id="242" name="CustomShape 31"/>
            <p:cNvSpPr/>
            <p:nvPr/>
          </p:nvSpPr>
          <p:spPr>
            <a:xfrm>
              <a:off x="7249680" y="4110840"/>
              <a:ext cx="1866240" cy="7142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14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Charakterisierter</a:t>
              </a:r>
              <a:r>
                <a:t/>
              </a:r>
              <a:br/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Datenfluss</a:t>
              </a:r>
              <a:endParaRPr lang="en-US" sz="1800" b="0" strike="noStrike" spc="-1">
                <a:latin typeface="Arial"/>
              </a:endParaRPr>
            </a:p>
          </p:txBody>
        </p:sp>
        <p:grpSp>
          <p:nvGrpSpPr>
            <p:cNvPr id="243" name="Group 32"/>
            <p:cNvGrpSpPr/>
            <p:nvPr/>
          </p:nvGrpSpPr>
          <p:grpSpPr>
            <a:xfrm>
              <a:off x="6850080" y="4285440"/>
              <a:ext cx="2621160" cy="334800"/>
              <a:chOff x="6850080" y="4285440"/>
              <a:chExt cx="2621160" cy="334800"/>
            </a:xfrm>
          </p:grpSpPr>
          <p:sp>
            <p:nvSpPr>
              <p:cNvPr id="244" name="CustomShape 33"/>
              <p:cNvSpPr/>
              <p:nvPr/>
            </p:nvSpPr>
            <p:spPr>
              <a:xfrm>
                <a:off x="7023600" y="4446360"/>
                <a:ext cx="2125440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38160">
                <a:solidFill>
                  <a:schemeClr val="tx1"/>
                </a:solidFill>
                <a:round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5" name="CustomShape 34"/>
              <p:cNvSpPr/>
              <p:nvPr/>
            </p:nvSpPr>
            <p:spPr>
              <a:xfrm>
                <a:off x="6850080" y="4285440"/>
                <a:ext cx="321480" cy="32148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8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i</a:t>
                </a:r>
                <a:endParaRPr lang="en-US" sz="1800" b="0" strike="noStrike" spc="-1">
                  <a:latin typeface="Arial"/>
                </a:endParaRPr>
              </a:p>
            </p:txBody>
          </p:sp>
          <p:sp>
            <p:nvSpPr>
              <p:cNvPr id="246" name="CustomShape 35"/>
              <p:cNvSpPr/>
              <p:nvPr/>
            </p:nvSpPr>
            <p:spPr>
              <a:xfrm>
                <a:off x="9149760" y="4298760"/>
                <a:ext cx="321480" cy="32148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8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o</a:t>
                </a:r>
                <a:endParaRPr lang="en-US" sz="1800" b="0" strike="noStrike" spc="-1">
                  <a:latin typeface="Arial"/>
                </a:endParaRPr>
              </a:p>
            </p:txBody>
          </p:sp>
        </p:grpSp>
      </p:grpSp>
      <p:sp>
        <p:nvSpPr>
          <p:cNvPr id="40" name="CustomShape 28"/>
          <p:cNvSpPr/>
          <p:nvPr/>
        </p:nvSpPr>
        <p:spPr>
          <a:xfrm>
            <a:off x="1221764" y="3571200"/>
            <a:ext cx="1280804" cy="5482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smtClean="0">
                <a:solidFill>
                  <a:srgbClr val="000000"/>
                </a:solidFill>
                <a:latin typeface="Arial"/>
                <a:ea typeface="DejaVu Sans"/>
              </a:rPr>
              <a:t>Charak-teristik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1" name="CustomShape 28"/>
          <p:cNvSpPr/>
          <p:nvPr/>
        </p:nvSpPr>
        <p:spPr>
          <a:xfrm>
            <a:off x="5463038" y="5083797"/>
            <a:ext cx="1280804" cy="5482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smtClean="0">
                <a:solidFill>
                  <a:srgbClr val="000000"/>
                </a:solidFill>
                <a:latin typeface="Arial"/>
                <a:ea typeface="DejaVu Sans"/>
              </a:rPr>
              <a:t>Charak-teristik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2" name="CustomShape 28"/>
          <p:cNvSpPr/>
          <p:nvPr/>
        </p:nvSpPr>
        <p:spPr>
          <a:xfrm>
            <a:off x="9794454" y="3607200"/>
            <a:ext cx="1280804" cy="5482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smtClean="0">
                <a:solidFill>
                  <a:srgbClr val="000000"/>
                </a:solidFill>
                <a:latin typeface="Arial"/>
                <a:ea typeface="DejaVu Sans"/>
              </a:rPr>
              <a:t>Charak-teristik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524520" y="1143000"/>
            <a:ext cx="11142000" cy="450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61800" indent="-361080">
              <a:lnSpc>
                <a:spcPct val="100000"/>
              </a:lnSpc>
              <a:spcBef>
                <a:spcPts val="601"/>
              </a:spcBef>
              <a:buBlip>
                <a:blip r:embed="rId2"/>
              </a:buBlip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Definition von Datentypen</a:t>
            </a:r>
            <a:endParaRPr lang="en-US" sz="2800" b="0" strike="noStrike" spc="-1">
              <a:latin typeface="Arial"/>
            </a:endParaRPr>
          </a:p>
          <a:p>
            <a:pPr marL="361800" indent="-361080">
              <a:lnSpc>
                <a:spcPct val="100000"/>
              </a:lnSpc>
              <a:spcBef>
                <a:spcPts val="601"/>
              </a:spcBef>
              <a:buBlip>
                <a:blip r:embed="rId2"/>
              </a:buBlip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3 Entitäten: Daten der Datenflüsse  </a:t>
            </a:r>
            <a:endParaRPr lang="en-US" sz="2800" b="0" strike="noStrike" spc="-1">
              <a:latin typeface="Arial"/>
            </a:endParaRPr>
          </a:p>
          <a:p>
            <a:pPr marL="361800" indent="-361080">
              <a:lnSpc>
                <a:spcPct val="100000"/>
              </a:lnSpc>
              <a:spcBef>
                <a:spcPts val="601"/>
              </a:spcBef>
              <a:buBlip>
                <a:blip r:embed="rId2"/>
              </a:buBlip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Grundlage für </a:t>
            </a:r>
            <a:endParaRPr lang="en-US" sz="2800" b="0" strike="noStrike" spc="-1">
              <a:latin typeface="Arial"/>
            </a:endParaRPr>
          </a:p>
          <a:p>
            <a:pPr marL="809640" lvl="1" indent="-361080">
              <a:lnSpc>
                <a:spcPct val="100000"/>
              </a:lnSpc>
              <a:spcBef>
                <a:spcPts val="601"/>
              </a:spcBef>
              <a:buBlip>
                <a:blip r:embed="rId2"/>
              </a:buBlip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Hierarchisierung</a:t>
            </a:r>
            <a:endParaRPr lang="en-US" sz="2400" b="0" strike="noStrike" spc="-1">
              <a:latin typeface="Arial"/>
            </a:endParaRPr>
          </a:p>
          <a:p>
            <a:pPr marL="809640" lvl="1" indent="-361080">
              <a:lnSpc>
                <a:spcPct val="100000"/>
              </a:lnSpc>
              <a:spcBef>
                <a:spcPts val="601"/>
              </a:spcBef>
              <a:buBlip>
                <a:blip r:embed="rId2"/>
              </a:buBlip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Prüfung von Konsistenzbedingungen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715320" y="6452640"/>
            <a:ext cx="16999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Arial"/>
              </a:rPr>
              <a:t>07.09.2020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280080" y="6452640"/>
            <a:ext cx="434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fld id="{BF2E9C4B-AD62-4CE0-875B-5501E470B4EA}" type="slidenum">
              <a:rPr lang="en-US" sz="1200" b="1" strike="noStrike" spc="-1">
                <a:solidFill>
                  <a:srgbClr val="000000"/>
                </a:solidFill>
                <a:latin typeface="Arial"/>
              </a:rPr>
              <a:t>8</a:t>
            </a:fld>
            <a:endParaRPr lang="en-US" sz="1200" b="0" strike="noStrike" spc="-1">
              <a:latin typeface="Arial"/>
            </a:endParaRPr>
          </a:p>
        </p:txBody>
      </p:sp>
      <p:grpSp>
        <p:nvGrpSpPr>
          <p:cNvPr id="250" name="Group 4"/>
          <p:cNvGrpSpPr/>
          <p:nvPr/>
        </p:nvGrpSpPr>
        <p:grpSpPr>
          <a:xfrm>
            <a:off x="8799840" y="3727800"/>
            <a:ext cx="1523160" cy="1028160"/>
            <a:chOff x="8799840" y="3727800"/>
            <a:chExt cx="1523160" cy="1028160"/>
          </a:xfrm>
        </p:grpSpPr>
        <p:pic>
          <p:nvPicPr>
            <p:cNvPr id="251" name="Grafik 8"/>
            <p:cNvPicPr/>
            <p:nvPr/>
          </p:nvPicPr>
          <p:blipFill>
            <a:blip r:embed="rId3"/>
            <a:stretch/>
          </p:blipFill>
          <p:spPr>
            <a:xfrm>
              <a:off x="8799840" y="3727800"/>
              <a:ext cx="1523160" cy="1028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252" name="CustomShape 5"/>
            <p:cNvSpPr/>
            <p:nvPr/>
          </p:nvSpPr>
          <p:spPr>
            <a:xfrm>
              <a:off x="8925840" y="4057200"/>
              <a:ext cx="127044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Composite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253" name="Group 6"/>
          <p:cNvGrpSpPr/>
          <p:nvPr/>
        </p:nvGrpSpPr>
        <p:grpSpPr>
          <a:xfrm>
            <a:off x="7751880" y="2349360"/>
            <a:ext cx="1523160" cy="1028160"/>
            <a:chOff x="7751880" y="2349360"/>
            <a:chExt cx="1523160" cy="1028160"/>
          </a:xfrm>
        </p:grpSpPr>
        <p:pic>
          <p:nvPicPr>
            <p:cNvPr id="254" name="Grafik 11"/>
            <p:cNvPicPr/>
            <p:nvPr/>
          </p:nvPicPr>
          <p:blipFill>
            <a:blip r:embed="rId4"/>
            <a:stretch/>
          </p:blipFill>
          <p:spPr>
            <a:xfrm>
              <a:off x="7751880" y="2349360"/>
              <a:ext cx="1523160" cy="1028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255" name="CustomShape 7"/>
            <p:cNvSpPr/>
            <p:nvPr/>
          </p:nvSpPr>
          <p:spPr>
            <a:xfrm>
              <a:off x="7923240" y="2559240"/>
              <a:ext cx="118044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Collection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256" name="Group 8"/>
          <p:cNvGrpSpPr/>
          <p:nvPr/>
        </p:nvGrpSpPr>
        <p:grpSpPr>
          <a:xfrm>
            <a:off x="9928440" y="2044800"/>
            <a:ext cx="1523160" cy="1028160"/>
            <a:chOff x="9928440" y="2044800"/>
            <a:chExt cx="1523160" cy="1028160"/>
          </a:xfrm>
        </p:grpSpPr>
        <p:pic>
          <p:nvPicPr>
            <p:cNvPr id="257" name="Grafik 14"/>
            <p:cNvPicPr/>
            <p:nvPr/>
          </p:nvPicPr>
          <p:blipFill>
            <a:blip r:embed="rId5"/>
            <a:stretch/>
          </p:blipFill>
          <p:spPr>
            <a:xfrm>
              <a:off x="9928440" y="2044800"/>
              <a:ext cx="1523160" cy="1028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258" name="CustomShape 9"/>
            <p:cNvSpPr/>
            <p:nvPr/>
          </p:nvSpPr>
          <p:spPr>
            <a:xfrm>
              <a:off x="10188000" y="2374560"/>
              <a:ext cx="105552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Primitive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259" name="Group 10"/>
          <p:cNvGrpSpPr/>
          <p:nvPr/>
        </p:nvGrpSpPr>
        <p:grpSpPr>
          <a:xfrm>
            <a:off x="95400" y="5866560"/>
            <a:ext cx="12096360" cy="407520"/>
            <a:chOff x="95400" y="5866560"/>
            <a:chExt cx="12096360" cy="407520"/>
          </a:xfrm>
        </p:grpSpPr>
        <p:sp>
          <p:nvSpPr>
            <p:cNvPr id="260" name="CustomShape 11"/>
            <p:cNvSpPr/>
            <p:nvPr/>
          </p:nvSpPr>
          <p:spPr>
            <a:xfrm>
              <a:off x="1783800" y="5936040"/>
              <a:ext cx="135324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Grundlagen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261" name="CustomShape 12"/>
            <p:cNvSpPr/>
            <p:nvPr/>
          </p:nvSpPr>
          <p:spPr>
            <a:xfrm>
              <a:off x="8282520" y="5936040"/>
              <a:ext cx="126324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Demo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262" name="CustomShape 13"/>
            <p:cNvSpPr/>
            <p:nvPr/>
          </p:nvSpPr>
          <p:spPr>
            <a:xfrm>
              <a:off x="3592080" y="5936040"/>
              <a:ext cx="212364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Meta-Modell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263" name="CustomShape 14"/>
            <p:cNvSpPr/>
            <p:nvPr/>
          </p:nvSpPr>
          <p:spPr>
            <a:xfrm>
              <a:off x="10000440" y="5936040"/>
              <a:ext cx="208260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Zusammenfassung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264" name="CustomShape 15"/>
            <p:cNvSpPr/>
            <p:nvPr/>
          </p:nvSpPr>
          <p:spPr>
            <a:xfrm>
              <a:off x="100800" y="5936040"/>
              <a:ext cx="122832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Motivation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265" name="CustomShape 16"/>
            <p:cNvSpPr/>
            <p:nvPr/>
          </p:nvSpPr>
          <p:spPr>
            <a:xfrm>
              <a:off x="1451160" y="5997960"/>
              <a:ext cx="210600" cy="210600"/>
            </a:xfrm>
            <a:prstGeom prst="chevron">
              <a:avLst>
                <a:gd name="adj" fmla="val 50000"/>
              </a:avLst>
            </a:prstGeom>
            <a:ln>
              <a:solidFill>
                <a:schemeClr val="tx1"/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/>
          </p:style>
        </p:sp>
        <p:sp>
          <p:nvSpPr>
            <p:cNvPr id="266" name="CustomShape 17"/>
            <p:cNvSpPr/>
            <p:nvPr/>
          </p:nvSpPr>
          <p:spPr>
            <a:xfrm>
              <a:off x="3259080" y="5997960"/>
              <a:ext cx="210600" cy="21060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267" name="CustomShape 18"/>
            <p:cNvSpPr/>
            <p:nvPr/>
          </p:nvSpPr>
          <p:spPr>
            <a:xfrm>
              <a:off x="5837400" y="5997960"/>
              <a:ext cx="210600" cy="21060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268" name="CustomShape 19"/>
            <p:cNvSpPr/>
            <p:nvPr/>
          </p:nvSpPr>
          <p:spPr>
            <a:xfrm>
              <a:off x="6103440" y="5940360"/>
              <a:ext cx="179100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Implementierung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269" name="CustomShape 20"/>
            <p:cNvSpPr/>
            <p:nvPr/>
          </p:nvSpPr>
          <p:spPr>
            <a:xfrm>
              <a:off x="9667800" y="5997960"/>
              <a:ext cx="210600" cy="21060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270" name="Line 21"/>
            <p:cNvSpPr/>
            <p:nvPr/>
          </p:nvSpPr>
          <p:spPr>
            <a:xfrm>
              <a:off x="95400" y="5866560"/>
              <a:ext cx="12096360" cy="1800"/>
            </a:xfrm>
            <a:prstGeom prst="line">
              <a:avLst/>
            </a:prstGeom>
            <a:ln w="41400">
              <a:solidFill>
                <a:srgbClr val="D9D9D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1" name="CustomShape 22"/>
            <p:cNvSpPr/>
            <p:nvPr/>
          </p:nvSpPr>
          <p:spPr>
            <a:xfrm>
              <a:off x="7949880" y="6002280"/>
              <a:ext cx="210600" cy="21060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</p:grpSp>
      <p:sp>
        <p:nvSpPr>
          <p:cNvPr id="272" name="CustomShape 23"/>
          <p:cNvSpPr/>
          <p:nvPr/>
        </p:nvSpPr>
        <p:spPr>
          <a:xfrm>
            <a:off x="524520" y="244440"/>
            <a:ext cx="9177120" cy="62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en-US" sz="3400" b="1" strike="noStrike" spc="-1">
                <a:solidFill>
                  <a:srgbClr val="000000"/>
                </a:solidFill>
                <a:latin typeface="Arial"/>
                <a:ea typeface="DejaVu Sans"/>
              </a:rPr>
              <a:t>Data Dictionary</a:t>
            </a:r>
            <a:endParaRPr lang="en-US" sz="3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524520" y="1143000"/>
            <a:ext cx="11142000" cy="450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61800" indent="-361080">
              <a:lnSpc>
                <a:spcPct val="100000"/>
              </a:lnSpc>
              <a:spcBef>
                <a:spcPts val="601"/>
              </a:spcBef>
              <a:buBlip>
                <a:blip r:embed="rId2"/>
              </a:buBlip>
            </a:pPr>
            <a:r>
              <a:rPr lang="en-US" sz="2800" spc="-1" smtClean="0">
                <a:solidFill>
                  <a:srgbClr val="000000"/>
                </a:solidFill>
                <a:latin typeface="Arial"/>
              </a:rPr>
              <a:t>Datentypen für Charakteristiken</a:t>
            </a:r>
          </a:p>
          <a:p>
            <a:pPr marL="720">
              <a:lnSpc>
                <a:spcPct val="100000"/>
              </a:lnSpc>
              <a:spcBef>
                <a:spcPts val="601"/>
              </a:spcBef>
            </a:pPr>
            <a:endParaRPr lang="en-US" sz="2800" b="0" strike="noStrike" spc="-1">
              <a:latin typeface="Arial"/>
            </a:endParaRPr>
          </a:p>
          <a:p>
            <a:pPr marL="361800" indent="-361080">
              <a:lnSpc>
                <a:spcPct val="100000"/>
              </a:lnSpc>
              <a:spcBef>
                <a:spcPts val="601"/>
              </a:spcBef>
              <a:buBlip>
                <a:blip r:embed="rId2"/>
              </a:buBlip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Verhalten </a:t>
            </a:r>
            <a:endParaRPr lang="en-US" sz="2800" b="0" strike="noStrike" spc="-1">
              <a:latin typeface="Arial"/>
            </a:endParaRPr>
          </a:p>
          <a:p>
            <a:pPr marL="809640" lvl="1" indent="-361080">
              <a:lnSpc>
                <a:spcPct val="100000"/>
              </a:lnSpc>
              <a:spcBef>
                <a:spcPts val="601"/>
              </a:spcBef>
              <a:buBlip>
                <a:blip r:embed="rId2"/>
              </a:buBlip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In- und Output-Pins</a:t>
            </a:r>
            <a:endParaRPr lang="en-US" sz="2400" b="0" strike="noStrike" spc="-1">
              <a:latin typeface="Arial"/>
            </a:endParaRPr>
          </a:p>
          <a:p>
            <a:pPr marL="809640" lvl="1" indent="-361080">
              <a:lnSpc>
                <a:spcPct val="100000"/>
              </a:lnSpc>
              <a:spcBef>
                <a:spcPts val="601"/>
              </a:spcBef>
              <a:buBlip>
                <a:blip r:embed="rId2"/>
              </a:buBlip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Zuweisungen von Verhalten </a:t>
            </a:r>
            <a:r>
              <a:rPr lang="en-US" sz="2400" b="0" strike="noStrike" spc="-1" smtClean="0">
                <a:solidFill>
                  <a:srgbClr val="000000"/>
                </a:solidFill>
                <a:latin typeface="Arial"/>
              </a:rPr>
              <a:t>mit Hilfe von 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logischen Ausdrücken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715320" y="6452640"/>
            <a:ext cx="16999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Arial"/>
              </a:rPr>
              <a:t>07.09.2020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75" name="CustomShape 3"/>
          <p:cNvSpPr/>
          <p:nvPr/>
        </p:nvSpPr>
        <p:spPr>
          <a:xfrm>
            <a:off x="280080" y="6452640"/>
            <a:ext cx="434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fld id="{26BC0DF6-B009-431D-9BD9-58E52120C617}" type="slidenum">
              <a:rPr lang="en-US" sz="1200" b="1" strike="noStrike" spc="-1">
                <a:solidFill>
                  <a:srgbClr val="000000"/>
                </a:solidFill>
                <a:latin typeface="Arial"/>
              </a:rPr>
              <a:t>9</a:t>
            </a:fld>
            <a:endParaRPr lang="en-US" sz="1200" b="0" strike="noStrike" spc="-1">
              <a:latin typeface="Arial"/>
            </a:endParaRPr>
          </a:p>
        </p:txBody>
      </p:sp>
      <p:grpSp>
        <p:nvGrpSpPr>
          <p:cNvPr id="276" name="Group 4"/>
          <p:cNvGrpSpPr/>
          <p:nvPr/>
        </p:nvGrpSpPr>
        <p:grpSpPr>
          <a:xfrm>
            <a:off x="95400" y="5866560"/>
            <a:ext cx="12096360" cy="407520"/>
            <a:chOff x="95400" y="5866560"/>
            <a:chExt cx="12096360" cy="407520"/>
          </a:xfrm>
        </p:grpSpPr>
        <p:sp>
          <p:nvSpPr>
            <p:cNvPr id="277" name="CustomShape 5"/>
            <p:cNvSpPr/>
            <p:nvPr/>
          </p:nvSpPr>
          <p:spPr>
            <a:xfrm>
              <a:off x="1783800" y="5936040"/>
              <a:ext cx="135324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Grundlagen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278" name="CustomShape 6"/>
            <p:cNvSpPr/>
            <p:nvPr/>
          </p:nvSpPr>
          <p:spPr>
            <a:xfrm>
              <a:off x="8282520" y="5936040"/>
              <a:ext cx="126324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Demo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279" name="CustomShape 7"/>
            <p:cNvSpPr/>
            <p:nvPr/>
          </p:nvSpPr>
          <p:spPr>
            <a:xfrm>
              <a:off x="3592080" y="5936040"/>
              <a:ext cx="212364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Meta-Modell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280" name="CustomShape 8"/>
            <p:cNvSpPr/>
            <p:nvPr/>
          </p:nvSpPr>
          <p:spPr>
            <a:xfrm>
              <a:off x="10000440" y="5936040"/>
              <a:ext cx="208260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Zusammenfassung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281" name="CustomShape 9"/>
            <p:cNvSpPr/>
            <p:nvPr/>
          </p:nvSpPr>
          <p:spPr>
            <a:xfrm>
              <a:off x="100800" y="5936040"/>
              <a:ext cx="122832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Motivation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282" name="CustomShape 10"/>
            <p:cNvSpPr/>
            <p:nvPr/>
          </p:nvSpPr>
          <p:spPr>
            <a:xfrm>
              <a:off x="1451160" y="5997960"/>
              <a:ext cx="210600" cy="210600"/>
            </a:xfrm>
            <a:prstGeom prst="chevron">
              <a:avLst>
                <a:gd name="adj" fmla="val 50000"/>
              </a:avLst>
            </a:prstGeom>
            <a:ln>
              <a:solidFill>
                <a:schemeClr val="tx1"/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/>
          </p:style>
        </p:sp>
        <p:sp>
          <p:nvSpPr>
            <p:cNvPr id="283" name="CustomShape 11"/>
            <p:cNvSpPr/>
            <p:nvPr/>
          </p:nvSpPr>
          <p:spPr>
            <a:xfrm>
              <a:off x="3259080" y="5997960"/>
              <a:ext cx="210600" cy="21060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284" name="CustomShape 12"/>
            <p:cNvSpPr/>
            <p:nvPr/>
          </p:nvSpPr>
          <p:spPr>
            <a:xfrm>
              <a:off x="5837400" y="5997960"/>
              <a:ext cx="210600" cy="21060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285" name="CustomShape 13"/>
            <p:cNvSpPr/>
            <p:nvPr/>
          </p:nvSpPr>
          <p:spPr>
            <a:xfrm>
              <a:off x="6103440" y="5940360"/>
              <a:ext cx="179100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Implementierung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286" name="CustomShape 14"/>
            <p:cNvSpPr/>
            <p:nvPr/>
          </p:nvSpPr>
          <p:spPr>
            <a:xfrm>
              <a:off x="9667800" y="5997960"/>
              <a:ext cx="210600" cy="21060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287" name="Line 15"/>
            <p:cNvSpPr/>
            <p:nvPr/>
          </p:nvSpPr>
          <p:spPr>
            <a:xfrm>
              <a:off x="95400" y="5866560"/>
              <a:ext cx="12096360" cy="1800"/>
            </a:xfrm>
            <a:prstGeom prst="line">
              <a:avLst/>
            </a:prstGeom>
            <a:ln w="41400">
              <a:solidFill>
                <a:srgbClr val="D9D9D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8" name="CustomShape 16"/>
            <p:cNvSpPr/>
            <p:nvPr/>
          </p:nvSpPr>
          <p:spPr>
            <a:xfrm>
              <a:off x="7949880" y="6002280"/>
              <a:ext cx="210600" cy="21060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</p:grpSp>
      <p:sp>
        <p:nvSpPr>
          <p:cNvPr id="289" name="CustomShape 17"/>
          <p:cNvSpPr/>
          <p:nvPr/>
        </p:nvSpPr>
        <p:spPr>
          <a:xfrm>
            <a:off x="524520" y="244440"/>
            <a:ext cx="9177120" cy="62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en-US" sz="3400" b="1" strike="noStrike" spc="-1">
                <a:solidFill>
                  <a:srgbClr val="000000"/>
                </a:solidFill>
                <a:latin typeface="Arial"/>
                <a:ea typeface="DejaVu Sans"/>
              </a:rPr>
              <a:t>Erweitertes Data Dictionary</a:t>
            </a:r>
            <a:endParaRPr lang="en-US" sz="3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009682"/>
      </a:accent1>
      <a:accent2>
        <a:srgbClr val="4664AA"/>
      </a:accent2>
      <a:accent3>
        <a:srgbClr val="D9D9D9"/>
      </a:accent3>
      <a:accent4>
        <a:srgbClr val="4CB5A7"/>
      </a:accent4>
      <a:accent5>
        <a:srgbClr val="7D92C3"/>
      </a:accent5>
      <a:accent6>
        <a:srgbClr val="7FCAC0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009682"/>
      </a:accent1>
      <a:accent2>
        <a:srgbClr val="4664AA"/>
      </a:accent2>
      <a:accent3>
        <a:srgbClr val="D9D9D9"/>
      </a:accent3>
      <a:accent4>
        <a:srgbClr val="4CB5A7"/>
      </a:accent4>
      <a:accent5>
        <a:srgbClr val="7D92C3"/>
      </a:accent5>
      <a:accent6>
        <a:srgbClr val="7FCAC0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</Template>
  <TotalTime>0</TotalTime>
  <Words>787</Words>
  <Application>Microsoft Office PowerPoint</Application>
  <PresentationFormat>Breitbild</PresentationFormat>
  <Paragraphs>386</Paragraphs>
  <Slides>25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25</vt:i4>
      </vt:variant>
    </vt:vector>
  </HeadingPairs>
  <TitlesOfParts>
    <vt:vector size="32" baseType="lpstr">
      <vt:lpstr>Arial</vt:lpstr>
      <vt:lpstr>Calibri</vt:lpstr>
      <vt:lpstr>DejaVu Sans</vt:lpstr>
      <vt:lpstr>Symbol</vt:lpstr>
      <vt:lpstr>Wingdings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Katrin Bott</dc:title>
  <dc:subject/>
  <dc:creator>Bott, Katrin</dc:creator>
  <dc:description/>
  <cp:lastModifiedBy>katrin</cp:lastModifiedBy>
  <cp:revision>364</cp:revision>
  <dcterms:created xsi:type="dcterms:W3CDTF">2020-03-06T16:02:35Z</dcterms:created>
  <dcterms:modified xsi:type="dcterms:W3CDTF">2020-09-02T23:50:55Z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27</vt:i4>
  </property>
</Properties>
</file>