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1.xml.rels" ContentType="application/vnd.openxmlformats-package.relationships+xml"/>
  <Override PartName="/ppt/notesSlides/notesSlide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move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the slide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D052D9C-3845-4BE3-974E-19A6ED8350BA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</p:sp>
      <p:sp>
        <p:nvSpPr>
          <p:cNvPr id="70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Hier graphisch repräsentiert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Linke Seite des Assignments bezieht sich auf eine spezifische PIn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</p:spPr>
      </p:sp>
      <p:sp>
        <p:nvSpPr>
          <p:cNvPr id="705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Beispiel: Nodes können je nach Zustand im Editor unterschiedlich dargestellt werden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Als „Standard“ Repräsentation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Als Read Only, wenn auf unterster Ebene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Oder als refined Process, wenn ein verfeinertes Diagramm bereits besteht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06" name="TextShape 3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9B1BD51-C6EF-4904-BE5E-E3E352C2F69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</p:spPr>
      </p:sp>
      <p:sp>
        <p:nvSpPr>
          <p:cNvPr id="708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In Sirius gibt </a:t>
            </a:r>
            <a:r>
              <a:rPr b="0" lang="en-US" sz="2000" spc="-1" strike="noStrike">
                <a:latin typeface="Arial"/>
              </a:rPr>
              <a:t>es die </a:t>
            </a:r>
            <a:r>
              <a:rPr b="0" lang="en-US" sz="2000" spc="-1" strike="noStrike">
                <a:latin typeface="Arial"/>
              </a:rPr>
              <a:t>Möglichkeit </a:t>
            </a:r>
            <a:r>
              <a:rPr b="0" lang="en-US" sz="2000" spc="-1" strike="noStrike">
                <a:latin typeface="Arial"/>
              </a:rPr>
              <a:t>bestehende </a:t>
            </a:r>
            <a:r>
              <a:rPr b="0" lang="en-US" sz="2000" spc="-1" strike="noStrike">
                <a:latin typeface="Arial"/>
              </a:rPr>
              <a:t>Diagramme </a:t>
            </a:r>
            <a:r>
              <a:rPr b="0" lang="en-US" sz="2000" spc="-1" strike="noStrike">
                <a:latin typeface="Arial"/>
              </a:rPr>
              <a:t>zu </a:t>
            </a:r>
            <a:r>
              <a:rPr b="0" lang="en-US" sz="2000" spc="-1" strike="noStrike">
                <a:latin typeface="Arial"/>
              </a:rPr>
              <a:t>erweitern, </a:t>
            </a:r>
            <a:r>
              <a:rPr b="0" lang="en-US" sz="2000" spc="-1" strike="noStrike">
                <a:latin typeface="Arial"/>
              </a:rPr>
              <a:t>dazu gibt es </a:t>
            </a:r>
            <a:r>
              <a:rPr b="0" lang="en-US" sz="2000" spc="-1" strike="noStrike">
                <a:latin typeface="Arial"/>
              </a:rPr>
              <a:t>Diagram </a:t>
            </a:r>
            <a:r>
              <a:rPr b="0" lang="en-US" sz="2000" spc="-1" strike="noStrike">
                <a:latin typeface="Arial"/>
              </a:rPr>
              <a:t>Extension </a:t>
            </a:r>
            <a:r>
              <a:rPr b="0" lang="en-US" sz="2000" spc="-1" strike="noStrike">
                <a:latin typeface="Arial"/>
              </a:rPr>
              <a:t>Points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Man kann wie </a:t>
            </a:r>
            <a:r>
              <a:rPr b="0" lang="en-US" sz="2000" spc="-1" strike="noStrike">
                <a:latin typeface="Arial"/>
              </a:rPr>
              <a:t>für </a:t>
            </a:r>
            <a:r>
              <a:rPr b="0" lang="en-US" sz="2000" spc="-1" strike="noStrike">
                <a:latin typeface="Arial"/>
              </a:rPr>
              <a:t>„normalen“ </a:t>
            </a:r>
            <a:r>
              <a:rPr b="0" lang="en-US" sz="2000" spc="-1" strike="noStrike">
                <a:latin typeface="Arial"/>
              </a:rPr>
              <a:t>Editor </a:t>
            </a:r>
            <a:r>
              <a:rPr b="0" lang="en-US" sz="2000" spc="-1" strike="noStrike">
                <a:latin typeface="Arial"/>
              </a:rPr>
              <a:t>Knoten und </a:t>
            </a:r>
            <a:r>
              <a:rPr b="0" lang="en-US" sz="2000" spc="-1" strike="noStrike">
                <a:latin typeface="Arial"/>
              </a:rPr>
              <a:t>Kanten, etc. </a:t>
            </a:r>
            <a:r>
              <a:rPr b="0" lang="en-US" sz="2000" spc="-1" strike="noStrike">
                <a:latin typeface="Arial"/>
              </a:rPr>
              <a:t>definieren </a:t>
            </a:r>
            <a:r>
              <a:rPr b="0" lang="en-US" sz="2000" spc="-1" strike="noStrike">
                <a:latin typeface="Arial"/>
              </a:rPr>
              <a:t>und dabei </a:t>
            </a:r>
            <a:r>
              <a:rPr b="0" lang="en-US" sz="2000" spc="-1" strike="noStrike">
                <a:latin typeface="Arial"/>
              </a:rPr>
              <a:t>die bereits </a:t>
            </a:r>
            <a:r>
              <a:rPr b="0" lang="en-US" sz="2000" spc="-1" strike="noStrike">
                <a:latin typeface="Arial"/>
              </a:rPr>
              <a:t>bestehende</a:t>
            </a:r>
            <a:r>
              <a:rPr b="0" lang="en-US" sz="2000" spc="-1" strike="noStrike">
                <a:latin typeface="Arial"/>
              </a:rPr>
              <a:t>n Mappings </a:t>
            </a:r>
            <a:r>
              <a:rPr b="0" lang="en-US" sz="2000" spc="-1" strike="noStrike">
                <a:latin typeface="Arial"/>
              </a:rPr>
              <a:t>importieren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09" name="TextShape 3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2308CC9-2A04-4796-B595-1E9DD52417E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</p:spPr>
      </p:sp>
      <p:sp>
        <p:nvSpPr>
          <p:cNvPr id="711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Man </a:t>
            </a:r>
            <a:r>
              <a:rPr b="0" lang="en-US" sz="2000" spc="-1" strike="noStrike">
                <a:latin typeface="Arial"/>
              </a:rPr>
              <a:t>kann </a:t>
            </a:r>
            <a:r>
              <a:rPr b="0" lang="en-US" sz="2000" spc="-1" strike="noStrike">
                <a:latin typeface="Arial"/>
              </a:rPr>
              <a:t>zwisch</a:t>
            </a:r>
            <a:r>
              <a:rPr b="0" lang="en-US" sz="2000" spc="-1" strike="noStrike">
                <a:latin typeface="Arial"/>
              </a:rPr>
              <a:t>en den </a:t>
            </a:r>
            <a:r>
              <a:rPr b="0" lang="en-US" sz="2000" spc="-1" strike="noStrike">
                <a:latin typeface="Arial"/>
              </a:rPr>
              <a:t>viewpo</a:t>
            </a:r>
            <a:r>
              <a:rPr b="0" lang="en-US" sz="2000" spc="-1" strike="noStrike">
                <a:latin typeface="Arial"/>
              </a:rPr>
              <a:t>ints </a:t>
            </a:r>
            <a:r>
              <a:rPr b="0" lang="en-US" sz="2000" spc="-1" strike="noStrike">
                <a:latin typeface="Arial"/>
              </a:rPr>
              <a:t>(unters</a:t>
            </a:r>
            <a:r>
              <a:rPr b="0" lang="en-US" sz="2000" spc="-1" strike="noStrike">
                <a:latin typeface="Arial"/>
              </a:rPr>
              <a:t>chiedli</a:t>
            </a:r>
            <a:r>
              <a:rPr b="0" lang="en-US" sz="2000" spc="-1" strike="noStrike">
                <a:latin typeface="Arial"/>
              </a:rPr>
              <a:t>che </a:t>
            </a:r>
            <a:r>
              <a:rPr b="0" lang="en-US" sz="2000" spc="-1" strike="noStrike">
                <a:latin typeface="Arial"/>
              </a:rPr>
              <a:t>Repräs</a:t>
            </a:r>
            <a:r>
              <a:rPr b="0" lang="en-US" sz="2000" spc="-1" strike="noStrike">
                <a:latin typeface="Arial"/>
              </a:rPr>
              <a:t>entatio</a:t>
            </a:r>
            <a:r>
              <a:rPr b="0" lang="en-US" sz="2000" spc="-1" strike="noStrike">
                <a:latin typeface="Arial"/>
              </a:rPr>
              <a:t>nen </a:t>
            </a:r>
            <a:r>
              <a:rPr b="0" lang="en-US" sz="2000" spc="-1" strike="noStrike">
                <a:latin typeface="Arial"/>
              </a:rPr>
              <a:t>des </a:t>
            </a:r>
            <a:r>
              <a:rPr b="0" lang="en-US" sz="2000" spc="-1" strike="noStrike">
                <a:latin typeface="Arial"/>
              </a:rPr>
              <a:t>semant</a:t>
            </a:r>
            <a:r>
              <a:rPr b="0" lang="en-US" sz="2000" spc="-1" strike="noStrike">
                <a:latin typeface="Arial"/>
              </a:rPr>
              <a:t>ischen </a:t>
            </a:r>
            <a:r>
              <a:rPr b="0" lang="en-US" sz="2000" spc="-1" strike="noStrike">
                <a:latin typeface="Arial"/>
              </a:rPr>
              <a:t>Modell</a:t>
            </a:r>
            <a:r>
              <a:rPr b="0" lang="en-US" sz="2000" spc="-1" strike="noStrike">
                <a:latin typeface="Arial"/>
              </a:rPr>
              <a:t>s) </a:t>
            </a:r>
            <a:r>
              <a:rPr b="0" lang="en-US" sz="2000" spc="-1" strike="noStrike">
                <a:latin typeface="Arial"/>
              </a:rPr>
              <a:t>wechs</a:t>
            </a:r>
            <a:r>
              <a:rPr b="0" lang="en-US" sz="2000" spc="-1" strike="noStrike">
                <a:latin typeface="Arial"/>
              </a:rPr>
              <a:t>eln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12" name="TextShape 3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A44BFDE-F5F3-432A-B447-E089F217641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</p:sp>
      <p:sp>
        <p:nvSpPr>
          <p:cNvPr id="71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- wie ist </a:t>
            </a:r>
            <a:r>
              <a:rPr b="0" lang="en-US" sz="2000" spc="-1" strike="noStrike">
                <a:latin typeface="Arial"/>
              </a:rPr>
              <a:t>das </a:t>
            </a:r>
            <a:r>
              <a:rPr b="0" lang="en-US" sz="2000" spc="-1" strike="noStrike">
                <a:latin typeface="Arial"/>
              </a:rPr>
              <a:t>Erstelle</a:t>
            </a:r>
            <a:r>
              <a:rPr b="0" lang="en-US" sz="2000" spc="-1" strike="noStrike">
                <a:latin typeface="Arial"/>
              </a:rPr>
              <a:t>n von </a:t>
            </a:r>
            <a:r>
              <a:rPr b="0" lang="en-US" sz="2000" spc="-1" strike="noStrike">
                <a:latin typeface="Arial"/>
              </a:rPr>
              <a:t>Sirius </a:t>
            </a:r>
            <a:r>
              <a:rPr b="0" lang="en-US" sz="2000" spc="-1" strike="noStrike">
                <a:latin typeface="Arial"/>
              </a:rPr>
              <a:t>aufgeba</a:t>
            </a:r>
            <a:r>
              <a:rPr b="0" lang="en-US" sz="2000" spc="-1" strike="noStrike">
                <a:latin typeface="Arial"/>
              </a:rPr>
              <a:t>ut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- man </a:t>
            </a:r>
            <a:r>
              <a:rPr b="0" lang="en-US" sz="2000" spc="-1" strike="noStrike">
                <a:latin typeface="Arial"/>
              </a:rPr>
              <a:t>kann </a:t>
            </a:r>
            <a:r>
              <a:rPr b="0" lang="en-US" sz="2000" spc="-1" strike="noStrike">
                <a:latin typeface="Arial"/>
              </a:rPr>
              <a:t>verschie</a:t>
            </a:r>
            <a:r>
              <a:rPr b="0" lang="en-US" sz="2000" spc="-1" strike="noStrike">
                <a:latin typeface="Arial"/>
              </a:rPr>
              <a:t>dene </a:t>
            </a:r>
            <a:r>
              <a:rPr b="0" lang="en-US" sz="2000" spc="-1" strike="noStrike">
                <a:latin typeface="Arial"/>
              </a:rPr>
              <a:t>Diagram</a:t>
            </a:r>
            <a:r>
              <a:rPr b="0" lang="en-US" sz="2000" spc="-1" strike="noStrike">
                <a:latin typeface="Arial"/>
              </a:rPr>
              <a:t>m </a:t>
            </a:r>
            <a:r>
              <a:rPr b="0" lang="en-US" sz="2000" spc="-1" strike="noStrike">
                <a:latin typeface="Arial"/>
              </a:rPr>
              <a:t>Element</a:t>
            </a:r>
            <a:r>
              <a:rPr b="0" lang="en-US" sz="2000" spc="-1" strike="noStrike">
                <a:latin typeface="Arial"/>
              </a:rPr>
              <a:t>e </a:t>
            </a:r>
            <a:r>
              <a:rPr b="0" lang="en-US" sz="2000" spc="-1" strike="noStrike">
                <a:latin typeface="Arial"/>
              </a:rPr>
              <a:t>festlege</a:t>
            </a:r>
            <a:r>
              <a:rPr b="0" lang="en-US" sz="2000" spc="-1" strike="noStrike">
                <a:latin typeface="Arial"/>
              </a:rPr>
              <a:t>n wie </a:t>
            </a:r>
            <a:r>
              <a:rPr b="0" lang="en-US" sz="2000" spc="-1" strike="noStrike">
                <a:latin typeface="Arial"/>
              </a:rPr>
              <a:t>hier </a:t>
            </a:r>
            <a:r>
              <a:rPr b="0" lang="en-US" sz="2000" spc="-1" strike="noStrike">
                <a:latin typeface="Arial"/>
              </a:rPr>
              <a:t>Charact</a:t>
            </a:r>
            <a:r>
              <a:rPr b="0" lang="en-US" sz="2000" spc="-1" strike="noStrike">
                <a:latin typeface="Arial"/>
              </a:rPr>
              <a:t>erizedPr</a:t>
            </a:r>
            <a:r>
              <a:rPr b="0" lang="en-US" sz="2000" spc="-1" strike="noStrike">
                <a:latin typeface="Arial"/>
              </a:rPr>
              <a:t>ocessN</a:t>
            </a:r>
            <a:r>
              <a:rPr b="0" lang="en-US" sz="2000" spc="-1" strike="noStrike">
                <a:latin typeface="Arial"/>
              </a:rPr>
              <a:t>ode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Jedes </a:t>
            </a:r>
            <a:r>
              <a:rPr b="0" lang="en-US" sz="2000" spc="-1" strike="noStrike">
                <a:latin typeface="Arial"/>
              </a:rPr>
              <a:t>Element </a:t>
            </a:r>
            <a:r>
              <a:rPr b="0" lang="en-US" sz="2000" spc="-1" strike="noStrike">
                <a:latin typeface="Arial"/>
              </a:rPr>
              <a:t>besitzt </a:t>
            </a:r>
            <a:r>
              <a:rPr b="0" lang="en-US" sz="2000" spc="-1" strike="noStrike">
                <a:latin typeface="Arial"/>
              </a:rPr>
              <a:t>eigene </a:t>
            </a:r>
            <a:r>
              <a:rPr b="0" lang="en-US" sz="2000" spc="-1" strike="noStrike">
                <a:latin typeface="Arial"/>
              </a:rPr>
              <a:t>ID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- Domain </a:t>
            </a:r>
            <a:r>
              <a:rPr b="0" lang="en-US" sz="2000" spc="-1" strike="noStrike">
                <a:latin typeface="Arial"/>
              </a:rPr>
              <a:t>Classe: </a:t>
            </a:r>
            <a:r>
              <a:rPr b="0" lang="en-US" sz="2000" spc="-1" strike="noStrike">
                <a:latin typeface="Arial"/>
              </a:rPr>
              <a:t>Auf </a:t>
            </a:r>
            <a:r>
              <a:rPr b="0" lang="en-US" sz="2000" spc="-1" strike="noStrike">
                <a:latin typeface="Arial"/>
              </a:rPr>
              <a:t>welche </a:t>
            </a:r>
            <a:r>
              <a:rPr b="0" lang="en-US" sz="2000" spc="-1" strike="noStrike">
                <a:latin typeface="Arial"/>
              </a:rPr>
              <a:t>Klasse </a:t>
            </a:r>
            <a:r>
              <a:rPr b="0" lang="en-US" sz="2000" spc="-1" strike="noStrike">
                <a:latin typeface="Arial"/>
              </a:rPr>
              <a:t>aus </a:t>
            </a:r>
            <a:r>
              <a:rPr b="0" lang="en-US" sz="2000" spc="-1" strike="noStrike">
                <a:latin typeface="Arial"/>
              </a:rPr>
              <a:t>Metamo</a:t>
            </a:r>
            <a:r>
              <a:rPr b="0" lang="en-US" sz="2000" spc="-1" strike="noStrike">
                <a:latin typeface="Arial"/>
              </a:rPr>
              <a:t>dell </a:t>
            </a:r>
            <a:r>
              <a:rPr b="0" lang="en-US" sz="2000" spc="-1" strike="noStrike">
                <a:latin typeface="Arial"/>
              </a:rPr>
              <a:t>bezieht </a:t>
            </a:r>
            <a:r>
              <a:rPr b="0" lang="en-US" sz="2000" spc="-1" strike="noStrike">
                <a:latin typeface="Arial"/>
              </a:rPr>
              <a:t>sich </a:t>
            </a:r>
            <a:r>
              <a:rPr b="0" lang="en-US" sz="2000" spc="-1" strike="noStrike">
                <a:latin typeface="Arial"/>
              </a:rPr>
              <a:t>Diagram</a:t>
            </a:r>
            <a:r>
              <a:rPr b="0" lang="en-US" sz="2000" spc="-1" strike="noStrike">
                <a:latin typeface="Arial"/>
              </a:rPr>
              <a:t>m </a:t>
            </a:r>
            <a:r>
              <a:rPr b="0" lang="en-US" sz="2000" spc="-1" strike="noStrike">
                <a:latin typeface="Arial"/>
              </a:rPr>
              <a:t>Element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- </a:t>
            </a:r>
            <a:r>
              <a:rPr b="0" lang="en-US" sz="2000" spc="-1" strike="noStrike">
                <a:latin typeface="Arial"/>
              </a:rPr>
              <a:t>Semanti</a:t>
            </a:r>
            <a:r>
              <a:rPr b="0" lang="en-US" sz="2000" spc="-1" strike="noStrike">
                <a:latin typeface="Arial"/>
              </a:rPr>
              <a:t>c </a:t>
            </a:r>
            <a:r>
              <a:rPr b="0" lang="en-US" sz="2000" spc="-1" strike="noStrike">
                <a:latin typeface="Arial"/>
              </a:rPr>
              <a:t>Express</a:t>
            </a:r>
            <a:r>
              <a:rPr b="0" lang="en-US" sz="2000" spc="-1" strike="noStrike">
                <a:latin typeface="Arial"/>
              </a:rPr>
              <a:t>ion: auf </a:t>
            </a:r>
            <a:r>
              <a:rPr b="0" lang="en-US" sz="2000" spc="-1" strike="noStrike">
                <a:latin typeface="Arial"/>
              </a:rPr>
              <a:t>welches </a:t>
            </a:r>
            <a:r>
              <a:rPr b="0" lang="en-US" sz="2000" spc="-1" strike="noStrike">
                <a:latin typeface="Arial"/>
              </a:rPr>
              <a:t>semanti</a:t>
            </a:r>
            <a:r>
              <a:rPr b="0" lang="en-US" sz="2000" spc="-1" strike="noStrike">
                <a:latin typeface="Arial"/>
              </a:rPr>
              <a:t>sche </a:t>
            </a:r>
            <a:r>
              <a:rPr b="0" lang="en-US" sz="2000" spc="-1" strike="noStrike">
                <a:latin typeface="Arial"/>
              </a:rPr>
              <a:t>Element </a:t>
            </a:r>
            <a:r>
              <a:rPr b="0" lang="en-US" sz="2000" spc="-1" strike="noStrike">
                <a:latin typeface="Arial"/>
              </a:rPr>
              <a:t>aus </a:t>
            </a:r>
            <a:r>
              <a:rPr b="0" lang="en-US" sz="2000" spc="-1" strike="noStrike">
                <a:latin typeface="Arial"/>
              </a:rPr>
              <a:t>dem </a:t>
            </a:r>
            <a:r>
              <a:rPr b="0" lang="en-US" sz="2000" spc="-1" strike="noStrike">
                <a:latin typeface="Arial"/>
              </a:rPr>
              <a:t>Modell </a:t>
            </a:r>
            <a:r>
              <a:rPr b="0" lang="en-US" sz="2000" spc="-1" strike="noStrike">
                <a:latin typeface="Arial"/>
              </a:rPr>
              <a:t>bezieht </a:t>
            </a:r>
            <a:r>
              <a:rPr b="0" lang="en-US" sz="2000" spc="-1" strike="noStrike">
                <a:latin typeface="Arial"/>
              </a:rPr>
              <a:t>sich 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Importiert </a:t>
            </a:r>
            <a:r>
              <a:rPr b="0" lang="en-US" sz="2000" spc="-1" strike="noStrike">
                <a:latin typeface="Arial"/>
              </a:rPr>
              <a:t>Process </a:t>
            </a:r>
            <a:r>
              <a:rPr b="0" lang="en-US" sz="2000" spc="-1" strike="noStrike">
                <a:latin typeface="Arial"/>
              </a:rPr>
              <a:t>Node → </a:t>
            </a:r>
            <a:r>
              <a:rPr b="0" lang="en-US" sz="2000" spc="-1" strike="noStrike">
                <a:latin typeface="Arial"/>
              </a:rPr>
              <a:t>Darstell</a:t>
            </a:r>
            <a:r>
              <a:rPr b="0" lang="en-US" sz="2000" spc="-1" strike="noStrike">
                <a:latin typeface="Arial"/>
              </a:rPr>
              <a:t>ung wie </a:t>
            </a:r>
            <a:r>
              <a:rPr b="0" lang="en-US" sz="2000" spc="-1" strike="noStrike">
                <a:latin typeface="Arial"/>
              </a:rPr>
              <a:t>Prozess</a:t>
            </a:r>
            <a:r>
              <a:rPr b="0" lang="en-US" sz="2000" spc="-1" strike="noStrike">
                <a:latin typeface="Arial"/>
              </a:rPr>
              <a:t>e im </a:t>
            </a:r>
            <a:r>
              <a:rPr b="0" lang="en-US" sz="2000" spc="-1" strike="noStrike">
                <a:latin typeface="Arial"/>
              </a:rPr>
              <a:t>ursprün</a:t>
            </a:r>
            <a:r>
              <a:rPr b="0" lang="en-US" sz="2000" spc="-1" strike="noStrike">
                <a:latin typeface="Arial"/>
              </a:rPr>
              <a:t>glichen </a:t>
            </a:r>
            <a:r>
              <a:rPr b="0" lang="en-US" sz="2000" spc="-1" strike="noStrike">
                <a:latin typeface="Arial"/>
              </a:rPr>
              <a:t>Editor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- </a:t>
            </a:r>
            <a:r>
              <a:rPr b="0" lang="en-US" sz="2000" spc="-1" strike="noStrike">
                <a:latin typeface="Arial"/>
              </a:rPr>
              <a:t>zusätzli</a:t>
            </a:r>
            <a:r>
              <a:rPr b="0" lang="en-US" sz="2000" spc="-1" strike="noStrike">
                <a:latin typeface="Arial"/>
              </a:rPr>
              <a:t>ch </a:t>
            </a:r>
            <a:r>
              <a:rPr b="0" lang="en-US" sz="2000" spc="-1" strike="noStrike">
                <a:latin typeface="Arial"/>
              </a:rPr>
              <a:t>angrenz</a:t>
            </a:r>
            <a:r>
              <a:rPr b="0" lang="en-US" sz="2000" spc="-1" strike="noStrike">
                <a:latin typeface="Arial"/>
              </a:rPr>
              <a:t>ende </a:t>
            </a:r>
            <a:r>
              <a:rPr b="0" lang="en-US" sz="2000" spc="-1" strike="noStrike">
                <a:latin typeface="Arial"/>
              </a:rPr>
              <a:t>Nodes </a:t>
            </a:r>
            <a:r>
              <a:rPr b="0" lang="en-US" sz="2000" spc="-1" strike="noStrike">
                <a:latin typeface="Arial"/>
              </a:rPr>
              <a:t>an </a:t>
            </a:r>
            <a:r>
              <a:rPr b="0" lang="en-US" sz="2000" spc="-1" strike="noStrike">
                <a:latin typeface="Arial"/>
              </a:rPr>
              <a:t>Process </a:t>
            </a:r>
            <a:r>
              <a:rPr b="0" lang="en-US" sz="2000" spc="-1" strike="noStrike">
                <a:latin typeface="Arial"/>
              </a:rPr>
              <a:t>Node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→ </a:t>
            </a:r>
            <a:r>
              <a:rPr b="0" lang="en-US" sz="2000" spc="-1" strike="noStrike">
                <a:latin typeface="Arial"/>
              </a:rPr>
              <a:t>Charakt</a:t>
            </a:r>
            <a:r>
              <a:rPr b="0" lang="en-US" sz="2000" spc="-1" strike="noStrike">
                <a:latin typeface="Arial"/>
              </a:rPr>
              <a:t>eristiken</a:t>
            </a:r>
            <a:r>
              <a:rPr b="0" lang="en-US" sz="2000" spc="-1" strike="noStrike">
                <a:latin typeface="Arial"/>
              </a:rPr>
              <a:t>, Pins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</p:sp>
      <p:sp>
        <p:nvSpPr>
          <p:cNvPr id="71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- Definieren von Tools für Graphischen Editor, wie das Hinzufügen von Knoten, oder Dataflows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- Festlegen auf welche Diagramm Elemente sich das  Tool bezieht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- Verschiedene Operationen, die festgelegt werden können, wie Fallunterscheidungen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- Hier Verwendung von Java Services, wenn AQL nicht mehr ausreicht, um komplexere Änderungen am Metamodell darzustellen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</p:spPr>
      </p:sp>
      <p:sp>
        <p:nvSpPr>
          <p:cNvPr id="718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Wie vorhin schon angedeutet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→ </a:t>
            </a:r>
            <a:r>
              <a:rPr b="0" lang="en-US" sz="2000" spc="-1" strike="noStrike">
                <a:latin typeface="Arial"/>
              </a:rPr>
              <a:t>Charakteristiken werden direkt an Knoten angebunden dargestellt und können über Tools hinzugefügt werden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Datenflüsse verlaufen durch Pins, um neue Datenflüsse zu erstellen, müssen erst neue Pins hinzugefügt werden (zum Verhalten des Knoten)</a:t>
            </a:r>
            <a:br/>
            <a:r>
              <a:rPr b="0" lang="en-US" sz="2000" spc="-1" strike="noStrike">
                <a:latin typeface="Arial"/>
              </a:rPr>
              <a:t>- daraus ergibt sich die Frage, wie können neue Assignments erstellt werden?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19" name="TextShape 3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55871DB-8E62-471E-A809-16DA7A2C041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</p:spPr>
      </p:sp>
      <p:sp>
        <p:nvSpPr>
          <p:cNvPr id="721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Datenfluss mit </a:t>
            </a:r>
            <a:r>
              <a:rPr b="0" lang="en-US" sz="1800" spc="-1" strike="noStrike">
                <a:latin typeface="Arial"/>
              </a:rPr>
              <a:t>zwei Daten </a:t>
            </a:r>
            <a:r>
              <a:rPr b="0" lang="en-US" sz="1800" spc="-1" strike="noStrike">
                <a:latin typeface="Arial"/>
              </a:rPr>
              <a:t>soll verfeinert </a:t>
            </a:r>
            <a:r>
              <a:rPr b="0" lang="en-US" sz="1800" spc="-1" strike="noStrike">
                <a:latin typeface="Arial"/>
              </a:rPr>
              <a:t>werden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22" name="TextShape 3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DEF2D6B-6A2E-43A0-AC0D-10A3FBB3200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</p:spPr>
      </p:sp>
      <p:sp>
        <p:nvSpPr>
          <p:cNvPr id="685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</p:spPr>
        <p:txBody>
          <a:bodyPr/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Hier </a:t>
            </a:r>
            <a:r>
              <a:rPr b="0" lang="en-US" sz="2000" spc="-1" strike="noStrike">
                <a:latin typeface="Arial"/>
              </a:rPr>
              <a:t>sieht </a:t>
            </a:r>
            <a:r>
              <a:rPr b="0" lang="en-US" sz="2000" spc="-1" strike="noStrike">
                <a:latin typeface="Arial"/>
              </a:rPr>
              <a:t>man </a:t>
            </a:r>
            <a:r>
              <a:rPr b="0" lang="en-US" sz="2000" spc="-1" strike="noStrike">
                <a:latin typeface="Arial"/>
              </a:rPr>
              <a:t>den </a:t>
            </a:r>
            <a:r>
              <a:rPr b="0" lang="en-US" sz="2000" spc="-1" strike="noStrike">
                <a:latin typeface="Arial"/>
              </a:rPr>
              <a:t>Aufba</a:t>
            </a:r>
            <a:r>
              <a:rPr b="0" lang="en-US" sz="2000" spc="-1" strike="noStrike">
                <a:latin typeface="Arial"/>
              </a:rPr>
              <a:t>u </a:t>
            </a:r>
            <a:r>
              <a:rPr b="0" lang="en-US" sz="2000" spc="-1" strike="noStrike">
                <a:latin typeface="Arial"/>
              </a:rPr>
              <a:t>eines </a:t>
            </a:r>
            <a:r>
              <a:rPr b="0" lang="en-US" sz="2000" spc="-1" strike="noStrike">
                <a:latin typeface="Arial"/>
              </a:rPr>
              <a:t>typisc</a:t>
            </a:r>
            <a:r>
              <a:rPr b="0" lang="en-US" sz="2000" spc="-1" strike="noStrike">
                <a:latin typeface="Arial"/>
              </a:rPr>
              <a:t>hen </a:t>
            </a:r>
            <a:r>
              <a:rPr b="0" lang="en-US" sz="2000" spc="-1" strike="noStrike">
                <a:latin typeface="Arial"/>
              </a:rPr>
              <a:t>Datenf</a:t>
            </a:r>
            <a:r>
              <a:rPr b="0" lang="en-US" sz="2000" spc="-1" strike="noStrike">
                <a:latin typeface="Arial"/>
              </a:rPr>
              <a:t>lussdi</a:t>
            </a:r>
            <a:r>
              <a:rPr b="0" lang="en-US" sz="2000" spc="-1" strike="noStrike">
                <a:latin typeface="Arial"/>
              </a:rPr>
              <a:t>agram</a:t>
            </a:r>
            <a:r>
              <a:rPr b="0" lang="en-US" sz="2000" spc="-1" strike="noStrike">
                <a:latin typeface="Arial"/>
              </a:rPr>
              <a:t>mes</a:t>
            </a:r>
            <a:br/>
            <a:r>
              <a:rPr b="0" lang="en-US" sz="2000" spc="-1" strike="noStrike">
                <a:latin typeface="Arial"/>
              </a:rPr>
              <a:t>beschr</a:t>
            </a:r>
            <a:r>
              <a:rPr b="0" lang="en-US" sz="2000" spc="-1" strike="noStrike">
                <a:latin typeface="Arial"/>
              </a:rPr>
              <a:t>eiben</a:t>
            </a:r>
            <a:endParaRPr b="0" lang="en-US" sz="20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Anwen</a:t>
            </a:r>
            <a:r>
              <a:rPr b="0" lang="en-US" sz="2000" spc="-1" strike="noStrike">
                <a:latin typeface="Arial"/>
              </a:rPr>
              <a:t>dungs</a:t>
            </a:r>
            <a:r>
              <a:rPr b="0" lang="en-US" sz="2000" spc="-1" strike="noStrike">
                <a:latin typeface="Arial"/>
              </a:rPr>
              <a:t>gebiet</a:t>
            </a:r>
            <a:r>
              <a:rPr b="0" lang="en-US" sz="2000" spc="-1" strike="noStrike">
                <a:latin typeface="Arial"/>
              </a:rPr>
              <a:t>e: </a:t>
            </a:r>
            <a:r>
              <a:rPr b="0" lang="en-US" sz="2000" spc="-1" strike="noStrike">
                <a:latin typeface="Arial"/>
              </a:rPr>
              <a:t>Sicher</a:t>
            </a:r>
            <a:r>
              <a:rPr b="0" lang="en-US" sz="2000" spc="-1" strike="noStrike">
                <a:latin typeface="Arial"/>
              </a:rPr>
              <a:t>heitsa</a:t>
            </a:r>
            <a:r>
              <a:rPr b="0" lang="en-US" sz="2000" spc="-1" strike="noStrike">
                <a:latin typeface="Arial"/>
              </a:rPr>
              <a:t>nalyse</a:t>
            </a:r>
            <a:br/>
            <a:r>
              <a:rPr b="0" lang="en-US" sz="2000" spc="-1" strike="noStrike">
                <a:latin typeface="Arial"/>
              </a:rPr>
              <a:t>wie </a:t>
            </a:r>
            <a:r>
              <a:rPr b="0" lang="en-US" sz="2000" spc="-1" strike="noStrike">
                <a:latin typeface="Arial"/>
              </a:rPr>
              <a:t>man </a:t>
            </a:r>
            <a:r>
              <a:rPr b="0" lang="en-US" sz="2000" spc="-1" strike="noStrike">
                <a:latin typeface="Arial"/>
              </a:rPr>
              <a:t>sieht </a:t>
            </a:r>
            <a:r>
              <a:rPr b="0" lang="en-US" sz="2000" spc="-1" strike="noStrike">
                <a:latin typeface="Arial"/>
              </a:rPr>
              <a:t>gibt es </a:t>
            </a:r>
            <a:r>
              <a:rPr b="0" lang="en-US" sz="2000" spc="-1" strike="noStrike">
                <a:latin typeface="Arial"/>
              </a:rPr>
              <a:t>erst </a:t>
            </a:r>
            <a:r>
              <a:rPr b="0" lang="en-US" sz="2000" spc="-1" strike="noStrike">
                <a:latin typeface="Arial"/>
              </a:rPr>
              <a:t>mal </a:t>
            </a:r>
            <a:r>
              <a:rPr b="0" lang="en-US" sz="2000" spc="-1" strike="noStrike">
                <a:latin typeface="Arial"/>
              </a:rPr>
              <a:t>keine </a:t>
            </a:r>
            <a:r>
              <a:rPr b="0" lang="en-US" sz="2000" spc="-1" strike="noStrike">
                <a:latin typeface="Arial"/>
              </a:rPr>
              <a:t>Unters</a:t>
            </a:r>
            <a:r>
              <a:rPr b="0" lang="en-US" sz="2000" spc="-1" strike="noStrike">
                <a:latin typeface="Arial"/>
              </a:rPr>
              <a:t>cheidu</a:t>
            </a:r>
            <a:r>
              <a:rPr b="0" lang="en-US" sz="2000" spc="-1" strike="noStrike">
                <a:latin typeface="Arial"/>
              </a:rPr>
              <a:t>ng </a:t>
            </a:r>
            <a:r>
              <a:rPr b="0" lang="en-US" sz="2000" spc="-1" strike="noStrike">
                <a:latin typeface="Arial"/>
              </a:rPr>
              <a:t>zwisch</a:t>
            </a:r>
            <a:r>
              <a:rPr b="0" lang="en-US" sz="2000" spc="-1" strike="noStrike">
                <a:latin typeface="Arial"/>
              </a:rPr>
              <a:t>en den </a:t>
            </a:r>
            <a:r>
              <a:rPr b="0" lang="en-US" sz="2000" spc="-1" strike="noStrike">
                <a:latin typeface="Arial"/>
              </a:rPr>
              <a:t>Knote</a:t>
            </a:r>
            <a:r>
              <a:rPr b="0" lang="en-US" sz="2000" spc="-1" strike="noStrike">
                <a:latin typeface="Arial"/>
              </a:rPr>
              <a:t>n die </a:t>
            </a:r>
            <a:r>
              <a:rPr b="0" lang="en-US" sz="2000" spc="-1" strike="noStrike">
                <a:latin typeface="Arial"/>
              </a:rPr>
              <a:t>Daten </a:t>
            </a:r>
            <a:r>
              <a:rPr b="0" lang="en-US" sz="2000" spc="-1" strike="noStrike">
                <a:latin typeface="Arial"/>
              </a:rPr>
              <a:t>ausse</a:t>
            </a:r>
            <a:r>
              <a:rPr b="0" lang="en-US" sz="2000" spc="-1" strike="noStrike">
                <a:latin typeface="Arial"/>
              </a:rPr>
              <a:t>nden </a:t>
            </a:r>
            <a:r>
              <a:rPr b="0" lang="en-US" sz="2000" spc="-1" strike="noStrike">
                <a:latin typeface="Arial"/>
              </a:rPr>
              <a:t>→ </a:t>
            </a:r>
            <a:r>
              <a:rPr b="0" lang="en-US" sz="2000" spc="-1" strike="noStrike">
                <a:latin typeface="Arial"/>
              </a:rPr>
              <a:t>Überle</a:t>
            </a:r>
            <a:r>
              <a:rPr b="0" lang="en-US" sz="2000" spc="-1" strike="noStrike">
                <a:latin typeface="Arial"/>
              </a:rPr>
              <a:t>itung </a:t>
            </a:r>
            <a:r>
              <a:rPr b="0" lang="en-US" sz="2000" spc="-1" strike="noStrike">
                <a:latin typeface="Arial"/>
              </a:rPr>
              <a:t>Beispi</a:t>
            </a:r>
            <a:r>
              <a:rPr b="0" lang="en-US" sz="2000" spc="-1" strike="noStrike">
                <a:latin typeface="Arial"/>
              </a:rPr>
              <a:t>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86" name="TextShape 3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789300B-6ED6-4DE4-9633-DB15A0E52FC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</p:spPr>
      </p:sp>
      <p:sp>
        <p:nvSpPr>
          <p:cNvPr id="724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Erstellen </a:t>
            </a:r>
            <a:r>
              <a:rPr b="0" lang="en-US" sz="1800" spc="-1" strike="noStrike">
                <a:latin typeface="Arial"/>
              </a:rPr>
              <a:t>von </a:t>
            </a:r>
            <a:r>
              <a:rPr b="0" lang="en-US" sz="1800" spc="-1" strike="noStrike">
                <a:latin typeface="Arial"/>
              </a:rPr>
              <a:t>zwei </a:t>
            </a:r>
            <a:r>
              <a:rPr b="0" lang="en-US" sz="1800" spc="-1" strike="noStrike">
                <a:latin typeface="Arial"/>
              </a:rPr>
              <a:t>neuen </a:t>
            </a:r>
            <a:r>
              <a:rPr b="0" lang="en-US" sz="1800" spc="-1" strike="noStrike">
                <a:latin typeface="Arial"/>
              </a:rPr>
              <a:t>Datenflü</a:t>
            </a:r>
            <a:r>
              <a:rPr b="0" lang="en-US" sz="1800" spc="-1" strike="noStrike">
                <a:latin typeface="Arial"/>
              </a:rPr>
              <a:t>ssen </a:t>
            </a:r>
            <a:r>
              <a:rPr b="0" lang="en-US" sz="1800" spc="-1" strike="noStrike">
                <a:latin typeface="Arial"/>
              </a:rPr>
              <a:t>und </a:t>
            </a:r>
            <a:r>
              <a:rPr b="0" lang="en-US" sz="1800" spc="-1" strike="noStrike">
                <a:latin typeface="Arial"/>
              </a:rPr>
              <a:t>jeweils </a:t>
            </a:r>
            <a:r>
              <a:rPr b="0" lang="en-US" sz="1800" spc="-1" strike="noStrike">
                <a:latin typeface="Arial"/>
              </a:rPr>
              <a:t>neuen </a:t>
            </a:r>
            <a:r>
              <a:rPr b="0" lang="en-US" sz="1800" spc="-1" strike="noStrike">
                <a:latin typeface="Arial"/>
              </a:rPr>
              <a:t>Pins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25" name="TextShape 3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15D5071-E042-4C24-B7B1-64A05A3BAE5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</p:spPr>
      </p:sp>
      <p:sp>
        <p:nvSpPr>
          <p:cNvPr id="727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728" name="TextShape 3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6EE0FAB-0336-49F7-98BE-E1B8E6B877A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</p:spPr>
      </p:sp>
      <p:sp>
        <p:nvSpPr>
          <p:cNvPr id="730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731" name="TextShape 3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F8D2E44-ED98-4332-A41A-D02D60C28A6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</p:spPr>
      </p:sp>
      <p:sp>
        <p:nvSpPr>
          <p:cNvPr id="688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Unterschiede daran wie schützenwert Daten sind, spielt auch eine wichtige Rolle bei der Analyse von den Systemen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Kann aber bei diesem Modell so nicht getroffen werden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89" name="TextShape 3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CD0C4D1-4C58-4A49-9DD3-2B4DB11356E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</p:spPr>
      </p:sp>
      <p:sp>
        <p:nvSpPr>
          <p:cNvPr id="691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Erweiterung des Modells um Charakteristiken: mehr Information über Daten und mehr Kontrolle bei Analyse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92" name="TextShape 3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0315787-C030-4315-AFBE-85102567533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</p:spPr>
      </p:sp>
      <p:sp>
        <p:nvSpPr>
          <p:cNvPr id="694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Im letzten Semester wurde ein Editor für Datenflussdiagramme mit Hierarchisierung entwickelt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Ich werde noch einmal kurz auf die zugrunde liegenden meta-Modelle eingehen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Und dann 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95" name="TextShape 3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547E6B7-B43E-44C3-A8E6-357587C71F1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</p:spPr>
      </p:sp>
      <p:sp>
        <p:nvSpPr>
          <p:cNvPr id="697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698" name="TextShape 3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2541D5C-D7C8-4EC5-B6BE-7B61FCE63BA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</p:spPr>
      </p:sp>
      <p:sp>
        <p:nvSpPr>
          <p:cNvPr id="700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Zwei Arten der </a:t>
            </a:r>
            <a:r>
              <a:rPr b="0" lang="en-US" sz="2000" spc="-1" strike="noStrike">
                <a:latin typeface="Arial"/>
              </a:rPr>
              <a:t>Hierarchisierun</a:t>
            </a:r>
            <a:r>
              <a:rPr b="0" lang="en-US" sz="2000" spc="-1" strike="noStrike">
                <a:latin typeface="Arial"/>
              </a:rPr>
              <a:t>g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Übertragung des </a:t>
            </a:r>
            <a:r>
              <a:rPr b="0" lang="en-US" sz="2000" spc="-1" strike="noStrike">
                <a:latin typeface="Arial"/>
              </a:rPr>
              <a:t>Konzeptes auf </a:t>
            </a:r>
            <a:r>
              <a:rPr b="0" lang="en-US" sz="2000" spc="-1" strike="noStrike">
                <a:latin typeface="Arial"/>
              </a:rPr>
              <a:t>erweitertes </a:t>
            </a:r>
            <a:r>
              <a:rPr b="0" lang="en-US" sz="2000" spc="-1" strike="noStrike">
                <a:latin typeface="Arial"/>
              </a:rPr>
              <a:t>Metamodell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01" name="TextShape 3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D7B1D3D-92B4-4F02-94B9-EB1AB0019F2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slideLayout" Target="../slideLayouts/slideLayout1.xml"/><Relationship Id="rId9" Type="http://schemas.openxmlformats.org/officeDocument/2006/relationships/slideLayout" Target="../slideLayouts/slideLayout2.xml"/><Relationship Id="rId10" Type="http://schemas.openxmlformats.org/officeDocument/2006/relationships/slideLayout" Target="../slideLayouts/slideLayout3.xml"/><Relationship Id="rId11" Type="http://schemas.openxmlformats.org/officeDocument/2006/relationships/slideLayout" Target="../slideLayouts/slideLayout4.xml"/><Relationship Id="rId12" Type="http://schemas.openxmlformats.org/officeDocument/2006/relationships/slideLayout" Target="../slideLayouts/slideLayout5.xml"/><Relationship Id="rId13" Type="http://schemas.openxmlformats.org/officeDocument/2006/relationships/slideLayout" Target="../slideLayouts/slideLayout6.xml"/><Relationship Id="rId14" Type="http://schemas.openxmlformats.org/officeDocument/2006/relationships/slideLayout" Target="../slideLayouts/slideLayout7.xml"/><Relationship Id="rId15" Type="http://schemas.openxmlformats.org/officeDocument/2006/relationships/slideLayout" Target="../slideLayouts/slideLayout8.xml"/><Relationship Id="rId16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0.xml"/><Relationship Id="rId18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rafik 8" descr=""/>
          <p:cNvPicPr/>
          <p:nvPr/>
        </p:nvPicPr>
        <p:blipFill>
          <a:blip r:embed="rId2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>
            <a:noFill/>
          </a:ln>
        </p:spPr>
      </p:pic>
      <p:pic>
        <p:nvPicPr>
          <p:cNvPr id="1" name="Grafik 10" descr=""/>
          <p:cNvPicPr/>
          <p:nvPr/>
        </p:nvPicPr>
        <p:blipFill>
          <a:blip r:embed="rId3"/>
          <a:stretch/>
        </p:blipFill>
        <p:spPr>
          <a:xfrm>
            <a:off x="10227240" y="327960"/>
            <a:ext cx="1438920" cy="666000"/>
          </a:xfrm>
          <a:prstGeom prst="rect">
            <a:avLst/>
          </a:prstGeom>
          <a:ln>
            <a:noFill/>
          </a:ln>
        </p:spPr>
      </p:pic>
      <p:sp>
        <p:nvSpPr>
          <p:cNvPr id="2" name="CustomShape 1" hidden="1"/>
          <p:cNvSpPr/>
          <p:nvPr/>
        </p:nvSpPr>
        <p:spPr>
          <a:xfrm>
            <a:off x="2498760" y="6452640"/>
            <a:ext cx="5408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Katrin Bott – Sirius-Editor für erweiterte Datenflussdiagramme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" name="CustomShape 2" hidden="1"/>
          <p:cNvSpPr/>
          <p:nvPr/>
        </p:nvSpPr>
        <p:spPr>
          <a:xfrm>
            <a:off x="7539480" y="6452640"/>
            <a:ext cx="4126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Architecture-driven Requirements Engineering</a:t>
            </a:r>
            <a:br/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Institut für Programmstrukturen und Datenorganisation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4" name="Picture 2" descr=""/>
          <p:cNvPicPr/>
          <p:nvPr/>
        </p:nvPicPr>
        <p:blipFill>
          <a:blip r:embed="rId4"/>
          <a:srcRect l="0" t="20961" r="0" b="21313"/>
          <a:stretch/>
        </p:blipFill>
        <p:spPr>
          <a:xfrm>
            <a:off x="116280" y="2802240"/>
            <a:ext cx="12074400" cy="3897720"/>
          </a:xfrm>
          <a:prstGeom prst="rect">
            <a:avLst/>
          </a:prstGeom>
          <a:ln w="9360">
            <a:noFill/>
          </a:ln>
        </p:spPr>
      </p:pic>
      <p:pic>
        <p:nvPicPr>
          <p:cNvPr id="5" name="Grafik 16" descr=""/>
          <p:cNvPicPr/>
          <p:nvPr/>
        </p:nvPicPr>
        <p:blipFill>
          <a:blip r:embed="rId5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>
            <a:noFill/>
          </a:ln>
        </p:spPr>
      </p:pic>
      <p:sp>
        <p:nvSpPr>
          <p:cNvPr id="6" name="CustomShape 3"/>
          <p:cNvSpPr/>
          <p:nvPr/>
        </p:nvSpPr>
        <p:spPr>
          <a:xfrm>
            <a:off x="10071000" y="6417720"/>
            <a:ext cx="2005560" cy="349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1" lang="en-US" sz="2300" spc="-1" strike="noStrike">
                <a:solidFill>
                  <a:srgbClr val="ffffff"/>
                </a:solidFill>
                <a:latin typeface="Arial"/>
                <a:ea typeface="DejaVu Sans"/>
              </a:rPr>
              <a:t>www.kit.edu</a:t>
            </a:r>
            <a:endParaRPr b="0" lang="en-US" sz="2300" spc="-1" strike="noStrike">
              <a:latin typeface="Arial"/>
            </a:endParaRPr>
          </a:p>
        </p:txBody>
      </p:sp>
      <p:pic>
        <p:nvPicPr>
          <p:cNvPr id="7" name="Grafik 32" descr=""/>
          <p:cNvPicPr/>
          <p:nvPr/>
        </p:nvPicPr>
        <p:blipFill>
          <a:blip r:embed="rId6"/>
          <a:stretch/>
        </p:blipFill>
        <p:spPr>
          <a:xfrm>
            <a:off x="515520" y="458280"/>
            <a:ext cx="2161080" cy="1000440"/>
          </a:xfrm>
          <a:prstGeom prst="rect">
            <a:avLst/>
          </a:prstGeom>
          <a:ln>
            <a:noFill/>
          </a:ln>
        </p:spPr>
      </p:pic>
      <p:pic>
        <p:nvPicPr>
          <p:cNvPr id="8" name="Grafik 7" descr=""/>
          <p:cNvPicPr/>
          <p:nvPr/>
        </p:nvPicPr>
        <p:blipFill>
          <a:blip r:embed="rId7"/>
          <a:stretch/>
        </p:blipFill>
        <p:spPr>
          <a:xfrm>
            <a:off x="10224360" y="460800"/>
            <a:ext cx="1498320" cy="752760"/>
          </a:xfrm>
          <a:prstGeom prst="rect">
            <a:avLst/>
          </a:prstGeom>
          <a:ln>
            <a:noFill/>
          </a:ln>
        </p:spPr>
      </p:pic>
      <p:sp>
        <p:nvSpPr>
          <p:cNvPr id="9" name="CustomShape 4"/>
          <p:cNvSpPr/>
          <p:nvPr/>
        </p:nvSpPr>
        <p:spPr>
          <a:xfrm>
            <a:off x="515520" y="3250440"/>
            <a:ext cx="9554400" cy="408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340" spc="-1" strike="noStrike">
                <a:solidFill>
                  <a:srgbClr val="ffffff"/>
                </a:solidFill>
                <a:latin typeface="Arial"/>
                <a:ea typeface="DejaVu Sans"/>
              </a:rPr>
              <a:t>ARCHITECTURE-DRIVEN REQUIREMENTS ENGINEERING</a:t>
            </a:r>
            <a:endParaRPr b="0" lang="en-US" sz="134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40" spc="-1" strike="noStrike">
                <a:solidFill>
                  <a:srgbClr val="ffffff"/>
                </a:solidFill>
                <a:latin typeface="Arial"/>
                <a:ea typeface="DejaVu Sans"/>
              </a:rPr>
              <a:t>INSTITUT FÜR PROGRAMMSTRUKTUREN UND DATENORGANISATION, KIT-FAKULTÄT FÜR INFORMATIK</a:t>
            </a:r>
            <a:endParaRPr b="0" lang="en-US" sz="1340" spc="-1" strike="noStrike">
              <a:latin typeface="Arial"/>
            </a:endParaRPr>
          </a:p>
        </p:txBody>
      </p:sp>
      <p:sp>
        <p:nvSpPr>
          <p:cNvPr id="10" name="CustomShape 5"/>
          <p:cNvSpPr/>
          <p:nvPr/>
        </p:nvSpPr>
        <p:spPr>
          <a:xfrm>
            <a:off x="515520" y="6525720"/>
            <a:ext cx="4807800" cy="167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KIT – Die Forschungsuniversität in der Helmholtz-Gemeinschaft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1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title text format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60" r:id="rId19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rafik 8" descr=""/>
          <p:cNvPicPr/>
          <p:nvPr/>
        </p:nvPicPr>
        <p:blipFill>
          <a:blip r:embed="rId2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>
            <a:noFill/>
          </a:ln>
        </p:spPr>
      </p:pic>
      <p:pic>
        <p:nvPicPr>
          <p:cNvPr id="50" name="Grafik 10" descr=""/>
          <p:cNvPicPr/>
          <p:nvPr/>
        </p:nvPicPr>
        <p:blipFill>
          <a:blip r:embed="rId3"/>
          <a:stretch/>
        </p:blipFill>
        <p:spPr>
          <a:xfrm>
            <a:off x="10227240" y="327960"/>
            <a:ext cx="1438920" cy="666000"/>
          </a:xfrm>
          <a:prstGeom prst="rect">
            <a:avLst/>
          </a:prstGeom>
          <a:ln>
            <a:noFill/>
          </a:ln>
        </p:spPr>
      </p:pic>
      <p:sp>
        <p:nvSpPr>
          <p:cNvPr id="51" name="CustomShape 1"/>
          <p:cNvSpPr/>
          <p:nvPr/>
        </p:nvSpPr>
        <p:spPr>
          <a:xfrm>
            <a:off x="2498760" y="6452640"/>
            <a:ext cx="5408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Katrin Bott – Sirius-Editor für erweiterte Datenflussdiagramme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7539480" y="6452640"/>
            <a:ext cx="4126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Architecture-driven Requirements Engineering</a:t>
            </a:r>
            <a:br/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Institut für Programmstrukturen und Datenorganisation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rafik 8" descr=""/>
          <p:cNvPicPr/>
          <p:nvPr/>
        </p:nvPicPr>
        <p:blipFill>
          <a:blip r:embed="rId2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>
            <a:noFill/>
          </a:ln>
        </p:spPr>
      </p:pic>
      <p:pic>
        <p:nvPicPr>
          <p:cNvPr id="92" name="Grafik 10" descr=""/>
          <p:cNvPicPr/>
          <p:nvPr/>
        </p:nvPicPr>
        <p:blipFill>
          <a:blip r:embed="rId3"/>
          <a:stretch/>
        </p:blipFill>
        <p:spPr>
          <a:xfrm>
            <a:off x="10227240" y="327960"/>
            <a:ext cx="1438920" cy="666000"/>
          </a:xfrm>
          <a:prstGeom prst="rect">
            <a:avLst/>
          </a:prstGeom>
          <a:ln>
            <a:noFill/>
          </a:ln>
        </p:spPr>
      </p:pic>
      <p:sp>
        <p:nvSpPr>
          <p:cNvPr id="93" name="CustomShape 1"/>
          <p:cNvSpPr/>
          <p:nvPr/>
        </p:nvSpPr>
        <p:spPr>
          <a:xfrm>
            <a:off x="2498760" y="6452640"/>
            <a:ext cx="5408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Katrin Bott – Sirius-Editor für erweiterte Datenflussdiagramme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7539480" y="6452640"/>
            <a:ext cx="4126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Architecture-driven Requirements Engineering</a:t>
            </a:r>
            <a:br/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Institut für Programmstrukturen und Datenorganisation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Click to add text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Second level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Third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Fourth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Fifth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715320" y="6452640"/>
            <a:ext cx="1700280" cy="3646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25.03.2020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sldNum"/>
          </p:nvPr>
        </p:nvSpPr>
        <p:spPr>
          <a:xfrm>
            <a:off x="280080" y="6452640"/>
            <a:ext cx="434880" cy="3646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fld id="{125435C2-3DB2-4AEE-8CD0-938954A9063B}" type="slidenum"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Mastertitelformat bearbeiten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image" Target="../media/image66.png"/><Relationship Id="rId9" Type="http://schemas.openxmlformats.org/officeDocument/2006/relationships/slideLayout" Target="../slideLayouts/slideLayout13.xml"/><Relationship Id="rId10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image" Target="../media/image6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2.png"/><Relationship Id="rId2" Type="http://schemas.openxmlformats.org/officeDocument/2006/relationships/image" Target="../media/image7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7.png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0.png"/><Relationship Id="rId2" Type="http://schemas.openxmlformats.org/officeDocument/2006/relationships/image" Target="../media/image81.png"/><Relationship Id="rId3" Type="http://schemas.openxmlformats.org/officeDocument/2006/relationships/image" Target="../media/image82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8.png"/><Relationship Id="rId2" Type="http://schemas.openxmlformats.org/officeDocument/2006/relationships/image" Target="../media/image89.png"/><Relationship Id="rId3" Type="http://schemas.openxmlformats.org/officeDocument/2006/relationships/image" Target="../media/image90.png"/><Relationship Id="rId4" Type="http://schemas.openxmlformats.org/officeDocument/2006/relationships/image" Target="../media/image9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95.png"/><Relationship Id="rId2" Type="http://schemas.openxmlformats.org/officeDocument/2006/relationships/image" Target="../media/image96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9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97520" y="1548360"/>
            <a:ext cx="10099080" cy="464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DejaVu Sans"/>
              </a:rPr>
              <a:t>Sirius-Editor für erweiterte Datenflussdiagramme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497520" y="2112480"/>
            <a:ext cx="8369640" cy="871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Praktikum „Werkzeuge für Agile Modellierung“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Katrin Bott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Betreuer: Stephan Seifermann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533520" y="1140120"/>
            <a:ext cx="11141640" cy="450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1800" indent="-360720">
              <a:lnSpc>
                <a:spcPct val="100000"/>
              </a:lnSpc>
              <a:spcBef>
                <a:spcPts val="601"/>
              </a:spcBef>
              <a:buBlip>
                <a:blip r:embed="rId1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k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endParaRPr b="0" lang="en-US" sz="2800" spc="-1" strike="noStrike">
              <a:latin typeface="Arial"/>
            </a:endParaRPr>
          </a:p>
          <a:p>
            <a:pPr lvl="1" marL="809640" indent="-360720">
              <a:lnSpc>
                <a:spcPct val="100000"/>
              </a:lnSpc>
              <a:spcBef>
                <a:spcPts val="601"/>
              </a:spcBef>
              <a:buBlip>
                <a:blip r:embed="rId2"/>
              </a:buBlip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K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k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ö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z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ä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z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k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k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z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b="0" lang="en-US" sz="2400" spc="-1" strike="noStrike">
              <a:latin typeface="Arial"/>
            </a:endParaRPr>
          </a:p>
          <a:p>
            <a:pPr marL="361800" indent="-360720">
              <a:lnSpc>
                <a:spcPct val="100000"/>
              </a:lnSpc>
              <a:spcBef>
                <a:spcPts val="601"/>
              </a:spcBef>
              <a:buBlip>
                <a:blip r:embed="rId3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b="0" lang="en-US" sz="2800" spc="-1" strike="noStrike">
              <a:latin typeface="Arial"/>
            </a:endParaRPr>
          </a:p>
          <a:p>
            <a:pPr lvl="1" marL="809640" indent="-360720">
              <a:lnSpc>
                <a:spcPct val="100000"/>
              </a:lnSpc>
              <a:spcBef>
                <a:spcPts val="601"/>
              </a:spcBef>
              <a:buBlip>
                <a:blip r:embed="rId4"/>
              </a:buBlip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K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k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ö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z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b="0" lang="en-US" sz="2400" spc="-1" strike="noStrike">
              <a:latin typeface="Arial"/>
            </a:endParaRPr>
          </a:p>
          <a:p>
            <a:pPr lvl="1" marL="809640" indent="-360720">
              <a:lnSpc>
                <a:spcPct val="100000"/>
              </a:lnSpc>
              <a:spcBef>
                <a:spcPts val="601"/>
              </a:spcBef>
              <a:buBlip>
                <a:blip r:embed="rId5"/>
              </a:buBlip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ü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336" name="CustomShape 2"/>
          <p:cNvSpPr/>
          <p:nvPr/>
        </p:nvSpPr>
        <p:spPr>
          <a:xfrm>
            <a:off x="715320" y="6452640"/>
            <a:ext cx="1699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Arial"/>
                <a:ea typeface="DejaVu Sans"/>
              </a:rPr>
              <a:t>07.09.2020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7" name="CustomShape 3"/>
          <p:cNvSpPr/>
          <p:nvPr/>
        </p:nvSpPr>
        <p:spPr>
          <a:xfrm>
            <a:off x="280080" y="6452640"/>
            <a:ext cx="4341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7FFC2AA9-9753-486A-B7F4-BA1FA3A7A550}" type="slidenum"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grpSp>
        <p:nvGrpSpPr>
          <p:cNvPr id="338" name="Group 4"/>
          <p:cNvGrpSpPr/>
          <p:nvPr/>
        </p:nvGrpSpPr>
        <p:grpSpPr>
          <a:xfrm>
            <a:off x="921600" y="4083480"/>
            <a:ext cx="1942200" cy="799200"/>
            <a:chOff x="921600" y="4083480"/>
            <a:chExt cx="1942200" cy="799200"/>
          </a:xfrm>
        </p:grpSpPr>
        <p:pic>
          <p:nvPicPr>
            <p:cNvPr id="339" name="Grafik 7" descr=""/>
            <p:cNvPicPr/>
            <p:nvPr/>
          </p:nvPicPr>
          <p:blipFill>
            <a:blip r:embed="rId6"/>
            <a:stretch/>
          </p:blipFill>
          <p:spPr>
            <a:xfrm>
              <a:off x="921600" y="4083480"/>
              <a:ext cx="1942200" cy="799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340" name="CustomShape 5"/>
            <p:cNvSpPr/>
            <p:nvPr/>
          </p:nvSpPr>
          <p:spPr>
            <a:xfrm>
              <a:off x="959400" y="4155480"/>
              <a:ext cx="1865880" cy="638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Charakterisierter</a:t>
              </a:r>
              <a:br/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Externer Aktor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341" name="Group 6"/>
          <p:cNvGrpSpPr/>
          <p:nvPr/>
        </p:nvGrpSpPr>
        <p:grpSpPr>
          <a:xfrm>
            <a:off x="5389920" y="3791160"/>
            <a:ext cx="1435320" cy="1435320"/>
            <a:chOff x="5389920" y="3791160"/>
            <a:chExt cx="1435320" cy="1435320"/>
          </a:xfrm>
        </p:grpSpPr>
        <p:pic>
          <p:nvPicPr>
            <p:cNvPr id="342" name="Grafik 15" descr=""/>
            <p:cNvPicPr/>
            <p:nvPr/>
          </p:nvPicPr>
          <p:blipFill>
            <a:blip r:embed="rId7"/>
            <a:stretch/>
          </p:blipFill>
          <p:spPr>
            <a:xfrm>
              <a:off x="5389920" y="3791160"/>
              <a:ext cx="1435320" cy="1435320"/>
            </a:xfrm>
            <a:prstGeom prst="rect">
              <a:avLst/>
            </a:prstGeom>
            <a:ln>
              <a:noFill/>
            </a:ln>
          </p:spPr>
        </p:pic>
        <p:sp>
          <p:nvSpPr>
            <p:cNvPr id="343" name="CustomShape 7"/>
            <p:cNvSpPr/>
            <p:nvPr/>
          </p:nvSpPr>
          <p:spPr>
            <a:xfrm>
              <a:off x="5541480" y="4016880"/>
              <a:ext cx="1131480" cy="912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Charak-</a:t>
              </a:r>
              <a:br/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terisierter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Prozess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344" name="Group 8"/>
          <p:cNvGrpSpPr/>
          <p:nvPr/>
        </p:nvGrpSpPr>
        <p:grpSpPr>
          <a:xfrm>
            <a:off x="9351360" y="4083480"/>
            <a:ext cx="1974240" cy="799200"/>
            <a:chOff x="9351360" y="4083480"/>
            <a:chExt cx="1974240" cy="799200"/>
          </a:xfrm>
        </p:grpSpPr>
        <p:pic>
          <p:nvPicPr>
            <p:cNvPr id="345" name="Grafik 6" descr=""/>
            <p:cNvPicPr/>
            <p:nvPr/>
          </p:nvPicPr>
          <p:blipFill>
            <a:blip r:embed="rId8"/>
            <a:stretch/>
          </p:blipFill>
          <p:spPr>
            <a:xfrm>
              <a:off x="9351360" y="4083480"/>
              <a:ext cx="1942200" cy="799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346" name="CustomShape 9"/>
            <p:cNvSpPr/>
            <p:nvPr/>
          </p:nvSpPr>
          <p:spPr>
            <a:xfrm>
              <a:off x="9459720" y="4155480"/>
              <a:ext cx="1865880" cy="638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Charakterisierter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Speicher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347" name="Group 10"/>
          <p:cNvGrpSpPr/>
          <p:nvPr/>
        </p:nvGrpSpPr>
        <p:grpSpPr>
          <a:xfrm>
            <a:off x="95400" y="5866560"/>
            <a:ext cx="12096360" cy="407160"/>
            <a:chOff x="95400" y="5866560"/>
            <a:chExt cx="12096360" cy="407160"/>
          </a:xfrm>
        </p:grpSpPr>
        <p:sp>
          <p:nvSpPr>
            <p:cNvPr id="348" name="CustomShape 11"/>
            <p:cNvSpPr/>
            <p:nvPr/>
          </p:nvSpPr>
          <p:spPr>
            <a:xfrm>
              <a:off x="1783800" y="5936040"/>
              <a:ext cx="135288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Grundlage</a:t>
              </a:r>
              <a:r>
                <a:rPr b="1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n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49" name="CustomShape 12"/>
            <p:cNvSpPr/>
            <p:nvPr/>
          </p:nvSpPr>
          <p:spPr>
            <a:xfrm>
              <a:off x="8282520" y="5936040"/>
              <a:ext cx="126288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Demo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50" name="CustomShape 13"/>
            <p:cNvSpPr/>
            <p:nvPr/>
          </p:nvSpPr>
          <p:spPr>
            <a:xfrm>
              <a:off x="3592080" y="5936040"/>
              <a:ext cx="212328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Meta-Modell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51" name="CustomShape 14"/>
            <p:cNvSpPr/>
            <p:nvPr/>
          </p:nvSpPr>
          <p:spPr>
            <a:xfrm>
              <a:off x="10000440" y="5936040"/>
              <a:ext cx="208224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Zusammenfassung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52" name="CustomShape 15"/>
            <p:cNvSpPr/>
            <p:nvPr/>
          </p:nvSpPr>
          <p:spPr>
            <a:xfrm>
              <a:off x="100800" y="5936040"/>
              <a:ext cx="122796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Motivation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53" name="CustomShape 16"/>
            <p:cNvSpPr/>
            <p:nvPr/>
          </p:nvSpPr>
          <p:spPr>
            <a:xfrm>
              <a:off x="1451160" y="5997960"/>
              <a:ext cx="210240" cy="210240"/>
            </a:xfrm>
            <a:prstGeom prst="chevron">
              <a:avLst>
                <a:gd name="adj" fmla="val 50000"/>
              </a:avLst>
            </a:prstGeom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/>
          </p:style>
        </p:sp>
        <p:sp>
          <p:nvSpPr>
            <p:cNvPr id="354" name="CustomShape 17"/>
            <p:cNvSpPr/>
            <p:nvPr/>
          </p:nvSpPr>
          <p:spPr>
            <a:xfrm>
              <a:off x="3259080" y="5997960"/>
              <a:ext cx="210240" cy="21024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355" name="CustomShape 18"/>
            <p:cNvSpPr/>
            <p:nvPr/>
          </p:nvSpPr>
          <p:spPr>
            <a:xfrm>
              <a:off x="5837400" y="5997960"/>
              <a:ext cx="210240" cy="21024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356" name="CustomShape 19"/>
            <p:cNvSpPr/>
            <p:nvPr/>
          </p:nvSpPr>
          <p:spPr>
            <a:xfrm>
              <a:off x="6103440" y="5940360"/>
              <a:ext cx="179064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Implementierung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57" name="CustomShape 20"/>
            <p:cNvSpPr/>
            <p:nvPr/>
          </p:nvSpPr>
          <p:spPr>
            <a:xfrm>
              <a:off x="9667800" y="5997960"/>
              <a:ext cx="210240" cy="21024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358" name="Line 21"/>
            <p:cNvSpPr/>
            <p:nvPr/>
          </p:nvSpPr>
          <p:spPr>
            <a:xfrm>
              <a:off x="95400" y="5866560"/>
              <a:ext cx="12096360" cy="1800"/>
            </a:xfrm>
            <a:prstGeom prst="line">
              <a:avLst/>
            </a:prstGeom>
            <a:ln w="41400">
              <a:solidFill>
                <a:srgbClr val="d9d9d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9" name="CustomShape 22"/>
            <p:cNvSpPr/>
            <p:nvPr/>
          </p:nvSpPr>
          <p:spPr>
            <a:xfrm>
              <a:off x="7949880" y="6002280"/>
              <a:ext cx="210240" cy="21024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</p:grpSp>
      <p:sp>
        <p:nvSpPr>
          <p:cNvPr id="360" name="CustomShape 23"/>
          <p:cNvSpPr/>
          <p:nvPr/>
        </p:nvSpPr>
        <p:spPr>
          <a:xfrm>
            <a:off x="524520" y="244440"/>
            <a:ext cx="9176760" cy="62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90000"/>
              </a:lnSpc>
            </a:pPr>
            <a:r>
              <a:rPr b="1" lang="en-US" sz="3400" spc="-1" strike="noStrike">
                <a:solidFill>
                  <a:srgbClr val="000000"/>
                </a:solidFill>
                <a:latin typeface="Arial"/>
                <a:ea typeface="DejaVu Sans"/>
              </a:rPr>
              <a:t>Erweiterte Datenflussdiagramme</a:t>
            </a:r>
            <a:endParaRPr b="0" lang="en-US" sz="3400" spc="-1" strike="noStrike">
              <a:latin typeface="Arial"/>
            </a:endParaRPr>
          </a:p>
        </p:txBody>
      </p:sp>
      <p:grpSp>
        <p:nvGrpSpPr>
          <p:cNvPr id="361" name="Group 24"/>
          <p:cNvGrpSpPr/>
          <p:nvPr/>
        </p:nvGrpSpPr>
        <p:grpSpPr>
          <a:xfrm>
            <a:off x="2792520" y="4130280"/>
            <a:ext cx="2621160" cy="714600"/>
            <a:chOff x="2792520" y="4130280"/>
            <a:chExt cx="2621160" cy="714600"/>
          </a:xfrm>
        </p:grpSpPr>
        <p:sp>
          <p:nvSpPr>
            <p:cNvPr id="362" name="CustomShape 25"/>
            <p:cNvSpPr/>
            <p:nvPr/>
          </p:nvSpPr>
          <p:spPr>
            <a:xfrm>
              <a:off x="3193560" y="4130280"/>
              <a:ext cx="1865880" cy="714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14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Charakterisierter</a:t>
              </a:r>
              <a:br/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Datenfluss</a:t>
              </a:r>
              <a:endParaRPr b="0" lang="en-US" sz="1800" spc="-1" strike="noStrike">
                <a:latin typeface="Arial"/>
              </a:endParaRPr>
            </a:p>
          </p:txBody>
        </p:sp>
        <p:grpSp>
          <p:nvGrpSpPr>
            <p:cNvPr id="363" name="Group 26"/>
            <p:cNvGrpSpPr/>
            <p:nvPr/>
          </p:nvGrpSpPr>
          <p:grpSpPr>
            <a:xfrm>
              <a:off x="2792520" y="4317480"/>
              <a:ext cx="2621160" cy="334440"/>
              <a:chOff x="2792520" y="4317480"/>
              <a:chExt cx="2621160" cy="334440"/>
            </a:xfrm>
          </p:grpSpPr>
          <p:sp>
            <p:nvSpPr>
              <p:cNvPr id="364" name="CustomShape 27"/>
              <p:cNvSpPr/>
              <p:nvPr/>
            </p:nvSpPr>
            <p:spPr>
              <a:xfrm>
                <a:off x="2966040" y="4478760"/>
                <a:ext cx="2125080" cy="122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60">
                <a:solidFill>
                  <a:schemeClr val="tx1"/>
                </a:solidFill>
                <a:round/>
                <a:tailEnd len="med" type="triangle" w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5" name="CustomShape 28"/>
              <p:cNvSpPr/>
              <p:nvPr/>
            </p:nvSpPr>
            <p:spPr>
              <a:xfrm>
                <a:off x="2792520" y="4317480"/>
                <a:ext cx="321120" cy="32112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o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366" name="CustomShape 29"/>
              <p:cNvSpPr/>
              <p:nvPr/>
            </p:nvSpPr>
            <p:spPr>
              <a:xfrm>
                <a:off x="5092560" y="4330800"/>
                <a:ext cx="321120" cy="32112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i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</p:grpSp>
      <p:grpSp>
        <p:nvGrpSpPr>
          <p:cNvPr id="367" name="Group 30"/>
          <p:cNvGrpSpPr/>
          <p:nvPr/>
        </p:nvGrpSpPr>
        <p:grpSpPr>
          <a:xfrm>
            <a:off x="6850080" y="4110840"/>
            <a:ext cx="2620800" cy="713880"/>
            <a:chOff x="6850080" y="4110840"/>
            <a:chExt cx="2620800" cy="713880"/>
          </a:xfrm>
        </p:grpSpPr>
        <p:sp>
          <p:nvSpPr>
            <p:cNvPr id="368" name="CustomShape 31"/>
            <p:cNvSpPr/>
            <p:nvPr/>
          </p:nvSpPr>
          <p:spPr>
            <a:xfrm>
              <a:off x="7249680" y="4110840"/>
              <a:ext cx="1865880" cy="713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14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Charakterisierter</a:t>
              </a:r>
              <a:br/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Datenfluss</a:t>
              </a:r>
              <a:endParaRPr b="0" lang="en-US" sz="1800" spc="-1" strike="noStrike">
                <a:latin typeface="Arial"/>
              </a:endParaRPr>
            </a:p>
          </p:txBody>
        </p:sp>
        <p:grpSp>
          <p:nvGrpSpPr>
            <p:cNvPr id="369" name="Group 32"/>
            <p:cNvGrpSpPr/>
            <p:nvPr/>
          </p:nvGrpSpPr>
          <p:grpSpPr>
            <a:xfrm>
              <a:off x="6850080" y="4285440"/>
              <a:ext cx="2620800" cy="334440"/>
              <a:chOff x="6850080" y="4285440"/>
              <a:chExt cx="2620800" cy="334440"/>
            </a:xfrm>
          </p:grpSpPr>
          <p:sp>
            <p:nvSpPr>
              <p:cNvPr id="370" name="CustomShape 33"/>
              <p:cNvSpPr/>
              <p:nvPr/>
            </p:nvSpPr>
            <p:spPr>
              <a:xfrm>
                <a:off x="7023600" y="4446360"/>
                <a:ext cx="2125080" cy="122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60">
                <a:solidFill>
                  <a:schemeClr val="tx1"/>
                </a:solidFill>
                <a:round/>
                <a:tailEnd len="med" type="triangle" w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1" name="CustomShape 34"/>
              <p:cNvSpPr/>
              <p:nvPr/>
            </p:nvSpPr>
            <p:spPr>
              <a:xfrm>
                <a:off x="6850080" y="4285440"/>
                <a:ext cx="321120" cy="32112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o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372" name="CustomShape 35"/>
              <p:cNvSpPr/>
              <p:nvPr/>
            </p:nvSpPr>
            <p:spPr>
              <a:xfrm>
                <a:off x="9149760" y="4298760"/>
                <a:ext cx="321120" cy="32112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i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</p:grpSp>
      <p:sp>
        <p:nvSpPr>
          <p:cNvPr id="373" name="CustomShape 36"/>
          <p:cNvSpPr/>
          <p:nvPr/>
        </p:nvSpPr>
        <p:spPr>
          <a:xfrm>
            <a:off x="1221840" y="3571200"/>
            <a:ext cx="1280520" cy="547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Charak-teristik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4" name="CustomShape 37"/>
          <p:cNvSpPr/>
          <p:nvPr/>
        </p:nvSpPr>
        <p:spPr>
          <a:xfrm>
            <a:off x="5463000" y="5083920"/>
            <a:ext cx="1280520" cy="547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Charak-teristik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5" name="CustomShape 38"/>
          <p:cNvSpPr/>
          <p:nvPr/>
        </p:nvSpPr>
        <p:spPr>
          <a:xfrm>
            <a:off x="9794520" y="3607200"/>
            <a:ext cx="1280520" cy="547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Charak-teristik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>
            <a:off x="524520" y="1143000"/>
            <a:ext cx="11141640" cy="450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1800" indent="-360720">
              <a:lnSpc>
                <a:spcPct val="100000"/>
              </a:lnSpc>
              <a:spcBef>
                <a:spcPts val="601"/>
              </a:spcBef>
              <a:buBlip>
                <a:blip r:embed="rId1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Datentypen für Charakteristiken</a:t>
            </a:r>
            <a:endParaRPr b="0" lang="en-US" sz="2800" spc="-1" strike="noStrike">
              <a:latin typeface="Arial"/>
            </a:endParaRPr>
          </a:p>
          <a:p>
            <a:pPr marL="720">
              <a:lnSpc>
                <a:spcPct val="100000"/>
              </a:lnSpc>
              <a:spcBef>
                <a:spcPts val="601"/>
              </a:spcBef>
            </a:pPr>
            <a:endParaRPr b="0" lang="en-US" sz="2800" spc="-1" strike="noStrike">
              <a:latin typeface="Arial"/>
            </a:endParaRPr>
          </a:p>
          <a:p>
            <a:pPr marL="361800" indent="-360720">
              <a:lnSpc>
                <a:spcPct val="100000"/>
              </a:lnSpc>
              <a:spcBef>
                <a:spcPts val="601"/>
              </a:spcBef>
              <a:buBlip>
                <a:blip r:embed="rId2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Verhalten </a:t>
            </a:r>
            <a:endParaRPr b="0" lang="en-US" sz="2800" spc="-1" strike="noStrike">
              <a:latin typeface="Arial"/>
            </a:endParaRPr>
          </a:p>
          <a:p>
            <a:pPr lvl="1" marL="809640" indent="-360720">
              <a:lnSpc>
                <a:spcPct val="100000"/>
              </a:lnSpc>
              <a:spcBef>
                <a:spcPts val="601"/>
              </a:spcBef>
              <a:buBlip>
                <a:blip r:embed="rId3"/>
              </a:buBlip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In- und Output-Pins</a:t>
            </a:r>
            <a:endParaRPr b="0" lang="en-US" sz="2400" spc="-1" strike="noStrike">
              <a:latin typeface="Arial"/>
            </a:endParaRPr>
          </a:p>
          <a:p>
            <a:pPr lvl="1" marL="809640" indent="-360720">
              <a:lnSpc>
                <a:spcPct val="100000"/>
              </a:lnSpc>
              <a:spcBef>
                <a:spcPts val="601"/>
              </a:spcBef>
              <a:buBlip>
                <a:blip r:embed="rId4"/>
              </a:buBlip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Zuweisungen von Verhalten mit Hilfe von logischen Ausdrücken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377" name="CustomShape 2"/>
          <p:cNvSpPr/>
          <p:nvPr/>
        </p:nvSpPr>
        <p:spPr>
          <a:xfrm>
            <a:off x="715320" y="6452640"/>
            <a:ext cx="1699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Arial"/>
                <a:ea typeface="DejaVu Sans"/>
              </a:rPr>
              <a:t>07.09.2020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8" name="CustomShape 3"/>
          <p:cNvSpPr/>
          <p:nvPr/>
        </p:nvSpPr>
        <p:spPr>
          <a:xfrm>
            <a:off x="280080" y="6452640"/>
            <a:ext cx="4341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FB8FADDD-9071-428C-A1A9-F8CAC620F71A}" type="slidenum"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grpSp>
        <p:nvGrpSpPr>
          <p:cNvPr id="379" name="Group 4"/>
          <p:cNvGrpSpPr/>
          <p:nvPr/>
        </p:nvGrpSpPr>
        <p:grpSpPr>
          <a:xfrm>
            <a:off x="95400" y="5866560"/>
            <a:ext cx="12096360" cy="407160"/>
            <a:chOff x="95400" y="5866560"/>
            <a:chExt cx="12096360" cy="407160"/>
          </a:xfrm>
        </p:grpSpPr>
        <p:sp>
          <p:nvSpPr>
            <p:cNvPr id="380" name="CustomShape 5"/>
            <p:cNvSpPr/>
            <p:nvPr/>
          </p:nvSpPr>
          <p:spPr>
            <a:xfrm>
              <a:off x="1783800" y="5936040"/>
              <a:ext cx="135288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Grundlagen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81" name="CustomShape 6"/>
            <p:cNvSpPr/>
            <p:nvPr/>
          </p:nvSpPr>
          <p:spPr>
            <a:xfrm>
              <a:off x="8282520" y="5936040"/>
              <a:ext cx="126288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Demo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82" name="CustomShape 7"/>
            <p:cNvSpPr/>
            <p:nvPr/>
          </p:nvSpPr>
          <p:spPr>
            <a:xfrm>
              <a:off x="3592080" y="5936040"/>
              <a:ext cx="212328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Meta-Modell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83" name="CustomShape 8"/>
            <p:cNvSpPr/>
            <p:nvPr/>
          </p:nvSpPr>
          <p:spPr>
            <a:xfrm>
              <a:off x="10000440" y="5936040"/>
              <a:ext cx="208224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Zusammenfassung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84" name="CustomShape 9"/>
            <p:cNvSpPr/>
            <p:nvPr/>
          </p:nvSpPr>
          <p:spPr>
            <a:xfrm>
              <a:off x="100800" y="5936040"/>
              <a:ext cx="122796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Motivation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85" name="CustomShape 10"/>
            <p:cNvSpPr/>
            <p:nvPr/>
          </p:nvSpPr>
          <p:spPr>
            <a:xfrm>
              <a:off x="1451160" y="5997960"/>
              <a:ext cx="210240" cy="210240"/>
            </a:xfrm>
            <a:prstGeom prst="chevron">
              <a:avLst>
                <a:gd name="adj" fmla="val 50000"/>
              </a:avLst>
            </a:prstGeom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/>
          </p:style>
        </p:sp>
        <p:sp>
          <p:nvSpPr>
            <p:cNvPr id="386" name="CustomShape 11"/>
            <p:cNvSpPr/>
            <p:nvPr/>
          </p:nvSpPr>
          <p:spPr>
            <a:xfrm>
              <a:off x="3259080" y="5997960"/>
              <a:ext cx="210240" cy="21024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387" name="CustomShape 12"/>
            <p:cNvSpPr/>
            <p:nvPr/>
          </p:nvSpPr>
          <p:spPr>
            <a:xfrm>
              <a:off x="5837400" y="5997960"/>
              <a:ext cx="210240" cy="21024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388" name="CustomShape 13"/>
            <p:cNvSpPr/>
            <p:nvPr/>
          </p:nvSpPr>
          <p:spPr>
            <a:xfrm>
              <a:off x="6103440" y="5940360"/>
              <a:ext cx="179064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Implementierung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89" name="CustomShape 14"/>
            <p:cNvSpPr/>
            <p:nvPr/>
          </p:nvSpPr>
          <p:spPr>
            <a:xfrm>
              <a:off x="9667800" y="5997960"/>
              <a:ext cx="210240" cy="21024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390" name="Line 15"/>
            <p:cNvSpPr/>
            <p:nvPr/>
          </p:nvSpPr>
          <p:spPr>
            <a:xfrm>
              <a:off x="95400" y="5866560"/>
              <a:ext cx="12096360" cy="1800"/>
            </a:xfrm>
            <a:prstGeom prst="line">
              <a:avLst/>
            </a:prstGeom>
            <a:ln w="41400">
              <a:solidFill>
                <a:srgbClr val="d9d9d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1" name="CustomShape 16"/>
            <p:cNvSpPr/>
            <p:nvPr/>
          </p:nvSpPr>
          <p:spPr>
            <a:xfrm>
              <a:off x="7949880" y="6002280"/>
              <a:ext cx="210240" cy="21024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</p:grpSp>
      <p:sp>
        <p:nvSpPr>
          <p:cNvPr id="392" name="CustomShape 17"/>
          <p:cNvSpPr/>
          <p:nvPr/>
        </p:nvSpPr>
        <p:spPr>
          <a:xfrm>
            <a:off x="524520" y="244440"/>
            <a:ext cx="9176760" cy="62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90000"/>
              </a:lnSpc>
            </a:pPr>
            <a:r>
              <a:rPr b="1" lang="en-US" sz="3400" spc="-1" strike="noStrike">
                <a:solidFill>
                  <a:srgbClr val="000000"/>
                </a:solidFill>
                <a:latin typeface="Arial"/>
                <a:ea typeface="DejaVu Sans"/>
              </a:rPr>
              <a:t>Erweitertes Data Dictionary</a:t>
            </a:r>
            <a:endParaRPr b="0" lang="en-US" sz="34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524520" y="1143000"/>
            <a:ext cx="11141640" cy="450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1800" indent="-360720">
              <a:lnSpc>
                <a:spcPct val="100000"/>
              </a:lnSpc>
              <a:spcBef>
                <a:spcPts val="601"/>
              </a:spcBef>
              <a:buBlip>
                <a:blip r:embed="rId1"/>
              </a:buBlip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94" name="CustomShape 2"/>
          <p:cNvSpPr/>
          <p:nvPr/>
        </p:nvSpPr>
        <p:spPr>
          <a:xfrm>
            <a:off x="715320" y="6452640"/>
            <a:ext cx="1699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Arial"/>
                <a:ea typeface="DejaVu Sans"/>
              </a:rPr>
              <a:t>07.09.2020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5" name="CustomShape 3"/>
          <p:cNvSpPr/>
          <p:nvPr/>
        </p:nvSpPr>
        <p:spPr>
          <a:xfrm>
            <a:off x="280080" y="6452640"/>
            <a:ext cx="4341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A5ED791B-C3E8-4D99-A87F-9D2D79FE868C}" type="slidenum"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grpSp>
        <p:nvGrpSpPr>
          <p:cNvPr id="396" name="Group 4"/>
          <p:cNvGrpSpPr/>
          <p:nvPr/>
        </p:nvGrpSpPr>
        <p:grpSpPr>
          <a:xfrm>
            <a:off x="95400" y="5866560"/>
            <a:ext cx="12096360" cy="407160"/>
            <a:chOff x="95400" y="5866560"/>
            <a:chExt cx="12096360" cy="407160"/>
          </a:xfrm>
        </p:grpSpPr>
        <p:sp>
          <p:nvSpPr>
            <p:cNvPr id="397" name="CustomShape 5"/>
            <p:cNvSpPr/>
            <p:nvPr/>
          </p:nvSpPr>
          <p:spPr>
            <a:xfrm>
              <a:off x="1783800" y="5936040"/>
              <a:ext cx="135288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Grundlagen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98" name="CustomShape 6"/>
            <p:cNvSpPr/>
            <p:nvPr/>
          </p:nvSpPr>
          <p:spPr>
            <a:xfrm>
              <a:off x="8282520" y="5936040"/>
              <a:ext cx="126288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Demo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99" name="CustomShape 7"/>
            <p:cNvSpPr/>
            <p:nvPr/>
          </p:nvSpPr>
          <p:spPr>
            <a:xfrm>
              <a:off x="3592080" y="5936040"/>
              <a:ext cx="212328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Meta-Modell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400" name="CustomShape 8"/>
            <p:cNvSpPr/>
            <p:nvPr/>
          </p:nvSpPr>
          <p:spPr>
            <a:xfrm>
              <a:off x="10000440" y="5936040"/>
              <a:ext cx="208224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Zusammenfassung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401" name="CustomShape 9"/>
            <p:cNvSpPr/>
            <p:nvPr/>
          </p:nvSpPr>
          <p:spPr>
            <a:xfrm>
              <a:off x="100800" y="5936040"/>
              <a:ext cx="122796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Motivation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402" name="CustomShape 10"/>
            <p:cNvSpPr/>
            <p:nvPr/>
          </p:nvSpPr>
          <p:spPr>
            <a:xfrm>
              <a:off x="1451160" y="5997960"/>
              <a:ext cx="210240" cy="210240"/>
            </a:xfrm>
            <a:prstGeom prst="chevron">
              <a:avLst>
                <a:gd name="adj" fmla="val 50000"/>
              </a:avLst>
            </a:prstGeom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/>
          </p:style>
        </p:sp>
        <p:sp>
          <p:nvSpPr>
            <p:cNvPr id="403" name="CustomShape 11"/>
            <p:cNvSpPr/>
            <p:nvPr/>
          </p:nvSpPr>
          <p:spPr>
            <a:xfrm>
              <a:off x="3259080" y="5997960"/>
              <a:ext cx="210240" cy="21024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404" name="CustomShape 12"/>
            <p:cNvSpPr/>
            <p:nvPr/>
          </p:nvSpPr>
          <p:spPr>
            <a:xfrm>
              <a:off x="5837400" y="5997960"/>
              <a:ext cx="210240" cy="21024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405" name="CustomShape 13"/>
            <p:cNvSpPr/>
            <p:nvPr/>
          </p:nvSpPr>
          <p:spPr>
            <a:xfrm>
              <a:off x="6103440" y="5940360"/>
              <a:ext cx="179064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Implementierung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406" name="CustomShape 14"/>
            <p:cNvSpPr/>
            <p:nvPr/>
          </p:nvSpPr>
          <p:spPr>
            <a:xfrm>
              <a:off x="9667800" y="5997960"/>
              <a:ext cx="210240" cy="21024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407" name="Line 15"/>
            <p:cNvSpPr/>
            <p:nvPr/>
          </p:nvSpPr>
          <p:spPr>
            <a:xfrm>
              <a:off x="95400" y="5866560"/>
              <a:ext cx="12096360" cy="1800"/>
            </a:xfrm>
            <a:prstGeom prst="line">
              <a:avLst/>
            </a:prstGeom>
            <a:ln w="41400">
              <a:solidFill>
                <a:srgbClr val="d9d9d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8" name="CustomShape 16"/>
            <p:cNvSpPr/>
            <p:nvPr/>
          </p:nvSpPr>
          <p:spPr>
            <a:xfrm>
              <a:off x="7949880" y="6002280"/>
              <a:ext cx="210240" cy="21024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</p:grpSp>
      <p:sp>
        <p:nvSpPr>
          <p:cNvPr id="409" name="CustomShape 17"/>
          <p:cNvSpPr/>
          <p:nvPr/>
        </p:nvSpPr>
        <p:spPr>
          <a:xfrm>
            <a:off x="524520" y="244440"/>
            <a:ext cx="9176760" cy="62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90000"/>
              </a:lnSpc>
            </a:pPr>
            <a:r>
              <a:rPr b="1" lang="en-US" sz="3400" spc="-1" strike="noStrike">
                <a:solidFill>
                  <a:srgbClr val="000000"/>
                </a:solidFill>
                <a:latin typeface="Arial"/>
                <a:ea typeface="DejaVu Sans"/>
              </a:rPr>
              <a:t>Erweitertes Data Dictionary - Metamodell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410" name="" descr=""/>
          <p:cNvPicPr/>
          <p:nvPr/>
        </p:nvPicPr>
        <p:blipFill>
          <a:blip r:embed="rId2"/>
          <a:stretch/>
        </p:blipFill>
        <p:spPr>
          <a:xfrm>
            <a:off x="2729160" y="1005840"/>
            <a:ext cx="5683320" cy="4709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CustomShape 1"/>
          <p:cNvSpPr/>
          <p:nvPr/>
        </p:nvSpPr>
        <p:spPr>
          <a:xfrm>
            <a:off x="524520" y="1143000"/>
            <a:ext cx="11141640" cy="450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1800" indent="-360720">
              <a:lnSpc>
                <a:spcPct val="100000"/>
              </a:lnSpc>
              <a:spcBef>
                <a:spcPts val="601"/>
              </a:spcBef>
              <a:buBlip>
                <a:blip r:embed="rId1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Framework zur Erstellung von graphischen Editoren</a:t>
            </a:r>
            <a:endParaRPr b="0" lang="en-US" sz="2800" spc="-1" strike="noStrike">
              <a:latin typeface="Arial"/>
            </a:endParaRPr>
          </a:p>
          <a:p>
            <a:pPr lvl="1" marL="809640" indent="-360720">
              <a:lnSpc>
                <a:spcPct val="100000"/>
              </a:lnSpc>
              <a:spcBef>
                <a:spcPts val="601"/>
              </a:spcBef>
              <a:buBlip>
                <a:blip r:embed="rId2"/>
              </a:buBlip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Basierend auf dem Eclipse Modelling Framework (EMF)</a:t>
            </a:r>
            <a:endParaRPr b="0" lang="en-US" sz="2400" spc="-1" strike="noStrike">
              <a:latin typeface="Arial"/>
            </a:endParaRPr>
          </a:p>
          <a:p>
            <a:pPr marL="361800" indent="-360720">
              <a:lnSpc>
                <a:spcPct val="100000"/>
              </a:lnSpc>
              <a:spcBef>
                <a:spcPts val="601"/>
              </a:spcBef>
              <a:buBlip>
                <a:blip r:embed="rId3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Logische Trennung zwischen </a:t>
            </a:r>
            <a:endParaRPr b="0" lang="en-US" sz="2800" spc="-1" strike="noStrike">
              <a:latin typeface="Arial"/>
            </a:endParaRPr>
          </a:p>
          <a:p>
            <a:pPr lvl="1" marL="809640" indent="-360720">
              <a:lnSpc>
                <a:spcPct val="100000"/>
              </a:lnSpc>
              <a:spcBef>
                <a:spcPts val="601"/>
              </a:spcBef>
              <a:buBlip>
                <a:blip r:embed="rId4"/>
              </a:buBlip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Semantischer Information (Modell)</a:t>
            </a:r>
            <a:endParaRPr b="0" lang="en-US" sz="2400" spc="-1" strike="noStrike">
              <a:latin typeface="Arial"/>
            </a:endParaRPr>
          </a:p>
          <a:p>
            <a:pPr lvl="1" marL="809640" indent="-360720">
              <a:lnSpc>
                <a:spcPct val="100000"/>
              </a:lnSpc>
              <a:spcBef>
                <a:spcPts val="601"/>
              </a:spcBef>
              <a:buBlip>
                <a:blip r:embed="rId5"/>
              </a:buBlip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Graphischer Repräsentation (Editor)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12" name="CustomShape 2"/>
          <p:cNvSpPr/>
          <p:nvPr/>
        </p:nvSpPr>
        <p:spPr>
          <a:xfrm>
            <a:off x="715320" y="6452640"/>
            <a:ext cx="1699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Arial"/>
                <a:ea typeface="DejaVu Sans"/>
              </a:rPr>
              <a:t>07.09.2020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3" name="CustomShape 3"/>
          <p:cNvSpPr/>
          <p:nvPr/>
        </p:nvSpPr>
        <p:spPr>
          <a:xfrm>
            <a:off x="280080" y="6452640"/>
            <a:ext cx="4341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479D1858-4280-40BC-89C9-7FA5854B334F}" type="slidenum"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grpSp>
        <p:nvGrpSpPr>
          <p:cNvPr id="414" name="Group 4"/>
          <p:cNvGrpSpPr/>
          <p:nvPr/>
        </p:nvGrpSpPr>
        <p:grpSpPr>
          <a:xfrm>
            <a:off x="6143400" y="2805840"/>
            <a:ext cx="5522760" cy="2962080"/>
            <a:chOff x="6143400" y="2805840"/>
            <a:chExt cx="5522760" cy="2962080"/>
          </a:xfrm>
        </p:grpSpPr>
        <p:grpSp>
          <p:nvGrpSpPr>
            <p:cNvPr id="415" name="Group 5"/>
            <p:cNvGrpSpPr/>
            <p:nvPr/>
          </p:nvGrpSpPr>
          <p:grpSpPr>
            <a:xfrm>
              <a:off x="8983800" y="2805840"/>
              <a:ext cx="2682360" cy="2962080"/>
              <a:chOff x="8983800" y="2805840"/>
              <a:chExt cx="2682360" cy="2962080"/>
            </a:xfrm>
          </p:grpSpPr>
          <p:pic>
            <p:nvPicPr>
              <p:cNvPr id="416" name="Grafik 10" descr=""/>
              <p:cNvPicPr/>
              <p:nvPr/>
            </p:nvPicPr>
            <p:blipFill>
              <a:blip r:embed="rId6"/>
              <a:stretch/>
            </p:blipFill>
            <p:spPr>
              <a:xfrm>
                <a:off x="10478520" y="4579200"/>
                <a:ext cx="1187640" cy="11887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17" name="Grafik 11" descr=""/>
              <p:cNvPicPr/>
              <p:nvPr/>
            </p:nvPicPr>
            <p:blipFill>
              <a:blip r:embed="rId7"/>
              <a:stretch/>
            </p:blipFill>
            <p:spPr>
              <a:xfrm>
                <a:off x="10478520" y="2805840"/>
                <a:ext cx="1187640" cy="11887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18" name="Grafik 12" descr=""/>
              <p:cNvPicPr/>
              <p:nvPr/>
            </p:nvPicPr>
            <p:blipFill>
              <a:blip r:embed="rId8"/>
              <a:stretch/>
            </p:blipFill>
            <p:spPr>
              <a:xfrm>
                <a:off x="8983800" y="3736800"/>
                <a:ext cx="1187640" cy="1188720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419" name="CustomShape 6"/>
            <p:cNvSpPr/>
            <p:nvPr/>
          </p:nvSpPr>
          <p:spPr>
            <a:xfrm>
              <a:off x="6143400" y="4096080"/>
              <a:ext cx="111168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“</a:t>
              </a:r>
              <a:r>
                <a:rPr b="0" lang="en-US" sz="2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Prozess”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420" name="CustomShape 7"/>
            <p:cNvSpPr/>
            <p:nvPr/>
          </p:nvSpPr>
          <p:spPr>
            <a:xfrm>
              <a:off x="7888320" y="4135320"/>
              <a:ext cx="820080" cy="416160"/>
            </a:xfrm>
            <a:prstGeom prst="right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21" name="Group 8"/>
          <p:cNvGrpSpPr/>
          <p:nvPr/>
        </p:nvGrpSpPr>
        <p:grpSpPr>
          <a:xfrm>
            <a:off x="95400" y="5866560"/>
            <a:ext cx="12096360" cy="407160"/>
            <a:chOff x="95400" y="5866560"/>
            <a:chExt cx="12096360" cy="407160"/>
          </a:xfrm>
        </p:grpSpPr>
        <p:sp>
          <p:nvSpPr>
            <p:cNvPr id="422" name="CustomShape 9"/>
            <p:cNvSpPr/>
            <p:nvPr/>
          </p:nvSpPr>
          <p:spPr>
            <a:xfrm>
              <a:off x="1783800" y="5936040"/>
              <a:ext cx="135288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Grundlagen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423" name="CustomShape 10"/>
            <p:cNvSpPr/>
            <p:nvPr/>
          </p:nvSpPr>
          <p:spPr>
            <a:xfrm>
              <a:off x="8282520" y="5936040"/>
              <a:ext cx="126288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Demo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424" name="CustomShape 11"/>
            <p:cNvSpPr/>
            <p:nvPr/>
          </p:nvSpPr>
          <p:spPr>
            <a:xfrm>
              <a:off x="3592080" y="5936040"/>
              <a:ext cx="212328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Meta-Modell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425" name="CustomShape 12"/>
            <p:cNvSpPr/>
            <p:nvPr/>
          </p:nvSpPr>
          <p:spPr>
            <a:xfrm>
              <a:off x="10000440" y="5936040"/>
              <a:ext cx="208224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Zusammenfassung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426" name="CustomShape 13"/>
            <p:cNvSpPr/>
            <p:nvPr/>
          </p:nvSpPr>
          <p:spPr>
            <a:xfrm>
              <a:off x="100800" y="5936040"/>
              <a:ext cx="122796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Motivation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427" name="CustomShape 14"/>
            <p:cNvSpPr/>
            <p:nvPr/>
          </p:nvSpPr>
          <p:spPr>
            <a:xfrm>
              <a:off x="1451160" y="5997960"/>
              <a:ext cx="210240" cy="210240"/>
            </a:xfrm>
            <a:prstGeom prst="chevron">
              <a:avLst>
                <a:gd name="adj" fmla="val 50000"/>
              </a:avLst>
            </a:prstGeom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/>
          </p:style>
        </p:sp>
        <p:sp>
          <p:nvSpPr>
            <p:cNvPr id="428" name="CustomShape 15"/>
            <p:cNvSpPr/>
            <p:nvPr/>
          </p:nvSpPr>
          <p:spPr>
            <a:xfrm>
              <a:off x="3259080" y="5997960"/>
              <a:ext cx="210240" cy="21024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429" name="CustomShape 16"/>
            <p:cNvSpPr/>
            <p:nvPr/>
          </p:nvSpPr>
          <p:spPr>
            <a:xfrm>
              <a:off x="5837400" y="5997960"/>
              <a:ext cx="210240" cy="21024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430" name="CustomShape 17"/>
            <p:cNvSpPr/>
            <p:nvPr/>
          </p:nvSpPr>
          <p:spPr>
            <a:xfrm>
              <a:off x="6036840" y="5940360"/>
              <a:ext cx="185724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Implementierung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431" name="CustomShape 18"/>
            <p:cNvSpPr/>
            <p:nvPr/>
          </p:nvSpPr>
          <p:spPr>
            <a:xfrm>
              <a:off x="9667800" y="5997960"/>
              <a:ext cx="210240" cy="21024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432" name="Line 19"/>
            <p:cNvSpPr/>
            <p:nvPr/>
          </p:nvSpPr>
          <p:spPr>
            <a:xfrm>
              <a:off x="95400" y="5866560"/>
              <a:ext cx="12096360" cy="1800"/>
            </a:xfrm>
            <a:prstGeom prst="line">
              <a:avLst/>
            </a:prstGeom>
            <a:ln w="41400">
              <a:solidFill>
                <a:srgbClr val="d9d9d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3" name="CustomShape 20"/>
            <p:cNvSpPr/>
            <p:nvPr/>
          </p:nvSpPr>
          <p:spPr>
            <a:xfrm>
              <a:off x="7949880" y="6002280"/>
              <a:ext cx="210240" cy="21024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</p:grpSp>
      <p:sp>
        <p:nvSpPr>
          <p:cNvPr id="434" name="CustomShape 21"/>
          <p:cNvSpPr/>
          <p:nvPr/>
        </p:nvSpPr>
        <p:spPr>
          <a:xfrm>
            <a:off x="524520" y="244440"/>
            <a:ext cx="9176760" cy="62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90000"/>
              </a:lnSpc>
            </a:pPr>
            <a:r>
              <a:rPr b="1" lang="en-US" sz="3400" spc="-1" strike="noStrike">
                <a:solidFill>
                  <a:srgbClr val="000000"/>
                </a:solidFill>
                <a:latin typeface="Arial"/>
                <a:ea typeface="DejaVu Sans"/>
              </a:rPr>
              <a:t>Eclipse – Sirius</a:t>
            </a:r>
            <a:endParaRPr b="0" lang="en-US" sz="34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CustomShape 1"/>
          <p:cNvSpPr/>
          <p:nvPr/>
        </p:nvSpPr>
        <p:spPr>
          <a:xfrm>
            <a:off x="524520" y="1143000"/>
            <a:ext cx="11141640" cy="450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1800" indent="-360720">
              <a:lnSpc>
                <a:spcPct val="100000"/>
              </a:lnSpc>
              <a:spcBef>
                <a:spcPts val="601"/>
              </a:spcBef>
              <a:buBlip>
                <a:blip r:embed="rId1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Erweiterung eines bestehenden Diagramms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→ Diagram Extension Points</a:t>
            </a:r>
            <a:endParaRPr b="0" lang="en-US" sz="2800" spc="-1" strike="noStrike">
              <a:latin typeface="Arial"/>
            </a:endParaRPr>
          </a:p>
          <a:p>
            <a:pPr marL="720">
              <a:lnSpc>
                <a:spcPct val="100000"/>
              </a:lnSpc>
              <a:spcBef>
                <a:spcPts val="601"/>
              </a:spcBef>
            </a:pPr>
            <a:endParaRPr b="0" lang="en-US" sz="2800" spc="-1" strike="noStrike">
              <a:latin typeface="Arial"/>
            </a:endParaRPr>
          </a:p>
          <a:p>
            <a:pPr marL="361800" indent="-360720">
              <a:lnSpc>
                <a:spcPct val="100000"/>
              </a:lnSpc>
              <a:spcBef>
                <a:spcPts val="601"/>
              </a:spcBef>
              <a:buBlip>
                <a:blip r:embed="rId2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Importieren von bestehenden Mappings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36" name="CustomShape 2"/>
          <p:cNvSpPr/>
          <p:nvPr/>
        </p:nvSpPr>
        <p:spPr>
          <a:xfrm>
            <a:off x="715320" y="6452640"/>
            <a:ext cx="1699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Arial"/>
                <a:ea typeface="DejaVu Sans"/>
              </a:rPr>
              <a:t>07.09.2020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7" name="CustomShape 3"/>
          <p:cNvSpPr/>
          <p:nvPr/>
        </p:nvSpPr>
        <p:spPr>
          <a:xfrm>
            <a:off x="280080" y="6452640"/>
            <a:ext cx="4341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DD5D0FCD-97D0-4E17-9047-0B1216508599}" type="slidenum"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grpSp>
        <p:nvGrpSpPr>
          <p:cNvPr id="438" name="Group 4"/>
          <p:cNvGrpSpPr/>
          <p:nvPr/>
        </p:nvGrpSpPr>
        <p:grpSpPr>
          <a:xfrm>
            <a:off x="95400" y="5866560"/>
            <a:ext cx="12096360" cy="407160"/>
            <a:chOff x="95400" y="5866560"/>
            <a:chExt cx="12096360" cy="407160"/>
          </a:xfrm>
        </p:grpSpPr>
        <p:sp>
          <p:nvSpPr>
            <p:cNvPr id="439" name="CustomShape 5"/>
            <p:cNvSpPr/>
            <p:nvPr/>
          </p:nvSpPr>
          <p:spPr>
            <a:xfrm>
              <a:off x="1783800" y="5936040"/>
              <a:ext cx="135288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Grundlagen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440" name="CustomShape 6"/>
            <p:cNvSpPr/>
            <p:nvPr/>
          </p:nvSpPr>
          <p:spPr>
            <a:xfrm>
              <a:off x="8282520" y="5936040"/>
              <a:ext cx="126288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Demo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441" name="CustomShape 7"/>
            <p:cNvSpPr/>
            <p:nvPr/>
          </p:nvSpPr>
          <p:spPr>
            <a:xfrm>
              <a:off x="3592080" y="5936040"/>
              <a:ext cx="212328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Meta-Modell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442" name="CustomShape 8"/>
            <p:cNvSpPr/>
            <p:nvPr/>
          </p:nvSpPr>
          <p:spPr>
            <a:xfrm>
              <a:off x="10000440" y="5936040"/>
              <a:ext cx="208224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Zusammenfassung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443" name="CustomShape 9"/>
            <p:cNvSpPr/>
            <p:nvPr/>
          </p:nvSpPr>
          <p:spPr>
            <a:xfrm>
              <a:off x="100800" y="5936040"/>
              <a:ext cx="122796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Motivation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444" name="CustomShape 10"/>
            <p:cNvSpPr/>
            <p:nvPr/>
          </p:nvSpPr>
          <p:spPr>
            <a:xfrm>
              <a:off x="1451160" y="5997960"/>
              <a:ext cx="210240" cy="210240"/>
            </a:xfrm>
            <a:prstGeom prst="chevron">
              <a:avLst>
                <a:gd name="adj" fmla="val 50000"/>
              </a:avLst>
            </a:prstGeom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/>
          </p:style>
        </p:sp>
        <p:sp>
          <p:nvSpPr>
            <p:cNvPr id="445" name="CustomShape 11"/>
            <p:cNvSpPr/>
            <p:nvPr/>
          </p:nvSpPr>
          <p:spPr>
            <a:xfrm>
              <a:off x="3259080" y="5997960"/>
              <a:ext cx="210240" cy="21024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446" name="CustomShape 12"/>
            <p:cNvSpPr/>
            <p:nvPr/>
          </p:nvSpPr>
          <p:spPr>
            <a:xfrm>
              <a:off x="5837400" y="5997960"/>
              <a:ext cx="210240" cy="21024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447" name="CustomShape 13"/>
            <p:cNvSpPr/>
            <p:nvPr/>
          </p:nvSpPr>
          <p:spPr>
            <a:xfrm>
              <a:off x="6036840" y="5940360"/>
              <a:ext cx="185724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Implementierung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448" name="CustomShape 14"/>
            <p:cNvSpPr/>
            <p:nvPr/>
          </p:nvSpPr>
          <p:spPr>
            <a:xfrm>
              <a:off x="9667800" y="5997960"/>
              <a:ext cx="210240" cy="21024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449" name="Line 15"/>
            <p:cNvSpPr/>
            <p:nvPr/>
          </p:nvSpPr>
          <p:spPr>
            <a:xfrm>
              <a:off x="95400" y="5866560"/>
              <a:ext cx="12096360" cy="1800"/>
            </a:xfrm>
            <a:prstGeom prst="line">
              <a:avLst/>
            </a:prstGeom>
            <a:ln w="41400">
              <a:solidFill>
                <a:srgbClr val="d9d9d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0" name="CustomShape 16"/>
            <p:cNvSpPr/>
            <p:nvPr/>
          </p:nvSpPr>
          <p:spPr>
            <a:xfrm>
              <a:off x="7949880" y="6002280"/>
              <a:ext cx="210240" cy="21024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</p:grpSp>
      <p:sp>
        <p:nvSpPr>
          <p:cNvPr id="451" name="CustomShape 17"/>
          <p:cNvSpPr/>
          <p:nvPr/>
        </p:nvSpPr>
        <p:spPr>
          <a:xfrm>
            <a:off x="524520" y="244440"/>
            <a:ext cx="9176760" cy="62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90000"/>
              </a:lnSpc>
            </a:pPr>
            <a:r>
              <a:rPr b="1" lang="en-US" sz="3400" spc="-1" strike="noStrike">
                <a:solidFill>
                  <a:srgbClr val="000000"/>
                </a:solidFill>
                <a:latin typeface="Arial"/>
                <a:ea typeface="DejaVu Sans"/>
              </a:rPr>
              <a:t>Eclipse – Sirius Diagrammerweiterungen</a:t>
            </a:r>
            <a:endParaRPr b="0" lang="en-US" sz="34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CustomShape 1"/>
          <p:cNvSpPr/>
          <p:nvPr/>
        </p:nvSpPr>
        <p:spPr>
          <a:xfrm>
            <a:off x="524520" y="1143000"/>
            <a:ext cx="11141640" cy="450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CustomShape 2"/>
          <p:cNvSpPr/>
          <p:nvPr/>
        </p:nvSpPr>
        <p:spPr>
          <a:xfrm>
            <a:off x="715320" y="6452640"/>
            <a:ext cx="1699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Arial"/>
                <a:ea typeface="DejaVu Sans"/>
              </a:rPr>
              <a:t>07.09.2020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4" name="CustomShape 3"/>
          <p:cNvSpPr/>
          <p:nvPr/>
        </p:nvSpPr>
        <p:spPr>
          <a:xfrm>
            <a:off x="280080" y="6452640"/>
            <a:ext cx="4341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3D658ABC-5548-4BCB-B6EB-845932703A07}" type="slidenum"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grpSp>
        <p:nvGrpSpPr>
          <p:cNvPr id="455" name="Group 4"/>
          <p:cNvGrpSpPr/>
          <p:nvPr/>
        </p:nvGrpSpPr>
        <p:grpSpPr>
          <a:xfrm>
            <a:off x="95400" y="5866560"/>
            <a:ext cx="12096360" cy="407160"/>
            <a:chOff x="95400" y="5866560"/>
            <a:chExt cx="12096360" cy="407160"/>
          </a:xfrm>
        </p:grpSpPr>
        <p:sp>
          <p:nvSpPr>
            <p:cNvPr id="456" name="CustomShape 5"/>
            <p:cNvSpPr/>
            <p:nvPr/>
          </p:nvSpPr>
          <p:spPr>
            <a:xfrm>
              <a:off x="1783800" y="5936040"/>
              <a:ext cx="135288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Grundlagen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457" name="CustomShape 6"/>
            <p:cNvSpPr/>
            <p:nvPr/>
          </p:nvSpPr>
          <p:spPr>
            <a:xfrm>
              <a:off x="8282520" y="5936040"/>
              <a:ext cx="126288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Demo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458" name="CustomShape 7"/>
            <p:cNvSpPr/>
            <p:nvPr/>
          </p:nvSpPr>
          <p:spPr>
            <a:xfrm>
              <a:off x="3592080" y="5936040"/>
              <a:ext cx="212328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Meta-Modell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459" name="CustomShape 8"/>
            <p:cNvSpPr/>
            <p:nvPr/>
          </p:nvSpPr>
          <p:spPr>
            <a:xfrm>
              <a:off x="10000440" y="5936040"/>
              <a:ext cx="208224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Zusammenfassung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460" name="CustomShape 9"/>
            <p:cNvSpPr/>
            <p:nvPr/>
          </p:nvSpPr>
          <p:spPr>
            <a:xfrm>
              <a:off x="100800" y="5936040"/>
              <a:ext cx="122796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Motivation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461" name="CustomShape 10"/>
            <p:cNvSpPr/>
            <p:nvPr/>
          </p:nvSpPr>
          <p:spPr>
            <a:xfrm>
              <a:off x="1451160" y="5997960"/>
              <a:ext cx="210240" cy="210240"/>
            </a:xfrm>
            <a:prstGeom prst="chevron">
              <a:avLst>
                <a:gd name="adj" fmla="val 50000"/>
              </a:avLst>
            </a:prstGeom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/>
          </p:style>
        </p:sp>
        <p:sp>
          <p:nvSpPr>
            <p:cNvPr id="462" name="CustomShape 11"/>
            <p:cNvSpPr/>
            <p:nvPr/>
          </p:nvSpPr>
          <p:spPr>
            <a:xfrm>
              <a:off x="3259080" y="5997960"/>
              <a:ext cx="210240" cy="21024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463" name="CustomShape 12"/>
            <p:cNvSpPr/>
            <p:nvPr/>
          </p:nvSpPr>
          <p:spPr>
            <a:xfrm>
              <a:off x="5837400" y="5997960"/>
              <a:ext cx="210240" cy="21024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464" name="CustomShape 13"/>
            <p:cNvSpPr/>
            <p:nvPr/>
          </p:nvSpPr>
          <p:spPr>
            <a:xfrm>
              <a:off x="6036840" y="5940360"/>
              <a:ext cx="185724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Implementierung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465" name="CustomShape 14"/>
            <p:cNvSpPr/>
            <p:nvPr/>
          </p:nvSpPr>
          <p:spPr>
            <a:xfrm>
              <a:off x="9667800" y="5997960"/>
              <a:ext cx="210240" cy="21024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466" name="Line 15"/>
            <p:cNvSpPr/>
            <p:nvPr/>
          </p:nvSpPr>
          <p:spPr>
            <a:xfrm>
              <a:off x="95400" y="5866560"/>
              <a:ext cx="12096360" cy="1800"/>
            </a:xfrm>
            <a:prstGeom prst="line">
              <a:avLst/>
            </a:prstGeom>
            <a:ln w="41400">
              <a:solidFill>
                <a:srgbClr val="d9d9d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7" name="CustomShape 16"/>
            <p:cNvSpPr/>
            <p:nvPr/>
          </p:nvSpPr>
          <p:spPr>
            <a:xfrm>
              <a:off x="7949880" y="6002280"/>
              <a:ext cx="210240" cy="21024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</p:grpSp>
      <p:sp>
        <p:nvSpPr>
          <p:cNvPr id="468" name="CustomShape 17"/>
          <p:cNvSpPr/>
          <p:nvPr/>
        </p:nvSpPr>
        <p:spPr>
          <a:xfrm>
            <a:off x="524520" y="244440"/>
            <a:ext cx="9176760" cy="62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90000"/>
              </a:lnSpc>
            </a:pPr>
            <a:r>
              <a:rPr b="1" lang="en-US" sz="3400" spc="-1" strike="noStrike">
                <a:solidFill>
                  <a:srgbClr val="000000"/>
                </a:solidFill>
                <a:latin typeface="Arial"/>
                <a:ea typeface="DejaVu Sans"/>
              </a:rPr>
              <a:t>Eclipse – Sirius Diagrammerweiterungen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469" name="Grafik 371" descr=""/>
          <p:cNvPicPr/>
          <p:nvPr/>
        </p:nvPicPr>
        <p:blipFill>
          <a:blip r:embed="rId1"/>
          <a:stretch/>
        </p:blipFill>
        <p:spPr>
          <a:xfrm>
            <a:off x="2672280" y="1378440"/>
            <a:ext cx="5739480" cy="3192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CustomShape 1"/>
          <p:cNvSpPr/>
          <p:nvPr/>
        </p:nvSpPr>
        <p:spPr>
          <a:xfrm>
            <a:off x="715320" y="6452640"/>
            <a:ext cx="1699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Arial"/>
                <a:ea typeface="DejaVu Sans"/>
              </a:rPr>
              <a:t>07.09.2020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1" name="CustomShape 2"/>
          <p:cNvSpPr/>
          <p:nvPr/>
        </p:nvSpPr>
        <p:spPr>
          <a:xfrm>
            <a:off x="280080" y="6452640"/>
            <a:ext cx="4341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1D495B91-64D5-48D3-994E-8CC5B37F45E3}" type="slidenum"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grpSp>
        <p:nvGrpSpPr>
          <p:cNvPr id="472" name="Group 3"/>
          <p:cNvGrpSpPr/>
          <p:nvPr/>
        </p:nvGrpSpPr>
        <p:grpSpPr>
          <a:xfrm>
            <a:off x="95400" y="5866560"/>
            <a:ext cx="12096360" cy="407160"/>
            <a:chOff x="95400" y="5866560"/>
            <a:chExt cx="12096360" cy="407160"/>
          </a:xfrm>
        </p:grpSpPr>
        <p:sp>
          <p:nvSpPr>
            <p:cNvPr id="473" name="CustomShape 4"/>
            <p:cNvSpPr/>
            <p:nvPr/>
          </p:nvSpPr>
          <p:spPr>
            <a:xfrm>
              <a:off x="1783800" y="5936040"/>
              <a:ext cx="135288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Grundlagen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474" name="CustomShape 5"/>
            <p:cNvSpPr/>
            <p:nvPr/>
          </p:nvSpPr>
          <p:spPr>
            <a:xfrm>
              <a:off x="8282520" y="5936040"/>
              <a:ext cx="126288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Demo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475" name="CustomShape 6"/>
            <p:cNvSpPr/>
            <p:nvPr/>
          </p:nvSpPr>
          <p:spPr>
            <a:xfrm>
              <a:off x="3592080" y="5936040"/>
              <a:ext cx="212328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Meta-Modell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476" name="CustomShape 7"/>
            <p:cNvSpPr/>
            <p:nvPr/>
          </p:nvSpPr>
          <p:spPr>
            <a:xfrm>
              <a:off x="10000440" y="5936040"/>
              <a:ext cx="208224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Zusammenfassung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477" name="CustomShape 8"/>
            <p:cNvSpPr/>
            <p:nvPr/>
          </p:nvSpPr>
          <p:spPr>
            <a:xfrm>
              <a:off x="100800" y="5936040"/>
              <a:ext cx="122796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Motivation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478" name="CustomShape 9"/>
            <p:cNvSpPr/>
            <p:nvPr/>
          </p:nvSpPr>
          <p:spPr>
            <a:xfrm>
              <a:off x="1451160" y="5997960"/>
              <a:ext cx="210240" cy="210240"/>
            </a:xfrm>
            <a:prstGeom prst="chevron">
              <a:avLst>
                <a:gd name="adj" fmla="val 50000"/>
              </a:avLst>
            </a:prstGeom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/>
          </p:style>
        </p:sp>
        <p:sp>
          <p:nvSpPr>
            <p:cNvPr id="479" name="CustomShape 10"/>
            <p:cNvSpPr/>
            <p:nvPr/>
          </p:nvSpPr>
          <p:spPr>
            <a:xfrm>
              <a:off x="3259080" y="5997960"/>
              <a:ext cx="210240" cy="21024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480" name="CustomShape 11"/>
            <p:cNvSpPr/>
            <p:nvPr/>
          </p:nvSpPr>
          <p:spPr>
            <a:xfrm>
              <a:off x="5837400" y="5997960"/>
              <a:ext cx="210240" cy="21024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481" name="CustomShape 12"/>
            <p:cNvSpPr/>
            <p:nvPr/>
          </p:nvSpPr>
          <p:spPr>
            <a:xfrm>
              <a:off x="6036840" y="5940360"/>
              <a:ext cx="185724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Implementierung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482" name="CustomShape 13"/>
            <p:cNvSpPr/>
            <p:nvPr/>
          </p:nvSpPr>
          <p:spPr>
            <a:xfrm>
              <a:off x="9667800" y="5997960"/>
              <a:ext cx="210240" cy="21024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483" name="Line 14"/>
            <p:cNvSpPr/>
            <p:nvPr/>
          </p:nvSpPr>
          <p:spPr>
            <a:xfrm>
              <a:off x="95400" y="5866560"/>
              <a:ext cx="12096360" cy="1800"/>
            </a:xfrm>
            <a:prstGeom prst="line">
              <a:avLst/>
            </a:prstGeom>
            <a:ln w="41400">
              <a:solidFill>
                <a:srgbClr val="d9d9d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4" name="CustomShape 15"/>
            <p:cNvSpPr/>
            <p:nvPr/>
          </p:nvSpPr>
          <p:spPr>
            <a:xfrm>
              <a:off x="7949880" y="6002280"/>
              <a:ext cx="210240" cy="21024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</p:grpSp>
      <p:sp>
        <p:nvSpPr>
          <p:cNvPr id="485" name="CustomShape 16"/>
          <p:cNvSpPr/>
          <p:nvPr/>
        </p:nvSpPr>
        <p:spPr>
          <a:xfrm>
            <a:off x="524520" y="244440"/>
            <a:ext cx="9176760" cy="62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90000"/>
              </a:lnSpc>
            </a:pPr>
            <a:r>
              <a:rPr b="1" lang="en-US" sz="3400" spc="-1" strike="noStrike">
                <a:solidFill>
                  <a:srgbClr val="000000"/>
                </a:solidFill>
                <a:latin typeface="Arial"/>
                <a:ea typeface="DejaVu Sans"/>
              </a:rPr>
              <a:t>Eclipse – Sirius: Elemente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486" name="" descr=""/>
          <p:cNvPicPr/>
          <p:nvPr/>
        </p:nvPicPr>
        <p:blipFill>
          <a:blip r:embed="rId1"/>
          <a:stretch/>
        </p:blipFill>
        <p:spPr>
          <a:xfrm>
            <a:off x="1791360" y="1371600"/>
            <a:ext cx="8815680" cy="1737360"/>
          </a:xfrm>
          <a:prstGeom prst="rect">
            <a:avLst/>
          </a:prstGeom>
          <a:ln>
            <a:noFill/>
          </a:ln>
        </p:spPr>
      </p:pic>
      <p:pic>
        <p:nvPicPr>
          <p:cNvPr id="487" name="" descr=""/>
          <p:cNvPicPr/>
          <p:nvPr/>
        </p:nvPicPr>
        <p:blipFill>
          <a:blip r:embed="rId2"/>
          <a:stretch/>
        </p:blipFill>
        <p:spPr>
          <a:xfrm>
            <a:off x="1528200" y="3474720"/>
            <a:ext cx="9353160" cy="1587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CustomShape 1"/>
          <p:cNvSpPr/>
          <p:nvPr/>
        </p:nvSpPr>
        <p:spPr>
          <a:xfrm>
            <a:off x="715320" y="6452640"/>
            <a:ext cx="1699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Arial"/>
                <a:ea typeface="DejaVu Sans"/>
              </a:rPr>
              <a:t>07.09.2020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9" name="CustomShape 2"/>
          <p:cNvSpPr/>
          <p:nvPr/>
        </p:nvSpPr>
        <p:spPr>
          <a:xfrm>
            <a:off x="280080" y="6452640"/>
            <a:ext cx="4341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709AF863-7401-483E-A1D0-C9E720295474}" type="slidenum"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grpSp>
        <p:nvGrpSpPr>
          <p:cNvPr id="490" name="Group 3"/>
          <p:cNvGrpSpPr/>
          <p:nvPr/>
        </p:nvGrpSpPr>
        <p:grpSpPr>
          <a:xfrm>
            <a:off x="95400" y="5866560"/>
            <a:ext cx="12096360" cy="407160"/>
            <a:chOff x="95400" y="5866560"/>
            <a:chExt cx="12096360" cy="407160"/>
          </a:xfrm>
        </p:grpSpPr>
        <p:sp>
          <p:nvSpPr>
            <p:cNvPr id="491" name="CustomShape 4"/>
            <p:cNvSpPr/>
            <p:nvPr/>
          </p:nvSpPr>
          <p:spPr>
            <a:xfrm>
              <a:off x="1783800" y="5936040"/>
              <a:ext cx="135288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Grundlagen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492" name="CustomShape 5"/>
            <p:cNvSpPr/>
            <p:nvPr/>
          </p:nvSpPr>
          <p:spPr>
            <a:xfrm>
              <a:off x="8282520" y="5936040"/>
              <a:ext cx="126288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Demo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493" name="CustomShape 6"/>
            <p:cNvSpPr/>
            <p:nvPr/>
          </p:nvSpPr>
          <p:spPr>
            <a:xfrm>
              <a:off x="3592080" y="5936040"/>
              <a:ext cx="212328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Meta-Modell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494" name="CustomShape 7"/>
            <p:cNvSpPr/>
            <p:nvPr/>
          </p:nvSpPr>
          <p:spPr>
            <a:xfrm>
              <a:off x="10000440" y="5936040"/>
              <a:ext cx="208224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Zusammenfassung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495" name="CustomShape 8"/>
            <p:cNvSpPr/>
            <p:nvPr/>
          </p:nvSpPr>
          <p:spPr>
            <a:xfrm>
              <a:off x="100800" y="5936040"/>
              <a:ext cx="122796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Motivation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496" name="CustomShape 9"/>
            <p:cNvSpPr/>
            <p:nvPr/>
          </p:nvSpPr>
          <p:spPr>
            <a:xfrm>
              <a:off x="1451160" y="5997960"/>
              <a:ext cx="210240" cy="210240"/>
            </a:xfrm>
            <a:prstGeom prst="chevron">
              <a:avLst>
                <a:gd name="adj" fmla="val 50000"/>
              </a:avLst>
            </a:prstGeom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/>
          </p:style>
        </p:sp>
        <p:sp>
          <p:nvSpPr>
            <p:cNvPr id="497" name="CustomShape 10"/>
            <p:cNvSpPr/>
            <p:nvPr/>
          </p:nvSpPr>
          <p:spPr>
            <a:xfrm>
              <a:off x="3259080" y="5997960"/>
              <a:ext cx="210240" cy="21024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498" name="CustomShape 11"/>
            <p:cNvSpPr/>
            <p:nvPr/>
          </p:nvSpPr>
          <p:spPr>
            <a:xfrm>
              <a:off x="5837400" y="5997960"/>
              <a:ext cx="210240" cy="21024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499" name="CustomShape 12"/>
            <p:cNvSpPr/>
            <p:nvPr/>
          </p:nvSpPr>
          <p:spPr>
            <a:xfrm>
              <a:off x="6036840" y="5940360"/>
              <a:ext cx="185724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Implementierung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500" name="CustomShape 13"/>
            <p:cNvSpPr/>
            <p:nvPr/>
          </p:nvSpPr>
          <p:spPr>
            <a:xfrm>
              <a:off x="9667800" y="5997960"/>
              <a:ext cx="210240" cy="21024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501" name="Line 14"/>
            <p:cNvSpPr/>
            <p:nvPr/>
          </p:nvSpPr>
          <p:spPr>
            <a:xfrm>
              <a:off x="95400" y="5866560"/>
              <a:ext cx="12096360" cy="1800"/>
            </a:xfrm>
            <a:prstGeom prst="line">
              <a:avLst/>
            </a:prstGeom>
            <a:ln w="41400">
              <a:solidFill>
                <a:srgbClr val="d9d9d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2" name="CustomShape 15"/>
            <p:cNvSpPr/>
            <p:nvPr/>
          </p:nvSpPr>
          <p:spPr>
            <a:xfrm>
              <a:off x="7949880" y="6002280"/>
              <a:ext cx="210240" cy="21024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</p:grpSp>
      <p:sp>
        <p:nvSpPr>
          <p:cNvPr id="503" name="CustomShape 16"/>
          <p:cNvSpPr/>
          <p:nvPr/>
        </p:nvSpPr>
        <p:spPr>
          <a:xfrm>
            <a:off x="524520" y="244440"/>
            <a:ext cx="9176760" cy="62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90000"/>
              </a:lnSpc>
            </a:pPr>
            <a:r>
              <a:rPr b="1" lang="en-US" sz="3400" spc="-1" strike="noStrike">
                <a:solidFill>
                  <a:srgbClr val="000000"/>
                </a:solidFill>
                <a:latin typeface="Arial"/>
                <a:ea typeface="DejaVu Sans"/>
              </a:rPr>
              <a:t>Eclipse – Sirius: Tools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504" name="" descr=""/>
          <p:cNvPicPr/>
          <p:nvPr/>
        </p:nvPicPr>
        <p:blipFill>
          <a:blip r:embed="rId1"/>
          <a:stretch/>
        </p:blipFill>
        <p:spPr>
          <a:xfrm>
            <a:off x="1463040" y="1597320"/>
            <a:ext cx="4572000" cy="3249000"/>
          </a:xfrm>
          <a:prstGeom prst="rect">
            <a:avLst/>
          </a:prstGeom>
          <a:ln>
            <a:noFill/>
          </a:ln>
        </p:spPr>
      </p:pic>
      <p:pic>
        <p:nvPicPr>
          <p:cNvPr id="505" name="" descr=""/>
          <p:cNvPicPr/>
          <p:nvPr/>
        </p:nvPicPr>
        <p:blipFill>
          <a:blip r:embed="rId2"/>
          <a:stretch/>
        </p:blipFill>
        <p:spPr>
          <a:xfrm>
            <a:off x="7040880" y="1554480"/>
            <a:ext cx="2945880" cy="3244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CustomShape 1"/>
          <p:cNvSpPr/>
          <p:nvPr/>
        </p:nvSpPr>
        <p:spPr>
          <a:xfrm>
            <a:off x="524520" y="1143000"/>
            <a:ext cx="11141640" cy="450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CustomShape 2"/>
          <p:cNvSpPr/>
          <p:nvPr/>
        </p:nvSpPr>
        <p:spPr>
          <a:xfrm>
            <a:off x="715320" y="6452640"/>
            <a:ext cx="1699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Arial"/>
                <a:ea typeface="DejaVu Sans"/>
              </a:rPr>
              <a:t>07.09.2020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8" name="CustomShape 3"/>
          <p:cNvSpPr/>
          <p:nvPr/>
        </p:nvSpPr>
        <p:spPr>
          <a:xfrm>
            <a:off x="280080" y="6452640"/>
            <a:ext cx="4341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EC4180AD-A374-4F09-BD23-880538BEC6C4}" type="slidenum"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grpSp>
        <p:nvGrpSpPr>
          <p:cNvPr id="509" name="Group 4"/>
          <p:cNvGrpSpPr/>
          <p:nvPr/>
        </p:nvGrpSpPr>
        <p:grpSpPr>
          <a:xfrm>
            <a:off x="95400" y="5866560"/>
            <a:ext cx="12096360" cy="407160"/>
            <a:chOff x="95400" y="5866560"/>
            <a:chExt cx="12096360" cy="407160"/>
          </a:xfrm>
        </p:grpSpPr>
        <p:sp>
          <p:nvSpPr>
            <p:cNvPr id="510" name="CustomShape 5"/>
            <p:cNvSpPr/>
            <p:nvPr/>
          </p:nvSpPr>
          <p:spPr>
            <a:xfrm>
              <a:off x="1783800" y="5936040"/>
              <a:ext cx="135288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Grundlagen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511" name="CustomShape 6"/>
            <p:cNvSpPr/>
            <p:nvPr/>
          </p:nvSpPr>
          <p:spPr>
            <a:xfrm>
              <a:off x="8282520" y="5936040"/>
              <a:ext cx="126288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Demo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512" name="CustomShape 7"/>
            <p:cNvSpPr/>
            <p:nvPr/>
          </p:nvSpPr>
          <p:spPr>
            <a:xfrm>
              <a:off x="3592080" y="5936040"/>
              <a:ext cx="212328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Meta-Modell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513" name="CustomShape 8"/>
            <p:cNvSpPr/>
            <p:nvPr/>
          </p:nvSpPr>
          <p:spPr>
            <a:xfrm>
              <a:off x="10000440" y="5936040"/>
              <a:ext cx="208224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Zusammenfassung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514" name="CustomShape 9"/>
            <p:cNvSpPr/>
            <p:nvPr/>
          </p:nvSpPr>
          <p:spPr>
            <a:xfrm>
              <a:off x="100800" y="5936040"/>
              <a:ext cx="122796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Motivation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515" name="CustomShape 10"/>
            <p:cNvSpPr/>
            <p:nvPr/>
          </p:nvSpPr>
          <p:spPr>
            <a:xfrm>
              <a:off x="1451160" y="5997960"/>
              <a:ext cx="210240" cy="210240"/>
            </a:xfrm>
            <a:prstGeom prst="chevron">
              <a:avLst>
                <a:gd name="adj" fmla="val 50000"/>
              </a:avLst>
            </a:prstGeom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/>
          </p:style>
        </p:sp>
        <p:sp>
          <p:nvSpPr>
            <p:cNvPr id="516" name="CustomShape 11"/>
            <p:cNvSpPr/>
            <p:nvPr/>
          </p:nvSpPr>
          <p:spPr>
            <a:xfrm>
              <a:off x="3259080" y="5997960"/>
              <a:ext cx="210240" cy="21024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517" name="CustomShape 12"/>
            <p:cNvSpPr/>
            <p:nvPr/>
          </p:nvSpPr>
          <p:spPr>
            <a:xfrm>
              <a:off x="5837400" y="5997960"/>
              <a:ext cx="210240" cy="21024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518" name="CustomShape 13"/>
            <p:cNvSpPr/>
            <p:nvPr/>
          </p:nvSpPr>
          <p:spPr>
            <a:xfrm>
              <a:off x="6036840" y="5940360"/>
              <a:ext cx="185724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Implementierung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519" name="CustomShape 14"/>
            <p:cNvSpPr/>
            <p:nvPr/>
          </p:nvSpPr>
          <p:spPr>
            <a:xfrm>
              <a:off x="9667800" y="5997960"/>
              <a:ext cx="210240" cy="21024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520" name="Line 15"/>
            <p:cNvSpPr/>
            <p:nvPr/>
          </p:nvSpPr>
          <p:spPr>
            <a:xfrm>
              <a:off x="95400" y="5866560"/>
              <a:ext cx="12096360" cy="1800"/>
            </a:xfrm>
            <a:prstGeom prst="line">
              <a:avLst/>
            </a:prstGeom>
            <a:ln w="41400">
              <a:solidFill>
                <a:srgbClr val="d9d9d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1" name="CustomShape 16"/>
            <p:cNvSpPr/>
            <p:nvPr/>
          </p:nvSpPr>
          <p:spPr>
            <a:xfrm>
              <a:off x="7949880" y="6002280"/>
              <a:ext cx="210240" cy="21024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</p:grpSp>
      <p:sp>
        <p:nvSpPr>
          <p:cNvPr id="522" name="CustomShape 17"/>
          <p:cNvSpPr/>
          <p:nvPr/>
        </p:nvSpPr>
        <p:spPr>
          <a:xfrm>
            <a:off x="524520" y="244440"/>
            <a:ext cx="9176760" cy="62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90000"/>
              </a:lnSpc>
            </a:pPr>
            <a:r>
              <a:rPr b="1" lang="en-US" sz="3400" spc="-1" strike="noStrike">
                <a:solidFill>
                  <a:srgbClr val="000000"/>
                </a:solidFill>
                <a:latin typeface="Arial"/>
                <a:ea typeface="DejaVu Sans"/>
              </a:rPr>
              <a:t>Graphische Repräsentation</a:t>
            </a:r>
            <a:endParaRPr b="0" lang="en-US" sz="3400" spc="-1" strike="noStrike">
              <a:latin typeface="Arial"/>
            </a:endParaRPr>
          </a:p>
        </p:txBody>
      </p:sp>
      <p:grpSp>
        <p:nvGrpSpPr>
          <p:cNvPr id="523" name="Group 18"/>
          <p:cNvGrpSpPr/>
          <p:nvPr/>
        </p:nvGrpSpPr>
        <p:grpSpPr>
          <a:xfrm>
            <a:off x="822960" y="2475000"/>
            <a:ext cx="1942200" cy="799200"/>
            <a:chOff x="822960" y="2475000"/>
            <a:chExt cx="1942200" cy="799200"/>
          </a:xfrm>
        </p:grpSpPr>
        <p:pic>
          <p:nvPicPr>
            <p:cNvPr id="524" name="Grafik 7" descr=""/>
            <p:cNvPicPr/>
            <p:nvPr/>
          </p:nvPicPr>
          <p:blipFill>
            <a:blip r:embed="rId1"/>
            <a:stretch/>
          </p:blipFill>
          <p:spPr>
            <a:xfrm>
              <a:off x="822960" y="2475000"/>
              <a:ext cx="1942200" cy="799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525" name="CustomShape 19"/>
            <p:cNvSpPr/>
            <p:nvPr/>
          </p:nvSpPr>
          <p:spPr>
            <a:xfrm>
              <a:off x="860760" y="2547000"/>
              <a:ext cx="1865880" cy="638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Charakterisierter</a:t>
              </a:r>
              <a:br/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Externer Aktor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526" name="Group 20"/>
          <p:cNvGrpSpPr/>
          <p:nvPr/>
        </p:nvGrpSpPr>
        <p:grpSpPr>
          <a:xfrm>
            <a:off x="5291280" y="2182680"/>
            <a:ext cx="1435320" cy="1435320"/>
            <a:chOff x="5291280" y="2182680"/>
            <a:chExt cx="1435320" cy="1435320"/>
          </a:xfrm>
        </p:grpSpPr>
        <p:pic>
          <p:nvPicPr>
            <p:cNvPr id="527" name="Grafik 15" descr=""/>
            <p:cNvPicPr/>
            <p:nvPr/>
          </p:nvPicPr>
          <p:blipFill>
            <a:blip r:embed="rId2"/>
            <a:stretch/>
          </p:blipFill>
          <p:spPr>
            <a:xfrm>
              <a:off x="5291280" y="2182680"/>
              <a:ext cx="1435320" cy="1435320"/>
            </a:xfrm>
            <a:prstGeom prst="rect">
              <a:avLst/>
            </a:prstGeom>
            <a:ln>
              <a:noFill/>
            </a:ln>
          </p:spPr>
        </p:pic>
        <p:sp>
          <p:nvSpPr>
            <p:cNvPr id="528" name="CustomShape 21"/>
            <p:cNvSpPr/>
            <p:nvPr/>
          </p:nvSpPr>
          <p:spPr>
            <a:xfrm>
              <a:off x="5442840" y="2408400"/>
              <a:ext cx="1131480" cy="912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Charak-</a:t>
              </a:r>
              <a:br/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terisierter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Prozess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529" name="Group 22"/>
          <p:cNvGrpSpPr/>
          <p:nvPr/>
        </p:nvGrpSpPr>
        <p:grpSpPr>
          <a:xfrm>
            <a:off x="9252720" y="2475000"/>
            <a:ext cx="1974240" cy="799200"/>
            <a:chOff x="9252720" y="2475000"/>
            <a:chExt cx="1974240" cy="799200"/>
          </a:xfrm>
        </p:grpSpPr>
        <p:pic>
          <p:nvPicPr>
            <p:cNvPr id="530" name="Grafik 6" descr=""/>
            <p:cNvPicPr/>
            <p:nvPr/>
          </p:nvPicPr>
          <p:blipFill>
            <a:blip r:embed="rId3"/>
            <a:stretch/>
          </p:blipFill>
          <p:spPr>
            <a:xfrm>
              <a:off x="9252720" y="2475000"/>
              <a:ext cx="1942200" cy="799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531" name="CustomShape 23"/>
            <p:cNvSpPr/>
            <p:nvPr/>
          </p:nvSpPr>
          <p:spPr>
            <a:xfrm>
              <a:off x="9361080" y="2547000"/>
              <a:ext cx="1865880" cy="638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Charakterisierter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Speicher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532" name="Group 24"/>
          <p:cNvGrpSpPr/>
          <p:nvPr/>
        </p:nvGrpSpPr>
        <p:grpSpPr>
          <a:xfrm>
            <a:off x="2693880" y="2521800"/>
            <a:ext cx="2621160" cy="714600"/>
            <a:chOff x="2693880" y="2521800"/>
            <a:chExt cx="2621160" cy="714600"/>
          </a:xfrm>
        </p:grpSpPr>
        <p:sp>
          <p:nvSpPr>
            <p:cNvPr id="533" name="CustomShape 25"/>
            <p:cNvSpPr/>
            <p:nvPr/>
          </p:nvSpPr>
          <p:spPr>
            <a:xfrm>
              <a:off x="3094920" y="2521800"/>
              <a:ext cx="1865880" cy="714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14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Charakterisierter</a:t>
              </a:r>
              <a:br/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Datenfluss</a:t>
              </a:r>
              <a:endParaRPr b="0" lang="en-US" sz="1800" spc="-1" strike="noStrike">
                <a:latin typeface="Arial"/>
              </a:endParaRPr>
            </a:p>
          </p:txBody>
        </p:sp>
        <p:grpSp>
          <p:nvGrpSpPr>
            <p:cNvPr id="534" name="Group 26"/>
            <p:cNvGrpSpPr/>
            <p:nvPr/>
          </p:nvGrpSpPr>
          <p:grpSpPr>
            <a:xfrm>
              <a:off x="2693880" y="2709000"/>
              <a:ext cx="2621160" cy="334440"/>
              <a:chOff x="2693880" y="2709000"/>
              <a:chExt cx="2621160" cy="334440"/>
            </a:xfrm>
          </p:grpSpPr>
          <p:sp>
            <p:nvSpPr>
              <p:cNvPr id="535" name="CustomShape 27"/>
              <p:cNvSpPr/>
              <p:nvPr/>
            </p:nvSpPr>
            <p:spPr>
              <a:xfrm>
                <a:off x="2867400" y="2870280"/>
                <a:ext cx="2125080" cy="122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60">
                <a:solidFill>
                  <a:schemeClr val="tx1"/>
                </a:solidFill>
                <a:round/>
                <a:tailEnd len="med" type="triangle" w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36" name="CustomShape 28"/>
              <p:cNvSpPr/>
              <p:nvPr/>
            </p:nvSpPr>
            <p:spPr>
              <a:xfrm>
                <a:off x="2693880" y="2709000"/>
                <a:ext cx="321120" cy="32112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o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537" name="CustomShape 29"/>
              <p:cNvSpPr/>
              <p:nvPr/>
            </p:nvSpPr>
            <p:spPr>
              <a:xfrm>
                <a:off x="4993920" y="2722320"/>
                <a:ext cx="321120" cy="32112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i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</p:grpSp>
      <p:grpSp>
        <p:nvGrpSpPr>
          <p:cNvPr id="538" name="Group 30"/>
          <p:cNvGrpSpPr/>
          <p:nvPr/>
        </p:nvGrpSpPr>
        <p:grpSpPr>
          <a:xfrm>
            <a:off x="6751440" y="2502360"/>
            <a:ext cx="2620800" cy="713880"/>
            <a:chOff x="6751440" y="2502360"/>
            <a:chExt cx="2620800" cy="713880"/>
          </a:xfrm>
        </p:grpSpPr>
        <p:sp>
          <p:nvSpPr>
            <p:cNvPr id="539" name="CustomShape 31"/>
            <p:cNvSpPr/>
            <p:nvPr/>
          </p:nvSpPr>
          <p:spPr>
            <a:xfrm>
              <a:off x="7151040" y="2502360"/>
              <a:ext cx="1865880" cy="713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14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Charakterisierter</a:t>
              </a:r>
              <a:br/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Datenfluss</a:t>
              </a:r>
              <a:endParaRPr b="0" lang="en-US" sz="1800" spc="-1" strike="noStrike">
                <a:latin typeface="Arial"/>
              </a:endParaRPr>
            </a:p>
          </p:txBody>
        </p:sp>
        <p:grpSp>
          <p:nvGrpSpPr>
            <p:cNvPr id="540" name="Group 32"/>
            <p:cNvGrpSpPr/>
            <p:nvPr/>
          </p:nvGrpSpPr>
          <p:grpSpPr>
            <a:xfrm>
              <a:off x="6751440" y="2676960"/>
              <a:ext cx="2620800" cy="334440"/>
              <a:chOff x="6751440" y="2676960"/>
              <a:chExt cx="2620800" cy="334440"/>
            </a:xfrm>
          </p:grpSpPr>
          <p:sp>
            <p:nvSpPr>
              <p:cNvPr id="541" name="CustomShape 33"/>
              <p:cNvSpPr/>
              <p:nvPr/>
            </p:nvSpPr>
            <p:spPr>
              <a:xfrm>
                <a:off x="6924960" y="2837880"/>
                <a:ext cx="2125080" cy="122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60">
                <a:solidFill>
                  <a:schemeClr val="tx1"/>
                </a:solidFill>
                <a:round/>
                <a:tailEnd len="med" type="triangle" w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42" name="CustomShape 34"/>
              <p:cNvSpPr/>
              <p:nvPr/>
            </p:nvSpPr>
            <p:spPr>
              <a:xfrm>
                <a:off x="6751440" y="2676960"/>
                <a:ext cx="321120" cy="32112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o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543" name="CustomShape 35"/>
              <p:cNvSpPr/>
              <p:nvPr/>
            </p:nvSpPr>
            <p:spPr>
              <a:xfrm>
                <a:off x="9051120" y="2690280"/>
                <a:ext cx="321120" cy="32112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i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</p:grpSp>
      <p:sp>
        <p:nvSpPr>
          <p:cNvPr id="544" name="CustomShape 36"/>
          <p:cNvSpPr/>
          <p:nvPr/>
        </p:nvSpPr>
        <p:spPr>
          <a:xfrm>
            <a:off x="1123200" y="1962720"/>
            <a:ext cx="1280520" cy="547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Charak-teristik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5" name="CustomShape 37"/>
          <p:cNvSpPr/>
          <p:nvPr/>
        </p:nvSpPr>
        <p:spPr>
          <a:xfrm>
            <a:off x="5364360" y="3475440"/>
            <a:ext cx="1280520" cy="547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Charak-teristik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6" name="CustomShape 38"/>
          <p:cNvSpPr/>
          <p:nvPr/>
        </p:nvSpPr>
        <p:spPr>
          <a:xfrm>
            <a:off x="9695880" y="1998720"/>
            <a:ext cx="1280520" cy="547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Charak-teristik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CustomShape 1"/>
          <p:cNvSpPr/>
          <p:nvPr/>
        </p:nvSpPr>
        <p:spPr>
          <a:xfrm>
            <a:off x="524520" y="1143000"/>
            <a:ext cx="11141640" cy="450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1800" indent="-360720">
              <a:lnSpc>
                <a:spcPct val="100000"/>
              </a:lnSpc>
              <a:spcBef>
                <a:spcPts val="601"/>
              </a:spcBef>
              <a:buBlip>
                <a:blip r:embed="rId1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Herausforderung: Behandeln der Pins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800" spc="-1" strike="noStrike">
              <a:latin typeface="Arial"/>
            </a:endParaRPr>
          </a:p>
          <a:p>
            <a:pPr marL="720">
              <a:lnSpc>
                <a:spcPct val="100000"/>
              </a:lnSpc>
              <a:spcBef>
                <a:spcPts val="6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800" spc="-1" strike="noStrike">
              <a:latin typeface="Arial"/>
            </a:endParaRPr>
          </a:p>
          <a:p>
            <a:pPr marL="720">
              <a:lnSpc>
                <a:spcPct val="100000"/>
              </a:lnSpc>
              <a:spcBef>
                <a:spcPts val="6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548" name="CustomShape 2"/>
          <p:cNvSpPr/>
          <p:nvPr/>
        </p:nvSpPr>
        <p:spPr>
          <a:xfrm>
            <a:off x="715320" y="6452640"/>
            <a:ext cx="1699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Arial"/>
                <a:ea typeface="DejaVu Sans"/>
              </a:rPr>
              <a:t>07.09.2020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9" name="CustomShape 3"/>
          <p:cNvSpPr/>
          <p:nvPr/>
        </p:nvSpPr>
        <p:spPr>
          <a:xfrm>
            <a:off x="280080" y="6452640"/>
            <a:ext cx="4341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4D148310-B230-4EA0-841A-7ACFF3FCB91E}" type="slidenum"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grpSp>
        <p:nvGrpSpPr>
          <p:cNvPr id="550" name="Group 4"/>
          <p:cNvGrpSpPr/>
          <p:nvPr/>
        </p:nvGrpSpPr>
        <p:grpSpPr>
          <a:xfrm>
            <a:off x="95400" y="5866560"/>
            <a:ext cx="12096360" cy="407160"/>
            <a:chOff x="95400" y="5866560"/>
            <a:chExt cx="12096360" cy="407160"/>
          </a:xfrm>
        </p:grpSpPr>
        <p:sp>
          <p:nvSpPr>
            <p:cNvPr id="551" name="CustomShape 5"/>
            <p:cNvSpPr/>
            <p:nvPr/>
          </p:nvSpPr>
          <p:spPr>
            <a:xfrm>
              <a:off x="1783800" y="5936040"/>
              <a:ext cx="135288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Grundlagen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552" name="CustomShape 6"/>
            <p:cNvSpPr/>
            <p:nvPr/>
          </p:nvSpPr>
          <p:spPr>
            <a:xfrm>
              <a:off x="8282520" y="5936040"/>
              <a:ext cx="126288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Demo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553" name="CustomShape 7"/>
            <p:cNvSpPr/>
            <p:nvPr/>
          </p:nvSpPr>
          <p:spPr>
            <a:xfrm>
              <a:off x="3592080" y="5936040"/>
              <a:ext cx="212328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Meta-Modell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554" name="CustomShape 8"/>
            <p:cNvSpPr/>
            <p:nvPr/>
          </p:nvSpPr>
          <p:spPr>
            <a:xfrm>
              <a:off x="10000440" y="5936040"/>
              <a:ext cx="208224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Zusammenfassung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555" name="CustomShape 9"/>
            <p:cNvSpPr/>
            <p:nvPr/>
          </p:nvSpPr>
          <p:spPr>
            <a:xfrm>
              <a:off x="100800" y="5936040"/>
              <a:ext cx="122796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Motivation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556" name="CustomShape 10"/>
            <p:cNvSpPr/>
            <p:nvPr/>
          </p:nvSpPr>
          <p:spPr>
            <a:xfrm>
              <a:off x="1451160" y="5997960"/>
              <a:ext cx="210240" cy="210240"/>
            </a:xfrm>
            <a:prstGeom prst="chevron">
              <a:avLst>
                <a:gd name="adj" fmla="val 50000"/>
              </a:avLst>
            </a:prstGeom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/>
          </p:style>
        </p:sp>
        <p:sp>
          <p:nvSpPr>
            <p:cNvPr id="557" name="CustomShape 11"/>
            <p:cNvSpPr/>
            <p:nvPr/>
          </p:nvSpPr>
          <p:spPr>
            <a:xfrm>
              <a:off x="3259080" y="5997960"/>
              <a:ext cx="210240" cy="21024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558" name="CustomShape 12"/>
            <p:cNvSpPr/>
            <p:nvPr/>
          </p:nvSpPr>
          <p:spPr>
            <a:xfrm>
              <a:off x="5837400" y="5997960"/>
              <a:ext cx="210240" cy="21024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559" name="CustomShape 13"/>
            <p:cNvSpPr/>
            <p:nvPr/>
          </p:nvSpPr>
          <p:spPr>
            <a:xfrm>
              <a:off x="6036840" y="5940360"/>
              <a:ext cx="185724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Implementierung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560" name="CustomShape 14"/>
            <p:cNvSpPr/>
            <p:nvPr/>
          </p:nvSpPr>
          <p:spPr>
            <a:xfrm>
              <a:off x="9667800" y="5997960"/>
              <a:ext cx="210240" cy="21024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561" name="Line 15"/>
            <p:cNvSpPr/>
            <p:nvPr/>
          </p:nvSpPr>
          <p:spPr>
            <a:xfrm>
              <a:off x="95400" y="5866560"/>
              <a:ext cx="12096360" cy="1800"/>
            </a:xfrm>
            <a:prstGeom prst="line">
              <a:avLst/>
            </a:prstGeom>
            <a:ln w="41400">
              <a:solidFill>
                <a:srgbClr val="d9d9d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2" name="CustomShape 16"/>
            <p:cNvSpPr/>
            <p:nvPr/>
          </p:nvSpPr>
          <p:spPr>
            <a:xfrm>
              <a:off x="7949880" y="6002280"/>
              <a:ext cx="210240" cy="21024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</p:grpSp>
      <p:sp>
        <p:nvSpPr>
          <p:cNvPr id="563" name="CustomShape 17"/>
          <p:cNvSpPr/>
          <p:nvPr/>
        </p:nvSpPr>
        <p:spPr>
          <a:xfrm>
            <a:off x="524520" y="244440"/>
            <a:ext cx="9176760" cy="62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Verfeinerung von Datenflüssen</a:t>
            </a:r>
            <a:endParaRPr b="0" lang="en-US" sz="3200" spc="-1" strike="noStrike">
              <a:latin typeface="Arial"/>
            </a:endParaRPr>
          </a:p>
        </p:txBody>
      </p:sp>
      <p:grpSp>
        <p:nvGrpSpPr>
          <p:cNvPr id="564" name="Group 18"/>
          <p:cNvGrpSpPr/>
          <p:nvPr/>
        </p:nvGrpSpPr>
        <p:grpSpPr>
          <a:xfrm>
            <a:off x="2711880" y="2476080"/>
            <a:ext cx="1942200" cy="799200"/>
            <a:chOff x="2711880" y="2476080"/>
            <a:chExt cx="1942200" cy="799200"/>
          </a:xfrm>
        </p:grpSpPr>
        <p:pic>
          <p:nvPicPr>
            <p:cNvPr id="565" name="Grafik 7" descr=""/>
            <p:cNvPicPr/>
            <p:nvPr/>
          </p:nvPicPr>
          <p:blipFill>
            <a:blip r:embed="rId2"/>
            <a:stretch/>
          </p:blipFill>
          <p:spPr>
            <a:xfrm>
              <a:off x="2711880" y="2476080"/>
              <a:ext cx="1942200" cy="799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566" name="CustomShape 19"/>
            <p:cNvSpPr/>
            <p:nvPr/>
          </p:nvSpPr>
          <p:spPr>
            <a:xfrm>
              <a:off x="2749680" y="2548080"/>
              <a:ext cx="1865880" cy="638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Charakterisierter</a:t>
              </a:r>
              <a:br/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Externer Aktor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567" name="Group 20"/>
          <p:cNvGrpSpPr/>
          <p:nvPr/>
        </p:nvGrpSpPr>
        <p:grpSpPr>
          <a:xfrm>
            <a:off x="7180200" y="2183760"/>
            <a:ext cx="1435320" cy="1435320"/>
            <a:chOff x="7180200" y="2183760"/>
            <a:chExt cx="1435320" cy="1435320"/>
          </a:xfrm>
        </p:grpSpPr>
        <p:pic>
          <p:nvPicPr>
            <p:cNvPr id="568" name="Grafik 15" descr=""/>
            <p:cNvPicPr/>
            <p:nvPr/>
          </p:nvPicPr>
          <p:blipFill>
            <a:blip r:embed="rId3"/>
            <a:stretch/>
          </p:blipFill>
          <p:spPr>
            <a:xfrm>
              <a:off x="7180200" y="2183760"/>
              <a:ext cx="1435320" cy="1435320"/>
            </a:xfrm>
            <a:prstGeom prst="rect">
              <a:avLst/>
            </a:prstGeom>
            <a:ln>
              <a:noFill/>
            </a:ln>
          </p:spPr>
        </p:pic>
        <p:sp>
          <p:nvSpPr>
            <p:cNvPr id="569" name="CustomShape 21"/>
            <p:cNvSpPr/>
            <p:nvPr/>
          </p:nvSpPr>
          <p:spPr>
            <a:xfrm>
              <a:off x="7331760" y="2409480"/>
              <a:ext cx="1131480" cy="912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Charak-</a:t>
              </a:r>
              <a:br/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terisierter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Prozess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570" name="Group 22"/>
          <p:cNvGrpSpPr/>
          <p:nvPr/>
        </p:nvGrpSpPr>
        <p:grpSpPr>
          <a:xfrm>
            <a:off x="4582800" y="2522880"/>
            <a:ext cx="2621160" cy="714600"/>
            <a:chOff x="4582800" y="2522880"/>
            <a:chExt cx="2621160" cy="714600"/>
          </a:xfrm>
        </p:grpSpPr>
        <p:sp>
          <p:nvSpPr>
            <p:cNvPr id="571" name="CustomShape 23"/>
            <p:cNvSpPr/>
            <p:nvPr/>
          </p:nvSpPr>
          <p:spPr>
            <a:xfrm>
              <a:off x="4983840" y="2522880"/>
              <a:ext cx="1865880" cy="714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14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Datum 1,</a:t>
              </a:r>
              <a:br/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Datum 2</a:t>
              </a:r>
              <a:endParaRPr b="0" lang="en-US" sz="1800" spc="-1" strike="noStrike">
                <a:latin typeface="Arial"/>
              </a:endParaRPr>
            </a:p>
          </p:txBody>
        </p:sp>
        <p:grpSp>
          <p:nvGrpSpPr>
            <p:cNvPr id="572" name="Group 24"/>
            <p:cNvGrpSpPr/>
            <p:nvPr/>
          </p:nvGrpSpPr>
          <p:grpSpPr>
            <a:xfrm>
              <a:off x="4582800" y="2710080"/>
              <a:ext cx="2621160" cy="334440"/>
              <a:chOff x="4582800" y="2710080"/>
              <a:chExt cx="2621160" cy="334440"/>
            </a:xfrm>
          </p:grpSpPr>
          <p:sp>
            <p:nvSpPr>
              <p:cNvPr id="573" name="CustomShape 25"/>
              <p:cNvSpPr/>
              <p:nvPr/>
            </p:nvSpPr>
            <p:spPr>
              <a:xfrm>
                <a:off x="4756320" y="2871360"/>
                <a:ext cx="2125080" cy="122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60">
                <a:solidFill>
                  <a:schemeClr val="tx1"/>
                </a:solidFill>
                <a:round/>
                <a:tailEnd len="med" type="triangle" w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74" name="CustomShape 26"/>
              <p:cNvSpPr/>
              <p:nvPr/>
            </p:nvSpPr>
            <p:spPr>
              <a:xfrm>
                <a:off x="4582800" y="2710080"/>
                <a:ext cx="321120" cy="32112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o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575" name="CustomShape 27"/>
              <p:cNvSpPr/>
              <p:nvPr/>
            </p:nvSpPr>
            <p:spPr>
              <a:xfrm>
                <a:off x="6882840" y="2723400"/>
                <a:ext cx="321120" cy="32112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i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</p:grpSp>
      <p:sp>
        <p:nvSpPr>
          <p:cNvPr id="576" name="CustomShape 28"/>
          <p:cNvSpPr/>
          <p:nvPr/>
        </p:nvSpPr>
        <p:spPr>
          <a:xfrm>
            <a:off x="3012120" y="1963800"/>
            <a:ext cx="1280520" cy="547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Charak-teristik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7" name="CustomShape 29"/>
          <p:cNvSpPr/>
          <p:nvPr/>
        </p:nvSpPr>
        <p:spPr>
          <a:xfrm>
            <a:off x="7253280" y="3476520"/>
            <a:ext cx="1280520" cy="547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Charak-teristik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24520" y="244440"/>
            <a:ext cx="9176760" cy="62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90000"/>
              </a:lnSpc>
            </a:pPr>
            <a:r>
              <a:rPr b="1" lang="en-US" sz="3400" spc="-1" strike="noStrike">
                <a:solidFill>
                  <a:srgbClr val="000000"/>
                </a:solidFill>
                <a:latin typeface="Arial"/>
                <a:ea typeface="DejaVu Sans"/>
              </a:rPr>
              <a:t>Motivation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524520" y="1143000"/>
            <a:ext cx="11141640" cy="450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1800" indent="-360720">
              <a:lnSpc>
                <a:spcPct val="90000"/>
              </a:lnSpc>
              <a:spcBef>
                <a:spcPts val="601"/>
              </a:spcBef>
              <a:buBlip>
                <a:blip r:embed="rId1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Datenflussmodelle beschreiben Systeme aus funktionaler Sicht mittels ausgetauschter Daten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endParaRPr b="0" lang="en-US" sz="2800" spc="-1" strike="noStrike">
              <a:latin typeface="Arial"/>
            </a:endParaRPr>
          </a:p>
          <a:p>
            <a:pPr marL="720">
              <a:lnSpc>
                <a:spcPct val="90000"/>
              </a:lnSpc>
              <a:spcBef>
                <a:spcPts val="6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endParaRPr b="0" lang="en-US" sz="2800" spc="-1" strike="noStrike">
              <a:latin typeface="Arial"/>
            </a:endParaRPr>
          </a:p>
          <a:p>
            <a:pPr marL="720">
              <a:lnSpc>
                <a:spcPct val="90000"/>
              </a:lnSpc>
              <a:spcBef>
                <a:spcPts val="601"/>
              </a:spcBef>
            </a:pPr>
            <a:endParaRPr b="0" lang="en-US" sz="2800" spc="-1" strike="noStrike">
              <a:latin typeface="Arial"/>
            </a:endParaRPr>
          </a:p>
          <a:p>
            <a:pPr marL="361800" indent="-360720">
              <a:lnSpc>
                <a:spcPct val="90000"/>
              </a:lnSpc>
              <a:spcBef>
                <a:spcPts val="601"/>
              </a:spcBef>
              <a:buBlip>
                <a:blip r:embed="rId2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Anwendungsgebiete</a:t>
            </a:r>
            <a:endParaRPr b="0" lang="en-US" sz="2800" spc="-1" strike="noStrike">
              <a:latin typeface="Arial"/>
            </a:endParaRPr>
          </a:p>
          <a:p>
            <a:pPr lvl="1" marL="819000" indent="-360720">
              <a:lnSpc>
                <a:spcPct val="90000"/>
              </a:lnSpc>
              <a:spcBef>
                <a:spcPts val="601"/>
              </a:spcBef>
              <a:buBlip>
                <a:blip r:embed="rId3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Requirements Engineering</a:t>
            </a:r>
            <a:endParaRPr b="0" lang="en-US" sz="2800" spc="-1" strike="noStrike">
              <a:latin typeface="Arial"/>
            </a:endParaRPr>
          </a:p>
          <a:p>
            <a:pPr lvl="1" marL="819000" indent="-360720">
              <a:lnSpc>
                <a:spcPct val="90000"/>
              </a:lnSpc>
              <a:spcBef>
                <a:spcPts val="601"/>
              </a:spcBef>
              <a:buBlip>
                <a:blip r:embed="rId4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Sicherheitsanalyse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715320" y="6452640"/>
            <a:ext cx="1699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Arial"/>
                <a:ea typeface="DejaVu Sans"/>
              </a:rPr>
              <a:t>07.09.2020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280080" y="6452640"/>
            <a:ext cx="4341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746D40B3-3103-42C3-A255-DEBF3AE04CDC}" type="slidenum"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grpSp>
        <p:nvGrpSpPr>
          <p:cNvPr id="147" name="Group 5"/>
          <p:cNvGrpSpPr/>
          <p:nvPr/>
        </p:nvGrpSpPr>
        <p:grpSpPr>
          <a:xfrm>
            <a:off x="95400" y="5866560"/>
            <a:ext cx="12096360" cy="407160"/>
            <a:chOff x="95400" y="5866560"/>
            <a:chExt cx="12096360" cy="407160"/>
          </a:xfrm>
        </p:grpSpPr>
        <p:sp>
          <p:nvSpPr>
            <p:cNvPr id="148" name="CustomShape 6"/>
            <p:cNvSpPr/>
            <p:nvPr/>
          </p:nvSpPr>
          <p:spPr>
            <a:xfrm>
              <a:off x="1783800" y="5936040"/>
              <a:ext cx="135288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Grundlagen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49" name="CustomShape 7"/>
            <p:cNvSpPr/>
            <p:nvPr/>
          </p:nvSpPr>
          <p:spPr>
            <a:xfrm>
              <a:off x="8282520" y="5936040"/>
              <a:ext cx="126288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Demo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50" name="CustomShape 8"/>
            <p:cNvSpPr/>
            <p:nvPr/>
          </p:nvSpPr>
          <p:spPr>
            <a:xfrm>
              <a:off x="3592080" y="5936040"/>
              <a:ext cx="212328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Meta-Modell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51" name="CustomShape 9"/>
            <p:cNvSpPr/>
            <p:nvPr/>
          </p:nvSpPr>
          <p:spPr>
            <a:xfrm>
              <a:off x="10000440" y="5936040"/>
              <a:ext cx="208224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Zusammenfassung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52" name="CustomShape 10"/>
            <p:cNvSpPr/>
            <p:nvPr/>
          </p:nvSpPr>
          <p:spPr>
            <a:xfrm>
              <a:off x="100800" y="5936040"/>
              <a:ext cx="122796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Motivation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53" name="CustomShape 11"/>
            <p:cNvSpPr/>
            <p:nvPr/>
          </p:nvSpPr>
          <p:spPr>
            <a:xfrm>
              <a:off x="1451160" y="5997960"/>
              <a:ext cx="210240" cy="210240"/>
            </a:xfrm>
            <a:prstGeom prst="chevron">
              <a:avLst>
                <a:gd name="adj" fmla="val 50000"/>
              </a:avLst>
            </a:prstGeom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/>
          </p:style>
        </p:sp>
        <p:sp>
          <p:nvSpPr>
            <p:cNvPr id="154" name="CustomShape 12"/>
            <p:cNvSpPr/>
            <p:nvPr/>
          </p:nvSpPr>
          <p:spPr>
            <a:xfrm>
              <a:off x="3259080" y="5997960"/>
              <a:ext cx="210240" cy="21024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155" name="CustomShape 13"/>
            <p:cNvSpPr/>
            <p:nvPr/>
          </p:nvSpPr>
          <p:spPr>
            <a:xfrm>
              <a:off x="5837400" y="5997960"/>
              <a:ext cx="210240" cy="21024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156" name="CustomShape 14"/>
            <p:cNvSpPr/>
            <p:nvPr/>
          </p:nvSpPr>
          <p:spPr>
            <a:xfrm>
              <a:off x="6103440" y="5940360"/>
              <a:ext cx="179064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Implementierung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57" name="CustomShape 15"/>
            <p:cNvSpPr/>
            <p:nvPr/>
          </p:nvSpPr>
          <p:spPr>
            <a:xfrm>
              <a:off x="9667800" y="5997960"/>
              <a:ext cx="210240" cy="21024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158" name="Line 16"/>
            <p:cNvSpPr/>
            <p:nvPr/>
          </p:nvSpPr>
          <p:spPr>
            <a:xfrm>
              <a:off x="95400" y="5866560"/>
              <a:ext cx="12096360" cy="1800"/>
            </a:xfrm>
            <a:prstGeom prst="line">
              <a:avLst/>
            </a:prstGeom>
            <a:ln w="41400">
              <a:solidFill>
                <a:srgbClr val="d9d9d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9" name="CustomShape 17"/>
            <p:cNvSpPr/>
            <p:nvPr/>
          </p:nvSpPr>
          <p:spPr>
            <a:xfrm>
              <a:off x="7949880" y="6002280"/>
              <a:ext cx="210240" cy="21024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</p:grpSp>
      <p:grpSp>
        <p:nvGrpSpPr>
          <p:cNvPr id="160" name="Group 18"/>
          <p:cNvGrpSpPr/>
          <p:nvPr/>
        </p:nvGrpSpPr>
        <p:grpSpPr>
          <a:xfrm>
            <a:off x="1246680" y="2087640"/>
            <a:ext cx="8526240" cy="1435320"/>
            <a:chOff x="1246680" y="2087640"/>
            <a:chExt cx="8526240" cy="1435320"/>
          </a:xfrm>
        </p:grpSpPr>
        <p:pic>
          <p:nvPicPr>
            <p:cNvPr id="161" name="Grafik 15" descr=""/>
            <p:cNvPicPr/>
            <p:nvPr/>
          </p:nvPicPr>
          <p:blipFill>
            <a:blip r:embed="rId5"/>
            <a:stretch/>
          </p:blipFill>
          <p:spPr>
            <a:xfrm>
              <a:off x="4797360" y="2087640"/>
              <a:ext cx="1435320" cy="14353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2" name="Grafik 6" descr=""/>
            <p:cNvPicPr/>
            <p:nvPr/>
          </p:nvPicPr>
          <p:blipFill>
            <a:blip r:embed="rId6"/>
            <a:stretch/>
          </p:blipFill>
          <p:spPr>
            <a:xfrm>
              <a:off x="7830720" y="2379960"/>
              <a:ext cx="1942200" cy="7992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3" name="Grafik 7" descr=""/>
            <p:cNvPicPr/>
            <p:nvPr/>
          </p:nvPicPr>
          <p:blipFill>
            <a:blip r:embed="rId7"/>
            <a:stretch/>
          </p:blipFill>
          <p:spPr>
            <a:xfrm>
              <a:off x="1246680" y="2379960"/>
              <a:ext cx="1942200" cy="799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64" name="CustomShape 19"/>
            <p:cNvSpPr/>
            <p:nvPr/>
          </p:nvSpPr>
          <p:spPr>
            <a:xfrm>
              <a:off x="3198960" y="2797560"/>
              <a:ext cx="15973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tx1"/>
              </a:solidFill>
              <a:round/>
              <a:tailEnd len="med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5" name="CustomShape 20"/>
            <p:cNvSpPr/>
            <p:nvPr/>
          </p:nvSpPr>
          <p:spPr>
            <a:xfrm>
              <a:off x="1405440" y="2592720"/>
              <a:ext cx="162648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Externer Aktor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66" name="CustomShape 21"/>
            <p:cNvSpPr/>
            <p:nvPr/>
          </p:nvSpPr>
          <p:spPr>
            <a:xfrm>
              <a:off x="5040360" y="2592720"/>
              <a:ext cx="10047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Prozess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67" name="CustomShape 22"/>
            <p:cNvSpPr/>
            <p:nvPr/>
          </p:nvSpPr>
          <p:spPr>
            <a:xfrm>
              <a:off x="8235000" y="2590560"/>
              <a:ext cx="107964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Speicher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68" name="CustomShape 23"/>
            <p:cNvSpPr/>
            <p:nvPr/>
          </p:nvSpPr>
          <p:spPr>
            <a:xfrm>
              <a:off x="3370680" y="2359080"/>
              <a:ext cx="125784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Datenfluss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69" name="CustomShape 24"/>
            <p:cNvSpPr/>
            <p:nvPr/>
          </p:nvSpPr>
          <p:spPr>
            <a:xfrm>
              <a:off x="6333120" y="2853000"/>
              <a:ext cx="125784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Datenfluss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70" name="CustomShape 25"/>
            <p:cNvSpPr/>
            <p:nvPr/>
          </p:nvSpPr>
          <p:spPr>
            <a:xfrm>
              <a:off x="6232320" y="2801520"/>
              <a:ext cx="15973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tx1"/>
              </a:solidFill>
              <a:round/>
              <a:tailEnd len="med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CustomShape 1"/>
          <p:cNvSpPr/>
          <p:nvPr/>
        </p:nvSpPr>
        <p:spPr>
          <a:xfrm>
            <a:off x="524520" y="1143000"/>
            <a:ext cx="11141640" cy="450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1800" indent="-360720">
              <a:lnSpc>
                <a:spcPct val="100000"/>
              </a:lnSpc>
              <a:spcBef>
                <a:spcPts val="601"/>
              </a:spcBef>
              <a:buBlip>
                <a:blip r:embed="rId1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Herausforderung: Behandeln der Pins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800" spc="-1" strike="noStrike">
              <a:latin typeface="Arial"/>
            </a:endParaRPr>
          </a:p>
          <a:p>
            <a:pPr marL="720">
              <a:lnSpc>
                <a:spcPct val="100000"/>
              </a:lnSpc>
              <a:spcBef>
                <a:spcPts val="6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800" spc="-1" strike="noStrike">
              <a:latin typeface="Arial"/>
            </a:endParaRPr>
          </a:p>
          <a:p>
            <a:pPr marL="720">
              <a:lnSpc>
                <a:spcPct val="100000"/>
              </a:lnSpc>
              <a:spcBef>
                <a:spcPts val="6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579" name="CustomShape 2"/>
          <p:cNvSpPr/>
          <p:nvPr/>
        </p:nvSpPr>
        <p:spPr>
          <a:xfrm>
            <a:off x="715320" y="6452640"/>
            <a:ext cx="1699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Arial"/>
                <a:ea typeface="DejaVu Sans"/>
              </a:rPr>
              <a:t>07.09.2020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80" name="CustomShape 3"/>
          <p:cNvSpPr/>
          <p:nvPr/>
        </p:nvSpPr>
        <p:spPr>
          <a:xfrm>
            <a:off x="280080" y="6452640"/>
            <a:ext cx="4341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CBD6080D-7F07-47E7-B76D-4F5E273FF0CD}" type="slidenum"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grpSp>
        <p:nvGrpSpPr>
          <p:cNvPr id="581" name="Group 4"/>
          <p:cNvGrpSpPr/>
          <p:nvPr/>
        </p:nvGrpSpPr>
        <p:grpSpPr>
          <a:xfrm>
            <a:off x="95400" y="5866560"/>
            <a:ext cx="12096360" cy="407160"/>
            <a:chOff x="95400" y="5866560"/>
            <a:chExt cx="12096360" cy="407160"/>
          </a:xfrm>
        </p:grpSpPr>
        <p:sp>
          <p:nvSpPr>
            <p:cNvPr id="582" name="CustomShape 5"/>
            <p:cNvSpPr/>
            <p:nvPr/>
          </p:nvSpPr>
          <p:spPr>
            <a:xfrm>
              <a:off x="1783800" y="5936040"/>
              <a:ext cx="135288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Grundlagen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583" name="CustomShape 6"/>
            <p:cNvSpPr/>
            <p:nvPr/>
          </p:nvSpPr>
          <p:spPr>
            <a:xfrm>
              <a:off x="8282520" y="5936040"/>
              <a:ext cx="126288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Demo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584" name="CustomShape 7"/>
            <p:cNvSpPr/>
            <p:nvPr/>
          </p:nvSpPr>
          <p:spPr>
            <a:xfrm>
              <a:off x="3592080" y="5936040"/>
              <a:ext cx="212328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Meta-Modell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585" name="CustomShape 8"/>
            <p:cNvSpPr/>
            <p:nvPr/>
          </p:nvSpPr>
          <p:spPr>
            <a:xfrm>
              <a:off x="10000440" y="5936040"/>
              <a:ext cx="208224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Zusammenfassung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586" name="CustomShape 9"/>
            <p:cNvSpPr/>
            <p:nvPr/>
          </p:nvSpPr>
          <p:spPr>
            <a:xfrm>
              <a:off x="100800" y="5936040"/>
              <a:ext cx="122796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Motivation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587" name="CustomShape 10"/>
            <p:cNvSpPr/>
            <p:nvPr/>
          </p:nvSpPr>
          <p:spPr>
            <a:xfrm>
              <a:off x="1451160" y="5997960"/>
              <a:ext cx="210240" cy="210240"/>
            </a:xfrm>
            <a:prstGeom prst="chevron">
              <a:avLst>
                <a:gd name="adj" fmla="val 50000"/>
              </a:avLst>
            </a:prstGeom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/>
          </p:style>
        </p:sp>
        <p:sp>
          <p:nvSpPr>
            <p:cNvPr id="588" name="CustomShape 11"/>
            <p:cNvSpPr/>
            <p:nvPr/>
          </p:nvSpPr>
          <p:spPr>
            <a:xfrm>
              <a:off x="3259080" y="5997960"/>
              <a:ext cx="210240" cy="21024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589" name="CustomShape 12"/>
            <p:cNvSpPr/>
            <p:nvPr/>
          </p:nvSpPr>
          <p:spPr>
            <a:xfrm>
              <a:off x="5837400" y="5997960"/>
              <a:ext cx="210240" cy="21024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590" name="CustomShape 13"/>
            <p:cNvSpPr/>
            <p:nvPr/>
          </p:nvSpPr>
          <p:spPr>
            <a:xfrm>
              <a:off x="6036840" y="5940360"/>
              <a:ext cx="185724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Implementierung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591" name="CustomShape 14"/>
            <p:cNvSpPr/>
            <p:nvPr/>
          </p:nvSpPr>
          <p:spPr>
            <a:xfrm>
              <a:off x="9667800" y="5997960"/>
              <a:ext cx="210240" cy="21024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592" name="Line 15"/>
            <p:cNvSpPr/>
            <p:nvPr/>
          </p:nvSpPr>
          <p:spPr>
            <a:xfrm>
              <a:off x="95400" y="5866560"/>
              <a:ext cx="12096360" cy="1800"/>
            </a:xfrm>
            <a:prstGeom prst="line">
              <a:avLst/>
            </a:prstGeom>
            <a:ln w="41400">
              <a:solidFill>
                <a:srgbClr val="d9d9d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3" name="CustomShape 16"/>
            <p:cNvSpPr/>
            <p:nvPr/>
          </p:nvSpPr>
          <p:spPr>
            <a:xfrm>
              <a:off x="7949880" y="6002280"/>
              <a:ext cx="210240" cy="21024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</p:grpSp>
      <p:sp>
        <p:nvSpPr>
          <p:cNvPr id="594" name="CustomShape 17"/>
          <p:cNvSpPr/>
          <p:nvPr/>
        </p:nvSpPr>
        <p:spPr>
          <a:xfrm>
            <a:off x="524520" y="244440"/>
            <a:ext cx="9176760" cy="62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Verfeinerung von Datenflüssen</a:t>
            </a:r>
            <a:endParaRPr b="0" lang="en-US" sz="3200" spc="-1" strike="noStrike">
              <a:latin typeface="Arial"/>
            </a:endParaRPr>
          </a:p>
        </p:txBody>
      </p:sp>
      <p:grpSp>
        <p:nvGrpSpPr>
          <p:cNvPr id="595" name="Group 18"/>
          <p:cNvGrpSpPr/>
          <p:nvPr/>
        </p:nvGrpSpPr>
        <p:grpSpPr>
          <a:xfrm>
            <a:off x="2711880" y="2476080"/>
            <a:ext cx="1942200" cy="799200"/>
            <a:chOff x="2711880" y="2476080"/>
            <a:chExt cx="1942200" cy="799200"/>
          </a:xfrm>
        </p:grpSpPr>
        <p:pic>
          <p:nvPicPr>
            <p:cNvPr id="596" name="Grafik 7" descr=""/>
            <p:cNvPicPr/>
            <p:nvPr/>
          </p:nvPicPr>
          <p:blipFill>
            <a:blip r:embed="rId2"/>
            <a:stretch/>
          </p:blipFill>
          <p:spPr>
            <a:xfrm>
              <a:off x="2711880" y="2476080"/>
              <a:ext cx="1942200" cy="799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597" name="CustomShape 19"/>
            <p:cNvSpPr/>
            <p:nvPr/>
          </p:nvSpPr>
          <p:spPr>
            <a:xfrm>
              <a:off x="2749680" y="2548080"/>
              <a:ext cx="1865880" cy="638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Charakterisierter</a:t>
              </a:r>
              <a:br/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Externer Aktor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598" name="Group 20"/>
          <p:cNvGrpSpPr/>
          <p:nvPr/>
        </p:nvGrpSpPr>
        <p:grpSpPr>
          <a:xfrm>
            <a:off x="7180200" y="2183760"/>
            <a:ext cx="1435320" cy="1435320"/>
            <a:chOff x="7180200" y="2183760"/>
            <a:chExt cx="1435320" cy="1435320"/>
          </a:xfrm>
        </p:grpSpPr>
        <p:pic>
          <p:nvPicPr>
            <p:cNvPr id="599" name="Grafik 15" descr=""/>
            <p:cNvPicPr/>
            <p:nvPr/>
          </p:nvPicPr>
          <p:blipFill>
            <a:blip r:embed="rId3"/>
            <a:stretch/>
          </p:blipFill>
          <p:spPr>
            <a:xfrm>
              <a:off x="7180200" y="2183760"/>
              <a:ext cx="1435320" cy="1435320"/>
            </a:xfrm>
            <a:prstGeom prst="rect">
              <a:avLst/>
            </a:prstGeom>
            <a:ln>
              <a:noFill/>
            </a:ln>
          </p:spPr>
        </p:pic>
        <p:sp>
          <p:nvSpPr>
            <p:cNvPr id="600" name="CustomShape 21"/>
            <p:cNvSpPr/>
            <p:nvPr/>
          </p:nvSpPr>
          <p:spPr>
            <a:xfrm>
              <a:off x="7331760" y="2409480"/>
              <a:ext cx="1131480" cy="912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Charak-</a:t>
              </a:r>
              <a:br/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terisierter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Prozess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601" name="Group 22"/>
          <p:cNvGrpSpPr/>
          <p:nvPr/>
        </p:nvGrpSpPr>
        <p:grpSpPr>
          <a:xfrm>
            <a:off x="4581720" y="2263680"/>
            <a:ext cx="2621160" cy="714600"/>
            <a:chOff x="4581720" y="2263680"/>
            <a:chExt cx="2621160" cy="714600"/>
          </a:xfrm>
        </p:grpSpPr>
        <p:sp>
          <p:nvSpPr>
            <p:cNvPr id="602" name="CustomShape 23"/>
            <p:cNvSpPr/>
            <p:nvPr/>
          </p:nvSpPr>
          <p:spPr>
            <a:xfrm>
              <a:off x="4982760" y="2263680"/>
              <a:ext cx="1865880" cy="714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14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Datum 1</a:t>
              </a:r>
              <a:endParaRPr b="0" lang="en-US" sz="1800" spc="-1" strike="noStrike">
                <a:latin typeface="Arial"/>
              </a:endParaRPr>
            </a:p>
          </p:txBody>
        </p:sp>
        <p:grpSp>
          <p:nvGrpSpPr>
            <p:cNvPr id="603" name="Group 24"/>
            <p:cNvGrpSpPr/>
            <p:nvPr/>
          </p:nvGrpSpPr>
          <p:grpSpPr>
            <a:xfrm>
              <a:off x="4581720" y="2450880"/>
              <a:ext cx="2621160" cy="334440"/>
              <a:chOff x="4581720" y="2450880"/>
              <a:chExt cx="2621160" cy="334440"/>
            </a:xfrm>
          </p:grpSpPr>
          <p:sp>
            <p:nvSpPr>
              <p:cNvPr id="604" name="CustomShape 25"/>
              <p:cNvSpPr/>
              <p:nvPr/>
            </p:nvSpPr>
            <p:spPr>
              <a:xfrm>
                <a:off x="4755240" y="2612160"/>
                <a:ext cx="2125080" cy="122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60">
                <a:solidFill>
                  <a:schemeClr val="tx1"/>
                </a:solidFill>
                <a:round/>
                <a:tailEnd len="med" type="triangle" w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05" name="CustomShape 26"/>
              <p:cNvSpPr/>
              <p:nvPr/>
            </p:nvSpPr>
            <p:spPr>
              <a:xfrm>
                <a:off x="4581720" y="2450880"/>
                <a:ext cx="321120" cy="32112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o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606" name="CustomShape 27"/>
              <p:cNvSpPr/>
              <p:nvPr/>
            </p:nvSpPr>
            <p:spPr>
              <a:xfrm>
                <a:off x="6881760" y="2464200"/>
                <a:ext cx="321120" cy="32112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i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</p:grpSp>
      <p:sp>
        <p:nvSpPr>
          <p:cNvPr id="607" name="CustomShape 28"/>
          <p:cNvSpPr/>
          <p:nvPr/>
        </p:nvSpPr>
        <p:spPr>
          <a:xfrm>
            <a:off x="3012120" y="1963800"/>
            <a:ext cx="1280520" cy="547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Charak-teristik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8" name="CustomShape 29"/>
          <p:cNvSpPr/>
          <p:nvPr/>
        </p:nvSpPr>
        <p:spPr>
          <a:xfrm>
            <a:off x="7253280" y="3476520"/>
            <a:ext cx="1280520" cy="547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Charak-teristik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609" name="Group 30"/>
          <p:cNvGrpSpPr/>
          <p:nvPr/>
        </p:nvGrpSpPr>
        <p:grpSpPr>
          <a:xfrm>
            <a:off x="4581720" y="2811960"/>
            <a:ext cx="2621160" cy="714600"/>
            <a:chOff x="4581720" y="2811960"/>
            <a:chExt cx="2621160" cy="714600"/>
          </a:xfrm>
        </p:grpSpPr>
        <p:sp>
          <p:nvSpPr>
            <p:cNvPr id="610" name="CustomShape 31"/>
            <p:cNvSpPr/>
            <p:nvPr/>
          </p:nvSpPr>
          <p:spPr>
            <a:xfrm>
              <a:off x="4982760" y="2811960"/>
              <a:ext cx="1865880" cy="714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14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Datum 2</a:t>
              </a:r>
              <a:endParaRPr b="0" lang="en-US" sz="1800" spc="-1" strike="noStrike">
                <a:latin typeface="Arial"/>
              </a:endParaRPr>
            </a:p>
          </p:txBody>
        </p:sp>
        <p:grpSp>
          <p:nvGrpSpPr>
            <p:cNvPr id="611" name="Group 32"/>
            <p:cNvGrpSpPr/>
            <p:nvPr/>
          </p:nvGrpSpPr>
          <p:grpSpPr>
            <a:xfrm>
              <a:off x="4581720" y="2999160"/>
              <a:ext cx="2621160" cy="334440"/>
              <a:chOff x="4581720" y="2999160"/>
              <a:chExt cx="2621160" cy="334440"/>
            </a:xfrm>
          </p:grpSpPr>
          <p:sp>
            <p:nvSpPr>
              <p:cNvPr id="612" name="CustomShape 33"/>
              <p:cNvSpPr/>
              <p:nvPr/>
            </p:nvSpPr>
            <p:spPr>
              <a:xfrm>
                <a:off x="4755240" y="3160440"/>
                <a:ext cx="2125080" cy="122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60">
                <a:solidFill>
                  <a:schemeClr val="tx1"/>
                </a:solidFill>
                <a:round/>
                <a:tailEnd len="med" type="triangle" w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13" name="CustomShape 34"/>
              <p:cNvSpPr/>
              <p:nvPr/>
            </p:nvSpPr>
            <p:spPr>
              <a:xfrm>
                <a:off x="4581720" y="2999160"/>
                <a:ext cx="321120" cy="32112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o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614" name="CustomShape 35"/>
              <p:cNvSpPr/>
              <p:nvPr/>
            </p:nvSpPr>
            <p:spPr>
              <a:xfrm>
                <a:off x="6881760" y="3012480"/>
                <a:ext cx="321120" cy="32112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i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</p:grp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CustomShape 1"/>
          <p:cNvSpPr/>
          <p:nvPr/>
        </p:nvSpPr>
        <p:spPr>
          <a:xfrm>
            <a:off x="524520" y="1143000"/>
            <a:ext cx="11141640" cy="450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1800" indent="-360720">
              <a:lnSpc>
                <a:spcPct val="100000"/>
              </a:lnSpc>
              <a:spcBef>
                <a:spcPts val="601"/>
              </a:spcBef>
              <a:buBlip>
                <a:blip r:embed="rId1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Herausforderung: Behandeln der Pins</a:t>
            </a:r>
            <a:endParaRPr b="0" lang="en-US" sz="2800" spc="-1" strike="noStrike">
              <a:latin typeface="Arial"/>
            </a:endParaRPr>
          </a:p>
          <a:p>
            <a:pPr marL="361800" indent="-360720">
              <a:lnSpc>
                <a:spcPct val="100000"/>
              </a:lnSpc>
              <a:spcBef>
                <a:spcPts val="601"/>
              </a:spcBef>
              <a:buBlip>
                <a:blip r:embed="rId2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Verhalten von Knoten</a:t>
            </a:r>
            <a:endParaRPr b="0" lang="en-US" sz="2800" spc="-1" strike="noStrike">
              <a:latin typeface="Arial"/>
            </a:endParaRPr>
          </a:p>
          <a:p>
            <a:pPr lvl="1" marL="819000" indent="-360720">
              <a:lnSpc>
                <a:spcPct val="100000"/>
              </a:lnSpc>
              <a:spcBef>
                <a:spcPts val="601"/>
              </a:spcBef>
              <a:buBlip>
                <a:blip r:embed="rId3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Enthalten Menge von In- und Output-Pins</a:t>
            </a:r>
            <a:endParaRPr b="0" lang="en-US" sz="2800" spc="-1" strike="noStrike">
              <a:latin typeface="Arial"/>
            </a:endParaRPr>
          </a:p>
          <a:p>
            <a:pPr lvl="1" marL="819000" indent="-360720">
              <a:lnSpc>
                <a:spcPct val="100000"/>
              </a:lnSpc>
              <a:spcBef>
                <a:spcPts val="601"/>
              </a:spcBef>
              <a:buBlip>
                <a:blip r:embed="rId4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Zuweisung von Verhalten auf Pin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800" spc="-1" strike="noStrike">
              <a:latin typeface="Arial"/>
            </a:endParaRPr>
          </a:p>
          <a:p>
            <a:pPr marL="361800" indent="-360720">
              <a:lnSpc>
                <a:spcPct val="100000"/>
              </a:lnSpc>
              <a:spcBef>
                <a:spcPts val="601"/>
              </a:spcBef>
              <a:buBlip>
                <a:blip r:embed="rId5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Wenn Pin durch neu generierte Pins ersetzt wird, müssen manuell neue Verhaltenszuweisungen erstellt werden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616" name="CustomShape 2"/>
          <p:cNvSpPr/>
          <p:nvPr/>
        </p:nvSpPr>
        <p:spPr>
          <a:xfrm>
            <a:off x="715320" y="6452640"/>
            <a:ext cx="1699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Arial"/>
                <a:ea typeface="DejaVu Sans"/>
              </a:rPr>
              <a:t>07.09.2020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7" name="CustomShape 3"/>
          <p:cNvSpPr/>
          <p:nvPr/>
        </p:nvSpPr>
        <p:spPr>
          <a:xfrm>
            <a:off x="280080" y="6452640"/>
            <a:ext cx="4341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9CC70E67-8521-482D-B79E-D99F10A59DDF}" type="slidenum"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grpSp>
        <p:nvGrpSpPr>
          <p:cNvPr id="618" name="Group 4"/>
          <p:cNvGrpSpPr/>
          <p:nvPr/>
        </p:nvGrpSpPr>
        <p:grpSpPr>
          <a:xfrm>
            <a:off x="95400" y="5866560"/>
            <a:ext cx="12096360" cy="407160"/>
            <a:chOff x="95400" y="5866560"/>
            <a:chExt cx="12096360" cy="407160"/>
          </a:xfrm>
        </p:grpSpPr>
        <p:sp>
          <p:nvSpPr>
            <p:cNvPr id="619" name="CustomShape 5"/>
            <p:cNvSpPr/>
            <p:nvPr/>
          </p:nvSpPr>
          <p:spPr>
            <a:xfrm>
              <a:off x="1783800" y="5936040"/>
              <a:ext cx="135288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Grundlagen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620" name="CustomShape 6"/>
            <p:cNvSpPr/>
            <p:nvPr/>
          </p:nvSpPr>
          <p:spPr>
            <a:xfrm>
              <a:off x="8282520" y="5936040"/>
              <a:ext cx="126288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Demo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621" name="CustomShape 7"/>
            <p:cNvSpPr/>
            <p:nvPr/>
          </p:nvSpPr>
          <p:spPr>
            <a:xfrm>
              <a:off x="3592080" y="5936040"/>
              <a:ext cx="212328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Meta-Modell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622" name="CustomShape 8"/>
            <p:cNvSpPr/>
            <p:nvPr/>
          </p:nvSpPr>
          <p:spPr>
            <a:xfrm>
              <a:off x="10000440" y="5936040"/>
              <a:ext cx="208224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Zusammenfassung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623" name="CustomShape 9"/>
            <p:cNvSpPr/>
            <p:nvPr/>
          </p:nvSpPr>
          <p:spPr>
            <a:xfrm>
              <a:off x="100800" y="5936040"/>
              <a:ext cx="122796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Motivation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624" name="CustomShape 10"/>
            <p:cNvSpPr/>
            <p:nvPr/>
          </p:nvSpPr>
          <p:spPr>
            <a:xfrm>
              <a:off x="1451160" y="5997960"/>
              <a:ext cx="210240" cy="210240"/>
            </a:xfrm>
            <a:prstGeom prst="chevron">
              <a:avLst>
                <a:gd name="adj" fmla="val 50000"/>
              </a:avLst>
            </a:prstGeom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/>
          </p:style>
        </p:sp>
        <p:sp>
          <p:nvSpPr>
            <p:cNvPr id="625" name="CustomShape 11"/>
            <p:cNvSpPr/>
            <p:nvPr/>
          </p:nvSpPr>
          <p:spPr>
            <a:xfrm>
              <a:off x="3259080" y="5997960"/>
              <a:ext cx="210240" cy="21024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626" name="CustomShape 12"/>
            <p:cNvSpPr/>
            <p:nvPr/>
          </p:nvSpPr>
          <p:spPr>
            <a:xfrm>
              <a:off x="5837400" y="5997960"/>
              <a:ext cx="210240" cy="21024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627" name="CustomShape 13"/>
            <p:cNvSpPr/>
            <p:nvPr/>
          </p:nvSpPr>
          <p:spPr>
            <a:xfrm>
              <a:off x="6036840" y="5940360"/>
              <a:ext cx="185724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Implementierung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628" name="CustomShape 14"/>
            <p:cNvSpPr/>
            <p:nvPr/>
          </p:nvSpPr>
          <p:spPr>
            <a:xfrm>
              <a:off x="9667800" y="5997960"/>
              <a:ext cx="210240" cy="21024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629" name="Line 15"/>
            <p:cNvSpPr/>
            <p:nvPr/>
          </p:nvSpPr>
          <p:spPr>
            <a:xfrm>
              <a:off x="95400" y="5866560"/>
              <a:ext cx="12096360" cy="1800"/>
            </a:xfrm>
            <a:prstGeom prst="line">
              <a:avLst/>
            </a:prstGeom>
            <a:ln w="41400">
              <a:solidFill>
                <a:srgbClr val="d9d9d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0" name="CustomShape 16"/>
            <p:cNvSpPr/>
            <p:nvPr/>
          </p:nvSpPr>
          <p:spPr>
            <a:xfrm>
              <a:off x="7949880" y="6002280"/>
              <a:ext cx="210240" cy="21024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</p:grpSp>
      <p:sp>
        <p:nvSpPr>
          <p:cNvPr id="631" name="CustomShape 17"/>
          <p:cNvSpPr/>
          <p:nvPr/>
        </p:nvSpPr>
        <p:spPr>
          <a:xfrm>
            <a:off x="524520" y="244440"/>
            <a:ext cx="9176760" cy="62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Verfeinerung von Datenflüssen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CustomShape 1"/>
          <p:cNvSpPr/>
          <p:nvPr/>
        </p:nvSpPr>
        <p:spPr>
          <a:xfrm>
            <a:off x="524520" y="1143000"/>
            <a:ext cx="11141640" cy="450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1800" indent="-360720">
              <a:lnSpc>
                <a:spcPct val="100000"/>
              </a:lnSpc>
              <a:spcBef>
                <a:spcPts val="601"/>
              </a:spcBef>
              <a:buBlip>
                <a:blip r:embed="rId1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Neue Pins benötigen neue Verhaltenszuweisung</a:t>
            </a:r>
            <a:endParaRPr b="0" lang="en-US" sz="2800" spc="-1" strike="noStrike">
              <a:latin typeface="Arial"/>
            </a:endParaRPr>
          </a:p>
          <a:p>
            <a:pPr marL="361800" indent="-360720">
              <a:lnSpc>
                <a:spcPct val="100000"/>
              </a:lnSpc>
              <a:spcBef>
                <a:spcPts val="601"/>
              </a:spcBef>
              <a:buBlip>
                <a:blip r:embed="rId2"/>
              </a:buBlip>
            </a:pPr>
            <a:endParaRPr b="0" lang="en-US" sz="2800" spc="-1" strike="noStrike">
              <a:latin typeface="Arial"/>
            </a:endParaRPr>
          </a:p>
          <a:p>
            <a:pPr marL="361800" indent="-360720">
              <a:lnSpc>
                <a:spcPct val="100000"/>
              </a:lnSpc>
              <a:spcBef>
                <a:spcPts val="601"/>
              </a:spcBef>
              <a:buBlip>
                <a:blip r:embed="rId3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Übertragung der neuen Verhaltenszuweisung?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800" spc="-1" strike="noStrike">
              <a:latin typeface="Arial"/>
            </a:endParaRPr>
          </a:p>
          <a:p>
            <a:pPr marL="361800" indent="-360720">
              <a:lnSpc>
                <a:spcPct val="100000"/>
              </a:lnSpc>
              <a:spcBef>
                <a:spcPts val="601"/>
              </a:spcBef>
              <a:buBlip>
                <a:blip r:embed="rId4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Wie kann man das Verhalten eines Knotens bearbeiten?</a:t>
            </a:r>
            <a:endParaRPr b="0" lang="en-US" sz="2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Graphisch? → Logische Terme nicht sinnvoll darstellbar</a:t>
            </a:r>
            <a:endParaRPr b="0" lang="en-US" sz="2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Textuell? → Einbinden eines X-Text Editors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633" name="CustomShape 2"/>
          <p:cNvSpPr/>
          <p:nvPr/>
        </p:nvSpPr>
        <p:spPr>
          <a:xfrm>
            <a:off x="715320" y="6452640"/>
            <a:ext cx="1699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Arial"/>
                <a:ea typeface="DejaVu Sans"/>
              </a:rPr>
              <a:t>07.09.2020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34" name="CustomShape 3"/>
          <p:cNvSpPr/>
          <p:nvPr/>
        </p:nvSpPr>
        <p:spPr>
          <a:xfrm>
            <a:off x="280080" y="6452640"/>
            <a:ext cx="4341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FE7ADBB2-D594-41E8-B0E0-18E9A9039DFA}" type="slidenum"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grpSp>
        <p:nvGrpSpPr>
          <p:cNvPr id="635" name="Group 4"/>
          <p:cNvGrpSpPr/>
          <p:nvPr/>
        </p:nvGrpSpPr>
        <p:grpSpPr>
          <a:xfrm>
            <a:off x="95400" y="5866560"/>
            <a:ext cx="12096360" cy="407160"/>
            <a:chOff x="95400" y="5866560"/>
            <a:chExt cx="12096360" cy="407160"/>
          </a:xfrm>
        </p:grpSpPr>
        <p:sp>
          <p:nvSpPr>
            <p:cNvPr id="636" name="CustomShape 5"/>
            <p:cNvSpPr/>
            <p:nvPr/>
          </p:nvSpPr>
          <p:spPr>
            <a:xfrm>
              <a:off x="1783800" y="5936040"/>
              <a:ext cx="135288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Grundlagen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637" name="CustomShape 6"/>
            <p:cNvSpPr/>
            <p:nvPr/>
          </p:nvSpPr>
          <p:spPr>
            <a:xfrm>
              <a:off x="8282520" y="5936040"/>
              <a:ext cx="126288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Demo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638" name="CustomShape 7"/>
            <p:cNvSpPr/>
            <p:nvPr/>
          </p:nvSpPr>
          <p:spPr>
            <a:xfrm>
              <a:off x="3592080" y="5936040"/>
              <a:ext cx="212328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Meta-Modell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639" name="CustomShape 8"/>
            <p:cNvSpPr/>
            <p:nvPr/>
          </p:nvSpPr>
          <p:spPr>
            <a:xfrm>
              <a:off x="10000440" y="5936040"/>
              <a:ext cx="208224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Zusammenfassung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640" name="CustomShape 9"/>
            <p:cNvSpPr/>
            <p:nvPr/>
          </p:nvSpPr>
          <p:spPr>
            <a:xfrm>
              <a:off x="100800" y="5936040"/>
              <a:ext cx="122796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Motivation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641" name="CustomShape 10"/>
            <p:cNvSpPr/>
            <p:nvPr/>
          </p:nvSpPr>
          <p:spPr>
            <a:xfrm>
              <a:off x="1451160" y="5997960"/>
              <a:ext cx="210240" cy="210240"/>
            </a:xfrm>
            <a:prstGeom prst="chevron">
              <a:avLst>
                <a:gd name="adj" fmla="val 50000"/>
              </a:avLst>
            </a:prstGeom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/>
          </p:style>
        </p:sp>
        <p:sp>
          <p:nvSpPr>
            <p:cNvPr id="642" name="CustomShape 11"/>
            <p:cNvSpPr/>
            <p:nvPr/>
          </p:nvSpPr>
          <p:spPr>
            <a:xfrm>
              <a:off x="3259080" y="5997960"/>
              <a:ext cx="210240" cy="21024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643" name="CustomShape 12"/>
            <p:cNvSpPr/>
            <p:nvPr/>
          </p:nvSpPr>
          <p:spPr>
            <a:xfrm>
              <a:off x="5837400" y="5997960"/>
              <a:ext cx="210240" cy="21024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644" name="CustomShape 13"/>
            <p:cNvSpPr/>
            <p:nvPr/>
          </p:nvSpPr>
          <p:spPr>
            <a:xfrm>
              <a:off x="6036840" y="5940360"/>
              <a:ext cx="185724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Implementierung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645" name="CustomShape 14"/>
            <p:cNvSpPr/>
            <p:nvPr/>
          </p:nvSpPr>
          <p:spPr>
            <a:xfrm>
              <a:off x="9667800" y="5997960"/>
              <a:ext cx="210240" cy="21024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646" name="Line 15"/>
            <p:cNvSpPr/>
            <p:nvPr/>
          </p:nvSpPr>
          <p:spPr>
            <a:xfrm>
              <a:off x="95400" y="5866560"/>
              <a:ext cx="12096360" cy="1800"/>
            </a:xfrm>
            <a:prstGeom prst="line">
              <a:avLst/>
            </a:prstGeom>
            <a:ln w="41400">
              <a:solidFill>
                <a:srgbClr val="d9d9d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7" name="CustomShape 16"/>
            <p:cNvSpPr/>
            <p:nvPr/>
          </p:nvSpPr>
          <p:spPr>
            <a:xfrm>
              <a:off x="7949880" y="6002280"/>
              <a:ext cx="210240" cy="21024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</p:grpSp>
      <p:sp>
        <p:nvSpPr>
          <p:cNvPr id="648" name="CustomShape 17"/>
          <p:cNvSpPr/>
          <p:nvPr/>
        </p:nvSpPr>
        <p:spPr>
          <a:xfrm>
            <a:off x="524520" y="244440"/>
            <a:ext cx="9176760" cy="62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Bearbeitung des Verhaltens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CustomShape 1"/>
          <p:cNvSpPr/>
          <p:nvPr/>
        </p:nvSpPr>
        <p:spPr>
          <a:xfrm>
            <a:off x="524520" y="1143000"/>
            <a:ext cx="11141640" cy="450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1800" indent="-360720">
              <a:lnSpc>
                <a:spcPct val="100000"/>
              </a:lnSpc>
              <a:spcBef>
                <a:spcPts val="601"/>
              </a:spcBef>
              <a:buBlip>
                <a:blip r:embed="rId1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Verfeinerung von Datenflüssen zwischen den Ebenen</a:t>
            </a:r>
            <a:endParaRPr b="0" lang="en-US" sz="2800" spc="-1" strike="noStrike">
              <a:latin typeface="Arial"/>
            </a:endParaRPr>
          </a:p>
          <a:p>
            <a:pPr marL="361800" indent="-360720">
              <a:lnSpc>
                <a:spcPct val="100000"/>
              </a:lnSpc>
              <a:spcBef>
                <a:spcPts val="601"/>
              </a:spcBef>
              <a:buBlip>
                <a:blip r:embed="rId2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Bearbeiten der Zuweisungen bei der Erstellung neuer Pins</a:t>
            </a:r>
            <a:endParaRPr b="0" lang="en-US" sz="2800" spc="-1" strike="noStrike">
              <a:latin typeface="Arial"/>
            </a:endParaRPr>
          </a:p>
          <a:p>
            <a:pPr marL="361800" indent="-360720">
              <a:lnSpc>
                <a:spcPct val="100000"/>
              </a:lnSpc>
              <a:spcBef>
                <a:spcPts val="601"/>
              </a:spcBef>
              <a:buBlip>
                <a:blip r:embed="rId3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Textueller Xtext-Editor für Assignments, um Verhalten der Knoten zu modifizieren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650" name="CustomShape 2"/>
          <p:cNvSpPr/>
          <p:nvPr/>
        </p:nvSpPr>
        <p:spPr>
          <a:xfrm>
            <a:off x="715320" y="6452640"/>
            <a:ext cx="1699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Arial"/>
                <a:ea typeface="DejaVu Sans"/>
              </a:rPr>
              <a:t>07.09.2020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51" name="CustomShape 3"/>
          <p:cNvSpPr/>
          <p:nvPr/>
        </p:nvSpPr>
        <p:spPr>
          <a:xfrm>
            <a:off x="280080" y="6452640"/>
            <a:ext cx="4341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93EB6FF9-EB0D-40AC-A631-028BFEFA88D8}" type="slidenum"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grpSp>
        <p:nvGrpSpPr>
          <p:cNvPr id="652" name="Group 4"/>
          <p:cNvGrpSpPr/>
          <p:nvPr/>
        </p:nvGrpSpPr>
        <p:grpSpPr>
          <a:xfrm>
            <a:off x="95400" y="5866560"/>
            <a:ext cx="12096360" cy="407160"/>
            <a:chOff x="95400" y="5866560"/>
            <a:chExt cx="12096360" cy="407160"/>
          </a:xfrm>
        </p:grpSpPr>
        <p:sp>
          <p:nvSpPr>
            <p:cNvPr id="653" name="CustomShape 5"/>
            <p:cNvSpPr/>
            <p:nvPr/>
          </p:nvSpPr>
          <p:spPr>
            <a:xfrm>
              <a:off x="1783800" y="5936040"/>
              <a:ext cx="135288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Grundlagen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654" name="CustomShape 6"/>
            <p:cNvSpPr/>
            <p:nvPr/>
          </p:nvSpPr>
          <p:spPr>
            <a:xfrm>
              <a:off x="8282520" y="5936040"/>
              <a:ext cx="126288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Demo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655" name="CustomShape 7"/>
            <p:cNvSpPr/>
            <p:nvPr/>
          </p:nvSpPr>
          <p:spPr>
            <a:xfrm>
              <a:off x="3592080" y="5936040"/>
              <a:ext cx="212328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Meta-Modell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656" name="CustomShape 8"/>
            <p:cNvSpPr/>
            <p:nvPr/>
          </p:nvSpPr>
          <p:spPr>
            <a:xfrm>
              <a:off x="10000440" y="5936040"/>
              <a:ext cx="208224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Zusammenfassung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657" name="CustomShape 9"/>
            <p:cNvSpPr/>
            <p:nvPr/>
          </p:nvSpPr>
          <p:spPr>
            <a:xfrm>
              <a:off x="100800" y="5936040"/>
              <a:ext cx="122796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Motivation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658" name="CustomShape 10"/>
            <p:cNvSpPr/>
            <p:nvPr/>
          </p:nvSpPr>
          <p:spPr>
            <a:xfrm>
              <a:off x="1451160" y="5997960"/>
              <a:ext cx="210240" cy="210240"/>
            </a:xfrm>
            <a:prstGeom prst="chevron">
              <a:avLst>
                <a:gd name="adj" fmla="val 50000"/>
              </a:avLst>
            </a:prstGeom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/>
          </p:style>
        </p:sp>
        <p:sp>
          <p:nvSpPr>
            <p:cNvPr id="659" name="CustomShape 11"/>
            <p:cNvSpPr/>
            <p:nvPr/>
          </p:nvSpPr>
          <p:spPr>
            <a:xfrm>
              <a:off x="3259080" y="5997960"/>
              <a:ext cx="210240" cy="21024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660" name="CustomShape 12"/>
            <p:cNvSpPr/>
            <p:nvPr/>
          </p:nvSpPr>
          <p:spPr>
            <a:xfrm>
              <a:off x="5837400" y="5997960"/>
              <a:ext cx="210240" cy="21024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661" name="CustomShape 13"/>
            <p:cNvSpPr/>
            <p:nvPr/>
          </p:nvSpPr>
          <p:spPr>
            <a:xfrm>
              <a:off x="6103440" y="5940360"/>
              <a:ext cx="179064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Implementierung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662" name="CustomShape 14"/>
            <p:cNvSpPr/>
            <p:nvPr/>
          </p:nvSpPr>
          <p:spPr>
            <a:xfrm>
              <a:off x="9667800" y="5997960"/>
              <a:ext cx="210240" cy="21024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663" name="Line 15"/>
            <p:cNvSpPr/>
            <p:nvPr/>
          </p:nvSpPr>
          <p:spPr>
            <a:xfrm>
              <a:off x="95400" y="5866560"/>
              <a:ext cx="12096360" cy="1800"/>
            </a:xfrm>
            <a:prstGeom prst="line">
              <a:avLst/>
            </a:prstGeom>
            <a:ln w="41400">
              <a:solidFill>
                <a:srgbClr val="d9d9d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4" name="CustomShape 16"/>
            <p:cNvSpPr/>
            <p:nvPr/>
          </p:nvSpPr>
          <p:spPr>
            <a:xfrm>
              <a:off x="7949880" y="6002280"/>
              <a:ext cx="210240" cy="21024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</p:grpSp>
      <p:sp>
        <p:nvSpPr>
          <p:cNvPr id="665" name="CustomShape 17"/>
          <p:cNvSpPr/>
          <p:nvPr/>
        </p:nvSpPr>
        <p:spPr>
          <a:xfrm>
            <a:off x="524520" y="244440"/>
            <a:ext cx="9176760" cy="62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90000"/>
              </a:lnSpc>
            </a:pPr>
            <a:r>
              <a:rPr b="1" lang="en-US" sz="3400" spc="-1" strike="noStrike">
                <a:solidFill>
                  <a:srgbClr val="000000"/>
                </a:solidFill>
                <a:latin typeface="Arial"/>
                <a:ea typeface="DejaVu Sans"/>
              </a:rPr>
              <a:t>Future Work</a:t>
            </a:r>
            <a:endParaRPr b="0" lang="en-US" sz="34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CustomShape 1"/>
          <p:cNvSpPr/>
          <p:nvPr/>
        </p:nvSpPr>
        <p:spPr>
          <a:xfrm>
            <a:off x="524520" y="1143000"/>
            <a:ext cx="11141640" cy="450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667" name="CustomShape 2"/>
          <p:cNvSpPr/>
          <p:nvPr/>
        </p:nvSpPr>
        <p:spPr>
          <a:xfrm>
            <a:off x="715320" y="6452640"/>
            <a:ext cx="1699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Arial"/>
                <a:ea typeface="DejaVu Sans"/>
              </a:rPr>
              <a:t>07.09.2020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68" name="CustomShape 3"/>
          <p:cNvSpPr/>
          <p:nvPr/>
        </p:nvSpPr>
        <p:spPr>
          <a:xfrm>
            <a:off x="280080" y="6452640"/>
            <a:ext cx="4341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06414A6D-0B12-4DF1-B28B-F8AF840C8DA9}" type="slidenum"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grpSp>
        <p:nvGrpSpPr>
          <p:cNvPr id="669" name="Group 4"/>
          <p:cNvGrpSpPr/>
          <p:nvPr/>
        </p:nvGrpSpPr>
        <p:grpSpPr>
          <a:xfrm>
            <a:off x="95400" y="5866560"/>
            <a:ext cx="12096360" cy="407160"/>
            <a:chOff x="95400" y="5866560"/>
            <a:chExt cx="12096360" cy="407160"/>
          </a:xfrm>
        </p:grpSpPr>
        <p:sp>
          <p:nvSpPr>
            <p:cNvPr id="670" name="CustomShape 5"/>
            <p:cNvSpPr/>
            <p:nvPr/>
          </p:nvSpPr>
          <p:spPr>
            <a:xfrm>
              <a:off x="1783800" y="5936040"/>
              <a:ext cx="135288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Grundlagen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671" name="CustomShape 6"/>
            <p:cNvSpPr/>
            <p:nvPr/>
          </p:nvSpPr>
          <p:spPr>
            <a:xfrm>
              <a:off x="8282520" y="5936040"/>
              <a:ext cx="126288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Demo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672" name="CustomShape 7"/>
            <p:cNvSpPr/>
            <p:nvPr/>
          </p:nvSpPr>
          <p:spPr>
            <a:xfrm>
              <a:off x="3592080" y="5936040"/>
              <a:ext cx="212328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Meta-Modell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673" name="CustomShape 8"/>
            <p:cNvSpPr/>
            <p:nvPr/>
          </p:nvSpPr>
          <p:spPr>
            <a:xfrm>
              <a:off x="10000440" y="5936040"/>
              <a:ext cx="208224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Zusammenfassung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674" name="CustomShape 9"/>
            <p:cNvSpPr/>
            <p:nvPr/>
          </p:nvSpPr>
          <p:spPr>
            <a:xfrm>
              <a:off x="100800" y="5936040"/>
              <a:ext cx="122796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Motivation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675" name="CustomShape 10"/>
            <p:cNvSpPr/>
            <p:nvPr/>
          </p:nvSpPr>
          <p:spPr>
            <a:xfrm>
              <a:off x="1451160" y="5997960"/>
              <a:ext cx="210240" cy="210240"/>
            </a:xfrm>
            <a:prstGeom prst="chevron">
              <a:avLst>
                <a:gd name="adj" fmla="val 50000"/>
              </a:avLst>
            </a:prstGeom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/>
          </p:style>
        </p:sp>
        <p:sp>
          <p:nvSpPr>
            <p:cNvPr id="676" name="CustomShape 11"/>
            <p:cNvSpPr/>
            <p:nvPr/>
          </p:nvSpPr>
          <p:spPr>
            <a:xfrm>
              <a:off x="3259080" y="5997960"/>
              <a:ext cx="210240" cy="21024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677" name="CustomShape 12"/>
            <p:cNvSpPr/>
            <p:nvPr/>
          </p:nvSpPr>
          <p:spPr>
            <a:xfrm>
              <a:off x="5837400" y="5997960"/>
              <a:ext cx="210240" cy="21024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678" name="CustomShape 13"/>
            <p:cNvSpPr/>
            <p:nvPr/>
          </p:nvSpPr>
          <p:spPr>
            <a:xfrm>
              <a:off x="6103440" y="5940360"/>
              <a:ext cx="179064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Implementierung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679" name="CustomShape 14"/>
            <p:cNvSpPr/>
            <p:nvPr/>
          </p:nvSpPr>
          <p:spPr>
            <a:xfrm>
              <a:off x="9667800" y="5997960"/>
              <a:ext cx="210240" cy="21024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680" name="Line 15"/>
            <p:cNvSpPr/>
            <p:nvPr/>
          </p:nvSpPr>
          <p:spPr>
            <a:xfrm>
              <a:off x="95400" y="5866560"/>
              <a:ext cx="12096360" cy="1800"/>
            </a:xfrm>
            <a:prstGeom prst="line">
              <a:avLst/>
            </a:prstGeom>
            <a:ln w="41400">
              <a:solidFill>
                <a:srgbClr val="d9d9d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1" name="CustomShape 16"/>
            <p:cNvSpPr/>
            <p:nvPr/>
          </p:nvSpPr>
          <p:spPr>
            <a:xfrm>
              <a:off x="7949880" y="6002280"/>
              <a:ext cx="210240" cy="21024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</p:grpSp>
      <p:sp>
        <p:nvSpPr>
          <p:cNvPr id="682" name="CustomShape 17"/>
          <p:cNvSpPr/>
          <p:nvPr/>
        </p:nvSpPr>
        <p:spPr>
          <a:xfrm>
            <a:off x="524520" y="244440"/>
            <a:ext cx="9176760" cy="62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90000"/>
              </a:lnSpc>
            </a:pPr>
            <a:r>
              <a:rPr b="1" lang="en-US" sz="3400" spc="-1" strike="noStrike">
                <a:solidFill>
                  <a:srgbClr val="000000"/>
                </a:solidFill>
                <a:latin typeface="Arial"/>
                <a:ea typeface="DejaVu Sans"/>
              </a:rPr>
              <a:t>Zusammenfassung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683" name="CustomShape 18"/>
          <p:cNvSpPr/>
          <p:nvPr/>
        </p:nvSpPr>
        <p:spPr>
          <a:xfrm>
            <a:off x="524520" y="1143000"/>
            <a:ext cx="11141640" cy="450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1800" indent="-360720">
              <a:lnSpc>
                <a:spcPct val="100000"/>
              </a:lnSpc>
              <a:spcBef>
                <a:spcPts val="601"/>
              </a:spcBef>
              <a:buBlip>
                <a:blip r:embed="rId1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Erweiterung des bestehenden Editors</a:t>
            </a:r>
            <a:endParaRPr b="0" lang="en-US" sz="2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Pins</a:t>
            </a:r>
            <a:endParaRPr b="0" lang="en-US" sz="2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Charakteristiken</a:t>
            </a:r>
            <a:endParaRPr b="0" lang="en-US" sz="2800" spc="-1" strike="noStrike">
              <a:latin typeface="Arial"/>
            </a:endParaRPr>
          </a:p>
          <a:p>
            <a:pPr marL="361800" indent="-360720">
              <a:lnSpc>
                <a:spcPct val="100000"/>
              </a:lnSpc>
              <a:spcBef>
                <a:spcPts val="601"/>
              </a:spcBef>
              <a:buBlip>
                <a:blip r:embed="rId2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Konzeptionelle Herausforderungen</a:t>
            </a:r>
            <a:endParaRPr b="0" lang="en-US" sz="2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Verhalten bei Verfeinerung</a:t>
            </a:r>
            <a:endParaRPr b="0" lang="en-US" sz="2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Bearbeiten von Verhalten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524520" y="244440"/>
            <a:ext cx="9176760" cy="62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90000"/>
              </a:lnSpc>
            </a:pPr>
            <a:r>
              <a:rPr b="1" lang="en-US" sz="3400" spc="-1" strike="noStrike">
                <a:solidFill>
                  <a:srgbClr val="000000"/>
                </a:solidFill>
                <a:latin typeface="Arial"/>
                <a:ea typeface="DejaVu Sans"/>
              </a:rPr>
              <a:t>Motivation: Beispiel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715320" y="6452640"/>
            <a:ext cx="1699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Arial"/>
                <a:ea typeface="DejaVu Sans"/>
              </a:rPr>
              <a:t>07.09.2020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280080" y="6452640"/>
            <a:ext cx="4341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80DE4070-24CE-44F9-A4CC-2935205A66E5}" type="slidenum"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grpSp>
        <p:nvGrpSpPr>
          <p:cNvPr id="174" name="Group 4"/>
          <p:cNvGrpSpPr/>
          <p:nvPr/>
        </p:nvGrpSpPr>
        <p:grpSpPr>
          <a:xfrm>
            <a:off x="95400" y="5866560"/>
            <a:ext cx="12096360" cy="407160"/>
            <a:chOff x="95400" y="5866560"/>
            <a:chExt cx="12096360" cy="407160"/>
          </a:xfrm>
        </p:grpSpPr>
        <p:sp>
          <p:nvSpPr>
            <p:cNvPr id="175" name="CustomShape 5"/>
            <p:cNvSpPr/>
            <p:nvPr/>
          </p:nvSpPr>
          <p:spPr>
            <a:xfrm>
              <a:off x="1783800" y="5936040"/>
              <a:ext cx="135288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Grundlagen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76" name="CustomShape 6"/>
            <p:cNvSpPr/>
            <p:nvPr/>
          </p:nvSpPr>
          <p:spPr>
            <a:xfrm>
              <a:off x="8282520" y="5936040"/>
              <a:ext cx="126288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Demo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77" name="CustomShape 7"/>
            <p:cNvSpPr/>
            <p:nvPr/>
          </p:nvSpPr>
          <p:spPr>
            <a:xfrm>
              <a:off x="3592080" y="5936040"/>
              <a:ext cx="212328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Meta-Modell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78" name="CustomShape 8"/>
            <p:cNvSpPr/>
            <p:nvPr/>
          </p:nvSpPr>
          <p:spPr>
            <a:xfrm>
              <a:off x="10000440" y="5936040"/>
              <a:ext cx="208224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Zusammenfassung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79" name="CustomShape 9"/>
            <p:cNvSpPr/>
            <p:nvPr/>
          </p:nvSpPr>
          <p:spPr>
            <a:xfrm>
              <a:off x="100800" y="5936040"/>
              <a:ext cx="122796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Motivation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80" name="CustomShape 10"/>
            <p:cNvSpPr/>
            <p:nvPr/>
          </p:nvSpPr>
          <p:spPr>
            <a:xfrm>
              <a:off x="1451160" y="5997960"/>
              <a:ext cx="210240" cy="210240"/>
            </a:xfrm>
            <a:prstGeom prst="chevron">
              <a:avLst>
                <a:gd name="adj" fmla="val 50000"/>
              </a:avLst>
            </a:prstGeom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/>
          </p:style>
        </p:sp>
        <p:sp>
          <p:nvSpPr>
            <p:cNvPr id="181" name="CustomShape 11"/>
            <p:cNvSpPr/>
            <p:nvPr/>
          </p:nvSpPr>
          <p:spPr>
            <a:xfrm>
              <a:off x="3259080" y="5997960"/>
              <a:ext cx="210240" cy="21024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182" name="CustomShape 12"/>
            <p:cNvSpPr/>
            <p:nvPr/>
          </p:nvSpPr>
          <p:spPr>
            <a:xfrm>
              <a:off x="5837400" y="5997960"/>
              <a:ext cx="210240" cy="21024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183" name="CustomShape 13"/>
            <p:cNvSpPr/>
            <p:nvPr/>
          </p:nvSpPr>
          <p:spPr>
            <a:xfrm>
              <a:off x="6103440" y="5940360"/>
              <a:ext cx="179064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Implementierung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84" name="CustomShape 14"/>
            <p:cNvSpPr/>
            <p:nvPr/>
          </p:nvSpPr>
          <p:spPr>
            <a:xfrm>
              <a:off x="9667800" y="5997960"/>
              <a:ext cx="210240" cy="21024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185" name="Line 15"/>
            <p:cNvSpPr/>
            <p:nvPr/>
          </p:nvSpPr>
          <p:spPr>
            <a:xfrm>
              <a:off x="95400" y="5866560"/>
              <a:ext cx="12096360" cy="1800"/>
            </a:xfrm>
            <a:prstGeom prst="line">
              <a:avLst/>
            </a:prstGeom>
            <a:ln w="41400">
              <a:solidFill>
                <a:srgbClr val="d9d9d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6" name="CustomShape 16"/>
            <p:cNvSpPr/>
            <p:nvPr/>
          </p:nvSpPr>
          <p:spPr>
            <a:xfrm>
              <a:off x="7949880" y="6002280"/>
              <a:ext cx="210240" cy="21024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</p:grpSp>
      <p:sp>
        <p:nvSpPr>
          <p:cNvPr id="187" name="CustomShape 17"/>
          <p:cNvSpPr/>
          <p:nvPr/>
        </p:nvSpPr>
        <p:spPr>
          <a:xfrm>
            <a:off x="5189040" y="1842840"/>
            <a:ext cx="1537920" cy="94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round/>
            <a:tailEnd len="med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18"/>
          <p:cNvGrpSpPr/>
          <p:nvPr/>
        </p:nvGrpSpPr>
        <p:grpSpPr>
          <a:xfrm>
            <a:off x="3259080" y="3302280"/>
            <a:ext cx="1942200" cy="799200"/>
            <a:chOff x="3259080" y="3302280"/>
            <a:chExt cx="1942200" cy="799200"/>
          </a:xfrm>
        </p:grpSpPr>
        <p:pic>
          <p:nvPicPr>
            <p:cNvPr id="189" name="Grafik 7" descr=""/>
            <p:cNvPicPr/>
            <p:nvPr/>
          </p:nvPicPr>
          <p:blipFill>
            <a:blip r:embed="rId1"/>
            <a:stretch/>
          </p:blipFill>
          <p:spPr>
            <a:xfrm>
              <a:off x="3259080" y="3302280"/>
              <a:ext cx="1942200" cy="799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90" name="CustomShape 19"/>
            <p:cNvSpPr/>
            <p:nvPr/>
          </p:nvSpPr>
          <p:spPr>
            <a:xfrm>
              <a:off x="3417840" y="3515040"/>
              <a:ext cx="162648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User 2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CustomShape 20"/>
          <p:cNvSpPr/>
          <p:nvPr/>
        </p:nvSpPr>
        <p:spPr>
          <a:xfrm>
            <a:off x="5600160" y="1554480"/>
            <a:ext cx="1623600" cy="82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Kreditkarten-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informationen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92" name="Grafik 15" descr=""/>
          <p:cNvPicPr/>
          <p:nvPr/>
        </p:nvPicPr>
        <p:blipFill>
          <a:blip r:embed="rId2"/>
          <a:stretch/>
        </p:blipFill>
        <p:spPr>
          <a:xfrm>
            <a:off x="6727320" y="2266920"/>
            <a:ext cx="1435320" cy="1435320"/>
          </a:xfrm>
          <a:prstGeom prst="rect">
            <a:avLst/>
          </a:prstGeom>
          <a:ln>
            <a:noFill/>
          </a:ln>
        </p:spPr>
      </p:pic>
      <p:sp>
        <p:nvSpPr>
          <p:cNvPr id="193" name="CustomShape 21"/>
          <p:cNvSpPr/>
          <p:nvPr/>
        </p:nvSpPr>
        <p:spPr>
          <a:xfrm>
            <a:off x="6970320" y="2772000"/>
            <a:ext cx="10047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Prozess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94" name="Group 22"/>
          <p:cNvGrpSpPr/>
          <p:nvPr/>
        </p:nvGrpSpPr>
        <p:grpSpPr>
          <a:xfrm>
            <a:off x="3259080" y="1448640"/>
            <a:ext cx="1942200" cy="799200"/>
            <a:chOff x="3259080" y="1448640"/>
            <a:chExt cx="1942200" cy="799200"/>
          </a:xfrm>
        </p:grpSpPr>
        <p:pic>
          <p:nvPicPr>
            <p:cNvPr id="195" name="Grafik 7" descr=""/>
            <p:cNvPicPr/>
            <p:nvPr/>
          </p:nvPicPr>
          <p:blipFill>
            <a:blip r:embed="rId3"/>
            <a:stretch/>
          </p:blipFill>
          <p:spPr>
            <a:xfrm>
              <a:off x="3259080" y="1448640"/>
              <a:ext cx="1942200" cy="799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96" name="CustomShape 23"/>
            <p:cNvSpPr/>
            <p:nvPr/>
          </p:nvSpPr>
          <p:spPr>
            <a:xfrm>
              <a:off x="3417840" y="1661400"/>
              <a:ext cx="162648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User 1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7" name="CustomShape 24"/>
          <p:cNvSpPr/>
          <p:nvPr/>
        </p:nvSpPr>
        <p:spPr>
          <a:xfrm flipV="1">
            <a:off x="5189040" y="2886480"/>
            <a:ext cx="1537920" cy="94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round/>
            <a:tailEnd len="med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25"/>
          <p:cNvSpPr/>
          <p:nvPr/>
        </p:nvSpPr>
        <p:spPr>
          <a:xfrm>
            <a:off x="676800" y="4678920"/>
            <a:ext cx="11141640" cy="111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920" indent="-45684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→"/>
            </a:pPr>
            <a:br/>
            <a:endParaRPr b="0" lang="en-US" sz="1800" spc="-1" strike="noStrike">
              <a:latin typeface="Arial"/>
            </a:endParaRPr>
          </a:p>
        </p:txBody>
      </p:sp>
      <p:sp>
        <p:nvSpPr>
          <p:cNvPr id="199" name="CustomShape 26"/>
          <p:cNvSpPr/>
          <p:nvPr/>
        </p:nvSpPr>
        <p:spPr>
          <a:xfrm>
            <a:off x="5508720" y="3657600"/>
            <a:ext cx="1623600" cy="82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E-Mail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Adresse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524520" y="244440"/>
            <a:ext cx="9176760" cy="62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90000"/>
              </a:lnSpc>
            </a:pPr>
            <a:r>
              <a:rPr b="1" lang="en-US" sz="3400" spc="-1" strike="noStrike">
                <a:solidFill>
                  <a:srgbClr val="000000"/>
                </a:solidFill>
                <a:latin typeface="Arial"/>
                <a:ea typeface="DejaVu Sans"/>
              </a:rPr>
              <a:t>Motivation: Beispiel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715320" y="6452640"/>
            <a:ext cx="1699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Arial"/>
                <a:ea typeface="DejaVu Sans"/>
              </a:rPr>
              <a:t>07.09.2020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280080" y="6452640"/>
            <a:ext cx="4341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DE87A4E6-CBA3-4C25-B9ED-1F2B57998865}" type="slidenum"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grpSp>
        <p:nvGrpSpPr>
          <p:cNvPr id="203" name="Group 4"/>
          <p:cNvGrpSpPr/>
          <p:nvPr/>
        </p:nvGrpSpPr>
        <p:grpSpPr>
          <a:xfrm>
            <a:off x="95400" y="5866560"/>
            <a:ext cx="12096360" cy="407160"/>
            <a:chOff x="95400" y="5866560"/>
            <a:chExt cx="12096360" cy="407160"/>
          </a:xfrm>
        </p:grpSpPr>
        <p:sp>
          <p:nvSpPr>
            <p:cNvPr id="204" name="CustomShape 5"/>
            <p:cNvSpPr/>
            <p:nvPr/>
          </p:nvSpPr>
          <p:spPr>
            <a:xfrm>
              <a:off x="1783800" y="5936040"/>
              <a:ext cx="135288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Grundlagen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05" name="CustomShape 6"/>
            <p:cNvSpPr/>
            <p:nvPr/>
          </p:nvSpPr>
          <p:spPr>
            <a:xfrm>
              <a:off x="8282520" y="5936040"/>
              <a:ext cx="126288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Demo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06" name="CustomShape 7"/>
            <p:cNvSpPr/>
            <p:nvPr/>
          </p:nvSpPr>
          <p:spPr>
            <a:xfrm>
              <a:off x="3592080" y="5936040"/>
              <a:ext cx="212328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Meta-Modell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07" name="CustomShape 8"/>
            <p:cNvSpPr/>
            <p:nvPr/>
          </p:nvSpPr>
          <p:spPr>
            <a:xfrm>
              <a:off x="10000440" y="5936040"/>
              <a:ext cx="208224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Zusammenfassung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08" name="CustomShape 9"/>
            <p:cNvSpPr/>
            <p:nvPr/>
          </p:nvSpPr>
          <p:spPr>
            <a:xfrm>
              <a:off x="100800" y="5936040"/>
              <a:ext cx="122796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Motivation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09" name="CustomShape 10"/>
            <p:cNvSpPr/>
            <p:nvPr/>
          </p:nvSpPr>
          <p:spPr>
            <a:xfrm>
              <a:off x="1451160" y="5997960"/>
              <a:ext cx="210240" cy="210240"/>
            </a:xfrm>
            <a:prstGeom prst="chevron">
              <a:avLst>
                <a:gd name="adj" fmla="val 50000"/>
              </a:avLst>
            </a:prstGeom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/>
          </p:style>
        </p:sp>
        <p:sp>
          <p:nvSpPr>
            <p:cNvPr id="210" name="CustomShape 11"/>
            <p:cNvSpPr/>
            <p:nvPr/>
          </p:nvSpPr>
          <p:spPr>
            <a:xfrm>
              <a:off x="3259080" y="5997960"/>
              <a:ext cx="210240" cy="21024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211" name="CustomShape 12"/>
            <p:cNvSpPr/>
            <p:nvPr/>
          </p:nvSpPr>
          <p:spPr>
            <a:xfrm>
              <a:off x="5837400" y="5997960"/>
              <a:ext cx="210240" cy="21024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212" name="CustomShape 13"/>
            <p:cNvSpPr/>
            <p:nvPr/>
          </p:nvSpPr>
          <p:spPr>
            <a:xfrm>
              <a:off x="6103440" y="5940360"/>
              <a:ext cx="179064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Implementierung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13" name="CustomShape 14"/>
            <p:cNvSpPr/>
            <p:nvPr/>
          </p:nvSpPr>
          <p:spPr>
            <a:xfrm>
              <a:off x="9667800" y="5997960"/>
              <a:ext cx="210240" cy="21024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214" name="Line 15"/>
            <p:cNvSpPr/>
            <p:nvPr/>
          </p:nvSpPr>
          <p:spPr>
            <a:xfrm>
              <a:off x="95400" y="5866560"/>
              <a:ext cx="12096360" cy="1800"/>
            </a:xfrm>
            <a:prstGeom prst="line">
              <a:avLst/>
            </a:prstGeom>
            <a:ln w="41400">
              <a:solidFill>
                <a:srgbClr val="d9d9d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5" name="CustomShape 16"/>
            <p:cNvSpPr/>
            <p:nvPr/>
          </p:nvSpPr>
          <p:spPr>
            <a:xfrm>
              <a:off x="7949880" y="6002280"/>
              <a:ext cx="210240" cy="21024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</p:grpSp>
      <p:sp>
        <p:nvSpPr>
          <p:cNvPr id="216" name="CustomShape 17"/>
          <p:cNvSpPr/>
          <p:nvPr/>
        </p:nvSpPr>
        <p:spPr>
          <a:xfrm>
            <a:off x="5189040" y="1842840"/>
            <a:ext cx="1537920" cy="94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round/>
            <a:tailEnd len="med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17" name="Group 18"/>
          <p:cNvGrpSpPr/>
          <p:nvPr/>
        </p:nvGrpSpPr>
        <p:grpSpPr>
          <a:xfrm>
            <a:off x="3259080" y="3302280"/>
            <a:ext cx="1942200" cy="799200"/>
            <a:chOff x="3259080" y="3302280"/>
            <a:chExt cx="1942200" cy="799200"/>
          </a:xfrm>
        </p:grpSpPr>
        <p:pic>
          <p:nvPicPr>
            <p:cNvPr id="218" name="Grafik 7" descr=""/>
            <p:cNvPicPr/>
            <p:nvPr/>
          </p:nvPicPr>
          <p:blipFill>
            <a:blip r:embed="rId1"/>
            <a:stretch/>
          </p:blipFill>
          <p:spPr>
            <a:xfrm>
              <a:off x="3259080" y="3302280"/>
              <a:ext cx="1942200" cy="799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19" name="CustomShape 19"/>
            <p:cNvSpPr/>
            <p:nvPr/>
          </p:nvSpPr>
          <p:spPr>
            <a:xfrm>
              <a:off x="3417840" y="3515040"/>
              <a:ext cx="162648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User 2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0" name="CustomShape 20"/>
          <p:cNvSpPr/>
          <p:nvPr/>
        </p:nvSpPr>
        <p:spPr>
          <a:xfrm>
            <a:off x="5541480" y="1728360"/>
            <a:ext cx="1257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Credit Card Data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21" name="Grafik 15" descr=""/>
          <p:cNvPicPr/>
          <p:nvPr/>
        </p:nvPicPr>
        <p:blipFill>
          <a:blip r:embed="rId2"/>
          <a:stretch/>
        </p:blipFill>
        <p:spPr>
          <a:xfrm>
            <a:off x="6727320" y="2266920"/>
            <a:ext cx="1435320" cy="1435320"/>
          </a:xfrm>
          <a:prstGeom prst="rect">
            <a:avLst/>
          </a:prstGeom>
          <a:ln>
            <a:noFill/>
          </a:ln>
        </p:spPr>
      </p:pic>
      <p:sp>
        <p:nvSpPr>
          <p:cNvPr id="222" name="CustomShape 21"/>
          <p:cNvSpPr/>
          <p:nvPr/>
        </p:nvSpPr>
        <p:spPr>
          <a:xfrm>
            <a:off x="6970320" y="2772000"/>
            <a:ext cx="10047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Prozess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223" name="Group 22"/>
          <p:cNvGrpSpPr/>
          <p:nvPr/>
        </p:nvGrpSpPr>
        <p:grpSpPr>
          <a:xfrm>
            <a:off x="3259080" y="1448640"/>
            <a:ext cx="1942200" cy="799200"/>
            <a:chOff x="3259080" y="1448640"/>
            <a:chExt cx="1942200" cy="799200"/>
          </a:xfrm>
        </p:grpSpPr>
        <p:pic>
          <p:nvPicPr>
            <p:cNvPr id="224" name="Grafik 7" descr=""/>
            <p:cNvPicPr/>
            <p:nvPr/>
          </p:nvPicPr>
          <p:blipFill>
            <a:blip r:embed="rId3"/>
            <a:stretch/>
          </p:blipFill>
          <p:spPr>
            <a:xfrm>
              <a:off x="3259080" y="1448640"/>
              <a:ext cx="1942200" cy="799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25" name="CustomShape 23"/>
            <p:cNvSpPr/>
            <p:nvPr/>
          </p:nvSpPr>
          <p:spPr>
            <a:xfrm>
              <a:off x="3417840" y="1661400"/>
              <a:ext cx="162648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User 1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6" name="CustomShape 24"/>
          <p:cNvSpPr/>
          <p:nvPr/>
        </p:nvSpPr>
        <p:spPr>
          <a:xfrm flipV="1">
            <a:off x="5189040" y="2886480"/>
            <a:ext cx="1537920" cy="94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round/>
            <a:tailEnd len="med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25"/>
          <p:cNvSpPr/>
          <p:nvPr/>
        </p:nvSpPr>
        <p:spPr>
          <a:xfrm>
            <a:off x="676800" y="4678920"/>
            <a:ext cx="11141640" cy="111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920" indent="-45684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→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Erweiterte Datenflussmodelle erlauben Aussagen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über Sicherheitseigenschaften geplanter Systeme 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28" name="CustomShape 26"/>
          <p:cNvSpPr/>
          <p:nvPr/>
        </p:nvSpPr>
        <p:spPr>
          <a:xfrm>
            <a:off x="3583800" y="2798280"/>
            <a:ext cx="1280520" cy="547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Charak-teristik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9" name="CustomShape 27"/>
          <p:cNvSpPr/>
          <p:nvPr/>
        </p:nvSpPr>
        <p:spPr>
          <a:xfrm>
            <a:off x="3583800" y="963000"/>
            <a:ext cx="1280520" cy="547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Charak-teristik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CustomShape 28"/>
          <p:cNvSpPr/>
          <p:nvPr/>
        </p:nvSpPr>
        <p:spPr>
          <a:xfrm>
            <a:off x="6871680" y="3602520"/>
            <a:ext cx="1280520" cy="5479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Charak-teristik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524520" y="244440"/>
            <a:ext cx="9176760" cy="62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90000"/>
              </a:lnSpc>
            </a:pPr>
            <a:r>
              <a:rPr b="1" lang="en-US" sz="3400" spc="-1" strike="noStrike">
                <a:solidFill>
                  <a:srgbClr val="000000"/>
                </a:solidFill>
                <a:latin typeface="Arial"/>
                <a:ea typeface="DejaVu Sans"/>
              </a:rPr>
              <a:t>Motivation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524520" y="1143000"/>
            <a:ext cx="11141640" cy="450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1800" indent="-360720">
              <a:lnSpc>
                <a:spcPct val="90000"/>
              </a:lnSpc>
              <a:spcBef>
                <a:spcPts val="601"/>
              </a:spcBef>
              <a:buBlip>
                <a:blip r:embed="rId1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Bestehender Editor für Datenflussdiagramme mit Hierarchisierung</a:t>
            </a:r>
            <a:endParaRPr b="0" lang="en-US" sz="2800" spc="-1" strike="noStrike">
              <a:latin typeface="Arial"/>
            </a:endParaRPr>
          </a:p>
          <a:p>
            <a:pPr marL="720">
              <a:lnSpc>
                <a:spcPct val="90000"/>
              </a:lnSpc>
              <a:spcBef>
                <a:spcPts val="601"/>
              </a:spcBef>
            </a:pPr>
            <a:endParaRPr b="0" lang="en-US" sz="2800" spc="-1" strike="noStrike">
              <a:latin typeface="Arial"/>
            </a:endParaRPr>
          </a:p>
          <a:p>
            <a:pPr marL="361800" indent="-360720">
              <a:lnSpc>
                <a:spcPct val="90000"/>
              </a:lnSpc>
              <a:spcBef>
                <a:spcPts val="601"/>
              </a:spcBef>
              <a:buBlip>
                <a:blip r:embed="rId2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Ziel: Erweiterung des bestehenden Editors</a:t>
            </a:r>
            <a:endParaRPr b="0" lang="en-US" sz="2800" spc="-1" strike="noStrike">
              <a:latin typeface="Arial"/>
            </a:endParaRPr>
          </a:p>
          <a:p>
            <a:pPr lvl="1" marL="819000" indent="-360720">
              <a:lnSpc>
                <a:spcPct val="90000"/>
              </a:lnSpc>
              <a:spcBef>
                <a:spcPts val="601"/>
              </a:spcBef>
              <a:buBlip>
                <a:blip r:embed="rId3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Pins zum Datenaustausch</a:t>
            </a:r>
            <a:endParaRPr b="0" lang="en-US" sz="2800" spc="-1" strike="noStrike">
              <a:latin typeface="Arial"/>
            </a:endParaRPr>
          </a:p>
          <a:p>
            <a:pPr lvl="1" marL="819000" indent="-360720">
              <a:lnSpc>
                <a:spcPct val="90000"/>
              </a:lnSpc>
              <a:spcBef>
                <a:spcPts val="601"/>
              </a:spcBef>
              <a:buBlip>
                <a:blip r:embed="rId4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Verhaltensbeschreibung von Knoten</a:t>
            </a:r>
            <a:endParaRPr b="0" lang="en-US" sz="2800" spc="-1" strike="noStrike">
              <a:latin typeface="Arial"/>
            </a:endParaRPr>
          </a:p>
          <a:p>
            <a:pPr lvl="1" marL="819000" indent="-360720">
              <a:lnSpc>
                <a:spcPct val="90000"/>
              </a:lnSpc>
              <a:spcBef>
                <a:spcPts val="601"/>
              </a:spcBef>
              <a:buBlip>
                <a:blip r:embed="rId5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Anpassung der Verfeinerung von Prozessen und Datenflüssen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715320" y="6452640"/>
            <a:ext cx="1699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Arial"/>
                <a:ea typeface="DejaVu Sans"/>
              </a:rPr>
              <a:t>07.09.2020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4" name="CustomShape 4"/>
          <p:cNvSpPr/>
          <p:nvPr/>
        </p:nvSpPr>
        <p:spPr>
          <a:xfrm>
            <a:off x="280080" y="6452640"/>
            <a:ext cx="4341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2491A63B-FA89-48C1-91F4-FD19F453B70D}" type="slidenum"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grpSp>
        <p:nvGrpSpPr>
          <p:cNvPr id="235" name="Group 5"/>
          <p:cNvGrpSpPr/>
          <p:nvPr/>
        </p:nvGrpSpPr>
        <p:grpSpPr>
          <a:xfrm>
            <a:off x="95400" y="5866560"/>
            <a:ext cx="12096360" cy="407160"/>
            <a:chOff x="95400" y="5866560"/>
            <a:chExt cx="12096360" cy="407160"/>
          </a:xfrm>
        </p:grpSpPr>
        <p:sp>
          <p:nvSpPr>
            <p:cNvPr id="236" name="CustomShape 6"/>
            <p:cNvSpPr/>
            <p:nvPr/>
          </p:nvSpPr>
          <p:spPr>
            <a:xfrm>
              <a:off x="1783800" y="5936040"/>
              <a:ext cx="135288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Grundlagen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37" name="CustomShape 7"/>
            <p:cNvSpPr/>
            <p:nvPr/>
          </p:nvSpPr>
          <p:spPr>
            <a:xfrm>
              <a:off x="8282520" y="5936040"/>
              <a:ext cx="126288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Demo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38" name="CustomShape 8"/>
            <p:cNvSpPr/>
            <p:nvPr/>
          </p:nvSpPr>
          <p:spPr>
            <a:xfrm>
              <a:off x="3592080" y="5936040"/>
              <a:ext cx="212328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Meta-Modell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39" name="CustomShape 9"/>
            <p:cNvSpPr/>
            <p:nvPr/>
          </p:nvSpPr>
          <p:spPr>
            <a:xfrm>
              <a:off x="10000440" y="5936040"/>
              <a:ext cx="208224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Zusammenfassung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40" name="CustomShape 10"/>
            <p:cNvSpPr/>
            <p:nvPr/>
          </p:nvSpPr>
          <p:spPr>
            <a:xfrm>
              <a:off x="100800" y="5936040"/>
              <a:ext cx="122796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Motivation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41" name="CustomShape 11"/>
            <p:cNvSpPr/>
            <p:nvPr/>
          </p:nvSpPr>
          <p:spPr>
            <a:xfrm>
              <a:off x="1451160" y="5997960"/>
              <a:ext cx="210240" cy="210240"/>
            </a:xfrm>
            <a:prstGeom prst="chevron">
              <a:avLst>
                <a:gd name="adj" fmla="val 50000"/>
              </a:avLst>
            </a:prstGeom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/>
          </p:style>
        </p:sp>
        <p:sp>
          <p:nvSpPr>
            <p:cNvPr id="242" name="CustomShape 12"/>
            <p:cNvSpPr/>
            <p:nvPr/>
          </p:nvSpPr>
          <p:spPr>
            <a:xfrm>
              <a:off x="3259080" y="5997960"/>
              <a:ext cx="210240" cy="21024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243" name="CustomShape 13"/>
            <p:cNvSpPr/>
            <p:nvPr/>
          </p:nvSpPr>
          <p:spPr>
            <a:xfrm>
              <a:off x="5837400" y="5997960"/>
              <a:ext cx="210240" cy="21024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244" name="CustomShape 14"/>
            <p:cNvSpPr/>
            <p:nvPr/>
          </p:nvSpPr>
          <p:spPr>
            <a:xfrm>
              <a:off x="6103440" y="5940360"/>
              <a:ext cx="179064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Implementierung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45" name="CustomShape 15"/>
            <p:cNvSpPr/>
            <p:nvPr/>
          </p:nvSpPr>
          <p:spPr>
            <a:xfrm>
              <a:off x="9667800" y="5997960"/>
              <a:ext cx="210240" cy="21024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246" name="Line 16"/>
            <p:cNvSpPr/>
            <p:nvPr/>
          </p:nvSpPr>
          <p:spPr>
            <a:xfrm>
              <a:off x="95400" y="5866560"/>
              <a:ext cx="12096360" cy="1800"/>
            </a:xfrm>
            <a:prstGeom prst="line">
              <a:avLst/>
            </a:prstGeom>
            <a:ln w="41400">
              <a:solidFill>
                <a:srgbClr val="d9d9d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7" name="CustomShape 17"/>
            <p:cNvSpPr/>
            <p:nvPr/>
          </p:nvSpPr>
          <p:spPr>
            <a:xfrm>
              <a:off x="7949880" y="6002280"/>
              <a:ext cx="210240" cy="21024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</p:grp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524520" y="1143000"/>
            <a:ext cx="11141640" cy="450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1800" indent="-360720">
              <a:lnSpc>
                <a:spcPct val="100000"/>
              </a:lnSpc>
              <a:spcBef>
                <a:spcPts val="601"/>
              </a:spcBef>
              <a:buBlip>
                <a:blip r:embed="rId1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Datenorientierte Darstellung von Systemen</a:t>
            </a:r>
            <a:endParaRPr b="0" lang="en-US" sz="2800" spc="-1" strike="noStrike">
              <a:latin typeface="Arial"/>
            </a:endParaRPr>
          </a:p>
          <a:p>
            <a:pPr marL="361800" indent="-360720">
              <a:lnSpc>
                <a:spcPct val="100000"/>
              </a:lnSpc>
              <a:spcBef>
                <a:spcPts val="601"/>
              </a:spcBef>
              <a:buBlip>
                <a:blip r:embed="rId2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4 Entitäten</a:t>
            </a:r>
            <a:endParaRPr b="0" lang="en-US" sz="2800" spc="-1" strike="noStrike">
              <a:latin typeface="Arial"/>
            </a:endParaRPr>
          </a:p>
          <a:p>
            <a:pPr marL="361800" indent="-360720">
              <a:lnSpc>
                <a:spcPct val="100000"/>
              </a:lnSpc>
              <a:spcBef>
                <a:spcPts val="601"/>
              </a:spcBef>
              <a:buBlip>
                <a:blip r:embed="rId3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Data Dictionary enthält Informationen über Datentypen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715320" y="6452640"/>
            <a:ext cx="1699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Arial"/>
                <a:ea typeface="DejaVu Sans"/>
              </a:rPr>
              <a:t>07.09.2020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280080" y="6452640"/>
            <a:ext cx="4341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AB7CAFC9-389A-4986-80D0-7098A08746D2}" type="slidenum"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251" name="Grafik 6" descr=""/>
          <p:cNvPicPr/>
          <p:nvPr/>
        </p:nvPicPr>
        <p:blipFill>
          <a:blip r:embed="rId4"/>
          <a:stretch/>
        </p:blipFill>
        <p:spPr>
          <a:xfrm>
            <a:off x="8423280" y="3520440"/>
            <a:ext cx="1942200" cy="799200"/>
          </a:xfrm>
          <a:prstGeom prst="rect">
            <a:avLst/>
          </a:prstGeom>
          <a:ln>
            <a:noFill/>
          </a:ln>
        </p:spPr>
      </p:pic>
      <p:pic>
        <p:nvPicPr>
          <p:cNvPr id="252" name="Grafik 7" descr=""/>
          <p:cNvPicPr/>
          <p:nvPr/>
        </p:nvPicPr>
        <p:blipFill>
          <a:blip r:embed="rId5"/>
          <a:stretch/>
        </p:blipFill>
        <p:spPr>
          <a:xfrm>
            <a:off x="1839240" y="3520440"/>
            <a:ext cx="1942200" cy="799200"/>
          </a:xfrm>
          <a:prstGeom prst="rect">
            <a:avLst/>
          </a:prstGeom>
          <a:ln>
            <a:noFill/>
          </a:ln>
        </p:spPr>
      </p:pic>
      <p:sp>
        <p:nvSpPr>
          <p:cNvPr id="253" name="CustomShape 4"/>
          <p:cNvSpPr/>
          <p:nvPr/>
        </p:nvSpPr>
        <p:spPr>
          <a:xfrm>
            <a:off x="3791520" y="3938040"/>
            <a:ext cx="1597320" cy="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round/>
            <a:tailEnd len="med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5"/>
          <p:cNvSpPr/>
          <p:nvPr/>
        </p:nvSpPr>
        <p:spPr>
          <a:xfrm>
            <a:off x="1998000" y="3733200"/>
            <a:ext cx="1626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Externer Aktor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5" name="CustomShape 6"/>
          <p:cNvSpPr/>
          <p:nvPr/>
        </p:nvSpPr>
        <p:spPr>
          <a:xfrm>
            <a:off x="5632920" y="3733200"/>
            <a:ext cx="10047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Prozess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CustomShape 7"/>
          <p:cNvSpPr/>
          <p:nvPr/>
        </p:nvSpPr>
        <p:spPr>
          <a:xfrm>
            <a:off x="8827560" y="3731040"/>
            <a:ext cx="1079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Speicher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CustomShape 8"/>
          <p:cNvSpPr/>
          <p:nvPr/>
        </p:nvSpPr>
        <p:spPr>
          <a:xfrm>
            <a:off x="3963240" y="3499560"/>
            <a:ext cx="1257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Datenfluss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8" name="CustomShape 9"/>
          <p:cNvSpPr/>
          <p:nvPr/>
        </p:nvSpPr>
        <p:spPr>
          <a:xfrm>
            <a:off x="6925680" y="3993480"/>
            <a:ext cx="1257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Datenfluss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CustomShape 10"/>
          <p:cNvSpPr/>
          <p:nvPr/>
        </p:nvSpPr>
        <p:spPr>
          <a:xfrm>
            <a:off x="6824880" y="3942000"/>
            <a:ext cx="1597320" cy="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round/>
            <a:tailEnd len="med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60" name="Grafik 15" descr=""/>
          <p:cNvPicPr/>
          <p:nvPr/>
        </p:nvPicPr>
        <p:blipFill>
          <a:blip r:embed="rId6"/>
          <a:stretch/>
        </p:blipFill>
        <p:spPr>
          <a:xfrm>
            <a:off x="5389920" y="3228120"/>
            <a:ext cx="1435320" cy="1435320"/>
          </a:xfrm>
          <a:prstGeom prst="rect">
            <a:avLst/>
          </a:prstGeom>
          <a:ln>
            <a:noFill/>
          </a:ln>
        </p:spPr>
      </p:pic>
      <p:grpSp>
        <p:nvGrpSpPr>
          <p:cNvPr id="261" name="Group 11"/>
          <p:cNvGrpSpPr/>
          <p:nvPr/>
        </p:nvGrpSpPr>
        <p:grpSpPr>
          <a:xfrm>
            <a:off x="95400" y="5866560"/>
            <a:ext cx="12096360" cy="407160"/>
            <a:chOff x="95400" y="5866560"/>
            <a:chExt cx="12096360" cy="407160"/>
          </a:xfrm>
        </p:grpSpPr>
        <p:sp>
          <p:nvSpPr>
            <p:cNvPr id="262" name="CustomShape 12"/>
            <p:cNvSpPr/>
            <p:nvPr/>
          </p:nvSpPr>
          <p:spPr>
            <a:xfrm>
              <a:off x="1783800" y="5936040"/>
              <a:ext cx="135288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Grundlagen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63" name="CustomShape 13"/>
            <p:cNvSpPr/>
            <p:nvPr/>
          </p:nvSpPr>
          <p:spPr>
            <a:xfrm>
              <a:off x="8282520" y="5936040"/>
              <a:ext cx="126288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Demo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64" name="CustomShape 14"/>
            <p:cNvSpPr/>
            <p:nvPr/>
          </p:nvSpPr>
          <p:spPr>
            <a:xfrm>
              <a:off x="3592080" y="5936040"/>
              <a:ext cx="212328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Meta-Modell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65" name="CustomShape 15"/>
            <p:cNvSpPr/>
            <p:nvPr/>
          </p:nvSpPr>
          <p:spPr>
            <a:xfrm>
              <a:off x="10000440" y="5936040"/>
              <a:ext cx="208224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Zusammenfassung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66" name="CustomShape 16"/>
            <p:cNvSpPr/>
            <p:nvPr/>
          </p:nvSpPr>
          <p:spPr>
            <a:xfrm>
              <a:off x="100800" y="5936040"/>
              <a:ext cx="122796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Motivation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67" name="CustomShape 17"/>
            <p:cNvSpPr/>
            <p:nvPr/>
          </p:nvSpPr>
          <p:spPr>
            <a:xfrm>
              <a:off x="1451160" y="5997960"/>
              <a:ext cx="210240" cy="210240"/>
            </a:xfrm>
            <a:prstGeom prst="chevron">
              <a:avLst>
                <a:gd name="adj" fmla="val 50000"/>
              </a:avLst>
            </a:prstGeom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/>
          </p:style>
        </p:sp>
        <p:sp>
          <p:nvSpPr>
            <p:cNvPr id="268" name="CustomShape 18"/>
            <p:cNvSpPr/>
            <p:nvPr/>
          </p:nvSpPr>
          <p:spPr>
            <a:xfrm>
              <a:off x="3259080" y="5997960"/>
              <a:ext cx="210240" cy="21024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269" name="CustomShape 19"/>
            <p:cNvSpPr/>
            <p:nvPr/>
          </p:nvSpPr>
          <p:spPr>
            <a:xfrm>
              <a:off x="5837400" y="5997960"/>
              <a:ext cx="210240" cy="21024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270" name="CustomShape 20"/>
            <p:cNvSpPr/>
            <p:nvPr/>
          </p:nvSpPr>
          <p:spPr>
            <a:xfrm>
              <a:off x="6103440" y="5940360"/>
              <a:ext cx="179064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Implementierung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71" name="CustomShape 21"/>
            <p:cNvSpPr/>
            <p:nvPr/>
          </p:nvSpPr>
          <p:spPr>
            <a:xfrm>
              <a:off x="9667800" y="5997960"/>
              <a:ext cx="210240" cy="21024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272" name="Line 22"/>
            <p:cNvSpPr/>
            <p:nvPr/>
          </p:nvSpPr>
          <p:spPr>
            <a:xfrm>
              <a:off x="95400" y="5866560"/>
              <a:ext cx="12096360" cy="1800"/>
            </a:xfrm>
            <a:prstGeom prst="line">
              <a:avLst/>
            </a:prstGeom>
            <a:ln w="41400">
              <a:solidFill>
                <a:srgbClr val="d9d9d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3" name="CustomShape 23"/>
            <p:cNvSpPr/>
            <p:nvPr/>
          </p:nvSpPr>
          <p:spPr>
            <a:xfrm>
              <a:off x="7949880" y="6002280"/>
              <a:ext cx="210240" cy="21024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</p:grpSp>
      <p:sp>
        <p:nvSpPr>
          <p:cNvPr id="274" name="CustomShape 24"/>
          <p:cNvSpPr/>
          <p:nvPr/>
        </p:nvSpPr>
        <p:spPr>
          <a:xfrm>
            <a:off x="524520" y="244440"/>
            <a:ext cx="9176760" cy="62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90000"/>
              </a:lnSpc>
            </a:pPr>
            <a:r>
              <a:rPr b="1" lang="en-US" sz="3400" spc="-1" strike="noStrike">
                <a:solidFill>
                  <a:srgbClr val="000000"/>
                </a:solidFill>
                <a:latin typeface="Arial"/>
                <a:ea typeface="DejaVu Sans"/>
              </a:rPr>
              <a:t>Datenflussdiagramme</a:t>
            </a:r>
            <a:endParaRPr b="0" lang="en-US" sz="3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524520" y="1143000"/>
            <a:ext cx="11141640" cy="450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1800" indent="-360720">
              <a:lnSpc>
                <a:spcPct val="100000"/>
              </a:lnSpc>
              <a:spcBef>
                <a:spcPts val="601"/>
              </a:spcBef>
              <a:buBlip>
                <a:blip r:embed="rId1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Definition von Datentypen</a:t>
            </a:r>
            <a:endParaRPr b="0" lang="en-US" sz="2800" spc="-1" strike="noStrike">
              <a:latin typeface="Arial"/>
            </a:endParaRPr>
          </a:p>
          <a:p>
            <a:pPr marL="361800" indent="-360720">
              <a:lnSpc>
                <a:spcPct val="100000"/>
              </a:lnSpc>
              <a:spcBef>
                <a:spcPts val="601"/>
              </a:spcBef>
              <a:buBlip>
                <a:blip r:embed="rId2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3 Entitäten: Daten der Datenflüsse  </a:t>
            </a:r>
            <a:endParaRPr b="0" lang="en-US" sz="2800" spc="-1" strike="noStrike">
              <a:latin typeface="Arial"/>
            </a:endParaRPr>
          </a:p>
          <a:p>
            <a:pPr marL="361800" indent="-360720">
              <a:lnSpc>
                <a:spcPct val="100000"/>
              </a:lnSpc>
              <a:spcBef>
                <a:spcPts val="601"/>
              </a:spcBef>
              <a:buBlip>
                <a:blip r:embed="rId3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Grundlage für </a:t>
            </a:r>
            <a:endParaRPr b="0" lang="en-US" sz="2800" spc="-1" strike="noStrike">
              <a:latin typeface="Arial"/>
            </a:endParaRPr>
          </a:p>
          <a:p>
            <a:pPr lvl="1" marL="809640" indent="-360720">
              <a:lnSpc>
                <a:spcPct val="100000"/>
              </a:lnSpc>
              <a:spcBef>
                <a:spcPts val="601"/>
              </a:spcBef>
              <a:buBlip>
                <a:blip r:embed="rId4"/>
              </a:buBlip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Hierarchisierung</a:t>
            </a:r>
            <a:endParaRPr b="0" lang="en-US" sz="2400" spc="-1" strike="noStrike">
              <a:latin typeface="Arial"/>
            </a:endParaRPr>
          </a:p>
          <a:p>
            <a:pPr lvl="1" marL="809640" indent="-360720">
              <a:lnSpc>
                <a:spcPct val="100000"/>
              </a:lnSpc>
              <a:spcBef>
                <a:spcPts val="601"/>
              </a:spcBef>
              <a:buBlip>
                <a:blip r:embed="rId5"/>
              </a:buBlip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Prüfung von Konsistenzbedingungen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715320" y="6452640"/>
            <a:ext cx="1699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Arial"/>
                <a:ea typeface="DejaVu Sans"/>
              </a:rPr>
              <a:t>07.09.2020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280080" y="6452640"/>
            <a:ext cx="4341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472C0872-BCC4-420D-AB5E-AFB6B0782446}" type="slidenum"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grpSp>
        <p:nvGrpSpPr>
          <p:cNvPr id="278" name="Group 4"/>
          <p:cNvGrpSpPr/>
          <p:nvPr/>
        </p:nvGrpSpPr>
        <p:grpSpPr>
          <a:xfrm>
            <a:off x="8799840" y="3727800"/>
            <a:ext cx="1522800" cy="1027800"/>
            <a:chOff x="8799840" y="3727800"/>
            <a:chExt cx="1522800" cy="1027800"/>
          </a:xfrm>
        </p:grpSpPr>
        <p:pic>
          <p:nvPicPr>
            <p:cNvPr id="279" name="Grafik 8" descr=""/>
            <p:cNvPicPr/>
            <p:nvPr/>
          </p:nvPicPr>
          <p:blipFill>
            <a:blip r:embed="rId6"/>
            <a:stretch/>
          </p:blipFill>
          <p:spPr>
            <a:xfrm>
              <a:off x="8799840" y="3727800"/>
              <a:ext cx="1522800" cy="10278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80" name="CustomShape 5"/>
            <p:cNvSpPr/>
            <p:nvPr/>
          </p:nvSpPr>
          <p:spPr>
            <a:xfrm>
              <a:off x="8925840" y="4057200"/>
              <a:ext cx="127008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Composite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281" name="Group 6"/>
          <p:cNvGrpSpPr/>
          <p:nvPr/>
        </p:nvGrpSpPr>
        <p:grpSpPr>
          <a:xfrm>
            <a:off x="7751880" y="2349360"/>
            <a:ext cx="1522800" cy="1027800"/>
            <a:chOff x="7751880" y="2349360"/>
            <a:chExt cx="1522800" cy="1027800"/>
          </a:xfrm>
        </p:grpSpPr>
        <p:pic>
          <p:nvPicPr>
            <p:cNvPr id="282" name="Grafik 11" descr=""/>
            <p:cNvPicPr/>
            <p:nvPr/>
          </p:nvPicPr>
          <p:blipFill>
            <a:blip r:embed="rId7"/>
            <a:stretch/>
          </p:blipFill>
          <p:spPr>
            <a:xfrm>
              <a:off x="7751880" y="2349360"/>
              <a:ext cx="1522800" cy="10278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83" name="CustomShape 7"/>
            <p:cNvSpPr/>
            <p:nvPr/>
          </p:nvSpPr>
          <p:spPr>
            <a:xfrm>
              <a:off x="7923240" y="2559240"/>
              <a:ext cx="118008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Collection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284" name="Group 8"/>
          <p:cNvGrpSpPr/>
          <p:nvPr/>
        </p:nvGrpSpPr>
        <p:grpSpPr>
          <a:xfrm>
            <a:off x="9928440" y="2044800"/>
            <a:ext cx="1522800" cy="1027800"/>
            <a:chOff x="9928440" y="2044800"/>
            <a:chExt cx="1522800" cy="1027800"/>
          </a:xfrm>
        </p:grpSpPr>
        <p:pic>
          <p:nvPicPr>
            <p:cNvPr id="285" name="Grafik 14" descr=""/>
            <p:cNvPicPr/>
            <p:nvPr/>
          </p:nvPicPr>
          <p:blipFill>
            <a:blip r:embed="rId8"/>
            <a:stretch/>
          </p:blipFill>
          <p:spPr>
            <a:xfrm>
              <a:off x="9928440" y="2044800"/>
              <a:ext cx="1522800" cy="10278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86" name="CustomShape 9"/>
            <p:cNvSpPr/>
            <p:nvPr/>
          </p:nvSpPr>
          <p:spPr>
            <a:xfrm>
              <a:off x="10188000" y="2374560"/>
              <a:ext cx="10551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Primitive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287" name="Group 10"/>
          <p:cNvGrpSpPr/>
          <p:nvPr/>
        </p:nvGrpSpPr>
        <p:grpSpPr>
          <a:xfrm>
            <a:off x="95400" y="5866560"/>
            <a:ext cx="12096360" cy="407160"/>
            <a:chOff x="95400" y="5866560"/>
            <a:chExt cx="12096360" cy="407160"/>
          </a:xfrm>
        </p:grpSpPr>
        <p:sp>
          <p:nvSpPr>
            <p:cNvPr id="288" name="CustomShape 11"/>
            <p:cNvSpPr/>
            <p:nvPr/>
          </p:nvSpPr>
          <p:spPr>
            <a:xfrm>
              <a:off x="1783800" y="5936040"/>
              <a:ext cx="135288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Grundlagen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89" name="CustomShape 12"/>
            <p:cNvSpPr/>
            <p:nvPr/>
          </p:nvSpPr>
          <p:spPr>
            <a:xfrm>
              <a:off x="8282520" y="5936040"/>
              <a:ext cx="126288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Demo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90" name="CustomShape 13"/>
            <p:cNvSpPr/>
            <p:nvPr/>
          </p:nvSpPr>
          <p:spPr>
            <a:xfrm>
              <a:off x="3592080" y="5936040"/>
              <a:ext cx="212328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Meta-Modell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91" name="CustomShape 14"/>
            <p:cNvSpPr/>
            <p:nvPr/>
          </p:nvSpPr>
          <p:spPr>
            <a:xfrm>
              <a:off x="10000440" y="5936040"/>
              <a:ext cx="208224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Zusammenfassung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92" name="CustomShape 15"/>
            <p:cNvSpPr/>
            <p:nvPr/>
          </p:nvSpPr>
          <p:spPr>
            <a:xfrm>
              <a:off x="100800" y="5936040"/>
              <a:ext cx="122796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Motivation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93" name="CustomShape 16"/>
            <p:cNvSpPr/>
            <p:nvPr/>
          </p:nvSpPr>
          <p:spPr>
            <a:xfrm>
              <a:off x="1451160" y="5997960"/>
              <a:ext cx="210240" cy="210240"/>
            </a:xfrm>
            <a:prstGeom prst="chevron">
              <a:avLst>
                <a:gd name="adj" fmla="val 50000"/>
              </a:avLst>
            </a:prstGeom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/>
          </p:style>
        </p:sp>
        <p:sp>
          <p:nvSpPr>
            <p:cNvPr id="294" name="CustomShape 17"/>
            <p:cNvSpPr/>
            <p:nvPr/>
          </p:nvSpPr>
          <p:spPr>
            <a:xfrm>
              <a:off x="3259080" y="5997960"/>
              <a:ext cx="210240" cy="21024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295" name="CustomShape 18"/>
            <p:cNvSpPr/>
            <p:nvPr/>
          </p:nvSpPr>
          <p:spPr>
            <a:xfrm>
              <a:off x="5837400" y="5997960"/>
              <a:ext cx="210240" cy="21024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296" name="CustomShape 19"/>
            <p:cNvSpPr/>
            <p:nvPr/>
          </p:nvSpPr>
          <p:spPr>
            <a:xfrm>
              <a:off x="6103440" y="5940360"/>
              <a:ext cx="179064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Implementierung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97" name="CustomShape 20"/>
            <p:cNvSpPr/>
            <p:nvPr/>
          </p:nvSpPr>
          <p:spPr>
            <a:xfrm>
              <a:off x="9667800" y="5997960"/>
              <a:ext cx="210240" cy="21024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298" name="Line 21"/>
            <p:cNvSpPr/>
            <p:nvPr/>
          </p:nvSpPr>
          <p:spPr>
            <a:xfrm>
              <a:off x="95400" y="5866560"/>
              <a:ext cx="12096360" cy="1800"/>
            </a:xfrm>
            <a:prstGeom prst="line">
              <a:avLst/>
            </a:prstGeom>
            <a:ln w="41400">
              <a:solidFill>
                <a:srgbClr val="d9d9d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9" name="CustomShape 22"/>
            <p:cNvSpPr/>
            <p:nvPr/>
          </p:nvSpPr>
          <p:spPr>
            <a:xfrm>
              <a:off x="7949880" y="6002280"/>
              <a:ext cx="210240" cy="21024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</p:grpSp>
      <p:sp>
        <p:nvSpPr>
          <p:cNvPr id="300" name="CustomShape 23"/>
          <p:cNvSpPr/>
          <p:nvPr/>
        </p:nvSpPr>
        <p:spPr>
          <a:xfrm>
            <a:off x="524520" y="244440"/>
            <a:ext cx="9176760" cy="62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90000"/>
              </a:lnSpc>
            </a:pPr>
            <a:r>
              <a:rPr b="1" lang="en-US" sz="3400" spc="-1" strike="noStrike">
                <a:solidFill>
                  <a:srgbClr val="000000"/>
                </a:solidFill>
                <a:latin typeface="Arial"/>
                <a:ea typeface="DejaVu Sans"/>
              </a:rPr>
              <a:t>Data </a:t>
            </a:r>
            <a:r>
              <a:rPr b="1" lang="en-US" sz="3400" spc="-1" strike="noStrike">
                <a:solidFill>
                  <a:srgbClr val="000000"/>
                </a:solidFill>
                <a:latin typeface="Arial"/>
                <a:ea typeface="DejaVu Sans"/>
              </a:rPr>
              <a:t>Dictionar</a:t>
            </a:r>
            <a:r>
              <a:rPr b="1" lang="en-US" sz="3400" spc="-1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endParaRPr b="0" lang="en-US" sz="3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Shape 1"/>
          <p:cNvSpPr txBox="1"/>
          <p:nvPr/>
        </p:nvSpPr>
        <p:spPr>
          <a:xfrm>
            <a:off x="715320" y="6452640"/>
            <a:ext cx="170028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Arial"/>
                <a:ea typeface="DejaVu Sans"/>
              </a:rPr>
              <a:t>07.09.2020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02" name="TextShape 2"/>
          <p:cNvSpPr txBox="1"/>
          <p:nvPr/>
        </p:nvSpPr>
        <p:spPr>
          <a:xfrm>
            <a:off x="280080" y="6452640"/>
            <a:ext cx="43488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fld id="{90CB5789-9404-4CA0-95A0-FD6EA72693C0}" type="slidenum"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grpSp>
        <p:nvGrpSpPr>
          <p:cNvPr id="303" name="Group 3"/>
          <p:cNvGrpSpPr/>
          <p:nvPr/>
        </p:nvGrpSpPr>
        <p:grpSpPr>
          <a:xfrm>
            <a:off x="95760" y="5866560"/>
            <a:ext cx="12096000" cy="407880"/>
            <a:chOff x="95760" y="5866560"/>
            <a:chExt cx="12096000" cy="407880"/>
          </a:xfrm>
        </p:grpSpPr>
        <p:sp>
          <p:nvSpPr>
            <p:cNvPr id="304" name="CustomShape 4"/>
            <p:cNvSpPr/>
            <p:nvPr/>
          </p:nvSpPr>
          <p:spPr>
            <a:xfrm>
              <a:off x="1783800" y="5936040"/>
              <a:ext cx="1353600" cy="334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Grundlage</a:t>
              </a:r>
              <a:r>
                <a:rPr b="1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n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05" name="CustomShape 5"/>
            <p:cNvSpPr/>
            <p:nvPr/>
          </p:nvSpPr>
          <p:spPr>
            <a:xfrm>
              <a:off x="8282520" y="5936040"/>
              <a:ext cx="1263600" cy="334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Demo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06" name="CustomShape 6"/>
            <p:cNvSpPr/>
            <p:nvPr/>
          </p:nvSpPr>
          <p:spPr>
            <a:xfrm>
              <a:off x="3592080" y="5936040"/>
              <a:ext cx="2124000" cy="334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Met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a-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Mod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ell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07" name="CustomShape 7"/>
            <p:cNvSpPr/>
            <p:nvPr/>
          </p:nvSpPr>
          <p:spPr>
            <a:xfrm>
              <a:off x="10000440" y="5936040"/>
              <a:ext cx="2082960" cy="334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Zusammenfassun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g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08" name="CustomShape 8"/>
            <p:cNvSpPr/>
            <p:nvPr/>
          </p:nvSpPr>
          <p:spPr>
            <a:xfrm>
              <a:off x="100800" y="5936040"/>
              <a:ext cx="1228680" cy="334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Motivation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09" name="CustomShape 9"/>
            <p:cNvSpPr/>
            <p:nvPr/>
          </p:nvSpPr>
          <p:spPr>
            <a:xfrm>
              <a:off x="1451160" y="5997960"/>
              <a:ext cx="210960" cy="210960"/>
            </a:xfrm>
            <a:prstGeom prst="chevron">
              <a:avLst>
                <a:gd name="adj" fmla="val 50000"/>
              </a:avLst>
            </a:prstGeom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/>
          </p:style>
        </p:sp>
        <p:sp>
          <p:nvSpPr>
            <p:cNvPr id="310" name="CustomShape 10"/>
            <p:cNvSpPr/>
            <p:nvPr/>
          </p:nvSpPr>
          <p:spPr>
            <a:xfrm>
              <a:off x="3259080" y="5997960"/>
              <a:ext cx="210960" cy="21096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311" name="CustomShape 11"/>
            <p:cNvSpPr/>
            <p:nvPr/>
          </p:nvSpPr>
          <p:spPr>
            <a:xfrm>
              <a:off x="5837400" y="5997960"/>
              <a:ext cx="210960" cy="21096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312" name="CustomShape 12"/>
            <p:cNvSpPr/>
            <p:nvPr/>
          </p:nvSpPr>
          <p:spPr>
            <a:xfrm>
              <a:off x="6103440" y="5940360"/>
              <a:ext cx="1791360" cy="334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Implementi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erung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13" name="CustomShape 13"/>
            <p:cNvSpPr/>
            <p:nvPr/>
          </p:nvSpPr>
          <p:spPr>
            <a:xfrm>
              <a:off x="9667800" y="5997960"/>
              <a:ext cx="210960" cy="21096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314" name="Line 14"/>
            <p:cNvSpPr/>
            <p:nvPr/>
          </p:nvSpPr>
          <p:spPr>
            <a:xfrm>
              <a:off x="95760" y="5866560"/>
              <a:ext cx="12096000" cy="1800"/>
            </a:xfrm>
            <a:prstGeom prst="line">
              <a:avLst/>
            </a:prstGeom>
            <a:ln w="41400">
              <a:solidFill>
                <a:srgbClr val="d9d9d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5" name="CustomShape 15"/>
            <p:cNvSpPr/>
            <p:nvPr/>
          </p:nvSpPr>
          <p:spPr>
            <a:xfrm>
              <a:off x="7949880" y="6002280"/>
              <a:ext cx="210960" cy="21096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</p:grpSp>
      <p:sp>
        <p:nvSpPr>
          <p:cNvPr id="316" name="CustomShape 16"/>
          <p:cNvSpPr/>
          <p:nvPr/>
        </p:nvSpPr>
        <p:spPr>
          <a:xfrm>
            <a:off x="524520" y="244440"/>
            <a:ext cx="9177480" cy="62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90000"/>
              </a:lnSpc>
            </a:pPr>
            <a:r>
              <a:rPr b="1" lang="en-US" sz="3400" spc="-1" strike="noStrike">
                <a:solidFill>
                  <a:srgbClr val="000000"/>
                </a:solidFill>
                <a:latin typeface="Arial"/>
                <a:ea typeface="DejaVu Sans"/>
              </a:rPr>
              <a:t>Hierarchisierung (1)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317" name="Grafik 22" descr=""/>
          <p:cNvPicPr/>
          <p:nvPr/>
        </p:nvPicPr>
        <p:blipFill>
          <a:blip r:embed="rId1"/>
          <a:stretch/>
        </p:blipFill>
        <p:spPr>
          <a:xfrm>
            <a:off x="1630800" y="2284560"/>
            <a:ext cx="8925840" cy="3224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rafik 21" descr=""/>
          <p:cNvPicPr/>
          <p:nvPr/>
        </p:nvPicPr>
        <p:blipFill>
          <a:blip r:embed="rId1"/>
          <a:stretch/>
        </p:blipFill>
        <p:spPr>
          <a:xfrm>
            <a:off x="1629720" y="1051920"/>
            <a:ext cx="8932320" cy="4457160"/>
          </a:xfrm>
          <a:prstGeom prst="rect">
            <a:avLst/>
          </a:prstGeom>
          <a:ln>
            <a:noFill/>
          </a:ln>
        </p:spPr>
      </p:pic>
      <p:sp>
        <p:nvSpPr>
          <p:cNvPr id="319" name="TextShape 1"/>
          <p:cNvSpPr txBox="1"/>
          <p:nvPr/>
        </p:nvSpPr>
        <p:spPr>
          <a:xfrm>
            <a:off x="715320" y="6452640"/>
            <a:ext cx="170028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Arial"/>
                <a:ea typeface="DejaVu Sans"/>
              </a:rPr>
              <a:t>07.09.2020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20" name="TextShape 2"/>
          <p:cNvSpPr txBox="1"/>
          <p:nvPr/>
        </p:nvSpPr>
        <p:spPr>
          <a:xfrm>
            <a:off x="280080" y="6452640"/>
            <a:ext cx="43488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fld id="{20025A22-F76F-4BA4-8CFF-19D3D042C640}" type="slidenum"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grpSp>
        <p:nvGrpSpPr>
          <p:cNvPr id="321" name="Group 3"/>
          <p:cNvGrpSpPr/>
          <p:nvPr/>
        </p:nvGrpSpPr>
        <p:grpSpPr>
          <a:xfrm>
            <a:off x="95760" y="5866560"/>
            <a:ext cx="12096000" cy="407880"/>
            <a:chOff x="95760" y="5866560"/>
            <a:chExt cx="12096000" cy="407880"/>
          </a:xfrm>
        </p:grpSpPr>
        <p:sp>
          <p:nvSpPr>
            <p:cNvPr id="322" name="CustomShape 4"/>
            <p:cNvSpPr/>
            <p:nvPr/>
          </p:nvSpPr>
          <p:spPr>
            <a:xfrm>
              <a:off x="1783800" y="5936040"/>
              <a:ext cx="1353600" cy="334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Grundlagen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23" name="CustomShape 5"/>
            <p:cNvSpPr/>
            <p:nvPr/>
          </p:nvSpPr>
          <p:spPr>
            <a:xfrm>
              <a:off x="8282520" y="5936040"/>
              <a:ext cx="1263600" cy="334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Demo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24" name="CustomShape 6"/>
            <p:cNvSpPr/>
            <p:nvPr/>
          </p:nvSpPr>
          <p:spPr>
            <a:xfrm>
              <a:off x="3592080" y="5936040"/>
              <a:ext cx="2124000" cy="334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Meta-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Modell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25" name="CustomShape 7"/>
            <p:cNvSpPr/>
            <p:nvPr/>
          </p:nvSpPr>
          <p:spPr>
            <a:xfrm>
              <a:off x="10000440" y="5936040"/>
              <a:ext cx="2082960" cy="334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Zusammenf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assung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26" name="CustomShape 8"/>
            <p:cNvSpPr/>
            <p:nvPr/>
          </p:nvSpPr>
          <p:spPr>
            <a:xfrm>
              <a:off x="100800" y="5936040"/>
              <a:ext cx="1228680" cy="334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Moti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vatio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n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27" name="CustomShape 9"/>
            <p:cNvSpPr/>
            <p:nvPr/>
          </p:nvSpPr>
          <p:spPr>
            <a:xfrm>
              <a:off x="1451160" y="5997960"/>
              <a:ext cx="210960" cy="210960"/>
            </a:xfrm>
            <a:prstGeom prst="chevron">
              <a:avLst>
                <a:gd name="adj" fmla="val 50000"/>
              </a:avLst>
            </a:prstGeom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/>
          </p:style>
        </p:sp>
        <p:sp>
          <p:nvSpPr>
            <p:cNvPr id="328" name="CustomShape 10"/>
            <p:cNvSpPr/>
            <p:nvPr/>
          </p:nvSpPr>
          <p:spPr>
            <a:xfrm>
              <a:off x="3259080" y="5997960"/>
              <a:ext cx="210960" cy="21096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329" name="CustomShape 11"/>
            <p:cNvSpPr/>
            <p:nvPr/>
          </p:nvSpPr>
          <p:spPr>
            <a:xfrm>
              <a:off x="5837400" y="5997960"/>
              <a:ext cx="210960" cy="21096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330" name="CustomShape 12"/>
            <p:cNvSpPr/>
            <p:nvPr/>
          </p:nvSpPr>
          <p:spPr>
            <a:xfrm>
              <a:off x="6103440" y="5940360"/>
              <a:ext cx="1791360" cy="334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Implementierung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31" name="CustomShape 13"/>
            <p:cNvSpPr/>
            <p:nvPr/>
          </p:nvSpPr>
          <p:spPr>
            <a:xfrm>
              <a:off x="9667800" y="5997960"/>
              <a:ext cx="210960" cy="21096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332" name="Line 14"/>
            <p:cNvSpPr/>
            <p:nvPr/>
          </p:nvSpPr>
          <p:spPr>
            <a:xfrm>
              <a:off x="95760" y="5866560"/>
              <a:ext cx="12096000" cy="1800"/>
            </a:xfrm>
            <a:prstGeom prst="line">
              <a:avLst/>
            </a:prstGeom>
            <a:ln w="41400">
              <a:solidFill>
                <a:srgbClr val="d9d9d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3" name="CustomShape 15"/>
            <p:cNvSpPr/>
            <p:nvPr/>
          </p:nvSpPr>
          <p:spPr>
            <a:xfrm>
              <a:off x="7949880" y="6002280"/>
              <a:ext cx="210960" cy="210960"/>
            </a:xfrm>
            <a:prstGeom prst="chevron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</p:grpSp>
      <p:sp>
        <p:nvSpPr>
          <p:cNvPr id="334" name="CustomShape 16"/>
          <p:cNvSpPr/>
          <p:nvPr/>
        </p:nvSpPr>
        <p:spPr>
          <a:xfrm>
            <a:off x="524520" y="244440"/>
            <a:ext cx="9177480" cy="62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90000"/>
              </a:lnSpc>
            </a:pPr>
            <a:r>
              <a:rPr b="1" lang="en-US" sz="34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1" lang="en-US" sz="34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1" lang="en-US" sz="3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1" lang="en-US" sz="34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1" lang="en-US" sz="34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1" lang="en-US" sz="34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1" lang="en-US" sz="34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1" lang="en-US" sz="34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1" lang="en-US" sz="34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1" lang="en-US" sz="34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1" lang="en-US" sz="34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1" lang="en-US" sz="3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1" lang="en-US" sz="34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1" lang="en-US" sz="34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1" lang="en-US" sz="34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1" lang="en-US" sz="34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1" lang="en-US" sz="3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34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1" lang="en-US" sz="34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b="1" lang="en-US" sz="34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34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009682"/>
      </a:accent1>
      <a:accent2>
        <a:srgbClr val="4664aa"/>
      </a:accent2>
      <a:accent3>
        <a:srgbClr val="d9d9d9"/>
      </a:accent3>
      <a:accent4>
        <a:srgbClr val="4cb5a7"/>
      </a:accent4>
      <a:accent5>
        <a:srgbClr val="7d92c3"/>
      </a:accent5>
      <a:accent6>
        <a:srgbClr val="7fcac0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009682"/>
      </a:accent1>
      <a:accent2>
        <a:srgbClr val="4664aa"/>
      </a:accent2>
      <a:accent3>
        <a:srgbClr val="d9d9d9"/>
      </a:accent3>
      <a:accent4>
        <a:srgbClr val="4cb5a7"/>
      </a:accent4>
      <a:accent5>
        <a:srgbClr val="7d92c3"/>
      </a:accent5>
      <a:accent6>
        <a:srgbClr val="7fcac0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009682"/>
      </a:accent1>
      <a:accent2>
        <a:srgbClr val="4664aa"/>
      </a:accent2>
      <a:accent3>
        <a:srgbClr val="d9d9d9"/>
      </a:accent3>
      <a:accent4>
        <a:srgbClr val="4cb5a7"/>
      </a:accent4>
      <a:accent5>
        <a:srgbClr val="7d92c3"/>
      </a:accent5>
      <a:accent6>
        <a:srgbClr val="7fcac0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009682"/>
      </a:accent1>
      <a:accent2>
        <a:srgbClr val="4664aa"/>
      </a:accent2>
      <a:accent3>
        <a:srgbClr val="d9d9d9"/>
      </a:accent3>
      <a:accent4>
        <a:srgbClr val="4cb5a7"/>
      </a:accent4>
      <a:accent5>
        <a:srgbClr val="7d92c3"/>
      </a:accent5>
      <a:accent6>
        <a:srgbClr val="7fcac0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50</TotalTime>
  <Application>LibreOffice/6.0.7.3$Linux_X86_64 LibreOffice_project/00m0$Build-3</Application>
  <Words>787</Words>
  <Paragraphs>386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2020-03-06T16:02:35Z</dcterms:created>
  <dc:creator>Bott, Katrin</dc:creator>
  <dc:description/>
  <dc:language>en-US</dc:language>
  <cp:lastModifiedBy/>
  <dcterms:modified xsi:type="dcterms:W3CDTF">2020-09-03T13:11:01Z</dcterms:modified>
  <cp:revision>370</cp:revision>
  <dc:subject/>
  <dc:title>Presentation Katrin Bott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13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25</vt:i4>
  </property>
</Properties>
</file>