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</a:t>
            </a:r>
            <a:r>
              <a:rPr b="0" lang="en-US" sz="2000" spc="-1" strike="noStrike">
                <a:latin typeface="Arial"/>
              </a:rPr>
              <a:t>the 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4757DCC-E076-4783-8606-5C75D61B2D3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Man kann Erweiterung (unterschiedliche Repräsentationen des semantischen Modells) aktivieren, deaktivieren, Erweiterung ein- und ausschalten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9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C08983-F114-44F1-B6E8-4F95707AFB5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wie ist das Erstellen von graphischen ElementenSirius aufgebaut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Festlegen auf welches semantische Element sich das graphische Mapping bezieht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Expressions mit AQL (Accello Query Language)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Festlegen von Styles: wie vorhin schon gezeigt, normaler Prozess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Ab hier Umsetzunge des erweiterten Editors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Importiert Process Node → Darstellung der Prozesse aus ursprünglichem Editor wird übernommen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→ </a:t>
            </a:r>
            <a:r>
              <a:rPr b="0" lang="en-US" sz="2000" spc="-1" strike="noStrike">
                <a:latin typeface="Arial"/>
              </a:rPr>
              <a:t>Erweiterung durch Bordered Nodes (angrenzende Knoten) Charakteristiken, und In und OutPins und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zusätzlicher Conditional Style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Einführungsbeispiel im tatsählichen Sirius Editor (Metamodell auf Englisch)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Wie vorhin schon angedeutet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→ </a:t>
            </a:r>
            <a:r>
              <a:rPr b="0" lang="en-US" sz="2000" spc="-1" strike="noStrike">
                <a:latin typeface="Arial"/>
              </a:rPr>
              <a:t>Charakteristiken werden direkt an Knoten angebunden dargestellt und können über Tools hinzugefügt warden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Hier auch noch ein neuer Style für Prozesse: c</a:t>
            </a:r>
            <a:endParaRPr b="0" lang="en-US" sz="2000" spc="-1" strike="noStrike">
              <a:latin typeface="Arial"/>
            </a:endParaRPr>
          </a:p>
          <a:p>
            <a:pPr marL="34344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Datenflüsse verlaufen durch Pins, um neue Datenflüsse zu erstellen, müssen erst neue Pins hinzugefügt werden (zum Verhalten des Knoten)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Zugriffsrechte hier nicht direct ersichtlich, sondern sind innerhalb eines Assignments definiert, darauf komme ich später zurück</a:t>
            </a:r>
            <a:br/>
            <a:r>
              <a:rPr b="0" lang="en-US" sz="2000" spc="-1" strike="noStrike">
                <a:latin typeface="Arial"/>
              </a:rPr>
              <a:t>- daraus ergibt sich die Frage, wie können neue Assignments erstellt werden?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4CA160F-1A5E-44B4-A4CD-7AC4F791251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Definieren von Tools für Graphischen Editor die sich auf verschiedene Diagrammelemente beziehn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, wie das Hinzufügen von Knoten, oder Dataflows, Hinzufügen von neuen Charakteristiken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Festlegen auf welche Diagramm Elemente sich das  Tool bezieht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Verschiedene Operationen (Änderungen des Metamodells), die festgelegt werden können, wie Fallunterscheidungen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Für komplexere Änderungen am Metamodell kann man Services definieren: Implementierung in java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Hier Verwendung von Java Services, wenn AQL nicht mehr ausreicht, um komplexere Änderungen am Metamodell darzustellen und mehr Übersichtlichkeit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Zum Beispiel bei der Verfeinerung von Datenflüssen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Herausforderung hervorheben, die sich gestellt hat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Hier ein Datenfluss mit einem Flug, der noch verschiedene weitere Unterdaten enthält wie Start, Ziel und Flugnummer, also ein Datenfluss der sich verfeinern lässt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Datenfluss mit zwei Daten soll verfeinert werden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F345E6-5BE2-41AA-97CA-F598E678935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Datenfluss mit zwei Daten soll verfeinert werden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D728F23-E588-4E3D-80EE-6A9E1AABC9F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67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9401F5A-9EFE-4A32-BBA4-98CC51EB709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70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C47FAA-1B5F-4B0E-A1D2-0A898723B5A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6480"/>
          </a:xfrm>
          <a:prstGeom prst="rect">
            <a:avLst/>
          </a:prstGeom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rIns="0" tIns="0" bIns="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Hi</a:t>
            </a:r>
            <a:r>
              <a:rPr b="0" lang="en-US" sz="2000" spc="-1" strike="noStrike">
                <a:latin typeface="Arial"/>
              </a:rPr>
              <a:t>er </a:t>
            </a:r>
            <a:r>
              <a:rPr b="0" lang="en-US" sz="2000" spc="-1" strike="noStrike">
                <a:latin typeface="Arial"/>
              </a:rPr>
              <a:t>si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ht 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uf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u </a:t>
            </a:r>
            <a:r>
              <a:rPr b="0" lang="en-US" sz="2000" spc="-1" strike="noStrike">
                <a:latin typeface="Arial"/>
              </a:rPr>
              <a:t>ei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ty</a:t>
            </a:r>
            <a:r>
              <a:rPr b="0" lang="en-US" sz="2000" spc="-1" strike="noStrike">
                <a:latin typeface="Arial"/>
              </a:rPr>
              <a:t>pi</a:t>
            </a:r>
            <a:r>
              <a:rPr b="0" lang="en-US" sz="2000" spc="-1" strike="noStrike">
                <a:latin typeface="Arial"/>
              </a:rPr>
              <a:t>sc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at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nf</a:t>
            </a:r>
            <a:r>
              <a:rPr b="0" lang="en-US" sz="2000" spc="-1" strike="noStrike">
                <a:latin typeface="Arial"/>
              </a:rPr>
              <a:t>lu</a:t>
            </a:r>
            <a:r>
              <a:rPr b="0" lang="en-US" sz="2000" spc="-1" strike="noStrike">
                <a:latin typeface="Arial"/>
              </a:rPr>
              <a:t>ss</a:t>
            </a:r>
            <a:r>
              <a:rPr b="0" lang="en-US" sz="2000" spc="-1" strike="noStrike">
                <a:latin typeface="Arial"/>
              </a:rPr>
              <a:t>di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gr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br/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sc</a:t>
            </a:r>
            <a:r>
              <a:rPr b="0" lang="en-US" sz="2000" spc="-1" strike="noStrike">
                <a:latin typeface="Arial"/>
              </a:rPr>
              <a:t>hr</a:t>
            </a:r>
            <a:r>
              <a:rPr b="0" lang="en-US" sz="2000" spc="-1" strike="noStrike">
                <a:latin typeface="Arial"/>
              </a:rPr>
              <a:t>ei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Pr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z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ss</a:t>
            </a:r>
            <a:r>
              <a:rPr b="0" lang="en-US" sz="2000" spc="-1" strike="noStrike">
                <a:latin typeface="Arial"/>
              </a:rPr>
              <a:t>: </a:t>
            </a:r>
            <a:r>
              <a:rPr b="0" lang="en-US" sz="2000" spc="-1" strike="noStrike">
                <a:latin typeface="Arial"/>
              </a:rPr>
              <a:t>Tr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sf</a:t>
            </a:r>
            <a:r>
              <a:rPr b="0" lang="en-US" sz="2000" spc="-1" strike="noStrike">
                <a:latin typeface="Arial"/>
              </a:rPr>
              <a:t>or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at</a:t>
            </a:r>
            <a:r>
              <a:rPr b="0" lang="en-US" sz="2000" spc="-1" strike="noStrike">
                <a:latin typeface="Arial"/>
              </a:rPr>
              <a:t>io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ei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er 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d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er 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at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nf</a:t>
            </a:r>
            <a:r>
              <a:rPr b="0" lang="en-US" sz="2000" spc="-1" strike="noStrike">
                <a:latin typeface="Arial"/>
              </a:rPr>
              <a:t>lü</a:t>
            </a:r>
            <a:r>
              <a:rPr b="0" lang="en-US" sz="2000" spc="-1" strike="noStrike">
                <a:latin typeface="Arial"/>
              </a:rPr>
              <a:t>ss</a:t>
            </a:r>
            <a:r>
              <a:rPr b="0" lang="en-US" sz="2000" spc="-1" strike="noStrike">
                <a:latin typeface="Arial"/>
              </a:rPr>
              <a:t>e</a:t>
            </a:r>
            <a:endParaRPr b="0" lang="en-US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ei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er</a:t>
            </a:r>
            <a:r>
              <a:rPr b="0" lang="en-US" sz="2000" spc="-1" strike="noStrike">
                <a:latin typeface="Arial"/>
              </a:rPr>
              <a:t>: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n-</a:t>
            </a:r>
            <a:r>
              <a:rPr b="0" lang="en-US" sz="2000" spc="-1" strike="noStrike">
                <a:latin typeface="Arial"/>
              </a:rPr>
              <a:t>/S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hr</a:t>
            </a:r>
            <a:r>
              <a:rPr b="0" lang="en-US" sz="2000" spc="-1" strike="noStrike">
                <a:latin typeface="Arial"/>
              </a:rPr>
              <a:t>ei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at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endParaRPr b="0" lang="en-US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xt</a:t>
            </a:r>
            <a:r>
              <a:rPr b="0" lang="en-US" sz="2000" spc="-1" strike="noStrike">
                <a:latin typeface="Arial"/>
              </a:rPr>
              <a:t>er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er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kt</a:t>
            </a:r>
            <a:r>
              <a:rPr b="0" lang="en-US" sz="2000" spc="-1" strike="noStrike">
                <a:latin typeface="Arial"/>
              </a:rPr>
              <a:t>or</a:t>
            </a:r>
            <a:r>
              <a:rPr b="0" lang="en-US" sz="2000" spc="-1" strike="noStrike">
                <a:latin typeface="Arial"/>
              </a:rPr>
              <a:t>: </a:t>
            </a:r>
            <a:r>
              <a:rPr b="0" lang="en-US" sz="2000" spc="-1" strike="noStrike">
                <a:latin typeface="Arial"/>
              </a:rPr>
              <a:t>Ei</a:t>
            </a:r>
            <a:r>
              <a:rPr b="0" lang="en-US" sz="2000" spc="-1" strike="noStrike">
                <a:latin typeface="Arial"/>
              </a:rPr>
              <a:t>nf</a:t>
            </a:r>
            <a:r>
              <a:rPr b="0" lang="en-US" sz="2000" spc="-1" strike="noStrike">
                <a:latin typeface="Arial"/>
              </a:rPr>
              <a:t>ü</a:t>
            </a:r>
            <a:r>
              <a:rPr b="0" lang="en-US" sz="2000" spc="-1" strike="noStrike">
                <a:latin typeface="Arial"/>
              </a:rPr>
              <a:t>hr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at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in 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ys</a:t>
            </a:r>
            <a:r>
              <a:rPr b="0" lang="en-US" sz="2000" spc="-1" strike="noStrike">
                <a:latin typeface="Arial"/>
              </a:rPr>
              <a:t>te</a:t>
            </a:r>
            <a:r>
              <a:rPr b="0" lang="en-US" sz="2000" spc="-1" strike="noStrike">
                <a:latin typeface="Arial"/>
              </a:rPr>
              <a:t>m</a:t>
            </a:r>
            <a:endParaRPr b="0" lang="en-US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at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nf</a:t>
            </a:r>
            <a:r>
              <a:rPr b="0" lang="en-US" sz="2000" spc="-1" strike="noStrike">
                <a:latin typeface="Arial"/>
              </a:rPr>
              <a:t>lü</a:t>
            </a:r>
            <a:r>
              <a:rPr b="0" lang="en-US" sz="2000" spc="-1" strike="noStrike">
                <a:latin typeface="Arial"/>
              </a:rPr>
              <a:t>ss</a:t>
            </a:r>
            <a:r>
              <a:rPr b="0" lang="en-US" sz="2000" spc="-1" strike="noStrike">
                <a:latin typeface="Arial"/>
              </a:rPr>
              <a:t>e: </a:t>
            </a:r>
            <a:r>
              <a:rPr b="0" lang="en-US" sz="2000" spc="-1" strike="noStrike">
                <a:latin typeface="Arial"/>
              </a:rPr>
              <a:t>Tr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or</a:t>
            </a:r>
            <a:r>
              <a:rPr b="0" lang="en-US" sz="2000" spc="-1" strike="noStrike">
                <a:latin typeface="Arial"/>
              </a:rPr>
              <a:t>t 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at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ei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er </a:t>
            </a:r>
            <a:r>
              <a:rPr b="0" lang="en-US" sz="2000" spc="-1" strike="noStrike">
                <a:latin typeface="Arial"/>
              </a:rPr>
              <a:t>Q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ell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z</a:t>
            </a:r>
            <a:r>
              <a:rPr b="0" lang="en-US" sz="2000" spc="-1" strike="noStrike">
                <a:latin typeface="Arial"/>
              </a:rPr>
              <a:t>u </a:t>
            </a:r>
            <a:r>
              <a:rPr b="0" lang="en-US" sz="2000" spc="-1" strike="noStrike">
                <a:latin typeface="Arial"/>
              </a:rPr>
              <a:t>ei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m </a:t>
            </a:r>
            <a:r>
              <a:rPr b="0" lang="en-US" sz="2000" spc="-1" strike="noStrike">
                <a:latin typeface="Arial"/>
              </a:rPr>
              <a:t>Zi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bi</a:t>
            </a:r>
            <a:r>
              <a:rPr b="0" lang="en-US" sz="2000" spc="-1" strike="noStrike">
                <a:latin typeface="Arial"/>
              </a:rPr>
              <a:t>et</a:t>
            </a:r>
            <a:r>
              <a:rPr b="0" lang="en-US" sz="2000" spc="-1" strike="noStrike">
                <a:latin typeface="Arial"/>
              </a:rPr>
              <a:t>e: </a:t>
            </a:r>
            <a:r>
              <a:rPr b="0" lang="en-US" sz="2000" spc="-1" strike="noStrike">
                <a:latin typeface="Arial"/>
              </a:rPr>
              <a:t>Si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er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ei</a:t>
            </a:r>
            <a:r>
              <a:rPr b="0" lang="en-US" sz="2000" spc="-1" strike="noStrike">
                <a:latin typeface="Arial"/>
              </a:rPr>
              <a:t>ts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al</a:t>
            </a:r>
            <a:r>
              <a:rPr b="0" lang="en-US" sz="2000" spc="-1" strike="noStrike">
                <a:latin typeface="Arial"/>
              </a:rPr>
              <a:t>ys</a:t>
            </a:r>
            <a:r>
              <a:rPr b="0" lang="en-US" sz="2000" spc="-1" strike="noStrike">
                <a:latin typeface="Arial"/>
              </a:rPr>
              <a:t>e</a:t>
            </a:r>
            <a:br/>
            <a:r>
              <a:rPr b="0" lang="en-US" sz="2000" spc="-1" strike="noStrike">
                <a:latin typeface="Arial"/>
              </a:rPr>
              <a:t>wi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si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ht </a:t>
            </a:r>
            <a:r>
              <a:rPr b="0" lang="en-US" sz="2000" spc="-1" strike="noStrike">
                <a:latin typeface="Arial"/>
              </a:rPr>
              <a:t>gi</a:t>
            </a:r>
            <a:r>
              <a:rPr b="0" lang="en-US" sz="2000" spc="-1" strike="noStrike">
                <a:latin typeface="Arial"/>
              </a:rPr>
              <a:t>bt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er</a:t>
            </a:r>
            <a:r>
              <a:rPr b="0" lang="en-US" sz="2000" spc="-1" strike="noStrike">
                <a:latin typeface="Arial"/>
              </a:rPr>
              <a:t>st 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al 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ei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nt</a:t>
            </a:r>
            <a:r>
              <a:rPr b="0" lang="en-US" sz="2000" spc="-1" strike="noStrike">
                <a:latin typeface="Arial"/>
              </a:rPr>
              <a:t>er</a:t>
            </a:r>
            <a:r>
              <a:rPr b="0" lang="en-US" sz="2000" spc="-1" strike="noStrike">
                <a:latin typeface="Arial"/>
              </a:rPr>
              <a:t>sc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ei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g </a:t>
            </a:r>
            <a:r>
              <a:rPr b="0" lang="en-US" sz="2000" spc="-1" strike="noStrike">
                <a:latin typeface="Arial"/>
              </a:rPr>
              <a:t>z</a:t>
            </a:r>
            <a:r>
              <a:rPr b="0" lang="en-US" sz="2000" spc="-1" strike="noStrike">
                <a:latin typeface="Arial"/>
              </a:rPr>
              <a:t>wi</a:t>
            </a:r>
            <a:r>
              <a:rPr b="0" lang="en-US" sz="2000" spc="-1" strike="noStrike">
                <a:latin typeface="Arial"/>
              </a:rPr>
              <a:t>sc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di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at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ss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→ </a:t>
            </a:r>
            <a:r>
              <a:rPr b="0" lang="en-US" sz="2000" spc="-1" strike="noStrike">
                <a:latin typeface="Arial"/>
              </a:rPr>
              <a:t>Ü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er</a:t>
            </a:r>
            <a:r>
              <a:rPr b="0" lang="en-US" sz="2000" spc="-1" strike="noStrike">
                <a:latin typeface="Arial"/>
              </a:rPr>
              <a:t>lei</a:t>
            </a:r>
            <a:r>
              <a:rPr b="0" lang="en-US" sz="2000" spc="-1" strike="noStrike">
                <a:latin typeface="Arial"/>
              </a:rPr>
              <a:t>tu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g 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ei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pi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6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C12B5A7-5C1B-4F0F-A5C6-5A3C3877878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73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BBD1B9B-FD15-4890-959F-21E83CED336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Zwei Arten der Hierarchisierung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Übertragung des Konzeptes auf erweitertes Metamodell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6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5B50F03-C451-4373-9E98-9F5D635AD02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Unterschiede daran wie schützenwert Daten sind, spielt auch eine wichtige Rolle bei der Analyse von den Systemen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Kann aber bei diesem Modell so nicht getroffen werden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5D5D9CE-1CCE-4961-8F97-4D1ED32D573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Erweiterung </a:t>
            </a:r>
            <a:r>
              <a:rPr b="0" lang="en-US" sz="2000" spc="-1" strike="noStrike">
                <a:latin typeface="Arial"/>
              </a:rPr>
              <a:t>des Modells </a:t>
            </a:r>
            <a:r>
              <a:rPr b="0" lang="en-US" sz="2000" spc="-1" strike="noStrike">
                <a:latin typeface="Arial"/>
              </a:rPr>
              <a:t>um </a:t>
            </a:r>
            <a:r>
              <a:rPr b="0" lang="en-US" sz="2000" spc="-1" strike="noStrike">
                <a:latin typeface="Arial"/>
              </a:rPr>
              <a:t>Charakteristi</a:t>
            </a:r>
            <a:r>
              <a:rPr b="0" lang="en-US" sz="2000" spc="-1" strike="noStrike">
                <a:latin typeface="Arial"/>
              </a:rPr>
              <a:t>ken: mehr </a:t>
            </a:r>
            <a:r>
              <a:rPr b="0" lang="en-US" sz="2000" spc="-1" strike="noStrike">
                <a:latin typeface="Arial"/>
              </a:rPr>
              <a:t>Information </a:t>
            </a:r>
            <a:r>
              <a:rPr b="0" lang="en-US" sz="2000" spc="-1" strike="noStrike">
                <a:latin typeface="Arial"/>
              </a:rPr>
              <a:t>über Daten </a:t>
            </a:r>
            <a:r>
              <a:rPr b="0" lang="en-US" sz="2000" spc="-1" strike="noStrike">
                <a:latin typeface="Arial"/>
              </a:rPr>
              <a:t>und mehr </a:t>
            </a:r>
            <a:r>
              <a:rPr b="0" lang="en-US" sz="2000" spc="-1" strike="noStrike">
                <a:latin typeface="Arial"/>
              </a:rPr>
              <a:t>Kontrolle bei </a:t>
            </a:r>
            <a:r>
              <a:rPr b="0" lang="en-US" sz="2000" spc="-1" strike="noStrike">
                <a:latin typeface="Arial"/>
              </a:rPr>
              <a:t>Analyse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2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07730A7-C6AD-4BE2-9724-86B261FE6B9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Im letzten Semester wurde ein Editor für Datenflussdiagramme mit Hierarchisierung entwickelt, Hierarchisierung: Prozesse können näher dargestellt warden durch verfeinerte Subdiagramme, Datenflüsse können aufgeteilt werden in mehrere Unterdatenflüsse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Editor soll um gerade beschriebenen Charaktersitiken, Pins zum Datenaustauch, ..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Und Anpassung der Verfeinerung an das erweiterte Modell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Ich werde noch einmal kurz auf die zugrunde liegenden meta-Modelle eingehen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5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2A65EF-A497-4FEC-A40E-8A1C310D16F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Hier grundlegendes Datenflussdiagramm von gerade eben, wie die Erweiterungen 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Charakterisierung: Knoten können mehrere Charakterisitken besitzen, um sie näher zu beschreiben, wie z.B. die Rollen die wir gerade gesehen haben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Datenflüsse verlaufen nicht mehr nur von Knoten zu Knoten, sondern durch In- und Output Pins die an Knoten angebunden sind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Verhalten: eins pro Knoten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8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A97EDEB-FB36-4ECF-A389-9CD20B11BBF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Hier graphisch repräsentiert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 einer Verhaltensdefinition sind die In- und Outputpins eines Knoten definiert, die ein Knoten besitzt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Über Assignments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Linke Seite des Assignments bezieht sich auf einen spezifische Pin und kann auch charakterischen Typ, essentiell auch eine Charakteristik besitzen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Beispiel: Nodes können je nach Zustand im Editor unterschiedlich dargestellt werden, ein unterschiedliches Mapping zugeordnet werden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Als „Standard“ Repräsentation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Als Read Only, wenn auf unterster Ebene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Oder als refined Process, wenn ein verfeinertes Diagramm bereits besteht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3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80301A-9C18-40C0-9866-4919D85D7B8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 Sirius gibt es die Möglichkeit bestehende Diagramme zu erweitern, dazu gibt es Diagram Extension Points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Man kann wie für „normalen“ Editor Knoten und Kanten, etc. definieren und dabei die bereits bestehenden Mappings importieren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Und diese dann spezialisieren oder modifizieren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→ </a:t>
            </a:r>
            <a:r>
              <a:rPr b="0" lang="en-US" sz="2000" spc="-1" strike="noStrike">
                <a:latin typeface="Arial"/>
              </a:rPr>
              <a:t>specialize (modify) a mapping defined somewhere else (in an other layer, an other graphical representation or an other viewpoint)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Mappings: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6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8E7778-7781-4247-B714-28BFBA87894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8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pic>
        <p:nvPicPr>
          <p:cNvPr id="1" name="Grafik 10" descr=""/>
          <p:cNvPicPr/>
          <p:nvPr/>
        </p:nvPicPr>
        <p:blipFill>
          <a:blip r:embed="rId3"/>
          <a:stretch/>
        </p:blipFill>
        <p:spPr>
          <a:xfrm>
            <a:off x="10227240" y="327960"/>
            <a:ext cx="1438200" cy="66528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2498760" y="6452640"/>
            <a:ext cx="5407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Katrin Bott – Sirius-Editor für erweiterte Datenflussdiagramme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" name="CustomShape 2" hidden="1"/>
          <p:cNvSpPr/>
          <p:nvPr/>
        </p:nvSpPr>
        <p:spPr>
          <a:xfrm>
            <a:off x="7539480" y="6452640"/>
            <a:ext cx="4125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Architecture-driven Requirements Engineering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Institut für Programmstrukturen und Datenorganisation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" name="Picture 2" descr=""/>
          <p:cNvPicPr/>
          <p:nvPr/>
        </p:nvPicPr>
        <p:blipFill>
          <a:blip r:embed="rId4"/>
          <a:srcRect l="0" t="20961" r="0" b="21313"/>
          <a:stretch/>
        </p:blipFill>
        <p:spPr>
          <a:xfrm>
            <a:off x="116280" y="2802240"/>
            <a:ext cx="12073680" cy="3897000"/>
          </a:xfrm>
          <a:prstGeom prst="rect">
            <a:avLst/>
          </a:prstGeom>
          <a:ln w="9360">
            <a:noFill/>
          </a:ln>
        </p:spPr>
      </p:pic>
      <p:pic>
        <p:nvPicPr>
          <p:cNvPr id="5" name="Grafik 16" descr=""/>
          <p:cNvPicPr/>
          <p:nvPr/>
        </p:nvPicPr>
        <p:blipFill>
          <a:blip r:embed="rId5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10071000" y="6417720"/>
            <a:ext cx="2004840" cy="349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1" lang="en-US" sz="2300" spc="-1" strike="noStrike">
                <a:solidFill>
                  <a:srgbClr val="ffffff"/>
                </a:solidFill>
                <a:latin typeface="Arial"/>
                <a:ea typeface="DejaVu Sans"/>
              </a:rPr>
              <a:t>www.kit.edu</a:t>
            </a:r>
            <a:endParaRPr b="0" lang="en-US" sz="2300" spc="-1" strike="noStrike">
              <a:latin typeface="Arial"/>
            </a:endParaRPr>
          </a:p>
        </p:txBody>
      </p:sp>
      <p:pic>
        <p:nvPicPr>
          <p:cNvPr id="7" name="Grafik 32" descr=""/>
          <p:cNvPicPr/>
          <p:nvPr/>
        </p:nvPicPr>
        <p:blipFill>
          <a:blip r:embed="rId6"/>
          <a:stretch/>
        </p:blipFill>
        <p:spPr>
          <a:xfrm>
            <a:off x="515520" y="458280"/>
            <a:ext cx="2160360" cy="999720"/>
          </a:xfrm>
          <a:prstGeom prst="rect">
            <a:avLst/>
          </a:prstGeom>
          <a:ln>
            <a:noFill/>
          </a:ln>
        </p:spPr>
      </p:pic>
      <p:pic>
        <p:nvPicPr>
          <p:cNvPr id="8" name="Grafik 7" descr=""/>
          <p:cNvPicPr/>
          <p:nvPr/>
        </p:nvPicPr>
        <p:blipFill>
          <a:blip r:embed="rId7"/>
          <a:stretch/>
        </p:blipFill>
        <p:spPr>
          <a:xfrm>
            <a:off x="10224360" y="460800"/>
            <a:ext cx="1497600" cy="752040"/>
          </a:xfrm>
          <a:prstGeom prst="rect">
            <a:avLst/>
          </a:prstGeom>
          <a:ln>
            <a:noFill/>
          </a:ln>
        </p:spPr>
      </p:pic>
      <p:sp>
        <p:nvSpPr>
          <p:cNvPr id="9" name="CustomShape 4"/>
          <p:cNvSpPr/>
          <p:nvPr/>
        </p:nvSpPr>
        <p:spPr>
          <a:xfrm>
            <a:off x="515520" y="3250440"/>
            <a:ext cx="9553680" cy="40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ARCHITECTURE-DRIVEN REQUIREMENTS ENGINEERING</a:t>
            </a:r>
            <a:endParaRPr b="0" lang="en-US" sz="13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INSTITUT FÜR PROGRAMMSTRUKTUREN UND DATENORGANISATION, KIT-FAKULTÄT FÜR INFORMATIK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0" name="CustomShape 5"/>
          <p:cNvSpPr/>
          <p:nvPr/>
        </p:nvSpPr>
        <p:spPr>
          <a:xfrm>
            <a:off x="515520" y="6525720"/>
            <a:ext cx="4807080" cy="166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KIT – Die Forschungsuniversität in der Helmholtz-Gemeinschaft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8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pic>
        <p:nvPicPr>
          <p:cNvPr id="50" name="Grafik 10" descr=""/>
          <p:cNvPicPr/>
          <p:nvPr/>
        </p:nvPicPr>
        <p:blipFill>
          <a:blip r:embed="rId3"/>
          <a:stretch/>
        </p:blipFill>
        <p:spPr>
          <a:xfrm>
            <a:off x="10227240" y="327960"/>
            <a:ext cx="1438200" cy="66528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2498760" y="6452640"/>
            <a:ext cx="5407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Katrin Bott – Sirius-Editor für erweiterte Datenflussdiagramme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7539480" y="6452640"/>
            <a:ext cx="4125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Architecture-driven Requirements Engineering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Institut für Programmstrukturen und Datenorganisation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97520" y="1548360"/>
            <a:ext cx="10098360" cy="46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Sirius-Editor für erweiterte Datenflussdiagramme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97520" y="2112480"/>
            <a:ext cx="8368920" cy="87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Praktikum „Werkzeuge für Agile Modellierung“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Katrin Bott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Betreuer: Stephan Seifermann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F4B39AE0-9232-4E6C-AF1E-98411B12CF7A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Eclipse – Sirius Diagrammerweiterungen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34" name="Grafik 371" descr=""/>
          <p:cNvPicPr/>
          <p:nvPr/>
        </p:nvPicPr>
        <p:blipFill>
          <a:blip r:embed="rId1"/>
          <a:stretch/>
        </p:blipFill>
        <p:spPr>
          <a:xfrm>
            <a:off x="2672280" y="1378440"/>
            <a:ext cx="5738760" cy="3192120"/>
          </a:xfrm>
          <a:prstGeom prst="rect">
            <a:avLst/>
          </a:prstGeom>
          <a:ln>
            <a:noFill/>
          </a:ln>
        </p:spPr>
      </p:pic>
      <p:grpSp>
        <p:nvGrpSpPr>
          <p:cNvPr id="335" name="Group 5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336" name="Group 6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337" name="CustomShape 7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38" name="CustomShape 8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39" name="CustomShape 9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40" name="CustomShape 10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41" name="CustomShape 11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42" name="CustomShape 12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343" name="CustomShape 13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44" name="CustomShape 14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45" name="CustomShape 15"/>
              <p:cNvSpPr/>
              <p:nvPr/>
            </p:nvSpPr>
            <p:spPr>
              <a:xfrm>
                <a:off x="7340040" y="5936040"/>
                <a:ext cx="17899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46" name="CustomShape 16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347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6E5F5068-C328-4A84-BECF-EC535749506B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Eclipse – Sirius: Elemente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51" name="Grafik 375" descr=""/>
          <p:cNvPicPr/>
          <p:nvPr/>
        </p:nvPicPr>
        <p:blipFill>
          <a:blip r:embed="rId1"/>
          <a:stretch/>
        </p:blipFill>
        <p:spPr>
          <a:xfrm>
            <a:off x="1953360" y="1737360"/>
            <a:ext cx="8104680" cy="1038240"/>
          </a:xfrm>
          <a:prstGeom prst="rect">
            <a:avLst/>
          </a:prstGeom>
          <a:ln>
            <a:noFill/>
          </a:ln>
        </p:spPr>
      </p:pic>
      <p:pic>
        <p:nvPicPr>
          <p:cNvPr id="352" name="Grafik 376" descr=""/>
          <p:cNvPicPr/>
          <p:nvPr/>
        </p:nvPicPr>
        <p:blipFill>
          <a:blip r:embed="rId2"/>
          <a:stretch/>
        </p:blipFill>
        <p:spPr>
          <a:xfrm>
            <a:off x="1057680" y="3425040"/>
            <a:ext cx="10305360" cy="1529640"/>
          </a:xfrm>
          <a:prstGeom prst="rect">
            <a:avLst/>
          </a:prstGeom>
          <a:ln>
            <a:noFill/>
          </a:ln>
        </p:spPr>
      </p:pic>
      <p:grpSp>
        <p:nvGrpSpPr>
          <p:cNvPr id="353" name="Group 4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354" name="Group 5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355" name="CustomShape 6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56" name="CustomShape 7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57" name="CustomShape 8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58" name="CustomShape 9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59" name="CustomShape 10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60" name="CustomShape 11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361" name="CustomShape 12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62" name="CustomShape 13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63" name="CustomShape 14"/>
              <p:cNvSpPr/>
              <p:nvPr/>
            </p:nvSpPr>
            <p:spPr>
              <a:xfrm>
                <a:off x="7340040" y="5936040"/>
                <a:ext cx="17899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64" name="CustomShape 15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365" name="Line 16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14F0A005-1828-4866-AEA0-A01AC1A3C9D1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Eclipse – Sirius: Importierte Mappings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69" name="Grafik 485" descr=""/>
          <p:cNvPicPr/>
          <p:nvPr/>
        </p:nvPicPr>
        <p:blipFill>
          <a:blip r:embed="rId1"/>
          <a:stretch/>
        </p:blipFill>
        <p:spPr>
          <a:xfrm>
            <a:off x="1791360" y="1371600"/>
            <a:ext cx="8814960" cy="1736640"/>
          </a:xfrm>
          <a:prstGeom prst="rect">
            <a:avLst/>
          </a:prstGeom>
          <a:ln>
            <a:noFill/>
          </a:ln>
        </p:spPr>
      </p:pic>
      <p:pic>
        <p:nvPicPr>
          <p:cNvPr id="370" name="Grafik 394" descr=""/>
          <p:cNvPicPr/>
          <p:nvPr/>
        </p:nvPicPr>
        <p:blipFill>
          <a:blip r:embed="rId2"/>
          <a:stretch/>
        </p:blipFill>
        <p:spPr>
          <a:xfrm>
            <a:off x="1058400" y="3383280"/>
            <a:ext cx="10279800" cy="1694880"/>
          </a:xfrm>
          <a:prstGeom prst="rect">
            <a:avLst/>
          </a:prstGeom>
          <a:ln>
            <a:noFill/>
          </a:ln>
        </p:spPr>
      </p:pic>
      <p:grpSp>
        <p:nvGrpSpPr>
          <p:cNvPr id="371" name="Group 4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372" name="Group 5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373" name="CustomShape 6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74" name="CustomShape 7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75" name="CustomShape 8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76" name="CustomShape 9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77" name="CustomShape 10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78" name="CustomShape 11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379" name="CustomShape 12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80" name="CustomShape 13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81" name="CustomShape 14"/>
              <p:cNvSpPr/>
              <p:nvPr/>
            </p:nvSpPr>
            <p:spPr>
              <a:xfrm>
                <a:off x="7340040" y="5936040"/>
                <a:ext cx="1892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82" name="CustomShape 15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383" name="Line 16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66B75DC9-5013-48DA-B9BF-38A71C147F58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Graphische Repräsentation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88" name="Grafik 430" descr=""/>
          <p:cNvPicPr/>
          <p:nvPr/>
        </p:nvPicPr>
        <p:blipFill>
          <a:blip r:embed="rId1"/>
          <a:stretch/>
        </p:blipFill>
        <p:spPr>
          <a:xfrm>
            <a:off x="2560320" y="1097280"/>
            <a:ext cx="6539760" cy="4088520"/>
          </a:xfrm>
          <a:prstGeom prst="rect">
            <a:avLst/>
          </a:prstGeom>
          <a:ln>
            <a:noFill/>
          </a:ln>
        </p:spPr>
      </p:pic>
      <p:grpSp>
        <p:nvGrpSpPr>
          <p:cNvPr id="389" name="Group 5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390" name="Group 6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391" name="CustomShape 7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92" name="CustomShape 8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93" name="CustomShape 9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94" name="CustomShape 10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95" name="CustomShape 11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96" name="CustomShape 12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397" name="CustomShape 13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98" name="CustomShape 14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99" name="CustomShape 15"/>
              <p:cNvSpPr/>
              <p:nvPr/>
            </p:nvSpPr>
            <p:spPr>
              <a:xfrm>
                <a:off x="7340040" y="5936040"/>
                <a:ext cx="1892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00" name="CustomShape 16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401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2FF39647-4B62-4279-B6E3-666D13270274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Eclipse – Sirius: Tools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05" name="Grafik 504" descr=""/>
          <p:cNvPicPr/>
          <p:nvPr/>
        </p:nvPicPr>
        <p:blipFill>
          <a:blip r:embed="rId1"/>
          <a:stretch/>
        </p:blipFill>
        <p:spPr>
          <a:xfrm>
            <a:off x="7040880" y="1554480"/>
            <a:ext cx="2945160" cy="3243600"/>
          </a:xfrm>
          <a:prstGeom prst="rect">
            <a:avLst/>
          </a:prstGeom>
          <a:ln>
            <a:noFill/>
          </a:ln>
        </p:spPr>
      </p:pic>
      <p:grpSp>
        <p:nvGrpSpPr>
          <p:cNvPr id="406" name="Group 4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407" name="Group 5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408" name="CustomShape 6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09" name="CustomShape 7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410" name="CustomShape 8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11" name="CustomShape 9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12" name="CustomShape 10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13" name="CustomShape 11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414" name="CustomShape 12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15" name="CustomShape 13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16" name="CustomShape 14"/>
              <p:cNvSpPr/>
              <p:nvPr/>
            </p:nvSpPr>
            <p:spPr>
              <a:xfrm>
                <a:off x="7340040" y="5936040"/>
                <a:ext cx="1892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17" name="CustomShape 15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418" name="Line 16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19" name="" descr=""/>
          <p:cNvPicPr/>
          <p:nvPr/>
        </p:nvPicPr>
        <p:blipFill>
          <a:blip r:embed="rId2"/>
          <a:stretch/>
        </p:blipFill>
        <p:spPr>
          <a:xfrm>
            <a:off x="1828800" y="1645920"/>
            <a:ext cx="3454200" cy="286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Herausforderung: Behandeln der Pins bei der Verfeinerung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56F27E40-142E-4D0E-A120-6F4A8FBF16A3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Verfeinerung von Datenflüssen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24" name="Grafik 466" descr=""/>
          <p:cNvPicPr/>
          <p:nvPr/>
        </p:nvPicPr>
        <p:blipFill>
          <a:blip r:embed="rId2"/>
          <a:stretch/>
        </p:blipFill>
        <p:spPr>
          <a:xfrm>
            <a:off x="3079440" y="2029680"/>
            <a:ext cx="6127200" cy="2386800"/>
          </a:xfrm>
          <a:prstGeom prst="rect">
            <a:avLst/>
          </a:prstGeom>
          <a:ln>
            <a:noFill/>
          </a:ln>
        </p:spPr>
      </p:pic>
      <p:grpSp>
        <p:nvGrpSpPr>
          <p:cNvPr id="425" name="Group 5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426" name="Group 6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427" name="CustomShape 7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28" name="CustomShape 8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429" name="CustomShape 9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30" name="CustomShape 10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31" name="CustomShape 11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32" name="CustomShape 12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433" name="CustomShape 13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34" name="CustomShape 14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35" name="CustomShape 15"/>
              <p:cNvSpPr/>
              <p:nvPr/>
            </p:nvSpPr>
            <p:spPr>
              <a:xfrm>
                <a:off x="7340040" y="5936040"/>
                <a:ext cx="1892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36" name="CustomShape 16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437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Herausforderung: Behandeln der Pins bei der Verfeinerung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AAE8F509-D31F-4511-A84A-853B436B2BCC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Verfeinerung von Datenflüssen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42" name="Grafik 466" descr=""/>
          <p:cNvPicPr/>
          <p:nvPr/>
        </p:nvPicPr>
        <p:blipFill>
          <a:blip r:embed="rId2"/>
          <a:stretch/>
        </p:blipFill>
        <p:spPr>
          <a:xfrm>
            <a:off x="3079440" y="2029680"/>
            <a:ext cx="6127200" cy="2386800"/>
          </a:xfrm>
          <a:prstGeom prst="rect">
            <a:avLst/>
          </a:prstGeom>
          <a:ln>
            <a:noFill/>
          </a:ln>
        </p:spPr>
      </p:pic>
      <p:pic>
        <p:nvPicPr>
          <p:cNvPr id="443" name="Grafik 20" descr=""/>
          <p:cNvPicPr/>
          <p:nvPr/>
        </p:nvPicPr>
        <p:blipFill>
          <a:blip r:embed="rId3"/>
          <a:stretch/>
        </p:blipFill>
        <p:spPr>
          <a:xfrm>
            <a:off x="3044520" y="2028600"/>
            <a:ext cx="6089040" cy="2297880"/>
          </a:xfrm>
          <a:prstGeom prst="rect">
            <a:avLst/>
          </a:prstGeom>
          <a:ln>
            <a:noFill/>
          </a:ln>
        </p:spPr>
      </p:pic>
      <p:grpSp>
        <p:nvGrpSpPr>
          <p:cNvPr id="444" name="Group 5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445" name="Group 6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446" name="CustomShape 7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47" name="CustomShape 8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448" name="CustomShape 9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49" name="CustomShape 10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50" name="CustomShape 11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51" name="CustomShape 12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452" name="CustomShape 13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53" name="CustomShape 14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54" name="CustomShape 15"/>
              <p:cNvSpPr/>
              <p:nvPr/>
            </p:nvSpPr>
            <p:spPr>
              <a:xfrm>
                <a:off x="7340040" y="5936040"/>
                <a:ext cx="1892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55" name="CustomShape 16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456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Herausforderung: Behandeln der Pins bei der Verfeinerung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Zuweisung von Verhalten über Pin </a:t>
            </a:r>
            <a:endParaRPr b="0" lang="en-US" sz="2800" spc="-1" strike="noStrike">
              <a:latin typeface="Arial"/>
            </a:endParaRPr>
          </a:p>
          <a:p>
            <a:pPr lvl="1" marL="819000" indent="-36000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Neue Verhaltenszuweisung für neu generierte Pin</a:t>
            </a:r>
            <a:endParaRPr b="0" lang="en-US" sz="2800" spc="-1" strike="noStrike">
              <a:latin typeface="Arial"/>
            </a:endParaRPr>
          </a:p>
          <a:p>
            <a:pPr lvl="1" marL="819000" indent="-360000">
              <a:lnSpc>
                <a:spcPct val="100000"/>
              </a:lnSpc>
              <a:spcBef>
                <a:spcPts val="601"/>
              </a:spcBef>
              <a:buBlip>
                <a:blip r:embed="rId4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Umgang mit Verhalten des ersetzten Pins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5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Erfordert manuelle Änderung der Verhalten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5C091EB9-77BB-4A2D-9450-B27D1988041A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60" name="CustomShape 4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Verfeinerung von Datenflüssen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461" name="Group 5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462" name="Group 6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463" name="CustomShape 7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64" name="CustomShape 8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465" name="CustomShape 9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66" name="CustomShape 10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67" name="CustomShape 11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68" name="CustomShape 12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469" name="CustomShape 13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70" name="CustomShape 14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71" name="CustomShape 15"/>
              <p:cNvSpPr/>
              <p:nvPr/>
            </p:nvSpPr>
            <p:spPr>
              <a:xfrm>
                <a:off x="7340040" y="5936040"/>
                <a:ext cx="1892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72" name="CustomShape 16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473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Neue Pins benötigen neue Verhaltenszuweisung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Übertragung der neuen Verhaltenszuweisung?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Wie kann man das Verhalten eines Knotens darstellen und bearbeiten?</a:t>
            </a:r>
            <a:endParaRPr b="0" lang="en-US" sz="2800" spc="-1" strike="noStrike">
              <a:latin typeface="Arial"/>
            </a:endParaRPr>
          </a:p>
          <a:p>
            <a:pPr lvl="1" marL="819000" indent="-360000">
              <a:lnSpc>
                <a:spcPct val="100000"/>
              </a:lnSpc>
              <a:spcBef>
                <a:spcPts val="601"/>
              </a:spcBef>
              <a:buBlip>
                <a:blip r:embed="rId4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Graphisch?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→ Logische Terme nicht sinnvoll darstellbar</a:t>
            </a:r>
            <a:endParaRPr b="0" lang="en-US" sz="2800" spc="-1" strike="noStrike">
              <a:latin typeface="Arial"/>
            </a:endParaRPr>
          </a:p>
          <a:p>
            <a:pPr lvl="1" marL="819000" indent="-360000">
              <a:lnSpc>
                <a:spcPct val="100000"/>
              </a:lnSpc>
              <a:spcBef>
                <a:spcPts val="601"/>
              </a:spcBef>
              <a:buBlip>
                <a:blip r:embed="rId5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Textuell?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→ Einbinden eines Xtext Editors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4B367017-90B6-46BD-86B2-27FDDE72CA2E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77" name="CustomShape 4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Bearbeitung des Verhaltens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478" name="Group 5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479" name="Group 6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480" name="CustomShape 7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81" name="CustomShape 8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482" name="CustomShape 9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83" name="CustomShape 10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84" name="CustomShape 11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85" name="CustomShape 12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486" name="CustomShape 13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87" name="CustomShape 14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88" name="CustomShape 15"/>
              <p:cNvSpPr/>
              <p:nvPr/>
            </p:nvSpPr>
            <p:spPr>
              <a:xfrm>
                <a:off x="7340040" y="5936040"/>
                <a:ext cx="1892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89" name="CustomShape 16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490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Textueller Xtext-Editor für Assignments, um Verhalten der Knoten zu modifizieren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Bearbeiten der Zuweisungen bei der Erstellung neuer Pins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51262C74-253B-476A-80F2-0DC02D61517B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Future Work</a:t>
            </a:r>
            <a:endParaRPr b="0" lang="en-US" sz="3400" spc="-1" strike="noStrike">
              <a:latin typeface="Arial"/>
            </a:endParaRPr>
          </a:p>
        </p:txBody>
      </p:sp>
      <p:grpSp>
        <p:nvGrpSpPr>
          <p:cNvPr id="495" name="Group 5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496" name="Group 6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497" name="CustomShape 7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98" name="CustomShape 8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499" name="CustomShape 9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00" name="CustomShape 10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01" name="CustomShape 11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02" name="CustomShape 12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503" name="CustomShape 13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04" name="CustomShape 14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05" name="CustomShape 15"/>
              <p:cNvSpPr/>
              <p:nvPr/>
            </p:nvSpPr>
            <p:spPr>
              <a:xfrm>
                <a:off x="7340040" y="5936040"/>
                <a:ext cx="1892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06" name="CustomShape 16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507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000">
              <a:lnSpc>
                <a:spcPct val="9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Datenflussmodelle beschreiben Systeme aus funktionaler Sicht mittels ausgetauschter Daten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61800" indent="-360000">
              <a:lnSpc>
                <a:spcPct val="9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Anwendungsgebiete</a:t>
            </a:r>
            <a:endParaRPr b="0" lang="en-US" sz="2800" spc="-1" strike="noStrike">
              <a:latin typeface="Arial"/>
            </a:endParaRPr>
          </a:p>
          <a:p>
            <a:pPr lvl="1" marL="819000" indent="-36000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Engineering</a:t>
            </a:r>
            <a:endParaRPr b="0" lang="en-US" sz="2800" spc="-1" strike="noStrike">
              <a:latin typeface="Arial"/>
            </a:endParaRPr>
          </a:p>
          <a:p>
            <a:pPr lvl="1" marL="819000" indent="-360000">
              <a:lnSpc>
                <a:spcPct val="90000"/>
              </a:lnSpc>
              <a:spcBef>
                <a:spcPts val="601"/>
              </a:spcBef>
              <a:buBlip>
                <a:blip r:embed="rId4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Sicherheitsanalyse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9CA5CAC9-9727-43FB-A56D-F8768BD588D6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103" name="Group 5"/>
          <p:cNvGrpSpPr/>
          <p:nvPr/>
        </p:nvGrpSpPr>
        <p:grpSpPr>
          <a:xfrm>
            <a:off x="1246680" y="2087640"/>
            <a:ext cx="8525520" cy="1434600"/>
            <a:chOff x="1246680" y="2087640"/>
            <a:chExt cx="8525520" cy="1434600"/>
          </a:xfrm>
        </p:grpSpPr>
        <p:pic>
          <p:nvPicPr>
            <p:cNvPr id="104" name="Grafik 15" descr=""/>
            <p:cNvPicPr/>
            <p:nvPr/>
          </p:nvPicPr>
          <p:blipFill>
            <a:blip r:embed="rId5"/>
            <a:stretch/>
          </p:blipFill>
          <p:spPr>
            <a:xfrm>
              <a:off x="4797360" y="2087640"/>
              <a:ext cx="1434600" cy="1434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5" name="Grafik 6" descr=""/>
            <p:cNvPicPr/>
            <p:nvPr/>
          </p:nvPicPr>
          <p:blipFill>
            <a:blip r:embed="rId6"/>
            <a:stretch/>
          </p:blipFill>
          <p:spPr>
            <a:xfrm>
              <a:off x="7830720" y="2379960"/>
              <a:ext cx="1941480" cy="798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Grafik 7" descr=""/>
            <p:cNvPicPr/>
            <p:nvPr/>
          </p:nvPicPr>
          <p:blipFill>
            <a:blip r:embed="rId7"/>
            <a:stretch/>
          </p:blipFill>
          <p:spPr>
            <a:xfrm>
              <a:off x="1246680" y="2379960"/>
              <a:ext cx="1941480" cy="79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7" name="CustomShape 6"/>
            <p:cNvSpPr/>
            <p:nvPr/>
          </p:nvSpPr>
          <p:spPr>
            <a:xfrm>
              <a:off x="3198960" y="2797560"/>
              <a:ext cx="1596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len="med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7"/>
            <p:cNvSpPr/>
            <p:nvPr/>
          </p:nvSpPr>
          <p:spPr>
            <a:xfrm>
              <a:off x="1405440" y="2592720"/>
              <a:ext cx="162576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Externer Aktor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9" name="CustomShape 8"/>
            <p:cNvSpPr/>
            <p:nvPr/>
          </p:nvSpPr>
          <p:spPr>
            <a:xfrm>
              <a:off x="5040360" y="2592720"/>
              <a:ext cx="100404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Prozess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0" name="CustomShape 9"/>
            <p:cNvSpPr/>
            <p:nvPr/>
          </p:nvSpPr>
          <p:spPr>
            <a:xfrm>
              <a:off x="8235000" y="2590560"/>
              <a:ext cx="107892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Speicher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1" name="CustomShape 10"/>
            <p:cNvSpPr/>
            <p:nvPr/>
          </p:nvSpPr>
          <p:spPr>
            <a:xfrm>
              <a:off x="3370680" y="2359080"/>
              <a:ext cx="125712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2" name="CustomShape 11"/>
            <p:cNvSpPr/>
            <p:nvPr/>
          </p:nvSpPr>
          <p:spPr>
            <a:xfrm>
              <a:off x="6333120" y="2853000"/>
              <a:ext cx="125712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" name="CustomShape 12"/>
            <p:cNvSpPr/>
            <p:nvPr/>
          </p:nvSpPr>
          <p:spPr>
            <a:xfrm>
              <a:off x="6232320" y="2801520"/>
              <a:ext cx="1596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len="med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4" name="Group 13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115" name="Group 14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116" name="CustomShape 15"/>
              <p:cNvSpPr/>
              <p:nvPr/>
            </p:nvSpPr>
            <p:spPr>
              <a:xfrm>
                <a:off x="2414520" y="5915880"/>
                <a:ext cx="135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17" name="CustomShape 16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118" name="CustomShape 17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19" name="CustomShape 18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20" name="CustomShape 19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21" name="CustomShape 20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122" name="CustomShape 21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123" name="CustomShape 22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124" name="CustomShape 23"/>
              <p:cNvSpPr/>
              <p:nvPr/>
            </p:nvSpPr>
            <p:spPr>
              <a:xfrm>
                <a:off x="7340040" y="5936040"/>
                <a:ext cx="17899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25" name="CustomShape 24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126" name="Line 25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0" name="CustomShape 3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BD5236F9-5F18-4DB5-9698-C46B9BBDF7C2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11" name="CustomShape 4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Zusammenfassung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12" name="CustomShape 5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Erweiterung des bestehenden Editors</a:t>
            </a:r>
            <a:endParaRPr b="0" lang="en-US" sz="2800" spc="-1" strike="noStrike">
              <a:latin typeface="Arial"/>
            </a:endParaRPr>
          </a:p>
          <a:p>
            <a:pPr lvl="1" marL="819000" indent="-36000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Charakteristiken</a:t>
            </a:r>
            <a:endParaRPr b="0" lang="en-US" sz="2800" spc="-1" strike="noStrike">
              <a:latin typeface="Arial"/>
            </a:endParaRPr>
          </a:p>
          <a:p>
            <a:pPr lvl="1" marL="819000" indent="-36000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Pins</a:t>
            </a:r>
            <a:endParaRPr b="0" lang="en-US" sz="2800" spc="-1" strike="noStrike">
              <a:latin typeface="Arial"/>
            </a:endParaRPr>
          </a:p>
          <a:p>
            <a:pPr lvl="1" marL="819000" indent="-360000">
              <a:lnSpc>
                <a:spcPct val="100000"/>
              </a:lnSpc>
              <a:spcBef>
                <a:spcPts val="601"/>
              </a:spcBef>
              <a:buBlip>
                <a:blip r:embed="rId4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Anpassen der Verfeinerung an das erweiterte Modell</a:t>
            </a:r>
            <a:endParaRPr b="0" lang="en-US" sz="2800" spc="-1" strike="noStrike">
              <a:latin typeface="Arial"/>
            </a:endParaRPr>
          </a:p>
          <a:p>
            <a:pPr lvl="1" marL="819000" indent="-360000">
              <a:lnSpc>
                <a:spcPct val="100000"/>
              </a:lnSpc>
              <a:spcBef>
                <a:spcPts val="601"/>
              </a:spcBef>
              <a:buBlip>
                <a:blip r:embed="rId5"/>
              </a:buBlip>
            </a:pPr>
            <a:endParaRPr b="0" lang="en-US" sz="2800" spc="-1" strike="noStrike">
              <a:latin typeface="Arial"/>
            </a:endParaRPr>
          </a:p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6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Konzeptionelle Herausforderungen</a:t>
            </a:r>
            <a:endParaRPr b="0" lang="en-US" sz="2800" spc="-1" strike="noStrike">
              <a:latin typeface="Arial"/>
            </a:endParaRPr>
          </a:p>
          <a:p>
            <a:pPr lvl="1" marL="819000" indent="-360000">
              <a:lnSpc>
                <a:spcPct val="100000"/>
              </a:lnSpc>
              <a:spcBef>
                <a:spcPts val="601"/>
              </a:spcBef>
              <a:buBlip>
                <a:blip r:embed="rId7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Ändern der Verhalten bei Verfeinerung</a:t>
            </a:r>
            <a:endParaRPr b="0" lang="en-US" sz="2800" spc="-1" strike="noStrike">
              <a:latin typeface="Arial"/>
            </a:endParaRPr>
          </a:p>
          <a:p>
            <a:pPr lvl="1" marL="819000" indent="-360000">
              <a:lnSpc>
                <a:spcPct val="100000"/>
              </a:lnSpc>
              <a:spcBef>
                <a:spcPts val="601"/>
              </a:spcBef>
              <a:buBlip>
                <a:blip r:embed="rId8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Bearbeiten von Verhalten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513" name="Group 6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514" name="Group 7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515" name="CustomShape 8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16" name="CustomShape 9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517" name="CustomShape 10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18" name="CustomShape 11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19" name="CustomShape 12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20" name="CustomShape 13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521" name="CustomShape 14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22" name="CustomShape 15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23" name="CustomShape 16"/>
              <p:cNvSpPr/>
              <p:nvPr/>
            </p:nvSpPr>
            <p:spPr>
              <a:xfrm>
                <a:off x="7340040" y="5936040"/>
                <a:ext cx="1892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24" name="CustomShape 17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525" name="Line 18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85411257-9F48-4C74-ABD5-75DF0FD4104B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29" name="CustomShape 4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Verfeinerter Prozess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30" name="CustomShape 5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1" name="Grafik 555" descr=""/>
          <p:cNvPicPr/>
          <p:nvPr/>
        </p:nvPicPr>
        <p:blipFill>
          <a:blip r:embed="rId1"/>
          <a:stretch/>
        </p:blipFill>
        <p:spPr>
          <a:xfrm>
            <a:off x="1632240" y="1371600"/>
            <a:ext cx="8334360" cy="3698280"/>
          </a:xfrm>
          <a:prstGeom prst="rect">
            <a:avLst/>
          </a:prstGeom>
          <a:ln>
            <a:noFill/>
          </a:ln>
        </p:spPr>
      </p:pic>
      <p:grpSp>
        <p:nvGrpSpPr>
          <p:cNvPr id="532" name="Group 6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533" name="Group 7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534" name="CustomShape 8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35" name="CustomShape 9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536" name="CustomShape 10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37" name="CustomShape 11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38" name="CustomShape 12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39" name="CustomShape 13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540" name="CustomShape 14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41" name="CustomShape 15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42" name="CustomShape 16"/>
              <p:cNvSpPr/>
              <p:nvPr/>
            </p:nvSpPr>
            <p:spPr>
              <a:xfrm>
                <a:off x="7340040" y="5936040"/>
                <a:ext cx="1892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43" name="CustomShape 17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544" name="Line 18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7727B577-7846-4D36-A1B4-7679676F705A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48" name="CustomShape 4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Erweitern von bestehenden Tabs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49" name="CustomShape 5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0" name="Group 6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551" name="Group 7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552" name="CustomShape 8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53" name="CustomShape 9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554" name="CustomShape 10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55" name="CustomShape 11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56" name="CustomShape 12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57" name="CustomShape 13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558" name="CustomShape 14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59" name="CustomShape 15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60" name="CustomShape 16"/>
              <p:cNvSpPr/>
              <p:nvPr/>
            </p:nvSpPr>
            <p:spPr>
              <a:xfrm>
                <a:off x="7340040" y="5936040"/>
                <a:ext cx="1892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61" name="CustomShape 17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562" name="Line 18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63" name="" descr=""/>
          <p:cNvPicPr/>
          <p:nvPr/>
        </p:nvPicPr>
        <p:blipFill>
          <a:blip r:embed="rId1"/>
          <a:stretch/>
        </p:blipFill>
        <p:spPr>
          <a:xfrm>
            <a:off x="914400" y="2468880"/>
            <a:ext cx="10502640" cy="151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Definition von Datentypen</a:t>
            </a:r>
            <a:endParaRPr b="0" lang="en-US" sz="2800" spc="-1" strike="noStrike">
              <a:latin typeface="Arial"/>
            </a:endParaRPr>
          </a:p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3 Entitäten: Daten der Datenflüsse  </a:t>
            </a:r>
            <a:endParaRPr b="0" lang="en-US" sz="2800" spc="-1" strike="noStrike">
              <a:latin typeface="Arial"/>
            </a:endParaRPr>
          </a:p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Grundlage für </a:t>
            </a:r>
            <a:endParaRPr b="0" lang="en-US" sz="2800" spc="-1" strike="noStrike">
              <a:latin typeface="Arial"/>
            </a:endParaRPr>
          </a:p>
          <a:p>
            <a:pPr lvl="1" marL="809640" indent="-360000">
              <a:lnSpc>
                <a:spcPct val="100000"/>
              </a:lnSpc>
              <a:spcBef>
                <a:spcPts val="601"/>
              </a:spcBef>
              <a:buBlip>
                <a:blip r:embed="rId4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Hierarchisierung</a:t>
            </a:r>
            <a:endParaRPr b="0" lang="en-US" sz="2400" spc="-1" strike="noStrike">
              <a:latin typeface="Arial"/>
            </a:endParaRPr>
          </a:p>
          <a:p>
            <a:pPr lvl="1" marL="809640" indent="-360000">
              <a:lnSpc>
                <a:spcPct val="100000"/>
              </a:lnSpc>
              <a:spcBef>
                <a:spcPts val="601"/>
              </a:spcBef>
              <a:buBlip>
                <a:blip r:embed="rId5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Prüfung von Konsistenzbedingungen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6" name="CustomShape 3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866E7B24-F128-4B32-B954-D10DE2055EFA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567" name="Group 4"/>
          <p:cNvGrpSpPr/>
          <p:nvPr/>
        </p:nvGrpSpPr>
        <p:grpSpPr>
          <a:xfrm>
            <a:off x="8799840" y="3727800"/>
            <a:ext cx="1522080" cy="1027080"/>
            <a:chOff x="8799840" y="3727800"/>
            <a:chExt cx="1522080" cy="1027080"/>
          </a:xfrm>
        </p:grpSpPr>
        <p:pic>
          <p:nvPicPr>
            <p:cNvPr id="568" name="Grafik 8" descr=""/>
            <p:cNvPicPr/>
            <p:nvPr/>
          </p:nvPicPr>
          <p:blipFill>
            <a:blip r:embed="rId6"/>
            <a:stretch/>
          </p:blipFill>
          <p:spPr>
            <a:xfrm>
              <a:off x="8799840" y="3727800"/>
              <a:ext cx="1522080" cy="1027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9" name="CustomShape 5"/>
            <p:cNvSpPr/>
            <p:nvPr/>
          </p:nvSpPr>
          <p:spPr>
            <a:xfrm>
              <a:off x="8925840" y="4057200"/>
              <a:ext cx="126936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Composite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70" name="Group 6"/>
          <p:cNvGrpSpPr/>
          <p:nvPr/>
        </p:nvGrpSpPr>
        <p:grpSpPr>
          <a:xfrm>
            <a:off x="7751880" y="2349360"/>
            <a:ext cx="1522080" cy="1027080"/>
            <a:chOff x="7751880" y="2349360"/>
            <a:chExt cx="1522080" cy="1027080"/>
          </a:xfrm>
        </p:grpSpPr>
        <p:pic>
          <p:nvPicPr>
            <p:cNvPr id="571" name="Grafik 11" descr=""/>
            <p:cNvPicPr/>
            <p:nvPr/>
          </p:nvPicPr>
          <p:blipFill>
            <a:blip r:embed="rId7"/>
            <a:stretch/>
          </p:blipFill>
          <p:spPr>
            <a:xfrm>
              <a:off x="7751880" y="2349360"/>
              <a:ext cx="1522080" cy="1027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72" name="CustomShape 7"/>
            <p:cNvSpPr/>
            <p:nvPr/>
          </p:nvSpPr>
          <p:spPr>
            <a:xfrm>
              <a:off x="7923240" y="2559240"/>
              <a:ext cx="117936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Collection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73" name="Group 8"/>
          <p:cNvGrpSpPr/>
          <p:nvPr/>
        </p:nvGrpSpPr>
        <p:grpSpPr>
          <a:xfrm>
            <a:off x="9928440" y="2044800"/>
            <a:ext cx="1522080" cy="1027080"/>
            <a:chOff x="9928440" y="2044800"/>
            <a:chExt cx="1522080" cy="1027080"/>
          </a:xfrm>
        </p:grpSpPr>
        <p:pic>
          <p:nvPicPr>
            <p:cNvPr id="574" name="Grafik 14" descr=""/>
            <p:cNvPicPr/>
            <p:nvPr/>
          </p:nvPicPr>
          <p:blipFill>
            <a:blip r:embed="rId8"/>
            <a:stretch/>
          </p:blipFill>
          <p:spPr>
            <a:xfrm>
              <a:off x="9928440" y="2044800"/>
              <a:ext cx="1522080" cy="1027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75" name="CustomShape 9"/>
            <p:cNvSpPr/>
            <p:nvPr/>
          </p:nvSpPr>
          <p:spPr>
            <a:xfrm>
              <a:off x="10188000" y="2374560"/>
              <a:ext cx="105444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Primitive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6" name="CustomShape 10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Data Dictionary</a:t>
            </a:r>
            <a:endParaRPr b="0" lang="en-US" sz="3400" spc="-1" strike="noStrike">
              <a:latin typeface="Arial"/>
            </a:endParaRPr>
          </a:p>
        </p:txBody>
      </p:sp>
      <p:grpSp>
        <p:nvGrpSpPr>
          <p:cNvPr id="577" name="Group 11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578" name="Group 12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579" name="CustomShape 13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80" name="CustomShape 14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581" name="CustomShape 15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82" name="CustomShape 16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83" name="CustomShape 17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84" name="CustomShape 18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585" name="CustomShape 19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86" name="CustomShape 20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87" name="CustomShape 21"/>
              <p:cNvSpPr/>
              <p:nvPr/>
            </p:nvSpPr>
            <p:spPr>
              <a:xfrm>
                <a:off x="7340040" y="5936040"/>
                <a:ext cx="1892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88" name="CustomShape 22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589" name="Line 23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060037B1-A0CE-4450-9B43-6475F99F8F96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92" name="CustomShape 3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Hierarchisierung (1)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93" name="Grafik 22" descr=""/>
          <p:cNvPicPr/>
          <p:nvPr/>
        </p:nvPicPr>
        <p:blipFill>
          <a:blip r:embed="rId1"/>
          <a:stretch/>
        </p:blipFill>
        <p:spPr>
          <a:xfrm>
            <a:off x="1630800" y="2284560"/>
            <a:ext cx="8925120" cy="3223800"/>
          </a:xfrm>
          <a:prstGeom prst="rect">
            <a:avLst/>
          </a:prstGeom>
          <a:ln>
            <a:noFill/>
          </a:ln>
        </p:spPr>
      </p:pic>
      <p:grpSp>
        <p:nvGrpSpPr>
          <p:cNvPr id="594" name="Group 4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595" name="Group 5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596" name="CustomShape 6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97" name="CustomShape 7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598" name="CustomShape 8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99" name="CustomShape 9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00" name="CustomShape 10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01" name="CustomShape 11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602" name="CustomShape 12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603" name="CustomShape 13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604" name="CustomShape 14"/>
              <p:cNvSpPr/>
              <p:nvPr/>
            </p:nvSpPr>
            <p:spPr>
              <a:xfrm>
                <a:off x="7340040" y="5936040"/>
                <a:ext cx="1892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05" name="CustomShape 15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606" name="Line 16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rafik 21" descr=""/>
          <p:cNvPicPr/>
          <p:nvPr/>
        </p:nvPicPr>
        <p:blipFill>
          <a:blip r:embed="rId1"/>
          <a:stretch/>
        </p:blipFill>
        <p:spPr>
          <a:xfrm>
            <a:off x="1629720" y="1051920"/>
            <a:ext cx="8931600" cy="4456440"/>
          </a:xfrm>
          <a:prstGeom prst="rect">
            <a:avLst/>
          </a:prstGeom>
          <a:ln>
            <a:noFill/>
          </a:ln>
        </p:spPr>
      </p:pic>
      <p:sp>
        <p:nvSpPr>
          <p:cNvPr id="608" name="CustomShape 1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9" name="CustomShape 2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2BAE11A0-96E4-44DA-8404-6A8A3FFE63F5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10" name="CustomShape 3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Hierarchisierung (2)</a:t>
            </a:r>
            <a:endParaRPr b="0" lang="en-US" sz="3400" spc="-1" strike="noStrike">
              <a:latin typeface="Arial"/>
            </a:endParaRPr>
          </a:p>
        </p:txBody>
      </p:sp>
      <p:grpSp>
        <p:nvGrpSpPr>
          <p:cNvPr id="611" name="Group 4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612" name="Group 5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613" name="CustomShape 6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14" name="CustomShape 7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615" name="CustomShape 8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16" name="CustomShape 9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17" name="CustomShape 10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18" name="CustomShape 11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619" name="CustomShape 12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620" name="CustomShape 13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621" name="CustomShape 14"/>
              <p:cNvSpPr/>
              <p:nvPr/>
            </p:nvSpPr>
            <p:spPr>
              <a:xfrm>
                <a:off x="7340040" y="5936040"/>
                <a:ext cx="1892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22" name="CustomShape 15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623" name="Line 16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Motivation: Beispiel Flugbuchung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9E02EBD6-9FE2-4EE0-A954-360F3C1866AC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130" name="Group 4"/>
          <p:cNvGrpSpPr/>
          <p:nvPr/>
        </p:nvGrpSpPr>
        <p:grpSpPr>
          <a:xfrm>
            <a:off x="3660480" y="1041480"/>
            <a:ext cx="4773240" cy="3558600"/>
            <a:chOff x="3660480" y="1041480"/>
            <a:chExt cx="4773240" cy="3558600"/>
          </a:xfrm>
        </p:grpSpPr>
        <p:sp>
          <p:nvSpPr>
            <p:cNvPr id="131" name="CustomShape 5"/>
            <p:cNvSpPr/>
            <p:nvPr/>
          </p:nvSpPr>
          <p:spPr>
            <a:xfrm>
              <a:off x="5172480" y="1851480"/>
              <a:ext cx="1839600" cy="65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len="med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6"/>
            <p:cNvSpPr/>
            <p:nvPr/>
          </p:nvSpPr>
          <p:spPr>
            <a:xfrm>
              <a:off x="5533920" y="3777840"/>
              <a:ext cx="1622880" cy="82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Kreditkarten-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informationen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3" name="CustomShape 7"/>
            <p:cNvSpPr/>
            <p:nvPr/>
          </p:nvSpPr>
          <p:spPr>
            <a:xfrm>
              <a:off x="5843520" y="1528560"/>
              <a:ext cx="100404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4" name="Group 8"/>
            <p:cNvGrpSpPr/>
            <p:nvPr/>
          </p:nvGrpSpPr>
          <p:grpSpPr>
            <a:xfrm>
              <a:off x="3660480" y="3088440"/>
              <a:ext cx="1511640" cy="1511640"/>
              <a:chOff x="3660480" y="3088440"/>
              <a:chExt cx="1511640" cy="1511640"/>
            </a:xfrm>
          </p:grpSpPr>
          <p:sp>
            <p:nvSpPr>
              <p:cNvPr id="135" name="CustomShape 9"/>
              <p:cNvSpPr/>
              <p:nvPr/>
            </p:nvSpPr>
            <p:spPr>
              <a:xfrm>
                <a:off x="3820680" y="3260880"/>
                <a:ext cx="1245600" cy="1243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Freigeben </a:t>
                </a:r>
                <a:br/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von Kredit-</a:t>
                </a:r>
                <a:br/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karteninfor-</a:t>
                </a:r>
                <a:br/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mationen</a:t>
                </a:r>
                <a:endParaRPr b="0" lang="en-US" sz="1800" spc="-1" strike="noStrike">
                  <a:latin typeface="Arial"/>
                </a:endParaRPr>
              </a:p>
            </p:txBody>
          </p:sp>
          <p:pic>
            <p:nvPicPr>
              <p:cNvPr id="136" name="Grafik 15" descr=""/>
              <p:cNvPicPr/>
              <p:nvPr/>
            </p:nvPicPr>
            <p:blipFill>
              <a:blip r:embed="rId1"/>
              <a:stretch/>
            </p:blipFill>
            <p:spPr>
              <a:xfrm>
                <a:off x="3660480" y="3088440"/>
                <a:ext cx="1511640" cy="15116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37" name="Group 10"/>
            <p:cNvGrpSpPr/>
            <p:nvPr/>
          </p:nvGrpSpPr>
          <p:grpSpPr>
            <a:xfrm>
              <a:off x="3660480" y="1041480"/>
              <a:ext cx="1511640" cy="1511640"/>
              <a:chOff x="3660480" y="1041480"/>
              <a:chExt cx="1511640" cy="1511640"/>
            </a:xfrm>
          </p:grpSpPr>
          <p:pic>
            <p:nvPicPr>
              <p:cNvPr id="138" name="Grafik 15" descr=""/>
              <p:cNvPicPr/>
              <p:nvPr/>
            </p:nvPicPr>
            <p:blipFill>
              <a:blip r:embed="rId2"/>
              <a:stretch/>
            </p:blipFill>
            <p:spPr>
              <a:xfrm>
                <a:off x="3660480" y="1041480"/>
                <a:ext cx="1511640" cy="15116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9" name="CustomShape 11"/>
              <p:cNvSpPr/>
              <p:nvPr/>
            </p:nvSpPr>
            <p:spPr>
              <a:xfrm>
                <a:off x="3914280" y="1486440"/>
                <a:ext cx="1004040" cy="621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Flug </a:t>
                </a:r>
                <a:br/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wählen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40" name="Group 12"/>
            <p:cNvGrpSpPr/>
            <p:nvPr/>
          </p:nvGrpSpPr>
          <p:grpSpPr>
            <a:xfrm>
              <a:off x="6922080" y="2152080"/>
              <a:ext cx="1511640" cy="1511640"/>
              <a:chOff x="6922080" y="2152080"/>
              <a:chExt cx="1511640" cy="1511640"/>
            </a:xfrm>
          </p:grpSpPr>
          <p:pic>
            <p:nvPicPr>
              <p:cNvPr id="141" name="Grafik 15" descr=""/>
              <p:cNvPicPr/>
              <p:nvPr/>
            </p:nvPicPr>
            <p:blipFill>
              <a:blip r:embed="rId3"/>
              <a:stretch/>
            </p:blipFill>
            <p:spPr>
              <a:xfrm>
                <a:off x="6922080" y="2152080"/>
                <a:ext cx="1511640" cy="15116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2" name="CustomShape 13"/>
              <p:cNvSpPr/>
              <p:nvPr/>
            </p:nvSpPr>
            <p:spPr>
              <a:xfrm>
                <a:off x="7175880" y="2596680"/>
                <a:ext cx="1004040" cy="621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Flug </a:t>
                </a:r>
                <a:br/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buchen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sp>
          <p:nvSpPr>
            <p:cNvPr id="143" name="CustomShape 14"/>
            <p:cNvSpPr/>
            <p:nvPr/>
          </p:nvSpPr>
          <p:spPr>
            <a:xfrm flipV="1">
              <a:off x="5172480" y="2636640"/>
              <a:ext cx="1839600" cy="65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len="med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15"/>
            <p:cNvSpPr/>
            <p:nvPr/>
          </p:nvSpPr>
          <p:spPr>
            <a:xfrm>
              <a:off x="5799960" y="1632960"/>
              <a:ext cx="1622880" cy="82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Flug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45" name="Group 16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146" name="Group 17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147" name="CustomShape 18"/>
              <p:cNvSpPr/>
              <p:nvPr/>
            </p:nvSpPr>
            <p:spPr>
              <a:xfrm>
                <a:off x="2414520" y="5915880"/>
                <a:ext cx="135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48" name="CustomShape 19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149" name="CustomShape 20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50" name="CustomShape 21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51" name="CustomShape 22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52" name="CustomShape 23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153" name="CustomShape 24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154" name="CustomShape 25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155" name="CustomShape 26"/>
              <p:cNvSpPr/>
              <p:nvPr/>
            </p:nvSpPr>
            <p:spPr>
              <a:xfrm>
                <a:off x="7340040" y="5936040"/>
                <a:ext cx="17899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56" name="CustomShape 27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157" name="Line 28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Motivation: Beispiel Flugbuchung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747E410A-B76B-4D93-AE37-16CDDC286FE8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676800" y="4678920"/>
            <a:ext cx="11140920" cy="11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920" indent="-45612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→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Erweiterte Datenflussmodelle erlauben Aussagen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über Sicherheitseigenschaften geplanter Systeme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62" name="Group 5"/>
          <p:cNvGrpSpPr/>
          <p:nvPr/>
        </p:nvGrpSpPr>
        <p:grpSpPr>
          <a:xfrm>
            <a:off x="3660480" y="1041480"/>
            <a:ext cx="4773240" cy="3558600"/>
            <a:chOff x="3660480" y="1041480"/>
            <a:chExt cx="4773240" cy="3558600"/>
          </a:xfrm>
        </p:grpSpPr>
        <p:sp>
          <p:nvSpPr>
            <p:cNvPr id="163" name="CustomShape 6"/>
            <p:cNvSpPr/>
            <p:nvPr/>
          </p:nvSpPr>
          <p:spPr>
            <a:xfrm>
              <a:off x="5172480" y="1851480"/>
              <a:ext cx="1839600" cy="65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len="med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CustomShape 7"/>
            <p:cNvSpPr/>
            <p:nvPr/>
          </p:nvSpPr>
          <p:spPr>
            <a:xfrm>
              <a:off x="5533920" y="3777840"/>
              <a:ext cx="1622880" cy="82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Kreditkarten-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informationen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5" name="CustomShape 8"/>
            <p:cNvSpPr/>
            <p:nvPr/>
          </p:nvSpPr>
          <p:spPr>
            <a:xfrm>
              <a:off x="5843520" y="1528560"/>
              <a:ext cx="100404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6" name="Group 9"/>
            <p:cNvGrpSpPr/>
            <p:nvPr/>
          </p:nvGrpSpPr>
          <p:grpSpPr>
            <a:xfrm>
              <a:off x="3660480" y="3088440"/>
              <a:ext cx="1511640" cy="1511640"/>
              <a:chOff x="3660480" y="3088440"/>
              <a:chExt cx="1511640" cy="1511640"/>
            </a:xfrm>
          </p:grpSpPr>
          <p:sp>
            <p:nvSpPr>
              <p:cNvPr id="167" name="CustomShape 10"/>
              <p:cNvSpPr/>
              <p:nvPr/>
            </p:nvSpPr>
            <p:spPr>
              <a:xfrm>
                <a:off x="3820680" y="3260880"/>
                <a:ext cx="1245600" cy="1243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Freigeben </a:t>
                </a:r>
                <a:br/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von Kredit-</a:t>
                </a:r>
                <a:br/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karteninfor-</a:t>
                </a:r>
                <a:br/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mationen</a:t>
                </a:r>
                <a:endParaRPr b="0" lang="en-US" sz="1800" spc="-1" strike="noStrike">
                  <a:latin typeface="Arial"/>
                </a:endParaRPr>
              </a:p>
            </p:txBody>
          </p:sp>
          <p:pic>
            <p:nvPicPr>
              <p:cNvPr id="168" name="Grafik 15" descr=""/>
              <p:cNvPicPr/>
              <p:nvPr/>
            </p:nvPicPr>
            <p:blipFill>
              <a:blip r:embed="rId1"/>
              <a:stretch/>
            </p:blipFill>
            <p:spPr>
              <a:xfrm>
                <a:off x="3660480" y="3088440"/>
                <a:ext cx="1511640" cy="15116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69" name="Group 11"/>
            <p:cNvGrpSpPr/>
            <p:nvPr/>
          </p:nvGrpSpPr>
          <p:grpSpPr>
            <a:xfrm>
              <a:off x="3660480" y="1041480"/>
              <a:ext cx="1511640" cy="1511640"/>
              <a:chOff x="3660480" y="1041480"/>
              <a:chExt cx="1511640" cy="1511640"/>
            </a:xfrm>
          </p:grpSpPr>
          <p:pic>
            <p:nvPicPr>
              <p:cNvPr id="170" name="Grafik 15" descr=""/>
              <p:cNvPicPr/>
              <p:nvPr/>
            </p:nvPicPr>
            <p:blipFill>
              <a:blip r:embed="rId2"/>
              <a:stretch/>
            </p:blipFill>
            <p:spPr>
              <a:xfrm>
                <a:off x="3660480" y="1041480"/>
                <a:ext cx="1511640" cy="15116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71" name="CustomShape 12"/>
              <p:cNvSpPr/>
              <p:nvPr/>
            </p:nvSpPr>
            <p:spPr>
              <a:xfrm>
                <a:off x="3914280" y="1486440"/>
                <a:ext cx="1004040" cy="621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Flug </a:t>
                </a:r>
                <a:br/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wählen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72" name="Group 13"/>
            <p:cNvGrpSpPr/>
            <p:nvPr/>
          </p:nvGrpSpPr>
          <p:grpSpPr>
            <a:xfrm>
              <a:off x="6922080" y="2152080"/>
              <a:ext cx="1511640" cy="1511640"/>
              <a:chOff x="6922080" y="2152080"/>
              <a:chExt cx="1511640" cy="1511640"/>
            </a:xfrm>
          </p:grpSpPr>
          <p:pic>
            <p:nvPicPr>
              <p:cNvPr id="173" name="Grafik 15" descr=""/>
              <p:cNvPicPr/>
              <p:nvPr/>
            </p:nvPicPr>
            <p:blipFill>
              <a:blip r:embed="rId3"/>
              <a:stretch/>
            </p:blipFill>
            <p:spPr>
              <a:xfrm>
                <a:off x="6922080" y="2152080"/>
                <a:ext cx="1511640" cy="15116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74" name="CustomShape 14"/>
              <p:cNvSpPr/>
              <p:nvPr/>
            </p:nvSpPr>
            <p:spPr>
              <a:xfrm>
                <a:off x="7175880" y="2596680"/>
                <a:ext cx="1004040" cy="621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Flug </a:t>
                </a:r>
                <a:br/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buchen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sp>
          <p:nvSpPr>
            <p:cNvPr id="175" name="CustomShape 15"/>
            <p:cNvSpPr/>
            <p:nvPr/>
          </p:nvSpPr>
          <p:spPr>
            <a:xfrm flipV="1">
              <a:off x="5172480" y="2636640"/>
              <a:ext cx="1839600" cy="65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len="med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16"/>
            <p:cNvSpPr/>
            <p:nvPr/>
          </p:nvSpPr>
          <p:spPr>
            <a:xfrm>
              <a:off x="5799960" y="1632960"/>
              <a:ext cx="1622880" cy="82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Flug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7" name="CustomShape 17"/>
          <p:cNvSpPr/>
          <p:nvPr/>
        </p:nvSpPr>
        <p:spPr>
          <a:xfrm>
            <a:off x="2445120" y="1518480"/>
            <a:ext cx="1279800" cy="5472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Rolle: Benutzer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18"/>
          <p:cNvSpPr/>
          <p:nvPr/>
        </p:nvSpPr>
        <p:spPr>
          <a:xfrm>
            <a:off x="2459520" y="3570840"/>
            <a:ext cx="1279800" cy="5472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Rolle: Benutzer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8387640" y="2634120"/>
            <a:ext cx="1279800" cy="5472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Rolle: Benutzer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20"/>
          <p:cNvSpPr/>
          <p:nvPr/>
        </p:nvSpPr>
        <p:spPr>
          <a:xfrm>
            <a:off x="5320440" y="3038760"/>
            <a:ext cx="1279800" cy="5472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Zugriffs-rechte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81" name="Group 21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182" name="Group 22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183" name="CustomShape 23"/>
              <p:cNvSpPr/>
              <p:nvPr/>
            </p:nvSpPr>
            <p:spPr>
              <a:xfrm>
                <a:off x="2414520" y="5915880"/>
                <a:ext cx="135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84" name="CustomShape 24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185" name="CustomShape 25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86" name="CustomShape 26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87" name="CustomShape 27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88" name="CustomShape 28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189" name="CustomShape 29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190" name="CustomShape 30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191" name="CustomShape 31"/>
              <p:cNvSpPr/>
              <p:nvPr/>
            </p:nvSpPr>
            <p:spPr>
              <a:xfrm>
                <a:off x="7340040" y="5936040"/>
                <a:ext cx="17899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92" name="CustomShape 32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193" name="Line 33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Aufgabenstellung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000">
              <a:lnSpc>
                <a:spcPct val="9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Bestehender Editor für Datenflussdiagramme mit Verfeinerung von Prozessen und Datenflüssen</a:t>
            </a:r>
            <a:endParaRPr b="0" lang="en-US" sz="2800" spc="-1" strike="noStrike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61800" indent="-360000">
              <a:lnSpc>
                <a:spcPct val="9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Ziel: Erweiterung des bestehenden Editors</a:t>
            </a:r>
            <a:endParaRPr b="0" lang="en-US" sz="2800" spc="-1" strike="noStrike">
              <a:latin typeface="Arial"/>
            </a:endParaRPr>
          </a:p>
          <a:p>
            <a:pPr lvl="1" marL="819000" indent="-36000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Charakteristiken</a:t>
            </a:r>
            <a:endParaRPr b="0" lang="en-US" sz="2800" spc="-1" strike="noStrike">
              <a:latin typeface="Arial"/>
            </a:endParaRPr>
          </a:p>
          <a:p>
            <a:pPr lvl="1" marL="819000" indent="-360000">
              <a:lnSpc>
                <a:spcPct val="90000"/>
              </a:lnSpc>
              <a:spcBef>
                <a:spcPts val="601"/>
              </a:spcBef>
              <a:buBlip>
                <a:blip r:embed="rId4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Pins zum Datenaustausch</a:t>
            </a:r>
            <a:endParaRPr b="0" lang="en-US" sz="2800" spc="-1" strike="noStrike">
              <a:latin typeface="Arial"/>
            </a:endParaRPr>
          </a:p>
          <a:p>
            <a:pPr lvl="1" marL="819000" indent="-360000">
              <a:lnSpc>
                <a:spcPct val="90000"/>
              </a:lnSpc>
              <a:spcBef>
                <a:spcPts val="601"/>
              </a:spcBef>
              <a:buBlip>
                <a:blip r:embed="rId5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Verhaltensbeschreibung von Knoten</a:t>
            </a:r>
            <a:endParaRPr b="0" lang="en-US" sz="2800" spc="-1" strike="noStrike">
              <a:latin typeface="Arial"/>
            </a:endParaRPr>
          </a:p>
          <a:p>
            <a:pPr lvl="1" marL="819000" indent="-360000">
              <a:lnSpc>
                <a:spcPct val="90000"/>
              </a:lnSpc>
              <a:spcBef>
                <a:spcPts val="601"/>
              </a:spcBef>
              <a:buBlip>
                <a:blip r:embed="rId6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Anpassung der Verfeinerung an das erweiterte Modell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5ABE3F31-557B-4E59-BAA5-188D86258549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198" name="Group 5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199" name="Group 6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200" name="CustomShape 7"/>
              <p:cNvSpPr/>
              <p:nvPr/>
            </p:nvSpPr>
            <p:spPr>
              <a:xfrm>
                <a:off x="2414520" y="5915880"/>
                <a:ext cx="135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01" name="CustomShape 8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202" name="CustomShape 9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03" name="CustomShape 10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04" name="CustomShape 11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05" name="CustomShape 12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206" name="CustomShape 13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207" name="CustomShape 14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208" name="CustomShape 15"/>
              <p:cNvSpPr/>
              <p:nvPr/>
            </p:nvSpPr>
            <p:spPr>
              <a:xfrm>
                <a:off x="7340040" y="5936040"/>
                <a:ext cx="17899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09" name="CustomShape 16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210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CE4F9B35-BE9D-4B3F-9B78-6FF19125B05D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Erweiterte Datenflussdiagramme</a:t>
            </a:r>
            <a:endParaRPr b="0" lang="en-US" sz="3400" spc="-1" strike="noStrike">
              <a:latin typeface="Arial"/>
            </a:endParaRPr>
          </a:p>
        </p:txBody>
      </p:sp>
      <p:grpSp>
        <p:nvGrpSpPr>
          <p:cNvPr id="214" name="Group 4"/>
          <p:cNvGrpSpPr/>
          <p:nvPr/>
        </p:nvGrpSpPr>
        <p:grpSpPr>
          <a:xfrm>
            <a:off x="2774880" y="1879560"/>
            <a:ext cx="2620440" cy="713880"/>
            <a:chOff x="2774880" y="1879560"/>
            <a:chExt cx="2620440" cy="713880"/>
          </a:xfrm>
        </p:grpSpPr>
        <p:sp>
          <p:nvSpPr>
            <p:cNvPr id="215" name="CustomShape 5"/>
            <p:cNvSpPr/>
            <p:nvPr/>
          </p:nvSpPr>
          <p:spPr>
            <a:xfrm>
              <a:off x="3175920" y="1879560"/>
              <a:ext cx="1865160" cy="71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14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216" name="Group 6"/>
            <p:cNvGrpSpPr/>
            <p:nvPr/>
          </p:nvGrpSpPr>
          <p:grpSpPr>
            <a:xfrm>
              <a:off x="2774880" y="2066760"/>
              <a:ext cx="2620440" cy="333720"/>
              <a:chOff x="2774880" y="2066760"/>
              <a:chExt cx="2620440" cy="333720"/>
            </a:xfrm>
          </p:grpSpPr>
          <p:sp>
            <p:nvSpPr>
              <p:cNvPr id="217" name="CustomShape 7"/>
              <p:cNvSpPr/>
              <p:nvPr/>
            </p:nvSpPr>
            <p:spPr>
              <a:xfrm>
                <a:off x="2948400" y="2228040"/>
                <a:ext cx="21243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len="med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CustomShape 8"/>
              <p:cNvSpPr/>
              <p:nvPr/>
            </p:nvSpPr>
            <p:spPr>
              <a:xfrm>
                <a:off x="2774880" y="2066760"/>
                <a:ext cx="320400" cy="3204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19" name="CustomShape 9"/>
              <p:cNvSpPr/>
              <p:nvPr/>
            </p:nvSpPr>
            <p:spPr>
              <a:xfrm>
                <a:off x="5074920" y="2080080"/>
                <a:ext cx="320400" cy="3204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grpSp>
        <p:nvGrpSpPr>
          <p:cNvPr id="220" name="Group 10"/>
          <p:cNvGrpSpPr/>
          <p:nvPr/>
        </p:nvGrpSpPr>
        <p:grpSpPr>
          <a:xfrm>
            <a:off x="6758280" y="1836720"/>
            <a:ext cx="2615400" cy="713160"/>
            <a:chOff x="6758280" y="1836720"/>
            <a:chExt cx="2615400" cy="713160"/>
          </a:xfrm>
        </p:grpSpPr>
        <p:sp>
          <p:nvSpPr>
            <p:cNvPr id="221" name="CustomShape 11"/>
            <p:cNvSpPr/>
            <p:nvPr/>
          </p:nvSpPr>
          <p:spPr>
            <a:xfrm>
              <a:off x="7155720" y="1836720"/>
              <a:ext cx="1865160" cy="71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14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222" name="Group 12"/>
            <p:cNvGrpSpPr/>
            <p:nvPr/>
          </p:nvGrpSpPr>
          <p:grpSpPr>
            <a:xfrm>
              <a:off x="6758280" y="2039760"/>
              <a:ext cx="2615400" cy="337680"/>
              <a:chOff x="6758280" y="2039760"/>
              <a:chExt cx="2615400" cy="337680"/>
            </a:xfrm>
          </p:grpSpPr>
          <p:sp>
            <p:nvSpPr>
              <p:cNvPr id="223" name="CustomShape 13"/>
              <p:cNvSpPr/>
              <p:nvPr/>
            </p:nvSpPr>
            <p:spPr>
              <a:xfrm>
                <a:off x="6887880" y="2199600"/>
                <a:ext cx="21243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len="med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CustomShape 14"/>
              <p:cNvSpPr/>
              <p:nvPr/>
            </p:nvSpPr>
            <p:spPr>
              <a:xfrm>
                <a:off x="6758280" y="2057040"/>
                <a:ext cx="320400" cy="3204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5" name="CustomShape 15"/>
              <p:cNvSpPr/>
              <p:nvPr/>
            </p:nvSpPr>
            <p:spPr>
              <a:xfrm>
                <a:off x="9053280" y="2039760"/>
                <a:ext cx="320400" cy="3204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grpSp>
        <p:nvGrpSpPr>
          <p:cNvPr id="226" name="Group 16"/>
          <p:cNvGrpSpPr/>
          <p:nvPr/>
        </p:nvGrpSpPr>
        <p:grpSpPr>
          <a:xfrm>
            <a:off x="905040" y="1347840"/>
            <a:ext cx="1941480" cy="1267200"/>
            <a:chOff x="905040" y="1347840"/>
            <a:chExt cx="1941480" cy="1267200"/>
          </a:xfrm>
        </p:grpSpPr>
        <p:grpSp>
          <p:nvGrpSpPr>
            <p:cNvPr id="227" name="Group 17"/>
            <p:cNvGrpSpPr/>
            <p:nvPr/>
          </p:nvGrpSpPr>
          <p:grpSpPr>
            <a:xfrm>
              <a:off x="905040" y="1816560"/>
              <a:ext cx="1941480" cy="798480"/>
              <a:chOff x="905040" y="1816560"/>
              <a:chExt cx="1941480" cy="798480"/>
            </a:xfrm>
          </p:grpSpPr>
          <p:pic>
            <p:nvPicPr>
              <p:cNvPr id="228" name="Grafik 7" descr=""/>
              <p:cNvPicPr/>
              <p:nvPr/>
            </p:nvPicPr>
            <p:blipFill>
              <a:blip r:embed="rId1"/>
              <a:stretch/>
            </p:blipFill>
            <p:spPr>
              <a:xfrm>
                <a:off x="905040" y="1816560"/>
                <a:ext cx="1941480" cy="798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29" name="CustomShape 18"/>
              <p:cNvSpPr/>
              <p:nvPr/>
            </p:nvSpPr>
            <p:spPr>
              <a:xfrm>
                <a:off x="942840" y="1888560"/>
                <a:ext cx="1865160" cy="637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Charakterisierter</a:t>
                </a:r>
                <a:br/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Externer Aktor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sp>
          <p:nvSpPr>
            <p:cNvPr id="230" name="CustomShape 19"/>
            <p:cNvSpPr/>
            <p:nvPr/>
          </p:nvSpPr>
          <p:spPr>
            <a:xfrm>
              <a:off x="1252440" y="1347840"/>
              <a:ext cx="1279800" cy="5472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Charak-teristik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31" name="Group 20"/>
          <p:cNvGrpSpPr/>
          <p:nvPr/>
        </p:nvGrpSpPr>
        <p:grpSpPr>
          <a:xfrm>
            <a:off x="5371560" y="1533960"/>
            <a:ext cx="1434600" cy="1839960"/>
            <a:chOff x="5371560" y="1533960"/>
            <a:chExt cx="1434600" cy="1839960"/>
          </a:xfrm>
        </p:grpSpPr>
        <p:grpSp>
          <p:nvGrpSpPr>
            <p:cNvPr id="232" name="Group 21"/>
            <p:cNvGrpSpPr/>
            <p:nvPr/>
          </p:nvGrpSpPr>
          <p:grpSpPr>
            <a:xfrm>
              <a:off x="5371560" y="1533960"/>
              <a:ext cx="1434600" cy="1434600"/>
              <a:chOff x="5371560" y="1533960"/>
              <a:chExt cx="1434600" cy="1434600"/>
            </a:xfrm>
          </p:grpSpPr>
          <p:pic>
            <p:nvPicPr>
              <p:cNvPr id="233" name="Grafik 15" descr=""/>
              <p:cNvPicPr/>
              <p:nvPr/>
            </p:nvPicPr>
            <p:blipFill>
              <a:blip r:embed="rId2"/>
              <a:stretch/>
            </p:blipFill>
            <p:spPr>
              <a:xfrm>
                <a:off x="5371560" y="1533960"/>
                <a:ext cx="1434600" cy="14346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34" name="CustomShape 22"/>
              <p:cNvSpPr/>
              <p:nvPr/>
            </p:nvSpPr>
            <p:spPr>
              <a:xfrm>
                <a:off x="5523120" y="1759680"/>
                <a:ext cx="1130760" cy="911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Charak-</a:t>
                </a:r>
                <a:br/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terisierter</a:t>
                </a: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Prozess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sp>
          <p:nvSpPr>
            <p:cNvPr id="235" name="CustomShape 23"/>
            <p:cNvSpPr/>
            <p:nvPr/>
          </p:nvSpPr>
          <p:spPr>
            <a:xfrm>
              <a:off x="5444640" y="2826720"/>
              <a:ext cx="1279800" cy="5472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Charak-teristik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36" name="Group 24"/>
          <p:cNvGrpSpPr/>
          <p:nvPr/>
        </p:nvGrpSpPr>
        <p:grpSpPr>
          <a:xfrm>
            <a:off x="9326160" y="1356840"/>
            <a:ext cx="1973520" cy="1274760"/>
            <a:chOff x="9326160" y="1356840"/>
            <a:chExt cx="1973520" cy="1274760"/>
          </a:xfrm>
        </p:grpSpPr>
        <p:grpSp>
          <p:nvGrpSpPr>
            <p:cNvPr id="237" name="Group 25"/>
            <p:cNvGrpSpPr/>
            <p:nvPr/>
          </p:nvGrpSpPr>
          <p:grpSpPr>
            <a:xfrm>
              <a:off x="9326160" y="1833120"/>
              <a:ext cx="1973520" cy="798480"/>
              <a:chOff x="9326160" y="1833120"/>
              <a:chExt cx="1973520" cy="798480"/>
            </a:xfrm>
          </p:grpSpPr>
          <p:pic>
            <p:nvPicPr>
              <p:cNvPr id="238" name="Grafik 6" descr=""/>
              <p:cNvPicPr/>
              <p:nvPr/>
            </p:nvPicPr>
            <p:blipFill>
              <a:blip r:embed="rId3"/>
              <a:stretch/>
            </p:blipFill>
            <p:spPr>
              <a:xfrm>
                <a:off x="9326160" y="1833120"/>
                <a:ext cx="1941480" cy="798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39" name="CustomShape 26"/>
              <p:cNvSpPr/>
              <p:nvPr/>
            </p:nvSpPr>
            <p:spPr>
              <a:xfrm>
                <a:off x="9434520" y="1905120"/>
                <a:ext cx="1865160" cy="637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Charakterisierter</a:t>
                </a: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Speicher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sp>
          <p:nvSpPr>
            <p:cNvPr id="240" name="CustomShape 27"/>
            <p:cNvSpPr/>
            <p:nvPr/>
          </p:nvSpPr>
          <p:spPr>
            <a:xfrm>
              <a:off x="9769320" y="1356840"/>
              <a:ext cx="1279800" cy="5472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Charak-teristik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41" name="Group 28"/>
          <p:cNvGrpSpPr/>
          <p:nvPr/>
        </p:nvGrpSpPr>
        <p:grpSpPr>
          <a:xfrm>
            <a:off x="901800" y="1825560"/>
            <a:ext cx="1941480" cy="845280"/>
            <a:chOff x="901800" y="1825560"/>
            <a:chExt cx="1941480" cy="845280"/>
          </a:xfrm>
        </p:grpSpPr>
        <p:pic>
          <p:nvPicPr>
            <p:cNvPr id="242" name="Grafik 7" descr=""/>
            <p:cNvPicPr/>
            <p:nvPr/>
          </p:nvPicPr>
          <p:blipFill>
            <a:blip r:embed="rId4"/>
            <a:stretch/>
          </p:blipFill>
          <p:spPr>
            <a:xfrm>
              <a:off x="901800" y="1825560"/>
              <a:ext cx="1941480" cy="79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3" name="CustomShape 29"/>
            <p:cNvSpPr/>
            <p:nvPr/>
          </p:nvSpPr>
          <p:spPr>
            <a:xfrm>
              <a:off x="935280" y="2033280"/>
              <a:ext cx="1865160" cy="63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Externer Aktor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44" name="Group 30"/>
          <p:cNvGrpSpPr/>
          <p:nvPr/>
        </p:nvGrpSpPr>
        <p:grpSpPr>
          <a:xfrm>
            <a:off x="5370120" y="1533240"/>
            <a:ext cx="1434600" cy="1434600"/>
            <a:chOff x="5370120" y="1533240"/>
            <a:chExt cx="1434600" cy="1434600"/>
          </a:xfrm>
        </p:grpSpPr>
        <p:pic>
          <p:nvPicPr>
            <p:cNvPr id="245" name="Grafik 15" descr=""/>
            <p:cNvPicPr/>
            <p:nvPr/>
          </p:nvPicPr>
          <p:blipFill>
            <a:blip r:embed="rId5"/>
            <a:stretch/>
          </p:blipFill>
          <p:spPr>
            <a:xfrm>
              <a:off x="5370120" y="1533240"/>
              <a:ext cx="1434600" cy="1434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6" name="CustomShape 31"/>
            <p:cNvSpPr/>
            <p:nvPr/>
          </p:nvSpPr>
          <p:spPr>
            <a:xfrm>
              <a:off x="5521680" y="1758960"/>
              <a:ext cx="1130760" cy="91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Prozess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47" name="Group 32"/>
          <p:cNvGrpSpPr/>
          <p:nvPr/>
        </p:nvGrpSpPr>
        <p:grpSpPr>
          <a:xfrm>
            <a:off x="9331560" y="1825560"/>
            <a:ext cx="1971360" cy="798480"/>
            <a:chOff x="9331560" y="1825560"/>
            <a:chExt cx="1971360" cy="798480"/>
          </a:xfrm>
        </p:grpSpPr>
        <p:pic>
          <p:nvPicPr>
            <p:cNvPr id="248" name="Grafik 6" descr=""/>
            <p:cNvPicPr/>
            <p:nvPr/>
          </p:nvPicPr>
          <p:blipFill>
            <a:blip r:embed="rId6"/>
            <a:stretch/>
          </p:blipFill>
          <p:spPr>
            <a:xfrm>
              <a:off x="9331560" y="1825560"/>
              <a:ext cx="1941480" cy="79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9" name="CustomShape 33"/>
            <p:cNvSpPr/>
            <p:nvPr/>
          </p:nvSpPr>
          <p:spPr>
            <a:xfrm>
              <a:off x="9437760" y="2026080"/>
              <a:ext cx="1865160" cy="37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Speicher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50" name="Group 34"/>
          <p:cNvGrpSpPr/>
          <p:nvPr/>
        </p:nvGrpSpPr>
        <p:grpSpPr>
          <a:xfrm>
            <a:off x="2836440" y="1879560"/>
            <a:ext cx="2500920" cy="713160"/>
            <a:chOff x="2836440" y="1879560"/>
            <a:chExt cx="2500920" cy="713160"/>
          </a:xfrm>
        </p:grpSpPr>
        <p:sp>
          <p:nvSpPr>
            <p:cNvPr id="251" name="CustomShape 35"/>
            <p:cNvSpPr/>
            <p:nvPr/>
          </p:nvSpPr>
          <p:spPr>
            <a:xfrm>
              <a:off x="2836440" y="1879560"/>
              <a:ext cx="2462400" cy="71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14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2" name="CustomShape 36"/>
            <p:cNvSpPr/>
            <p:nvPr/>
          </p:nvSpPr>
          <p:spPr>
            <a:xfrm>
              <a:off x="2869920" y="2215080"/>
              <a:ext cx="2467440" cy="11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len="med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3" name="Group 37"/>
          <p:cNvGrpSpPr/>
          <p:nvPr/>
        </p:nvGrpSpPr>
        <p:grpSpPr>
          <a:xfrm>
            <a:off x="6890040" y="1868040"/>
            <a:ext cx="2500920" cy="713160"/>
            <a:chOff x="6890040" y="1868040"/>
            <a:chExt cx="2500920" cy="713160"/>
          </a:xfrm>
        </p:grpSpPr>
        <p:sp>
          <p:nvSpPr>
            <p:cNvPr id="254" name="CustomShape 38"/>
            <p:cNvSpPr/>
            <p:nvPr/>
          </p:nvSpPr>
          <p:spPr>
            <a:xfrm>
              <a:off x="6890040" y="1868040"/>
              <a:ext cx="2462400" cy="71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14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5" name="CustomShape 39"/>
            <p:cNvSpPr/>
            <p:nvPr/>
          </p:nvSpPr>
          <p:spPr>
            <a:xfrm>
              <a:off x="6923520" y="2203560"/>
              <a:ext cx="2467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len="med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6" name="Group 40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257" name="Group 41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258" name="CustomShape 42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59" name="CustomShape 43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260" name="CustomShape 44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61" name="CustomShape 45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62" name="CustomShape 46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63" name="CustomShape 47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264" name="CustomShape 48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265" name="CustomShape 49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266" name="CustomShape 50"/>
              <p:cNvSpPr/>
              <p:nvPr/>
            </p:nvSpPr>
            <p:spPr>
              <a:xfrm>
                <a:off x="7340040" y="5936040"/>
                <a:ext cx="17899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67" name="CustomShape 51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268" name="Line 52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9" name="CustomShape 5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5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55"/>
          <p:cNvSpPr/>
          <p:nvPr/>
        </p:nvSpPr>
        <p:spPr>
          <a:xfrm>
            <a:off x="533520" y="114012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40"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144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7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Charakterisierung der Knoten</a:t>
            </a:r>
            <a:endParaRPr b="0" lang="en-US" sz="2800" spc="-1" strike="noStrike">
              <a:latin typeface="Arial"/>
            </a:endParaRPr>
          </a:p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8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Datenflüsse verlaufen durch In- und Output Pins</a:t>
            </a:r>
            <a:endParaRPr b="0" lang="en-US" sz="2800" spc="-1" strike="noStrike">
              <a:latin typeface="Arial"/>
            </a:endParaRPr>
          </a:p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9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Festlegen von Verhalten von Knoten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C6DEC22C-0CC8-41DB-87CF-C03064298C88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Erweiterte Datenflussdiagramme – Verhalten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76" name="Grafik 1" descr=""/>
          <p:cNvPicPr/>
          <p:nvPr/>
        </p:nvPicPr>
        <p:blipFill>
          <a:blip r:embed="rId1"/>
          <a:stretch/>
        </p:blipFill>
        <p:spPr>
          <a:xfrm>
            <a:off x="2957760" y="1439280"/>
            <a:ext cx="6179040" cy="3842280"/>
          </a:xfrm>
          <a:prstGeom prst="rect">
            <a:avLst/>
          </a:prstGeom>
          <a:ln>
            <a:noFill/>
          </a:ln>
        </p:spPr>
      </p:pic>
      <p:grpSp>
        <p:nvGrpSpPr>
          <p:cNvPr id="277" name="Group 5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278" name="Group 6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279" name="CustomShape 7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80" name="CustomShape 8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281" name="CustomShape 9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82" name="CustomShape 10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83" name="CustomShape 11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84" name="CustomShape 12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285" name="CustomShape 13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286" name="CustomShape 14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287" name="CustomShape 15"/>
              <p:cNvSpPr/>
              <p:nvPr/>
            </p:nvSpPr>
            <p:spPr>
              <a:xfrm>
                <a:off x="7340040" y="5936040"/>
                <a:ext cx="17899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88" name="CustomShape 16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289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Framework zur Erstellung von graphischen Editoren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basierend auf dem Eclipse Modelling Framework (EMF)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Logische Trennung zwischen </a:t>
            </a:r>
            <a:endParaRPr b="0" lang="en-US" sz="2800" spc="-1" strike="noStrike">
              <a:latin typeface="Arial"/>
            </a:endParaRPr>
          </a:p>
          <a:p>
            <a:pPr lvl="1" marL="809640" indent="-36000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Semantischer Information (Modell)</a:t>
            </a:r>
            <a:endParaRPr b="0" lang="en-US" sz="2400" spc="-1" strike="noStrike">
              <a:latin typeface="Arial"/>
            </a:endParaRPr>
          </a:p>
          <a:p>
            <a:pPr lvl="1" marL="809640" indent="-360000">
              <a:lnSpc>
                <a:spcPct val="100000"/>
              </a:lnSpc>
              <a:spcBef>
                <a:spcPts val="601"/>
              </a:spcBef>
              <a:buBlip>
                <a:blip r:embed="rId4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Graphischer Repräsentation (Editor)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902046A9-F065-4862-9D4C-43B69CE75AB3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293" name="Group 4"/>
          <p:cNvGrpSpPr/>
          <p:nvPr/>
        </p:nvGrpSpPr>
        <p:grpSpPr>
          <a:xfrm>
            <a:off x="6143400" y="3367440"/>
            <a:ext cx="5407920" cy="2118960"/>
            <a:chOff x="6143400" y="3367440"/>
            <a:chExt cx="5407920" cy="2118960"/>
          </a:xfrm>
        </p:grpSpPr>
        <p:grpSp>
          <p:nvGrpSpPr>
            <p:cNvPr id="294" name="Group 5"/>
            <p:cNvGrpSpPr/>
            <p:nvPr/>
          </p:nvGrpSpPr>
          <p:grpSpPr>
            <a:xfrm>
              <a:off x="8869680" y="3367440"/>
              <a:ext cx="2681640" cy="2118960"/>
              <a:chOff x="8869680" y="3367440"/>
              <a:chExt cx="2681640" cy="2118960"/>
            </a:xfrm>
          </p:grpSpPr>
          <p:pic>
            <p:nvPicPr>
              <p:cNvPr id="295" name="Grafik 11" descr=""/>
              <p:cNvPicPr/>
              <p:nvPr/>
            </p:nvPicPr>
            <p:blipFill>
              <a:blip r:embed="rId5"/>
              <a:stretch/>
            </p:blipFill>
            <p:spPr>
              <a:xfrm>
                <a:off x="10364400" y="3367440"/>
                <a:ext cx="1186920" cy="1188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96" name="Grafik 12" descr=""/>
              <p:cNvPicPr/>
              <p:nvPr/>
            </p:nvPicPr>
            <p:blipFill>
              <a:blip r:embed="rId6"/>
              <a:stretch/>
            </p:blipFill>
            <p:spPr>
              <a:xfrm>
                <a:off x="8869680" y="4298400"/>
                <a:ext cx="1186920" cy="11880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97" name="CustomShape 6"/>
            <p:cNvSpPr/>
            <p:nvPr/>
          </p:nvSpPr>
          <p:spPr>
            <a:xfrm>
              <a:off x="6143400" y="4096080"/>
              <a:ext cx="111096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“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Prozess”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98" name="CustomShape 7"/>
            <p:cNvSpPr/>
            <p:nvPr/>
          </p:nvSpPr>
          <p:spPr>
            <a:xfrm>
              <a:off x="7888320" y="4135320"/>
              <a:ext cx="819360" cy="41544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9" name="CustomShape 8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Eclipse – Sirius</a:t>
            </a:r>
            <a:endParaRPr b="0" lang="en-US" sz="3400" spc="-1" strike="noStrike">
              <a:latin typeface="Arial"/>
            </a:endParaRPr>
          </a:p>
        </p:txBody>
      </p:sp>
      <p:grpSp>
        <p:nvGrpSpPr>
          <p:cNvPr id="300" name="Group 9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301" name="Group 10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302" name="CustomShape 11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03" name="CustomShape 12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04" name="CustomShape 13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05" name="CustomShape 14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06" name="CustomShape 15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07" name="CustomShape 16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308" name="CustomShape 17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09" name="CustomShape 18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10" name="CustomShape 19"/>
              <p:cNvSpPr/>
              <p:nvPr/>
            </p:nvSpPr>
            <p:spPr>
              <a:xfrm>
                <a:off x="7340040" y="5936040"/>
                <a:ext cx="17899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11" name="CustomShape 20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312" name="Line 21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524520" y="1143000"/>
            <a:ext cx="11140920" cy="45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Erweiterung eines bestehenden Diagramms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→ Diagram Extension Points</a:t>
            </a:r>
            <a:endParaRPr b="0" lang="en-US" sz="28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61800" indent="-36000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Importieren von bestehenden Mappings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(Graphische Repräsentation für semantische Elemente)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→ Spezialisierung (oder Modifikation)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715320" y="6452640"/>
            <a:ext cx="1698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280080" y="6452640"/>
            <a:ext cx="4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6B8B92B7-AB43-497C-9E9E-F617F93850B1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524520" y="244440"/>
            <a:ext cx="91760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Eclipse – Sirius Diagrammerweiterungen</a:t>
            </a:r>
            <a:endParaRPr b="0" lang="en-US" sz="3400" spc="-1" strike="noStrike">
              <a:latin typeface="Arial"/>
            </a:endParaRPr>
          </a:p>
        </p:txBody>
      </p:sp>
      <p:grpSp>
        <p:nvGrpSpPr>
          <p:cNvPr id="317" name="Group 5"/>
          <p:cNvGrpSpPr/>
          <p:nvPr/>
        </p:nvGrpSpPr>
        <p:grpSpPr>
          <a:xfrm>
            <a:off x="59760" y="5895360"/>
            <a:ext cx="12096360" cy="378000"/>
            <a:chOff x="59760" y="5895360"/>
            <a:chExt cx="12096360" cy="378000"/>
          </a:xfrm>
        </p:grpSpPr>
        <p:grpSp>
          <p:nvGrpSpPr>
            <p:cNvPr id="318" name="Group 6"/>
            <p:cNvGrpSpPr/>
            <p:nvPr/>
          </p:nvGrpSpPr>
          <p:grpSpPr>
            <a:xfrm>
              <a:off x="363600" y="5915880"/>
              <a:ext cx="11676960" cy="357480"/>
              <a:chOff x="363600" y="5915880"/>
              <a:chExt cx="11676960" cy="357480"/>
            </a:xfrm>
          </p:grpSpPr>
          <p:sp>
            <p:nvSpPr>
              <p:cNvPr id="319" name="CustomShape 7"/>
              <p:cNvSpPr/>
              <p:nvPr/>
            </p:nvSpPr>
            <p:spPr>
              <a:xfrm>
                <a:off x="2414520" y="5915880"/>
                <a:ext cx="14014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20" name="CustomShape 8"/>
              <p:cNvSpPr/>
              <p:nvPr/>
            </p:nvSpPr>
            <p:spPr>
              <a:xfrm>
                <a:off x="7970040" y="5940720"/>
                <a:ext cx="12621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21" name="CustomShape 9"/>
              <p:cNvSpPr/>
              <p:nvPr/>
            </p:nvSpPr>
            <p:spPr>
              <a:xfrm>
                <a:off x="4706280" y="5928840"/>
                <a:ext cx="212256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22" name="CustomShape 10"/>
              <p:cNvSpPr/>
              <p:nvPr/>
            </p:nvSpPr>
            <p:spPr>
              <a:xfrm>
                <a:off x="9959040" y="5936040"/>
                <a:ext cx="20815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23" name="CustomShape 11"/>
              <p:cNvSpPr/>
              <p:nvPr/>
            </p:nvSpPr>
            <p:spPr>
              <a:xfrm>
                <a:off x="363600" y="5936040"/>
                <a:ext cx="122724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24" name="CustomShape 12"/>
              <p:cNvSpPr/>
              <p:nvPr/>
            </p:nvSpPr>
            <p:spPr>
              <a:xfrm>
                <a:off x="1863000" y="5990400"/>
                <a:ext cx="209520" cy="20952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325" name="CustomShape 13"/>
              <p:cNvSpPr/>
              <p:nvPr/>
            </p:nvSpPr>
            <p:spPr>
              <a:xfrm>
                <a:off x="4442040" y="597744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26" name="CustomShape 14"/>
              <p:cNvSpPr/>
              <p:nvPr/>
            </p:nvSpPr>
            <p:spPr>
              <a:xfrm>
                <a:off x="6881760" y="599148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27" name="CustomShape 15"/>
              <p:cNvSpPr/>
              <p:nvPr/>
            </p:nvSpPr>
            <p:spPr>
              <a:xfrm>
                <a:off x="7340040" y="5936040"/>
                <a:ext cx="178992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28" name="CustomShape 16"/>
              <p:cNvSpPr/>
              <p:nvPr/>
            </p:nvSpPr>
            <p:spPr>
              <a:xfrm>
                <a:off x="9491040" y="5997600"/>
                <a:ext cx="209520" cy="20952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329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18</TotalTime>
  <Application>LibreOffice/6.0.7.3$Linux_X86_64 LibreOffice_project/00m0$Build-3</Application>
  <Words>1234</Words>
  <Paragraphs>398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2020-03-06T16:02:35Z</dcterms:created>
  <dc:creator>Bott, Katrin</dc:creator>
  <dc:description/>
  <dc:language>en-US</dc:language>
  <cp:lastModifiedBy/>
  <dcterms:modified xsi:type="dcterms:W3CDTF">2020-09-06T22:42:34Z</dcterms:modified>
  <cp:revision>405</cp:revision>
  <dc:subject/>
  <dc:title>Presentation Katrin Bott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