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06" autoAdjust="0"/>
  </p:normalViewPr>
  <p:slideViewPr>
    <p:cSldViewPr snapToGrid="0">
      <p:cViewPr>
        <p:scale>
          <a:sx n="100" d="100"/>
          <a:sy n="100" d="100"/>
        </p:scale>
        <p:origin x="960" y="-24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7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E7726FA-2D67-425A-BE2D-46D9F33413B7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263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6120"/>
          </a:xfrm>
          <a:prstGeom prst="rect">
            <a:avLst/>
          </a:prstGeom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Hier sieht man den Aufbau eines typischen Datenflussdiagrammes</a:t>
            </a:r>
            <a:r>
              <a:t/>
            </a:r>
            <a:br/>
            <a:r>
              <a:rPr lang="en-US" sz="2000" b="0" strike="noStrike" spc="-1">
                <a:latin typeface="Arial"/>
              </a:rPr>
              <a:t>beschreiben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 Externer Aktor: Einführen von Daten in das System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Prozess: Transformation eingehender und ausgehender datenflüsse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Speicher: Lesen-/Schreiben von Daten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Datenflüsse: Transport von Daten von einer Quelle zu einem Ziel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Anwendungsgebiete: Sicherheitsanalyse</a:t>
            </a:r>
            <a:r>
              <a:t/>
            </a:r>
            <a:br/>
            <a:r>
              <a:rPr lang="en-US" sz="2000" b="0" strike="noStrike" spc="-1">
                <a:latin typeface="Arial"/>
              </a:rPr>
              <a:t>wie man sieht gibt es erst mal keine Unterscheidung zwischen den Knoten die Daten aussenden → Überleitung Beispiel</a:t>
            </a:r>
          </a:p>
        </p:txBody>
      </p:sp>
      <p:sp>
        <p:nvSpPr>
          <p:cNvPr id="626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211CE31-2D13-41EE-81B6-B2F115D6A0F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906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wie ist das Erstellen von graphischen ElementenSirius aufgebaut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Festlegen auf welches semantische Element sich das graphische Mapping bezieht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Expressions mit AQL (Accello Query Language)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Festlegen von Styles: wie vorhin schon gezeigt, normaler Prozess </a:t>
            </a:r>
          </a:p>
        </p:txBody>
      </p:sp>
    </p:spTree>
    <p:extLst>
      <p:ext uri="{BB962C8B-B14F-4D97-AF65-F5344CB8AC3E}">
        <p14:creationId xmlns:p14="http://schemas.microsoft.com/office/powerpoint/2010/main" val="1919256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Ab hier Umsetzunge des erweiterten Editors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Importiert Process Node → Darstellung der Prozesse aus ursprünglichem Editor wird übernommen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→ Erweiterung durch Bordered Nodes (angrenzende Knoten) Charakteristiken, und In und OutPins und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 zusätzlicher Conditional Style</a:t>
            </a:r>
          </a:p>
        </p:txBody>
      </p:sp>
    </p:spTree>
    <p:extLst>
      <p:ext uri="{BB962C8B-B14F-4D97-AF65-F5344CB8AC3E}">
        <p14:creationId xmlns:p14="http://schemas.microsoft.com/office/powerpoint/2010/main" val="3252476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Einführungsbeispiel im tatsählichen Sirius Editor (Metamodell auf Englisch)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Wie vorhin schon angedeutet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→ Charakteristiken werden direkt an Knoten angebunden dargestellt und können über Tools hinzugefügt warden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 Hier auch noch ein neuer Style für Prozesse: c</a:t>
            </a:r>
          </a:p>
          <a:p>
            <a:pPr marL="34344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Datenflüsse verlaufen durch Pins, um neue Datenflüsse zu erstellen, müssen erst neue Pins hinzugefügt werden (zum Verhalten des Knoten)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Zugriffsrechte hier nicht direkt ersichtlich, sondern sind innerhalb eines Assignments definiert, darauf komme ich später zurück</a:t>
            </a:r>
            <a:r>
              <a:t/>
            </a:r>
            <a:br/>
            <a:r>
              <a:rPr lang="en-US" sz="2000" b="0" strike="noStrike" spc="-1">
                <a:latin typeface="Arial"/>
              </a:rPr>
              <a:t>- daraus ergibt sich die Frage, wie können neue Assignments erstellt werden?</a:t>
            </a:r>
          </a:p>
        </p:txBody>
      </p:sp>
      <p:sp>
        <p:nvSpPr>
          <p:cNvPr id="656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A48A08E-6147-41C0-AAA1-7C077A3427F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248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Definieren von Tools für Graphischen Editor die sich auf verschiedene Diagrammelemente beziehn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wie das Hinzufügen von Knoten, oder auch Hinzufügen von neuen Charakteristiken an Knoten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Oder auch so etwas definieren wie Doppelklicks zur Interaktion mit Diagrammelementen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 Zum Beispiel bei der Verfeinerung von Datenflüssen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Für komplexere Änderungen am Metamodell kann man Services definieren: Implementierung in java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Hier Verwendung von Java Services, wenn AQL nicht mehr ausreicht, um komplexere Änderungen am Metamodell darzustellen und mehr Übersichtlichkeit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 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 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Verschiedene Operationen (Änderungen des Metamodells), die festgelegt werden können, wie Fallunterscheidungen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2416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920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Herausforderung hervorheben, die sich gestellt hat</a:t>
            </a:r>
          </a:p>
          <a:p>
            <a:pPr marL="216000" indent="-2149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Hier ein Datenfluss mit einem Flug, der noch verschiedene weitere Unterdaten enthält wie Start, Ziel und Flugnummer, also ein Datenfluss der sich verfeinern lässt</a:t>
            </a:r>
          </a:p>
          <a:p>
            <a:pPr marL="216000" indent="-214920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Datenfluss mit zwei Daten soll verfeinert werden (also in Unterdatenflüsse aufgeteilt werden)</a:t>
            </a:r>
          </a:p>
        </p:txBody>
      </p:sp>
      <p:sp>
        <p:nvSpPr>
          <p:cNvPr id="661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347ECA1-B0FB-4DC4-B9F6-C55813EB0B9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61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920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Datenfluss mit zwei Daten soll verfeinert werden</a:t>
            </a:r>
          </a:p>
          <a:p>
            <a:pPr marL="216000" indent="-2149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Aufteilung: ursprüngliche In und Out Pins werden durch neue Pins ersetzt </a:t>
            </a:r>
          </a:p>
          <a:p>
            <a:pPr marL="216000" indent="-21492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Aber: wie geht man mit dem Verhalten der Pins um?</a:t>
            </a:r>
          </a:p>
        </p:txBody>
      </p:sp>
      <p:sp>
        <p:nvSpPr>
          <p:cNvPr id="664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EE63ED7-995B-44D1-BF9F-D492C31FBC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779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 - neue pins benötigen neue verhaltenszuweisung</a:t>
            </a:r>
          </a:p>
          <a:p>
            <a:pPr marL="216000" indent="-2160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- durch ersetzen geht altes Verhalten erst einmal verloren</a:t>
            </a:r>
          </a:p>
        </p:txBody>
      </p:sp>
      <p:sp>
        <p:nvSpPr>
          <p:cNvPr id="667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B261F25-289B-4B40-8882-1F1D4ABDC9B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7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- da </a:t>
            </a:r>
          </a:p>
        </p:txBody>
      </p:sp>
      <p:sp>
        <p:nvSpPr>
          <p:cNvPr id="670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C7BA01-F423-4D1F-8CA7-B01E95428D3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105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2FF0480-3AF4-4DF3-908E-071A5EE2B6B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13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Zwei Arten der Hierarchisierung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Übertragung des Konzeptes auf erweitertes Metamodell</a:t>
            </a:r>
          </a:p>
        </p:txBody>
      </p:sp>
      <p:sp>
        <p:nvSpPr>
          <p:cNvPr id="676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99A37A2-32BA-46ED-A781-34A16D3A4B0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40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6800"/>
          </a:xfrm>
          <a:prstGeom prst="rect">
            <a:avLst/>
          </a:prstGeom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Flug buchen: 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Benutzer sucht einen Flug heraus, den er buchen möchte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Zur Bezahlung gibt er seine Kreditkarteninformationen frei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Unterschiede daran wie schützenwert Daten sind, spielt auch eine wichtige Rolle bei der Analyse von den Systemen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Kann aber bei diesem Modell so nicht getroffen werden </a:t>
            </a:r>
          </a:p>
        </p:txBody>
      </p:sp>
      <p:sp>
        <p:nvSpPr>
          <p:cNvPr id="629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4E65BF6-4E8D-446C-AF86-EFDC71629BA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09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6800"/>
          </a:xfrm>
          <a:prstGeom prst="rect">
            <a:avLst/>
          </a:prstGeom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Charakterstiken kann man mehr Aussagen über das Modell treffen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z.B. Zugriffsrechte modellieren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Oder auch nähere Beschreibungen der Knoten, z.B. in welcher Rolle werden Prozesse ausgeführt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Erweiterung des Modells um Charakteristiken: mehr Information über Daten und mehr Kontrolle bei Analyse</a:t>
            </a:r>
          </a:p>
        </p:txBody>
      </p:sp>
      <p:sp>
        <p:nvSpPr>
          <p:cNvPr id="632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4ABB96-3E13-4054-9F41-A7548EE40E3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07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Im letzten Semester wurde ein Editor für Datenflussdiagramme mit Hierarchisierung entwickelt, Hierarchisierung: Prozesse können näher dargestellt warden durch verfeinerte Subdiagramme, Datenflüsse können aufgeteilt werden in mehrere Unterdatenflüsse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Editor soll um gerade beschriebenen Charaktersitiken, Pins zum Datenaustauch, ..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Und Anpassung der Verfeinerung an das erweiterte Modell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Ich werde noch einmal kurz auf die zugrunde liegenden meta-Modelle eingehen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  </a:t>
            </a:r>
          </a:p>
        </p:txBody>
      </p:sp>
      <p:sp>
        <p:nvSpPr>
          <p:cNvPr id="635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513BA1-772B-4D08-A125-AC4F25532B7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93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Hier grundlegendes Datenflussdiagramm von gerade eben, wie die Erweiterungen 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Charakterisierung: Knoten können mehrere Charakterisitken besitzen, um sie näher zu beschreiben, wie z.B. die Rollen die wir gerade gesehen haben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 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Datenflüsse verlaufen nicht mehr nur von Knoten zu Knoten, sondern durch In- und Output Pins die an Knoten angebunden sind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 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Verhalten: eins pro Knoten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→ näher erklären an Ausschnitt aus dem Metamodell</a:t>
            </a:r>
          </a:p>
        </p:txBody>
      </p:sp>
      <p:sp>
        <p:nvSpPr>
          <p:cNvPr id="638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B4A061B-8DDA-44EF-AED1-34E3849717A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75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Hier graphisch repräsentiert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 einer Verhaltensdefinition sind die In- und Outputpins eines Knoten definiert, die ein Knoten besitzt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Über Assignments 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Linke Seite des Assignments bezieht sich auf einen spezifische Pin und kann auch charakterischen Typ, essentiell auch eine Charakteristik besitzen</a:t>
            </a:r>
          </a:p>
        </p:txBody>
      </p:sp>
    </p:spTree>
    <p:extLst>
      <p:ext uri="{BB962C8B-B14F-4D97-AF65-F5344CB8AC3E}">
        <p14:creationId xmlns:p14="http://schemas.microsoft.com/office/powerpoint/2010/main" val="3968971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Beispiel: Nodes können je nach Zustand im Editor unterschiedlich dargestellt werden, ein unterschiedliches Mapping zugeordnet werden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Als „Standard“ Repräsentation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Als Read Only, wenn auf unterster Ebene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Oder als refined Process, wenn ein verfeinertes Diagramm bereits besteht</a:t>
            </a:r>
          </a:p>
        </p:txBody>
      </p:sp>
      <p:sp>
        <p:nvSpPr>
          <p:cNvPr id="643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C45D568-DF9C-46E8-ABC7-7F6EB43CFAF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458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 Sirius gibt es die Möglichkeit bestehende Diagramme zu erweitern, dazu kann man Diagram Extension Points definieren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Man kann wie für „normalen“ Editor Knoten und Kanten, etc. definieren und dabei die bereits bestehenden Mappings importieren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Und diese dann spezialisieren oder modifizieren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→ specialize (modify) a mapping defined somewhere else (in an other layer, an other graphical representation or an other viewpoint)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Mappings: </a:t>
            </a:r>
          </a:p>
        </p:txBody>
      </p:sp>
      <p:sp>
        <p:nvSpPr>
          <p:cNvPr id="646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4B835EA-68CC-448D-816C-FAB6CA3F72E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51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 Man kann Erweiterung (unterschiedliche Repräsentationen des semantischen Modells) aktivieren, deaktivieren, Erweiterung ein- und ausschalten</a:t>
            </a:r>
          </a:p>
        </p:txBody>
      </p:sp>
      <p:sp>
        <p:nvSpPr>
          <p:cNvPr id="649" name="CustomShape 3"/>
          <p:cNvSpPr/>
          <p:nvPr/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933B34C-D93F-4EEC-861F-9C57D1689A5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99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8"/>
          <p:cNvPicPr/>
          <p:nvPr/>
        </p:nvPicPr>
        <p:blipFill>
          <a:blip r:embed="rId14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pic>
        <p:nvPicPr>
          <p:cNvPr id="14" name="Grafik 10"/>
          <p:cNvPicPr/>
          <p:nvPr/>
        </p:nvPicPr>
        <p:blipFill>
          <a:blip r:embed="rId15"/>
          <a:stretch/>
        </p:blipFill>
        <p:spPr>
          <a:xfrm>
            <a:off x="10227240" y="327960"/>
            <a:ext cx="1437840" cy="66492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2498760" y="6452640"/>
            <a:ext cx="5407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Katrin Bott – Sirius-Editor für erweiterte Datenflussdiagramme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" name="CustomShape 2" hidden="1"/>
          <p:cNvSpPr/>
          <p:nvPr/>
        </p:nvSpPr>
        <p:spPr>
          <a:xfrm>
            <a:off x="7539480" y="6452640"/>
            <a:ext cx="4125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Architecture-driven Requirements Engineering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Institut für Programmstrukturen und Datenorganisation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4" name="Picture 2"/>
          <p:cNvPicPr/>
          <p:nvPr/>
        </p:nvPicPr>
        <p:blipFill>
          <a:blip r:embed="rId16"/>
          <a:srcRect t="20961" b="21313"/>
          <a:stretch/>
        </p:blipFill>
        <p:spPr>
          <a:xfrm>
            <a:off x="116280" y="2802240"/>
            <a:ext cx="12073320" cy="3896640"/>
          </a:xfrm>
          <a:prstGeom prst="rect">
            <a:avLst/>
          </a:prstGeom>
          <a:ln w="9360">
            <a:noFill/>
          </a:ln>
        </p:spPr>
      </p:pic>
      <p:pic>
        <p:nvPicPr>
          <p:cNvPr id="5" name="Grafik 16"/>
          <p:cNvPicPr/>
          <p:nvPr/>
        </p:nvPicPr>
        <p:blipFill>
          <a:blip r:embed="rId17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10071000" y="6417720"/>
            <a:ext cx="2004480" cy="348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2300" b="1" strike="noStrike" spc="-1">
                <a:solidFill>
                  <a:srgbClr val="FFFFFF"/>
                </a:solidFill>
                <a:latin typeface="Arial"/>
                <a:ea typeface="DejaVu Sans"/>
              </a:rPr>
              <a:t>www.kit.edu</a:t>
            </a:r>
            <a:endParaRPr lang="en-US" sz="2300" b="0" strike="noStrike" spc="-1">
              <a:latin typeface="Arial"/>
            </a:endParaRPr>
          </a:p>
        </p:txBody>
      </p:sp>
      <p:pic>
        <p:nvPicPr>
          <p:cNvPr id="7" name="Grafik 32"/>
          <p:cNvPicPr/>
          <p:nvPr/>
        </p:nvPicPr>
        <p:blipFill>
          <a:blip r:embed="rId15"/>
          <a:stretch/>
        </p:blipFill>
        <p:spPr>
          <a:xfrm>
            <a:off x="515520" y="458280"/>
            <a:ext cx="2160000" cy="999360"/>
          </a:xfrm>
          <a:prstGeom prst="rect">
            <a:avLst/>
          </a:prstGeom>
          <a:ln>
            <a:noFill/>
          </a:ln>
        </p:spPr>
      </p:pic>
      <p:pic>
        <p:nvPicPr>
          <p:cNvPr id="8" name="Grafik 7"/>
          <p:cNvPicPr/>
          <p:nvPr/>
        </p:nvPicPr>
        <p:blipFill>
          <a:blip r:embed="rId18"/>
          <a:stretch/>
        </p:blipFill>
        <p:spPr>
          <a:xfrm>
            <a:off x="10224360" y="460800"/>
            <a:ext cx="1497240" cy="751680"/>
          </a:xfrm>
          <a:prstGeom prst="rect">
            <a:avLst/>
          </a:prstGeom>
          <a:ln>
            <a:noFill/>
          </a:ln>
        </p:spPr>
      </p:pic>
      <p:sp>
        <p:nvSpPr>
          <p:cNvPr id="9" name="CustomShape 4"/>
          <p:cNvSpPr/>
          <p:nvPr/>
        </p:nvSpPr>
        <p:spPr>
          <a:xfrm>
            <a:off x="515520" y="3250440"/>
            <a:ext cx="9553320" cy="407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ARCHITECTURE-DRIVEN REQUIREMENTS ENGINEERING</a:t>
            </a:r>
            <a:endParaRPr lang="en-US" sz="134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INSTITUT FÜR PROGRAMMSTRUKTUREN UND DATENORGANISATION, KIT-FAKULTÄT FÜR INFORMATIK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" name="CustomShape 5"/>
          <p:cNvSpPr/>
          <p:nvPr/>
        </p:nvSpPr>
        <p:spPr>
          <a:xfrm>
            <a:off x="515520" y="6525720"/>
            <a:ext cx="4806720" cy="165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KIT – Die Forschungsuniversität in der Helmholtz-Gemeinschaft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8"/>
          <p:cNvPicPr/>
          <p:nvPr/>
        </p:nvPicPr>
        <p:blipFill>
          <a:blip r:embed="rId14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pic>
        <p:nvPicPr>
          <p:cNvPr id="50" name="Grafik 10"/>
          <p:cNvPicPr/>
          <p:nvPr/>
        </p:nvPicPr>
        <p:blipFill>
          <a:blip r:embed="rId15"/>
          <a:stretch/>
        </p:blipFill>
        <p:spPr>
          <a:xfrm>
            <a:off x="10227240" y="327960"/>
            <a:ext cx="1437840" cy="66492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2498760" y="6452640"/>
            <a:ext cx="5407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Katrin Bott – Sirius-Editor für erweiterte Datenflussdiagramme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7539480" y="6452640"/>
            <a:ext cx="4125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Architecture-driven Requirements Engineering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Institut für Programmstrukturen und Datenorganisation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97520" y="1548360"/>
            <a:ext cx="10098000" cy="463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Sirius-Editor für erweiterte Datenflussdiagramme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97520" y="2112480"/>
            <a:ext cx="8368560" cy="870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Praktikum „Werkzeuge für Agile Modellierung“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Katrin Bott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Betreuer: Stephan Seifermann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44E06415-7AC1-46BB-874F-90E6D7A76785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Eclipse – Sirius Diagrammerweiterungen</a:t>
            </a:r>
            <a:endParaRPr lang="en-US" sz="3400" b="0" strike="noStrike" spc="-1">
              <a:latin typeface="Arial"/>
            </a:endParaRPr>
          </a:p>
        </p:txBody>
      </p:sp>
      <p:pic>
        <p:nvPicPr>
          <p:cNvPr id="334" name="Grafik 371"/>
          <p:cNvPicPr/>
          <p:nvPr/>
        </p:nvPicPr>
        <p:blipFill>
          <a:blip r:embed="rId3"/>
          <a:stretch/>
        </p:blipFill>
        <p:spPr>
          <a:xfrm>
            <a:off x="2672280" y="1378440"/>
            <a:ext cx="5738400" cy="3191760"/>
          </a:xfrm>
          <a:prstGeom prst="rect">
            <a:avLst/>
          </a:prstGeom>
          <a:ln>
            <a:noFill/>
          </a:ln>
        </p:spPr>
      </p:pic>
      <p:grpSp>
        <p:nvGrpSpPr>
          <p:cNvPr id="335" name="Group 5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336" name="Group 6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337" name="CustomShape 7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38" name="CustomShape 8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39" name="CustomShape 9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40" name="CustomShape 10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41" name="CustomShape 11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42" name="CustomShape 12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343" name="CustomShape 13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44" name="CustomShape 14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45" name="CustomShape 15"/>
              <p:cNvSpPr/>
              <p:nvPr/>
            </p:nvSpPr>
            <p:spPr>
              <a:xfrm>
                <a:off x="7340040" y="5936040"/>
                <a:ext cx="17895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46" name="CustomShape 16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347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1138B3CE-F17A-4F09-A14B-6C77B4C338EE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Eclipse – Sirius: Elemente</a:t>
            </a:r>
            <a:endParaRPr lang="en-US" sz="3400" b="0" strike="noStrike" spc="-1">
              <a:latin typeface="Arial"/>
            </a:endParaRPr>
          </a:p>
        </p:txBody>
      </p:sp>
      <p:pic>
        <p:nvPicPr>
          <p:cNvPr id="351" name="Grafik 375"/>
          <p:cNvPicPr/>
          <p:nvPr/>
        </p:nvPicPr>
        <p:blipFill>
          <a:blip r:embed="rId3"/>
          <a:stretch/>
        </p:blipFill>
        <p:spPr>
          <a:xfrm>
            <a:off x="1953360" y="1737360"/>
            <a:ext cx="8104320" cy="1037880"/>
          </a:xfrm>
          <a:prstGeom prst="rect">
            <a:avLst/>
          </a:prstGeom>
          <a:ln>
            <a:noFill/>
          </a:ln>
        </p:spPr>
      </p:pic>
      <p:pic>
        <p:nvPicPr>
          <p:cNvPr id="352" name="Grafik 376"/>
          <p:cNvPicPr/>
          <p:nvPr/>
        </p:nvPicPr>
        <p:blipFill>
          <a:blip r:embed="rId4"/>
          <a:stretch/>
        </p:blipFill>
        <p:spPr>
          <a:xfrm>
            <a:off x="1057680" y="3425040"/>
            <a:ext cx="10305000" cy="1529280"/>
          </a:xfrm>
          <a:prstGeom prst="rect">
            <a:avLst/>
          </a:prstGeom>
          <a:ln>
            <a:noFill/>
          </a:ln>
        </p:spPr>
      </p:pic>
      <p:grpSp>
        <p:nvGrpSpPr>
          <p:cNvPr id="353" name="Group 4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354" name="Group 5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355" name="CustomShape 6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56" name="CustomShape 7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57" name="CustomShape 8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58" name="CustomShape 9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59" name="CustomShape 10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60" name="CustomShape 11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361" name="CustomShape 12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62" name="CustomShape 13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63" name="CustomShape 14"/>
              <p:cNvSpPr/>
              <p:nvPr/>
            </p:nvSpPr>
            <p:spPr>
              <a:xfrm>
                <a:off x="7340040" y="5936040"/>
                <a:ext cx="17895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64" name="CustomShape 15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365" name="Line 16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A697AC20-5544-4A7E-9933-76C8EA81241F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Eclipse – Sirius: Importierte Mappings</a:t>
            </a:r>
            <a:endParaRPr lang="en-US" sz="3400" b="0" strike="noStrike" spc="-1">
              <a:latin typeface="Arial"/>
            </a:endParaRPr>
          </a:p>
        </p:txBody>
      </p:sp>
      <p:pic>
        <p:nvPicPr>
          <p:cNvPr id="369" name="Grafik 485"/>
          <p:cNvPicPr/>
          <p:nvPr/>
        </p:nvPicPr>
        <p:blipFill>
          <a:blip r:embed="rId3"/>
          <a:stretch/>
        </p:blipFill>
        <p:spPr>
          <a:xfrm>
            <a:off x="1791360" y="1371600"/>
            <a:ext cx="8814600" cy="1736280"/>
          </a:xfrm>
          <a:prstGeom prst="rect">
            <a:avLst/>
          </a:prstGeom>
          <a:ln>
            <a:noFill/>
          </a:ln>
        </p:spPr>
      </p:pic>
      <p:pic>
        <p:nvPicPr>
          <p:cNvPr id="370" name="Grafik 394"/>
          <p:cNvPicPr/>
          <p:nvPr/>
        </p:nvPicPr>
        <p:blipFill>
          <a:blip r:embed="rId4"/>
          <a:stretch/>
        </p:blipFill>
        <p:spPr>
          <a:xfrm>
            <a:off x="1058400" y="3383280"/>
            <a:ext cx="10279440" cy="1694520"/>
          </a:xfrm>
          <a:prstGeom prst="rect">
            <a:avLst/>
          </a:prstGeom>
          <a:ln>
            <a:noFill/>
          </a:ln>
        </p:spPr>
      </p:pic>
      <p:grpSp>
        <p:nvGrpSpPr>
          <p:cNvPr id="371" name="Group 4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372" name="Group 5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373" name="CustomShape 6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74" name="CustomShape 7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75" name="CustomShape 8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76" name="CustomShape 9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77" name="CustomShape 10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78" name="CustomShape 11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379" name="CustomShape 12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80" name="CustomShape 13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81" name="CustomShape 14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82" name="CustomShape 15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383" name="Line 16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FEE1E523-F7A9-4A24-ABBC-B1D33D76C1D9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Graphische Repräsentation</a:t>
            </a:r>
            <a:endParaRPr lang="en-US" sz="3400" b="0" strike="noStrike" spc="-1">
              <a:latin typeface="Arial"/>
            </a:endParaRPr>
          </a:p>
        </p:txBody>
      </p:sp>
      <p:pic>
        <p:nvPicPr>
          <p:cNvPr id="388" name="Grafik 430"/>
          <p:cNvPicPr/>
          <p:nvPr/>
        </p:nvPicPr>
        <p:blipFill>
          <a:blip r:embed="rId3"/>
          <a:stretch/>
        </p:blipFill>
        <p:spPr>
          <a:xfrm>
            <a:off x="2560320" y="1097280"/>
            <a:ext cx="6539400" cy="4088160"/>
          </a:xfrm>
          <a:prstGeom prst="rect">
            <a:avLst/>
          </a:prstGeom>
          <a:ln>
            <a:noFill/>
          </a:ln>
        </p:spPr>
      </p:pic>
      <p:grpSp>
        <p:nvGrpSpPr>
          <p:cNvPr id="389" name="Group 5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390" name="Group 6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391" name="CustomShape 7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92" name="CustomShape 8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93" name="CustomShape 9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94" name="CustomShape 10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95" name="CustomShape 11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96" name="CustomShape 12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397" name="CustomShape 13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98" name="CustomShape 14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99" name="CustomShape 15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00" name="CustomShape 16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401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8AAD4D53-F65B-43BB-8C7E-0CA34F7F991C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Eclipse – Sirius: Tools</a:t>
            </a:r>
            <a:endParaRPr lang="en-US" sz="3400" b="0" strike="noStrike" spc="-1">
              <a:latin typeface="Arial"/>
            </a:endParaRPr>
          </a:p>
        </p:txBody>
      </p:sp>
      <p:pic>
        <p:nvPicPr>
          <p:cNvPr id="405" name="Grafik 504"/>
          <p:cNvPicPr/>
          <p:nvPr/>
        </p:nvPicPr>
        <p:blipFill>
          <a:blip r:embed="rId3"/>
          <a:stretch/>
        </p:blipFill>
        <p:spPr>
          <a:xfrm>
            <a:off x="7040880" y="1554480"/>
            <a:ext cx="2944800" cy="3243240"/>
          </a:xfrm>
          <a:prstGeom prst="rect">
            <a:avLst/>
          </a:prstGeom>
          <a:ln>
            <a:noFill/>
          </a:ln>
        </p:spPr>
      </p:pic>
      <p:grpSp>
        <p:nvGrpSpPr>
          <p:cNvPr id="406" name="Group 4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407" name="Group 5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408" name="CustomShape 6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09" name="CustomShape 7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10" name="CustomShape 8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11" name="CustomShape 9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12" name="CustomShape 10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13" name="CustomShape 11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414" name="CustomShape 12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15" name="CustomShape 13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16" name="CustomShape 14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17" name="CustomShape 15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418" name="Line 16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19" name="Grafik 418"/>
          <p:cNvPicPr/>
          <p:nvPr/>
        </p:nvPicPr>
        <p:blipFill>
          <a:blip r:embed="rId4"/>
          <a:stretch/>
        </p:blipFill>
        <p:spPr>
          <a:xfrm>
            <a:off x="1828800" y="1645920"/>
            <a:ext cx="3453840" cy="286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Herausforderung: Behandeln der Pins bei der Verfeinerung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5940C01B-3C63-4C4F-A3DC-BD91ADFD7D5B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Verfeinerung von Datenflüssen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24" name="Grafik 466"/>
          <p:cNvPicPr/>
          <p:nvPr/>
        </p:nvPicPr>
        <p:blipFill>
          <a:blip r:embed="rId4"/>
          <a:stretch/>
        </p:blipFill>
        <p:spPr>
          <a:xfrm>
            <a:off x="3079440" y="2029680"/>
            <a:ext cx="6126840" cy="2386440"/>
          </a:xfrm>
          <a:prstGeom prst="rect">
            <a:avLst/>
          </a:prstGeom>
          <a:ln>
            <a:noFill/>
          </a:ln>
        </p:spPr>
      </p:pic>
      <p:grpSp>
        <p:nvGrpSpPr>
          <p:cNvPr id="425" name="Group 5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426" name="Group 6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427" name="CustomShape 7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28" name="CustomShape 8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29" name="CustomShape 9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30" name="CustomShape 10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31" name="CustomShape 11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32" name="CustomShape 12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433" name="CustomShape 13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34" name="CustomShape 14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35" name="CustomShape 15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36" name="CustomShape 16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437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Herausforderung: Behandeln der Pins bei der Verfeinerung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AF33CFAA-7B14-4A8D-B98D-20D79F8CA7E9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Verfeinerung von Datenflüssen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42" name="Grafik 466"/>
          <p:cNvPicPr/>
          <p:nvPr/>
        </p:nvPicPr>
        <p:blipFill>
          <a:blip r:embed="rId4"/>
          <a:stretch/>
        </p:blipFill>
        <p:spPr>
          <a:xfrm>
            <a:off x="3079440" y="2029680"/>
            <a:ext cx="6126840" cy="2386440"/>
          </a:xfrm>
          <a:prstGeom prst="rect">
            <a:avLst/>
          </a:prstGeom>
          <a:ln>
            <a:noFill/>
          </a:ln>
        </p:spPr>
      </p:pic>
      <p:pic>
        <p:nvPicPr>
          <p:cNvPr id="443" name="Grafik 20"/>
          <p:cNvPicPr/>
          <p:nvPr/>
        </p:nvPicPr>
        <p:blipFill>
          <a:blip r:embed="rId5"/>
          <a:stretch/>
        </p:blipFill>
        <p:spPr>
          <a:xfrm>
            <a:off x="3044520" y="2028600"/>
            <a:ext cx="6088680" cy="2297520"/>
          </a:xfrm>
          <a:prstGeom prst="rect">
            <a:avLst/>
          </a:prstGeom>
          <a:ln>
            <a:noFill/>
          </a:ln>
        </p:spPr>
      </p:pic>
      <p:grpSp>
        <p:nvGrpSpPr>
          <p:cNvPr id="444" name="Group 5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445" name="Group 6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446" name="CustomShape 7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47" name="CustomShape 8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48" name="CustomShape 9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49" name="CustomShape 10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50" name="CustomShape 11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51" name="CustomShape 12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452" name="CustomShape 13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53" name="CustomShape 14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54" name="CustomShape 15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55" name="CustomShape 16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456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Herausforderung: Behandeln der Pins bei der Verfeinerung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Zuweisung von Verhalten über Pin 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Neue Verhaltenszuweisung für neu generierte Pin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Umgang mit Verhalten des ersetzten Pins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Erfordert manuelle Änderung der Verhalten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DD5FB4A1-9000-4DEC-A0BD-12893600BAF4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Verfeinerung von Datenflüssen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461" name="Group 5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462" name="Group 6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463" name="CustomShape 7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64" name="CustomShape 8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65" name="CustomShape 9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66" name="CustomShape 10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67" name="CustomShape 11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68" name="CustomShape 12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469" name="CustomShape 13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70" name="CustomShape 14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71" name="CustomShape 15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72" name="CustomShape 16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473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Neue Pins benötigen neue Verhaltenszuweisung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Übertragung der neuen Verhaltenszuweisung?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Wie kann man das Verhalten eines Knotens darstellen und bearbeiten?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Graphisch?	→ Logische Terme nicht sinnvoll darstellbar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Textuell? 	→ Einbinden eines Xtext Editors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0AACB9EE-D350-45A0-B5DA-7E2233C124C9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Bearbeitung des Verhaltens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478" name="Group 5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479" name="Group 6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480" name="CustomShape 7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81" name="CustomShape 8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82" name="CustomShape 9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83" name="CustomShape 10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84" name="CustomShape 11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85" name="CustomShape 12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486" name="CustomShape 13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87" name="CustomShape 14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488" name="CustomShape 15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89" name="CustomShape 16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490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Textueller Xtext-Editor für Assignments, um Verhalten der Knoten zu modifizieren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Bearbeiten der Zuweisungen bei der Erstellung neuer Pins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A717E78E-5559-44F7-B518-B9CC08B2841F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Future Work</a:t>
            </a:r>
            <a:endParaRPr lang="en-US" sz="3400" b="0" strike="noStrike" spc="-1">
              <a:latin typeface="Arial"/>
            </a:endParaRPr>
          </a:p>
        </p:txBody>
      </p:sp>
      <p:grpSp>
        <p:nvGrpSpPr>
          <p:cNvPr id="495" name="Group 5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496" name="Group 6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497" name="CustomShape 7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498" name="CustomShape 8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499" name="CustomShape 9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00" name="CustomShape 10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01" name="CustomShape 11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02" name="CustomShape 12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503" name="CustomShape 13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04" name="CustomShape 14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05" name="CustomShape 15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06" name="CustomShape 16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507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5964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Datenflussmodelle beschreiben Systeme aus funktionaler Sicht mittels ausgetauschter Daten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Anwendungsgebiete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Requirements Engineering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Sicherheitsanalyse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30391755-67C1-4643-8E1E-928D47D65ABA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103" name="Group 5"/>
          <p:cNvGrpSpPr/>
          <p:nvPr/>
        </p:nvGrpSpPr>
        <p:grpSpPr>
          <a:xfrm>
            <a:off x="1246680" y="2087640"/>
            <a:ext cx="8525160" cy="1434240"/>
            <a:chOff x="1246680" y="2087640"/>
            <a:chExt cx="8525160" cy="1434240"/>
          </a:xfrm>
        </p:grpSpPr>
        <p:pic>
          <p:nvPicPr>
            <p:cNvPr id="104" name="Grafik 15"/>
            <p:cNvPicPr/>
            <p:nvPr/>
          </p:nvPicPr>
          <p:blipFill>
            <a:blip r:embed="rId4"/>
            <a:stretch/>
          </p:blipFill>
          <p:spPr>
            <a:xfrm>
              <a:off x="4797360" y="2087640"/>
              <a:ext cx="1434240" cy="1434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Grafik 6"/>
            <p:cNvPicPr/>
            <p:nvPr/>
          </p:nvPicPr>
          <p:blipFill>
            <a:blip r:embed="rId5"/>
            <a:stretch/>
          </p:blipFill>
          <p:spPr>
            <a:xfrm>
              <a:off x="7830720" y="2379960"/>
              <a:ext cx="1941120" cy="79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Grafik 7"/>
            <p:cNvPicPr/>
            <p:nvPr/>
          </p:nvPicPr>
          <p:blipFill>
            <a:blip r:embed="rId6"/>
            <a:stretch/>
          </p:blipFill>
          <p:spPr>
            <a:xfrm>
              <a:off x="1246680" y="2379960"/>
              <a:ext cx="1941120" cy="79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" name="CustomShape 6"/>
            <p:cNvSpPr/>
            <p:nvPr/>
          </p:nvSpPr>
          <p:spPr>
            <a:xfrm>
              <a:off x="3198960" y="2797560"/>
              <a:ext cx="1596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7"/>
            <p:cNvSpPr/>
            <p:nvPr/>
          </p:nvSpPr>
          <p:spPr>
            <a:xfrm>
              <a:off x="1405440" y="2592720"/>
              <a:ext cx="162540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09" name="CustomShape 8"/>
            <p:cNvSpPr/>
            <p:nvPr/>
          </p:nvSpPr>
          <p:spPr>
            <a:xfrm>
              <a:off x="5040360" y="2592720"/>
              <a:ext cx="100368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0" name="CustomShape 9"/>
            <p:cNvSpPr/>
            <p:nvPr/>
          </p:nvSpPr>
          <p:spPr>
            <a:xfrm>
              <a:off x="8235000" y="2590560"/>
              <a:ext cx="107856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Speicher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1" name="CustomShape 10"/>
            <p:cNvSpPr/>
            <p:nvPr/>
          </p:nvSpPr>
          <p:spPr>
            <a:xfrm>
              <a:off x="3370680" y="2359080"/>
              <a:ext cx="125676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2" name="CustomShape 11"/>
            <p:cNvSpPr/>
            <p:nvPr/>
          </p:nvSpPr>
          <p:spPr>
            <a:xfrm>
              <a:off x="6333120" y="2853000"/>
              <a:ext cx="125676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3" name="CustomShape 12"/>
            <p:cNvSpPr/>
            <p:nvPr/>
          </p:nvSpPr>
          <p:spPr>
            <a:xfrm>
              <a:off x="6232320" y="2801520"/>
              <a:ext cx="1596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4" name="Group 13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115" name="Group 14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116" name="CustomShape 15"/>
              <p:cNvSpPr/>
              <p:nvPr/>
            </p:nvSpPr>
            <p:spPr>
              <a:xfrm>
                <a:off x="2414520" y="5915880"/>
                <a:ext cx="135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17" name="CustomShape 16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18" name="CustomShape 17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19" name="CustomShape 18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20" name="CustomShape 19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21" name="CustomShape 20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122" name="CustomShape 21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123" name="CustomShape 22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124" name="CustomShape 23"/>
              <p:cNvSpPr/>
              <p:nvPr/>
            </p:nvSpPr>
            <p:spPr>
              <a:xfrm>
                <a:off x="7340040" y="5936040"/>
                <a:ext cx="17895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25" name="CustomShape 24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126" name="Line 25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61A77F6B-2DC4-4AE7-8E04-17DFB7E901E0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11" name="CustomShape 4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Zusammenfassung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512" name="CustomShape 5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Erweiterung des bestehenden Editors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Charakteristiken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Pins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Anpassen der Verfeinerung an das erweiterte Modell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Konzeptionelle Herausforderungen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Ändern der Verhalten bei Verfeinerung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Bearbeiten von Verhalten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513" name="Group 6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514" name="Group 7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515" name="CustomShape 8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16" name="CustomShape 9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517" name="CustomShape 10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18" name="CustomShape 11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19" name="CustomShape 12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20" name="CustomShape 13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521" name="CustomShape 14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22" name="CustomShape 15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23" name="CustomShape 16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24" name="CustomShape 17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525" name="Line 18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7EA763ED-465E-4432-81B4-82C20FC00F7C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Verfeinerter Prozess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530" name="CustomShape 5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1" name="Grafik 555"/>
          <p:cNvPicPr/>
          <p:nvPr/>
        </p:nvPicPr>
        <p:blipFill>
          <a:blip r:embed="rId2"/>
          <a:stretch/>
        </p:blipFill>
        <p:spPr>
          <a:xfrm>
            <a:off x="1632240" y="1371600"/>
            <a:ext cx="8334000" cy="3697920"/>
          </a:xfrm>
          <a:prstGeom prst="rect">
            <a:avLst/>
          </a:prstGeom>
          <a:ln>
            <a:noFill/>
          </a:ln>
        </p:spPr>
      </p:pic>
      <p:grpSp>
        <p:nvGrpSpPr>
          <p:cNvPr id="532" name="Group 6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533" name="Group 7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534" name="CustomShape 8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35" name="CustomShape 9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536" name="CustomShape 10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37" name="CustomShape 11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38" name="CustomShape 12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39" name="CustomShape 13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540" name="CustomShape 14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41" name="CustomShape 15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42" name="CustomShape 16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43" name="CustomShape 17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544" name="Line 18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13B5C7D0-D1AE-4841-91DD-B2165BCFD3EC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48" name="CustomShape 4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Erweitern von bestehenden Tabs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549" name="CustomShape 5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50" name="Group 6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551" name="Group 7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552" name="CustomShape 8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53" name="CustomShape 9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554" name="CustomShape 10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55" name="CustomShape 11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56" name="CustomShape 12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57" name="CustomShape 13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558" name="CustomShape 14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59" name="CustomShape 15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60" name="CustomShape 16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61" name="CustomShape 17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562" name="Line 18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63" name="Grafik 562"/>
          <p:cNvPicPr/>
          <p:nvPr/>
        </p:nvPicPr>
        <p:blipFill>
          <a:blip r:embed="rId2"/>
          <a:stretch/>
        </p:blipFill>
        <p:spPr>
          <a:xfrm>
            <a:off x="914400" y="2468880"/>
            <a:ext cx="10502280" cy="151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Definition von Datentypen</a:t>
            </a: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3 Entitäten: Daten der Datenflüsse  </a:t>
            </a: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Grundlage für </a:t>
            </a:r>
            <a:endParaRPr lang="en-US" sz="2800" b="0" strike="noStrike" spc="-1">
              <a:latin typeface="Arial"/>
            </a:endParaRPr>
          </a:p>
          <a:p>
            <a:pPr marL="809640" lvl="1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Hierarchisierung</a:t>
            </a:r>
            <a:endParaRPr lang="en-US" sz="2400" b="0" strike="noStrike" spc="-1">
              <a:latin typeface="Arial"/>
            </a:endParaRPr>
          </a:p>
          <a:p>
            <a:pPr marL="809640" lvl="1" indent="-359640">
              <a:lnSpc>
                <a:spcPct val="100000"/>
              </a:lnSpc>
              <a:spcBef>
                <a:spcPts val="601"/>
              </a:spcBef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Prüfung von Konsistenzbedingungen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66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B33739A2-91F5-4DF6-862A-FCA7A6EF5288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567" name="Group 4"/>
          <p:cNvGrpSpPr/>
          <p:nvPr/>
        </p:nvGrpSpPr>
        <p:grpSpPr>
          <a:xfrm>
            <a:off x="8799840" y="3727800"/>
            <a:ext cx="1521720" cy="1026720"/>
            <a:chOff x="8799840" y="3727800"/>
            <a:chExt cx="1521720" cy="1026720"/>
          </a:xfrm>
        </p:grpSpPr>
        <p:pic>
          <p:nvPicPr>
            <p:cNvPr id="568" name="Grafik 8"/>
            <p:cNvPicPr/>
            <p:nvPr/>
          </p:nvPicPr>
          <p:blipFill>
            <a:blip r:embed="rId3"/>
            <a:stretch/>
          </p:blipFill>
          <p:spPr>
            <a:xfrm>
              <a:off x="8799840" y="3727800"/>
              <a:ext cx="1521720" cy="1026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9" name="CustomShape 5"/>
            <p:cNvSpPr/>
            <p:nvPr/>
          </p:nvSpPr>
          <p:spPr>
            <a:xfrm>
              <a:off x="8925840" y="4057200"/>
              <a:ext cx="126900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Composite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70" name="Group 6"/>
          <p:cNvGrpSpPr/>
          <p:nvPr/>
        </p:nvGrpSpPr>
        <p:grpSpPr>
          <a:xfrm>
            <a:off x="7751880" y="2349360"/>
            <a:ext cx="1521720" cy="1026720"/>
            <a:chOff x="7751880" y="2349360"/>
            <a:chExt cx="1521720" cy="1026720"/>
          </a:xfrm>
        </p:grpSpPr>
        <p:pic>
          <p:nvPicPr>
            <p:cNvPr id="571" name="Grafik 11"/>
            <p:cNvPicPr/>
            <p:nvPr/>
          </p:nvPicPr>
          <p:blipFill>
            <a:blip r:embed="rId4"/>
            <a:stretch/>
          </p:blipFill>
          <p:spPr>
            <a:xfrm>
              <a:off x="7751880" y="2349360"/>
              <a:ext cx="1521720" cy="1026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2" name="CustomShape 7"/>
            <p:cNvSpPr/>
            <p:nvPr/>
          </p:nvSpPr>
          <p:spPr>
            <a:xfrm>
              <a:off x="7923240" y="2559240"/>
              <a:ext cx="117900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Collection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73" name="Group 8"/>
          <p:cNvGrpSpPr/>
          <p:nvPr/>
        </p:nvGrpSpPr>
        <p:grpSpPr>
          <a:xfrm>
            <a:off x="9928440" y="2044800"/>
            <a:ext cx="1521720" cy="1026720"/>
            <a:chOff x="9928440" y="2044800"/>
            <a:chExt cx="1521720" cy="1026720"/>
          </a:xfrm>
        </p:grpSpPr>
        <p:pic>
          <p:nvPicPr>
            <p:cNvPr id="574" name="Grafik 14"/>
            <p:cNvPicPr/>
            <p:nvPr/>
          </p:nvPicPr>
          <p:blipFill>
            <a:blip r:embed="rId5"/>
            <a:stretch/>
          </p:blipFill>
          <p:spPr>
            <a:xfrm>
              <a:off x="9928440" y="2044800"/>
              <a:ext cx="1521720" cy="1026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575" name="CustomShape 9"/>
            <p:cNvSpPr/>
            <p:nvPr/>
          </p:nvSpPr>
          <p:spPr>
            <a:xfrm>
              <a:off x="10188000" y="2374560"/>
              <a:ext cx="105408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Primitive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76" name="CustomShape 10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 Dictionary</a:t>
            </a:r>
            <a:endParaRPr lang="en-US" sz="3400" b="0" strike="noStrike" spc="-1">
              <a:latin typeface="Arial"/>
            </a:endParaRPr>
          </a:p>
        </p:txBody>
      </p:sp>
      <p:grpSp>
        <p:nvGrpSpPr>
          <p:cNvPr id="577" name="Group 11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578" name="Group 12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579" name="CustomShape 13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80" name="CustomShape 14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581" name="CustomShape 15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82" name="CustomShape 16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83" name="CustomShape 17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84" name="CustomShape 18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585" name="CustomShape 19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86" name="CustomShape 20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587" name="CustomShape 21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88" name="CustomShape 22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589" name="Line 23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715320" y="6452640"/>
            <a:ext cx="16992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280080" y="6452640"/>
            <a:ext cx="433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8C69D8FA-13F5-4A9A-802D-2801FCD3920C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92" name="CustomShape 3"/>
          <p:cNvSpPr/>
          <p:nvPr/>
        </p:nvSpPr>
        <p:spPr>
          <a:xfrm>
            <a:off x="524520" y="244440"/>
            <a:ext cx="9176400" cy="62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Hierarchisierung (1)</a:t>
            </a:r>
            <a:endParaRPr lang="en-US" sz="3400" b="0" strike="noStrike" spc="-1">
              <a:latin typeface="Arial"/>
            </a:endParaRPr>
          </a:p>
        </p:txBody>
      </p:sp>
      <p:pic>
        <p:nvPicPr>
          <p:cNvPr id="593" name="Grafik 22"/>
          <p:cNvPicPr/>
          <p:nvPr/>
        </p:nvPicPr>
        <p:blipFill>
          <a:blip r:embed="rId3"/>
          <a:stretch/>
        </p:blipFill>
        <p:spPr>
          <a:xfrm>
            <a:off x="1630800" y="2284560"/>
            <a:ext cx="8924760" cy="3223440"/>
          </a:xfrm>
          <a:prstGeom prst="rect">
            <a:avLst/>
          </a:prstGeom>
          <a:ln>
            <a:noFill/>
          </a:ln>
        </p:spPr>
      </p:pic>
      <p:grpSp>
        <p:nvGrpSpPr>
          <p:cNvPr id="594" name="Group 4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595" name="Group 5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596" name="CustomShape 6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97" name="CustomShape 7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598" name="CustomShape 8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599" name="CustomShape 9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600" name="CustomShape 10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601" name="CustomShape 11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602" name="CustomShape 12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603" name="CustomShape 13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604" name="CustomShape 14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605" name="CustomShape 15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606" name="Line 16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rafik 21"/>
          <p:cNvPicPr/>
          <p:nvPr/>
        </p:nvPicPr>
        <p:blipFill>
          <a:blip r:embed="rId3"/>
          <a:stretch/>
        </p:blipFill>
        <p:spPr>
          <a:xfrm>
            <a:off x="1629720" y="1051920"/>
            <a:ext cx="8931240" cy="4456080"/>
          </a:xfrm>
          <a:prstGeom prst="rect">
            <a:avLst/>
          </a:prstGeom>
          <a:ln>
            <a:noFill/>
          </a:ln>
        </p:spPr>
      </p:pic>
      <p:sp>
        <p:nvSpPr>
          <p:cNvPr id="608" name="CustomShape 1"/>
          <p:cNvSpPr/>
          <p:nvPr/>
        </p:nvSpPr>
        <p:spPr>
          <a:xfrm>
            <a:off x="715320" y="6452640"/>
            <a:ext cx="16992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09" name="CustomShape 2"/>
          <p:cNvSpPr/>
          <p:nvPr/>
        </p:nvSpPr>
        <p:spPr>
          <a:xfrm>
            <a:off x="280080" y="6452640"/>
            <a:ext cx="433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5CB54667-F095-427D-ACC4-E9A83ED0C402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524520" y="244440"/>
            <a:ext cx="9176400" cy="62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Hierarchisierung (2)</a:t>
            </a:r>
            <a:endParaRPr lang="en-US" sz="3400" b="0" strike="noStrike" spc="-1">
              <a:latin typeface="Arial"/>
            </a:endParaRPr>
          </a:p>
        </p:txBody>
      </p:sp>
      <p:grpSp>
        <p:nvGrpSpPr>
          <p:cNvPr id="611" name="Group 4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612" name="Group 5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613" name="CustomShape 6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614" name="CustomShape 7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615" name="CustomShape 8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616" name="CustomShape 9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617" name="CustomShape 10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618" name="CustomShape 11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619" name="CustomShape 12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620" name="CustomShape 13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621" name="CustomShape 14"/>
              <p:cNvSpPr/>
              <p:nvPr/>
            </p:nvSpPr>
            <p:spPr>
              <a:xfrm>
                <a:off x="7340040" y="5936040"/>
                <a:ext cx="1892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622" name="CustomShape 15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623" name="Line 16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Motivation: Beispiel Flugbuchung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4B73338D-63E7-4261-B7D1-730969117B12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130" name="Group 4"/>
          <p:cNvGrpSpPr/>
          <p:nvPr/>
        </p:nvGrpSpPr>
        <p:grpSpPr>
          <a:xfrm>
            <a:off x="3660480" y="1041480"/>
            <a:ext cx="4772880" cy="3558240"/>
            <a:chOff x="3660480" y="1041480"/>
            <a:chExt cx="4772880" cy="3558240"/>
          </a:xfrm>
        </p:grpSpPr>
        <p:sp>
          <p:nvSpPr>
            <p:cNvPr id="131" name="CustomShape 5"/>
            <p:cNvSpPr/>
            <p:nvPr/>
          </p:nvSpPr>
          <p:spPr>
            <a:xfrm>
              <a:off x="5172480" y="1851480"/>
              <a:ext cx="1839240" cy="652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6"/>
            <p:cNvSpPr/>
            <p:nvPr/>
          </p:nvSpPr>
          <p:spPr>
            <a:xfrm>
              <a:off x="5533920" y="3777840"/>
              <a:ext cx="162252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Kreditkarten-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informationen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3" name="CustomShape 7"/>
            <p:cNvSpPr/>
            <p:nvPr/>
          </p:nvSpPr>
          <p:spPr>
            <a:xfrm>
              <a:off x="5843520" y="1528560"/>
              <a:ext cx="100368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34" name="Group 8"/>
            <p:cNvGrpSpPr/>
            <p:nvPr/>
          </p:nvGrpSpPr>
          <p:grpSpPr>
            <a:xfrm>
              <a:off x="3660480" y="3088440"/>
              <a:ext cx="1511280" cy="1511280"/>
              <a:chOff x="3660480" y="3088440"/>
              <a:chExt cx="1511280" cy="1511280"/>
            </a:xfrm>
          </p:grpSpPr>
          <p:sp>
            <p:nvSpPr>
              <p:cNvPr id="135" name="CustomShape 9"/>
              <p:cNvSpPr/>
              <p:nvPr/>
            </p:nvSpPr>
            <p:spPr>
              <a:xfrm>
                <a:off x="3820680" y="3260880"/>
                <a:ext cx="1245240" cy="1243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Freigeben </a:t>
                </a:r>
                <a:r>
                  <a:t/>
                </a:r>
                <a:br/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von Kredit-</a:t>
                </a:r>
                <a:r>
                  <a:t/>
                </a:r>
                <a:br/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karteninfor-</a:t>
                </a:r>
                <a:r>
                  <a:t/>
                </a:r>
                <a:br/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mationen</a:t>
                </a:r>
                <a:endParaRPr lang="en-US" sz="1800" b="0" strike="noStrike" spc="-1">
                  <a:latin typeface="Arial"/>
                </a:endParaRPr>
              </a:p>
            </p:txBody>
          </p:sp>
          <p:pic>
            <p:nvPicPr>
              <p:cNvPr id="136" name="Grafik 15"/>
              <p:cNvPicPr/>
              <p:nvPr/>
            </p:nvPicPr>
            <p:blipFill>
              <a:blip r:embed="rId3"/>
              <a:stretch/>
            </p:blipFill>
            <p:spPr>
              <a:xfrm>
                <a:off x="3660480" y="3088440"/>
                <a:ext cx="1511280" cy="15112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37" name="Group 10"/>
            <p:cNvGrpSpPr/>
            <p:nvPr/>
          </p:nvGrpSpPr>
          <p:grpSpPr>
            <a:xfrm>
              <a:off x="3660480" y="1041480"/>
              <a:ext cx="1511280" cy="1511280"/>
              <a:chOff x="3660480" y="1041480"/>
              <a:chExt cx="1511280" cy="1511280"/>
            </a:xfrm>
          </p:grpSpPr>
          <p:pic>
            <p:nvPicPr>
              <p:cNvPr id="138" name="Grafik 15"/>
              <p:cNvPicPr/>
              <p:nvPr/>
            </p:nvPicPr>
            <p:blipFill>
              <a:blip r:embed="rId3"/>
              <a:stretch/>
            </p:blipFill>
            <p:spPr>
              <a:xfrm>
                <a:off x="3660480" y="1041480"/>
                <a:ext cx="1511280" cy="15112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9" name="CustomShape 11"/>
              <p:cNvSpPr/>
              <p:nvPr/>
            </p:nvSpPr>
            <p:spPr>
              <a:xfrm>
                <a:off x="3914280" y="1486440"/>
                <a:ext cx="1003680" cy="621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Flug </a:t>
                </a:r>
                <a:r>
                  <a:t/>
                </a:r>
                <a:br/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wählen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40" name="Group 12"/>
            <p:cNvGrpSpPr/>
            <p:nvPr/>
          </p:nvGrpSpPr>
          <p:grpSpPr>
            <a:xfrm>
              <a:off x="6922080" y="2152080"/>
              <a:ext cx="1511280" cy="1511280"/>
              <a:chOff x="6922080" y="2152080"/>
              <a:chExt cx="1511280" cy="1511280"/>
            </a:xfrm>
          </p:grpSpPr>
          <p:pic>
            <p:nvPicPr>
              <p:cNvPr id="141" name="Grafik 15"/>
              <p:cNvPicPr/>
              <p:nvPr/>
            </p:nvPicPr>
            <p:blipFill>
              <a:blip r:embed="rId3"/>
              <a:stretch/>
            </p:blipFill>
            <p:spPr>
              <a:xfrm>
                <a:off x="6922080" y="2152080"/>
                <a:ext cx="1511280" cy="15112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2" name="CustomShape 13"/>
              <p:cNvSpPr/>
              <p:nvPr/>
            </p:nvSpPr>
            <p:spPr>
              <a:xfrm>
                <a:off x="7175880" y="2596680"/>
                <a:ext cx="1003680" cy="621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Flug </a:t>
                </a:r>
                <a:r>
                  <a:t/>
                </a:r>
                <a:br/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buchen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sp>
          <p:nvSpPr>
            <p:cNvPr id="144" name="CustomShape 15"/>
            <p:cNvSpPr/>
            <p:nvPr/>
          </p:nvSpPr>
          <p:spPr>
            <a:xfrm>
              <a:off x="5799960" y="1632960"/>
              <a:ext cx="162252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Flug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16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146" name="Group 17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147" name="CustomShape 18"/>
              <p:cNvSpPr/>
              <p:nvPr/>
            </p:nvSpPr>
            <p:spPr>
              <a:xfrm>
                <a:off x="2414520" y="5915880"/>
                <a:ext cx="135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48" name="CustomShape 19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49" name="CustomShape 20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50" name="CustomShape 21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51" name="CustomShape 22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52" name="CustomShape 23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153" name="CustomShape 24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154" name="CustomShape 25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155" name="CustomShape 26"/>
              <p:cNvSpPr/>
              <p:nvPr/>
            </p:nvSpPr>
            <p:spPr>
              <a:xfrm>
                <a:off x="7340040" y="5936040"/>
                <a:ext cx="17895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56" name="CustomShape 27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157" name="Line 28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" name="CustomShape 15"/>
          <p:cNvSpPr/>
          <p:nvPr/>
        </p:nvSpPr>
        <p:spPr>
          <a:xfrm flipV="1">
            <a:off x="5172480" y="3299040"/>
            <a:ext cx="1839240" cy="652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Motivation: Beispiel Flugbuchung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93EF42E9-22E4-4F52-9855-6FEFA018A5BA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76800" y="4678920"/>
            <a:ext cx="11140560" cy="11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920" indent="-45576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→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Erweiterte Datenflussmodelle erlauben Aussagen</a:t>
            </a:r>
            <a:r>
              <a:t/>
            </a:r>
            <a:br/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über Sicherheitseigenschaften geplanter Systeme </a:t>
            </a:r>
            <a:r>
              <a:t/>
            </a:r>
            <a:br/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162" name="Group 5"/>
          <p:cNvGrpSpPr/>
          <p:nvPr/>
        </p:nvGrpSpPr>
        <p:grpSpPr>
          <a:xfrm>
            <a:off x="3660480" y="1041480"/>
            <a:ext cx="4772880" cy="3558240"/>
            <a:chOff x="3660480" y="1041480"/>
            <a:chExt cx="4772880" cy="3558240"/>
          </a:xfrm>
        </p:grpSpPr>
        <p:sp>
          <p:nvSpPr>
            <p:cNvPr id="163" name="CustomShape 6"/>
            <p:cNvSpPr/>
            <p:nvPr/>
          </p:nvSpPr>
          <p:spPr>
            <a:xfrm>
              <a:off x="5172480" y="1851480"/>
              <a:ext cx="1839240" cy="652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5533920" y="3777840"/>
              <a:ext cx="162252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Kreditkarten-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informationen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5" name="CustomShape 8"/>
            <p:cNvSpPr/>
            <p:nvPr/>
          </p:nvSpPr>
          <p:spPr>
            <a:xfrm>
              <a:off x="5843520" y="1528560"/>
              <a:ext cx="100368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66" name="Group 9"/>
            <p:cNvGrpSpPr/>
            <p:nvPr/>
          </p:nvGrpSpPr>
          <p:grpSpPr>
            <a:xfrm>
              <a:off x="3660480" y="3088440"/>
              <a:ext cx="1511280" cy="1511280"/>
              <a:chOff x="3660480" y="3088440"/>
              <a:chExt cx="1511280" cy="1511280"/>
            </a:xfrm>
          </p:grpSpPr>
          <p:sp>
            <p:nvSpPr>
              <p:cNvPr id="167" name="CustomShape 10"/>
              <p:cNvSpPr/>
              <p:nvPr/>
            </p:nvSpPr>
            <p:spPr>
              <a:xfrm>
                <a:off x="3820680" y="3260880"/>
                <a:ext cx="1245240" cy="1243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Freigeben </a:t>
                </a:r>
                <a:r>
                  <a:t/>
                </a:r>
                <a:br/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von Kredit-</a:t>
                </a:r>
                <a:r>
                  <a:t/>
                </a:r>
                <a:br/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karteninfor-</a:t>
                </a:r>
                <a:r>
                  <a:t/>
                </a:r>
                <a:br/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mationen</a:t>
                </a:r>
                <a:endParaRPr lang="en-US" sz="1800" b="0" strike="noStrike" spc="-1">
                  <a:latin typeface="Arial"/>
                </a:endParaRPr>
              </a:p>
            </p:txBody>
          </p:sp>
          <p:pic>
            <p:nvPicPr>
              <p:cNvPr id="168" name="Grafik 15"/>
              <p:cNvPicPr/>
              <p:nvPr/>
            </p:nvPicPr>
            <p:blipFill>
              <a:blip r:embed="rId3"/>
              <a:stretch/>
            </p:blipFill>
            <p:spPr>
              <a:xfrm>
                <a:off x="3660480" y="3088440"/>
                <a:ext cx="1511280" cy="15112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69" name="Group 11"/>
            <p:cNvGrpSpPr/>
            <p:nvPr/>
          </p:nvGrpSpPr>
          <p:grpSpPr>
            <a:xfrm>
              <a:off x="3660480" y="1041480"/>
              <a:ext cx="1511280" cy="1511280"/>
              <a:chOff x="3660480" y="1041480"/>
              <a:chExt cx="1511280" cy="1511280"/>
            </a:xfrm>
          </p:grpSpPr>
          <p:pic>
            <p:nvPicPr>
              <p:cNvPr id="170" name="Grafik 15"/>
              <p:cNvPicPr/>
              <p:nvPr/>
            </p:nvPicPr>
            <p:blipFill>
              <a:blip r:embed="rId3"/>
              <a:stretch/>
            </p:blipFill>
            <p:spPr>
              <a:xfrm>
                <a:off x="3660480" y="1041480"/>
                <a:ext cx="1511280" cy="15112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71" name="CustomShape 12"/>
              <p:cNvSpPr/>
              <p:nvPr/>
            </p:nvSpPr>
            <p:spPr>
              <a:xfrm>
                <a:off x="3914280" y="1486440"/>
                <a:ext cx="1003680" cy="621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Flug </a:t>
                </a:r>
                <a:r>
                  <a:t/>
                </a:r>
                <a:br/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wählen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2" name="Group 13"/>
            <p:cNvGrpSpPr/>
            <p:nvPr/>
          </p:nvGrpSpPr>
          <p:grpSpPr>
            <a:xfrm>
              <a:off x="6922080" y="2152080"/>
              <a:ext cx="1511280" cy="1511280"/>
              <a:chOff x="6922080" y="2152080"/>
              <a:chExt cx="1511280" cy="1511280"/>
            </a:xfrm>
          </p:grpSpPr>
          <p:pic>
            <p:nvPicPr>
              <p:cNvPr id="173" name="Grafik 15"/>
              <p:cNvPicPr/>
              <p:nvPr/>
            </p:nvPicPr>
            <p:blipFill>
              <a:blip r:embed="rId3"/>
              <a:stretch/>
            </p:blipFill>
            <p:spPr>
              <a:xfrm>
                <a:off x="6922080" y="2152080"/>
                <a:ext cx="1511280" cy="15112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74" name="CustomShape 14"/>
              <p:cNvSpPr/>
              <p:nvPr/>
            </p:nvSpPr>
            <p:spPr>
              <a:xfrm>
                <a:off x="7175880" y="2596680"/>
                <a:ext cx="1003680" cy="621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Flug </a:t>
                </a:r>
                <a:r>
                  <a:t/>
                </a:r>
                <a:br/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buchen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sp>
          <p:nvSpPr>
            <p:cNvPr id="175" name="CustomShape 15"/>
            <p:cNvSpPr/>
            <p:nvPr/>
          </p:nvSpPr>
          <p:spPr>
            <a:xfrm flipV="1">
              <a:off x="5172480" y="3299040"/>
              <a:ext cx="1839240" cy="652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16"/>
            <p:cNvSpPr/>
            <p:nvPr/>
          </p:nvSpPr>
          <p:spPr>
            <a:xfrm>
              <a:off x="5799960" y="1632960"/>
              <a:ext cx="162252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Flug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7" name="CustomShape 17"/>
          <p:cNvSpPr/>
          <p:nvPr/>
        </p:nvSpPr>
        <p:spPr>
          <a:xfrm>
            <a:off x="2445120" y="1518480"/>
            <a:ext cx="1279440" cy="5468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Rolle: Benutzer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18"/>
          <p:cNvSpPr/>
          <p:nvPr/>
        </p:nvSpPr>
        <p:spPr>
          <a:xfrm>
            <a:off x="2459520" y="3570840"/>
            <a:ext cx="1279440" cy="5468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Rolle: Benutzer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8387640" y="2377440"/>
            <a:ext cx="1487880" cy="9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Rolle: Fluggesell-schaft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CustomShape 20"/>
          <p:cNvSpPr/>
          <p:nvPr/>
        </p:nvSpPr>
        <p:spPr>
          <a:xfrm>
            <a:off x="5320440" y="3038760"/>
            <a:ext cx="1279440" cy="5468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Zugriffs-rechte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81" name="Group 21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182" name="Group 22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183" name="CustomShape 23"/>
              <p:cNvSpPr/>
              <p:nvPr/>
            </p:nvSpPr>
            <p:spPr>
              <a:xfrm>
                <a:off x="2414520" y="5915880"/>
                <a:ext cx="135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84" name="CustomShape 24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85" name="CustomShape 25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86" name="CustomShape 26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87" name="CustomShape 27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88" name="CustomShape 28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189" name="CustomShape 29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190" name="CustomShape 30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191" name="CustomShape 31"/>
              <p:cNvSpPr/>
              <p:nvPr/>
            </p:nvSpPr>
            <p:spPr>
              <a:xfrm>
                <a:off x="7340040" y="5936040"/>
                <a:ext cx="17895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192" name="CustomShape 32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193" name="Line 33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Aufgabenstellung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5964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Bestehender Editor für Datenflussdiagramme mit Verfeinerung von Prozessen und Datenflüssen</a:t>
            </a:r>
            <a:endParaRPr lang="en-US" sz="2800" b="0" strike="noStrike" spc="-1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Ziel: Erweiterung des bestehenden Editors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Charakteristiken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Pins zum Datenaustausch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Verhaltensbeschreibung von Knoten</a:t>
            </a:r>
            <a:endParaRPr lang="en-US" sz="2800" b="0" strike="noStrike" spc="-1">
              <a:latin typeface="Arial"/>
            </a:endParaRPr>
          </a:p>
          <a:p>
            <a:pPr marL="819000" lvl="1" indent="-359640">
              <a:lnSpc>
                <a:spcPct val="9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Anpassung der Verfeinerung an das erweiterte Modell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9A520E5D-7623-4814-BD89-75555F4DBB37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198" name="Group 5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199" name="Group 6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200" name="CustomShape 7"/>
              <p:cNvSpPr/>
              <p:nvPr/>
            </p:nvSpPr>
            <p:spPr>
              <a:xfrm>
                <a:off x="2414520" y="5915880"/>
                <a:ext cx="135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01" name="CustomShape 8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202" name="CustomShape 9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03" name="CustomShape 10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04" name="CustomShape 11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206" name="CustomShape 13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207" name="CustomShape 14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208" name="CustomShape 15"/>
              <p:cNvSpPr/>
              <p:nvPr/>
            </p:nvSpPr>
            <p:spPr>
              <a:xfrm>
                <a:off x="7340040" y="5936040"/>
                <a:ext cx="17895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09" name="CustomShape 16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210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11B9839D-6CD7-4789-A0FF-33C80CDBC688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Erweiterte Datenflussdiagramme</a:t>
            </a:r>
            <a:endParaRPr lang="en-US" sz="3400" b="0" strike="noStrike" spc="-1">
              <a:latin typeface="Arial"/>
            </a:endParaRPr>
          </a:p>
        </p:txBody>
      </p:sp>
      <p:grpSp>
        <p:nvGrpSpPr>
          <p:cNvPr id="214" name="Group 4"/>
          <p:cNvGrpSpPr/>
          <p:nvPr/>
        </p:nvGrpSpPr>
        <p:grpSpPr>
          <a:xfrm>
            <a:off x="2774880" y="1879560"/>
            <a:ext cx="2620080" cy="713520"/>
            <a:chOff x="2774880" y="1879560"/>
            <a:chExt cx="2620080" cy="713520"/>
          </a:xfrm>
        </p:grpSpPr>
        <p:sp>
          <p:nvSpPr>
            <p:cNvPr id="215" name="CustomShape 5"/>
            <p:cNvSpPr/>
            <p:nvPr/>
          </p:nvSpPr>
          <p:spPr>
            <a:xfrm>
              <a:off x="3175920" y="1879560"/>
              <a:ext cx="1864800" cy="713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14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216" name="Group 6"/>
            <p:cNvGrpSpPr/>
            <p:nvPr/>
          </p:nvGrpSpPr>
          <p:grpSpPr>
            <a:xfrm>
              <a:off x="2774880" y="2066760"/>
              <a:ext cx="2620080" cy="333360"/>
              <a:chOff x="2774880" y="2066760"/>
              <a:chExt cx="2620080" cy="333360"/>
            </a:xfrm>
          </p:grpSpPr>
          <p:sp>
            <p:nvSpPr>
              <p:cNvPr id="217" name="CustomShape 7"/>
              <p:cNvSpPr/>
              <p:nvPr/>
            </p:nvSpPr>
            <p:spPr>
              <a:xfrm>
                <a:off x="2948400" y="2228040"/>
                <a:ext cx="21240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CustomShape 8"/>
              <p:cNvSpPr/>
              <p:nvPr/>
            </p:nvSpPr>
            <p:spPr>
              <a:xfrm>
                <a:off x="2774880" y="2066760"/>
                <a:ext cx="320040" cy="32004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219" name="CustomShape 9"/>
              <p:cNvSpPr/>
              <p:nvPr/>
            </p:nvSpPr>
            <p:spPr>
              <a:xfrm>
                <a:off x="5074920" y="2080080"/>
                <a:ext cx="320040" cy="32004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grpSp>
        <p:nvGrpSpPr>
          <p:cNvPr id="220" name="Group 10"/>
          <p:cNvGrpSpPr/>
          <p:nvPr/>
        </p:nvGrpSpPr>
        <p:grpSpPr>
          <a:xfrm>
            <a:off x="6758280" y="1836720"/>
            <a:ext cx="2615040" cy="712800"/>
            <a:chOff x="6758280" y="1836720"/>
            <a:chExt cx="2615040" cy="712800"/>
          </a:xfrm>
        </p:grpSpPr>
        <p:sp>
          <p:nvSpPr>
            <p:cNvPr id="221" name="CustomShape 11"/>
            <p:cNvSpPr/>
            <p:nvPr/>
          </p:nvSpPr>
          <p:spPr>
            <a:xfrm>
              <a:off x="7155720" y="1836720"/>
              <a:ext cx="1864800" cy="712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14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Charakterisierter</a:t>
              </a:r>
              <a:r>
                <a:t/>
              </a:r>
              <a:br/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222" name="Group 12"/>
            <p:cNvGrpSpPr/>
            <p:nvPr/>
          </p:nvGrpSpPr>
          <p:grpSpPr>
            <a:xfrm>
              <a:off x="6758280" y="2039760"/>
              <a:ext cx="2615040" cy="337320"/>
              <a:chOff x="6758280" y="2039760"/>
              <a:chExt cx="2615040" cy="337320"/>
            </a:xfrm>
          </p:grpSpPr>
          <p:sp>
            <p:nvSpPr>
              <p:cNvPr id="223" name="CustomShape 13"/>
              <p:cNvSpPr/>
              <p:nvPr/>
            </p:nvSpPr>
            <p:spPr>
              <a:xfrm>
                <a:off x="6887880" y="2199600"/>
                <a:ext cx="21240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tx1"/>
                </a:solidFill>
                <a:round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14"/>
              <p:cNvSpPr/>
              <p:nvPr/>
            </p:nvSpPr>
            <p:spPr>
              <a:xfrm>
                <a:off x="6758280" y="2057040"/>
                <a:ext cx="320040" cy="32004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225" name="CustomShape 15"/>
              <p:cNvSpPr/>
              <p:nvPr/>
            </p:nvSpPr>
            <p:spPr>
              <a:xfrm>
                <a:off x="9053280" y="2039760"/>
                <a:ext cx="320040" cy="32004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grpSp>
        <p:nvGrpSpPr>
          <p:cNvPr id="226" name="Group 16"/>
          <p:cNvGrpSpPr/>
          <p:nvPr/>
        </p:nvGrpSpPr>
        <p:grpSpPr>
          <a:xfrm>
            <a:off x="905040" y="1347840"/>
            <a:ext cx="1941120" cy="1266840"/>
            <a:chOff x="905040" y="1347840"/>
            <a:chExt cx="1941120" cy="1266840"/>
          </a:xfrm>
        </p:grpSpPr>
        <p:grpSp>
          <p:nvGrpSpPr>
            <p:cNvPr id="227" name="Group 17"/>
            <p:cNvGrpSpPr/>
            <p:nvPr/>
          </p:nvGrpSpPr>
          <p:grpSpPr>
            <a:xfrm>
              <a:off x="905040" y="1816560"/>
              <a:ext cx="1941120" cy="798120"/>
              <a:chOff x="905040" y="1816560"/>
              <a:chExt cx="1941120" cy="798120"/>
            </a:xfrm>
          </p:grpSpPr>
          <p:pic>
            <p:nvPicPr>
              <p:cNvPr id="228" name="Grafik 7"/>
              <p:cNvPicPr/>
              <p:nvPr/>
            </p:nvPicPr>
            <p:blipFill>
              <a:blip r:embed="rId3"/>
              <a:stretch/>
            </p:blipFill>
            <p:spPr>
              <a:xfrm>
                <a:off x="905040" y="1816560"/>
                <a:ext cx="1941120" cy="7981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29" name="CustomShape 18"/>
              <p:cNvSpPr/>
              <p:nvPr/>
            </p:nvSpPr>
            <p:spPr>
              <a:xfrm>
                <a:off x="942840" y="1888560"/>
                <a:ext cx="1864800" cy="63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Charakterisierter</a:t>
                </a:r>
                <a:r>
                  <a:t/>
                </a:r>
                <a:br/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Externer Aktor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sp>
          <p:nvSpPr>
            <p:cNvPr id="230" name="CustomShape 19"/>
            <p:cNvSpPr/>
            <p:nvPr/>
          </p:nvSpPr>
          <p:spPr>
            <a:xfrm>
              <a:off x="1252440" y="1347840"/>
              <a:ext cx="1279440" cy="54684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Charak-teristik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31" name="Group 20"/>
          <p:cNvGrpSpPr/>
          <p:nvPr/>
        </p:nvGrpSpPr>
        <p:grpSpPr>
          <a:xfrm>
            <a:off x="5371560" y="1533960"/>
            <a:ext cx="1434240" cy="1839600"/>
            <a:chOff x="5371560" y="1533960"/>
            <a:chExt cx="1434240" cy="1839600"/>
          </a:xfrm>
        </p:grpSpPr>
        <p:grpSp>
          <p:nvGrpSpPr>
            <p:cNvPr id="232" name="Group 21"/>
            <p:cNvGrpSpPr/>
            <p:nvPr/>
          </p:nvGrpSpPr>
          <p:grpSpPr>
            <a:xfrm>
              <a:off x="5371560" y="1533960"/>
              <a:ext cx="1434240" cy="1434240"/>
              <a:chOff x="5371560" y="1533960"/>
              <a:chExt cx="1434240" cy="1434240"/>
            </a:xfrm>
          </p:grpSpPr>
          <p:pic>
            <p:nvPicPr>
              <p:cNvPr id="233" name="Grafik 15"/>
              <p:cNvPicPr/>
              <p:nvPr/>
            </p:nvPicPr>
            <p:blipFill>
              <a:blip r:embed="rId4"/>
              <a:stretch/>
            </p:blipFill>
            <p:spPr>
              <a:xfrm>
                <a:off x="5371560" y="1533960"/>
                <a:ext cx="1434240" cy="14342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34" name="CustomShape 22"/>
              <p:cNvSpPr/>
              <p:nvPr/>
            </p:nvSpPr>
            <p:spPr>
              <a:xfrm>
                <a:off x="5523120" y="1759680"/>
                <a:ext cx="1130400" cy="911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Charak-</a:t>
                </a:r>
                <a:r>
                  <a:t/>
                </a:r>
                <a:br/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terisierter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Prozess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sp>
          <p:nvSpPr>
            <p:cNvPr id="235" name="CustomShape 23"/>
            <p:cNvSpPr/>
            <p:nvPr/>
          </p:nvSpPr>
          <p:spPr>
            <a:xfrm>
              <a:off x="5444640" y="2826720"/>
              <a:ext cx="1279440" cy="54684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Charak-teristik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36" name="Group 24"/>
          <p:cNvGrpSpPr/>
          <p:nvPr/>
        </p:nvGrpSpPr>
        <p:grpSpPr>
          <a:xfrm>
            <a:off x="9326160" y="1356840"/>
            <a:ext cx="1973160" cy="1274400"/>
            <a:chOff x="9326160" y="1356840"/>
            <a:chExt cx="1973160" cy="1274400"/>
          </a:xfrm>
        </p:grpSpPr>
        <p:grpSp>
          <p:nvGrpSpPr>
            <p:cNvPr id="237" name="Group 25"/>
            <p:cNvGrpSpPr/>
            <p:nvPr/>
          </p:nvGrpSpPr>
          <p:grpSpPr>
            <a:xfrm>
              <a:off x="9326160" y="1833120"/>
              <a:ext cx="1973160" cy="798120"/>
              <a:chOff x="9326160" y="1833120"/>
              <a:chExt cx="1973160" cy="798120"/>
            </a:xfrm>
          </p:grpSpPr>
          <p:pic>
            <p:nvPicPr>
              <p:cNvPr id="238" name="Grafik 6"/>
              <p:cNvPicPr/>
              <p:nvPr/>
            </p:nvPicPr>
            <p:blipFill>
              <a:blip r:embed="rId5"/>
              <a:stretch/>
            </p:blipFill>
            <p:spPr>
              <a:xfrm>
                <a:off x="9326160" y="1833120"/>
                <a:ext cx="1941120" cy="7981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39" name="CustomShape 26"/>
              <p:cNvSpPr/>
              <p:nvPr/>
            </p:nvSpPr>
            <p:spPr>
              <a:xfrm>
                <a:off x="9434520" y="1905120"/>
                <a:ext cx="1864800" cy="63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Charakterisierter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Speicher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sp>
          <p:nvSpPr>
            <p:cNvPr id="240" name="CustomShape 27"/>
            <p:cNvSpPr/>
            <p:nvPr/>
          </p:nvSpPr>
          <p:spPr>
            <a:xfrm>
              <a:off x="9769320" y="1356840"/>
              <a:ext cx="1279440" cy="54684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Charak-teristik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41" name="Group 28"/>
          <p:cNvGrpSpPr/>
          <p:nvPr/>
        </p:nvGrpSpPr>
        <p:grpSpPr>
          <a:xfrm>
            <a:off x="901800" y="1825560"/>
            <a:ext cx="1941120" cy="844920"/>
            <a:chOff x="901800" y="1825560"/>
            <a:chExt cx="1941120" cy="844920"/>
          </a:xfrm>
        </p:grpSpPr>
        <p:pic>
          <p:nvPicPr>
            <p:cNvPr id="242" name="Grafik 7"/>
            <p:cNvPicPr/>
            <p:nvPr/>
          </p:nvPicPr>
          <p:blipFill>
            <a:blip r:embed="rId3"/>
            <a:stretch/>
          </p:blipFill>
          <p:spPr>
            <a:xfrm>
              <a:off x="901800" y="1825560"/>
              <a:ext cx="1941120" cy="79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3" name="CustomShape 29"/>
            <p:cNvSpPr/>
            <p:nvPr/>
          </p:nvSpPr>
          <p:spPr>
            <a:xfrm>
              <a:off x="935280" y="2033280"/>
              <a:ext cx="1864800" cy="63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Externer Aktor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44" name="Group 30"/>
          <p:cNvGrpSpPr/>
          <p:nvPr/>
        </p:nvGrpSpPr>
        <p:grpSpPr>
          <a:xfrm>
            <a:off x="5370120" y="1533240"/>
            <a:ext cx="1434240" cy="1434240"/>
            <a:chOff x="5370120" y="1533240"/>
            <a:chExt cx="1434240" cy="1434240"/>
          </a:xfrm>
        </p:grpSpPr>
        <p:pic>
          <p:nvPicPr>
            <p:cNvPr id="245" name="Grafik 15"/>
            <p:cNvPicPr/>
            <p:nvPr/>
          </p:nvPicPr>
          <p:blipFill>
            <a:blip r:embed="rId4"/>
            <a:stretch/>
          </p:blipFill>
          <p:spPr>
            <a:xfrm>
              <a:off x="5370120" y="1533240"/>
              <a:ext cx="1434240" cy="143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6" name="CustomShape 31"/>
            <p:cNvSpPr/>
            <p:nvPr/>
          </p:nvSpPr>
          <p:spPr>
            <a:xfrm>
              <a:off x="5521680" y="1758960"/>
              <a:ext cx="1130400" cy="911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Prozess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47" name="Group 32"/>
          <p:cNvGrpSpPr/>
          <p:nvPr/>
        </p:nvGrpSpPr>
        <p:grpSpPr>
          <a:xfrm>
            <a:off x="9331560" y="1825560"/>
            <a:ext cx="1971000" cy="798120"/>
            <a:chOff x="9331560" y="1825560"/>
            <a:chExt cx="1971000" cy="798120"/>
          </a:xfrm>
        </p:grpSpPr>
        <p:pic>
          <p:nvPicPr>
            <p:cNvPr id="248" name="Grafik 6"/>
            <p:cNvPicPr/>
            <p:nvPr/>
          </p:nvPicPr>
          <p:blipFill>
            <a:blip r:embed="rId5"/>
            <a:stretch/>
          </p:blipFill>
          <p:spPr>
            <a:xfrm>
              <a:off x="9331560" y="1825560"/>
              <a:ext cx="1941120" cy="79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9" name="CustomShape 33"/>
            <p:cNvSpPr/>
            <p:nvPr/>
          </p:nvSpPr>
          <p:spPr>
            <a:xfrm>
              <a:off x="9437760" y="2026080"/>
              <a:ext cx="1864800" cy="377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Speicher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50" name="Group 34"/>
          <p:cNvGrpSpPr/>
          <p:nvPr/>
        </p:nvGrpSpPr>
        <p:grpSpPr>
          <a:xfrm>
            <a:off x="2836440" y="1879560"/>
            <a:ext cx="2500560" cy="712800"/>
            <a:chOff x="2836440" y="1879560"/>
            <a:chExt cx="2500560" cy="712800"/>
          </a:xfrm>
        </p:grpSpPr>
        <p:sp>
          <p:nvSpPr>
            <p:cNvPr id="251" name="CustomShape 35"/>
            <p:cNvSpPr/>
            <p:nvPr/>
          </p:nvSpPr>
          <p:spPr>
            <a:xfrm>
              <a:off x="2836440" y="1879560"/>
              <a:ext cx="2462040" cy="712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14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2" name="CustomShape 36"/>
            <p:cNvSpPr/>
            <p:nvPr/>
          </p:nvSpPr>
          <p:spPr>
            <a:xfrm>
              <a:off x="2869920" y="2215080"/>
              <a:ext cx="2467080" cy="11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3" name="Group 37"/>
          <p:cNvGrpSpPr/>
          <p:nvPr/>
        </p:nvGrpSpPr>
        <p:grpSpPr>
          <a:xfrm>
            <a:off x="6890040" y="1868040"/>
            <a:ext cx="2500560" cy="712800"/>
            <a:chOff x="6890040" y="1868040"/>
            <a:chExt cx="2500560" cy="712800"/>
          </a:xfrm>
        </p:grpSpPr>
        <p:sp>
          <p:nvSpPr>
            <p:cNvPr id="254" name="CustomShape 38"/>
            <p:cNvSpPr/>
            <p:nvPr/>
          </p:nvSpPr>
          <p:spPr>
            <a:xfrm>
              <a:off x="6890040" y="1868040"/>
              <a:ext cx="2462040" cy="712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14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Datenfluss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5" name="CustomShape 39"/>
            <p:cNvSpPr/>
            <p:nvPr/>
          </p:nvSpPr>
          <p:spPr>
            <a:xfrm>
              <a:off x="6923520" y="2203560"/>
              <a:ext cx="2467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6" name="Group 40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257" name="Group 41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258" name="CustomShape 42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59" name="CustomShape 43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260" name="CustomShape 44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61" name="CustomShape 45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62" name="CustomShape 46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63" name="CustomShape 47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264" name="CustomShape 48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265" name="CustomShape 49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266" name="CustomShape 50"/>
              <p:cNvSpPr/>
              <p:nvPr/>
            </p:nvSpPr>
            <p:spPr>
              <a:xfrm>
                <a:off x="7340040" y="5936040"/>
                <a:ext cx="17895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67" name="CustomShape 51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268" name="Line 52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9" name="CustomShape 5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54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55"/>
          <p:cNvSpPr/>
          <p:nvPr/>
        </p:nvSpPr>
        <p:spPr>
          <a:xfrm>
            <a:off x="533520" y="114012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440">
              <a:lnSpc>
                <a:spcPct val="100000"/>
              </a:lnSpc>
              <a:spcBef>
                <a:spcPts val="6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 marL="144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144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144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144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6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Charakterisierung der Knoten</a:t>
            </a: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6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Datenflüsse verlaufen durch In- und Output Pins</a:t>
            </a: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6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Festlegen von Verhalten von Knoten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766355FD-79B1-4216-80BF-F68B8E51FDF5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Erweiterte Datenflussdiagramme – Verhalten</a:t>
            </a:r>
            <a:endParaRPr lang="en-US" sz="3400" b="0" strike="noStrike" spc="-1">
              <a:latin typeface="Arial"/>
            </a:endParaRPr>
          </a:p>
        </p:txBody>
      </p:sp>
      <p:pic>
        <p:nvPicPr>
          <p:cNvPr id="276" name="Grafik 1"/>
          <p:cNvPicPr/>
          <p:nvPr/>
        </p:nvPicPr>
        <p:blipFill>
          <a:blip r:embed="rId3"/>
          <a:stretch/>
        </p:blipFill>
        <p:spPr>
          <a:xfrm>
            <a:off x="2957760" y="1439280"/>
            <a:ext cx="6178680" cy="3841920"/>
          </a:xfrm>
          <a:prstGeom prst="rect">
            <a:avLst/>
          </a:prstGeom>
          <a:ln>
            <a:noFill/>
          </a:ln>
        </p:spPr>
      </p:pic>
      <p:grpSp>
        <p:nvGrpSpPr>
          <p:cNvPr id="277" name="Group 5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278" name="Group 6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279" name="CustomShape 7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80" name="CustomShape 8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281" name="CustomShape 9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82" name="CustomShape 10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83" name="CustomShape 11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84" name="CustomShape 12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285" name="CustomShape 13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286" name="CustomShape 14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287" name="CustomShape 15"/>
              <p:cNvSpPr/>
              <p:nvPr/>
            </p:nvSpPr>
            <p:spPr>
              <a:xfrm>
                <a:off x="7340040" y="5936040"/>
                <a:ext cx="17895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88" name="CustomShape 16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289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Framework zur Erstellung von graphischen Editoren</a:t>
            </a:r>
            <a:r>
              <a:t/>
            </a:r>
            <a:br/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basierend auf dem Eclipse Modelling Framework (EMF)</a:t>
            </a:r>
            <a:endParaRPr lang="en-US" sz="2800" b="0" strike="noStrike" spc="-1">
              <a:latin typeface="Arial"/>
            </a:endParaRPr>
          </a:p>
          <a:p>
            <a:pPr marL="108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Logische Trennung zwischen </a:t>
            </a:r>
            <a:endParaRPr lang="en-US" sz="2800" b="0" strike="noStrike" spc="-1">
              <a:latin typeface="Arial"/>
            </a:endParaRPr>
          </a:p>
          <a:p>
            <a:pPr marL="809640" lvl="1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Semantischer Information (Modell)</a:t>
            </a:r>
            <a:endParaRPr lang="en-US" sz="2400" b="0" strike="noStrike" spc="-1">
              <a:latin typeface="Arial"/>
            </a:endParaRPr>
          </a:p>
          <a:p>
            <a:pPr marL="809640" lvl="1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Graphischer Repräsentation (Editor)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05EFC0E0-661A-4041-8757-097B7E7DEAAC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grpSp>
        <p:nvGrpSpPr>
          <p:cNvPr id="293" name="Group 4"/>
          <p:cNvGrpSpPr/>
          <p:nvPr/>
        </p:nvGrpSpPr>
        <p:grpSpPr>
          <a:xfrm>
            <a:off x="6143400" y="3367440"/>
            <a:ext cx="5407560" cy="2118600"/>
            <a:chOff x="6143400" y="3367440"/>
            <a:chExt cx="5407560" cy="2118600"/>
          </a:xfrm>
        </p:grpSpPr>
        <p:grpSp>
          <p:nvGrpSpPr>
            <p:cNvPr id="294" name="Group 5"/>
            <p:cNvGrpSpPr/>
            <p:nvPr/>
          </p:nvGrpSpPr>
          <p:grpSpPr>
            <a:xfrm>
              <a:off x="8869680" y="3367440"/>
              <a:ext cx="2681280" cy="2118600"/>
              <a:chOff x="8869680" y="3367440"/>
              <a:chExt cx="2681280" cy="2118600"/>
            </a:xfrm>
          </p:grpSpPr>
          <p:pic>
            <p:nvPicPr>
              <p:cNvPr id="295" name="Grafik 11"/>
              <p:cNvPicPr/>
              <p:nvPr/>
            </p:nvPicPr>
            <p:blipFill>
              <a:blip r:embed="rId4"/>
              <a:stretch/>
            </p:blipFill>
            <p:spPr>
              <a:xfrm>
                <a:off x="10364400" y="3367440"/>
                <a:ext cx="1186560" cy="11876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6" name="Grafik 12"/>
              <p:cNvPicPr/>
              <p:nvPr/>
            </p:nvPicPr>
            <p:blipFill>
              <a:blip r:embed="rId5"/>
              <a:stretch/>
            </p:blipFill>
            <p:spPr>
              <a:xfrm>
                <a:off x="8869680" y="4298400"/>
                <a:ext cx="1186560" cy="118764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97" name="CustomShape 6"/>
            <p:cNvSpPr/>
            <p:nvPr/>
          </p:nvSpPr>
          <p:spPr>
            <a:xfrm>
              <a:off x="6143400" y="4096080"/>
              <a:ext cx="1110600" cy="45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“Prozess”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98" name="CustomShape 7"/>
            <p:cNvSpPr/>
            <p:nvPr/>
          </p:nvSpPr>
          <p:spPr>
            <a:xfrm>
              <a:off x="7888320" y="4135320"/>
              <a:ext cx="819000" cy="41508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9" name="CustomShape 8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Eclipse – Sirius</a:t>
            </a:r>
            <a:endParaRPr lang="en-US" sz="3400" b="0" strike="noStrike" spc="-1">
              <a:latin typeface="Arial"/>
            </a:endParaRPr>
          </a:p>
        </p:txBody>
      </p:sp>
      <p:grpSp>
        <p:nvGrpSpPr>
          <p:cNvPr id="300" name="Group 9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301" name="Group 10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302" name="CustomShape 11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03" name="CustomShape 12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04" name="CustomShape 13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05" name="CustomShape 14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06" name="CustomShape 15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07" name="CustomShape 16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308" name="CustomShape 17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09" name="CustomShape 18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10" name="CustomShape 19"/>
              <p:cNvSpPr/>
              <p:nvPr/>
            </p:nvSpPr>
            <p:spPr>
              <a:xfrm>
                <a:off x="7340040" y="5936040"/>
                <a:ext cx="17895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11" name="CustomShape 20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312" name="Line 21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24520" y="1143000"/>
            <a:ext cx="11140560" cy="45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Erweiterung eines bestehenden Diagramms</a:t>
            </a:r>
            <a:r>
              <a:t/>
            </a:r>
            <a:br/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→ Diagram Extension Points</a:t>
            </a:r>
            <a:endParaRPr lang="en-US" sz="2800" b="0" strike="noStrike" spc="-1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  <a:p>
            <a:pPr marL="361800" indent="-359640">
              <a:lnSpc>
                <a:spcPct val="100000"/>
              </a:lnSpc>
              <a:spcBef>
                <a:spcPts val="601"/>
              </a:spcBef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Importieren von bestehenden Mappings </a:t>
            </a:r>
            <a:r>
              <a:t/>
            </a:r>
            <a:br/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(Graphische Repräsentation für semantische Elemente)</a:t>
            </a:r>
            <a:r>
              <a:t/>
            </a:r>
            <a:br/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→ Spezialisierung (oder Modifikation)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715320" y="6452640"/>
            <a:ext cx="16984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07.09.2020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280080" y="6452640"/>
            <a:ext cx="43308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72B3B640-6FCA-4856-8AF9-4CA3D2F42479}" type="slidenum"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524520" y="244440"/>
            <a:ext cx="917568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400" b="1" strike="noStrike" spc="-1">
                <a:solidFill>
                  <a:srgbClr val="000000"/>
                </a:solidFill>
                <a:latin typeface="Arial"/>
                <a:ea typeface="DejaVu Sans"/>
              </a:rPr>
              <a:t>Eclipse – Sirius Diagrammerweiterungen</a:t>
            </a:r>
            <a:endParaRPr lang="en-US" sz="3400" b="0" strike="noStrike" spc="-1">
              <a:latin typeface="Arial"/>
            </a:endParaRPr>
          </a:p>
        </p:txBody>
      </p:sp>
      <p:grpSp>
        <p:nvGrpSpPr>
          <p:cNvPr id="317" name="Group 5"/>
          <p:cNvGrpSpPr/>
          <p:nvPr/>
        </p:nvGrpSpPr>
        <p:grpSpPr>
          <a:xfrm>
            <a:off x="59760" y="5895360"/>
            <a:ext cx="12096360" cy="377640"/>
            <a:chOff x="59760" y="5895360"/>
            <a:chExt cx="12096360" cy="377640"/>
          </a:xfrm>
        </p:grpSpPr>
        <p:grpSp>
          <p:nvGrpSpPr>
            <p:cNvPr id="318" name="Group 6"/>
            <p:cNvGrpSpPr/>
            <p:nvPr/>
          </p:nvGrpSpPr>
          <p:grpSpPr>
            <a:xfrm>
              <a:off x="363600" y="5915880"/>
              <a:ext cx="11676600" cy="357120"/>
              <a:chOff x="363600" y="5915880"/>
              <a:chExt cx="11676600" cy="357120"/>
            </a:xfrm>
          </p:grpSpPr>
          <p:sp>
            <p:nvSpPr>
              <p:cNvPr id="319" name="CustomShape 7"/>
              <p:cNvSpPr/>
              <p:nvPr/>
            </p:nvSpPr>
            <p:spPr>
              <a:xfrm>
                <a:off x="2414520" y="5915880"/>
                <a:ext cx="140112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Meta-Modell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20" name="CustomShape 8"/>
              <p:cNvSpPr/>
              <p:nvPr/>
            </p:nvSpPr>
            <p:spPr>
              <a:xfrm>
                <a:off x="7970040" y="5940720"/>
                <a:ext cx="12618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21" name="CustomShape 9"/>
              <p:cNvSpPr/>
              <p:nvPr/>
            </p:nvSpPr>
            <p:spPr>
              <a:xfrm>
                <a:off x="4706280" y="5928840"/>
                <a:ext cx="212220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Eclipse – Sirius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22" name="CustomShape 10"/>
              <p:cNvSpPr/>
              <p:nvPr/>
            </p:nvSpPr>
            <p:spPr>
              <a:xfrm>
                <a:off x="9959040" y="5936040"/>
                <a:ext cx="20811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Zusammenfassung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23" name="CustomShape 11"/>
              <p:cNvSpPr/>
              <p:nvPr/>
            </p:nvSpPr>
            <p:spPr>
              <a:xfrm>
                <a:off x="363600" y="5936040"/>
                <a:ext cx="122688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Motivation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24" name="CustomShape 12"/>
              <p:cNvSpPr/>
              <p:nvPr/>
            </p:nvSpPr>
            <p:spPr>
              <a:xfrm>
                <a:off x="1863000" y="5990400"/>
                <a:ext cx="209160" cy="209160"/>
              </a:xfrm>
              <a:prstGeom prst="chevron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325" name="CustomShape 13"/>
              <p:cNvSpPr/>
              <p:nvPr/>
            </p:nvSpPr>
            <p:spPr>
              <a:xfrm>
                <a:off x="4442040" y="597744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26" name="CustomShape 14"/>
              <p:cNvSpPr/>
              <p:nvPr/>
            </p:nvSpPr>
            <p:spPr>
              <a:xfrm>
                <a:off x="6881760" y="599148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  <p:sp>
            <p:nvSpPr>
              <p:cNvPr id="327" name="CustomShape 15"/>
              <p:cNvSpPr/>
              <p:nvPr/>
            </p:nvSpPr>
            <p:spPr>
              <a:xfrm>
                <a:off x="7340040" y="5936040"/>
                <a:ext cx="1789560" cy="33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Implementierung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28" name="CustomShape 16"/>
              <p:cNvSpPr/>
              <p:nvPr/>
            </p:nvSpPr>
            <p:spPr>
              <a:xfrm>
                <a:off x="9491040" y="5997600"/>
                <a:ext cx="209160" cy="209160"/>
              </a:xfrm>
              <a:prstGeom prst="chevron">
                <a:avLst>
                  <a:gd name="adj" fmla="val 50000"/>
                </a:avLst>
              </a:prstGeom>
              <a:solidFill>
                <a:srgbClr val="D9D9D9"/>
              </a:solidFill>
              <a:ln>
                <a:solidFill>
                  <a:schemeClr val="tx1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/>
            </p:style>
          </p:sp>
        </p:grpSp>
        <p:sp>
          <p:nvSpPr>
            <p:cNvPr id="329" name="Line 17"/>
            <p:cNvSpPr/>
            <p:nvPr/>
          </p:nvSpPr>
          <p:spPr>
            <a:xfrm>
              <a:off x="59760" y="5895360"/>
              <a:ext cx="12096360" cy="1800"/>
            </a:xfrm>
            <a:prstGeom prst="line">
              <a:avLst/>
            </a:prstGeom>
            <a:ln w="41400">
              <a:solidFill>
                <a:srgbClr val="D9D9D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1338</Words>
  <Application>Microsoft Office PowerPoint</Application>
  <PresentationFormat>Breitbild</PresentationFormat>
  <Paragraphs>422</Paragraphs>
  <Slides>25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Arial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Katrin Bott</dc:title>
  <dc:subject/>
  <dc:creator>Bott, Katrin</dc:creator>
  <dc:description/>
  <cp:lastModifiedBy>katrin</cp:lastModifiedBy>
  <cp:revision>409</cp:revision>
  <dcterms:created xsi:type="dcterms:W3CDTF">2020-03-06T16:02:35Z</dcterms:created>
  <dcterms:modified xsi:type="dcterms:W3CDTF">2020-09-14T12:06:47Z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