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8" autoAdjust="0"/>
    <p:restoredTop sz="77237" autoAdjust="0"/>
  </p:normalViewPr>
  <p:slideViewPr>
    <p:cSldViewPr snapToGrid="0">
      <p:cViewPr varScale="1">
        <p:scale>
          <a:sx n="53" d="100"/>
          <a:sy n="53" d="100"/>
        </p:scale>
        <p:origin x="13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3B689-F4D4-484E-9AC6-C14260C468F5}" type="datetimeFigureOut">
              <a:rPr lang="pt-BR" smtClean="0"/>
              <a:t>01/03/2024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56F50-71E3-4F0C-B837-B2EDB59F69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44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666666"/>
                </a:solidFill>
                <a:effectLst/>
                <a:latin typeface="Work Sans" panose="020F0502020204030204" pitchFamily="2" charset="0"/>
              </a:rPr>
              <a:t>Basicamente, a usabilidade é a implementação de </a:t>
            </a:r>
            <a:r>
              <a:rPr lang="pt-BR" b="1" i="0" dirty="0">
                <a:solidFill>
                  <a:srgbClr val="666666"/>
                </a:solidFill>
                <a:effectLst/>
                <a:latin typeface="Work Sans" panose="020F0502020204030204" pitchFamily="2" charset="0"/>
              </a:rPr>
              <a:t>recursos focando no usuário final</a:t>
            </a:r>
            <a:r>
              <a:rPr lang="pt-BR" b="0" i="0" dirty="0">
                <a:solidFill>
                  <a:srgbClr val="666666"/>
                </a:solidFill>
                <a:effectLst/>
                <a:latin typeface="Work Sans" panose="020F0502020204030204" pitchFamily="2" charset="0"/>
              </a:rPr>
              <a:t>. Sendo assim, é o termo usado para se referir à facilidade de utilização de uma interface.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56F50-71E3-4F0C-B837-B2EDB59F695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71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Deixe o usuário escolher quando avançar para a próxima página, em vez de redirecioná-lo automaticamente.</a:t>
            </a:r>
          </a:p>
          <a:p>
            <a:r>
              <a:rPr lang="pt-BR" dirty="0"/>
              <a:t>Garanta que os usuários possam concluir tarefas com eficiência, sem depender de soluções alternativas ou processos repetitivos.</a:t>
            </a:r>
          </a:p>
          <a:p>
            <a:r>
              <a:rPr lang="pt-BR" dirty="0"/>
              <a:t>Os painéis permitem que você personalize o que vê.</a:t>
            </a:r>
          </a:p>
          <a:p>
            <a:r>
              <a:rPr lang="pt-BR" dirty="0"/>
              <a:t>Opções para o usuário escolher configurações entre visualização de lista e visualização em grade de itens.</a:t>
            </a:r>
          </a:p>
          <a:p>
            <a:r>
              <a:rPr lang="pt-BR" dirty="0"/>
              <a:t>Mostrando itens "visualizados recentemente" ao usuário.</a:t>
            </a:r>
          </a:p>
          <a:p>
            <a:r>
              <a:rPr lang="pt-BR" dirty="0"/>
              <a:t>Menu "Links rápidos" para ações frequentes.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56F50-71E3-4F0C-B837-B2EDB59F695D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03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solicitar o número da conta a um usuário, forneça-o, se possível. Se um usuário estiver preenchendo um formulário de várias páginas, mostre as informações que ele já enviou ao solicitar a confirmação. O preenchimento automático do Chrome preencherá um formulário com base nas informações de contato do usuário que ele conhece.</a:t>
            </a:r>
          </a:p>
          <a:p>
            <a:endParaRPr lang="pt-BR" dirty="0">
              <a:solidFill>
                <a:srgbClr val="3C4043"/>
              </a:solidFill>
              <a:effectLst/>
            </a:endParaRPr>
          </a:p>
          <a:p>
            <a:r>
              <a:rPr lang="pt-BR" dirty="0">
                <a:solidFill>
                  <a:srgbClr val="3C4043"/>
                </a:solidFill>
                <a:effectLst/>
              </a:rPr>
              <a:t>Se uma pessoa estava procurando quartos em vários edifícios, mostre os quartos agrupados por edifício, e não em uma lista alfabética.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56F50-71E3-4F0C-B837-B2EDB59F695D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613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vez de adicionar estilos, gráficos, palavras e muitas funcionalidades extras, reduza a complexidade da página e simplifique-a até as informações/elementos essenciais.</a:t>
            </a:r>
          </a:p>
          <a:p>
            <a:r>
              <a:rPr lang="pt-BR" dirty="0"/>
              <a:t>Os estilos de interface ajudam o usuário a se concentrar nas ações que está realizando, sem distraí-lo.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56F50-71E3-4F0C-B837-B2EDB59F695D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0655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Suponha que as pessoas cometerão erros. Antecipe o que serão e tente evitá-los.</a:t>
            </a:r>
          </a:p>
          <a:p>
            <a:r>
              <a:rPr lang="pt-BR" dirty="0"/>
              <a:t>Validação de campos de formulário para evitar erros do usuário.</a:t>
            </a:r>
          </a:p>
          <a:p>
            <a:r>
              <a:rPr lang="pt-BR" dirty="0"/>
              <a:t>Instruções úteis no contexto da interface para auxiliar o usuário.</a:t>
            </a:r>
          </a:p>
          <a:p>
            <a:r>
              <a:rPr lang="pt-BR" dirty="0"/>
              <a:t>Linguagem simples nos termos do usuário para explicar erros.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56F50-71E3-4F0C-B837-B2EDB59F695D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605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interface usa os mesmos nomes para itens de menu que seus títulos de páginas correspondentes.</a:t>
            </a:r>
          </a:p>
          <a:p>
            <a:r>
              <a:rPr lang="pt-BR" dirty="0"/>
              <a:t>O logotipo está sempre no canto superior esquerdo, e a pesquisa está sempre no canto superior direito e não muda nas diferentes páginas da interface.</a:t>
            </a:r>
          </a:p>
          <a:p>
            <a:r>
              <a:rPr lang="pt-BR" dirty="0"/>
              <a:t>Em vez de ter um botão que diz "Vá!" forneça um botão "Enviar formulário" com texto informando ao usuário o que acontecerá a seguir.</a:t>
            </a:r>
          </a:p>
          <a:p>
            <a:r>
              <a:rPr lang="pt-BR" dirty="0"/>
              <a:t>O botão de ação no formulário de várias etapas poderia dizer "Conclua o pedido e prossiga para os detalhes de envio</a:t>
            </a:r>
          </a:p>
          <a:p>
            <a:endParaRPr lang="pt-BR" dirty="0"/>
          </a:p>
          <a:p>
            <a:r>
              <a:rPr lang="pt-BR" dirty="0"/>
              <a:t>A ajuda contextual é fornecida por meio de links de informações para explicar os campos do formulário e por que eles são necessários.</a:t>
            </a:r>
          </a:p>
          <a:p>
            <a:r>
              <a:rPr lang="pt-BR" dirty="0"/>
              <a:t>Um link permanente para suporte ao cliente na interface. Ajuda ao vivo em um site/aplicativo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56F50-71E3-4F0C-B837-B2EDB59F695D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942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usuários geralmente executam ações por engano. Eles precisam de uma “saída de emergência” claramente marcada para abandonar a ação indesejada sem ter que passar por um processo extenso e para reverter facilmente uma 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56F50-71E3-4F0C-B837-B2EDB59F695D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9264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Visual: Cegueira e baixa visão, deficiência de visão de cores (daltonismo), sensibilidade a cores brilhantes ou movimento.</a:t>
            </a:r>
          </a:p>
          <a:p>
            <a:r>
              <a:rPr lang="pt-BR" dirty="0"/>
              <a:t>Auditivo: Perda auditiva leve a moderada (dificuldade auditiva) ou perda auditiva substancial (surdez).</a:t>
            </a:r>
          </a:p>
          <a:p>
            <a:r>
              <a:rPr lang="pt-BR" dirty="0"/>
              <a:t>Física: As deficiências motoras podem incluir diferenças nos membros, distúrbios articulares e musculares, paralisia ou outras limitações de movimento.</a:t>
            </a:r>
          </a:p>
          <a:p>
            <a:r>
              <a:rPr lang="pt-BR" dirty="0"/>
              <a:t>Cognitivas e Neurológicas: Deficiências cognitivas, de aprendizagem e neurológicas (incluindo saúde mental) podem afetar a forma como as pessoas ouvem, veem, se movem, falam, entendem ou se concentram nas informações.</a:t>
            </a:r>
          </a:p>
          <a:p>
            <a:r>
              <a:rPr lang="pt-BR" dirty="0"/>
              <a:t>Fala: Dificuldade ou incapacidade de produzir fala conteúdo</a:t>
            </a:r>
          </a:p>
          <a:p>
            <a:endParaRPr lang="pt-BR" dirty="0"/>
          </a:p>
          <a:p>
            <a:r>
              <a:rPr lang="pt-BR" dirty="0"/>
              <a:t>Diretrizes de acessibilidade para conteúdo da Web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56F50-71E3-4F0C-B837-B2EDB59F695D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207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69A46-B7DD-9AA5-879C-94657E39B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3643CA-E782-1683-CD22-74CBF66C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B5AC8D-D81F-9517-7ACE-F97E2DF0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372-9A8E-4608-9650-E545F3F57F49}" type="datetimeFigureOut">
              <a:rPr lang="pt-BR" smtClean="0"/>
              <a:t>01/03/2024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15B7F-C5B3-5BAE-26BB-2427AF30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C6143A-DBCD-C88F-50F6-B16B559C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895-F092-4462-979B-6689467C65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588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0E575-FA82-658C-6EC8-2F71BF23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E07146-00CC-781F-D907-C06FB35F8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B06129-37E8-B5C8-1F3E-253D7801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372-9A8E-4608-9650-E545F3F57F49}" type="datetimeFigureOut">
              <a:rPr lang="pt-BR" smtClean="0"/>
              <a:t>01/03/2024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03BA05-FD94-B45E-CA93-75BCE573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78664B-0DE8-FAE4-1284-81204F2A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895-F092-4462-979B-6689467C65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88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E546C9-E5EF-9B2C-FAA3-4721AD868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4645ED-1B0D-293B-F9CA-5B874337B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9EFF6A-EC37-7CC6-3D61-76032FAD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372-9A8E-4608-9650-E545F3F57F49}" type="datetimeFigureOut">
              <a:rPr lang="pt-BR" smtClean="0"/>
              <a:t>01/03/2024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477FC6-8A8C-DAF5-8F91-EC505F9D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AECBEA-3AA0-CB70-9CCC-B78945BA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895-F092-4462-979B-6689467C65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8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0BF52-C6D0-B0E4-749F-B07A6024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07861-275E-5ADD-A853-C72CB729C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A466BA-7574-707A-85C1-27560D4C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372-9A8E-4608-9650-E545F3F57F49}" type="datetimeFigureOut">
              <a:rPr lang="pt-BR" smtClean="0"/>
              <a:t>01/03/2024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0D6E11-7469-2287-6C0A-4F91BAFF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BE2A6-12A0-9A91-5818-29B66497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895-F092-4462-979B-6689467C65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21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58873-9BF7-0669-8FC4-E0883BFD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3FC4FE-A75D-5DBF-9626-7AAF4D7B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7FBBC9-055B-45D1-296E-3438BDA3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372-9A8E-4608-9650-E545F3F57F49}" type="datetimeFigureOut">
              <a:rPr lang="pt-BR" smtClean="0"/>
              <a:t>01/03/2024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6F766A-96EE-2968-55C3-729E652C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108B31-17A0-FA07-409E-8F01D476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895-F092-4462-979B-6689467C65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667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66F0B-13AE-DDEA-FA4C-8D6075EB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6714B-D309-585D-32E2-FB82A8DD5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D86EF2-1F56-6876-985F-405F0F65C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6068EB-78DA-A481-C1AC-D6B295A5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372-9A8E-4608-9650-E545F3F57F49}" type="datetimeFigureOut">
              <a:rPr lang="pt-BR" smtClean="0"/>
              <a:t>01/03/2024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224DEC-63C0-8A8D-E38D-EBFD3E4A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B8F86C-5558-D9AA-ED8A-517F90AE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895-F092-4462-979B-6689467C65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503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81BC1-2840-F1EE-EADA-C36FA220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16CC41-DCC2-B494-C797-23F076F1A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007FAB-BA9C-C4ED-07AF-24E0C7752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895E56-8197-1985-8C98-112E54C89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E1EB0E-0086-2E7A-06A2-94A0CAE3A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E384E3-9657-2579-EF9D-E15A089E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372-9A8E-4608-9650-E545F3F57F49}" type="datetimeFigureOut">
              <a:rPr lang="pt-BR" smtClean="0"/>
              <a:t>01/03/2024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46C760-A2BB-F95B-E910-CEA48B0D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92FB76-70FD-0432-9D16-45DE9F71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895-F092-4462-979B-6689467C65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35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36681-06F2-859C-0016-442ED68C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26FC8E-D482-13A6-D7A8-57BC6BEE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372-9A8E-4608-9650-E545F3F57F49}" type="datetimeFigureOut">
              <a:rPr lang="pt-BR" smtClean="0"/>
              <a:t>01/03/2024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43973D-11BB-34A8-A32C-0C706930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EA5A08-056A-72C5-1A5E-40FBC11E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895-F092-4462-979B-6689467C65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424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9C6939-6EEB-C4FB-1D02-E540E4F9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372-9A8E-4608-9650-E545F3F57F49}" type="datetimeFigureOut">
              <a:rPr lang="pt-BR" smtClean="0"/>
              <a:t>01/03/2024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95074D-707B-EBF6-546A-D196EC50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F2E8C2-1714-B990-8528-E92E963A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895-F092-4462-979B-6689467C65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262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91FC-D7CE-78CC-BA70-196E0E8F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EB6CB-88A3-3546-26FA-64266F19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2577F3-0B88-6939-1E2F-BEC99BE5F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3FE3A2-DC1F-DF83-23BB-9B397A4C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372-9A8E-4608-9650-E545F3F57F49}" type="datetimeFigureOut">
              <a:rPr lang="pt-BR" smtClean="0"/>
              <a:t>01/03/2024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FCE44A-91A7-F6FA-F547-1B25AC07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D96082-A421-5249-5FD3-4F20D6B0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895-F092-4462-979B-6689467C65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746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1D0D7-1EDD-E078-2C96-95C42DA2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9FBE74-6C35-A3A8-16E1-5AB551ABC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BEA910-73B6-8324-4AE2-78F4A9368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97DF25-4747-1A6E-2627-096DE10A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D372-9A8E-4608-9650-E545F3F57F49}" type="datetimeFigureOut">
              <a:rPr lang="pt-BR" smtClean="0"/>
              <a:t>01/03/2024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B6D83F-030E-FD36-BF73-79A1B1F7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28960B-C4B9-D798-5D7B-2A4E19B5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6895-F092-4462-979B-6689467C65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21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8E4E84-C4E0-6959-7F2A-1AD64281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1F761F-9FAE-2866-009E-B79DDFF32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852D66-EACE-2249-EB70-F92AEAB9F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F4D372-9A8E-4608-9650-E545F3F57F49}" type="datetimeFigureOut">
              <a:rPr lang="pt-BR" smtClean="0"/>
              <a:t>01/03/2024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751B2F-06F9-7090-2A80-F2C98E3F2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2F49F1-0BA7-FE26-E886-47F577267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186895-F092-4462-979B-6689467C65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803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solutions.com/insights/how-to-make-your-website-accessible/" TargetMode="External"/><Relationship Id="rId2" Type="http://schemas.openxmlformats.org/officeDocument/2006/relationships/hyperlink" Target="https://improvement.stanford.edu/resources/usability-princip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ndtalk.me/br/blog/wcag-2-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11910-6148-5D81-F64C-08A9E04F1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932EDA-1BB6-2A3A-C093-007E9EAA7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678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4D292-C0D7-A602-40B5-C30232FD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Acessibilidade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5CFC6B-9A2F-62E2-C1B2-1161D54A6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Escolha ferramentas acessíveis.</a:t>
            </a:r>
          </a:p>
          <a:p>
            <a:r>
              <a:rPr lang="pt-BR" dirty="0"/>
              <a:t>Garanta a estrutura do semântica do seu conteúdo.</a:t>
            </a:r>
          </a:p>
          <a:p>
            <a:r>
              <a:rPr lang="pt-BR" dirty="0"/>
              <a:t>Simplifique a navegação.</a:t>
            </a:r>
          </a:p>
          <a:p>
            <a:r>
              <a:rPr lang="pt-BR" dirty="0"/>
              <a:t>Otimize fontes, cores, etc.</a:t>
            </a:r>
          </a:p>
          <a:p>
            <a:r>
              <a:rPr lang="pt-BR" dirty="0"/>
              <a:t>Fique atento/a ao contraste.</a:t>
            </a:r>
          </a:p>
          <a:p>
            <a:r>
              <a:rPr lang="pt-BR" dirty="0"/>
              <a:t>Criei imagens com texto alternativo ou áudio descrição </a:t>
            </a:r>
          </a:p>
          <a:p>
            <a:r>
              <a:rPr lang="pt-BR" dirty="0"/>
              <a:t>Cuide dos seus conteúdos de vídeo e áudio.</a:t>
            </a:r>
          </a:p>
        </p:txBody>
      </p:sp>
    </p:spTree>
    <p:extLst>
      <p:ext uri="{BB962C8B-B14F-4D97-AF65-F5344CB8AC3E}">
        <p14:creationId xmlns:p14="http://schemas.microsoft.com/office/powerpoint/2010/main" val="242291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769DC-EED7-B025-439C-4037E2A6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433C1C-2C5A-9467-6A96-03CA976BF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Referencias: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https://improvement.stanford.edu/resources/usability-principles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3"/>
              </a:rPr>
              <a:t>https://www.netsolutions.com/insights/how-to-make-your-website-accessible/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4"/>
              </a:rPr>
              <a:t>https://www.handtalk.me/br/blog/wcag-2-0/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https://userway.org/</a:t>
            </a:r>
          </a:p>
        </p:txBody>
      </p:sp>
    </p:spTree>
    <p:extLst>
      <p:ext uri="{BB962C8B-B14F-4D97-AF65-F5344CB8AC3E}">
        <p14:creationId xmlns:p14="http://schemas.microsoft.com/office/powerpoint/2010/main" val="195862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CFF4B-8585-38FF-45EC-04A72B12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7250F1-F36B-8064-3489-80F521882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/>
              <a:t>O que é?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O quanto a interface da do software satisfaz às necessidades do usuário considerando aspectos como eficiência, facilidade, entendimento da aplicação.</a:t>
            </a:r>
          </a:p>
        </p:txBody>
      </p:sp>
    </p:spTree>
    <p:extLst>
      <p:ext uri="{BB962C8B-B14F-4D97-AF65-F5344CB8AC3E}">
        <p14:creationId xmlns:p14="http://schemas.microsoft.com/office/powerpoint/2010/main" val="116639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A12AF-F19F-AE36-A487-6C20AD1C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Princípios de Usabilidade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AF6D3E-1386-29FE-A93E-77BE60C5B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Controle e liberdade: Permitia que usuário esteja no controle das ações enquanto navega.</a:t>
            </a:r>
          </a:p>
          <a:p>
            <a:pPr>
              <a:lnSpc>
                <a:spcPct val="150000"/>
              </a:lnSpc>
            </a:pPr>
            <a:r>
              <a:rPr lang="pt-BR" dirty="0"/>
              <a:t>Vamos para a próxima página.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3C4043"/>
                </a:solidFill>
              </a:rPr>
              <a:t>Diga não há ciclos infinitos</a:t>
            </a:r>
            <a:r>
              <a:rPr lang="pt-BR" dirty="0">
                <a:solidFill>
                  <a:srgbClr val="3C4043"/>
                </a:solidFill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3C4043"/>
                </a:solidFill>
                <a:effectLst/>
              </a:rPr>
              <a:t>Personalização.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3C4043"/>
                </a:solidFill>
                <a:effectLst/>
              </a:rPr>
              <a:t>Visualização de itens . </a:t>
            </a:r>
          </a:p>
          <a:p>
            <a:pPr>
              <a:lnSpc>
                <a:spcPct val="150000"/>
              </a:lnSpc>
            </a:pPr>
            <a:r>
              <a:rPr lang="pt-BR" dirty="0"/>
              <a:t>Atalhos </a:t>
            </a:r>
            <a:endParaRPr lang="pt-BR" dirty="0">
              <a:solidFill>
                <a:srgbClr val="3C4043"/>
              </a:solidFill>
              <a:effectLst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091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8E10F-8502-483E-91B8-D120E056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Princípios de Usabilidade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EFCD8E-984A-C27E-EEBC-5B9A9BD5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Reconhecimento x Esforço de memória:  Auxilio para o usuário durante a navegação</a:t>
            </a:r>
          </a:p>
          <a:p>
            <a:pPr>
              <a:lnSpc>
                <a:spcPct val="150000"/>
              </a:lnSpc>
            </a:pPr>
            <a:r>
              <a:rPr lang="pt-BR" dirty="0"/>
              <a:t>Facilidade na entrada.</a:t>
            </a:r>
          </a:p>
          <a:p>
            <a:pPr>
              <a:lnSpc>
                <a:spcPct val="150000"/>
              </a:lnSpc>
            </a:pPr>
            <a:r>
              <a:rPr lang="pt-BR" dirty="0"/>
              <a:t>Preenchimento de informações.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Modelo mental: Falar a língua do usuário</a:t>
            </a:r>
          </a:p>
          <a:p>
            <a:pPr>
              <a:lnSpc>
                <a:spcPct val="150000"/>
              </a:lnSpc>
            </a:pPr>
            <a:r>
              <a:rPr lang="pt-BR" dirty="0"/>
              <a:t>Facilidade na busca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01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BDF12-35D8-979B-330E-81314308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Princípios de Usabilidade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4D5ADB-890C-F9C4-CCF5-1EB9B0DE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Clareza: Comunicação clara e simples.</a:t>
            </a:r>
          </a:p>
          <a:p>
            <a:pPr>
              <a:lnSpc>
                <a:spcPct val="150000"/>
              </a:lnSpc>
            </a:pPr>
            <a:r>
              <a:rPr lang="pt-BR" dirty="0"/>
              <a:t>Menus, links, campos, tabelas consistentes semanticamente e fáceis de se entender.</a:t>
            </a:r>
          </a:p>
          <a:p>
            <a:pPr>
              <a:lnSpc>
                <a:spcPct val="150000"/>
              </a:lnSpc>
            </a:pPr>
            <a:r>
              <a:rPr lang="pt-BR" dirty="0"/>
              <a:t>Simplicidade e integridade estética. Design simples e atrativo.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Evite funcionalidades extras.</a:t>
            </a:r>
          </a:p>
          <a:p>
            <a:pPr>
              <a:lnSpc>
                <a:spcPct val="150000"/>
              </a:lnSpc>
            </a:pPr>
            <a:r>
              <a:rPr lang="pt-BR" dirty="0"/>
              <a:t>Não distraia o usuário.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616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F897E-5FF4-0459-B48B-184C7C72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Princípios de Usabilidade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806CA-9514-DA5D-DB60-28656682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Precisão: Se possível, uma interface sem erros.</a:t>
            </a:r>
          </a:p>
          <a:p>
            <a:pPr>
              <a:lnSpc>
                <a:spcPct val="150000"/>
              </a:lnSpc>
            </a:pPr>
            <a:r>
              <a:rPr lang="pt-BR" dirty="0"/>
              <a:t>Fake news ou erros de digitação.</a:t>
            </a:r>
          </a:p>
          <a:p>
            <a:pPr>
              <a:lnSpc>
                <a:spcPct val="150000"/>
              </a:lnSpc>
            </a:pPr>
            <a:r>
              <a:rPr lang="pt-BR" dirty="0"/>
              <a:t>Não traga erros do back end.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Correção e gerencia de erros: Prevenção e tratamento de erros.</a:t>
            </a:r>
          </a:p>
          <a:p>
            <a:pPr>
              <a:lnSpc>
                <a:spcPct val="150000"/>
              </a:lnSpc>
            </a:pPr>
            <a:r>
              <a:rPr lang="pt-BR" dirty="0"/>
              <a:t>Antecipe os erros do usuário.</a:t>
            </a:r>
          </a:p>
          <a:p>
            <a:pPr>
              <a:lnSpc>
                <a:spcPct val="150000"/>
              </a:lnSpc>
            </a:pPr>
            <a:r>
              <a:rPr lang="pt-BR" dirty="0"/>
              <a:t>Realize validações</a:t>
            </a:r>
          </a:p>
          <a:p>
            <a:pPr>
              <a:lnSpc>
                <a:spcPct val="150000"/>
              </a:lnSpc>
            </a:pPr>
            <a:r>
              <a:rPr lang="pt-BR" dirty="0"/>
              <a:t>De instruções para evitar os erros e sobre os erros.</a:t>
            </a:r>
          </a:p>
        </p:txBody>
      </p:sp>
    </p:spTree>
    <p:extLst>
      <p:ext uri="{BB962C8B-B14F-4D97-AF65-F5344CB8AC3E}">
        <p14:creationId xmlns:p14="http://schemas.microsoft.com/office/powerpoint/2010/main" val="240730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E5B97-1C06-2152-B178-DEAC6625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Princípios de Usabilidade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21EBD6-606D-DCE9-F364-C3180712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Consistência e previsibilidade:</a:t>
            </a:r>
          </a:p>
          <a:p>
            <a:pPr>
              <a:lnSpc>
                <a:spcPct val="150000"/>
              </a:lnSpc>
            </a:pPr>
            <a:r>
              <a:rPr lang="pt-BR" dirty="0"/>
              <a:t>Menus, textos e cores equivalentes.</a:t>
            </a:r>
          </a:p>
          <a:p>
            <a:pPr>
              <a:lnSpc>
                <a:spcPct val="150000"/>
              </a:lnSpc>
            </a:pPr>
            <a:r>
              <a:rPr lang="pt-BR" dirty="0"/>
              <a:t>Botões, logotipos, campos de inserção consistentes.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Suporte ao usuário: Prover assistência ao usuário se necessário.</a:t>
            </a:r>
          </a:p>
          <a:p>
            <a:pPr>
              <a:lnSpc>
                <a:spcPct val="150000"/>
              </a:lnSpc>
            </a:pPr>
            <a:r>
              <a:rPr lang="pt-BR" dirty="0"/>
              <a:t>Páginas de ajuda, sobre, links.</a:t>
            </a:r>
          </a:p>
          <a:p>
            <a:pPr>
              <a:lnSpc>
                <a:spcPct val="150000"/>
              </a:lnSpc>
            </a:pPr>
            <a:r>
              <a:rPr lang="pt-BR" dirty="0"/>
              <a:t>Ajuda em tempo real via chat ou similares.</a:t>
            </a:r>
          </a:p>
        </p:txBody>
      </p:sp>
    </p:spTree>
    <p:extLst>
      <p:ext uri="{BB962C8B-B14F-4D97-AF65-F5344CB8AC3E}">
        <p14:creationId xmlns:p14="http://schemas.microsoft.com/office/powerpoint/2010/main" val="217264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0D45F-B642-4804-E99E-3484A15A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Princípios de Usabilidade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188115-3340-2DA6-67C0-738A4696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Perdão: Perdoe o usuário ele não sabe o que faz.</a:t>
            </a:r>
          </a:p>
          <a:p>
            <a:pPr>
              <a:lnSpc>
                <a:spcPct val="150000"/>
              </a:lnSpc>
            </a:pPr>
            <a:r>
              <a:rPr lang="pt-BR" dirty="0"/>
              <a:t>Crie saídas de emergência.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Feedback: Mantenha o usuário informado.</a:t>
            </a:r>
          </a:p>
          <a:p>
            <a:pPr>
              <a:lnSpc>
                <a:spcPct val="150000"/>
              </a:lnSpc>
            </a:pPr>
            <a:r>
              <a:rPr lang="pt-BR" dirty="0"/>
              <a:t>Mensagens de conformação, validação, pop-ups.</a:t>
            </a:r>
          </a:p>
        </p:txBody>
      </p:sp>
    </p:spTree>
    <p:extLst>
      <p:ext uri="{BB962C8B-B14F-4D97-AF65-F5344CB8AC3E}">
        <p14:creationId xmlns:p14="http://schemas.microsoft.com/office/powerpoint/2010/main" val="252342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B7DB2-26C2-833C-4F48-C54B6477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Acessibilidade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5739B0-F140-9EE8-928F-2484EE6A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pt-BR" b="1" dirty="0"/>
              <a:t>Princípios de Acessibilidade pela WCAG 2.0 </a:t>
            </a:r>
            <a:r>
              <a:rPr lang="pt-BR" b="1" u="sng" dirty="0"/>
              <a:t>Web Content Accessibility Guidelines</a:t>
            </a:r>
            <a:endParaRPr lang="pt-BR" b="1" dirty="0"/>
          </a:p>
          <a:p>
            <a:pPr marL="0" indent="0">
              <a:lnSpc>
                <a:spcPct val="170000"/>
              </a:lnSpc>
              <a:buNone/>
            </a:pPr>
            <a:r>
              <a:rPr lang="pt-BR" b="1" dirty="0"/>
              <a:t>Perceptível</a:t>
            </a:r>
            <a:r>
              <a:rPr lang="pt-BR" dirty="0"/>
              <a:t>: Tanto as informações quanto a interface do usuário (IU) devem estar apresentáveis a todos os usuários (por meio da visão, audição e/ou toque)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b="1" dirty="0"/>
              <a:t>Operável</a:t>
            </a:r>
            <a:r>
              <a:rPr lang="pt-BR" dirty="0"/>
              <a:t>: os elementos da UI e a navegação devem ser utilizáveis por todos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b="1" dirty="0"/>
              <a:t>Compreensível</a:t>
            </a:r>
            <a:r>
              <a:rPr lang="pt-BR" dirty="0"/>
              <a:t>: tanto as informações quanto a IU devem ser compreensíveis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b="1" dirty="0"/>
              <a:t>Robusto</a:t>
            </a:r>
            <a:r>
              <a:rPr lang="pt-BR" dirty="0"/>
              <a:t>: o conteúdo pode ser interpretado por uma variedade de navegadores, dispositivos e tecnologias assistivas</a:t>
            </a:r>
          </a:p>
        </p:txBody>
      </p:sp>
    </p:spTree>
    <p:extLst>
      <p:ext uri="{BB962C8B-B14F-4D97-AF65-F5344CB8AC3E}">
        <p14:creationId xmlns:p14="http://schemas.microsoft.com/office/powerpoint/2010/main" val="1395853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1059</Words>
  <Application>Microsoft Office PowerPoint</Application>
  <PresentationFormat>Widescreen</PresentationFormat>
  <Paragraphs>102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Work Sans</vt:lpstr>
      <vt:lpstr>Tema do Office</vt:lpstr>
      <vt:lpstr>Usabilidade</vt:lpstr>
      <vt:lpstr>Usabilidade</vt:lpstr>
      <vt:lpstr>Princípios de Usabilidade </vt:lpstr>
      <vt:lpstr>Princípios de Usabilidade </vt:lpstr>
      <vt:lpstr>Princípios de Usabilidade </vt:lpstr>
      <vt:lpstr>Princípios de Usabilidade </vt:lpstr>
      <vt:lpstr>Princípios de Usabilidade </vt:lpstr>
      <vt:lpstr>Princípios de Usabilidade </vt:lpstr>
      <vt:lpstr>Acessibilidade</vt:lpstr>
      <vt:lpstr>Acessibilidade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Usabilidade</dc:title>
  <dc:creator>Danilo de Souza Miguel</dc:creator>
  <cp:lastModifiedBy>Danilo de Souza Miguel</cp:lastModifiedBy>
  <cp:revision>1</cp:revision>
  <dcterms:created xsi:type="dcterms:W3CDTF">2024-03-01T09:37:59Z</dcterms:created>
  <dcterms:modified xsi:type="dcterms:W3CDTF">2024-03-01T11:18:26Z</dcterms:modified>
</cp:coreProperties>
</file>