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0" r:id="rId5"/>
    <p:sldId id="258" r:id="rId6"/>
    <p:sldId id="259" r:id="rId7"/>
    <p:sldId id="261" r:id="rId8"/>
    <p:sldId id="263" r:id="rId9"/>
    <p:sldId id="266" r:id="rId10"/>
    <p:sldId id="267" r:id="rId11"/>
    <p:sldId id="281" r:id="rId12"/>
    <p:sldId id="271" r:id="rId13"/>
    <p:sldId id="275" r:id="rId14"/>
    <p:sldId id="276" r:id="rId15"/>
    <p:sldId id="277" r:id="rId16"/>
    <p:sldId id="279" r:id="rId17"/>
    <p:sldId id="28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43C798-C681-4F0B-A474-5203D9487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0279F0F-495F-443D-9E1E-25C8B25DA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BB88A4C-6641-45EA-8FB1-285D327C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2CC204-D022-4849-AF1D-691441FE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D10DB07-2878-4A9B-809D-2212D801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DADFB1-2473-4459-810C-874E8385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DB2C9CA-9F25-45BE-95C6-66DFB745F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B71FD7-A9DA-4929-BE78-ABE5324A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B845F7-5CEC-451D-85A6-54E0C3E8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5DF2E3-6997-4FC3-92A8-237DEF55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BED0572-DFEF-4D06-8FE6-081839481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8ACCCC6-1080-422F-9175-0887F32D2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83905B-1800-435E-BEEC-A6DDAAC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FC626E2-D3DF-4D8A-886B-5AFF78BF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6DA712-CF57-4C2F-9A5F-826F209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20A630-ECE8-45F5-BE42-5A03F327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A983D2-6D05-4325-8242-CCE579A4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F0DA30E-37EB-43A4-8CAD-DDA4CDBA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1CE3523-7D3B-456A-9AB2-A83A7CE4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75123AB-0199-43F0-B6C4-B0AC38AF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462D49-0BCC-4F1F-B0FC-EA62CBC4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1F4D49B-A778-46A8-975B-8E89DE58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8E13CC-19D2-40DA-8D60-8C4A30A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BDF7CD-4DF0-43DD-B768-E2FBB905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9A3733-2980-4695-AAE1-31B766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74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39C935-5358-4B25-A115-45C46B53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D0250C-D204-4A3E-A157-131B1FE9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B75C825-112C-4BFA-B9C8-8869DABD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383FB0E-1293-4632-902E-1A4B430E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E84EFC0-E7CF-4DD2-8D4F-67E46901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0F0CE11-AFD2-47D8-AB04-9519777B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E65C22-428D-4947-AC5E-D406C493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3F9FEB-5585-425C-85E5-A6F66B04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93E3ADB-B85F-43B5-A6B2-956D3E9A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A4B3C42-92F1-4E1E-9430-1DE184654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D408337-4A23-4BA9-9403-A1377E60A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2AA9C7A-7A05-456B-B7FB-91F4AD55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3DC9AE1-A924-407E-8184-3D0CE3B1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7968870-878F-4AE6-9330-CB68E779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4FBDE-9B05-4B51-A951-05A0469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956F6BA-64CB-4715-93EF-A22A8764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2492E9B-7F59-4577-BA9C-26BEEFF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A1809F6-1A28-412C-B7DA-AD6E53D4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BD488C8-72C5-46BC-9001-7A7D333A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7F9230F-1180-4BAC-8511-7FB8F897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9FDA42D-FAEB-472D-99CD-EFB5A2E3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6BF221-CF6B-42C2-A20C-7BE7C015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BC04FC-0B48-4055-B7B5-FE40267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77A2B68-7715-4A5B-AC06-8C205CC5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EA52B99-9E85-4C99-A172-1DBE7044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1FC9176-1CE8-4D93-BB07-134D4F66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8CBA618-08E0-4B30-AAC9-B676A455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536A29-516C-4BC2-9149-80C832BC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1E98398-1498-443A-83F8-0F1EC754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3920954-D714-49D5-9AFD-D8F8E2035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3D45E9A-05C0-4360-952E-8058C711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B1C654D-5BFC-4F73-8E1F-4BF3B0AF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5EC4DF0-7BD8-43DC-B274-86CB494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35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8632AD-4ADD-4908-94A5-DC27A274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D4A41D9-4519-4C08-AB70-15561B26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7F994E7-29B5-4187-B6B2-800CD178A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C8F3-9CC8-4C60-9AFC-48A34770AE5B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B0B5A10-CD29-49B0-80EC-D3192AEE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9A994DB-C352-43B4-8A52-666F56A2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D2A5-3489-4E8E-ACC6-D3ECE2E0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atom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web.com/go?url=http://foundation.zurb.com/&amp;hash=cc90945a4c920eb4e0c5623cda0099bbe9c58f61" TargetMode="External"/><Relationship Id="rId2" Type="http://schemas.openxmlformats.org/officeDocument/2006/relationships/hyperlink" Target="https://timeweb.com/go?url=http://getbootstrap.com/&amp;hash=90a170228a0f1bcedbcaa50bf7a4b345a9fffa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web.com/go?url=http://semantic-ui.com/&amp;hash=335d40045315d907548b9a5cda69208312b9985c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JavaScript" TargetMode="External"/><Relationship Id="rId3" Type="http://schemas.openxmlformats.org/officeDocument/2006/relationships/hyperlink" Target="https://timeweb.com/ru/community/articles/luchshie-html-redaktory" TargetMode="External"/><Relationship Id="rId7" Type="http://schemas.openxmlformats.org/officeDocument/2006/relationships/hyperlink" Target="https://ru.wikipedia.org/wiki/CSS" TargetMode="External"/><Relationship Id="rId2" Type="http://schemas.openxmlformats.org/officeDocument/2006/relationships/hyperlink" Target="https://habr.com/ru/post/2737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HTML" TargetMode="External"/><Relationship Id="rId5" Type="http://schemas.openxmlformats.org/officeDocument/2006/relationships/hyperlink" Target="https://dzen.ru/a/Y3yjIFbA9nF9UktP" TargetMode="External"/><Relationship Id="rId4" Type="http://schemas.openxmlformats.org/officeDocument/2006/relationships/hyperlink" Target="https://timeweb.com/ru/community/articles/znakomstvo-s-freymvorkami-chast-1-html-css-php-i-python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960.g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0EBF47-7D89-4894-9784-17235180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Создание веб-сайтов</a:t>
            </a:r>
          </a:p>
        </p:txBody>
      </p:sp>
    </p:spTree>
    <p:extLst>
      <p:ext uri="{BB962C8B-B14F-4D97-AF65-F5344CB8AC3E}">
        <p14:creationId xmlns:p14="http://schemas.microsoft.com/office/powerpoint/2010/main" val="1815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F11238-E573-4944-B6D4-0DC60038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803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657CA5-BE12-4CC0-B639-250D3B9B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9" y="1413164"/>
            <a:ext cx="6375400" cy="4895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После создания макета проекта можно переходить непосредственно к созданию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дизайн-макета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На данном этапе начать стоит с определения цветовой гаммы проекта.</a:t>
            </a:r>
            <a:r>
              <a:rPr lang="ru-RU" sz="2200" dirty="0">
                <a:latin typeface="-apple-system"/>
              </a:rPr>
              <a:t/>
            </a: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Один из способов определения основного цвета в проекте – это составление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mood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board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этого необходимо выписать себе все синонимы, связанные с темой проекта, а затем каждый синоним набрать в поиске по картинкам Google или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Yandex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На основе найденных изображений выписать себе цвета, которые чаще всего встречаются на них. Они будут составлять визуальное восприятие нашего проекта и вызывать у пользователя соответствующие чувства.</a:t>
            </a:r>
            <a:endParaRPr lang="ru-RU" sz="2200" dirty="0"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CEEAB80-4AA0-4FDC-8AA1-96A7EE04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1" y="1585480"/>
            <a:ext cx="4916054" cy="36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0307E0-5CA2-4F6B-B04D-BA8C36C3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Скевоморфизм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плоский дизайн,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Глиноморфизм</a:t>
            </a:r>
            <a:endParaRPr lang="ru-RU" dirty="0">
              <a:latin typeface="-apple-system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61F9E4B2-29AA-481B-943E-F304ED1FD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1483011"/>
            <a:ext cx="5036805" cy="28342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B535E78-92F2-43C1-84A0-7C8898839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38" y="1496114"/>
            <a:ext cx="5585532" cy="28211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7076E20-A91F-4DFB-930A-29DB20F33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4474730"/>
            <a:ext cx="10785606" cy="21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EF91C8-6802-4515-876C-460ADEA4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Разработка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A42BEA-13BC-4C24-8138-8CAE3D2A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994631"/>
            <a:ext cx="11323782" cy="3269672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Итак, процесс дизайна макета страницы плавно перетекает в процесс </a:t>
            </a:r>
            <a:r>
              <a:rPr lang="ru-RU" sz="3200" b="1" i="1" dirty="0">
                <a:solidFill>
                  <a:srgbClr val="111111"/>
                </a:solidFill>
                <a:latin typeface="-apple-system"/>
              </a:rPr>
              <a:t>в</a:t>
            </a:r>
            <a:r>
              <a:rPr lang="ru-RU" sz="3200" b="1" i="1" dirty="0">
                <a:solidFill>
                  <a:srgbClr val="111111"/>
                </a:solidFill>
                <a:effectLst/>
                <a:latin typeface="-apple-system"/>
              </a:rPr>
              <a:t>ёрстки страницы, </a:t>
            </a:r>
            <a:r>
              <a:rPr lang="ru-RU" sz="3200" dirty="0">
                <a:solidFill>
                  <a:srgbClr val="111111"/>
                </a:solidFill>
                <a:effectLst/>
                <a:latin typeface="-apple-system"/>
              </a:rPr>
              <a:t>что 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делается поэтапно: сначала пишется </a:t>
            </a:r>
            <a:r>
              <a:rPr lang="ru-RU" sz="3200" b="1" i="1" dirty="0">
                <a:solidFill>
                  <a:srgbClr val="111111"/>
                </a:solidFill>
                <a:effectLst/>
                <a:latin typeface="-apple-system"/>
              </a:rPr>
              <a:t>HTML-структура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 (HTML-код), затем добавляются </a:t>
            </a:r>
            <a:r>
              <a:rPr lang="ru-RU" sz="3200" b="1" i="1" dirty="0">
                <a:solidFill>
                  <a:srgbClr val="111111"/>
                </a:solidFill>
                <a:effectLst/>
                <a:latin typeface="-apple-system"/>
              </a:rPr>
              <a:t>стили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, а после, если необходимо, пишутся </a:t>
            </a:r>
            <a:r>
              <a:rPr lang="ru-RU" sz="3200" b="1" i="1" dirty="0">
                <a:solidFill>
                  <a:srgbClr val="111111"/>
                </a:solidFill>
                <a:effectLst/>
                <a:latin typeface="-apple-system"/>
              </a:rPr>
              <a:t>скрипты (JS)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, добавляются необходимые плагины и библиотеки </a:t>
            </a:r>
          </a:p>
          <a:p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HTML 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– язык разметки, определяющий содержание и структуру веб-сайта. Благодаря ему мы видим все содержимое страницы. Технически это простой файл с расширением .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html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, который самостоятельно создается пользователем. Основные элементы «кода» – теги и атрибуты.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CSS 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– текстовый файл в формате .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css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, в котором содержатся правила описания HTML-страницы. Данный компонент позволяет нам визуально 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кастомизировать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 язык разметки HTML. Например, изменить цвет фона, увеличить шрифт, добавить изображение или прописать эффекты к различным элементам.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JavaScript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 – скриптовый язык программирования. Его основная идея – улучшить возможности сайта, например, добавить функцию «лайка», загрузить новые посты в ленту, запустить анимацию и так далее.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xmlns="" id="{463C8E58-6A57-49F6-A98D-B241708CD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7414" r="9204"/>
          <a:stretch/>
        </p:blipFill>
        <p:spPr>
          <a:xfrm>
            <a:off x="6470073" y="3998026"/>
            <a:ext cx="5430982" cy="292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CFFFA6-6EFA-4E36-B4D2-3EA1062E4F7F}"/>
              </a:ext>
            </a:extLst>
          </p:cNvPr>
          <p:cNvSpPr txBox="1"/>
          <p:nvPr/>
        </p:nvSpPr>
        <p:spPr>
          <a:xfrm>
            <a:off x="568034" y="4011880"/>
            <a:ext cx="59643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0E0E0F"/>
                </a:solidFill>
                <a:effectLst/>
                <a:latin typeface="-apple-system"/>
              </a:rPr>
              <a:t>Обратите внимание на то, что CSS и JavaScript – </a:t>
            </a:r>
            <a:r>
              <a:rPr lang="ru-RU" sz="2000" b="1" i="1" u="sng" dirty="0">
                <a:solidFill>
                  <a:srgbClr val="0E0E0F"/>
                </a:solidFill>
                <a:effectLst/>
                <a:latin typeface="-apple-system"/>
              </a:rPr>
              <a:t>необязательные компоненты</a:t>
            </a:r>
            <a:r>
              <a:rPr lang="ru-RU" sz="2000" b="0" i="0" dirty="0">
                <a:solidFill>
                  <a:srgbClr val="0E0E0F"/>
                </a:solidFill>
                <a:effectLst/>
                <a:latin typeface="-apple-system"/>
              </a:rPr>
              <a:t>, и вы вполне можете сделать сайт без них. 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Редакторы кода: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Sublime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 Text (</a:t>
            </a:r>
            <a:r>
              <a:rPr lang="ru-RU" sz="20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http://www.sublimetext.com/3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Atom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0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4"/>
              </a:rPr>
              <a:t>https://atom.io/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E0E0F"/>
                </a:solidFill>
                <a:effectLst/>
                <a:latin typeface="-apple-system"/>
              </a:rPr>
              <a:t>VS Code (</a:t>
            </a:r>
            <a:r>
              <a:rPr lang="en-US" sz="2000" i="0" dirty="0">
                <a:solidFill>
                  <a:srgbClr val="0E0E0F"/>
                </a:solidFill>
                <a:effectLst/>
                <a:latin typeface="-apple-system"/>
                <a:hlinkClick r:id="rId5"/>
              </a:rPr>
              <a:t>https://code.visualstudio.com/</a:t>
            </a:r>
            <a:r>
              <a:rPr lang="ru-RU" sz="2000" i="0" dirty="0">
                <a:solidFill>
                  <a:srgbClr val="0E0E0F"/>
                </a:solidFill>
                <a:effectLst/>
                <a:latin typeface="-apple-system"/>
              </a:rPr>
              <a:t>)</a:t>
            </a:r>
            <a:endParaRPr lang="en-US" sz="2000" i="0" dirty="0">
              <a:solidFill>
                <a:srgbClr val="0E0E0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788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4391BF-ECC8-4B75-BEA0-76AB5768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-apple-system"/>
              </a:rPr>
              <a:t>HTML</a:t>
            </a:r>
            <a:endParaRPr lang="ru-RU" sz="3600" dirty="0">
              <a:latin typeface="-apple-syste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469F16F-1A6E-4095-B2E8-CCA01502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36" y="6512726"/>
            <a:ext cx="7119331" cy="232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-apple-system"/>
                <a:cs typeface="Arial" panose="020B0604020202020204" pitchFamily="34" charset="0"/>
              </a:rPr>
              <a:t>Результат</a:t>
            </a:r>
            <a:r>
              <a:rPr kumimoji="0" lang="en-US" altLang="ru-RU" sz="120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-apple-system"/>
                <a:cs typeface="Arial" panose="020B0604020202020204" pitchFamily="34" charset="0"/>
              </a:rPr>
              <a:t>: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-apple-system"/>
                <a:cs typeface="Arial" panose="020B0604020202020204" pitchFamily="34" charset="0"/>
              </a:rPr>
              <a:t>Этот текст будет полужирным, </a:t>
            </a: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-apple-system"/>
                <a:cs typeface="Arial" panose="020B0604020202020204" pitchFamily="34" charset="0"/>
              </a:rPr>
              <a:t>а этот — ещё и курсивным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-apple-system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04CD11-DB36-4663-B811-BFB60BEE6B4E}"/>
              </a:ext>
            </a:extLst>
          </p:cNvPr>
          <p:cNvSpPr txBox="1"/>
          <p:nvPr/>
        </p:nvSpPr>
        <p:spPr>
          <a:xfrm>
            <a:off x="653473" y="1049307"/>
            <a:ext cx="11202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HTML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 — теговый язык разметки документов. Актуальный стандарт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HTML 5.3</a:t>
            </a:r>
            <a:r>
              <a:rPr lang="ru-RU" altLang="ru-RU" sz="1800" dirty="0">
                <a:latin typeface="-apple-system"/>
                <a:cs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Любой документ на языке HTML представляет собой набор элементов, причём начало и конец каждого элемента обозначается специальными пометками — 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тегами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. Элементы могут быть 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пустыми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, то есть не содержащими никакого текста и других данных. В этом случае обычно не указывается закрывающий тег (например, тег переноса строки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br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 — одиночный и закрывать его не нужно). Кроме того, элементы могут иметь </a:t>
            </a:r>
            <a:r>
              <a:rPr kumimoji="0" lang="ru-RU" altLang="ru-RU" sz="1800" b="1" i="1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атрибуты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, определяющие какие-либо их свойства (например, атрибут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href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="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 у ссылки). Атрибуты указываются в открывающем теге. Вот примеры фрагментов HTML-документа: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3F80933-52A5-4DAC-8296-92C408AF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74" y="3034465"/>
            <a:ext cx="1120220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Текст между двумя тегами — открывающим и закрывающим.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"http://www.example.com"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Здесь элемент содержит атрибут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то есть гиперссылку.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2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ример пустого элемента: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0FE359EF-F935-4F5B-9B31-0555591A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73" y="3757933"/>
            <a:ext cx="854594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Document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Этот текст будет полужирным,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 этот — ещё и курсивным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C1DE39-D12C-45E3-8B82-0294520C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CSS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99964-8158-47A9-AF42-F2F10726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2061"/>
            <a:ext cx="10624127" cy="509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effectLst/>
                <a:latin typeface="-apple-system"/>
              </a:rPr>
              <a:t>CSS</a:t>
            </a:r>
            <a:r>
              <a:rPr lang="ru-RU" sz="1800" b="0" i="0" dirty="0">
                <a:effectLst/>
                <a:latin typeface="-apple-system"/>
              </a:rPr>
              <a:t> </a:t>
            </a:r>
            <a:r>
              <a:rPr lang="ru-RU" sz="1800" b="1" i="1" dirty="0">
                <a:effectLst/>
                <a:latin typeface="-apple-system"/>
              </a:rPr>
              <a:t>«каскадные таблицы стилей» </a:t>
            </a:r>
            <a:r>
              <a:rPr lang="ru-RU" sz="1800" b="0" i="0" dirty="0">
                <a:effectLst/>
                <a:latin typeface="-apple-system"/>
              </a:rPr>
              <a:t>— </a:t>
            </a:r>
            <a:r>
              <a:rPr lang="ru-RU" sz="1800" b="0" i="0" u="none" strike="noStrike" dirty="0">
                <a:effectLst/>
                <a:latin typeface="-apple-system"/>
              </a:rPr>
              <a:t>формальный язык</a:t>
            </a:r>
            <a:r>
              <a:rPr lang="ru-RU" sz="1800" b="0" i="0" dirty="0">
                <a:effectLst/>
                <a:latin typeface="-apple-system"/>
              </a:rPr>
              <a:t> описания внешнего вида документа (</a:t>
            </a:r>
            <a:r>
              <a:rPr lang="ru-RU" sz="1800" b="0" i="0" u="none" strike="noStrike" dirty="0">
                <a:effectLst/>
                <a:latin typeface="-apple-system"/>
              </a:rPr>
              <a:t>веб-страницы</a:t>
            </a:r>
            <a:r>
              <a:rPr lang="ru-RU" sz="1800" b="0" i="0" dirty="0">
                <a:effectLst/>
                <a:latin typeface="-apple-system"/>
              </a:rPr>
              <a:t>), написанного с использованием </a:t>
            </a:r>
            <a:r>
              <a:rPr lang="ru-RU" sz="1800" b="0" i="0" u="none" strike="noStrike" dirty="0">
                <a:effectLst/>
                <a:latin typeface="-apple-system"/>
              </a:rPr>
              <a:t>языка разметки</a:t>
            </a:r>
            <a:r>
              <a:rPr lang="ru-RU" sz="1800" b="0" i="0" dirty="0">
                <a:effectLst/>
                <a:latin typeface="-apple-system"/>
              </a:rPr>
              <a:t> (чаще всего</a:t>
            </a:r>
            <a:r>
              <a:rPr lang="ru-RU" sz="1800" b="1" i="1" dirty="0">
                <a:effectLst/>
                <a:latin typeface="-apple-system"/>
              </a:rPr>
              <a:t> </a:t>
            </a:r>
            <a:r>
              <a:rPr lang="ru-RU" sz="1800" b="1" i="1" u="none" strike="noStrike" dirty="0">
                <a:effectLst/>
                <a:latin typeface="-apple-system"/>
              </a:rPr>
              <a:t>HTML</a:t>
            </a:r>
            <a:r>
              <a:rPr lang="ru-RU" sz="1800" b="1" i="1" dirty="0">
                <a:effectLst/>
                <a:latin typeface="-apple-system"/>
              </a:rPr>
              <a:t> </a:t>
            </a:r>
            <a:r>
              <a:rPr lang="ru-RU" sz="1800" b="0" i="0" dirty="0">
                <a:effectLst/>
                <a:latin typeface="-apple-system"/>
              </a:rPr>
              <a:t>или </a:t>
            </a:r>
            <a:r>
              <a:rPr lang="ru-RU" sz="1800" b="1" i="1" u="none" strike="noStrike" dirty="0">
                <a:effectLst/>
                <a:latin typeface="-apple-system"/>
              </a:rPr>
              <a:t>XHTML</a:t>
            </a:r>
            <a:r>
              <a:rPr lang="ru-RU" sz="1800" b="0" i="0" dirty="0">
                <a:effectLst/>
                <a:latin typeface="-apple-system"/>
              </a:rPr>
              <a:t>).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ru-RU" sz="1800" b="0" i="0" dirty="0">
                <a:effectLst/>
                <a:latin typeface="-apple-system"/>
              </a:rPr>
              <a:t>Когда написана </a:t>
            </a:r>
            <a:r>
              <a:rPr lang="ru-RU" sz="1800" b="1" i="0" u="none" strike="noStrike" dirty="0">
                <a:effectLst/>
                <a:latin typeface="-apple-system"/>
              </a:rPr>
              <a:t>HTML</a:t>
            </a:r>
            <a:r>
              <a:rPr lang="ru-RU" sz="1800" b="0" i="0" u="none" strike="noStrike" dirty="0">
                <a:effectLst/>
                <a:latin typeface="-apple-system"/>
              </a:rPr>
              <a:t> </a:t>
            </a:r>
            <a:r>
              <a:rPr lang="ru-RU" sz="1800" b="0" i="0" dirty="0">
                <a:effectLst/>
                <a:latin typeface="-apple-system"/>
              </a:rPr>
              <a:t>структура проекта, определены классы можно переходить к написанию CSS стилей и нарезке макета.</a:t>
            </a:r>
            <a:r>
              <a:rPr lang="en-US" sz="1800" b="0" i="0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ru-RU" sz="1800" b="1" i="0" dirty="0">
                <a:effectLst/>
                <a:latin typeface="-apple-system"/>
              </a:rPr>
              <a:t>CSS </a:t>
            </a:r>
            <a:r>
              <a:rPr lang="ru-RU" sz="1800" b="0" i="0" dirty="0">
                <a:effectLst/>
                <a:latin typeface="-apple-system"/>
              </a:rPr>
              <a:t>используется для задания </a:t>
            </a:r>
            <a:r>
              <a:rPr lang="ru-RU" sz="1800" b="0" i="0" u="none" strike="noStrike" dirty="0">
                <a:effectLst/>
                <a:latin typeface="-apple-system"/>
              </a:rPr>
              <a:t>цветов</a:t>
            </a:r>
            <a:r>
              <a:rPr lang="ru-RU" sz="1800" b="0" i="0" dirty="0">
                <a:effectLst/>
                <a:latin typeface="-apple-system"/>
              </a:rPr>
              <a:t>, </a:t>
            </a:r>
            <a:r>
              <a:rPr lang="ru-RU" sz="1800" b="0" i="0" u="none" strike="noStrike" dirty="0">
                <a:effectLst/>
                <a:latin typeface="-apple-system"/>
              </a:rPr>
              <a:t>шрифтов</a:t>
            </a:r>
            <a:r>
              <a:rPr lang="ru-RU" sz="1800" b="0" i="0" dirty="0">
                <a:effectLst/>
                <a:latin typeface="-apple-system"/>
              </a:rPr>
              <a:t>, стилей, расположения отдельных блоков и других аспектов представления внешнего вида этих веб-страниц. Основной целью разработки CSS является ограждение и отделение описания логической структуры веб-страницы (которое производится с помощью </a:t>
            </a:r>
            <a:r>
              <a:rPr lang="ru-RU" sz="1800" b="0" i="0" u="none" strike="noStrike" dirty="0">
                <a:effectLst/>
                <a:latin typeface="-apple-system"/>
              </a:rPr>
              <a:t>HTML</a:t>
            </a:r>
            <a:r>
              <a:rPr lang="ru-RU" sz="1800" b="0" i="0" dirty="0">
                <a:effectLst/>
                <a:latin typeface="-apple-system"/>
              </a:rPr>
              <a:t> или других </a:t>
            </a:r>
            <a:r>
              <a:rPr lang="ru-RU" sz="1800" b="0" i="0" u="none" strike="noStrike" dirty="0">
                <a:effectLst/>
                <a:latin typeface="-apple-system"/>
              </a:rPr>
              <a:t>языков разметки</a:t>
            </a:r>
            <a:r>
              <a:rPr lang="ru-RU" sz="1800" b="0" i="0" dirty="0">
                <a:effectLst/>
                <a:latin typeface="-apple-system"/>
              </a:rPr>
              <a:t>) от описания внешнего вида этой веб-страницы (которое теперь производится с помощью </a:t>
            </a:r>
            <a:r>
              <a:rPr lang="ru-RU" sz="1800" b="0" i="0" u="none" strike="noStrike" dirty="0">
                <a:effectLst/>
                <a:latin typeface="-apple-system"/>
              </a:rPr>
              <a:t>формального языка</a:t>
            </a:r>
            <a:r>
              <a:rPr lang="ru-RU" sz="1800" b="0" i="0" dirty="0">
                <a:effectLst/>
                <a:latin typeface="-apple-system"/>
              </a:rPr>
              <a:t> CSS).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ru-RU" altLang="ru-RU" sz="1800" dirty="0">
                <a:latin typeface="-apple-system"/>
                <a:cs typeface="Arial" panose="020B0604020202020204" pitchFamily="34" charset="0"/>
              </a:rPr>
              <a:t>Правила CSS могут располагаться как в самом веб-документе, так и во внешних файлах, имеющих расширение </a:t>
            </a:r>
            <a:r>
              <a:rPr lang="ru-RU" altLang="ru-RU" sz="1800" dirty="0">
                <a:latin typeface="-apple-system"/>
                <a:cs typeface="Courier New" panose="02070309020205020404" pitchFamily="49" charset="0"/>
              </a:rPr>
              <a:t>.</a:t>
            </a:r>
            <a:r>
              <a:rPr lang="ru-RU" altLang="ru-RU" sz="1800" dirty="0" err="1">
                <a:latin typeface="-apple-system"/>
                <a:cs typeface="Courier New" panose="02070309020205020404" pitchFamily="49" charset="0"/>
              </a:rPr>
              <a:t>css</a:t>
            </a:r>
            <a:r>
              <a:rPr lang="ru-RU" altLang="ru-RU" sz="1800" dirty="0">
                <a:latin typeface="-apple-system"/>
                <a:cs typeface="Arial" panose="020B0604020202020204" pitchFamily="34" charset="0"/>
              </a:rPr>
              <a:t>. </a:t>
            </a:r>
            <a:endParaRPr lang="ru-RU" sz="2000" dirty="0">
              <a:latin typeface="-apple-system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797157E8-5107-4FB2-9FD0-6BDA37D8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88" y="4175480"/>
            <a:ext cx="61502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 </a:t>
            </a:r>
            <a:endParaRPr lang="ru-RU" altLang="ru-RU" sz="12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C99BD7D6-34C0-4500-8AA9-F1ABE43D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755" y="4180344"/>
            <a:ext cx="5071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BB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altLang="ru-RU" sz="12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325048-C227-43AF-9330-DFD9526C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rgbClr val="111111"/>
                </a:solidFill>
                <a:effectLst/>
                <a:latin typeface="-apple-system"/>
              </a:rPr>
              <a:t>JavaScript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E893FF-4E08-4492-8D22-6C900F0F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-apple-system"/>
              </a:rPr>
              <a:t>J</a:t>
            </a:r>
            <a:r>
              <a:rPr lang="ru-RU" sz="2000" b="1" i="0" dirty="0" err="1">
                <a:effectLst/>
                <a:latin typeface="-apple-system"/>
              </a:rPr>
              <a:t>avaScript</a:t>
            </a:r>
            <a:r>
              <a:rPr lang="ru-RU" sz="2000" b="1" i="0" dirty="0">
                <a:effectLst/>
                <a:latin typeface="-apple-system"/>
              </a:rPr>
              <a:t> </a:t>
            </a:r>
            <a:r>
              <a:rPr lang="ru-RU" sz="2000" b="0" i="0" dirty="0">
                <a:effectLst/>
                <a:latin typeface="-apple-system"/>
              </a:rPr>
              <a:t>обычно используется как встраиваемый язык для программного доступа к объектам </a:t>
            </a:r>
            <a:r>
              <a:rPr lang="ru-RU" sz="2000" b="0" i="0" u="none" strike="noStrike" dirty="0">
                <a:effectLst/>
                <a:latin typeface="-apple-system"/>
              </a:rPr>
              <a:t>приложений</a:t>
            </a:r>
            <a:r>
              <a:rPr lang="ru-RU" sz="2000" b="0" i="0" dirty="0">
                <a:effectLst/>
                <a:latin typeface="-apple-system"/>
              </a:rPr>
              <a:t>. Наиболее широкое применение находит в </a:t>
            </a:r>
            <a:r>
              <a:rPr lang="ru-RU" sz="2000" b="0" i="0" u="none" strike="noStrike" dirty="0">
                <a:effectLst/>
                <a:latin typeface="-apple-system"/>
              </a:rPr>
              <a:t>браузерах</a:t>
            </a:r>
            <a:r>
              <a:rPr lang="ru-RU" sz="2000" b="0" i="0" dirty="0">
                <a:effectLst/>
                <a:latin typeface="-apple-system"/>
              </a:rPr>
              <a:t> как язык сценариев для придания </a:t>
            </a:r>
            <a:r>
              <a:rPr lang="ru-RU" sz="2000" b="0" i="0" u="none" strike="noStrike" dirty="0">
                <a:effectLst/>
                <a:latin typeface="-apple-system"/>
              </a:rPr>
              <a:t>интерактивности</a:t>
            </a:r>
            <a:r>
              <a:rPr lang="ru-RU" sz="2000" b="0" i="0" dirty="0">
                <a:effectLst/>
                <a:latin typeface="-apple-system"/>
              </a:rPr>
              <a:t> </a:t>
            </a:r>
            <a:r>
              <a:rPr lang="ru-RU" sz="2000" b="0" i="0" u="none" strike="noStrike" dirty="0">
                <a:effectLst/>
                <a:latin typeface="-apple-system"/>
              </a:rPr>
              <a:t>веб-страницам</a:t>
            </a:r>
            <a:r>
              <a:rPr lang="ru-RU" sz="2000" b="0" i="0" dirty="0">
                <a:effectLst/>
                <a:latin typeface="-apple-system"/>
              </a:rPr>
              <a:t>.</a:t>
            </a:r>
            <a:endParaRPr lang="en-US" sz="2000" b="0" i="0" dirty="0"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Расположение внутри страницы</a:t>
            </a:r>
            <a:endParaRPr kumimoji="0" lang="en-US" altLang="ru-RU" sz="2000" b="1" i="0" u="none" strike="noStrike" cap="none" normalizeH="0" baseline="0" dirty="0">
              <a:ln>
                <a:noFill/>
              </a:ln>
              <a:effectLst/>
              <a:latin typeface="-apple-system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Для добавления JavaScript-кода на страницу можно использовать теги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&gt;&lt;/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&gt;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которые рекомендуется, но не обязательно, помещать внутри контейнера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head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. Контейнеров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 в одном документе может быть сколько угодно. Атрибут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type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="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javascript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 указывать необязательно, данное значение используется по умолчанию.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Скрипт, выводящий модальное окно с классической надписью «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Hello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rial" panose="020B0604020202020204" pitchFamily="34" charset="0"/>
              </a:rPr>
              <a:t>, World!» внутри браузера: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2C515C0-F30A-4C4B-9131-C5C0622E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81079"/>
            <a:ext cx="83981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World!');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4302F4-10C1-44FB-9EF6-8966F639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i="0" dirty="0">
                <a:solidFill>
                  <a:srgbClr val="0E0E0F"/>
                </a:solidFill>
                <a:effectLst/>
                <a:latin typeface="-apple-system"/>
              </a:rPr>
              <a:t>HTML/CSS-фреймворки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126A08-FC9B-4BE6-8048-3AFE6C9C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952"/>
            <a:ext cx="10515600" cy="5489575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10000"/>
              </a:lnSpc>
            </a:pPr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Bootstrap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 (или 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Twitter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 Bootstrap) – один из самых известных и современных фреймворков, впервые анонсированный в 2011 году. Одно из главных свойств этого фреймворка – адаптивность. Используя Bootstrap, вы можете создать сайт с отзывчивым дизайном: ваш проект будет самостоятельно подстраиваться под размер экрана пользователя. Другие плюсы этого фреймворка: простота в использовании, наличие множества шаблонов и стилей, что значительно экономит время при разработке, согласующийся постраничный дизайн, открытое программное обеспечение. Bootstrap нельзя назвать только HTML/CSS-фреймворком, так как он включает в себя также готовые стили и плагины под 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jQuery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 (библиотека на JS).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3200" b="0" i="0" dirty="0">
                <a:solidFill>
                  <a:srgbClr val="0E0E0F"/>
                </a:solidFill>
                <a:effectLst/>
                <a:latin typeface="-apple-system"/>
              </a:rPr>
              <a:t>    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Официальный сайт: </a:t>
            </a:r>
            <a:r>
              <a:rPr lang="ru-RU" sz="3200" b="0" i="0" u="none" strike="noStrike" dirty="0">
                <a:solidFill>
                  <a:srgbClr val="0E0E0F"/>
                </a:solidFill>
                <a:effectLst/>
                <a:latin typeface="-apple-system"/>
                <a:hlinkClick r:id="rId2"/>
              </a:rPr>
              <a:t>http://getbootstrap.com/</a:t>
            </a:r>
            <a:endParaRPr lang="ru-RU" sz="3200" b="0" i="0" dirty="0">
              <a:solidFill>
                <a:srgbClr val="0E0E0F"/>
              </a:solidFill>
              <a:effectLst/>
              <a:latin typeface="-apple-system"/>
            </a:endParaRPr>
          </a:p>
          <a:p>
            <a:pPr algn="l">
              <a:lnSpc>
                <a:spcPct val="110000"/>
              </a:lnSpc>
            </a:pPr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Foundation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 – один из ведущих 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front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-</a:t>
            </a:r>
            <a:r>
              <a:rPr lang="ru-RU" sz="3200" b="0" i="0" dirty="0" err="1">
                <a:solidFill>
                  <a:srgbClr val="0E0E0F"/>
                </a:solidFill>
                <a:effectLst/>
                <a:latin typeface="-apple-system"/>
              </a:rPr>
              <a:t>end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-фреймворков на данный момент. В последних версиях авторы сделали упор на функционал для мобильных устройств. Семантический подход позволяет писать более чистый код на HTML и использовать SCSS. Этот фреймворк хорошо подходит для быстрого прототипирования.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3200" b="0" i="0" dirty="0">
                <a:solidFill>
                  <a:srgbClr val="0E0E0F"/>
                </a:solidFill>
                <a:effectLst/>
                <a:latin typeface="-apple-system"/>
              </a:rPr>
              <a:t>    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Официальный сайт: </a:t>
            </a:r>
            <a:r>
              <a:rPr lang="ru-RU" sz="3200" b="0" i="0" u="none" strike="noStrike" dirty="0">
                <a:solidFill>
                  <a:srgbClr val="0E0E0F"/>
                </a:solidFill>
                <a:effectLst/>
                <a:latin typeface="-apple-system"/>
                <a:hlinkClick r:id="rId3"/>
              </a:rPr>
              <a:t>http://foundation.zurb.com/</a:t>
            </a:r>
            <a:endParaRPr lang="ru-RU" sz="3200" b="0" i="0" dirty="0">
              <a:solidFill>
                <a:srgbClr val="0E0E0F"/>
              </a:solidFill>
              <a:effectLst/>
              <a:latin typeface="-apple-system"/>
            </a:endParaRPr>
          </a:p>
          <a:p>
            <a:pPr algn="l">
              <a:lnSpc>
                <a:spcPct val="110000"/>
              </a:lnSpc>
            </a:pPr>
            <a:r>
              <a:rPr lang="ru-RU" sz="3200" b="1" i="0" dirty="0" err="1">
                <a:solidFill>
                  <a:srgbClr val="0E0E0F"/>
                </a:solidFill>
                <a:effectLst/>
                <a:latin typeface="-apple-system"/>
              </a:rPr>
              <a:t>Semantic</a:t>
            </a:r>
            <a:r>
              <a:rPr lang="ru-RU" sz="3200" b="1" i="0" dirty="0">
                <a:solidFill>
                  <a:srgbClr val="0E0E0F"/>
                </a:solidFill>
                <a:effectLst/>
                <a:latin typeface="-apple-system"/>
              </a:rPr>
              <a:t> UI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 – этот фреймворк, как и Bootstrap, поможет вам создать переносимые интерфейсы. Это достаточно молодой фреймворк, который постоянно развивается; он имеет множество различных кнопок, иконок, изображений, надписей и других элементов.</a:t>
            </a:r>
            <a:endParaRPr lang="en-US" sz="3200" b="0" i="0" dirty="0">
              <a:solidFill>
                <a:srgbClr val="0E0E0F"/>
              </a:solidFill>
              <a:effectLst/>
              <a:latin typeface="-apple-system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sz="3200" dirty="0">
                <a:solidFill>
                  <a:srgbClr val="0E0E0F"/>
                </a:solidFill>
                <a:latin typeface="-apple-system"/>
              </a:rPr>
              <a:t>    </a:t>
            </a:r>
            <a:r>
              <a:rPr lang="ru-RU" sz="3200" b="0" i="0" dirty="0">
                <a:solidFill>
                  <a:srgbClr val="0E0E0F"/>
                </a:solidFill>
                <a:effectLst/>
                <a:latin typeface="-apple-system"/>
              </a:rPr>
              <a:t>Официальный сайт: </a:t>
            </a:r>
            <a:r>
              <a:rPr lang="ru-RU" sz="3200" b="0" i="0" u="none" strike="noStrike" dirty="0">
                <a:solidFill>
                  <a:srgbClr val="0E0E0F"/>
                </a:solidFill>
                <a:effectLst/>
                <a:latin typeface="-apple-system"/>
                <a:hlinkClick r:id="rId4"/>
              </a:rPr>
              <a:t>http://semantic-ui.com/</a:t>
            </a:r>
            <a:endParaRPr lang="ru-RU" sz="3200" b="0" i="0" dirty="0">
              <a:solidFill>
                <a:srgbClr val="0E0E0F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3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8906E3-0151-4ED6-B086-BA658170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E37F4C-1D40-43F0-9FC0-9C9BE63F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-apple-system"/>
              </a:rPr>
              <a:t>Создание веб-сайта. Курс молодого бойца </a:t>
            </a:r>
            <a:r>
              <a:rPr lang="ru-RU" sz="2000" dirty="0">
                <a:latin typeface="-apple-system"/>
              </a:rPr>
              <a:t>- </a:t>
            </a:r>
            <a:r>
              <a:rPr lang="en-US" sz="2000" dirty="0">
                <a:latin typeface="-apple-system"/>
                <a:hlinkClick r:id="rId2"/>
              </a:rPr>
              <a:t>https://habr.com/ru/post/273795/</a:t>
            </a:r>
            <a:r>
              <a:rPr lang="ru-RU" sz="2000" dirty="0">
                <a:latin typeface="-apple-system"/>
              </a:rPr>
              <a:t> </a:t>
            </a:r>
          </a:p>
          <a:p>
            <a:r>
              <a:rPr lang="ru-RU" sz="2000" dirty="0">
                <a:latin typeface="-apple-system"/>
              </a:rPr>
              <a:t>Лучшие </a:t>
            </a:r>
            <a:r>
              <a:rPr lang="en-US" sz="2000" dirty="0">
                <a:latin typeface="-apple-system"/>
              </a:rPr>
              <a:t>HTML </a:t>
            </a:r>
            <a:r>
              <a:rPr lang="ru-RU" sz="2000" dirty="0">
                <a:latin typeface="-apple-system"/>
              </a:rPr>
              <a:t>редакторы - </a:t>
            </a:r>
            <a:r>
              <a:rPr lang="en-US" sz="2000" dirty="0">
                <a:latin typeface="-apple-system"/>
                <a:hlinkClick r:id="rId3"/>
              </a:rPr>
              <a:t>https://timeweb.com/ru/community/articles/luchshie-html-redaktory</a:t>
            </a:r>
            <a:r>
              <a:rPr lang="ru-RU" sz="2000" dirty="0">
                <a:latin typeface="-apple-system"/>
              </a:rPr>
              <a:t> </a:t>
            </a:r>
          </a:p>
          <a:p>
            <a:r>
              <a:rPr lang="en-US" sz="2000" dirty="0">
                <a:latin typeface="-apple-system"/>
              </a:rPr>
              <a:t>CSS</a:t>
            </a:r>
            <a:r>
              <a:rPr lang="ru-RU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</a:rPr>
              <a:t>&amp;</a:t>
            </a:r>
            <a:r>
              <a:rPr lang="ru-RU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</a:rPr>
              <a:t>HTML </a:t>
            </a:r>
            <a:r>
              <a:rPr lang="ru-RU" sz="2000" dirty="0">
                <a:latin typeface="-apple-system"/>
              </a:rPr>
              <a:t>фреймворки - </a:t>
            </a:r>
            <a:r>
              <a:rPr lang="en-US" sz="2000" dirty="0">
                <a:latin typeface="-apple-system"/>
                <a:hlinkClick r:id="rId4"/>
              </a:rPr>
              <a:t>https://timeweb.com/ru/community/articles/znakomstvo-s-freymvorkami-chast-1-html-css-php-i-python-1</a:t>
            </a:r>
            <a:r>
              <a:rPr lang="ru-RU" sz="2000" dirty="0">
                <a:latin typeface="-apple-system"/>
              </a:rPr>
              <a:t> </a:t>
            </a:r>
          </a:p>
          <a:p>
            <a:r>
              <a:rPr lang="ru-RU" sz="2000" dirty="0">
                <a:latin typeface="-apple-system"/>
              </a:rPr>
              <a:t>Тренды веб-дизайна 2023 - </a:t>
            </a:r>
            <a:r>
              <a:rPr lang="en-US" sz="2000" dirty="0">
                <a:latin typeface="-apple-system"/>
                <a:hlinkClick r:id="rId5"/>
              </a:rPr>
              <a:t>https://dzen.ru/a/Y3yjIFbA9nF9UktP</a:t>
            </a:r>
            <a:r>
              <a:rPr lang="ru-RU" sz="2000" dirty="0">
                <a:latin typeface="-apple-system"/>
              </a:rPr>
              <a:t> 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HTML - </a:t>
            </a:r>
            <a:r>
              <a:rPr lang="en-US" sz="2000" dirty="0">
                <a:latin typeface="-apple-system"/>
                <a:hlinkClick r:id="rId6"/>
              </a:rPr>
              <a:t>https://ru.wikipedia.org/wiki/HTML</a:t>
            </a:r>
            <a:r>
              <a:rPr lang="en-US" sz="2000" dirty="0">
                <a:latin typeface="-apple-system"/>
              </a:rPr>
              <a:t> </a:t>
            </a:r>
          </a:p>
          <a:p>
            <a:r>
              <a:rPr lang="en-US" sz="2000" dirty="0">
                <a:latin typeface="-apple-system"/>
              </a:rPr>
              <a:t>CSS - </a:t>
            </a:r>
            <a:r>
              <a:rPr lang="en-US" sz="2000" dirty="0">
                <a:latin typeface="-apple-system"/>
                <a:hlinkClick r:id="rId7"/>
              </a:rPr>
              <a:t>https://ru.wikipedia.org/wiki/CSS</a:t>
            </a:r>
            <a:r>
              <a:rPr lang="en-US" sz="2000" dirty="0">
                <a:latin typeface="-apple-system"/>
              </a:rPr>
              <a:t> </a:t>
            </a:r>
          </a:p>
          <a:p>
            <a:r>
              <a:rPr lang="en-US" sz="2000" dirty="0">
                <a:latin typeface="-apple-system"/>
              </a:rPr>
              <a:t>JavaScript - </a:t>
            </a:r>
            <a:r>
              <a:rPr lang="en-US" sz="2000" dirty="0">
                <a:latin typeface="-apple-system"/>
                <a:hlinkClick r:id="rId8"/>
              </a:rPr>
              <a:t>https://ru.wikipedia.org/wiki/JavaScript</a:t>
            </a:r>
            <a:r>
              <a:rPr lang="en-US" sz="2000" dirty="0">
                <a:latin typeface="-apple-system"/>
              </a:rPr>
              <a:t> </a:t>
            </a:r>
            <a:endParaRPr lang="ru-RU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56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4E78B4-4517-4E19-B776-61356E51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-apple-system"/>
              </a:rPr>
              <a:t>Front-end </a:t>
            </a:r>
            <a:r>
              <a:rPr lang="ru-RU" sz="3600" dirty="0">
                <a:latin typeface="-apple-system"/>
              </a:rPr>
              <a:t>и </a:t>
            </a:r>
            <a:r>
              <a:rPr lang="en-US" sz="3600" dirty="0">
                <a:latin typeface="-apple-system"/>
              </a:rPr>
              <a:t>Back-end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F9E7AB-18EA-4DB2-B5AE-6A3B6B7B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Фронтенд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— это разработка пользовательских функций и интерфейса. К ним относится всё, что пользователи видят на сайте или в приложении, и с чем можно взаимодействовать: картинки, выпадающие списки, меню, анимация, карточки товаров, кнопки, </a:t>
            </a:r>
            <a:r>
              <a:rPr lang="ru-RU" sz="2400" dirty="0" err="1">
                <a:solidFill>
                  <a:srgbClr val="111111"/>
                </a:solidFill>
                <a:latin typeface="-apple-system"/>
              </a:rPr>
              <a:t>чекбоксы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, интерактивные элементы. </a:t>
            </a:r>
            <a:r>
              <a:rPr lang="ru-RU" sz="2400" b="1" i="1" dirty="0">
                <a:solidFill>
                  <a:srgbClr val="111111"/>
                </a:solidFill>
                <a:latin typeface="-apple-system"/>
              </a:rPr>
              <a:t>(</a:t>
            </a:r>
            <a:r>
              <a:rPr lang="en-US" sz="2400" b="1" i="1" dirty="0">
                <a:solidFill>
                  <a:srgbClr val="111111"/>
                </a:solidFill>
                <a:latin typeface="-apple-system"/>
              </a:rPr>
              <a:t>HTML, CSS, JS) </a:t>
            </a:r>
            <a:endParaRPr lang="ru-RU" sz="2400" b="1" i="1" dirty="0">
              <a:solidFill>
                <a:srgbClr val="111111"/>
              </a:solidFill>
              <a:latin typeface="-apple-system"/>
            </a:endParaRPr>
          </a:p>
          <a:p>
            <a:pPr marL="0" indent="0" algn="l" fontAlgn="base" latinLnBrk="0">
              <a:lnSpc>
                <a:spcPct val="110000"/>
              </a:lnSpc>
              <a:buNone/>
            </a:pPr>
            <a:r>
              <a:rPr lang="ru-RU" sz="2400" b="1" dirty="0">
                <a:solidFill>
                  <a:srgbClr val="111111"/>
                </a:solidFill>
                <a:latin typeface="-apple-system"/>
              </a:rPr>
              <a:t>Бэкенд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 — это логика работы сайта, скрытая от пользователя. Именно там происходит то, что можно назвать работой сайта. Бэкенд-разработчик применяет инструменты, которые доступны на его сервере. Он вправе выбрать любой из универсальных языков программирования — например, </a:t>
            </a:r>
            <a:r>
              <a:rPr lang="ru-RU" sz="2400" b="1" i="1" dirty="0">
                <a:solidFill>
                  <a:srgbClr val="111111"/>
                </a:solidFill>
                <a:latin typeface="-apple-system"/>
              </a:rPr>
              <a:t>Ruby, PHP, Python или Java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. </a:t>
            </a:r>
            <a:endParaRPr lang="en-US" sz="2400" dirty="0">
              <a:solidFill>
                <a:srgbClr val="111111"/>
              </a:solidFill>
              <a:latin typeface="-apple-system"/>
            </a:endParaRPr>
          </a:p>
          <a:p>
            <a:pPr marL="0" indent="0" algn="l" fontAlgn="base" latinLnBrk="0">
              <a:lnSpc>
                <a:spcPct val="110000"/>
              </a:lnSpc>
              <a:buNone/>
            </a:pPr>
            <a:r>
              <a:rPr lang="ru-RU" sz="2400" dirty="0">
                <a:solidFill>
                  <a:srgbClr val="111111"/>
                </a:solidFill>
                <a:latin typeface="-apple-system"/>
              </a:rPr>
              <a:t>Также для бэкенд-разработки используются системы управления базами данных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400" b="1" i="1" dirty="0">
                <a:solidFill>
                  <a:srgbClr val="111111"/>
                </a:solidFill>
                <a:latin typeface="-apple-system"/>
              </a:rPr>
              <a:t>(</a:t>
            </a:r>
            <a:r>
              <a:rPr lang="ru-RU" sz="2400" b="1" i="1" dirty="0">
                <a:solidFill>
                  <a:srgbClr val="111111"/>
                </a:solidFill>
                <a:latin typeface="-apple-system"/>
              </a:rPr>
              <a:t>MySQL</a:t>
            </a:r>
            <a:r>
              <a:rPr lang="en-US" sz="2400" b="1" i="1" dirty="0">
                <a:solidFill>
                  <a:srgbClr val="111111"/>
                </a:solidFill>
                <a:latin typeface="-apple-system"/>
              </a:rPr>
              <a:t>, PostgreSQL)</a:t>
            </a:r>
            <a:r>
              <a:rPr lang="en-US" sz="2400" i="1" dirty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pPr marL="0" indent="0" algn="l" fontAlgn="base" latinLnBrk="0">
              <a:lnSpc>
                <a:spcPct val="110000"/>
              </a:lnSpc>
              <a:buNone/>
            </a:pPr>
            <a:endParaRPr lang="ru-RU" sz="2600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1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7E15AB-A04B-4AFB-8A1C-C22E437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Этапы создания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5D8EFCE-3D92-484F-BD9E-67B5ACF7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Условно процесс создания сайта (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web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-проекта) можно разделить на 3 этапа: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 action="ppaction://hlinksldjump"/>
              </a:rPr>
              <a:t>Планирование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 action="ppaction://hlinksldjump"/>
              </a:rPr>
              <a:t>Дизайн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4" action="ppaction://hlinksldjump"/>
              </a:rPr>
              <a:t>Разработка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0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CE7518-E9B1-48FC-A12B-211B94C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Планирование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/>
            </a:r>
            <a:b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8DBA6F-496B-4DB1-90A9-1576FA89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41"/>
            <a:ext cx="10515600" cy="577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этап можно разделить на несколько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подэтапов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en-US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i="1" dirty="0">
                <a:solidFill>
                  <a:srgbClr val="111111"/>
                </a:solidFill>
                <a:effectLst/>
                <a:latin typeface="-apple-system"/>
              </a:rPr>
              <a:t>Создание идеи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i="1" dirty="0">
                <a:solidFill>
                  <a:srgbClr val="111111"/>
                </a:solidFill>
                <a:effectLst/>
                <a:latin typeface="-apple-system"/>
              </a:rPr>
              <a:t>Разработка структуры 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i="1" dirty="0">
                <a:solidFill>
                  <a:srgbClr val="111111"/>
                </a:solidFill>
                <a:effectLst/>
                <a:latin typeface="-apple-system"/>
              </a:rPr>
              <a:t>Проработка макета проекта</a:t>
            </a:r>
            <a:endParaRPr lang="en-US" sz="2200" i="1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Создание идеи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На данном этапе нам необходимо определиться с тематикой проекта (сайта, сервиса). Далее, в соответствии с выбранной темой, необходимо собрать соответствующие материалы: текстовые, графические.</a:t>
            </a:r>
            <a:endParaRPr lang="en-US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Разработка структуры проекта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Когда мы определились с темой проекта, подобрали необходимый материал, следующим этапом будет разработка структуры проекта. Структура проекта подразумевает под собой разделы сайта, в соответствии с которыми будет формироваться навигационное меню и строиться дизайн проекта. На данном этапе можно классифицировать материал по темам и разделам.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4FD8E4-7850-45B6-913A-D34ECF28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1" y="709972"/>
            <a:ext cx="4996873" cy="543805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2200" dirty="0">
                <a:latin typeface="-apple-system"/>
              </a:rPr>
              <a:t/>
            </a:r>
            <a:br>
              <a:rPr lang="ru-RU" sz="2200" dirty="0">
                <a:latin typeface="-apple-system"/>
              </a:rPr>
            </a:b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Проработка макета проекта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После того, как мы определились со структурой проекта можно составить макет проекта (схематично).</a:t>
            </a:r>
            <a:endParaRPr lang="ru-RU" sz="2200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отрисовки наброска можно использовать бумагу и ручку, Photoshop, любой другой редактор графики (раньше часто использовали Adobe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Fireworks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). Важно отметить, что данный этап – это не отрисовка готового дизайн-макета, а всего лишь схематичный набросок, выполненный для понимания того, как на сайте будут располагаться основные информационные блоки, графика и прочие элементы дизайна.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F6E6F53-0599-47D8-8C1B-4612638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6" y="1226812"/>
            <a:ext cx="6169244" cy="44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5FC19-22A0-4538-82E1-D2F23D8B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Основные элементы страницы</a:t>
            </a:r>
            <a:endParaRPr lang="ru-RU" sz="3600" dirty="0">
              <a:latin typeface="-apple-system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58766700-FC18-4F66-BBE4-05D09BB0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8" y="1147737"/>
            <a:ext cx="5095076" cy="37301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E98AAE-62BF-4D5F-A480-D9A988F0795D}"/>
              </a:ext>
            </a:extLst>
          </p:cNvPr>
          <p:cNvSpPr txBox="1"/>
          <p:nvPr/>
        </p:nvSpPr>
        <p:spPr>
          <a:xfrm>
            <a:off x="184727" y="1147737"/>
            <a:ext cx="67794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Содержащий блок (контейнер)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Роль контейнера на странице может выполнять непосредственно элемент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body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или же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div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Ширина содержащего блока может быть резиновой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fluid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), а может быть фиксированной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fixed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Логотип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Текстовая или графическая составляющая проекта и выделяющая его среди других. Логотип чаще всего располагается в верхнем левом углу страницы или же посередине (в зависимости от идеи, макета).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Навигация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Основная навигационная панель содержит ссылки на основные разделы сайта. Навигационная панель часто располагается в верхней части страницы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endParaRPr lang="ru-RU" dirty="0"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504E53-B720-4189-9B10-A8EBF3D082B2}"/>
              </a:ext>
            </a:extLst>
          </p:cNvPr>
          <p:cNvSpPr txBox="1"/>
          <p:nvPr/>
        </p:nvSpPr>
        <p:spPr>
          <a:xfrm>
            <a:off x="184727" y="4694600"/>
            <a:ext cx="122751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11111"/>
                </a:solidFill>
                <a:effectLst/>
                <a:latin typeface="-apple-system"/>
              </a:rPr>
              <a:t>Контент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Контент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это основная составляющая веб-страницы. Он занимает главенствующую роль в дизайне страницы, поэтому занимает большее пространство, подкреплён, помимо текста, графикой.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Нижний колонтитул (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footer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dirty="0">
                <a:latin typeface="-apple-system"/>
              </a:rPr>
              <a:t/>
            </a:r>
            <a:br>
              <a:rPr lang="ru-RU" dirty="0"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Данный элемент располагается внизу страницы и обычно содержит информацию о правообладателе, контактные и юридические данные, ссылки на основные разделы сайта (зачастую дублирует основную навигацию), ссылки на социальные сети, форму обратной связи и пр.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0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6E3DFB-1568-41D2-8640-3C077C93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Резиновый и фиксированный макет</a:t>
            </a:r>
            <a:endParaRPr lang="ru-RU" sz="3600" dirty="0">
              <a:latin typeface="-apple-system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6854313-F6EE-4FF3-A018-DE601CCED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22813" r="53272" b="20196"/>
          <a:stretch/>
        </p:blipFill>
        <p:spPr>
          <a:xfrm>
            <a:off x="8731408" y="867052"/>
            <a:ext cx="2621381" cy="26701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0C36AE-9060-4AB8-817F-E73C10040BFC}"/>
              </a:ext>
            </a:extLst>
          </p:cNvPr>
          <p:cNvSpPr txBox="1"/>
          <p:nvPr/>
        </p:nvSpPr>
        <p:spPr>
          <a:xfrm>
            <a:off x="258619" y="1142215"/>
            <a:ext cx="838479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Фиксированный макет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подразумевает под собой, что в независимости от разрешения экрана пользователя ваш сайт всегда будет занимать одинаковую ширину.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ru-RU" sz="2000" i="0" dirty="0">
                <a:solidFill>
                  <a:srgbClr val="111111"/>
                </a:solidFill>
                <a:effectLst/>
                <a:latin typeface="-apple-system"/>
              </a:rPr>
              <a:t>Входит в понятие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адаптивный веб-дизайн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Adaptive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Web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Desing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aka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. AWD)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, п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одразумевает, что при разработке вы определяете основные разрешения (размеры экрана), под которые будет подстраиваться (адаптироваться) ваш контент. </a:t>
            </a:r>
          </a:p>
          <a:p>
            <a:pPr algn="l"/>
            <a:r>
              <a:rPr lang="ru-RU" sz="2000" dirty="0">
                <a:latin typeface="-apple-system"/>
              </a:rPr>
              <a:t/>
            </a:r>
            <a:br>
              <a:rPr lang="ru-RU" sz="2000" dirty="0">
                <a:latin typeface="-apple-system"/>
              </a:rPr>
            </a:b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Резиновый макет</a:t>
            </a:r>
            <a:r>
              <a:rPr lang="ru-RU" sz="2000" dirty="0">
                <a:latin typeface="-apple-system"/>
              </a:rPr>
              <a:t/>
            </a:r>
            <a:br>
              <a:rPr lang="ru-RU" sz="2000" dirty="0">
                <a:latin typeface="-apple-system"/>
              </a:rPr>
            </a:b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«Резиновый» макет подразумевает, что страница сайта будет стараться занять всё доступное ей пространство на экране.</a:t>
            </a:r>
          </a:p>
          <a:p>
            <a:pPr algn="l"/>
            <a:r>
              <a:rPr lang="ru-RU" sz="2000" i="0" dirty="0">
                <a:solidFill>
                  <a:srgbClr val="111111"/>
                </a:solidFill>
                <a:effectLst/>
                <a:latin typeface="-apple-system"/>
              </a:rPr>
              <a:t>Входит в понятие отзывчивый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веб-дизайн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Responsive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Web Design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aka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. RWD)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,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означает, что при изменении размера экрана ваш сайт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подстраивается под него.</a:t>
            </a:r>
            <a:endParaRPr lang="ru-RU" sz="2200" dirty="0">
              <a:latin typeface="-apple-system"/>
            </a:endParaRP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xmlns="" id="{47F6991C-A16A-4C88-AD54-EF8949919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5" t="22813" r="9757" b="20196"/>
          <a:stretch/>
        </p:blipFill>
        <p:spPr>
          <a:xfrm>
            <a:off x="8732418" y="3537236"/>
            <a:ext cx="2621382" cy="26701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E5C5D34-D3DA-4639-951B-A2422991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71" y="5447587"/>
            <a:ext cx="4649946" cy="1268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B5264BA-C895-434F-9EEA-31543676EDD6}"/>
              </a:ext>
            </a:extLst>
          </p:cNvPr>
          <p:cNvSpPr txBox="1"/>
          <p:nvPr/>
        </p:nvSpPr>
        <p:spPr>
          <a:xfrm>
            <a:off x="258619" y="5574198"/>
            <a:ext cx="3694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Часто создаётся 3 макета под разрешения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смартфона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планшета и ПК.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15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90AF1E-9A4A-4467-BEEE-084FABE39EA0}"/>
              </a:ext>
            </a:extLst>
          </p:cNvPr>
          <p:cNvSpPr txBox="1"/>
          <p:nvPr/>
        </p:nvSpPr>
        <p:spPr>
          <a:xfrm>
            <a:off x="415636" y="1159617"/>
            <a:ext cx="568036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Перед составлением схемы проекта так же необходимо уяснить понятие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модульной сетки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Модульная сетка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подразумевает под собой разделение страницы на отдельные колонки по вертикали и выстраивание контента, при разработке дизайн макета, именно по этой сетке.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Наиболее популярной системой является модульная сетка 960 Grid System (</a:t>
            </a:r>
            <a:r>
              <a:rPr lang="ru-RU" sz="2200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http://960.gs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которая максимально делит страницу на 12, 16 и 24 колонки. Создание макета на основе данной сетки, в дальнейшем, поможет ускорить процесс разработки (вёрстки).</a:t>
            </a:r>
            <a:endParaRPr lang="ru-RU" sz="2200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xmlns="" id="{9349DD56-853F-4D31-9F97-F354714BB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814"/>
            <a:ext cx="6015696" cy="4188253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FA73D0E-240E-473D-B8DE-DF16EF7C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Модульная сетка</a:t>
            </a:r>
            <a:endParaRPr lang="ru-RU" sz="3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48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CFE48F-66AB-4C4A-BFAE-D76D198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Макеты веб-страниц</a:t>
            </a:r>
            <a:endParaRPr lang="ru-RU" sz="3600" dirty="0">
              <a:latin typeface="-apple-syste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CFF2352-219F-441A-8346-BF6E9C32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13" y="2814991"/>
            <a:ext cx="6051657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u-RU" altLang="ru-RU" sz="10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6A0A31AC-B77F-4EB8-83D8-5D68B741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7" y="1827121"/>
            <a:ext cx="5498414" cy="165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6A8F4F-7B39-4A49-82CF-115CC16AAF94}"/>
              </a:ext>
            </a:extLst>
          </p:cNvPr>
          <p:cNvSpPr txBox="1"/>
          <p:nvPr/>
        </p:nvSpPr>
        <p:spPr>
          <a:xfrm>
            <a:off x="375913" y="1273706"/>
            <a:ext cx="54984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Навигация в левом столбце</a:t>
            </a:r>
            <a:endParaRPr lang="ru-RU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F3BDC7-C8CE-401A-83E5-BBF4FE65D070}"/>
              </a:ext>
            </a:extLst>
          </p:cNvPr>
          <p:cNvSpPr txBox="1"/>
          <p:nvPr/>
        </p:nvSpPr>
        <p:spPr>
          <a:xfrm>
            <a:off x="331570" y="3731021"/>
            <a:ext cx="55427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Навигация в правом столбце</a:t>
            </a:r>
            <a:endParaRPr lang="ru-RU" sz="22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5CA914BF-A71A-4275-B419-21E06405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" y="4406964"/>
            <a:ext cx="5619747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A9C1C5-906E-4839-8BFE-DB83AFFFA892}"/>
              </a:ext>
            </a:extLst>
          </p:cNvPr>
          <p:cNvSpPr txBox="1"/>
          <p:nvPr/>
        </p:nvSpPr>
        <p:spPr>
          <a:xfrm>
            <a:off x="6311900" y="1261388"/>
            <a:ext cx="34878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Навигация в трёх столбцах</a:t>
            </a:r>
            <a:endParaRPr lang="ru-RU" sz="2200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968A2EF9-C2BE-4081-BF0C-C06FDE62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833488"/>
            <a:ext cx="5477309" cy="165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25BBE76-D077-4D05-8447-AEC8F6B2A7B3}"/>
              </a:ext>
            </a:extLst>
          </p:cNvPr>
          <p:cNvSpPr txBox="1"/>
          <p:nvPr/>
        </p:nvSpPr>
        <p:spPr>
          <a:xfrm>
            <a:off x="5978994" y="3727929"/>
            <a:ext cx="62587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Горизонтальная навигация</a:t>
            </a:r>
            <a:r>
              <a:rPr lang="ru-RU" sz="2200" dirty="0">
                <a:solidFill>
                  <a:srgbClr val="111111"/>
                </a:solidFill>
                <a:latin typeface="-apple-system"/>
              </a:rPr>
              <a:t> –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dirty="0">
                <a:solidFill>
                  <a:srgbClr val="111111"/>
                </a:solidFill>
                <a:latin typeface="-apple-system"/>
              </a:rPr>
              <a:t>наиболее популярна</a:t>
            </a:r>
            <a:endParaRPr lang="ru-RU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xmlns="" id="{482F2506-6D40-4FA1-972F-E0A931A8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400780"/>
            <a:ext cx="5504187" cy="16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807</Words>
  <Application>Microsoft Office PowerPoint</Application>
  <PresentationFormat>Произвольный</PresentationFormat>
  <Paragraphs>121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Создание веб-сайтов</vt:lpstr>
      <vt:lpstr>Front-end и Back-end</vt:lpstr>
      <vt:lpstr>Этапы создания веб-сайта</vt:lpstr>
      <vt:lpstr>Планирование </vt:lpstr>
      <vt:lpstr>Презентация PowerPoint</vt:lpstr>
      <vt:lpstr>Основные элементы страницы</vt:lpstr>
      <vt:lpstr>Резиновый и фиксированный макет</vt:lpstr>
      <vt:lpstr>Модульная сетка</vt:lpstr>
      <vt:lpstr>Макеты веб-страниц</vt:lpstr>
      <vt:lpstr>Дизайн</vt:lpstr>
      <vt:lpstr>Скевоморфизм, плоский дизайн, Глиноморфизм</vt:lpstr>
      <vt:lpstr>Разработка</vt:lpstr>
      <vt:lpstr>HTML</vt:lpstr>
      <vt:lpstr>CSS</vt:lpstr>
      <vt:lpstr>JavaScript</vt:lpstr>
      <vt:lpstr>HTML/CSS-фреймворки</vt:lpstr>
      <vt:lpstr>Полезные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веб-сайтов</dc:title>
  <dc:creator>Artyom Savkin</dc:creator>
  <cp:lastModifiedBy>User 6</cp:lastModifiedBy>
  <cp:revision>23</cp:revision>
  <dcterms:created xsi:type="dcterms:W3CDTF">2023-01-22T19:30:55Z</dcterms:created>
  <dcterms:modified xsi:type="dcterms:W3CDTF">2023-01-23T09:59:33Z</dcterms:modified>
</cp:coreProperties>
</file>