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9" r:id="rId3"/>
    <p:sldId id="268" r:id="rId4"/>
    <p:sldId id="269" r:id="rId5"/>
    <p:sldId id="270" r:id="rId6"/>
    <p:sldId id="271" r:id="rId7"/>
    <p:sldId id="272" r:id="rId8"/>
    <p:sldId id="266" r:id="rId9"/>
    <p:sldId id="274" r:id="rId10"/>
    <p:sldId id="27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6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57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57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8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0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9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0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2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6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E07B-1B3F-4361-8806-A782B5DA0645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53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-apple-system"/>
              </a:rPr>
              <a:t>Информатика и компьютерные технологии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-apple-system"/>
              </a:rPr>
              <a:t>Савкин Артём Евгеньевич</a:t>
            </a:r>
          </a:p>
          <a:p>
            <a:r>
              <a:rPr lang="ru-RU" dirty="0">
                <a:latin typeface="-apple-system"/>
              </a:rPr>
              <a:t>Тел.</a:t>
            </a:r>
            <a:r>
              <a:rPr lang="en-US" dirty="0">
                <a:latin typeface="-apple-system"/>
              </a:rPr>
              <a:t>: </a:t>
            </a:r>
            <a:r>
              <a:rPr lang="ru-RU" dirty="0">
                <a:latin typeface="-apple-system"/>
              </a:rPr>
              <a:t>+7-951-914-11-34</a:t>
            </a:r>
          </a:p>
          <a:p>
            <a:r>
              <a:rPr lang="en-US" dirty="0">
                <a:latin typeface="-apple-system"/>
              </a:rPr>
              <a:t>E-mail: sae.20@bk.ru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193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09C34-C6AC-4D55-B37C-4124931D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-apple-system"/>
                <a:hlinkClick r:id="rId2"/>
              </a:rPr>
              <a:t>https://app.diagrams.net/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318F0-1FC4-42F2-A160-335C5FA3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AE1D46-D368-4E74-8631-5E17D93C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9" y="993476"/>
            <a:ext cx="10598331" cy="5321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B7332-6E4F-417C-9490-A663E0A66071}"/>
              </a:ext>
            </a:extLst>
          </p:cNvPr>
          <p:cNvSpPr txBox="1"/>
          <p:nvPr/>
        </p:nvSpPr>
        <p:spPr>
          <a:xfrm>
            <a:off x="0" y="631472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-apple-system"/>
              </a:rPr>
              <a:t>Предлагаемый сайт для создания диаграмм</a:t>
            </a:r>
          </a:p>
        </p:txBody>
      </p:sp>
    </p:spTree>
    <p:extLst>
      <p:ext uri="{BB962C8B-B14F-4D97-AF65-F5344CB8AC3E}">
        <p14:creationId xmlns:p14="http://schemas.microsoft.com/office/powerpoint/2010/main" val="73884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280" y="214567"/>
            <a:ext cx="1074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-apple-system"/>
              </a:rPr>
              <a:t>«Блок-схемы алгоритмов»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B467F9-F1C8-45EB-A7DE-916833C1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2" y="1369095"/>
            <a:ext cx="3944983" cy="52743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3BB525-5E5F-46E4-8D50-5EC8484AF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08" y="1489094"/>
            <a:ext cx="6259629" cy="50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048F3-C134-4B76-BE62-3C773E94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Графы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5A455-8624-4956-88DB-C6257290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Граф -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это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топологичекая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модель, которая состоит из множества вершин и множества соединяющих их рёбер. При этом значение имеет только сам факт, какая вершина с какой соединена.</a:t>
            </a: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D3FA7-CC67-45FE-A685-E78BE3EC8F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96" y="2578894"/>
            <a:ext cx="5240806" cy="39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048F3-C134-4B76-BE62-3C773E94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Ориентированный и неориентированный графы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5A455-8624-4956-88DB-C6257290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Ориентированный граф </a:t>
            </a:r>
            <a:r>
              <a:rPr lang="ru-RU" sz="2200" i="0" dirty="0">
                <a:solidFill>
                  <a:srgbClr val="111111"/>
                </a:solidFill>
                <a:effectLst/>
                <a:latin typeface="-apple-system"/>
              </a:rPr>
              <a:t>или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dirty="0">
                <a:solidFill>
                  <a:srgbClr val="111111"/>
                </a:solidFill>
                <a:effectLst/>
                <a:latin typeface="-apple-system"/>
              </a:rPr>
              <a:t>Орграф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 - граф, в котором рёбра имеют направления. </a:t>
            </a:r>
          </a:p>
          <a:p>
            <a:pPr marL="0" indent="0">
              <a:buNone/>
            </a:pPr>
            <a:r>
              <a:rPr lang="ru-RU" sz="2200" i="1" dirty="0">
                <a:solidFill>
                  <a:srgbClr val="111111"/>
                </a:solidFill>
                <a:latin typeface="-apple-system"/>
              </a:rPr>
              <a:t>   </a:t>
            </a:r>
            <a:r>
              <a:rPr lang="ru-RU" sz="2200" b="0" i="1" dirty="0">
                <a:solidFill>
                  <a:srgbClr val="111111"/>
                </a:solidFill>
                <a:effectLst/>
                <a:latin typeface="-apple-system"/>
              </a:rPr>
              <a:t>Дуги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 - направленные рёбра в ориентированном графе.</a:t>
            </a:r>
            <a:endParaRPr lang="ru-RU" sz="2200" dirty="0"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5173AE-8085-4433-A977-D7B6D65E5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 r="3656"/>
          <a:stretch/>
        </p:blipFill>
        <p:spPr>
          <a:xfrm>
            <a:off x="461551" y="2397032"/>
            <a:ext cx="5634447" cy="44065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8905F9-4655-46E7-A75C-4B9C9A020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"/>
          <a:stretch/>
        </p:blipFill>
        <p:spPr>
          <a:xfrm>
            <a:off x="6095999" y="2397033"/>
            <a:ext cx="5634447" cy="44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FCFED-8C4F-4F12-BA23-7D797346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Блок 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498A8-25CD-4CB7-BFC0-6D39623A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853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effectLst/>
                <a:latin typeface="-apple-system"/>
                <a:ea typeface="Calibri" panose="020F0502020204030204" pitchFamily="34" charset="0"/>
              </a:rPr>
              <a:t>Блок-схема - это </a:t>
            </a:r>
            <a:r>
              <a:rPr lang="ru-RU" sz="2200" b="1" dirty="0">
                <a:effectLst/>
                <a:latin typeface="-apple-system"/>
                <a:ea typeface="Calibri" panose="020F0502020204030204" pitchFamily="34" charset="0"/>
              </a:rPr>
              <a:t>ориентированный граф</a:t>
            </a:r>
            <a:r>
              <a:rPr lang="ru-RU" sz="2200" dirty="0">
                <a:effectLst/>
                <a:latin typeface="-apple-system"/>
                <a:ea typeface="Calibri" panose="020F0502020204030204" pitchFamily="34" charset="0"/>
              </a:rPr>
              <a:t>, указывающий порядок исполнения команд алгоритма.</a:t>
            </a:r>
            <a:endParaRPr lang="ru-RU" sz="2200" dirty="0">
              <a:latin typeface="-apple-system"/>
            </a:endParaRPr>
          </a:p>
        </p:txBody>
      </p:sp>
      <p:pic>
        <p:nvPicPr>
          <p:cNvPr id="3074" name="Рисунок 12">
            <a:extLst>
              <a:ext uri="{FF2B5EF4-FFF2-40B4-BE49-F238E27FC236}">
                <a16:creationId xmlns:a16="http://schemas.microsoft.com/office/drawing/2014/main" id="{20BC8A73-7E5E-4B53-BCD8-ABD8A034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39" y="1828510"/>
            <a:ext cx="5346122" cy="232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04F06-B388-4341-8473-0D1170BD841D}"/>
              </a:ext>
            </a:extLst>
          </p:cNvPr>
          <p:cNvSpPr txBox="1"/>
          <p:nvPr/>
        </p:nvSpPr>
        <p:spPr>
          <a:xfrm>
            <a:off x="702126" y="4313349"/>
            <a:ext cx="10787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(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a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«функциональная»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вершина (имеющая один вход и один выход);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endParaRPr lang="ru-RU" sz="2000" b="1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indent="450215"/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(б)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«предикатная»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вершина, имеющая один вход и два выхода (в этом случае функция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Р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передает управление по одной из ветвей в зависимости от значения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Р (Т,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т.е. true, означает «истина»,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F,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т.е. false - «ложь»); 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indent="450215"/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(в)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«объединяющая»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вершина (вершина «слияния»), обеспечивающая передачу управления от одного из двух входов к выходу. Иногда вместо Т пишут «да» (либо знак +), вместо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F-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«нет» (либо знак -).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8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FB3264-F2EB-433C-9053-9B2618AB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01" y="35052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а</a:t>
            </a:r>
            <a:r>
              <a:rPr lang="ru-RU" sz="2000" i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 -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 композиция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или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следование</a:t>
            </a:r>
            <a:r>
              <a:rPr lang="en-US" sz="2000" b="1" i="1" dirty="0">
                <a:latin typeface="-apple-system"/>
                <a:ea typeface="Times New Roman" panose="02020603050405020304" pitchFamily="18" charset="0"/>
              </a:rPr>
              <a:t>;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endParaRPr lang="ru-RU" sz="2000" dirty="0"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б</a:t>
            </a:r>
            <a:r>
              <a:rPr lang="ru-RU" sz="2000" i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 -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альтернатива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или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развилка</a:t>
            </a:r>
            <a:r>
              <a:rPr lang="en-US" sz="2000" b="1" i="1" dirty="0">
                <a:effectLst/>
                <a:latin typeface="-apple-system"/>
                <a:ea typeface="Times New Roman" panose="02020603050405020304" pitchFamily="18" charset="0"/>
              </a:rPr>
              <a:t>;</a:t>
            </a:r>
            <a:endParaRPr lang="ru-RU" sz="2000" b="1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в</a:t>
            </a:r>
            <a:r>
              <a:rPr lang="ru-RU" sz="2000" i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г</a:t>
            </a:r>
            <a:r>
              <a:rPr lang="ru-RU" sz="2000" i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 -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блок-схемы, каждую из которых называют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итерацией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или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циклом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(</a:t>
            </a:r>
            <a:r>
              <a:rPr lang="x-none" sz="2000" i="1" u="sng" dirty="0">
                <a:effectLst/>
                <a:latin typeface="-apple-system"/>
                <a:ea typeface="Times New Roman" panose="02020603050405020304" pitchFamily="18" charset="0"/>
              </a:rPr>
              <a:t>с предусловием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(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в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), </a:t>
            </a:r>
            <a:r>
              <a:rPr lang="x-none" sz="2000" i="1" u="sng" dirty="0">
                <a:effectLst/>
                <a:latin typeface="-apple-system"/>
                <a:ea typeface="Times New Roman" panose="02020603050405020304" pitchFamily="18" charset="0"/>
              </a:rPr>
              <a:t>с постусловием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(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г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)). 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S1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S2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представляют собой в общем случае некоторые серии команд для соответствующего исполнителя,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В -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это условие, в зависимости от истинности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(Т)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или ложности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(F)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которого управление передаётся по одной из двух ветвей. 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Можно доказать, что для составления любого алгоритма достаточно представленных выше четырех блок-схем, если пользоваться их последовательностями и/или суперпозициями.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099" name="Рисунок 11">
            <a:extLst>
              <a:ext uri="{FF2B5EF4-FFF2-40B4-BE49-F238E27FC236}">
                <a16:creationId xmlns:a16="http://schemas.microsoft.com/office/drawing/2014/main" id="{F679CE24-3A35-4D50-A205-6BBD8EE6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08" y="405357"/>
            <a:ext cx="7065787" cy="294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5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CA3207-6E8E-4294-9720-93586CA7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857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а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) -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неполная развилка</a:t>
            </a:r>
            <a:r>
              <a:rPr lang="ru-RU" sz="2000" dirty="0">
                <a:latin typeface="-apple-system"/>
                <a:ea typeface="Times New Roman" panose="02020603050405020304" pitchFamily="18" charset="0"/>
              </a:rPr>
              <a:t>,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Блок-схема «альтернатива» может иметь и сокращенную форму, в которой отсутствует ветвь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S2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; 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б) -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структура «выбор»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,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Развитием блок-схемы типа альтернатива является блок-схема «выбор»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5122" name="Рисунок 10">
            <a:extLst>
              <a:ext uri="{FF2B5EF4-FFF2-40B4-BE49-F238E27FC236}">
                <a16:creationId xmlns:a16="http://schemas.microsoft.com/office/drawing/2014/main" id="{59546B8C-0CD5-4EFC-B908-FDC63DA6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52" y="469203"/>
            <a:ext cx="7134293" cy="381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99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306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-apple-system"/>
              </a:rPr>
              <a:t>Основные блоки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10D0F2-2D1B-4B86-8A5B-450FDA7C8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" b="15246"/>
          <a:stretch/>
        </p:blipFill>
        <p:spPr>
          <a:xfrm>
            <a:off x="1971620" y="1111649"/>
            <a:ext cx="8126839" cy="51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4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C0B801A-4287-405B-B306-EF5C3010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0" y="2700023"/>
            <a:ext cx="6217920" cy="4207870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Вводим строку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 последний символ которой решетка (#)</a:t>
            </a:r>
            <a:endParaRPr lang="en-US" sz="1500" dirty="0">
              <a:solidFill>
                <a:srgbClr val="000000"/>
              </a:solidFill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бнуляем счетчики 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(длина строки)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Вызываем вспомогательный алгоритм 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подсчета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размера строки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Идем по строке, выбирая текущий символ 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Если текущий символ не решетка (#)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ru-RU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r>
              <a:rPr lang="en-US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увеличиваем 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(длину строки)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ru-RU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НЕТ</a:t>
            </a:r>
            <a:r>
              <a:rPr lang="en-US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переходим в основной алгоритм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6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Создаём дополнительную строку </a:t>
            </a:r>
            <a:r>
              <a:rPr lang="en-US" sz="1600" dirty="0" err="1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str_final</a:t>
            </a:r>
            <a:r>
              <a:rPr lang="en-US" sz="16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размерности </a:t>
            </a:r>
            <a:r>
              <a:rPr lang="en-US" sz="1600" dirty="0" err="1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</a:t>
            </a:r>
            <a:endParaRPr lang="ru-RU" sz="1500" dirty="0">
              <a:solidFill>
                <a:srgbClr val="000000"/>
              </a:solidFill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счётчик 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не равен 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номер текущего символа меньше длины строки-1)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ru-RU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ДА: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Если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тый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(текущий) символ пробел и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1-тый (следующий) символ это пробел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buFont typeface="+mj-lt"/>
              <a:buAutoNum type="romanLcPeriod"/>
            </a:pPr>
            <a:r>
              <a:rPr lang="ru-RU" sz="1500" b="1" dirty="0">
                <a:solidFill>
                  <a:srgbClr val="C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ДА: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идём дальше</a:t>
            </a:r>
            <a:endParaRPr lang="ru-RU" sz="1500" dirty="0">
              <a:solidFill>
                <a:srgbClr val="000000"/>
              </a:solidFill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ru-RU" sz="1500" b="1" dirty="0">
                <a:solidFill>
                  <a:srgbClr val="C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НЕТ</a:t>
            </a:r>
            <a:r>
              <a:rPr lang="en-US" sz="1500" b="1" dirty="0">
                <a:solidFill>
                  <a:srgbClr val="C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C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записываем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ый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символ в дополнительную строку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j-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ю позицию, счётчик 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увеличиваем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Вне зависимости от ветки увеличиваем счётчик </a:t>
            </a:r>
            <a:r>
              <a:rPr lang="en-US" sz="1500" dirty="0" err="1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и возвращаемся в оператор условного выбора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ru-RU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Нет: </a:t>
            </a: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Когда </a:t>
            </a:r>
            <a:r>
              <a:rPr lang="ru-RU" sz="15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счётчик </a:t>
            </a:r>
            <a:r>
              <a:rPr lang="en-US" sz="1500" dirty="0" err="1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и длина строки </a:t>
            </a:r>
            <a:r>
              <a:rPr lang="en-US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str_length-1</a:t>
            </a: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сравняются, значит мы дошли до конца строки, выходим из цикла</a:t>
            </a:r>
            <a:endParaRPr lang="ru-RU" sz="1400" dirty="0"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latin typeface="-apple-system"/>
                <a:cs typeface="Times New Roman" panose="02020603050405020304" pitchFamily="18" charset="0"/>
              </a:rPr>
              <a:t>5) Выводим строку </a:t>
            </a:r>
            <a:r>
              <a:rPr lang="en-US" sz="1600" dirty="0" err="1">
                <a:latin typeface="-apple-system"/>
                <a:cs typeface="Times New Roman" panose="02020603050405020304" pitchFamily="18" charset="0"/>
              </a:rPr>
              <a:t>str_final</a:t>
            </a:r>
            <a:r>
              <a:rPr lang="en-US" sz="1600" dirty="0">
                <a:latin typeface="-apple-system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-apple-system"/>
                <a:cs typeface="Times New Roman" panose="02020603050405020304" pitchFamily="18" charset="0"/>
              </a:rPr>
              <a:t>с удаленными пробелами и выходим из программы.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D5ABC9-6BE4-4C2D-828D-094987E7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2"/>
            <a:ext cx="10273937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 dirty="0">
                <a:latin typeface="-apple-system"/>
                <a:ea typeface="Calibri" panose="020F0502020204030204" pitchFamily="34" charset="0"/>
              </a:rPr>
              <a:t>Пример</a:t>
            </a:r>
            <a:r>
              <a:rPr lang="en-US" sz="2200" b="1" dirty="0">
                <a:latin typeface="-apple-system"/>
                <a:ea typeface="Calibri" panose="020F0502020204030204" pitchFamily="34" charset="0"/>
              </a:rPr>
              <a:t>: </a:t>
            </a:r>
            <a:r>
              <a:rPr lang="ru-RU" sz="2200" dirty="0">
                <a:latin typeface="-apple-system"/>
                <a:ea typeface="Calibri" panose="020F0502020204030204" pitchFamily="34" charset="0"/>
              </a:rPr>
              <a:t>у</a:t>
            </a:r>
            <a:r>
              <a:rPr lang="ru-RU" sz="2200" dirty="0">
                <a:effectLst/>
                <a:latin typeface="-apple-system"/>
                <a:ea typeface="Calibri" panose="020F0502020204030204" pitchFamily="34" charset="0"/>
              </a:rPr>
              <a:t>далить все лишние пробелы из заданной строки, т.е. оставить между словами не более одного пробела.</a:t>
            </a:r>
            <a:endParaRPr lang="ru-RU" sz="2200" dirty="0"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703EA0-AE8A-4884-B673-D0F42DE8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9" y="487679"/>
            <a:ext cx="3858951" cy="63027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55E514-481F-4CE7-B556-E147D594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08" y="740230"/>
            <a:ext cx="3266323" cy="19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573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Информатика и компьютерные технологии</vt:lpstr>
      <vt:lpstr>Презентация PowerPoint</vt:lpstr>
      <vt:lpstr>Графы</vt:lpstr>
      <vt:lpstr>Ориентированный и неориентированный графы</vt:lpstr>
      <vt:lpstr>Блок схема</vt:lpstr>
      <vt:lpstr>Презентация PowerPoint</vt:lpstr>
      <vt:lpstr>Презентация PowerPoint</vt:lpstr>
      <vt:lpstr>Презентация PowerPoint</vt:lpstr>
      <vt:lpstr>Пример: удалить все лишние пробелы из заданной строки, т.е. оставить между словами не более одного пробела.</vt:lpstr>
      <vt:lpstr>https://app.diagrams.net/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Artyom Savkin</cp:lastModifiedBy>
  <cp:revision>43</cp:revision>
  <dcterms:created xsi:type="dcterms:W3CDTF">2016-12-02T14:14:53Z</dcterms:created>
  <dcterms:modified xsi:type="dcterms:W3CDTF">2023-01-23T19:17:32Z</dcterms:modified>
</cp:coreProperties>
</file>