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9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4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5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A9D-DC34-485A-BC8B-B01D1D24A1B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723" y="1122362"/>
            <a:ext cx="10294374" cy="146352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Data Analyses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3134"/>
            <a:ext cx="9144000" cy="1924665"/>
          </a:xfrm>
        </p:spPr>
        <p:txBody>
          <a:bodyPr/>
          <a:lstStyle/>
          <a:p>
            <a:endParaRPr lang="en-US" dirty="0"/>
          </a:p>
          <a:p>
            <a:r>
              <a:rPr lang="en-US" sz="4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MONARSH PATIL </a:t>
            </a:r>
          </a:p>
        </p:txBody>
      </p:sp>
    </p:spTree>
    <p:extLst>
      <p:ext uri="{BB962C8B-B14F-4D97-AF65-F5344CB8AC3E}">
        <p14:creationId xmlns:p14="http://schemas.microsoft.com/office/powerpoint/2010/main" val="324983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673100"/>
            <a:ext cx="11249891" cy="6184900"/>
          </a:xfrm>
        </p:spPr>
      </p:pic>
    </p:spTree>
    <p:extLst>
      <p:ext uri="{BB962C8B-B14F-4D97-AF65-F5344CB8AC3E}">
        <p14:creationId xmlns:p14="http://schemas.microsoft.com/office/powerpoint/2010/main" val="31100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10836"/>
            <a:ext cx="10515600" cy="59574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8" y="983674"/>
            <a:ext cx="7093527" cy="5971308"/>
          </a:xfrm>
        </p:spPr>
      </p:pic>
    </p:spTree>
    <p:extLst>
      <p:ext uri="{BB962C8B-B14F-4D97-AF65-F5344CB8AC3E}">
        <p14:creationId xmlns:p14="http://schemas.microsoft.com/office/powerpoint/2010/main" val="80295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2888353"/>
            <a:ext cx="8132618" cy="3096811"/>
          </a:xfrm>
        </p:spPr>
      </p:pic>
    </p:spTree>
    <p:extLst>
      <p:ext uri="{BB962C8B-B14F-4D97-AF65-F5344CB8AC3E}">
        <p14:creationId xmlns:p14="http://schemas.microsoft.com/office/powerpoint/2010/main" val="403283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82549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1191491"/>
            <a:ext cx="11180618" cy="5472545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Barnathan</a:t>
            </a:r>
            <a:r>
              <a:rPr lang="en-IN" dirty="0"/>
              <a:t> ES. Has lipoprotein ‘little’ (a) shrunk?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1993; </a:t>
            </a:r>
            <a:r>
              <a:rPr lang="en-IN" i="1" dirty="0"/>
              <a:t>270</a:t>
            </a:r>
            <a:r>
              <a:rPr lang="en-IN" dirty="0"/>
              <a:t>:2224–2225.</a:t>
            </a:r>
          </a:p>
          <a:p>
            <a:r>
              <a:rPr lang="en-IN" dirty="0" err="1"/>
              <a:t>Marcovina</a:t>
            </a:r>
            <a:r>
              <a:rPr lang="en-IN" dirty="0"/>
              <a:t> SM, </a:t>
            </a:r>
            <a:r>
              <a:rPr lang="en-IN" dirty="0" err="1"/>
              <a:t>Koschinsky</a:t>
            </a:r>
            <a:r>
              <a:rPr lang="en-IN" dirty="0"/>
              <a:t> ML. Lipoprotein(a) as a risk factor for coronary artery disease. </a:t>
            </a:r>
            <a:r>
              <a:rPr lang="en-IN" b="1" dirty="0"/>
              <a:t>Am J Cardiol</a:t>
            </a:r>
            <a:r>
              <a:rPr lang="en-IN" i="1" dirty="0"/>
              <a:t>.</a:t>
            </a:r>
            <a:r>
              <a:rPr lang="en-IN" dirty="0"/>
              <a:t>1998; </a:t>
            </a:r>
            <a:r>
              <a:rPr lang="en-IN" i="1" dirty="0"/>
              <a:t>82</a:t>
            </a:r>
            <a:r>
              <a:rPr lang="en-IN" dirty="0"/>
              <a:t>:57U–66U.</a:t>
            </a:r>
          </a:p>
          <a:p>
            <a:r>
              <a:rPr lang="en-IN" dirty="0"/>
              <a:t>Craig WY, </a:t>
            </a:r>
            <a:r>
              <a:rPr lang="en-IN" dirty="0" err="1"/>
              <a:t>Neveux</a:t>
            </a:r>
            <a:r>
              <a:rPr lang="en-IN" dirty="0"/>
              <a:t> LM, </a:t>
            </a:r>
            <a:r>
              <a:rPr lang="en-IN" dirty="0" err="1"/>
              <a:t>Palomaki</a:t>
            </a:r>
            <a:r>
              <a:rPr lang="en-IN" dirty="0"/>
              <a:t> GE, et al. Lipoprotein(a) as a risk factor for ischemic heart disease: meta-analysis of prospective studies. </a:t>
            </a:r>
            <a:r>
              <a:rPr lang="en-IN" b="1" dirty="0" err="1"/>
              <a:t>Clin</a:t>
            </a:r>
            <a:r>
              <a:rPr lang="en-IN" b="1" dirty="0"/>
              <a:t> Chem</a:t>
            </a:r>
            <a:r>
              <a:rPr lang="en-IN" i="1" dirty="0"/>
              <a:t>.</a:t>
            </a:r>
            <a:r>
              <a:rPr lang="en-IN" dirty="0"/>
              <a:t>1998; </a:t>
            </a:r>
            <a:r>
              <a:rPr lang="en-IN" i="1" dirty="0"/>
              <a:t>44</a:t>
            </a:r>
            <a:r>
              <a:rPr lang="en-IN" dirty="0"/>
              <a:t>:2301–2306.</a:t>
            </a:r>
          </a:p>
          <a:p>
            <a:r>
              <a:rPr lang="en-IN" dirty="0"/>
              <a:t>Nguyen TT, </a:t>
            </a:r>
            <a:r>
              <a:rPr lang="en-IN" dirty="0" err="1"/>
              <a:t>Ellefson</a:t>
            </a:r>
            <a:r>
              <a:rPr lang="en-IN" dirty="0"/>
              <a:t> RD, Hodge DO, et al. Predictive value of </a:t>
            </a:r>
            <a:r>
              <a:rPr lang="en-IN" dirty="0" err="1"/>
              <a:t>electrophoretically</a:t>
            </a:r>
            <a:r>
              <a:rPr lang="en-IN" dirty="0"/>
              <a:t> detected lipoprotein(a) for coronary heart disease and cerebrovascular disease in a community-based cohort of 9936 men and women. </a:t>
            </a:r>
            <a:r>
              <a:rPr lang="en-IN" b="1" dirty="0"/>
              <a:t>Circulation</a:t>
            </a:r>
            <a:r>
              <a:rPr lang="en-IN" i="1" dirty="0"/>
              <a:t>.</a:t>
            </a:r>
            <a:r>
              <a:rPr lang="en-IN" dirty="0"/>
              <a:t>1997; </a:t>
            </a:r>
            <a:r>
              <a:rPr lang="en-IN" i="1" dirty="0"/>
              <a:t>96</a:t>
            </a:r>
            <a:r>
              <a:rPr lang="en-IN" dirty="0"/>
              <a:t>:1390–1397.</a:t>
            </a:r>
          </a:p>
          <a:p>
            <a:r>
              <a:rPr lang="en-IN" dirty="0" err="1"/>
              <a:t>Ridker</a:t>
            </a:r>
            <a:r>
              <a:rPr lang="en-IN" dirty="0"/>
              <a:t> PM, </a:t>
            </a:r>
            <a:r>
              <a:rPr lang="en-IN" dirty="0" err="1"/>
              <a:t>Stampfer</a:t>
            </a:r>
            <a:r>
              <a:rPr lang="en-IN" dirty="0"/>
              <a:t> MJ, </a:t>
            </a:r>
            <a:r>
              <a:rPr lang="en-IN" dirty="0" err="1"/>
              <a:t>Hennekens</a:t>
            </a:r>
            <a:r>
              <a:rPr lang="en-IN" dirty="0"/>
              <a:t> CH. A prospective study of lipoprotein(a) and the risk of myocardial infarction.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1993; </a:t>
            </a:r>
            <a:r>
              <a:rPr lang="en-IN" i="1" dirty="0"/>
              <a:t>270</a:t>
            </a:r>
            <a:r>
              <a:rPr lang="en-IN" dirty="0"/>
              <a:t>:2195–2199.</a:t>
            </a:r>
          </a:p>
          <a:p>
            <a:r>
              <a:rPr lang="en-IN" dirty="0"/>
              <a:t>Schaefer EJ, </a:t>
            </a:r>
            <a:r>
              <a:rPr lang="en-IN" dirty="0" err="1"/>
              <a:t>Lamon</a:t>
            </a:r>
            <a:r>
              <a:rPr lang="en-IN" dirty="0"/>
              <a:t>-Fava S, Jenner JL, et al. Lipoprotein(a) levels and risk of coronary heart disease in men: the lipid research clinics coronary primary prevention trial.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1994; </a:t>
            </a:r>
            <a:r>
              <a:rPr lang="en-IN" i="1" dirty="0"/>
              <a:t>271</a:t>
            </a:r>
            <a:r>
              <a:rPr lang="en-IN" dirty="0"/>
              <a:t>:999–1003.</a:t>
            </a:r>
          </a:p>
          <a:p>
            <a:r>
              <a:rPr lang="en-IN" dirty="0"/>
              <a:t>Wald NJ, Law M, Watt HC, et al. Apolipoproteins and ischaemic heart disease: implications for screening. </a:t>
            </a:r>
            <a:r>
              <a:rPr lang="en-IN" b="1" dirty="0"/>
              <a:t>Lancet</a:t>
            </a:r>
            <a:r>
              <a:rPr lang="en-IN" i="1" dirty="0"/>
              <a:t>.</a:t>
            </a:r>
            <a:r>
              <a:rPr lang="en-IN" dirty="0"/>
              <a:t>1994; </a:t>
            </a:r>
            <a:r>
              <a:rPr lang="en-IN" i="1" dirty="0"/>
              <a:t>343</a:t>
            </a:r>
            <a:r>
              <a:rPr lang="en-IN" dirty="0"/>
              <a:t>:75–79.</a:t>
            </a:r>
          </a:p>
        </p:txBody>
      </p:sp>
    </p:spTree>
    <p:extLst>
      <p:ext uri="{BB962C8B-B14F-4D97-AF65-F5344CB8AC3E}">
        <p14:creationId xmlns:p14="http://schemas.microsoft.com/office/powerpoint/2010/main" val="188855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0157"/>
          </a:xfrm>
        </p:spPr>
        <p:txBody>
          <a:bodyPr/>
          <a:lstStyle/>
          <a:p>
            <a:pPr algn="just"/>
            <a:r>
              <a:rPr lang="en-US" sz="4000" dirty="0"/>
              <a:t>Subjective extracts provide a better accuracy of disease prediction.</a:t>
            </a:r>
          </a:p>
          <a:p>
            <a:pPr algn="just"/>
            <a:r>
              <a:rPr lang="en-US" sz="4000" dirty="0"/>
              <a:t>Early prediction can prevent major Risk.</a:t>
            </a:r>
          </a:p>
          <a:p>
            <a:pPr algn="just"/>
            <a:r>
              <a:rPr lang="en-US" sz="4000" dirty="0"/>
              <a:t>Several approaches use algorithms like Naïve Bayes, Logical Regression, etc. to perform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34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9075"/>
          </a:xfrm>
        </p:spPr>
        <p:txBody>
          <a:bodyPr/>
          <a:lstStyle/>
          <a:p>
            <a:r>
              <a:rPr lang="en-US" dirty="0"/>
              <a:t>                            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19799"/>
            <a:ext cx="10515600" cy="157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0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/>
              <a:t>Aim</a:t>
            </a:r>
          </a:p>
          <a:p>
            <a:pPr marL="514350" indent="-514350">
              <a:buAutoNum type="arabicPeriod"/>
            </a:pPr>
            <a:r>
              <a:rPr lang="en-IN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dirty="0"/>
              <a:t>Algorithms Used</a:t>
            </a:r>
          </a:p>
          <a:p>
            <a:pPr marL="514350" indent="-514350">
              <a:buAutoNum type="arabicPeriod"/>
            </a:pPr>
            <a:r>
              <a:rPr lang="en-IN" dirty="0"/>
              <a:t>Datasets</a:t>
            </a:r>
          </a:p>
          <a:p>
            <a:pPr marL="514350" indent="-514350">
              <a:buAutoNum type="arabicPeriod"/>
            </a:pPr>
            <a:r>
              <a:rPr lang="en-IN" dirty="0"/>
              <a:t>Packages Used</a:t>
            </a:r>
          </a:p>
          <a:p>
            <a:pPr marL="514350" indent="-514350">
              <a:buAutoNum type="arabicPeriod"/>
            </a:pPr>
            <a:r>
              <a:rPr lang="en-IN" dirty="0"/>
              <a:t>Steps of Analysis</a:t>
            </a:r>
          </a:p>
          <a:p>
            <a:pPr marL="514350" indent="-514350">
              <a:buAutoNum type="arabicPeriod"/>
            </a:pPr>
            <a:r>
              <a:rPr lang="en-IN" dirty="0"/>
              <a:t>Result</a:t>
            </a:r>
          </a:p>
          <a:p>
            <a:pPr marL="514350" indent="-514350">
              <a:buAutoNum type="arabicPeriod"/>
            </a:pPr>
            <a:r>
              <a:rPr lang="en-IN" dirty="0"/>
              <a:t>References</a:t>
            </a:r>
          </a:p>
          <a:p>
            <a:pPr marL="514350" indent="-514350">
              <a:buAutoNum type="arabicPeriod"/>
            </a:pPr>
            <a:r>
              <a:rPr lang="en-IN" dirty="0"/>
              <a:t>Conclusion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9875"/>
            <a:ext cx="10515600" cy="1325563"/>
          </a:xfrm>
        </p:spPr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accuracy is of prime importance in medical field for disease diagnosis </a:t>
            </a:r>
          </a:p>
          <a:p>
            <a:r>
              <a:rPr lang="en-US" dirty="0"/>
              <a:t> Reduce the margin of diagnostic error</a:t>
            </a:r>
          </a:p>
          <a:p>
            <a:r>
              <a:rPr lang="en-US" dirty="0"/>
              <a:t>High performance and accuracy</a:t>
            </a:r>
          </a:p>
          <a:p>
            <a:r>
              <a:rPr lang="en-US" dirty="0"/>
              <a:t>This suggestion is promising as data modeling and analysis tools, e.g., data mining, have the potential to generate a knowledge-rich environment which can help to significantly improve the quality of clinical decisions.</a:t>
            </a:r>
          </a:p>
          <a:p>
            <a:r>
              <a:rPr lang="en-US" dirty="0"/>
              <a:t>The main objective of this research is to develop a prototype Intelligent Heart.</a:t>
            </a:r>
          </a:p>
          <a:p>
            <a:r>
              <a:rPr lang="en-US" dirty="0"/>
              <a:t>Helps to reduce treatment costs.</a:t>
            </a:r>
          </a:p>
          <a:p>
            <a:r>
              <a:rPr lang="en-US" dirty="0"/>
              <a:t>To enhance visualization and ease of interpretation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few systems use the available clinical data for prediction purposes and even if they </a:t>
            </a:r>
            <a:r>
              <a:rPr lang="en-US" dirty="0" err="1"/>
              <a:t>do,they</a:t>
            </a:r>
            <a:r>
              <a:rPr lang="en-US" dirty="0"/>
              <a:t> are restricted by the large number of association rules that apply.</a:t>
            </a:r>
          </a:p>
          <a:p>
            <a:r>
              <a:rPr lang="en-US" dirty="0"/>
              <a:t>Diagnosis of the condition solely depends upon the </a:t>
            </a:r>
            <a:r>
              <a:rPr lang="en-US" dirty="0" err="1"/>
              <a:t>Doctors's</a:t>
            </a:r>
            <a:r>
              <a:rPr lang="en-US" dirty="0"/>
              <a:t> intuition and patient's records.</a:t>
            </a:r>
          </a:p>
          <a:p>
            <a:r>
              <a:rPr lang="en-US" dirty="0"/>
              <a:t>So the problem is Detection is not possible at an earlier stage.</a:t>
            </a:r>
          </a:p>
          <a:p>
            <a:r>
              <a:rPr lang="en-US" dirty="0"/>
              <a:t>In the existing system, practical use of various collected data is time consuming.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7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Regression:  We use logistic regression model to train and predict the dataset.</a:t>
            </a:r>
          </a:p>
          <a:p>
            <a:r>
              <a:rPr lang="en-US" dirty="0"/>
              <a:t>Initially we include all the variables to train and test the model.</a:t>
            </a:r>
          </a:p>
          <a:p>
            <a:r>
              <a:rPr lang="en-US" dirty="0"/>
              <a:t>Bayes' Theorem:  Bayes’ Theorem finds the probability of an event occurring given the probability</a:t>
            </a:r>
          </a:p>
          <a:p>
            <a:r>
              <a:rPr lang="en-US" dirty="0"/>
              <a:t>Probability For Data Mining for a more in-depth introduction to Density estimation and general use of Bayes Classifiers, with Naive Bayes Classifiers</a:t>
            </a:r>
            <a:br>
              <a:rPr lang="en-US" dirty="0"/>
            </a:br>
            <a:r>
              <a:rPr lang="en-US" dirty="0"/>
              <a:t>as a special case. But if you just want the executive summary bottom line on learning and using Naive Bayes classifiers on categorical attributes then these are the slides for you.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29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0591"/>
            <a:ext cx="10515600" cy="4096372"/>
          </a:xfrm>
        </p:spPr>
        <p:txBody>
          <a:bodyPr>
            <a:normAutofit/>
          </a:bodyPr>
          <a:lstStyle/>
          <a:p>
            <a:r>
              <a:rPr lang="en-US" dirty="0"/>
              <a:t>Dataset consists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database contains 76 attributes, but all published experiments refer to using a subset of 14 of them. In particular, the Cleveland database is the only one that has been used.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Data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Source:-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Kaggle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r>
              <a:rPr lang="en-US" dirty="0">
                <a:latin typeface="Inter"/>
              </a:rPr>
              <a:t>Format:- No. of rows - 303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               No. of Columns - 14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15072"/>
            <a:ext cx="65" cy="88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92288"/>
            <a:ext cx="9931400" cy="3744912"/>
          </a:xfrm>
        </p:spPr>
      </p:pic>
    </p:spTree>
    <p:extLst>
      <p:ext uri="{BB962C8B-B14F-4D97-AF65-F5344CB8AC3E}">
        <p14:creationId xmlns:p14="http://schemas.microsoft.com/office/powerpoint/2010/main" val="103818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</a:t>
            </a:r>
            <a:r>
              <a:rPr lang="en-US" dirty="0" err="1"/>
              <a:t>Analyse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7262"/>
            <a:ext cx="10515600" cy="35988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Step 1 - Install the required packages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Step 2 - Read the file 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Step 3 - Build and Clean corpus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Step 5 - Build the Bar Plot for Diseased and Not Diseased.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Step 6 - Obtain  Diseased Scores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Step 7 - Obtain the Bar Plot of Result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(dataset)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4" y="1690688"/>
            <a:ext cx="9297996" cy="4519612"/>
          </a:xfrm>
        </p:spPr>
      </p:pic>
    </p:spTree>
    <p:extLst>
      <p:ext uri="{BB962C8B-B14F-4D97-AF65-F5344CB8AC3E}">
        <p14:creationId xmlns:p14="http://schemas.microsoft.com/office/powerpoint/2010/main" val="397541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677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Times New Roman</vt:lpstr>
      <vt:lpstr>Office Theme</vt:lpstr>
      <vt:lpstr>Heart Disease Data Analyses</vt:lpstr>
      <vt:lpstr>CONTENT</vt:lpstr>
      <vt:lpstr>Aim</vt:lpstr>
      <vt:lpstr>PROBLEM STATEMENT</vt:lpstr>
      <vt:lpstr>ALGORITHMS USED</vt:lpstr>
      <vt:lpstr>DATASET</vt:lpstr>
      <vt:lpstr>Dataset Overview</vt:lpstr>
      <vt:lpstr>Steps To Analyse</vt:lpstr>
      <vt:lpstr>Head (dataset)</vt:lpstr>
      <vt:lpstr>RESULTS</vt:lpstr>
      <vt:lpstr>RESULTS</vt:lpstr>
      <vt:lpstr>RESULTS</vt:lpstr>
      <vt:lpstr>REFERENCE</vt:lpstr>
      <vt:lpstr>CONCLUSION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Data Analyses</dc:title>
  <dc:creator>7572</dc:creator>
  <cp:lastModifiedBy>Monarsh Suhas Patil</cp:lastModifiedBy>
  <cp:revision>18</cp:revision>
  <dcterms:created xsi:type="dcterms:W3CDTF">2021-04-30T08:48:24Z</dcterms:created>
  <dcterms:modified xsi:type="dcterms:W3CDTF">2023-02-22T16:20:36Z</dcterms:modified>
</cp:coreProperties>
</file>