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3" r:id="rId10"/>
    <p:sldId id="265" r:id="rId11"/>
    <p:sldId id="269" r:id="rId12"/>
    <p:sldId id="270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55" d="100"/>
          <a:sy n="55" d="100"/>
        </p:scale>
        <p:origin x="53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A9D-DC34-485A-BC8B-B01D1D24A1B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AF02-811F-4559-BFF1-4C0F92AC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62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A9D-DC34-485A-BC8B-B01D1D24A1B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AF02-811F-4559-BFF1-4C0F92AC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69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A9D-DC34-485A-BC8B-B01D1D24A1B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AF02-811F-4559-BFF1-4C0F92AC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3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A9D-DC34-485A-BC8B-B01D1D24A1B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AF02-811F-4559-BFF1-4C0F92AC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31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A9D-DC34-485A-BC8B-B01D1D24A1B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AF02-811F-4559-BFF1-4C0F92AC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9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A9D-DC34-485A-BC8B-B01D1D24A1B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AF02-811F-4559-BFF1-4C0F92AC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51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A9D-DC34-485A-BC8B-B01D1D24A1B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AF02-811F-4559-BFF1-4C0F92AC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89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A9D-DC34-485A-BC8B-B01D1D24A1B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AF02-811F-4559-BFF1-4C0F92AC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36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A9D-DC34-485A-BC8B-B01D1D24A1B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AF02-811F-4559-BFF1-4C0F92AC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64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A9D-DC34-485A-BC8B-B01D1D24A1B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AF02-811F-4559-BFF1-4C0F92AC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75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A9D-DC34-485A-BC8B-B01D1D24A1B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AF02-811F-4559-BFF1-4C0F92AC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0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A9D-DC34-485A-BC8B-B01D1D24A1B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5AF02-811F-4559-BFF1-4C0F92AC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62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5819"/>
          </a:xfrm>
        </p:spPr>
        <p:txBody>
          <a:bodyPr/>
          <a:lstStyle/>
          <a:p>
            <a:r>
              <a:rPr lang="en-US" dirty="0" smtClean="0"/>
              <a:t>Heart Disease Data Analyses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78100"/>
            <a:ext cx="9144000" cy="2679700"/>
          </a:xfrm>
        </p:spPr>
        <p:txBody>
          <a:bodyPr/>
          <a:lstStyle/>
          <a:p>
            <a:r>
              <a:rPr lang="en-US" dirty="0" smtClean="0"/>
              <a:t>TEAM MEMBER</a:t>
            </a:r>
          </a:p>
          <a:p>
            <a:endParaRPr lang="en-US" dirty="0" smtClean="0"/>
          </a:p>
          <a:p>
            <a:r>
              <a:rPr lang="en-US" dirty="0" smtClean="0"/>
              <a:t>MONARSH PATIL 39.</a:t>
            </a:r>
          </a:p>
          <a:p>
            <a:r>
              <a:rPr lang="en-US" dirty="0" smtClean="0"/>
              <a:t>JAYANT NAIK 32.</a:t>
            </a:r>
          </a:p>
          <a:p>
            <a:r>
              <a:rPr lang="en-US" dirty="0" smtClean="0"/>
              <a:t>VIVEK CHATURVEDI 8.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8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73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5" y="673100"/>
            <a:ext cx="11249891" cy="6184900"/>
          </a:xfrm>
        </p:spPr>
      </p:pic>
    </p:spTree>
    <p:extLst>
      <p:ext uri="{BB962C8B-B14F-4D97-AF65-F5344CB8AC3E}">
        <p14:creationId xmlns:p14="http://schemas.microsoft.com/office/powerpoint/2010/main" val="31100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110836"/>
            <a:ext cx="10515600" cy="5957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08" y="983674"/>
            <a:ext cx="7093527" cy="5971308"/>
          </a:xfrm>
        </p:spPr>
      </p:pic>
    </p:spTree>
    <p:extLst>
      <p:ext uri="{BB962C8B-B14F-4D97-AF65-F5344CB8AC3E}">
        <p14:creationId xmlns:p14="http://schemas.microsoft.com/office/powerpoint/2010/main" val="80295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2" y="2888353"/>
            <a:ext cx="8132618" cy="3096811"/>
          </a:xfrm>
        </p:spPr>
      </p:pic>
    </p:spTree>
    <p:extLst>
      <p:ext uri="{BB962C8B-B14F-4D97-AF65-F5344CB8AC3E}">
        <p14:creationId xmlns:p14="http://schemas.microsoft.com/office/powerpoint/2010/main" val="403283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4001"/>
            <a:ext cx="9144000" cy="8254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455" y="1191491"/>
            <a:ext cx="11180618" cy="5472545"/>
          </a:xfrm>
        </p:spPr>
        <p:txBody>
          <a:bodyPr>
            <a:normAutofit lnSpcReduction="10000"/>
          </a:bodyPr>
          <a:lstStyle/>
          <a:p>
            <a:r>
              <a:rPr lang="en-IN" dirty="0" err="1"/>
              <a:t>Barnathan</a:t>
            </a:r>
            <a:r>
              <a:rPr lang="en-IN" dirty="0"/>
              <a:t> ES. Has lipoprotein ‘little’ (a) shrunk? </a:t>
            </a:r>
            <a:r>
              <a:rPr lang="en-IN" b="1" dirty="0"/>
              <a:t>JAMA</a:t>
            </a:r>
            <a:r>
              <a:rPr lang="en-IN" i="1" dirty="0"/>
              <a:t>.</a:t>
            </a:r>
            <a:r>
              <a:rPr lang="en-IN" dirty="0"/>
              <a:t>1993; </a:t>
            </a:r>
            <a:r>
              <a:rPr lang="en-IN" i="1" dirty="0" smtClean="0"/>
              <a:t>270</a:t>
            </a:r>
            <a:r>
              <a:rPr lang="en-IN" dirty="0" smtClean="0"/>
              <a:t>:2224–2225.</a:t>
            </a:r>
            <a:endParaRPr lang="en-IN" dirty="0"/>
          </a:p>
          <a:p>
            <a:r>
              <a:rPr lang="en-IN" dirty="0" err="1" smtClean="0"/>
              <a:t>Marcovina</a:t>
            </a:r>
            <a:r>
              <a:rPr lang="en-IN" dirty="0"/>
              <a:t> SM, </a:t>
            </a:r>
            <a:r>
              <a:rPr lang="en-IN" dirty="0" err="1"/>
              <a:t>Koschinsky</a:t>
            </a:r>
            <a:r>
              <a:rPr lang="en-IN" dirty="0"/>
              <a:t> ML. Lipoprotein(a) as a risk factor for coronary artery disease. </a:t>
            </a:r>
            <a:r>
              <a:rPr lang="en-IN" b="1" dirty="0"/>
              <a:t>Am J Cardiol</a:t>
            </a:r>
            <a:r>
              <a:rPr lang="en-IN" i="1" dirty="0"/>
              <a:t>.</a:t>
            </a:r>
            <a:r>
              <a:rPr lang="en-IN" dirty="0"/>
              <a:t>1998; </a:t>
            </a:r>
            <a:r>
              <a:rPr lang="en-IN" i="1" dirty="0" smtClean="0"/>
              <a:t>82</a:t>
            </a:r>
            <a:r>
              <a:rPr lang="en-IN" dirty="0" smtClean="0"/>
              <a:t>:57U–66U.</a:t>
            </a:r>
            <a:endParaRPr lang="en-IN" dirty="0"/>
          </a:p>
          <a:p>
            <a:r>
              <a:rPr lang="en-IN" dirty="0" smtClean="0"/>
              <a:t>Craig </a:t>
            </a:r>
            <a:r>
              <a:rPr lang="en-IN" dirty="0"/>
              <a:t>WY, </a:t>
            </a:r>
            <a:r>
              <a:rPr lang="en-IN" dirty="0" err="1"/>
              <a:t>Neveux</a:t>
            </a:r>
            <a:r>
              <a:rPr lang="en-IN" dirty="0"/>
              <a:t> LM, </a:t>
            </a:r>
            <a:r>
              <a:rPr lang="en-IN" dirty="0" err="1"/>
              <a:t>Palomaki</a:t>
            </a:r>
            <a:r>
              <a:rPr lang="en-IN" dirty="0"/>
              <a:t> GE, et al. Lipoprotein(a) as a risk factor for ischemic heart disease: meta-analysis of prospective studies. </a:t>
            </a:r>
            <a:r>
              <a:rPr lang="en-IN" b="1" dirty="0" err="1"/>
              <a:t>Clin</a:t>
            </a:r>
            <a:r>
              <a:rPr lang="en-IN" b="1" dirty="0"/>
              <a:t> Chem</a:t>
            </a:r>
            <a:r>
              <a:rPr lang="en-IN" i="1" dirty="0"/>
              <a:t>.</a:t>
            </a:r>
            <a:r>
              <a:rPr lang="en-IN" dirty="0"/>
              <a:t>1998; </a:t>
            </a:r>
            <a:r>
              <a:rPr lang="en-IN" i="1" dirty="0" smtClean="0"/>
              <a:t>44</a:t>
            </a:r>
            <a:r>
              <a:rPr lang="en-IN" dirty="0" smtClean="0"/>
              <a:t>:2301–2306.</a:t>
            </a:r>
            <a:endParaRPr lang="en-IN" dirty="0"/>
          </a:p>
          <a:p>
            <a:r>
              <a:rPr lang="en-IN" dirty="0" smtClean="0"/>
              <a:t>Nguyen </a:t>
            </a:r>
            <a:r>
              <a:rPr lang="en-IN" dirty="0"/>
              <a:t>TT, </a:t>
            </a:r>
            <a:r>
              <a:rPr lang="en-IN" dirty="0" err="1"/>
              <a:t>Ellefson</a:t>
            </a:r>
            <a:r>
              <a:rPr lang="en-IN" dirty="0"/>
              <a:t> RD, Hodge DO, et al. Predictive value of </a:t>
            </a:r>
            <a:r>
              <a:rPr lang="en-IN" dirty="0" err="1"/>
              <a:t>electrophoretically</a:t>
            </a:r>
            <a:r>
              <a:rPr lang="en-IN" dirty="0"/>
              <a:t> detected lipoprotein(a) for coronary heart disease and cerebrovascular disease in a community-based cohort of 9936 men and women. </a:t>
            </a:r>
            <a:r>
              <a:rPr lang="en-IN" b="1" dirty="0"/>
              <a:t>Circulation</a:t>
            </a:r>
            <a:r>
              <a:rPr lang="en-IN" i="1" dirty="0"/>
              <a:t>.</a:t>
            </a:r>
            <a:r>
              <a:rPr lang="en-IN" dirty="0"/>
              <a:t>1997; </a:t>
            </a:r>
            <a:r>
              <a:rPr lang="en-IN" i="1" dirty="0" smtClean="0"/>
              <a:t>96</a:t>
            </a:r>
            <a:r>
              <a:rPr lang="en-IN" dirty="0" smtClean="0"/>
              <a:t>:1390–1397.</a:t>
            </a:r>
            <a:endParaRPr lang="en-IN" dirty="0"/>
          </a:p>
          <a:p>
            <a:r>
              <a:rPr lang="en-IN" dirty="0" err="1" smtClean="0"/>
              <a:t>Ridker</a:t>
            </a:r>
            <a:r>
              <a:rPr lang="en-IN" dirty="0" smtClean="0"/>
              <a:t> </a:t>
            </a:r>
            <a:r>
              <a:rPr lang="en-IN" dirty="0"/>
              <a:t>PM, </a:t>
            </a:r>
            <a:r>
              <a:rPr lang="en-IN" dirty="0" err="1"/>
              <a:t>Stampfer</a:t>
            </a:r>
            <a:r>
              <a:rPr lang="en-IN" dirty="0"/>
              <a:t> MJ, </a:t>
            </a:r>
            <a:r>
              <a:rPr lang="en-IN" dirty="0" err="1"/>
              <a:t>Hennekens</a:t>
            </a:r>
            <a:r>
              <a:rPr lang="en-IN" dirty="0"/>
              <a:t> CH. A prospective study of lipoprotein(a) and the risk of myocardial infarction. </a:t>
            </a:r>
            <a:r>
              <a:rPr lang="en-IN" b="1" dirty="0"/>
              <a:t>JAMA</a:t>
            </a:r>
            <a:r>
              <a:rPr lang="en-IN" i="1" dirty="0"/>
              <a:t>.</a:t>
            </a:r>
            <a:r>
              <a:rPr lang="en-IN" dirty="0"/>
              <a:t>1993; </a:t>
            </a:r>
            <a:r>
              <a:rPr lang="en-IN" i="1" dirty="0" smtClean="0"/>
              <a:t>270</a:t>
            </a:r>
            <a:r>
              <a:rPr lang="en-IN" dirty="0" smtClean="0"/>
              <a:t>:2195–2199.</a:t>
            </a:r>
            <a:endParaRPr lang="en-IN" dirty="0"/>
          </a:p>
          <a:p>
            <a:r>
              <a:rPr lang="en-IN" dirty="0" smtClean="0"/>
              <a:t>Schaefer </a:t>
            </a:r>
            <a:r>
              <a:rPr lang="en-IN" dirty="0"/>
              <a:t>EJ, </a:t>
            </a:r>
            <a:r>
              <a:rPr lang="en-IN" dirty="0" err="1"/>
              <a:t>Lamon</a:t>
            </a:r>
            <a:r>
              <a:rPr lang="en-IN" dirty="0"/>
              <a:t>-Fava S, Jenner JL, et al. Lipoprotein(a) levels and risk of coronary heart disease in men: the lipid research clinics coronary primary prevention trial. </a:t>
            </a:r>
            <a:r>
              <a:rPr lang="en-IN" b="1" dirty="0"/>
              <a:t>JAMA</a:t>
            </a:r>
            <a:r>
              <a:rPr lang="en-IN" i="1" dirty="0"/>
              <a:t>.</a:t>
            </a:r>
            <a:r>
              <a:rPr lang="en-IN" dirty="0"/>
              <a:t>1994; </a:t>
            </a:r>
            <a:r>
              <a:rPr lang="en-IN" i="1" dirty="0" smtClean="0"/>
              <a:t>271</a:t>
            </a:r>
            <a:r>
              <a:rPr lang="en-IN" dirty="0" smtClean="0"/>
              <a:t>:999–1003.</a:t>
            </a:r>
            <a:endParaRPr lang="en-IN" dirty="0"/>
          </a:p>
          <a:p>
            <a:r>
              <a:rPr lang="en-IN" dirty="0" smtClean="0"/>
              <a:t>Wald </a:t>
            </a:r>
            <a:r>
              <a:rPr lang="en-IN" dirty="0"/>
              <a:t>NJ, Law M, Watt HC, et al. Apolipoproteins and ischaemic heart disease: implications for screening. </a:t>
            </a:r>
            <a:r>
              <a:rPr lang="en-IN" b="1" dirty="0"/>
              <a:t>Lancet</a:t>
            </a:r>
            <a:r>
              <a:rPr lang="en-IN" i="1" dirty="0"/>
              <a:t>.</a:t>
            </a:r>
            <a:r>
              <a:rPr lang="en-IN" dirty="0"/>
              <a:t>1994; </a:t>
            </a:r>
            <a:r>
              <a:rPr lang="en-IN" i="1" dirty="0" smtClean="0"/>
              <a:t>343</a:t>
            </a:r>
            <a:r>
              <a:rPr lang="en-IN" dirty="0" smtClean="0"/>
              <a:t>:75–79.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5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0157"/>
          </a:xfrm>
        </p:spPr>
        <p:txBody>
          <a:bodyPr/>
          <a:lstStyle/>
          <a:p>
            <a:pPr algn="just"/>
            <a:r>
              <a:rPr lang="en-US" sz="4000" dirty="0" smtClean="0"/>
              <a:t>Subjective extracts provide a better accuracy of disease </a:t>
            </a:r>
            <a:r>
              <a:rPr lang="en-US" sz="4000" dirty="0" smtClean="0"/>
              <a:t>prediction.</a:t>
            </a:r>
            <a:endParaRPr lang="en-US" sz="4000" dirty="0" smtClean="0"/>
          </a:p>
          <a:p>
            <a:pPr algn="just"/>
            <a:r>
              <a:rPr lang="en-US" sz="4000" dirty="0" smtClean="0"/>
              <a:t>Early prediction can prevent major Risk.</a:t>
            </a:r>
            <a:endParaRPr lang="en-US" sz="4000" dirty="0" smtClean="0"/>
          </a:p>
          <a:p>
            <a:pPr algn="just"/>
            <a:r>
              <a:rPr lang="en-US" sz="4000" dirty="0" smtClean="0"/>
              <a:t>Several approaches use algorithms like Naïve Bayes, </a:t>
            </a:r>
            <a:r>
              <a:rPr lang="en-US" sz="4000" dirty="0" smtClean="0"/>
              <a:t>Logical Regression</a:t>
            </a:r>
            <a:r>
              <a:rPr lang="en-US" sz="4000" dirty="0" smtClean="0"/>
              <a:t>, </a:t>
            </a:r>
            <a:r>
              <a:rPr lang="en-US" sz="4000" dirty="0" smtClean="0"/>
              <a:t>etc. to perform </a:t>
            </a:r>
            <a:r>
              <a:rPr lang="en-US" sz="4000" dirty="0" smtClean="0"/>
              <a:t>data</a:t>
            </a:r>
            <a:r>
              <a:rPr lang="en-US" sz="4000" dirty="0" smtClean="0"/>
              <a:t> analysis.</a:t>
            </a:r>
            <a:endParaRPr lang="en-US" sz="40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34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29075"/>
          </a:xfrm>
        </p:spPr>
        <p:txBody>
          <a:bodyPr/>
          <a:lstStyle/>
          <a:p>
            <a:r>
              <a:rPr lang="en-US" dirty="0" smtClean="0"/>
              <a:t>                            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19799"/>
            <a:ext cx="10515600" cy="1571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3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IN" dirty="0" smtClean="0"/>
              <a:t>Aim</a:t>
            </a:r>
          </a:p>
          <a:p>
            <a:pPr marL="514350" indent="-514350">
              <a:buAutoNum type="arabicPeriod"/>
            </a:pPr>
            <a:r>
              <a:rPr lang="en-IN" dirty="0" smtClean="0"/>
              <a:t>Problem Statement</a:t>
            </a:r>
          </a:p>
          <a:p>
            <a:pPr marL="514350" indent="-514350">
              <a:buAutoNum type="arabicPeriod"/>
            </a:pPr>
            <a:r>
              <a:rPr lang="en-IN" dirty="0" smtClean="0"/>
              <a:t>Algorithms Used</a:t>
            </a:r>
          </a:p>
          <a:p>
            <a:pPr marL="514350" indent="-514350">
              <a:buAutoNum type="arabicPeriod"/>
            </a:pPr>
            <a:r>
              <a:rPr lang="en-IN" dirty="0" smtClean="0"/>
              <a:t>Datasets</a:t>
            </a:r>
          </a:p>
          <a:p>
            <a:pPr marL="514350" indent="-514350">
              <a:buAutoNum type="arabicPeriod"/>
            </a:pPr>
            <a:r>
              <a:rPr lang="en-IN" dirty="0" smtClean="0"/>
              <a:t>Packages Used</a:t>
            </a:r>
          </a:p>
          <a:p>
            <a:pPr marL="514350" indent="-514350">
              <a:buAutoNum type="arabicPeriod"/>
            </a:pPr>
            <a:r>
              <a:rPr lang="en-IN" dirty="0" smtClean="0"/>
              <a:t>Steps of Analysis</a:t>
            </a:r>
          </a:p>
          <a:p>
            <a:pPr marL="514350" indent="-514350">
              <a:buAutoNum type="arabicPeriod"/>
            </a:pPr>
            <a:r>
              <a:rPr lang="en-IN" dirty="0" smtClean="0"/>
              <a:t>Result</a:t>
            </a:r>
          </a:p>
          <a:p>
            <a:pPr marL="514350" indent="-514350">
              <a:buAutoNum type="arabicPeriod"/>
            </a:pPr>
            <a:r>
              <a:rPr lang="en-IN" dirty="0" smtClean="0"/>
              <a:t>References</a:t>
            </a:r>
          </a:p>
          <a:p>
            <a:pPr marL="514350" indent="-514350">
              <a:buAutoNum type="arabicPeriod"/>
            </a:pPr>
            <a:r>
              <a:rPr lang="en-IN" dirty="0" smtClean="0"/>
              <a:t>Conclusion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50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69875"/>
            <a:ext cx="10515600" cy="1325563"/>
          </a:xfrm>
        </p:spPr>
        <p:txBody>
          <a:bodyPr/>
          <a:lstStyle/>
          <a:p>
            <a:r>
              <a:rPr lang="en-US" dirty="0" smtClean="0"/>
              <a:t>Aim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3900"/>
            <a:ext cx="10515600" cy="54530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High accuracy is of prime importance in medical field for disease diagnosis </a:t>
            </a:r>
          </a:p>
          <a:p>
            <a:r>
              <a:rPr lang="en-US" dirty="0" smtClean="0"/>
              <a:t> Reduce the margin of diagnostic error</a:t>
            </a:r>
          </a:p>
          <a:p>
            <a:r>
              <a:rPr lang="en-US" dirty="0" smtClean="0"/>
              <a:t>High performance and accuracy</a:t>
            </a:r>
          </a:p>
          <a:p>
            <a:r>
              <a:rPr lang="en-US" dirty="0"/>
              <a:t>This suggestion is promising as data modeling and analysis tools, e.g., data mining, have the potential to generate a knowledge-rich environment which can help to significantly improve the quality of clinical </a:t>
            </a:r>
            <a:r>
              <a:rPr lang="en-US" dirty="0" smtClean="0"/>
              <a:t>decisions.</a:t>
            </a:r>
          </a:p>
          <a:p>
            <a:r>
              <a:rPr lang="en-US" dirty="0" smtClean="0"/>
              <a:t>The </a:t>
            </a:r>
            <a:r>
              <a:rPr lang="en-US" dirty="0"/>
              <a:t>main objective of this research is to develop a prototype Intelligent </a:t>
            </a:r>
            <a:r>
              <a:rPr lang="en-US" dirty="0" smtClean="0"/>
              <a:t>Heart.</a:t>
            </a:r>
          </a:p>
          <a:p>
            <a:r>
              <a:rPr lang="en-US" dirty="0" smtClean="0"/>
              <a:t>Helps </a:t>
            </a:r>
            <a:r>
              <a:rPr lang="en-US" dirty="0"/>
              <a:t>to reduce treatment costs</a:t>
            </a:r>
            <a:r>
              <a:rPr lang="en-US" dirty="0" smtClean="0"/>
              <a:t>.</a:t>
            </a:r>
          </a:p>
          <a:p>
            <a:r>
              <a:rPr lang="en-US" dirty="0"/>
              <a:t>To enhance visualization and ease of interpretation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3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few systems use the available clinical data for prediction purposes and even if they </a:t>
            </a:r>
            <a:r>
              <a:rPr lang="en-US" dirty="0" err="1"/>
              <a:t>do,they</a:t>
            </a:r>
            <a:r>
              <a:rPr lang="en-US" dirty="0"/>
              <a:t> are restricted by the large number of association rules that </a:t>
            </a:r>
            <a:r>
              <a:rPr lang="en-US" dirty="0" smtClean="0"/>
              <a:t>apply.</a:t>
            </a:r>
          </a:p>
          <a:p>
            <a:r>
              <a:rPr lang="en-US" dirty="0" smtClean="0"/>
              <a:t>Diagnosis </a:t>
            </a:r>
            <a:r>
              <a:rPr lang="en-US" dirty="0"/>
              <a:t>of the condition solely depends upon the </a:t>
            </a:r>
            <a:r>
              <a:rPr lang="en-US" dirty="0" err="1"/>
              <a:t>Doctors's</a:t>
            </a:r>
            <a:r>
              <a:rPr lang="en-US" dirty="0"/>
              <a:t> intuition and patient's records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the problem is </a:t>
            </a:r>
            <a:r>
              <a:rPr lang="en-US" dirty="0"/>
              <a:t>Detection is not possible at an earlier stage</a:t>
            </a:r>
            <a:r>
              <a:rPr lang="en-US" dirty="0" smtClean="0"/>
              <a:t>.</a:t>
            </a:r>
          </a:p>
          <a:p>
            <a:r>
              <a:rPr lang="en-US" dirty="0"/>
              <a:t>In the existing system, practical use of various collected data is time consuming.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7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Logical Regression:  We </a:t>
            </a:r>
            <a:r>
              <a:rPr lang="en-US" dirty="0"/>
              <a:t>use logistic regression model to train and predict the dataset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Initially </a:t>
            </a:r>
            <a:r>
              <a:rPr lang="en-US" dirty="0"/>
              <a:t>we include all the variables to train and test the model</a:t>
            </a:r>
            <a:r>
              <a:rPr lang="en-US" dirty="0" smtClean="0"/>
              <a:t>.</a:t>
            </a:r>
          </a:p>
          <a:p>
            <a:r>
              <a:rPr lang="en-US" dirty="0"/>
              <a:t>Bayes' </a:t>
            </a:r>
            <a:r>
              <a:rPr lang="en-US" dirty="0" smtClean="0"/>
              <a:t>Theorem:  Bayes’ Theorem </a:t>
            </a:r>
            <a:r>
              <a:rPr lang="en-US" dirty="0"/>
              <a:t>finds the probability of an event occurring given the </a:t>
            </a:r>
            <a:r>
              <a:rPr lang="en-US" dirty="0" smtClean="0"/>
              <a:t>probability</a:t>
            </a:r>
          </a:p>
          <a:p>
            <a:r>
              <a:rPr lang="en-US" dirty="0"/>
              <a:t>Probability For Data Mining for a more in-depth introduction to Density estimation and general use of Bayes Classifiers, with Naive Bayes Classifiers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a special case. But if you just want the executive summary bottom line on </a:t>
            </a:r>
            <a:r>
              <a:rPr lang="en-US" dirty="0" smtClean="0"/>
              <a:t>learning </a:t>
            </a:r>
            <a:r>
              <a:rPr lang="en-US" dirty="0"/>
              <a:t>and using Naive Bayes classifiers on categorical attributes then these are the slides for you.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2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0591"/>
            <a:ext cx="10515600" cy="4096372"/>
          </a:xfrm>
        </p:spPr>
        <p:txBody>
          <a:bodyPr>
            <a:normAutofit/>
          </a:bodyPr>
          <a:lstStyle/>
          <a:p>
            <a:r>
              <a:rPr lang="en-US" dirty="0" smtClean="0"/>
              <a:t>Dataset consists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database contains 76 attributes, but all published experiments refer to using a subset of 14 of them. In particular, the Cleveland database is the only one that has been used.</a:t>
            </a:r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Data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Source:- </a:t>
            </a:r>
            <a:r>
              <a:rPr kumimoji="0" lang="en-US" altLang="en-US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Kaggle</a:t>
            </a:r>
            <a:endParaRPr kumimoji="0" lang="en-US" alt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endParaRPr kumimoji="0" lang="en-US" alt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r>
              <a:rPr lang="en-US" dirty="0" smtClean="0">
                <a:latin typeface="Inter"/>
              </a:rPr>
              <a:t>Format:- No. of rows - 303</a:t>
            </a:r>
          </a:p>
          <a:p>
            <a:pPr marL="0" indent="0">
              <a:buNone/>
            </a:pPr>
            <a:r>
              <a:rPr lang="en-US" dirty="0">
                <a:latin typeface="Inter"/>
              </a:rPr>
              <a:t> </a:t>
            </a:r>
            <a:r>
              <a:rPr lang="en-US" dirty="0" smtClean="0">
                <a:latin typeface="Inter"/>
              </a:rPr>
              <a:t>              No. of Columns - 14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15072"/>
            <a:ext cx="65" cy="8873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8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Overview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792288"/>
            <a:ext cx="9931400" cy="3744912"/>
          </a:xfrm>
        </p:spPr>
      </p:pic>
    </p:spTree>
    <p:extLst>
      <p:ext uri="{BB962C8B-B14F-4D97-AF65-F5344CB8AC3E}">
        <p14:creationId xmlns:p14="http://schemas.microsoft.com/office/powerpoint/2010/main" val="10381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</a:t>
            </a:r>
            <a:r>
              <a:rPr lang="en-US" dirty="0" err="1" smtClean="0"/>
              <a:t>Analyse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67262"/>
            <a:ext cx="10515600" cy="35988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Step 1 - Install the required packages</a:t>
            </a: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Step 2 - Read the file 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Step 3 - Build and Clean corpus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Step 5 - Build the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Bar Plot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for Diseased and Not Diseased.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6 - Obtain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iseased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cores</a:t>
            </a: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Step 7 - Obtain the Bar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Plot of Result</a:t>
            </a: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(dataset)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04" y="1690688"/>
            <a:ext cx="9297996" cy="4519612"/>
          </a:xfrm>
        </p:spPr>
      </p:pic>
    </p:spTree>
    <p:extLst>
      <p:ext uri="{BB962C8B-B14F-4D97-AF65-F5344CB8AC3E}">
        <p14:creationId xmlns:p14="http://schemas.microsoft.com/office/powerpoint/2010/main" val="39754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432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Inter</vt:lpstr>
      <vt:lpstr>Times New Roman</vt:lpstr>
      <vt:lpstr>Office Theme</vt:lpstr>
      <vt:lpstr>Heart Disease Data Analyses</vt:lpstr>
      <vt:lpstr>CONTENT</vt:lpstr>
      <vt:lpstr>Aim</vt:lpstr>
      <vt:lpstr>PROBLEM STATEMENT</vt:lpstr>
      <vt:lpstr>ALGORITHMS USED</vt:lpstr>
      <vt:lpstr>DATASET</vt:lpstr>
      <vt:lpstr>Dataset Overview</vt:lpstr>
      <vt:lpstr>Steps To Analyse</vt:lpstr>
      <vt:lpstr>Head (dataset)</vt:lpstr>
      <vt:lpstr>RESULTS</vt:lpstr>
      <vt:lpstr>RESULTS</vt:lpstr>
      <vt:lpstr>RESULTS</vt:lpstr>
      <vt:lpstr>REFERENCE</vt:lpstr>
      <vt:lpstr>CONCLUSION</vt:lpstr>
      <vt:lpstr>          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Data Analyses</dc:title>
  <dc:creator>7572</dc:creator>
  <cp:lastModifiedBy>7572</cp:lastModifiedBy>
  <cp:revision>17</cp:revision>
  <dcterms:created xsi:type="dcterms:W3CDTF">2021-04-30T08:48:24Z</dcterms:created>
  <dcterms:modified xsi:type="dcterms:W3CDTF">2021-05-04T13:21:07Z</dcterms:modified>
</cp:coreProperties>
</file>