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8" r:id="rId2"/>
    <p:sldId id="489" r:id="rId3"/>
    <p:sldId id="490" r:id="rId4"/>
    <p:sldId id="491" r:id="rId5"/>
    <p:sldId id="492" r:id="rId6"/>
    <p:sldId id="498" r:id="rId7"/>
    <p:sldId id="499" r:id="rId8"/>
    <p:sldId id="500" r:id="rId9"/>
    <p:sldId id="501" r:id="rId10"/>
    <p:sldId id="502" r:id="rId11"/>
    <p:sldId id="503" r:id="rId12"/>
    <p:sldId id="504" r:id="rId13"/>
    <p:sldId id="505" r:id="rId14"/>
    <p:sldId id="506" r:id="rId15"/>
    <p:sldId id="507" r:id="rId16"/>
    <p:sldId id="508" r:id="rId17"/>
    <p:sldId id="509" r:id="rId18"/>
    <p:sldId id="510" r:id="rId19"/>
    <p:sldId id="511" r:id="rId20"/>
    <p:sldId id="512" r:id="rId21"/>
    <p:sldId id="513" r:id="rId22"/>
    <p:sldId id="417" r:id="rId23"/>
    <p:sldId id="418" r:id="rId24"/>
    <p:sldId id="419" r:id="rId25"/>
    <p:sldId id="421" r:id="rId26"/>
    <p:sldId id="422" r:id="rId27"/>
    <p:sldId id="423" r:id="rId28"/>
    <p:sldId id="425" r:id="rId29"/>
    <p:sldId id="426" r:id="rId30"/>
    <p:sldId id="427" r:id="rId31"/>
    <p:sldId id="428" r:id="rId32"/>
    <p:sldId id="430" r:id="rId33"/>
    <p:sldId id="432" r:id="rId34"/>
    <p:sldId id="463" r:id="rId35"/>
    <p:sldId id="433" r:id="rId36"/>
    <p:sldId id="434" r:id="rId37"/>
    <p:sldId id="435" r:id="rId38"/>
    <p:sldId id="436" r:id="rId39"/>
    <p:sldId id="437" r:id="rId40"/>
    <p:sldId id="438" r:id="rId41"/>
    <p:sldId id="439" r:id="rId42"/>
    <p:sldId id="440" r:id="rId43"/>
    <p:sldId id="441" r:id="rId44"/>
    <p:sldId id="442" r:id="rId45"/>
    <p:sldId id="443" r:id="rId46"/>
    <p:sldId id="444" r:id="rId47"/>
    <p:sldId id="445" r:id="rId48"/>
    <p:sldId id="446" r:id="rId49"/>
    <p:sldId id="450" r:id="rId50"/>
    <p:sldId id="451" r:id="rId51"/>
    <p:sldId id="464" r:id="rId52"/>
    <p:sldId id="452" r:id="rId53"/>
    <p:sldId id="453" r:id="rId54"/>
    <p:sldId id="454" r:id="rId55"/>
    <p:sldId id="455" r:id="rId56"/>
    <p:sldId id="456" r:id="rId57"/>
    <p:sldId id="458" r:id="rId58"/>
    <p:sldId id="459" r:id="rId59"/>
    <p:sldId id="461" r:id="rId60"/>
  </p:sldIdLst>
  <p:sldSz cx="9144000" cy="6858000" type="screen4x3"/>
  <p:notesSz cx="6834188" cy="9979025"/>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Objects="1">
      <p:cViewPr varScale="1">
        <p:scale>
          <a:sx n="118" d="100"/>
          <a:sy n="118" d="100"/>
        </p:scale>
        <p:origin x="1738"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4F5E631-F317-4489-A7A0-A57EF71FDCDC}"/>
              </a:ext>
            </a:extLst>
          </p:cNvPr>
          <p:cNvSpPr>
            <a:spLocks noGrp="1" noChangeArrowheads="1"/>
          </p:cNvSpPr>
          <p:nvPr>
            <p:ph type="hdr" sz="quarter"/>
          </p:nvPr>
        </p:nvSpPr>
        <p:spPr bwMode="auto">
          <a:xfrm>
            <a:off x="0" y="0"/>
            <a:ext cx="2960688" cy="498475"/>
          </a:xfrm>
          <a:prstGeom prst="rect">
            <a:avLst/>
          </a:prstGeom>
          <a:noFill/>
          <a:ln>
            <a:noFill/>
          </a:ln>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2051" name="Rectangle 3">
            <a:extLst>
              <a:ext uri="{FF2B5EF4-FFF2-40B4-BE49-F238E27FC236}">
                <a16:creationId xmlns:a16="http://schemas.microsoft.com/office/drawing/2014/main" id="{0781140A-C0F8-4011-B470-F5CE6B61077E}"/>
              </a:ext>
            </a:extLst>
          </p:cNvPr>
          <p:cNvSpPr>
            <a:spLocks noGrp="1" noChangeArrowheads="1"/>
          </p:cNvSpPr>
          <p:nvPr>
            <p:ph type="dt" idx="1"/>
          </p:nvPr>
        </p:nvSpPr>
        <p:spPr bwMode="auto">
          <a:xfrm>
            <a:off x="3870325" y="0"/>
            <a:ext cx="2962275" cy="498475"/>
          </a:xfrm>
          <a:prstGeom prst="rect">
            <a:avLst/>
          </a:prstGeom>
          <a:noFill/>
          <a:ln>
            <a:noFill/>
          </a:ln>
        </p:spPr>
        <p:txBody>
          <a:bodyPr vert="horz" wrap="square" lIns="91440" tIns="45720" rIns="91440" bIns="45720" numCol="1" anchor="t" anchorCtr="0" compatLnSpc="1"/>
          <a:lstStyle>
            <a:lvl1pPr algn="r" eaLnBrk="0" hangingPunct="0">
              <a:defRPr sz="1200"/>
            </a:lvl1pPr>
          </a:lstStyle>
          <a:p>
            <a:pPr>
              <a:defRPr/>
            </a:pPr>
            <a:endParaRPr lang="zh-CN" altLang="en-US"/>
          </a:p>
        </p:txBody>
      </p:sp>
      <p:sp>
        <p:nvSpPr>
          <p:cNvPr id="2052" name="Rectangle 4">
            <a:extLst>
              <a:ext uri="{FF2B5EF4-FFF2-40B4-BE49-F238E27FC236}">
                <a16:creationId xmlns:a16="http://schemas.microsoft.com/office/drawing/2014/main" id="{1CD0E0D7-70A8-40E7-9DBB-08B88BCFA6EC}"/>
              </a:ext>
            </a:extLst>
          </p:cNvPr>
          <p:cNvSpPr>
            <a:spLocks noGrp="1" noRot="1" noChangeAspect="1" noChangeArrowheads="1"/>
          </p:cNvSpPr>
          <p:nvPr>
            <p:ph type="sldImg" idx="4294967295"/>
          </p:nvPr>
        </p:nvSpPr>
        <p:spPr bwMode="auto">
          <a:xfrm>
            <a:off x="1138238" y="747713"/>
            <a:ext cx="45561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A369D06E-C5BB-492A-9132-512DC0699262}"/>
              </a:ext>
            </a:extLst>
          </p:cNvPr>
          <p:cNvSpPr>
            <a:spLocks noGrp="1" noChangeArrowheads="1"/>
          </p:cNvSpPr>
          <p:nvPr>
            <p:ph type="body" sz="quarter" idx="3"/>
          </p:nvPr>
        </p:nvSpPr>
        <p:spPr bwMode="auto">
          <a:xfrm>
            <a:off x="682625" y="4740275"/>
            <a:ext cx="5467350" cy="4489450"/>
          </a:xfrm>
          <a:prstGeom prst="rect">
            <a:avLst/>
          </a:prstGeom>
          <a:noFill/>
          <a:ln>
            <a:noFill/>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E38D67E9-22FF-42F2-86D7-9AAAD6145DAC}"/>
              </a:ext>
            </a:extLst>
          </p:cNvPr>
          <p:cNvSpPr>
            <a:spLocks noGrp="1" noChangeArrowheads="1"/>
          </p:cNvSpPr>
          <p:nvPr>
            <p:ph type="ftr" sz="quarter" idx="4"/>
          </p:nvPr>
        </p:nvSpPr>
        <p:spPr bwMode="auto">
          <a:xfrm>
            <a:off x="0" y="9477375"/>
            <a:ext cx="2960688" cy="500063"/>
          </a:xfrm>
          <a:prstGeom prst="rect">
            <a:avLst/>
          </a:prstGeom>
          <a:noFill/>
          <a:ln>
            <a:noFill/>
          </a:ln>
        </p:spPr>
        <p:txBody>
          <a:bodyPr vert="horz" wrap="square" lIns="91440" tIns="45720" rIns="91440" bIns="45720" numCol="1" anchor="b" anchorCtr="0" compatLnSpc="1"/>
          <a:lstStyle>
            <a:lvl1pPr eaLnBrk="0" hangingPunct="0">
              <a:defRPr sz="1200"/>
            </a:lvl1pPr>
          </a:lstStyle>
          <a:p>
            <a:pPr>
              <a:defRPr/>
            </a:pPr>
            <a:endParaRPr lang="en-US"/>
          </a:p>
        </p:txBody>
      </p:sp>
      <p:sp>
        <p:nvSpPr>
          <p:cNvPr id="2055" name="Rectangle 7">
            <a:extLst>
              <a:ext uri="{FF2B5EF4-FFF2-40B4-BE49-F238E27FC236}">
                <a16:creationId xmlns:a16="http://schemas.microsoft.com/office/drawing/2014/main" id="{536009F8-D63C-4E03-B42C-C6A81411B84D}"/>
              </a:ext>
            </a:extLst>
          </p:cNvPr>
          <p:cNvSpPr>
            <a:spLocks noGrp="1" noChangeArrowheads="1"/>
          </p:cNvSpPr>
          <p:nvPr>
            <p:ph type="sldNum" sz="quarter" idx="5"/>
          </p:nvPr>
        </p:nvSpPr>
        <p:spPr bwMode="auto">
          <a:xfrm>
            <a:off x="3870325" y="9477375"/>
            <a:ext cx="2962275" cy="500063"/>
          </a:xfrm>
          <a:prstGeom prst="rect">
            <a:avLst/>
          </a:prstGeom>
          <a:noFill/>
          <a:ln>
            <a:noFill/>
          </a:ln>
        </p:spPr>
        <p:txBody>
          <a:bodyPr vert="horz" wrap="square" lIns="91440" tIns="45720" rIns="91440" bIns="45720" numCol="1" anchor="b" anchorCtr="0" compatLnSpc="1"/>
          <a:lstStyle>
            <a:lvl1pPr algn="r">
              <a:defRPr sz="1200" noProof="1" dirty="0">
                <a:cs typeface="+mn-ea"/>
              </a:defRPr>
            </a:lvl1pPr>
          </a:lstStyle>
          <a:p>
            <a:fld id="{87F2191A-65A4-4168-B2D6-5A2C7EDF7A98}" type="slidenum">
              <a:rPr lang="zh-CN" altLang="en-US"/>
              <a:pPr/>
              <a:t>‹#›</a:t>
            </a:fld>
            <a:endParaRPr lang="en-US" altLang="zh-CN">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1966243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32976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1185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7764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156883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04596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3071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69703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0492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316252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18694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a:extLst>
              <a:ext uri="{FF2B5EF4-FFF2-40B4-BE49-F238E27FC236}">
                <a16:creationId xmlns:a16="http://schemas.microsoft.com/office/drawing/2014/main" id="{17C5C079-D27B-4B1B-84E6-66C7409B1111}"/>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15875" y="838200"/>
            <a:ext cx="9155113"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a:extLst>
              <a:ext uri="{FF2B5EF4-FFF2-40B4-BE49-F238E27FC236}">
                <a16:creationId xmlns:a16="http://schemas.microsoft.com/office/drawing/2014/main" id="{AD88C022-2930-4217-A453-1CE347BAF24C}"/>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5875" y="6453188"/>
            <a:ext cx="91598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a:extLst>
              <a:ext uri="{FF2B5EF4-FFF2-40B4-BE49-F238E27FC236}">
                <a16:creationId xmlns:a16="http://schemas.microsoft.com/office/drawing/2014/main" id="{6A3D5213-97E8-4FD2-8BE6-058D036B400C}"/>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5875" y="-22225"/>
            <a:ext cx="91598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a:extLst>
              <a:ext uri="{FF2B5EF4-FFF2-40B4-BE49-F238E27FC236}">
                <a16:creationId xmlns:a16="http://schemas.microsoft.com/office/drawing/2014/main" id="{C853C7B4-774E-475E-82AB-BB92E3E4422A}"/>
              </a:ext>
            </a:extLst>
          </p:cNvPr>
          <p:cNvSpPr>
            <a:spLocks noGrp="1" noChangeArrowheads="1"/>
          </p:cNvSpPr>
          <p:nvPr>
            <p:ph type="title" idx="4294967295"/>
          </p:nvPr>
        </p:nvSpPr>
        <p:spPr bwMode="auto">
          <a:xfrm>
            <a:off x="457200" y="-33338"/>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3">
            <a:extLst>
              <a:ext uri="{FF2B5EF4-FFF2-40B4-BE49-F238E27FC236}">
                <a16:creationId xmlns:a16="http://schemas.microsoft.com/office/drawing/2014/main" id="{5DA25F0B-9396-4A12-B06E-FE3895E10EF7}"/>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Text Box 7">
            <a:extLst>
              <a:ext uri="{FF2B5EF4-FFF2-40B4-BE49-F238E27FC236}">
                <a16:creationId xmlns:a16="http://schemas.microsoft.com/office/drawing/2014/main" id="{E7923500-A1F5-4EDE-A89E-2F679CFB2941}"/>
              </a:ext>
            </a:extLst>
          </p:cNvPr>
          <p:cNvSpPr txBox="1">
            <a:spLocks noChangeArrowheads="1"/>
          </p:cNvSpPr>
          <p:nvPr/>
        </p:nvSpPr>
        <p:spPr bwMode="auto">
          <a:xfrm>
            <a:off x="5510213" y="6454775"/>
            <a:ext cx="4103687"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sz="1600" b="1">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a:extLst>
              <a:ext uri="{FF2B5EF4-FFF2-40B4-BE49-F238E27FC236}">
                <a16:creationId xmlns:a16="http://schemas.microsoft.com/office/drawing/2014/main" id="{DC4C965A-0F4B-42FC-AFF7-F08505F07215}"/>
              </a:ext>
            </a:extLst>
          </p:cNvPr>
          <p:cNvSpPr>
            <a:spLocks noGrp="1" noChangeArrowheads="1"/>
          </p:cNvSpPr>
          <p:nvPr>
            <p:ph type="ctrTitle" idx="4294967295"/>
          </p:nvPr>
        </p:nvSpPr>
        <p:spPr>
          <a:xfrm>
            <a:off x="685800" y="2130425"/>
            <a:ext cx="7772400" cy="1470025"/>
          </a:xfrm>
        </p:spPr>
        <p:txBody>
          <a:bodyPr/>
          <a:lstStyle/>
          <a:p>
            <a:pPr eaLnBrk="1" hangingPunct="1"/>
            <a:endParaRPr lang="zh-CN" altLang="en-US"/>
          </a:p>
        </p:txBody>
      </p:sp>
      <p:sp>
        <p:nvSpPr>
          <p:cNvPr id="3074" name="副标题 2">
            <a:extLst>
              <a:ext uri="{FF2B5EF4-FFF2-40B4-BE49-F238E27FC236}">
                <a16:creationId xmlns:a16="http://schemas.microsoft.com/office/drawing/2014/main" id="{93BDD1BC-36E1-4245-B56D-1CB59CFDEE1C}"/>
              </a:ext>
            </a:extLst>
          </p:cNvPr>
          <p:cNvSpPr>
            <a:spLocks noGrp="1" noChangeArrowheads="1"/>
          </p:cNvSpPr>
          <p:nvPr>
            <p:ph type="subTitle" idx="4294967295"/>
          </p:nvPr>
        </p:nvSpPr>
        <p:spPr>
          <a:xfrm>
            <a:off x="1371600" y="3886200"/>
            <a:ext cx="6400800" cy="1752600"/>
          </a:xfrm>
        </p:spPr>
        <p:txBody>
          <a:bodyPr/>
          <a:lstStyle/>
          <a:p>
            <a:pPr marL="0" indent="0" algn="ctr" eaLnBrk="1" hangingPunct="1">
              <a:buFont typeface="Wingdings" panose="05000000000000000000" pitchFamily="2" charset="2"/>
              <a:buNone/>
            </a:pPr>
            <a:endParaRPr lang="zh-CN" altLang="en-US">
              <a:solidFill>
                <a:srgbClr val="898989"/>
              </a:solidFill>
            </a:endParaRPr>
          </a:p>
        </p:txBody>
      </p:sp>
      <p:pic>
        <p:nvPicPr>
          <p:cNvPr id="3075" name="Picture 3">
            <a:extLst>
              <a:ext uri="{FF2B5EF4-FFF2-40B4-BE49-F238E27FC236}">
                <a16:creationId xmlns:a16="http://schemas.microsoft.com/office/drawing/2014/main" id="{018E5D1A-54D7-4F5E-8FC8-5188C79DEC17}"/>
              </a:ext>
            </a:extLst>
          </p:cNvPr>
          <p:cNvPicPr>
            <a:picLocks noChangeAspect="1" noChangeArrowheads="1"/>
          </p:cNvPicPr>
          <p:nvPr/>
        </p:nvPicPr>
        <p:blipFill>
          <a:blip r:embed="rId2">
            <a:lum bright="4000" contrast="-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a:extLst>
              <a:ext uri="{FF2B5EF4-FFF2-40B4-BE49-F238E27FC236}">
                <a16:creationId xmlns:a16="http://schemas.microsoft.com/office/drawing/2014/main" id="{E8B7D7D2-5300-45D0-A875-20FC17F3BA72}"/>
              </a:ext>
            </a:extLst>
          </p:cNvPr>
          <p:cNvSpPr>
            <a:spLocks noChangeArrowheads="1"/>
          </p:cNvSpPr>
          <p:nvPr/>
        </p:nvSpPr>
        <p:spPr bwMode="auto">
          <a:xfrm>
            <a:off x="323850" y="936625"/>
            <a:ext cx="8208963"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600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br>
              <a:rPr lang="zh-CN" altLang="en-US" sz="6000">
                <a:latin typeface="黑体" panose="02010609060101010101" pitchFamily="49" charset="-122"/>
                <a:ea typeface="黑体" panose="02010609060101010101" pitchFamily="49" charset="-122"/>
                <a:sym typeface="宋体" panose="02010600030101010101" pitchFamily="2" charset="-122"/>
              </a:rPr>
            </a:br>
            <a:r>
              <a:rPr lang="zh-CN" altLang="en-US" sz="6000">
                <a:latin typeface="黑体" panose="02010609060101010101" pitchFamily="49" charset="-122"/>
                <a:ea typeface="黑体" panose="02010609060101010101" pitchFamily="49" charset="-122"/>
                <a:sym typeface="宋体" panose="02010600030101010101" pitchFamily="2" charset="-122"/>
              </a:rPr>
              <a:t> </a:t>
            </a:r>
            <a:r>
              <a:rPr lang="en-US" altLang="zh-CN" sz="3600" b="1">
                <a:solidFill>
                  <a:schemeClr val="bg1"/>
                </a:solidFill>
                <a:latin typeface="Times New Roman" panose="02020603050405020304" pitchFamily="18" charset="0"/>
                <a:sym typeface="宋体" panose="02010600030101010101" pitchFamily="2" charset="-122"/>
              </a:rPr>
              <a:t>An Introduction to Database System</a:t>
            </a:r>
          </a:p>
        </p:txBody>
      </p:sp>
      <p:sp>
        <p:nvSpPr>
          <p:cNvPr id="3077" name="Rectangle 3">
            <a:extLst>
              <a:ext uri="{FF2B5EF4-FFF2-40B4-BE49-F238E27FC236}">
                <a16:creationId xmlns:a16="http://schemas.microsoft.com/office/drawing/2014/main" id="{F113AC73-5A1A-4A31-B54C-30AA9D56E02F}"/>
              </a:ext>
            </a:extLst>
          </p:cNvPr>
          <p:cNvSpPr>
            <a:spLocks noChangeArrowheads="1"/>
          </p:cNvSpPr>
          <p:nvPr/>
        </p:nvSpPr>
        <p:spPr bwMode="auto">
          <a:xfrm>
            <a:off x="1692275" y="5713413"/>
            <a:ext cx="5256213"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20000"/>
              </a:spcBef>
              <a:buFont typeface="Wingdings" panose="05000000000000000000" pitchFamily="2" charset="2"/>
              <a:buNone/>
            </a:pPr>
            <a:r>
              <a:rPr lang="zh-CN" altLang="en-US" sz="2400" b="1">
                <a:solidFill>
                  <a:schemeClr val="bg1"/>
                </a:solidFill>
                <a:latin typeface="Times-Roman" charset="0"/>
                <a:ea typeface="隶书" panose="02010509060101010101" pitchFamily="49" charset="-122"/>
                <a:sym typeface="Arial" panose="020B0604020202020204" pitchFamily="34" charset="0"/>
              </a:rPr>
              <a:t>河北大学计算机科学与技术学院</a:t>
            </a:r>
            <a:endParaRPr lang="en-US" altLang="zh-CN" sz="2400" b="1">
              <a:solidFill>
                <a:schemeClr val="bg1"/>
              </a:solidFill>
              <a:latin typeface="Times-Roman" charset="0"/>
              <a:ea typeface="隶书" panose="02010509060101010101" pitchFamily="49" charset="-122"/>
              <a:sym typeface="宋体" panose="02010600030101010101" pitchFamily="2" charset="-122"/>
            </a:endParaRPr>
          </a:p>
        </p:txBody>
      </p:sp>
      <p:sp>
        <p:nvSpPr>
          <p:cNvPr id="3079" name="Rectangle 7">
            <a:extLst>
              <a:ext uri="{FF2B5EF4-FFF2-40B4-BE49-F238E27FC236}">
                <a16:creationId xmlns:a16="http://schemas.microsoft.com/office/drawing/2014/main" id="{965F18AC-32FB-48B1-BF37-0769D4C375EF}"/>
              </a:ext>
            </a:extLst>
          </p:cNvPr>
          <p:cNvSpPr>
            <a:spLocks noChangeArrowheads="1"/>
          </p:cNvSpPr>
          <p:nvPr/>
        </p:nvSpPr>
        <p:spPr bwMode="auto">
          <a:xfrm>
            <a:off x="468313" y="3692525"/>
            <a:ext cx="8566150" cy="1446213"/>
          </a:xfrm>
          <a:prstGeom prst="rect">
            <a:avLst/>
          </a:prstGeom>
          <a:noFill/>
          <a:ln>
            <a:noFill/>
          </a:ln>
        </p:spPr>
        <p:txBody>
          <a:bodyPr>
            <a:spAutoFit/>
          </a:bodyPr>
          <a:lstStyle/>
          <a:p>
            <a:pPr algn="ctr">
              <a:defRPr/>
            </a:pPr>
            <a:r>
              <a:rPr lang="zh-CN" altLang="en-US" sz="4400" b="1" dirty="0">
                <a:solidFill>
                  <a:schemeClr val="bg1"/>
                </a:solidFill>
                <a:latin typeface="黑体" panose="02010609060101010101" pitchFamily="49" charset="-122"/>
                <a:ea typeface="黑体" panose="02010609060101010101" pitchFamily="49" charset="-122"/>
              </a:rPr>
              <a:t>第三章 关系数据库标准语言</a:t>
            </a:r>
            <a:r>
              <a:rPr lang="en-US" sz="4400" b="1" dirty="0">
                <a:solidFill>
                  <a:schemeClr val="bg1"/>
                </a:solidFill>
                <a:latin typeface="+mn-lt"/>
                <a:ea typeface="黑体" panose="02010609060101010101" pitchFamily="49" charset="-122"/>
              </a:rPr>
              <a:t>SQL</a:t>
            </a:r>
            <a:r>
              <a:rPr lang="en-US" sz="4400" b="1" dirty="0">
                <a:solidFill>
                  <a:schemeClr val="bg1"/>
                </a:solidFill>
                <a:latin typeface="黑体" panose="02010609060101010101" pitchFamily="49" charset="-122"/>
                <a:ea typeface="黑体" panose="02010609060101010101" pitchFamily="49" charset="-122"/>
              </a:rPr>
              <a:t>（</a:t>
            </a:r>
            <a:r>
              <a:rPr lang="zh-CN" altLang="en-US" sz="4400" b="1" dirty="0">
                <a:solidFill>
                  <a:schemeClr val="bg1"/>
                </a:solidFill>
                <a:latin typeface="黑体" panose="02010609060101010101" pitchFamily="49" charset="-122"/>
                <a:ea typeface="黑体" panose="02010609060101010101" pitchFamily="49" charset="-122"/>
              </a:rPr>
              <a:t>续</a:t>
            </a:r>
            <a:r>
              <a:rPr lang="en-US" sz="4400" b="1" dirty="0">
                <a:solidFill>
                  <a:schemeClr val="bg1"/>
                </a:solidFill>
                <a:latin typeface="黑体" panose="02010609060101010101" pitchFamily="49" charset="-122"/>
                <a:ea typeface="黑体" panose="02010609060101010101" pitchFamily="49" charset="-122"/>
              </a:rPr>
              <a:t>2）</a:t>
            </a:r>
            <a:endParaRPr lang="zh-CN" altLang="en-US" sz="4400" b="1" dirty="0">
              <a:solidFill>
                <a:schemeClr val="bg1"/>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11237309-B970-4E17-BD53-5663046EDA6F}"/>
              </a:ext>
            </a:extLst>
          </p:cNvPr>
          <p:cNvSpPr>
            <a:spLocks noGrp="1" noChangeArrowheads="1"/>
          </p:cNvSpPr>
          <p:nvPr>
            <p:ph type="title" idx="4294967295"/>
          </p:nvPr>
        </p:nvSpPr>
        <p:spPr/>
        <p:txBody>
          <a:bodyPr/>
          <a:lstStyle/>
          <a:p>
            <a:pPr eaLnBrk="1" hangingPunct="1"/>
            <a:r>
              <a:rPr lang="en-US" altLang="zh-CN" sz="3600"/>
              <a:t>3.5.2  </a:t>
            </a:r>
            <a:r>
              <a:rPr lang="zh-CN" altLang="en-US" sz="3600"/>
              <a:t>修改数据</a:t>
            </a:r>
          </a:p>
        </p:txBody>
      </p:sp>
      <p:sp>
        <p:nvSpPr>
          <p:cNvPr id="12290" name="Rectangle 3">
            <a:extLst>
              <a:ext uri="{FF2B5EF4-FFF2-40B4-BE49-F238E27FC236}">
                <a16:creationId xmlns:a16="http://schemas.microsoft.com/office/drawing/2014/main" id="{3E0B5A18-2BB4-495B-8C34-EFBD48A9EF58}"/>
              </a:ext>
            </a:extLst>
          </p:cNvPr>
          <p:cNvSpPr>
            <a:spLocks noGrp="1" noChangeArrowheads="1"/>
          </p:cNvSpPr>
          <p:nvPr>
            <p:ph type="body" idx="4294967295"/>
          </p:nvPr>
        </p:nvSpPr>
        <p:spPr>
          <a:xfrm>
            <a:off x="611188" y="1268413"/>
            <a:ext cx="8153400" cy="4114800"/>
          </a:xfrm>
        </p:spPr>
        <p:txBody>
          <a:bodyPr/>
          <a:lstStyle/>
          <a:p>
            <a:pPr eaLnBrk="1" hangingPunct="1">
              <a:lnSpc>
                <a:spcPct val="90000"/>
              </a:lnSpc>
            </a:pPr>
            <a:r>
              <a:rPr lang="zh-CN" altLang="en-US"/>
              <a:t>语句格式</a:t>
            </a:r>
          </a:p>
          <a:p>
            <a:pPr eaLnBrk="1" hangingPunct="1">
              <a:lnSpc>
                <a:spcPct val="90000"/>
              </a:lnSpc>
              <a:buFont typeface="Wingdings" panose="05000000000000000000" pitchFamily="2" charset="2"/>
              <a:buNone/>
            </a:pPr>
            <a:r>
              <a:rPr lang="zh-CN" altLang="en-US"/>
              <a:t>   </a:t>
            </a:r>
            <a:r>
              <a:rPr lang="en-US" altLang="zh-CN" sz="2400">
                <a:solidFill>
                  <a:srgbClr val="0066FF"/>
                </a:solidFill>
              </a:rPr>
              <a:t>UPDATE</a:t>
            </a:r>
            <a:r>
              <a:rPr lang="en-US" altLang="zh-CN" sz="2400"/>
              <a:t>  &lt;</a:t>
            </a:r>
            <a:r>
              <a:rPr lang="zh-CN" altLang="en-US" sz="2400"/>
              <a:t>表名</a:t>
            </a:r>
            <a:r>
              <a:rPr lang="en-US" altLang="zh-CN" sz="2400"/>
              <a:t>&gt;</a:t>
            </a:r>
          </a:p>
          <a:p>
            <a:pPr eaLnBrk="1" hangingPunct="1">
              <a:lnSpc>
                <a:spcPct val="90000"/>
              </a:lnSpc>
              <a:buFont typeface="Wingdings" panose="05000000000000000000" pitchFamily="2" charset="2"/>
              <a:buNone/>
            </a:pPr>
            <a:r>
              <a:rPr lang="en-US" altLang="zh-CN" sz="2400"/>
              <a:t>    </a:t>
            </a:r>
            <a:r>
              <a:rPr lang="en-US" altLang="zh-CN" sz="2400">
                <a:solidFill>
                  <a:srgbClr val="0066FF"/>
                </a:solidFill>
              </a:rPr>
              <a:t>SET</a:t>
            </a:r>
            <a:r>
              <a:rPr lang="en-US" altLang="zh-CN" sz="2400"/>
              <a:t>  &lt;</a:t>
            </a:r>
            <a:r>
              <a:rPr lang="zh-CN" altLang="en-US" sz="2400"/>
              <a:t>列名</a:t>
            </a:r>
            <a:r>
              <a:rPr lang="en-US" altLang="zh-CN" sz="2400"/>
              <a:t>&gt;=&lt;</a:t>
            </a:r>
            <a:r>
              <a:rPr lang="zh-CN" altLang="en-US" sz="2400"/>
              <a:t>表达式</a:t>
            </a:r>
            <a:r>
              <a:rPr lang="en-US" altLang="zh-CN" sz="2400"/>
              <a:t>&gt;[,&lt;</a:t>
            </a:r>
            <a:r>
              <a:rPr lang="zh-CN" altLang="en-US" sz="2400"/>
              <a:t>列名</a:t>
            </a:r>
            <a:r>
              <a:rPr lang="en-US" altLang="zh-CN" sz="2400"/>
              <a:t>&gt;=&lt;</a:t>
            </a:r>
            <a:r>
              <a:rPr lang="zh-CN" altLang="en-US" sz="2400"/>
              <a:t>表达式</a:t>
            </a:r>
            <a:r>
              <a:rPr lang="en-US" altLang="zh-CN" sz="2400"/>
              <a:t>&gt;]…</a:t>
            </a:r>
          </a:p>
          <a:p>
            <a:pPr eaLnBrk="1" hangingPunct="1">
              <a:lnSpc>
                <a:spcPct val="90000"/>
              </a:lnSpc>
              <a:buFont typeface="Wingdings" panose="05000000000000000000" pitchFamily="2" charset="2"/>
              <a:buNone/>
            </a:pPr>
            <a:r>
              <a:rPr lang="en-US" altLang="zh-CN" sz="2400"/>
              <a:t>    [WHERE &lt;</a:t>
            </a:r>
            <a:r>
              <a:rPr lang="zh-CN" altLang="en-US" sz="2400"/>
              <a:t>条件</a:t>
            </a:r>
            <a:r>
              <a:rPr lang="en-US" altLang="zh-CN" sz="2400"/>
              <a:t>&gt;]</a:t>
            </a:r>
            <a:r>
              <a:rPr lang="zh-CN" altLang="en-US" sz="2400"/>
              <a:t>;</a:t>
            </a:r>
          </a:p>
          <a:p>
            <a:pPr lvl="1">
              <a:lnSpc>
                <a:spcPct val="90000"/>
              </a:lnSpc>
              <a:buFont typeface="Wingdings" panose="05000000000000000000" pitchFamily="2" charset="2"/>
              <a:buNone/>
            </a:pPr>
            <a:endParaRPr lang="zh-CN" altLang="en-US"/>
          </a:p>
          <a:p>
            <a:pPr eaLnBrk="1" hangingPunct="1">
              <a:lnSpc>
                <a:spcPct val="90000"/>
              </a:lnSpc>
            </a:pPr>
            <a:r>
              <a:rPr lang="zh-CN" altLang="en-US"/>
              <a:t>功能</a:t>
            </a:r>
          </a:p>
          <a:p>
            <a:pPr lvl="1">
              <a:lnSpc>
                <a:spcPct val="110000"/>
              </a:lnSpc>
            </a:pPr>
            <a:r>
              <a:rPr lang="zh-CN" altLang="en-US"/>
              <a:t>修改指定表中满足</a:t>
            </a:r>
            <a:r>
              <a:rPr lang="en-US" altLang="zh-CN"/>
              <a:t>WHERE</a:t>
            </a:r>
            <a:r>
              <a:rPr lang="zh-CN" altLang="en-US"/>
              <a:t>子句条件的元组</a:t>
            </a:r>
            <a:endParaRPr lang="en-US" altLang="zh-CN"/>
          </a:p>
          <a:p>
            <a:pPr lvl="1">
              <a:lnSpc>
                <a:spcPct val="110000"/>
              </a:lnSpc>
            </a:pPr>
            <a:r>
              <a:rPr lang="en-US" altLang="zh-CN"/>
              <a:t>SET</a:t>
            </a:r>
            <a:r>
              <a:rPr lang="zh-CN" altLang="en-US"/>
              <a:t>子句给出</a:t>
            </a:r>
            <a:r>
              <a:rPr lang="en-US" altLang="zh-CN"/>
              <a:t>&lt;</a:t>
            </a:r>
            <a:r>
              <a:rPr lang="zh-CN" altLang="en-US"/>
              <a:t>表达式</a:t>
            </a:r>
            <a:r>
              <a:rPr lang="en-US" altLang="zh-CN"/>
              <a:t>&gt;</a:t>
            </a:r>
            <a:r>
              <a:rPr lang="zh-CN" altLang="en-US"/>
              <a:t>的值用于取代相应的属性列</a:t>
            </a:r>
            <a:endParaRPr lang="en-US" altLang="zh-CN"/>
          </a:p>
          <a:p>
            <a:pPr lvl="1">
              <a:lnSpc>
                <a:spcPct val="110000"/>
              </a:lnSpc>
            </a:pPr>
            <a:r>
              <a:rPr lang="zh-CN" altLang="en-US"/>
              <a:t>如果省略</a:t>
            </a:r>
            <a:r>
              <a:rPr lang="en-US" altLang="zh-CN"/>
              <a:t>WHERE</a:t>
            </a:r>
            <a:r>
              <a:rPr lang="zh-CN" altLang="en-US"/>
              <a:t>子句，表示要修改表中的所有元组</a:t>
            </a:r>
            <a:endParaRPr lang="en-US" altLang="zh-CN"/>
          </a:p>
          <a:p>
            <a:pPr lvl="1">
              <a:lnSpc>
                <a:spcPct val="110000"/>
              </a:lnSpc>
            </a:pP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DACE725B-FFD3-42E2-8980-EF806BB0A970}"/>
              </a:ext>
            </a:extLst>
          </p:cNvPr>
          <p:cNvSpPr>
            <a:spLocks noGrp="1" noChangeArrowheads="1"/>
          </p:cNvSpPr>
          <p:nvPr>
            <p:ph type="title" idx="4294967295"/>
          </p:nvPr>
        </p:nvSpPr>
        <p:spPr/>
        <p:txBody>
          <a:bodyPr/>
          <a:lstStyle/>
          <a:p>
            <a:pPr eaLnBrk="1" hangingPunct="1"/>
            <a:r>
              <a:rPr lang="zh-CN" altLang="en-US" sz="3600"/>
              <a:t>修改数据（续）</a:t>
            </a:r>
          </a:p>
        </p:txBody>
      </p:sp>
      <p:sp>
        <p:nvSpPr>
          <p:cNvPr id="13314" name="Rectangle 3">
            <a:extLst>
              <a:ext uri="{FF2B5EF4-FFF2-40B4-BE49-F238E27FC236}">
                <a16:creationId xmlns:a16="http://schemas.microsoft.com/office/drawing/2014/main" id="{3AB08FAA-F0AF-4A63-A372-7034BCBF03EE}"/>
              </a:ext>
            </a:extLst>
          </p:cNvPr>
          <p:cNvSpPr>
            <a:spLocks noGrp="1" noChangeArrowheads="1"/>
          </p:cNvSpPr>
          <p:nvPr>
            <p:ph type="body" idx="4294967295"/>
          </p:nvPr>
        </p:nvSpPr>
        <p:spPr>
          <a:xfrm>
            <a:off x="457200" y="1482725"/>
            <a:ext cx="8229600" cy="4854575"/>
          </a:xfrm>
        </p:spPr>
        <p:txBody>
          <a:bodyPr/>
          <a:lstStyle/>
          <a:p>
            <a:pPr eaLnBrk="1" hangingPunct="1">
              <a:lnSpc>
                <a:spcPct val="150000"/>
              </a:lnSpc>
            </a:pPr>
            <a:r>
              <a:rPr lang="zh-CN" altLang="en-US"/>
              <a:t>三种修改方式</a:t>
            </a:r>
          </a:p>
          <a:p>
            <a:pPr lvl="1" eaLnBrk="1" hangingPunct="1">
              <a:lnSpc>
                <a:spcPct val="150000"/>
              </a:lnSpc>
            </a:pPr>
            <a:r>
              <a:rPr lang="zh-CN" altLang="en-US"/>
              <a:t>修改某一个元组的值</a:t>
            </a:r>
          </a:p>
          <a:p>
            <a:pPr lvl="1" eaLnBrk="1" hangingPunct="1">
              <a:lnSpc>
                <a:spcPct val="150000"/>
              </a:lnSpc>
            </a:pPr>
            <a:r>
              <a:rPr lang="en-US" altLang="zh-CN"/>
              <a:t> </a:t>
            </a:r>
            <a:r>
              <a:rPr lang="zh-CN" altLang="en-US"/>
              <a:t>修改多个元组的值</a:t>
            </a:r>
          </a:p>
          <a:p>
            <a:pPr lvl="1" eaLnBrk="1" hangingPunct="1">
              <a:lnSpc>
                <a:spcPct val="150000"/>
              </a:lnSpc>
            </a:pPr>
            <a:r>
              <a:rPr lang="en-US" altLang="zh-CN"/>
              <a:t> </a:t>
            </a:r>
            <a:r>
              <a:rPr lang="zh-CN" altLang="en-US"/>
              <a:t>带子查询的修改语句</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DB74FCF4-C74F-460E-B494-B466DB744007}"/>
              </a:ext>
            </a:extLst>
          </p:cNvPr>
          <p:cNvSpPr>
            <a:spLocks noGrp="1" noChangeArrowheads="1"/>
          </p:cNvSpPr>
          <p:nvPr>
            <p:ph type="title" idx="4294967295"/>
          </p:nvPr>
        </p:nvSpPr>
        <p:spPr/>
        <p:txBody>
          <a:bodyPr/>
          <a:lstStyle/>
          <a:p>
            <a:pPr eaLnBrk="1" hangingPunct="1"/>
            <a:r>
              <a:rPr lang="en-US" altLang="zh-CN" sz="3600"/>
              <a:t>1</a:t>
            </a:r>
            <a:r>
              <a:rPr lang="zh-CN" altLang="en-US" sz="3600"/>
              <a:t>. 修改某一个元组的值</a:t>
            </a:r>
          </a:p>
        </p:txBody>
      </p:sp>
      <p:sp>
        <p:nvSpPr>
          <p:cNvPr id="14338" name="Rectangle 3">
            <a:extLst>
              <a:ext uri="{FF2B5EF4-FFF2-40B4-BE49-F238E27FC236}">
                <a16:creationId xmlns:a16="http://schemas.microsoft.com/office/drawing/2014/main" id="{1A01FCBE-F952-45AD-B84C-F4BCED07DE5C}"/>
              </a:ext>
            </a:extLst>
          </p:cNvPr>
          <p:cNvSpPr>
            <a:spLocks noGrp="1" noChangeArrowheads="1"/>
          </p:cNvSpPr>
          <p:nvPr>
            <p:ph type="body" idx="4294967295"/>
          </p:nvPr>
        </p:nvSpPr>
        <p:spPr/>
        <p:txBody>
          <a:bodyPr/>
          <a:lstStyle/>
          <a:p>
            <a:pPr algn="just" eaLnBrk="1" hangingPunct="1">
              <a:lnSpc>
                <a:spcPct val="150000"/>
              </a:lnSpc>
              <a:buFont typeface="Wingdings" panose="05000000000000000000" pitchFamily="2" charset="2"/>
              <a:buNone/>
            </a:pPr>
            <a:r>
              <a:rPr lang="en-US" altLang="zh-CN" sz="2400"/>
              <a:t>    [</a:t>
            </a:r>
            <a:r>
              <a:rPr lang="zh-CN" altLang="en-US" sz="2400">
                <a:ea typeface="黑体" panose="02010609060101010101" pitchFamily="49" charset="-122"/>
              </a:rPr>
              <a:t>例</a:t>
            </a:r>
            <a:r>
              <a:rPr lang="en-US" altLang="zh-CN" sz="2400"/>
              <a:t>3.73]  </a:t>
            </a:r>
            <a:r>
              <a:rPr lang="zh-CN" altLang="en-US" sz="2400"/>
              <a:t>将学生</a:t>
            </a:r>
            <a:r>
              <a:rPr lang="en-US" altLang="zh-CN" sz="2400"/>
              <a:t>201215121</a:t>
            </a:r>
            <a:r>
              <a:rPr lang="zh-CN" altLang="en-US" sz="2400"/>
              <a:t>的年龄改为</a:t>
            </a:r>
            <a:r>
              <a:rPr lang="en-US" altLang="zh-CN" sz="2400"/>
              <a:t>22</a:t>
            </a:r>
            <a:r>
              <a:rPr lang="zh-CN" altLang="en-US" sz="2400"/>
              <a:t>岁</a:t>
            </a:r>
          </a:p>
          <a:p>
            <a:pPr algn="just" eaLnBrk="1" hangingPunct="1">
              <a:lnSpc>
                <a:spcPct val="150000"/>
              </a:lnSpc>
              <a:buFont typeface="Wingdings" panose="05000000000000000000" pitchFamily="2" charset="2"/>
              <a:buNone/>
            </a:pPr>
            <a:endParaRPr lang="zh-CN" altLang="en-US" sz="2400"/>
          </a:p>
          <a:p>
            <a:pPr algn="just" eaLnBrk="1" hangingPunct="1">
              <a:lnSpc>
                <a:spcPct val="150000"/>
              </a:lnSpc>
              <a:buFont typeface="Wingdings" panose="05000000000000000000" pitchFamily="2" charset="2"/>
              <a:buNone/>
            </a:pPr>
            <a:r>
              <a:rPr lang="zh-CN" altLang="en-US" sz="2400"/>
              <a:t>         </a:t>
            </a:r>
            <a:r>
              <a:rPr lang="en-US" altLang="zh-CN" sz="2400"/>
              <a:t>UPDATE  Student</a:t>
            </a:r>
          </a:p>
          <a:p>
            <a:pPr algn="just" eaLnBrk="1" hangingPunct="1">
              <a:lnSpc>
                <a:spcPct val="150000"/>
              </a:lnSpc>
              <a:buFont typeface="Wingdings" panose="05000000000000000000" pitchFamily="2" charset="2"/>
              <a:buNone/>
            </a:pPr>
            <a:r>
              <a:rPr lang="en-US" altLang="zh-CN" sz="2400"/>
              <a:t>         SET Sage=22</a:t>
            </a:r>
          </a:p>
          <a:p>
            <a:pPr algn="just" eaLnBrk="1" hangingPunct="1">
              <a:lnSpc>
                <a:spcPct val="150000"/>
              </a:lnSpc>
              <a:buFont typeface="Wingdings" panose="05000000000000000000" pitchFamily="2" charset="2"/>
              <a:buNone/>
            </a:pPr>
            <a:r>
              <a:rPr lang="en-US" altLang="zh-CN" sz="2400"/>
              <a:t>         WHERE  Sno=' 201215121 '</a:t>
            </a:r>
            <a:r>
              <a:rPr lang="zh-CN" altLang="en-US" sz="2400"/>
              <a:t>;</a:t>
            </a:r>
            <a:r>
              <a:rPr lang="zh-CN" altLang="en-US"/>
              <a:t> </a:t>
            </a:r>
          </a:p>
          <a:p>
            <a:pPr eaLnBrk="1" hangingPunct="1">
              <a:lnSpc>
                <a:spcPct val="120000"/>
              </a:lnSpc>
            </a:pPr>
            <a:endParaRPr lang="en-US" altLang="zh-CN"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27684D7B-7836-4B0C-BB1B-4A75DBEDDECE}"/>
              </a:ext>
            </a:extLst>
          </p:cNvPr>
          <p:cNvSpPr>
            <a:spLocks noGrp="1" noChangeArrowheads="1"/>
          </p:cNvSpPr>
          <p:nvPr>
            <p:ph type="title" idx="4294967295"/>
          </p:nvPr>
        </p:nvSpPr>
        <p:spPr/>
        <p:txBody>
          <a:bodyPr/>
          <a:lstStyle/>
          <a:p>
            <a:pPr eaLnBrk="1" hangingPunct="1"/>
            <a:r>
              <a:rPr lang="en-US" altLang="zh-CN" sz="3600"/>
              <a:t>2. </a:t>
            </a:r>
            <a:r>
              <a:rPr lang="zh-CN" altLang="en-US" sz="3600"/>
              <a:t>修改多个元组的值</a:t>
            </a:r>
          </a:p>
        </p:txBody>
      </p:sp>
      <p:sp>
        <p:nvSpPr>
          <p:cNvPr id="15362" name="Rectangle 3">
            <a:extLst>
              <a:ext uri="{FF2B5EF4-FFF2-40B4-BE49-F238E27FC236}">
                <a16:creationId xmlns:a16="http://schemas.microsoft.com/office/drawing/2014/main" id="{1EA6E0B4-6C9D-4EF9-B8EE-BC814D6A5AD4}"/>
              </a:ext>
            </a:extLst>
          </p:cNvPr>
          <p:cNvSpPr>
            <a:spLocks noGrp="1" noChangeArrowheads="1"/>
          </p:cNvSpPr>
          <p:nvPr>
            <p:ph type="body" idx="4294967295"/>
          </p:nvPr>
        </p:nvSpPr>
        <p:spPr/>
        <p:txBody>
          <a:bodyPr/>
          <a:lstStyle/>
          <a:p>
            <a:pPr algn="just" eaLnBrk="1" hangingPunct="1">
              <a:buFont typeface="Wingdings" panose="05000000000000000000" pitchFamily="2" charset="2"/>
              <a:buNone/>
            </a:pPr>
            <a:r>
              <a:rPr lang="en-US" altLang="zh-CN" sz="1800">
                <a:ea typeface="黑体" panose="02010609060101010101" pitchFamily="49" charset="-122"/>
              </a:rPr>
              <a:t>      </a:t>
            </a:r>
            <a:r>
              <a:rPr lang="en-US" altLang="zh-CN" sz="2400"/>
              <a:t>[</a:t>
            </a:r>
            <a:r>
              <a:rPr lang="zh-CN" altLang="en-US" sz="2400">
                <a:ea typeface="黑体" panose="02010609060101010101" pitchFamily="49" charset="-122"/>
              </a:rPr>
              <a:t>例</a:t>
            </a:r>
            <a:r>
              <a:rPr lang="en-US" altLang="zh-CN" sz="2400"/>
              <a:t>3.74]  </a:t>
            </a:r>
            <a:r>
              <a:rPr lang="zh-CN" altLang="en-US" sz="2400"/>
              <a:t>将所有学生的年龄增加</a:t>
            </a:r>
            <a:r>
              <a:rPr lang="en-US" altLang="zh-CN" sz="2400"/>
              <a:t>1</a:t>
            </a:r>
            <a:r>
              <a:rPr lang="zh-CN" altLang="en-US" sz="2400"/>
              <a:t>岁。</a:t>
            </a:r>
          </a:p>
          <a:p>
            <a:pPr algn="just" eaLnBrk="1" hangingPunct="1">
              <a:lnSpc>
                <a:spcPct val="170000"/>
              </a:lnSpc>
              <a:buFont typeface="Wingdings" panose="05000000000000000000" pitchFamily="2" charset="2"/>
              <a:buNone/>
            </a:pPr>
            <a:r>
              <a:rPr lang="zh-CN" altLang="en-US" sz="2400"/>
              <a:t>         </a:t>
            </a:r>
          </a:p>
          <a:p>
            <a:pPr algn="just" eaLnBrk="1" hangingPunct="1">
              <a:lnSpc>
                <a:spcPct val="170000"/>
              </a:lnSpc>
              <a:buFont typeface="Wingdings" panose="05000000000000000000" pitchFamily="2" charset="2"/>
              <a:buNone/>
            </a:pPr>
            <a:r>
              <a:rPr lang="zh-CN" altLang="en-US" sz="2400"/>
              <a:t>	    	 	</a:t>
            </a:r>
            <a:r>
              <a:rPr lang="en-US" altLang="zh-CN" sz="2400"/>
              <a:t>UPDATE Student</a:t>
            </a:r>
          </a:p>
          <a:p>
            <a:pPr algn="just" eaLnBrk="1" hangingPunct="1">
              <a:lnSpc>
                <a:spcPct val="170000"/>
              </a:lnSpc>
              <a:buFont typeface="Wingdings" panose="05000000000000000000" pitchFamily="2" charset="2"/>
              <a:buNone/>
            </a:pPr>
            <a:r>
              <a:rPr lang="en-US" altLang="zh-CN" sz="2400"/>
              <a:t>         </a:t>
            </a:r>
            <a:r>
              <a:rPr lang="zh-CN" altLang="en-US" sz="2400"/>
              <a:t>		</a:t>
            </a:r>
            <a:r>
              <a:rPr lang="en-US" altLang="zh-CN" sz="2400"/>
              <a:t>SET Sage= Sage+1</a:t>
            </a:r>
            <a:r>
              <a:rPr lang="zh-CN" altLang="en-US" sz="2400"/>
              <a:t>;</a:t>
            </a:r>
          </a:p>
          <a:p>
            <a:pPr algn="just" eaLnBrk="1" hangingPunct="1">
              <a:buFont typeface="Wingdings" panose="05000000000000000000" pitchFamily="2" charset="2"/>
              <a:buNone/>
            </a:pPr>
            <a:endParaRPr lang="zh-CN" altLang="en-US" sz="2400"/>
          </a:p>
          <a:p>
            <a:pPr algn="just" eaLnBrk="1" hangingPunct="1">
              <a:buFont typeface="Wingdings" panose="05000000000000000000" pitchFamily="2" charset="2"/>
              <a:buNone/>
            </a:pP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515DD30C-063F-40AF-98B9-B35F5E5CCB38}"/>
              </a:ext>
            </a:extLst>
          </p:cNvPr>
          <p:cNvSpPr>
            <a:spLocks noGrp="1" noChangeArrowheads="1"/>
          </p:cNvSpPr>
          <p:nvPr>
            <p:ph type="title" idx="4294967295"/>
          </p:nvPr>
        </p:nvSpPr>
        <p:spPr/>
        <p:txBody>
          <a:bodyPr/>
          <a:lstStyle/>
          <a:p>
            <a:pPr eaLnBrk="1" hangingPunct="1"/>
            <a:r>
              <a:rPr lang="en-US" altLang="zh-CN" sz="3600"/>
              <a:t>3. </a:t>
            </a:r>
            <a:r>
              <a:rPr lang="zh-CN" altLang="en-US" sz="3600"/>
              <a:t>带子查询的修改语句</a:t>
            </a:r>
          </a:p>
        </p:txBody>
      </p:sp>
      <p:sp>
        <p:nvSpPr>
          <p:cNvPr id="16386" name="Rectangle 3">
            <a:extLst>
              <a:ext uri="{FF2B5EF4-FFF2-40B4-BE49-F238E27FC236}">
                <a16:creationId xmlns:a16="http://schemas.microsoft.com/office/drawing/2014/main" id="{6CED35C9-B3D5-468A-A8A2-8770A25D7E38}"/>
              </a:ext>
            </a:extLst>
          </p:cNvPr>
          <p:cNvSpPr>
            <a:spLocks noGrp="1" noChangeArrowheads="1"/>
          </p:cNvSpPr>
          <p:nvPr>
            <p:ph type="body" idx="4294967295"/>
          </p:nvPr>
        </p:nvSpPr>
        <p:spPr>
          <a:xfrm>
            <a:off x="457200" y="1341438"/>
            <a:ext cx="7772400" cy="4114800"/>
          </a:xfrm>
        </p:spPr>
        <p:txBody>
          <a:bodyPr/>
          <a:lstStyle/>
          <a:p>
            <a:pPr algn="just" eaLnBrk="1" hangingPunct="1">
              <a:buFont typeface="Wingdings" panose="05000000000000000000" pitchFamily="2" charset="2"/>
              <a:buNone/>
            </a:pPr>
            <a:r>
              <a:rPr lang="en-US" altLang="zh-CN" sz="2400"/>
              <a:t>   [</a:t>
            </a:r>
            <a:r>
              <a:rPr lang="zh-CN" altLang="en-US" sz="2400">
                <a:ea typeface="黑体" panose="02010609060101010101" pitchFamily="49" charset="-122"/>
              </a:rPr>
              <a:t>例</a:t>
            </a:r>
            <a:r>
              <a:rPr lang="en-US" altLang="zh-CN" sz="2400">
                <a:ea typeface="黑体" panose="02010609060101010101" pitchFamily="49" charset="-122"/>
              </a:rPr>
              <a:t>3.75</a:t>
            </a:r>
            <a:r>
              <a:rPr lang="en-US" altLang="zh-CN" sz="2400"/>
              <a:t>]  </a:t>
            </a:r>
            <a:r>
              <a:rPr lang="zh-CN" altLang="en-US" sz="2400"/>
              <a:t>将计算机科学系全体学生的成绩置零。</a:t>
            </a:r>
          </a:p>
          <a:p>
            <a:pPr>
              <a:buFont typeface="Wingdings" panose="05000000000000000000" pitchFamily="2" charset="2"/>
              <a:buNone/>
            </a:pPr>
            <a:r>
              <a:rPr lang="zh-CN" altLang="en-US" sz="2400"/>
              <a:t>        </a:t>
            </a:r>
            <a:r>
              <a:rPr lang="en-US" altLang="zh-CN" sz="2400"/>
              <a:t>UPDATE SC</a:t>
            </a:r>
            <a:endParaRPr lang="zh-CN" altLang="en-US" sz="2400"/>
          </a:p>
          <a:p>
            <a:pPr>
              <a:buFont typeface="Wingdings" panose="05000000000000000000" pitchFamily="2" charset="2"/>
              <a:buNone/>
            </a:pPr>
            <a:r>
              <a:rPr lang="en-US" altLang="zh-CN" sz="2400"/>
              <a:t>        SET     Grade=0</a:t>
            </a:r>
            <a:endParaRPr lang="zh-CN" altLang="en-US" sz="2400"/>
          </a:p>
          <a:p>
            <a:pPr>
              <a:buFont typeface="Wingdings" panose="05000000000000000000" pitchFamily="2" charset="2"/>
              <a:buNone/>
            </a:pPr>
            <a:r>
              <a:rPr lang="en-US" altLang="zh-CN" sz="2400"/>
              <a:t>        WHERE Sno  IN</a:t>
            </a:r>
            <a:endParaRPr lang="zh-CN" altLang="en-US" sz="2400"/>
          </a:p>
          <a:p>
            <a:pPr>
              <a:buFont typeface="Wingdings" panose="05000000000000000000" pitchFamily="2" charset="2"/>
              <a:buNone/>
            </a:pPr>
            <a:r>
              <a:rPr lang="en-US" altLang="zh-CN" sz="2400"/>
              <a:t>               </a:t>
            </a:r>
            <a:r>
              <a:rPr lang="zh-CN" altLang="en-US" sz="2400"/>
              <a:t>(</a:t>
            </a:r>
            <a:r>
              <a:rPr lang="en-US" altLang="zh-CN" sz="2400"/>
              <a:t>SELETE Sno</a:t>
            </a:r>
            <a:endParaRPr lang="zh-CN" altLang="en-US" sz="2400"/>
          </a:p>
          <a:p>
            <a:pPr>
              <a:buFont typeface="Wingdings" panose="05000000000000000000" pitchFamily="2" charset="2"/>
              <a:buNone/>
            </a:pPr>
            <a:r>
              <a:rPr lang="en-US" altLang="zh-CN" sz="2400"/>
              <a:t>                FROM     Student</a:t>
            </a:r>
            <a:endParaRPr lang="zh-CN" altLang="en-US" sz="2400"/>
          </a:p>
          <a:p>
            <a:pPr>
              <a:buFont typeface="Wingdings" panose="05000000000000000000" pitchFamily="2" charset="2"/>
              <a:buNone/>
            </a:pPr>
            <a:r>
              <a:rPr lang="en-US" altLang="zh-CN" sz="2400"/>
              <a:t>                WHERE  Sdept= 'CS' </a:t>
            </a:r>
            <a:r>
              <a:rPr lang="zh-CN" altLang="en-US" sz="240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0B12204F-2A58-4703-A3F6-449D23407D49}"/>
              </a:ext>
            </a:extLst>
          </p:cNvPr>
          <p:cNvSpPr>
            <a:spLocks noGrp="1" noChangeArrowheads="1"/>
          </p:cNvSpPr>
          <p:nvPr>
            <p:ph type="title" idx="4294967295"/>
          </p:nvPr>
        </p:nvSpPr>
        <p:spPr/>
        <p:txBody>
          <a:bodyPr/>
          <a:lstStyle/>
          <a:p>
            <a:pPr eaLnBrk="1" hangingPunct="1"/>
            <a:r>
              <a:rPr lang="zh-CN" altLang="en-US" sz="3600"/>
              <a:t>修改数据（续）</a:t>
            </a:r>
          </a:p>
        </p:txBody>
      </p:sp>
      <p:sp>
        <p:nvSpPr>
          <p:cNvPr id="17410" name="Rectangle 3">
            <a:extLst>
              <a:ext uri="{FF2B5EF4-FFF2-40B4-BE49-F238E27FC236}">
                <a16:creationId xmlns:a16="http://schemas.microsoft.com/office/drawing/2014/main" id="{4ECF9B78-614F-4A5E-8143-0619E2184D52}"/>
              </a:ext>
            </a:extLst>
          </p:cNvPr>
          <p:cNvSpPr>
            <a:spLocks noGrp="1" noChangeArrowheads="1"/>
          </p:cNvSpPr>
          <p:nvPr>
            <p:ph type="body" idx="4294967295"/>
          </p:nvPr>
        </p:nvSpPr>
        <p:spPr>
          <a:xfrm>
            <a:off x="457200" y="1166813"/>
            <a:ext cx="8229600" cy="4854575"/>
          </a:xfrm>
        </p:spPr>
        <p:txBody>
          <a:bodyPr/>
          <a:lstStyle/>
          <a:p>
            <a:pPr eaLnBrk="1" hangingPunct="1">
              <a:lnSpc>
                <a:spcPct val="130000"/>
              </a:lnSpc>
            </a:pPr>
            <a:r>
              <a:rPr lang="en-US" altLang="zh-CN"/>
              <a:t>RDBMS</a:t>
            </a:r>
            <a:r>
              <a:rPr lang="zh-CN" altLang="en-US"/>
              <a:t>在执行修改语句时会检查修改操作是否破坏表上已定义的完整性规则</a:t>
            </a:r>
          </a:p>
          <a:p>
            <a:pPr lvl="1">
              <a:lnSpc>
                <a:spcPct val="130000"/>
              </a:lnSpc>
            </a:pPr>
            <a:r>
              <a:rPr lang="zh-CN" altLang="en-US"/>
              <a:t>实体完整性</a:t>
            </a:r>
          </a:p>
          <a:p>
            <a:pPr lvl="1">
              <a:lnSpc>
                <a:spcPct val="130000"/>
              </a:lnSpc>
            </a:pPr>
            <a:r>
              <a:rPr lang="zh-CN" altLang="en-US"/>
              <a:t>主码不允许修改</a:t>
            </a:r>
          </a:p>
          <a:p>
            <a:pPr lvl="1">
              <a:lnSpc>
                <a:spcPct val="130000"/>
              </a:lnSpc>
            </a:pPr>
            <a:r>
              <a:rPr lang="zh-CN" altLang="en-US"/>
              <a:t>用户定义的完整性</a:t>
            </a:r>
          </a:p>
          <a:p>
            <a:pPr lvl="2">
              <a:lnSpc>
                <a:spcPct val="130000"/>
              </a:lnSpc>
              <a:buSzPct val="87000"/>
              <a:buFont typeface="Wingdings" panose="05000000000000000000" pitchFamily="2" charset="2"/>
              <a:buChar char="l"/>
            </a:pPr>
            <a:endParaRPr lang="zh-CN" altLang="en-US" sz="2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D4F10BA7-5BAD-4052-9CB0-EF45CC597E8C}"/>
              </a:ext>
            </a:extLst>
          </p:cNvPr>
          <p:cNvSpPr>
            <a:spLocks noGrp="1" noChangeArrowheads="1"/>
          </p:cNvSpPr>
          <p:nvPr>
            <p:ph type="title" idx="4294967295"/>
          </p:nvPr>
        </p:nvSpPr>
        <p:spPr/>
        <p:txBody>
          <a:bodyPr/>
          <a:lstStyle/>
          <a:p>
            <a:pPr eaLnBrk="1" hangingPunct="1"/>
            <a:r>
              <a:rPr lang="en-US" altLang="zh-CN" sz="3600"/>
              <a:t>3.5  </a:t>
            </a:r>
            <a:r>
              <a:rPr lang="zh-CN" altLang="en-US" sz="3600"/>
              <a:t>数据更新 </a:t>
            </a:r>
          </a:p>
        </p:txBody>
      </p:sp>
      <p:sp>
        <p:nvSpPr>
          <p:cNvPr id="18434" name="Rectangle 3">
            <a:extLst>
              <a:ext uri="{FF2B5EF4-FFF2-40B4-BE49-F238E27FC236}">
                <a16:creationId xmlns:a16="http://schemas.microsoft.com/office/drawing/2014/main" id="{9747C2CE-9ABE-4C4D-8CE1-1C7C46799B88}"/>
              </a:ext>
            </a:extLst>
          </p:cNvPr>
          <p:cNvSpPr>
            <a:spLocks noGrp="1" noChangeArrowheads="1"/>
          </p:cNvSpPr>
          <p:nvPr>
            <p:ph type="body" idx="4294967295"/>
          </p:nvPr>
        </p:nvSpPr>
        <p:spPr>
          <a:xfrm>
            <a:off x="539750" y="1412875"/>
            <a:ext cx="7570788" cy="4856163"/>
          </a:xfrm>
        </p:spPr>
        <p:txBody>
          <a:bodyPr/>
          <a:lstStyle/>
          <a:p>
            <a:pPr algn="just" eaLnBrk="1" hangingPunct="1">
              <a:lnSpc>
                <a:spcPct val="200000"/>
              </a:lnSpc>
              <a:buFont typeface="Wingdings" panose="05000000000000000000" pitchFamily="2" charset="2"/>
              <a:buNone/>
            </a:pPr>
            <a:r>
              <a:rPr lang="en-US" altLang="zh-CN"/>
              <a:t>3.5.1  </a:t>
            </a:r>
            <a:r>
              <a:rPr lang="zh-CN" altLang="en-US"/>
              <a:t>插入数据</a:t>
            </a:r>
          </a:p>
          <a:p>
            <a:pPr algn="just" eaLnBrk="1" hangingPunct="1">
              <a:lnSpc>
                <a:spcPct val="200000"/>
              </a:lnSpc>
              <a:buFont typeface="Wingdings" panose="05000000000000000000" pitchFamily="2" charset="2"/>
              <a:buNone/>
            </a:pPr>
            <a:r>
              <a:rPr lang="en-US" altLang="zh-CN"/>
              <a:t>3.5.2  </a:t>
            </a:r>
            <a:r>
              <a:rPr lang="zh-CN" altLang="en-US"/>
              <a:t>修改数据</a:t>
            </a:r>
          </a:p>
          <a:p>
            <a:pPr eaLnBrk="1" hangingPunct="1">
              <a:lnSpc>
                <a:spcPct val="200000"/>
              </a:lnSpc>
              <a:buFont typeface="Wingdings" panose="05000000000000000000" pitchFamily="2" charset="2"/>
              <a:buNone/>
            </a:pPr>
            <a:r>
              <a:rPr lang="en-US" altLang="zh-CN">
                <a:solidFill>
                  <a:srgbClr val="00B050"/>
                </a:solidFill>
              </a:rPr>
              <a:t>3.5.3  </a:t>
            </a:r>
            <a:r>
              <a:rPr lang="zh-CN" altLang="en-US">
                <a:solidFill>
                  <a:srgbClr val="00B050"/>
                </a:solidFill>
              </a:rPr>
              <a:t>删除数据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1D81DD42-FE1B-4846-BD56-B1E1E68F240D}"/>
              </a:ext>
            </a:extLst>
          </p:cNvPr>
          <p:cNvSpPr>
            <a:spLocks noGrp="1" noChangeArrowheads="1"/>
          </p:cNvSpPr>
          <p:nvPr>
            <p:ph type="title" idx="4294967295"/>
          </p:nvPr>
        </p:nvSpPr>
        <p:spPr/>
        <p:txBody>
          <a:bodyPr/>
          <a:lstStyle/>
          <a:p>
            <a:pPr eaLnBrk="1" hangingPunct="1"/>
            <a:r>
              <a:rPr lang="en-US" altLang="zh-CN" sz="3600">
                <a:ea typeface="黑体" panose="02010609060101010101" pitchFamily="49" charset="-122"/>
              </a:rPr>
              <a:t>3.5.3  </a:t>
            </a:r>
            <a:r>
              <a:rPr lang="zh-CN" altLang="en-US" sz="3600"/>
              <a:t>删除数据</a:t>
            </a:r>
          </a:p>
        </p:txBody>
      </p:sp>
      <p:sp>
        <p:nvSpPr>
          <p:cNvPr id="19458" name="Rectangle 3">
            <a:extLst>
              <a:ext uri="{FF2B5EF4-FFF2-40B4-BE49-F238E27FC236}">
                <a16:creationId xmlns:a16="http://schemas.microsoft.com/office/drawing/2014/main" id="{EF9BD2A6-8E26-4B90-B00E-B3521AAF8A21}"/>
              </a:ext>
            </a:extLst>
          </p:cNvPr>
          <p:cNvSpPr>
            <a:spLocks noGrp="1" noChangeArrowheads="1"/>
          </p:cNvSpPr>
          <p:nvPr>
            <p:ph type="body" idx="4294967295"/>
          </p:nvPr>
        </p:nvSpPr>
        <p:spPr>
          <a:xfrm>
            <a:off x="698500" y="1098550"/>
            <a:ext cx="7772400" cy="5137150"/>
          </a:xfrm>
        </p:spPr>
        <p:txBody>
          <a:bodyPr/>
          <a:lstStyle/>
          <a:p>
            <a:pPr algn="just" eaLnBrk="1" hangingPunct="1">
              <a:lnSpc>
                <a:spcPct val="110000"/>
              </a:lnSpc>
            </a:pPr>
            <a:r>
              <a:rPr lang="zh-CN" altLang="en-US"/>
              <a:t>语句格式</a:t>
            </a:r>
          </a:p>
          <a:p>
            <a:pPr algn="just" eaLnBrk="1" hangingPunct="1">
              <a:lnSpc>
                <a:spcPct val="110000"/>
              </a:lnSpc>
              <a:buFont typeface="Wingdings" panose="05000000000000000000" pitchFamily="2" charset="2"/>
              <a:buNone/>
            </a:pPr>
            <a:r>
              <a:rPr lang="zh-CN" altLang="en-US" sz="1800"/>
              <a:t>     </a:t>
            </a:r>
            <a:r>
              <a:rPr lang="zh-CN" altLang="en-US" sz="2400"/>
              <a:t>   </a:t>
            </a:r>
            <a:r>
              <a:rPr lang="en-US" altLang="zh-CN" sz="2400">
                <a:solidFill>
                  <a:srgbClr val="0066FF"/>
                </a:solidFill>
              </a:rPr>
              <a:t>DELETE</a:t>
            </a:r>
          </a:p>
          <a:p>
            <a:pPr algn="just" eaLnBrk="1" hangingPunct="1">
              <a:lnSpc>
                <a:spcPct val="110000"/>
              </a:lnSpc>
              <a:buFont typeface="Wingdings" panose="05000000000000000000" pitchFamily="2" charset="2"/>
              <a:buNone/>
            </a:pPr>
            <a:r>
              <a:rPr lang="en-US" altLang="zh-CN" sz="2400"/>
              <a:t>       </a:t>
            </a:r>
            <a:r>
              <a:rPr lang="en-US" altLang="zh-CN" sz="2400">
                <a:solidFill>
                  <a:srgbClr val="0066FF"/>
                </a:solidFill>
              </a:rPr>
              <a:t>FROM</a:t>
            </a:r>
            <a:r>
              <a:rPr lang="en-US" altLang="zh-CN" sz="2400"/>
              <a:t>     &lt;</a:t>
            </a:r>
            <a:r>
              <a:rPr lang="zh-CN" altLang="en-US" sz="2400"/>
              <a:t>表名</a:t>
            </a:r>
            <a:r>
              <a:rPr lang="en-US" altLang="zh-CN" sz="2400"/>
              <a:t>&gt;</a:t>
            </a:r>
          </a:p>
          <a:p>
            <a:pPr algn="just" eaLnBrk="1" hangingPunct="1">
              <a:lnSpc>
                <a:spcPct val="110000"/>
              </a:lnSpc>
              <a:buFont typeface="Wingdings" panose="05000000000000000000" pitchFamily="2" charset="2"/>
              <a:buNone/>
            </a:pPr>
            <a:r>
              <a:rPr lang="en-US" altLang="zh-CN" sz="2400"/>
              <a:t>       [WHERE &lt;</a:t>
            </a:r>
            <a:r>
              <a:rPr lang="zh-CN" altLang="en-US" sz="2400"/>
              <a:t>条件</a:t>
            </a:r>
            <a:r>
              <a:rPr lang="en-US" altLang="zh-CN" sz="2400"/>
              <a:t>&gt;]</a:t>
            </a:r>
            <a:r>
              <a:rPr lang="zh-CN" altLang="en-US" sz="2400"/>
              <a:t>;</a:t>
            </a:r>
          </a:p>
          <a:p>
            <a:pPr algn="just" eaLnBrk="1" hangingPunct="1">
              <a:lnSpc>
                <a:spcPct val="110000"/>
              </a:lnSpc>
            </a:pPr>
            <a:r>
              <a:rPr lang="zh-CN" altLang="en-US"/>
              <a:t>功能</a:t>
            </a:r>
          </a:p>
          <a:p>
            <a:pPr lvl="1" algn="just">
              <a:lnSpc>
                <a:spcPct val="110000"/>
              </a:lnSpc>
            </a:pPr>
            <a:r>
              <a:rPr lang="zh-CN" altLang="en-US"/>
              <a:t>删除指定表中满足</a:t>
            </a:r>
            <a:r>
              <a:rPr lang="en-US" altLang="zh-CN"/>
              <a:t>WHERE</a:t>
            </a:r>
            <a:r>
              <a:rPr lang="zh-CN" altLang="en-US"/>
              <a:t>子句条件的元组</a:t>
            </a:r>
          </a:p>
          <a:p>
            <a:pPr algn="just" eaLnBrk="1" hangingPunct="1">
              <a:lnSpc>
                <a:spcPct val="110000"/>
              </a:lnSpc>
            </a:pPr>
            <a:r>
              <a:rPr lang="en-US" altLang="zh-CN"/>
              <a:t>WHERE</a:t>
            </a:r>
            <a:r>
              <a:rPr lang="zh-CN" altLang="en-US"/>
              <a:t>子句</a:t>
            </a:r>
          </a:p>
          <a:p>
            <a:pPr lvl="1" algn="just">
              <a:lnSpc>
                <a:spcPct val="110000"/>
              </a:lnSpc>
            </a:pPr>
            <a:r>
              <a:rPr lang="zh-CN" altLang="en-US"/>
              <a:t>指定要删除的元组</a:t>
            </a:r>
          </a:p>
          <a:p>
            <a:pPr lvl="1" algn="just">
              <a:lnSpc>
                <a:spcPct val="110000"/>
              </a:lnSpc>
            </a:pPr>
            <a:r>
              <a:rPr lang="zh-CN" altLang="en-US"/>
              <a:t>缺省表示要删除表中的全部元组，表的定义仍在字典中</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F8855E3F-D6B0-4E47-A419-B619BFCEEF36}"/>
              </a:ext>
            </a:extLst>
          </p:cNvPr>
          <p:cNvSpPr>
            <a:spLocks noGrp="1" noChangeArrowheads="1"/>
          </p:cNvSpPr>
          <p:nvPr>
            <p:ph type="title" idx="4294967295"/>
          </p:nvPr>
        </p:nvSpPr>
        <p:spPr/>
        <p:txBody>
          <a:bodyPr/>
          <a:lstStyle/>
          <a:p>
            <a:pPr eaLnBrk="1" hangingPunct="1"/>
            <a:r>
              <a:rPr lang="zh-CN" altLang="en-US" sz="3600"/>
              <a:t>删除数据（续）</a:t>
            </a:r>
          </a:p>
        </p:txBody>
      </p:sp>
      <p:sp>
        <p:nvSpPr>
          <p:cNvPr id="20482" name="Rectangle 3">
            <a:extLst>
              <a:ext uri="{FF2B5EF4-FFF2-40B4-BE49-F238E27FC236}">
                <a16:creationId xmlns:a16="http://schemas.microsoft.com/office/drawing/2014/main" id="{19B1A899-4B93-43F1-8C0F-FE2E52AC229C}"/>
              </a:ext>
            </a:extLst>
          </p:cNvPr>
          <p:cNvSpPr>
            <a:spLocks noGrp="1" noChangeArrowheads="1"/>
          </p:cNvSpPr>
          <p:nvPr>
            <p:ph type="body" idx="4294967295"/>
          </p:nvPr>
        </p:nvSpPr>
        <p:spPr>
          <a:xfrm>
            <a:off x="590550" y="1268413"/>
            <a:ext cx="8229600" cy="4854575"/>
          </a:xfrm>
        </p:spPr>
        <p:txBody>
          <a:bodyPr/>
          <a:lstStyle/>
          <a:p>
            <a:pPr eaLnBrk="1" hangingPunct="1">
              <a:lnSpc>
                <a:spcPct val="120000"/>
              </a:lnSpc>
            </a:pPr>
            <a:r>
              <a:rPr lang="zh-CN" altLang="en-US"/>
              <a:t>三种删除方式</a:t>
            </a:r>
          </a:p>
          <a:p>
            <a:pPr lvl="1">
              <a:lnSpc>
                <a:spcPct val="170000"/>
              </a:lnSpc>
            </a:pPr>
            <a:r>
              <a:rPr lang="zh-CN" altLang="en-US"/>
              <a:t>删除某一个元组的值</a:t>
            </a:r>
          </a:p>
          <a:p>
            <a:pPr lvl="1">
              <a:lnSpc>
                <a:spcPct val="170000"/>
              </a:lnSpc>
            </a:pPr>
            <a:r>
              <a:rPr lang="en-US" altLang="zh-CN"/>
              <a:t> </a:t>
            </a:r>
            <a:r>
              <a:rPr lang="zh-CN" altLang="en-US"/>
              <a:t>删除多个元组的值</a:t>
            </a:r>
          </a:p>
          <a:p>
            <a:pPr lvl="1">
              <a:lnSpc>
                <a:spcPct val="170000"/>
              </a:lnSpc>
            </a:pPr>
            <a:r>
              <a:rPr lang="zh-CN" altLang="en-US"/>
              <a:t>带子查询的删除语句</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01B29433-A5F7-4E76-B38F-91AE074810DE}"/>
              </a:ext>
            </a:extLst>
          </p:cNvPr>
          <p:cNvSpPr>
            <a:spLocks noGrp="1" noChangeArrowheads="1"/>
          </p:cNvSpPr>
          <p:nvPr>
            <p:ph type="title" idx="4294967295"/>
          </p:nvPr>
        </p:nvSpPr>
        <p:spPr/>
        <p:txBody>
          <a:bodyPr/>
          <a:lstStyle/>
          <a:p>
            <a:pPr eaLnBrk="1" hangingPunct="1"/>
            <a:r>
              <a:rPr lang="en-US" altLang="zh-CN" sz="3600"/>
              <a:t>1. </a:t>
            </a:r>
            <a:r>
              <a:rPr lang="zh-CN" altLang="en-US" sz="3600"/>
              <a:t>删除某一个元组的值</a:t>
            </a:r>
          </a:p>
        </p:txBody>
      </p:sp>
      <p:sp>
        <p:nvSpPr>
          <p:cNvPr id="21506" name="Rectangle 3">
            <a:extLst>
              <a:ext uri="{FF2B5EF4-FFF2-40B4-BE49-F238E27FC236}">
                <a16:creationId xmlns:a16="http://schemas.microsoft.com/office/drawing/2014/main" id="{AA3EA9B4-0161-449B-964F-60685AF71819}"/>
              </a:ext>
            </a:extLst>
          </p:cNvPr>
          <p:cNvSpPr>
            <a:spLocks noGrp="1" noChangeArrowheads="1"/>
          </p:cNvSpPr>
          <p:nvPr>
            <p:ph type="body" idx="4294967295"/>
          </p:nvPr>
        </p:nvSpPr>
        <p:spPr>
          <a:xfrm>
            <a:off x="663575" y="1341438"/>
            <a:ext cx="8229600" cy="4854575"/>
          </a:xfrm>
        </p:spPr>
        <p:txBody>
          <a:bodyPr/>
          <a:lstStyle/>
          <a:p>
            <a:pPr eaLnBrk="1" hangingPunct="1">
              <a:buFont typeface="Wingdings" panose="05000000000000000000" pitchFamily="2" charset="2"/>
              <a:buNone/>
            </a:pPr>
            <a:r>
              <a:rPr lang="en-US" altLang="zh-CN" sz="2400"/>
              <a:t>    [</a:t>
            </a:r>
            <a:r>
              <a:rPr lang="zh-CN" altLang="en-US" sz="2400"/>
              <a:t>例</a:t>
            </a:r>
            <a:r>
              <a:rPr lang="en-US" altLang="zh-CN" sz="2400"/>
              <a:t>3.76]  </a:t>
            </a:r>
            <a:r>
              <a:rPr lang="zh-CN" altLang="en-US" sz="2400"/>
              <a:t>删除学号为</a:t>
            </a:r>
            <a:r>
              <a:rPr lang="en-US" altLang="zh-CN" sz="2400"/>
              <a:t>201215128</a:t>
            </a:r>
            <a:r>
              <a:rPr lang="zh-CN" altLang="en-US" sz="2400"/>
              <a:t>的学生记录。</a:t>
            </a:r>
          </a:p>
          <a:p>
            <a:pPr eaLnBrk="1" hangingPunct="1">
              <a:lnSpc>
                <a:spcPct val="130000"/>
              </a:lnSpc>
              <a:buFont typeface="Wingdings" panose="05000000000000000000" pitchFamily="2" charset="2"/>
              <a:buNone/>
            </a:pPr>
            <a:r>
              <a:rPr lang="zh-CN" altLang="en-US"/>
              <a:t>        </a:t>
            </a:r>
            <a:r>
              <a:rPr lang="en-US" altLang="zh-CN" sz="2400"/>
              <a:t>DELETE</a:t>
            </a:r>
          </a:p>
          <a:p>
            <a:pPr eaLnBrk="1" hangingPunct="1">
              <a:lnSpc>
                <a:spcPct val="130000"/>
              </a:lnSpc>
              <a:buFont typeface="Wingdings" panose="05000000000000000000" pitchFamily="2" charset="2"/>
              <a:buNone/>
            </a:pPr>
            <a:r>
              <a:rPr lang="en-US" altLang="zh-CN" sz="2400"/>
              <a:t>         FROM Student</a:t>
            </a:r>
          </a:p>
          <a:p>
            <a:pPr eaLnBrk="1" hangingPunct="1">
              <a:lnSpc>
                <a:spcPct val="130000"/>
              </a:lnSpc>
              <a:buFont typeface="Wingdings" panose="05000000000000000000" pitchFamily="2" charset="2"/>
              <a:buNone/>
            </a:pPr>
            <a:r>
              <a:rPr lang="en-US" altLang="zh-CN" sz="2400"/>
              <a:t>         WHERE Sno= 201215128 '</a:t>
            </a:r>
            <a:r>
              <a:rPr lang="zh-CN" altLang="en-US" sz="2400"/>
              <a:t>;</a:t>
            </a:r>
          </a:p>
          <a:p>
            <a:pPr eaLnBrk="1" hangingPunct="1">
              <a:buFont typeface="Wingdings" panose="05000000000000000000" pitchFamily="2" charset="2"/>
              <a:buNone/>
            </a:pP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8996137F-45B3-413C-9E21-93B41866F662}"/>
              </a:ext>
            </a:extLst>
          </p:cNvPr>
          <p:cNvSpPr>
            <a:spLocks noGrp="1" noChangeArrowheads="1"/>
          </p:cNvSpPr>
          <p:nvPr>
            <p:ph type="title" idx="4294967295"/>
          </p:nvPr>
        </p:nvSpPr>
        <p:spPr/>
        <p:txBody>
          <a:bodyPr/>
          <a:lstStyle/>
          <a:p>
            <a:pPr eaLnBrk="1" hangingPunct="1"/>
            <a:r>
              <a:rPr lang="zh-CN" altLang="en-US" sz="3600"/>
              <a:t>第三章</a:t>
            </a:r>
            <a:r>
              <a:rPr lang="zh-CN" altLang="en-US" sz="3600">
                <a:ea typeface="黑体" panose="02010609060101010101" pitchFamily="49" charset="-122"/>
              </a:rPr>
              <a:t>  </a:t>
            </a:r>
            <a:r>
              <a:rPr lang="zh-CN" altLang="en-US" sz="3600"/>
              <a:t>关系数据库标准语言</a:t>
            </a:r>
            <a:r>
              <a:rPr lang="en-US" altLang="zh-CN" sz="3600">
                <a:ea typeface="黑体" panose="02010609060101010101" pitchFamily="49" charset="-122"/>
              </a:rPr>
              <a:t>SQL</a:t>
            </a:r>
          </a:p>
        </p:txBody>
      </p:sp>
      <p:sp>
        <p:nvSpPr>
          <p:cNvPr id="4098" name="Rectangle 3">
            <a:extLst>
              <a:ext uri="{FF2B5EF4-FFF2-40B4-BE49-F238E27FC236}">
                <a16:creationId xmlns:a16="http://schemas.microsoft.com/office/drawing/2014/main" id="{5D4C9B3A-E12A-4D56-B40B-53BEB48E9FBF}"/>
              </a:ext>
            </a:extLst>
          </p:cNvPr>
          <p:cNvSpPr>
            <a:spLocks noGrp="1" noChangeArrowheads="1"/>
          </p:cNvSpPr>
          <p:nvPr>
            <p:ph type="body" idx="4294967295"/>
          </p:nvPr>
        </p:nvSpPr>
        <p:spPr>
          <a:xfrm>
            <a:off x="971550" y="1196975"/>
            <a:ext cx="6508750" cy="4608513"/>
          </a:xfrm>
        </p:spPr>
        <p:txBody>
          <a:bodyPr/>
          <a:lstStyle/>
          <a:p>
            <a:pPr algn="just" eaLnBrk="1" hangingPunct="1">
              <a:lnSpc>
                <a:spcPct val="130000"/>
              </a:lnSpc>
              <a:buFont typeface="Wingdings" panose="05000000000000000000" pitchFamily="2" charset="2"/>
              <a:buNone/>
            </a:pPr>
            <a:r>
              <a:rPr lang="en-US" altLang="zh-CN"/>
              <a:t>3.1 SQL</a:t>
            </a:r>
            <a:r>
              <a:rPr lang="zh-CN" altLang="en-US"/>
              <a:t>概述</a:t>
            </a:r>
          </a:p>
          <a:p>
            <a:pPr algn="just" eaLnBrk="1" hangingPunct="1">
              <a:lnSpc>
                <a:spcPct val="130000"/>
              </a:lnSpc>
              <a:buFont typeface="Wingdings" panose="05000000000000000000" pitchFamily="2" charset="2"/>
              <a:buNone/>
            </a:pPr>
            <a:r>
              <a:rPr lang="en-US" altLang="zh-CN"/>
              <a:t>3.2 </a:t>
            </a:r>
            <a:r>
              <a:rPr lang="zh-CN" altLang="en-US"/>
              <a:t>学生</a:t>
            </a:r>
            <a:r>
              <a:rPr lang="en-US" altLang="zh-CN"/>
              <a:t>-</a:t>
            </a:r>
            <a:r>
              <a:rPr lang="zh-CN" altLang="en-US"/>
              <a:t>课程数据库</a:t>
            </a:r>
          </a:p>
          <a:p>
            <a:pPr algn="just" eaLnBrk="1" hangingPunct="1">
              <a:lnSpc>
                <a:spcPct val="130000"/>
              </a:lnSpc>
              <a:buFont typeface="Wingdings" panose="05000000000000000000" pitchFamily="2" charset="2"/>
              <a:buNone/>
            </a:pPr>
            <a:r>
              <a:rPr lang="en-US" altLang="zh-CN"/>
              <a:t>3.3 </a:t>
            </a:r>
            <a:r>
              <a:rPr lang="zh-CN" altLang="en-US"/>
              <a:t>数据定义</a:t>
            </a:r>
          </a:p>
          <a:p>
            <a:pPr algn="just" eaLnBrk="1" hangingPunct="1">
              <a:lnSpc>
                <a:spcPct val="130000"/>
              </a:lnSpc>
              <a:buFont typeface="Wingdings" panose="05000000000000000000" pitchFamily="2" charset="2"/>
              <a:buNone/>
            </a:pPr>
            <a:r>
              <a:rPr lang="en-US" altLang="zh-CN"/>
              <a:t>3.4 </a:t>
            </a:r>
            <a:r>
              <a:rPr lang="zh-CN" altLang="en-US"/>
              <a:t>数据查询</a:t>
            </a:r>
          </a:p>
          <a:p>
            <a:pPr algn="just" eaLnBrk="1" hangingPunct="1">
              <a:lnSpc>
                <a:spcPct val="130000"/>
              </a:lnSpc>
              <a:buFont typeface="Wingdings" panose="05000000000000000000" pitchFamily="2" charset="2"/>
              <a:buNone/>
            </a:pPr>
            <a:r>
              <a:rPr lang="en-US" altLang="zh-CN">
                <a:solidFill>
                  <a:srgbClr val="0066FF"/>
                </a:solidFill>
              </a:rPr>
              <a:t>3.5 </a:t>
            </a:r>
            <a:r>
              <a:rPr lang="zh-CN" altLang="en-US">
                <a:solidFill>
                  <a:srgbClr val="0066FF"/>
                </a:solidFill>
              </a:rPr>
              <a:t>数据更新</a:t>
            </a:r>
            <a:endParaRPr lang="zh-CN" altLang="en-US" sz="3200">
              <a:solidFill>
                <a:srgbClr val="0066FF"/>
              </a:solidFill>
            </a:endParaRPr>
          </a:p>
          <a:p>
            <a:pPr algn="just" eaLnBrk="1" hangingPunct="1">
              <a:lnSpc>
                <a:spcPct val="130000"/>
              </a:lnSpc>
              <a:buFont typeface="Wingdings" panose="05000000000000000000" pitchFamily="2" charset="2"/>
              <a:buNone/>
            </a:pPr>
            <a:r>
              <a:rPr lang="en-US" altLang="zh-CN"/>
              <a:t>3.6 </a:t>
            </a:r>
            <a:r>
              <a:rPr lang="zh-CN" altLang="en-US"/>
              <a:t>空值的处理</a:t>
            </a:r>
            <a:endParaRPr lang="zh-CN" altLang="en-US" sz="3200">
              <a:solidFill>
                <a:schemeClr val="tx2"/>
              </a:solidFill>
            </a:endParaRPr>
          </a:p>
          <a:p>
            <a:pPr algn="just" eaLnBrk="1" hangingPunct="1">
              <a:lnSpc>
                <a:spcPct val="130000"/>
              </a:lnSpc>
              <a:buFont typeface="Wingdings" panose="05000000000000000000" pitchFamily="2" charset="2"/>
              <a:buNone/>
            </a:pPr>
            <a:r>
              <a:rPr lang="en-US" altLang="zh-CN"/>
              <a:t>3.7 </a:t>
            </a:r>
            <a:r>
              <a:rPr lang="zh-CN" altLang="en-US"/>
              <a:t>视图</a:t>
            </a:r>
          </a:p>
          <a:p>
            <a:pPr algn="just" eaLnBrk="1" hangingPunct="1">
              <a:lnSpc>
                <a:spcPct val="130000"/>
              </a:lnSpc>
              <a:buFont typeface="Wingdings" panose="05000000000000000000" pitchFamily="2" charset="2"/>
              <a:buNone/>
            </a:pPr>
            <a:r>
              <a:rPr lang="en-US" altLang="zh-CN"/>
              <a:t>3.8 </a:t>
            </a:r>
            <a:r>
              <a:rPr lang="zh-CN" altLang="en-US"/>
              <a:t>小结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CC17292-B1E3-4AB2-B380-81209BF90466}"/>
              </a:ext>
            </a:extLst>
          </p:cNvPr>
          <p:cNvSpPr>
            <a:spLocks noGrp="1" noChangeArrowheads="1"/>
          </p:cNvSpPr>
          <p:nvPr>
            <p:ph type="title" idx="4294967295"/>
          </p:nvPr>
        </p:nvSpPr>
        <p:spPr/>
        <p:txBody>
          <a:bodyPr/>
          <a:lstStyle/>
          <a:p>
            <a:pPr eaLnBrk="1" hangingPunct="1"/>
            <a:r>
              <a:rPr lang="en-US" altLang="zh-CN" sz="3600"/>
              <a:t>2. </a:t>
            </a:r>
            <a:r>
              <a:rPr lang="zh-CN" altLang="en-US" sz="3600"/>
              <a:t>删除多个元组的值</a:t>
            </a:r>
          </a:p>
        </p:txBody>
      </p:sp>
      <p:sp>
        <p:nvSpPr>
          <p:cNvPr id="22530" name="Rectangle 3">
            <a:extLst>
              <a:ext uri="{FF2B5EF4-FFF2-40B4-BE49-F238E27FC236}">
                <a16:creationId xmlns:a16="http://schemas.microsoft.com/office/drawing/2014/main" id="{68F402A0-9AEB-4D7A-952F-7139A82BEED5}"/>
              </a:ext>
            </a:extLst>
          </p:cNvPr>
          <p:cNvSpPr>
            <a:spLocks noGrp="1" noChangeArrowheads="1"/>
          </p:cNvSpPr>
          <p:nvPr>
            <p:ph type="body" idx="4294967295"/>
          </p:nvPr>
        </p:nvSpPr>
        <p:spPr>
          <a:xfrm>
            <a:off x="663575" y="1341438"/>
            <a:ext cx="8229600" cy="4854575"/>
          </a:xfrm>
        </p:spPr>
        <p:txBody>
          <a:bodyPr/>
          <a:lstStyle/>
          <a:p>
            <a:pPr eaLnBrk="1" hangingPunct="1">
              <a:buFont typeface="Wingdings" panose="05000000000000000000" pitchFamily="2" charset="2"/>
              <a:buNone/>
            </a:pPr>
            <a:r>
              <a:rPr lang="en-US" altLang="zh-CN" sz="2400"/>
              <a:t>    [</a:t>
            </a:r>
            <a:r>
              <a:rPr lang="zh-CN" altLang="en-US" sz="2400"/>
              <a:t>例</a:t>
            </a:r>
            <a:r>
              <a:rPr lang="en-US" altLang="zh-CN" sz="2400"/>
              <a:t>3.77]  </a:t>
            </a:r>
            <a:r>
              <a:rPr lang="zh-CN" altLang="en-US" sz="2400"/>
              <a:t>删除所有的学生选课记录。</a:t>
            </a:r>
          </a:p>
          <a:p>
            <a:pPr eaLnBrk="1" hangingPunct="1">
              <a:lnSpc>
                <a:spcPct val="140000"/>
              </a:lnSpc>
              <a:buFont typeface="Wingdings" panose="05000000000000000000" pitchFamily="2" charset="2"/>
              <a:buNone/>
            </a:pPr>
            <a:r>
              <a:rPr lang="zh-CN" altLang="en-US" sz="2400"/>
              <a:t>        </a:t>
            </a:r>
            <a:r>
              <a:rPr lang="en-US" altLang="zh-CN" sz="2400"/>
              <a:t>DELETE</a:t>
            </a:r>
          </a:p>
          <a:p>
            <a:pPr eaLnBrk="1" hangingPunct="1">
              <a:lnSpc>
                <a:spcPct val="140000"/>
              </a:lnSpc>
              <a:buFont typeface="Wingdings" panose="05000000000000000000" pitchFamily="2" charset="2"/>
              <a:buNone/>
            </a:pPr>
            <a:r>
              <a:rPr lang="en-US" altLang="zh-CN" sz="2400"/>
              <a:t>        FROM SC</a:t>
            </a:r>
            <a:r>
              <a:rPr lang="zh-CN" altLang="en-US" sz="240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A6B4B842-0DEA-4CD6-B63F-1EDA5B00D373}"/>
              </a:ext>
            </a:extLst>
          </p:cNvPr>
          <p:cNvSpPr>
            <a:spLocks noGrp="1" noChangeArrowheads="1"/>
          </p:cNvSpPr>
          <p:nvPr>
            <p:ph type="title" idx="4294967295"/>
          </p:nvPr>
        </p:nvSpPr>
        <p:spPr/>
        <p:txBody>
          <a:bodyPr/>
          <a:lstStyle/>
          <a:p>
            <a:pPr eaLnBrk="1" hangingPunct="1"/>
            <a:r>
              <a:rPr lang="en-US" altLang="zh-CN" sz="3600"/>
              <a:t>3. </a:t>
            </a:r>
            <a:r>
              <a:rPr lang="zh-CN" altLang="en-US" sz="3600"/>
              <a:t>带子查询的删除语句</a:t>
            </a:r>
          </a:p>
        </p:txBody>
      </p:sp>
      <p:sp>
        <p:nvSpPr>
          <p:cNvPr id="23554" name="Rectangle 3">
            <a:extLst>
              <a:ext uri="{FF2B5EF4-FFF2-40B4-BE49-F238E27FC236}">
                <a16:creationId xmlns:a16="http://schemas.microsoft.com/office/drawing/2014/main" id="{411EB9AC-1202-4E34-9861-D75BAE161268}"/>
              </a:ext>
            </a:extLst>
          </p:cNvPr>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z="2400"/>
              <a:t>    [</a:t>
            </a:r>
            <a:r>
              <a:rPr lang="zh-CN" altLang="en-US" sz="2400"/>
              <a:t>例</a:t>
            </a:r>
            <a:r>
              <a:rPr lang="en-US" altLang="zh-CN" sz="2400"/>
              <a:t>3.78]  </a:t>
            </a:r>
            <a:r>
              <a:rPr lang="zh-CN" altLang="en-US" sz="2400"/>
              <a:t>删除计算机科学系所有学生的选课记录。</a:t>
            </a:r>
          </a:p>
          <a:p>
            <a:pPr>
              <a:buFont typeface="Wingdings" panose="05000000000000000000" pitchFamily="2" charset="2"/>
              <a:buNone/>
            </a:pPr>
            <a:r>
              <a:rPr lang="en-US" altLang="zh-CN" sz="2400"/>
              <a:t>		DELETE</a:t>
            </a:r>
            <a:endParaRPr lang="zh-CN" altLang="en-US" sz="2400"/>
          </a:p>
          <a:p>
            <a:pPr>
              <a:buFont typeface="Wingdings" panose="05000000000000000000" pitchFamily="2" charset="2"/>
              <a:buNone/>
            </a:pPr>
            <a:r>
              <a:rPr lang="en-US" altLang="zh-CN" sz="2400"/>
              <a:t>		FROM  SC</a:t>
            </a:r>
            <a:endParaRPr lang="zh-CN" altLang="en-US" sz="2400"/>
          </a:p>
          <a:p>
            <a:pPr>
              <a:buFont typeface="Wingdings" panose="05000000000000000000" pitchFamily="2" charset="2"/>
              <a:buNone/>
            </a:pPr>
            <a:r>
              <a:rPr lang="en-US" altLang="zh-CN" sz="2400"/>
              <a:t>		WHERE  Sno  IN</a:t>
            </a:r>
            <a:endParaRPr lang="zh-CN" altLang="en-US" sz="2400"/>
          </a:p>
          <a:p>
            <a:pPr>
              <a:buFont typeface="Wingdings" panose="05000000000000000000" pitchFamily="2" charset="2"/>
              <a:buNone/>
            </a:pPr>
            <a:r>
              <a:rPr lang="en-US" altLang="zh-CN" sz="2400"/>
              <a:t>			</a:t>
            </a:r>
            <a:r>
              <a:rPr lang="zh-CN" altLang="en-US" sz="2400"/>
              <a:t>(</a:t>
            </a:r>
            <a:r>
              <a:rPr lang="en-US" altLang="zh-CN" sz="2400"/>
              <a:t>SELECT  Sno</a:t>
            </a:r>
            <a:endParaRPr lang="zh-CN" altLang="en-US" sz="2400"/>
          </a:p>
          <a:p>
            <a:pPr>
              <a:buFont typeface="Wingdings" panose="05000000000000000000" pitchFamily="2" charset="2"/>
              <a:buNone/>
            </a:pPr>
            <a:r>
              <a:rPr lang="en-US" altLang="zh-CN" sz="2400"/>
              <a:t>		            FROM   Student</a:t>
            </a:r>
            <a:endParaRPr lang="zh-CN" altLang="en-US" sz="2400"/>
          </a:p>
          <a:p>
            <a:pPr>
              <a:buFont typeface="Wingdings" panose="05000000000000000000" pitchFamily="2" charset="2"/>
              <a:buNone/>
            </a:pPr>
            <a:r>
              <a:rPr lang="en-US" altLang="zh-CN" sz="2400"/>
              <a:t>		            WHERE  Sdept= 'CS'</a:t>
            </a:r>
            <a:r>
              <a:rPr lang="zh-CN" altLang="en-US" sz="2400"/>
              <a:t>)</a:t>
            </a:r>
            <a:r>
              <a:rPr lang="en-US" altLang="zh-CN" sz="2400"/>
              <a:t> </a:t>
            </a:r>
            <a:r>
              <a:rPr lang="zh-CN" altLang="en-US" sz="2400"/>
              <a:t>;</a:t>
            </a:r>
          </a:p>
          <a:p>
            <a:pPr eaLnBrk="1" hangingPunct="1">
              <a:buFont typeface="Wingdings" panose="05000000000000000000" pitchFamily="2" charset="2"/>
              <a:buNone/>
            </a:pPr>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C901FA9A-DA0E-4E98-81A4-09FC7C8E27D6}"/>
              </a:ext>
            </a:extLst>
          </p:cNvPr>
          <p:cNvSpPr>
            <a:spLocks noGrp="1" noChangeArrowheads="1"/>
          </p:cNvSpPr>
          <p:nvPr>
            <p:ph type="title" idx="4294967295"/>
          </p:nvPr>
        </p:nvSpPr>
        <p:spPr/>
        <p:txBody>
          <a:bodyPr/>
          <a:lstStyle/>
          <a:p>
            <a:pPr eaLnBrk="1" hangingPunct="1"/>
            <a:r>
              <a:rPr lang="zh-CN" altLang="en-US" sz="3600"/>
              <a:t>第三章</a:t>
            </a:r>
            <a:r>
              <a:rPr lang="zh-CN" altLang="en-US" sz="3600">
                <a:ea typeface="黑体" panose="02010609060101010101" pitchFamily="49" charset="-122"/>
              </a:rPr>
              <a:t>  </a:t>
            </a:r>
            <a:r>
              <a:rPr lang="zh-CN" altLang="en-US" sz="3600"/>
              <a:t>关系数据库标准语言</a:t>
            </a:r>
            <a:r>
              <a:rPr lang="en-US" altLang="zh-CN" sz="3600">
                <a:ea typeface="黑体" panose="02010609060101010101" pitchFamily="49" charset="-122"/>
              </a:rPr>
              <a:t>SQL</a:t>
            </a:r>
          </a:p>
        </p:txBody>
      </p:sp>
      <p:sp>
        <p:nvSpPr>
          <p:cNvPr id="24578" name="Rectangle 3">
            <a:extLst>
              <a:ext uri="{FF2B5EF4-FFF2-40B4-BE49-F238E27FC236}">
                <a16:creationId xmlns:a16="http://schemas.microsoft.com/office/drawing/2014/main" id="{12802FCB-518B-49DC-85E6-3E784A90A56A}"/>
              </a:ext>
            </a:extLst>
          </p:cNvPr>
          <p:cNvSpPr>
            <a:spLocks noGrp="1" noChangeArrowheads="1"/>
          </p:cNvSpPr>
          <p:nvPr>
            <p:ph type="body" idx="4294967295"/>
          </p:nvPr>
        </p:nvSpPr>
        <p:spPr>
          <a:xfrm>
            <a:off x="971550" y="1125538"/>
            <a:ext cx="6508750" cy="4679950"/>
          </a:xfrm>
        </p:spPr>
        <p:txBody>
          <a:bodyPr/>
          <a:lstStyle/>
          <a:p>
            <a:pPr algn="just" eaLnBrk="1" hangingPunct="1">
              <a:lnSpc>
                <a:spcPct val="130000"/>
              </a:lnSpc>
              <a:buFont typeface="Wingdings" panose="05000000000000000000" pitchFamily="2" charset="2"/>
              <a:buNone/>
            </a:pPr>
            <a:r>
              <a:rPr lang="en-US" altLang="zh-CN"/>
              <a:t>3.1 SQL</a:t>
            </a:r>
            <a:r>
              <a:rPr lang="zh-CN" altLang="en-US"/>
              <a:t>概述</a:t>
            </a:r>
          </a:p>
          <a:p>
            <a:pPr algn="just" eaLnBrk="1" hangingPunct="1">
              <a:lnSpc>
                <a:spcPct val="130000"/>
              </a:lnSpc>
              <a:buFont typeface="Wingdings" panose="05000000000000000000" pitchFamily="2" charset="2"/>
              <a:buNone/>
            </a:pPr>
            <a:r>
              <a:rPr lang="en-US" altLang="zh-CN"/>
              <a:t>3.2 </a:t>
            </a:r>
            <a:r>
              <a:rPr lang="zh-CN" altLang="en-US"/>
              <a:t>学生</a:t>
            </a:r>
            <a:r>
              <a:rPr lang="en-US" altLang="zh-CN"/>
              <a:t>-</a:t>
            </a:r>
            <a:r>
              <a:rPr lang="zh-CN" altLang="en-US"/>
              <a:t>课程数据库</a:t>
            </a:r>
          </a:p>
          <a:p>
            <a:pPr algn="just" eaLnBrk="1" hangingPunct="1">
              <a:lnSpc>
                <a:spcPct val="130000"/>
              </a:lnSpc>
              <a:buFont typeface="Wingdings" panose="05000000000000000000" pitchFamily="2" charset="2"/>
              <a:buNone/>
            </a:pPr>
            <a:r>
              <a:rPr lang="en-US" altLang="zh-CN"/>
              <a:t>3.3 </a:t>
            </a:r>
            <a:r>
              <a:rPr lang="zh-CN" altLang="en-US"/>
              <a:t>数据定义</a:t>
            </a:r>
          </a:p>
          <a:p>
            <a:pPr algn="just" eaLnBrk="1" hangingPunct="1">
              <a:lnSpc>
                <a:spcPct val="130000"/>
              </a:lnSpc>
              <a:buFont typeface="Wingdings" panose="05000000000000000000" pitchFamily="2" charset="2"/>
              <a:buNone/>
            </a:pPr>
            <a:r>
              <a:rPr lang="en-US" altLang="zh-CN"/>
              <a:t>3.4 </a:t>
            </a:r>
            <a:r>
              <a:rPr lang="zh-CN" altLang="en-US"/>
              <a:t>数据查询</a:t>
            </a:r>
          </a:p>
          <a:p>
            <a:pPr algn="just" eaLnBrk="1" hangingPunct="1">
              <a:lnSpc>
                <a:spcPct val="130000"/>
              </a:lnSpc>
              <a:buFont typeface="Wingdings" panose="05000000000000000000" pitchFamily="2" charset="2"/>
              <a:buNone/>
            </a:pPr>
            <a:r>
              <a:rPr lang="en-US" altLang="zh-CN"/>
              <a:t>3.5 </a:t>
            </a:r>
            <a:r>
              <a:rPr lang="zh-CN" altLang="en-US"/>
              <a:t>数据更新</a:t>
            </a:r>
          </a:p>
          <a:p>
            <a:pPr algn="just" eaLnBrk="1" hangingPunct="1">
              <a:lnSpc>
                <a:spcPct val="130000"/>
              </a:lnSpc>
              <a:buFont typeface="Wingdings" panose="05000000000000000000" pitchFamily="2" charset="2"/>
              <a:buNone/>
            </a:pPr>
            <a:r>
              <a:rPr lang="en-US" altLang="zh-CN">
                <a:solidFill>
                  <a:srgbClr val="0066FF"/>
                </a:solidFill>
              </a:rPr>
              <a:t>3.6 </a:t>
            </a:r>
            <a:r>
              <a:rPr lang="zh-CN" altLang="en-US">
                <a:solidFill>
                  <a:srgbClr val="0066FF"/>
                </a:solidFill>
              </a:rPr>
              <a:t>空值的处理</a:t>
            </a:r>
          </a:p>
          <a:p>
            <a:pPr algn="just" eaLnBrk="1" hangingPunct="1">
              <a:lnSpc>
                <a:spcPct val="130000"/>
              </a:lnSpc>
              <a:buFont typeface="Wingdings" panose="05000000000000000000" pitchFamily="2" charset="2"/>
              <a:buNone/>
            </a:pPr>
            <a:r>
              <a:rPr lang="en-US" altLang="zh-CN"/>
              <a:t>3.7 </a:t>
            </a:r>
            <a:r>
              <a:rPr lang="zh-CN" altLang="en-US"/>
              <a:t>视图</a:t>
            </a:r>
          </a:p>
          <a:p>
            <a:pPr algn="just" eaLnBrk="1" hangingPunct="1">
              <a:lnSpc>
                <a:spcPct val="130000"/>
              </a:lnSpc>
              <a:buFont typeface="Wingdings" panose="05000000000000000000" pitchFamily="2" charset="2"/>
              <a:buNone/>
            </a:pPr>
            <a:r>
              <a:rPr lang="en-US" altLang="zh-CN"/>
              <a:t>3.8 </a:t>
            </a:r>
            <a:r>
              <a:rPr lang="zh-CN" altLang="en-US"/>
              <a:t>小结</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a:extLst>
              <a:ext uri="{FF2B5EF4-FFF2-40B4-BE49-F238E27FC236}">
                <a16:creationId xmlns:a16="http://schemas.microsoft.com/office/drawing/2014/main" id="{3AC97701-A072-4A8C-8904-FB005DE2AA6F}"/>
              </a:ext>
            </a:extLst>
          </p:cNvPr>
          <p:cNvSpPr>
            <a:spLocks noGrp="1" noChangeArrowheads="1"/>
          </p:cNvSpPr>
          <p:nvPr>
            <p:ph type="title" idx="4294967295"/>
          </p:nvPr>
        </p:nvSpPr>
        <p:spPr/>
        <p:txBody>
          <a:bodyPr/>
          <a:lstStyle/>
          <a:p>
            <a:pPr eaLnBrk="1" hangingPunct="1"/>
            <a:r>
              <a:rPr lang="en-US" altLang="zh-CN" sz="3600"/>
              <a:t>3.6 </a:t>
            </a:r>
            <a:r>
              <a:rPr lang="zh-CN" altLang="en-US" sz="3600"/>
              <a:t>空值的处理</a:t>
            </a:r>
          </a:p>
        </p:txBody>
      </p:sp>
      <p:sp>
        <p:nvSpPr>
          <p:cNvPr id="25602" name="内容占位符 2">
            <a:extLst>
              <a:ext uri="{FF2B5EF4-FFF2-40B4-BE49-F238E27FC236}">
                <a16:creationId xmlns:a16="http://schemas.microsoft.com/office/drawing/2014/main" id="{9CD05AD5-9FCF-4386-8A3F-3784DEB582DE}"/>
              </a:ext>
            </a:extLst>
          </p:cNvPr>
          <p:cNvSpPr>
            <a:spLocks noGrp="1" noChangeArrowheads="1"/>
          </p:cNvSpPr>
          <p:nvPr>
            <p:ph idx="4294967295"/>
          </p:nvPr>
        </p:nvSpPr>
        <p:spPr>
          <a:xfrm>
            <a:off x="528638" y="1196975"/>
            <a:ext cx="8507412" cy="4854575"/>
          </a:xfrm>
        </p:spPr>
        <p:txBody>
          <a:bodyPr/>
          <a:lstStyle/>
          <a:p>
            <a:pPr eaLnBrk="1" hangingPunct="1">
              <a:lnSpc>
                <a:spcPct val="150000"/>
              </a:lnSpc>
            </a:pPr>
            <a:r>
              <a:rPr lang="zh-CN" altLang="en-US"/>
              <a:t>空值就是“不知道</a:t>
            </a:r>
            <a:r>
              <a:rPr lang="en-US" altLang="zh-CN"/>
              <a:t>”</a:t>
            </a:r>
            <a:r>
              <a:rPr lang="zh-CN" altLang="en-US"/>
              <a:t>或“不存在</a:t>
            </a:r>
            <a:r>
              <a:rPr lang="en-US" altLang="zh-CN"/>
              <a:t>”</a:t>
            </a:r>
            <a:r>
              <a:rPr lang="zh-CN" altLang="en-US"/>
              <a:t>或“无意义</a:t>
            </a:r>
            <a:r>
              <a:rPr lang="en-US" altLang="zh-CN"/>
              <a:t>”</a:t>
            </a:r>
            <a:r>
              <a:rPr lang="zh-CN" altLang="en-US"/>
              <a:t>的值。</a:t>
            </a:r>
            <a:endParaRPr lang="en-US" altLang="zh-CN"/>
          </a:p>
          <a:p>
            <a:pPr eaLnBrk="1" hangingPunct="1">
              <a:lnSpc>
                <a:spcPct val="150000"/>
              </a:lnSpc>
            </a:pPr>
            <a:r>
              <a:rPr lang="zh-CN" altLang="en-US"/>
              <a:t>一般有以下几种情况：</a:t>
            </a:r>
            <a:endParaRPr lang="en-US" altLang="zh-CN"/>
          </a:p>
          <a:p>
            <a:pPr lvl="1">
              <a:lnSpc>
                <a:spcPct val="150000"/>
              </a:lnSpc>
            </a:pPr>
            <a:r>
              <a:rPr lang="zh-CN" altLang="en-US"/>
              <a:t>该属性应该有一个值，但目前不知道它的具体值</a:t>
            </a:r>
            <a:endParaRPr lang="en-US" altLang="zh-CN"/>
          </a:p>
          <a:p>
            <a:pPr lvl="1">
              <a:lnSpc>
                <a:spcPct val="150000"/>
              </a:lnSpc>
            </a:pPr>
            <a:r>
              <a:rPr lang="zh-CN" altLang="en-US"/>
              <a:t>该属性不应该有值</a:t>
            </a:r>
            <a:endParaRPr lang="en-US" altLang="zh-CN"/>
          </a:p>
          <a:p>
            <a:pPr lvl="1">
              <a:lnSpc>
                <a:spcPct val="150000"/>
              </a:lnSpc>
            </a:pPr>
            <a:r>
              <a:rPr lang="zh-CN" altLang="en-US"/>
              <a:t>由于某种原因不便于填写</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a:extLst>
              <a:ext uri="{FF2B5EF4-FFF2-40B4-BE49-F238E27FC236}">
                <a16:creationId xmlns:a16="http://schemas.microsoft.com/office/drawing/2014/main" id="{EE663BBE-C770-4747-A3C3-76C3F01BA8FF}"/>
              </a:ext>
            </a:extLst>
          </p:cNvPr>
          <p:cNvSpPr>
            <a:spLocks noGrp="1" noChangeArrowheads="1"/>
          </p:cNvSpPr>
          <p:nvPr>
            <p:ph type="title" idx="4294967295"/>
          </p:nvPr>
        </p:nvSpPr>
        <p:spPr/>
        <p:txBody>
          <a:bodyPr/>
          <a:lstStyle/>
          <a:p>
            <a:pPr eaLnBrk="1" hangingPunct="1"/>
            <a:r>
              <a:rPr lang="en-US" altLang="zh-CN" sz="3600"/>
              <a:t>1. </a:t>
            </a:r>
            <a:r>
              <a:rPr lang="zh-CN" altLang="en-US" sz="3600"/>
              <a:t>空值的产生</a:t>
            </a:r>
          </a:p>
        </p:txBody>
      </p:sp>
      <p:sp>
        <p:nvSpPr>
          <p:cNvPr id="26626" name="内容占位符 2">
            <a:extLst>
              <a:ext uri="{FF2B5EF4-FFF2-40B4-BE49-F238E27FC236}">
                <a16:creationId xmlns:a16="http://schemas.microsoft.com/office/drawing/2014/main" id="{DD0A381E-9A98-4F54-99BE-1365FA5B1486}"/>
              </a:ext>
            </a:extLst>
          </p:cNvPr>
          <p:cNvSpPr>
            <a:spLocks noGrp="1" noChangeArrowheads="1"/>
          </p:cNvSpPr>
          <p:nvPr>
            <p:ph idx="4294967295"/>
          </p:nvPr>
        </p:nvSpPr>
        <p:spPr>
          <a:xfrm>
            <a:off x="457200" y="1125538"/>
            <a:ext cx="8686800" cy="5186362"/>
          </a:xfrm>
        </p:spPr>
        <p:txBody>
          <a:bodyPr/>
          <a:lstStyle/>
          <a:p>
            <a:pPr eaLnBrk="1" hangingPunct="1">
              <a:lnSpc>
                <a:spcPct val="120000"/>
              </a:lnSpc>
              <a:spcBef>
                <a:spcPct val="0"/>
              </a:spcBef>
            </a:pPr>
            <a:r>
              <a:rPr lang="zh-CN" altLang="en-US"/>
              <a:t>空值是一个很特殊的值，含有不确定性。对关系运算带来特殊的问题，需要做特殊的处理。</a:t>
            </a:r>
            <a:endParaRPr lang="en-US" altLang="zh-CN"/>
          </a:p>
          <a:p>
            <a:pPr eaLnBrk="1" hangingPunct="1">
              <a:lnSpc>
                <a:spcPct val="120000"/>
              </a:lnSpc>
              <a:spcBef>
                <a:spcPct val="0"/>
              </a:spcBef>
            </a:pPr>
            <a:endParaRPr lang="zh-CN" altLang="en-US" sz="3200"/>
          </a:p>
          <a:p>
            <a:pPr eaLnBrk="1" hangingPunct="1">
              <a:lnSpc>
                <a:spcPct val="120000"/>
              </a:lnSpc>
              <a:spcBef>
                <a:spcPct val="0"/>
              </a:spcBef>
            </a:pPr>
            <a:r>
              <a:rPr lang="zh-CN" altLang="en-US">
                <a:latin typeface="宋体" panose="02010600030101010101" pitchFamily="2" charset="-122"/>
              </a:rPr>
              <a:t>空值的产生</a:t>
            </a:r>
          </a:p>
          <a:p>
            <a:pPr eaLnBrk="1" hangingPunct="1">
              <a:lnSpc>
                <a:spcPct val="120000"/>
              </a:lnSpc>
              <a:spcBef>
                <a:spcPct val="0"/>
              </a:spcBef>
              <a:buFont typeface="Wingdings" panose="05000000000000000000" pitchFamily="2" charset="2"/>
              <a:buNone/>
            </a:pPr>
            <a:r>
              <a:rPr lang="en-US" altLang="zh-CN" sz="2400"/>
              <a:t>[</a:t>
            </a:r>
            <a:r>
              <a:rPr lang="zh-CN" altLang="en-US" sz="2400"/>
              <a:t>例</a:t>
            </a:r>
            <a:r>
              <a:rPr lang="en-US" altLang="zh-CN" sz="2400"/>
              <a:t> 3.79]</a:t>
            </a:r>
            <a:r>
              <a:rPr lang="zh-CN" altLang="en-US" sz="2400"/>
              <a:t>向</a:t>
            </a:r>
            <a:r>
              <a:rPr lang="en-US" altLang="zh-CN" sz="2400"/>
              <a:t>SC</a:t>
            </a:r>
            <a:r>
              <a:rPr lang="zh-CN" altLang="en-US" sz="2400"/>
              <a:t>表中插入一个元组，学生号是</a:t>
            </a:r>
            <a:r>
              <a:rPr lang="en-US" altLang="zh-CN" sz="2400"/>
              <a:t>”201215126”</a:t>
            </a:r>
            <a:r>
              <a:rPr lang="zh-CN" altLang="en-US" sz="2400"/>
              <a:t>，课程号是</a:t>
            </a:r>
            <a:r>
              <a:rPr lang="en-US" altLang="zh-CN" sz="2400"/>
              <a:t>”1”</a:t>
            </a:r>
            <a:r>
              <a:rPr lang="zh-CN" altLang="en-US" sz="2400"/>
              <a:t>，成绩为空。</a:t>
            </a:r>
            <a:endParaRPr lang="en-US" altLang="zh-CN" sz="2000"/>
          </a:p>
          <a:p>
            <a:pPr eaLnBrk="1" hangingPunct="1">
              <a:lnSpc>
                <a:spcPct val="120000"/>
              </a:lnSpc>
              <a:spcBef>
                <a:spcPct val="0"/>
              </a:spcBef>
              <a:buFont typeface="Wingdings" panose="05000000000000000000" pitchFamily="2" charset="2"/>
              <a:buNone/>
            </a:pPr>
            <a:r>
              <a:rPr lang="zh-CN" altLang="en-US" sz="2000"/>
              <a:t> </a:t>
            </a:r>
            <a:r>
              <a:rPr lang="en-US" altLang="zh-CN" sz="2200"/>
              <a:t>INSERT INTO SC</a:t>
            </a:r>
            <a:r>
              <a:rPr lang="zh-CN" altLang="en-US" sz="2200"/>
              <a:t>(</a:t>
            </a:r>
            <a:r>
              <a:rPr lang="en-US" altLang="zh-CN" sz="2200"/>
              <a:t>Sno,Cno,Grade</a:t>
            </a:r>
            <a:r>
              <a:rPr lang="zh-CN" altLang="en-US" sz="2200"/>
              <a:t>)</a:t>
            </a:r>
          </a:p>
          <a:p>
            <a:pPr eaLnBrk="1" hangingPunct="1">
              <a:lnSpc>
                <a:spcPct val="120000"/>
              </a:lnSpc>
              <a:spcBef>
                <a:spcPct val="0"/>
              </a:spcBef>
              <a:buFont typeface="Wingdings" panose="05000000000000000000" pitchFamily="2" charset="2"/>
              <a:buNone/>
            </a:pPr>
            <a:r>
              <a:rPr lang="en-US" altLang="zh-CN" sz="2200"/>
              <a:t> VALUES</a:t>
            </a:r>
            <a:r>
              <a:rPr lang="zh-CN" altLang="en-US" sz="2200"/>
              <a:t>('</a:t>
            </a:r>
            <a:r>
              <a:rPr lang="en-US" altLang="zh-CN" sz="2200"/>
              <a:t>201215126 </a:t>
            </a:r>
            <a:r>
              <a:rPr lang="zh-CN" altLang="en-US" sz="2200"/>
              <a:t>','</a:t>
            </a:r>
            <a:r>
              <a:rPr lang="en-US" altLang="zh-CN" sz="2200"/>
              <a:t>1</a:t>
            </a:r>
            <a:r>
              <a:rPr lang="zh-CN" altLang="en-US" sz="2200"/>
              <a:t>',</a:t>
            </a:r>
            <a:r>
              <a:rPr lang="en-US" altLang="zh-CN" sz="2200"/>
              <a:t>NULL</a:t>
            </a:r>
            <a:r>
              <a:rPr lang="zh-CN" altLang="en-US" sz="2200"/>
              <a:t>)</a:t>
            </a:r>
            <a:r>
              <a:rPr lang="en-US" altLang="zh-CN" sz="2200"/>
              <a:t>;   </a:t>
            </a:r>
            <a:r>
              <a:rPr lang="en-US" altLang="zh-CN" sz="2000"/>
              <a:t>/*</a:t>
            </a:r>
            <a:r>
              <a:rPr lang="zh-CN" altLang="en-US" sz="2000"/>
              <a:t>该学生还没有考试成绩，取空值</a:t>
            </a:r>
            <a:r>
              <a:rPr lang="en-US" altLang="zh-CN" sz="2000"/>
              <a:t>*/</a:t>
            </a:r>
          </a:p>
          <a:p>
            <a:pPr eaLnBrk="1" hangingPunct="1">
              <a:lnSpc>
                <a:spcPct val="120000"/>
              </a:lnSpc>
              <a:spcBef>
                <a:spcPct val="0"/>
              </a:spcBef>
              <a:buFont typeface="Wingdings" panose="05000000000000000000" pitchFamily="2" charset="2"/>
              <a:buNone/>
            </a:pPr>
            <a:r>
              <a:rPr lang="zh-CN" altLang="en-US" sz="2200"/>
              <a:t>或</a:t>
            </a:r>
          </a:p>
          <a:p>
            <a:pPr eaLnBrk="1" hangingPunct="1">
              <a:lnSpc>
                <a:spcPct val="120000"/>
              </a:lnSpc>
              <a:spcBef>
                <a:spcPct val="0"/>
              </a:spcBef>
              <a:buFont typeface="Wingdings" panose="05000000000000000000" pitchFamily="2" charset="2"/>
              <a:buNone/>
            </a:pPr>
            <a:r>
              <a:rPr lang="en-US" altLang="zh-CN" sz="2200"/>
              <a:t> INSERT INTO SC</a:t>
            </a:r>
            <a:r>
              <a:rPr lang="zh-CN" altLang="en-US" sz="2200"/>
              <a:t>(</a:t>
            </a:r>
            <a:r>
              <a:rPr lang="en-US" altLang="zh-CN" sz="2200"/>
              <a:t>Sno,Cno</a:t>
            </a:r>
            <a:r>
              <a:rPr lang="zh-CN" altLang="en-US" sz="2200"/>
              <a:t>)</a:t>
            </a:r>
          </a:p>
          <a:p>
            <a:pPr eaLnBrk="1" hangingPunct="1">
              <a:lnSpc>
                <a:spcPct val="120000"/>
              </a:lnSpc>
              <a:spcBef>
                <a:spcPct val="0"/>
              </a:spcBef>
              <a:buFont typeface="Wingdings" panose="05000000000000000000" pitchFamily="2" charset="2"/>
              <a:buNone/>
            </a:pPr>
            <a:r>
              <a:rPr lang="en-US" altLang="zh-CN" sz="2200"/>
              <a:t> VALUES</a:t>
            </a:r>
            <a:r>
              <a:rPr lang="zh-CN" altLang="en-US" sz="2200"/>
              <a:t>(</a:t>
            </a:r>
            <a:r>
              <a:rPr lang="en-US" altLang="zh-CN" sz="2200"/>
              <a:t>' 201215126 '</a:t>
            </a:r>
            <a:r>
              <a:rPr lang="zh-CN" altLang="en-US" sz="2200"/>
              <a:t>,'</a:t>
            </a:r>
            <a:r>
              <a:rPr lang="en-US" altLang="zh-CN" sz="2200"/>
              <a:t>1'</a:t>
            </a:r>
            <a:r>
              <a:rPr lang="zh-CN" altLang="en-US" sz="2200"/>
              <a:t>)</a:t>
            </a:r>
            <a:r>
              <a:rPr lang="en-US" altLang="zh-CN" sz="2200"/>
              <a:t>;             </a:t>
            </a:r>
            <a:r>
              <a:rPr lang="en-US" altLang="zh-CN" sz="2000"/>
              <a:t>/*</a:t>
            </a:r>
            <a:r>
              <a:rPr lang="zh-CN" altLang="en-US" sz="2000"/>
              <a:t>没有赋值的属性，其值为空值</a:t>
            </a:r>
            <a:r>
              <a:rPr lang="en-US" altLang="zh-CN" sz="2000"/>
              <a:t>*/</a:t>
            </a:r>
          </a:p>
          <a:p>
            <a:pPr eaLnBrk="1" hangingPunct="1">
              <a:lnSpc>
                <a:spcPct val="80000"/>
              </a:lnSpc>
              <a:buFont typeface="Wingdings" panose="05000000000000000000" pitchFamily="2" charset="2"/>
              <a:buNone/>
            </a:pPr>
            <a:endParaRPr lang="en-US" altLang="zh-CN" sz="2000">
              <a:latin typeface="宋体" panose="02010600030101010101" pitchFamily="2" charset="-122"/>
            </a:endParaRPr>
          </a:p>
          <a:p>
            <a:pPr eaLnBrk="1" hangingPunct="1">
              <a:lnSpc>
                <a:spcPct val="80000"/>
              </a:lnSpc>
              <a:buFont typeface="Wingdings" panose="05000000000000000000" pitchFamily="2" charset="2"/>
              <a:buNone/>
            </a:pPr>
            <a:r>
              <a:rPr lang="en-US" altLang="zh-CN">
                <a:latin typeface="宋体" panose="02010600030101010101" pitchFamily="2" charset="-122"/>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a:extLst>
              <a:ext uri="{FF2B5EF4-FFF2-40B4-BE49-F238E27FC236}">
                <a16:creationId xmlns:a16="http://schemas.microsoft.com/office/drawing/2014/main" id="{AA6FE7DC-11A0-41A1-B1E4-7AEE25F19496}"/>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空值的产生（续）</a:t>
            </a:r>
          </a:p>
        </p:txBody>
      </p:sp>
      <p:sp>
        <p:nvSpPr>
          <p:cNvPr id="27650" name="内容占位符 2">
            <a:extLst>
              <a:ext uri="{FF2B5EF4-FFF2-40B4-BE49-F238E27FC236}">
                <a16:creationId xmlns:a16="http://schemas.microsoft.com/office/drawing/2014/main" id="{BCC4A0C8-CC43-44AF-A945-08314A403FBA}"/>
              </a:ext>
            </a:extLst>
          </p:cNvPr>
          <p:cNvSpPr>
            <a:spLocks noGrp="1" noChangeArrowheads="1"/>
          </p:cNvSpPr>
          <p:nvPr>
            <p:ph idx="4294967295"/>
          </p:nvPr>
        </p:nvSpPr>
        <p:spPr>
          <a:xfrm>
            <a:off x="590550" y="1268413"/>
            <a:ext cx="8229600" cy="4854575"/>
          </a:xfrm>
        </p:spPr>
        <p:txBody>
          <a:bodyPr/>
          <a:lstStyle/>
          <a:p>
            <a:pPr marL="0" indent="0" eaLnBrk="1" hangingPunct="1">
              <a:lnSpc>
                <a:spcPct val="150000"/>
              </a:lnSpc>
              <a:buFont typeface="Wingdings" panose="05000000000000000000" pitchFamily="2" charset="2"/>
              <a:buNone/>
            </a:pPr>
            <a:r>
              <a:rPr lang="en-US" altLang="zh-CN" sz="2400"/>
              <a:t>[</a:t>
            </a:r>
            <a:r>
              <a:rPr lang="zh-CN" altLang="en-US" sz="2400"/>
              <a:t>例</a:t>
            </a:r>
            <a:r>
              <a:rPr lang="en-US" altLang="zh-CN" sz="2400"/>
              <a:t>3.80]  </a:t>
            </a:r>
            <a:r>
              <a:rPr lang="zh-CN" altLang="en-US" sz="2400"/>
              <a:t>将</a:t>
            </a:r>
            <a:r>
              <a:rPr lang="en-US" altLang="zh-CN" sz="2400"/>
              <a:t>Student</a:t>
            </a:r>
            <a:r>
              <a:rPr lang="zh-CN" altLang="en-US" sz="2400"/>
              <a:t>表中学生号为</a:t>
            </a:r>
            <a:r>
              <a:rPr lang="en-US" altLang="zh-CN" sz="2400"/>
              <a:t>”201215200”</a:t>
            </a:r>
            <a:r>
              <a:rPr lang="zh-CN" altLang="en-US" sz="2400"/>
              <a:t>的学生所属的系改为空值。</a:t>
            </a:r>
          </a:p>
          <a:p>
            <a:pPr marL="0" indent="0" eaLnBrk="1" hangingPunct="1">
              <a:buFont typeface="Wingdings" panose="05000000000000000000" pitchFamily="2" charset="2"/>
              <a:buNone/>
            </a:pPr>
            <a:r>
              <a:rPr lang="en-US" altLang="zh-CN" sz="2400"/>
              <a:t>	UPDATE Student</a:t>
            </a:r>
            <a:endParaRPr lang="zh-CN" altLang="en-US" sz="2400"/>
          </a:p>
          <a:p>
            <a:pPr marL="0" indent="0" eaLnBrk="1" hangingPunct="1">
              <a:buFont typeface="Wingdings" panose="05000000000000000000" pitchFamily="2" charset="2"/>
              <a:buNone/>
            </a:pPr>
            <a:r>
              <a:rPr lang="en-US" altLang="zh-CN" sz="2400"/>
              <a:t>	SET Sdept = NULL</a:t>
            </a:r>
            <a:endParaRPr lang="zh-CN" altLang="en-US" sz="2400"/>
          </a:p>
          <a:p>
            <a:pPr marL="0" indent="0" eaLnBrk="1" hangingPunct="1">
              <a:buFont typeface="Wingdings" panose="05000000000000000000" pitchFamily="2" charset="2"/>
              <a:buNone/>
            </a:pPr>
            <a:r>
              <a:rPr lang="en-US" altLang="zh-CN" sz="2400"/>
              <a:t>	WHERE Sno='201215200';</a:t>
            </a:r>
            <a:endParaRPr lang="zh-CN"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7D72A81E-B611-42E2-8F48-A4B6738C9BAD}"/>
              </a:ext>
            </a:extLst>
          </p:cNvPr>
          <p:cNvSpPr>
            <a:spLocks noGrp="1"/>
          </p:cNvSpPr>
          <p:nvPr>
            <p:ph type="title" idx="4294967295"/>
          </p:nvPr>
        </p:nvSpPr>
        <p:spPr>
          <a:ln>
            <a:miter/>
          </a:ln>
        </p:spPr>
        <p:txBody>
          <a:bodyPr/>
          <a:lstStyle/>
          <a:p>
            <a:pPr eaLnBrk="1" hangingPunct="1">
              <a:defRPr/>
            </a:pPr>
            <a:r>
              <a:rPr lang="en-US" altLang="zh-CN" sz="3600" dirty="0">
                <a:latin typeface="+mn-lt"/>
              </a:rPr>
              <a:t>2. </a:t>
            </a:r>
            <a:r>
              <a:rPr lang="zh-CN" altLang="en-US" sz="3600" dirty="0">
                <a:latin typeface="宋体" panose="02010600030101010101" pitchFamily="2" charset="-122"/>
              </a:rPr>
              <a:t>空值的判断</a:t>
            </a:r>
          </a:p>
        </p:txBody>
      </p:sp>
      <p:sp>
        <p:nvSpPr>
          <p:cNvPr id="28674" name="内容占位符 2">
            <a:extLst>
              <a:ext uri="{FF2B5EF4-FFF2-40B4-BE49-F238E27FC236}">
                <a16:creationId xmlns:a16="http://schemas.microsoft.com/office/drawing/2014/main" id="{E8A6A9D2-9B0C-42A6-BD49-A36BBB8516CA}"/>
              </a:ext>
            </a:extLst>
          </p:cNvPr>
          <p:cNvSpPr>
            <a:spLocks noGrp="1" noChangeArrowheads="1"/>
          </p:cNvSpPr>
          <p:nvPr>
            <p:ph idx="4294967295"/>
          </p:nvPr>
        </p:nvSpPr>
        <p:spPr>
          <a:xfrm>
            <a:off x="457200" y="1125538"/>
            <a:ext cx="8229600" cy="4854575"/>
          </a:xfrm>
        </p:spPr>
        <p:txBody>
          <a:bodyPr/>
          <a:lstStyle/>
          <a:p>
            <a:pPr eaLnBrk="1" hangingPunct="1">
              <a:lnSpc>
                <a:spcPct val="150000"/>
              </a:lnSpc>
            </a:pPr>
            <a:r>
              <a:rPr lang="zh-CN" altLang="en-US"/>
              <a:t>判断一个属性的值是否为空值，用</a:t>
            </a:r>
            <a:r>
              <a:rPr lang="en-US" altLang="zh-CN"/>
              <a:t>IS NULL</a:t>
            </a:r>
            <a:r>
              <a:rPr lang="zh-CN" altLang="en-US"/>
              <a:t>或</a:t>
            </a:r>
            <a:r>
              <a:rPr lang="en-US" altLang="zh-CN"/>
              <a:t>IS NOT NULL</a:t>
            </a:r>
            <a:r>
              <a:rPr lang="zh-CN" altLang="en-US"/>
              <a:t>来表示。</a:t>
            </a:r>
            <a:endParaRPr lang="en-US" altLang="zh-CN"/>
          </a:p>
          <a:p>
            <a:pPr eaLnBrk="1" hangingPunct="1">
              <a:buFont typeface="Wingdings" panose="05000000000000000000" pitchFamily="2" charset="2"/>
              <a:buNone/>
            </a:pPr>
            <a:endParaRPr lang="en-US" altLang="zh-CN"/>
          </a:p>
          <a:p>
            <a:pPr eaLnBrk="1" hangingPunct="1">
              <a:buFont typeface="Wingdings" panose="05000000000000000000" pitchFamily="2" charset="2"/>
              <a:buNone/>
            </a:pPr>
            <a:r>
              <a:rPr lang="en-US" altLang="zh-CN" sz="2400"/>
              <a:t>[</a:t>
            </a:r>
            <a:r>
              <a:rPr lang="zh-CN" altLang="en-US" sz="2400"/>
              <a:t>例</a:t>
            </a:r>
            <a:r>
              <a:rPr lang="en-US" altLang="zh-CN" sz="2400"/>
              <a:t> 3.81]  </a:t>
            </a:r>
            <a:r>
              <a:rPr lang="zh-CN" altLang="en-US" sz="2400"/>
              <a:t>从</a:t>
            </a:r>
            <a:r>
              <a:rPr lang="en-US" altLang="zh-CN" sz="2400"/>
              <a:t>Student</a:t>
            </a:r>
            <a:r>
              <a:rPr lang="zh-CN" altLang="en-US" sz="2400"/>
              <a:t>表中找出漏填了数据的学生信息</a:t>
            </a:r>
          </a:p>
          <a:p>
            <a:pPr eaLnBrk="1" hangingPunct="1">
              <a:buFont typeface="Wingdings" panose="05000000000000000000" pitchFamily="2" charset="2"/>
              <a:buNone/>
            </a:pPr>
            <a:r>
              <a:rPr lang="en-US" altLang="zh-CN" sz="2400"/>
              <a:t>	SELECT  *</a:t>
            </a:r>
            <a:endParaRPr lang="zh-CN" altLang="en-US" sz="2400"/>
          </a:p>
          <a:p>
            <a:pPr eaLnBrk="1" hangingPunct="1">
              <a:buFont typeface="Wingdings" panose="05000000000000000000" pitchFamily="2" charset="2"/>
              <a:buNone/>
            </a:pPr>
            <a:r>
              <a:rPr lang="en-US" altLang="zh-CN" sz="2400"/>
              <a:t>	FROM Student</a:t>
            </a:r>
            <a:endParaRPr lang="zh-CN" altLang="en-US" sz="2400"/>
          </a:p>
          <a:p>
            <a:pPr eaLnBrk="1" hangingPunct="1">
              <a:buFont typeface="Wingdings" panose="05000000000000000000" pitchFamily="2" charset="2"/>
              <a:buNone/>
            </a:pPr>
            <a:r>
              <a:rPr lang="en-US" altLang="zh-CN" sz="2400"/>
              <a:t>	WHERE Sname </a:t>
            </a:r>
            <a:r>
              <a:rPr lang="en-US" altLang="zh-CN" sz="2400">
                <a:solidFill>
                  <a:srgbClr val="0066FF"/>
                </a:solidFill>
              </a:rPr>
              <a:t>IS NULL</a:t>
            </a:r>
            <a:r>
              <a:rPr lang="en-US" altLang="zh-CN" sz="2400"/>
              <a:t> OR Ssex </a:t>
            </a:r>
            <a:r>
              <a:rPr lang="en-US" altLang="zh-CN" sz="2400">
                <a:solidFill>
                  <a:srgbClr val="0066FF"/>
                </a:solidFill>
              </a:rPr>
              <a:t>IS NULL</a:t>
            </a:r>
            <a:r>
              <a:rPr lang="en-US" altLang="zh-CN" sz="2400"/>
              <a:t> OR Sage </a:t>
            </a:r>
            <a:r>
              <a:rPr lang="en-US" altLang="zh-CN" sz="2400">
                <a:solidFill>
                  <a:srgbClr val="0066FF"/>
                </a:solidFill>
              </a:rPr>
              <a:t>IS NULL</a:t>
            </a:r>
            <a:r>
              <a:rPr lang="en-US" altLang="zh-CN" sz="2400"/>
              <a:t> OR Sdept </a:t>
            </a:r>
            <a:r>
              <a:rPr lang="en-US" altLang="zh-CN" sz="2400">
                <a:solidFill>
                  <a:srgbClr val="0066FF"/>
                </a:solidFill>
              </a:rPr>
              <a:t>IS NULL</a:t>
            </a:r>
            <a:r>
              <a:rPr lang="en-US" altLang="zh-CN" sz="2400"/>
              <a:t>;</a:t>
            </a:r>
            <a:endParaRPr lang="zh-CN"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F024E8C4-7BA4-41A1-8159-F5F6299E0331}"/>
              </a:ext>
            </a:extLst>
          </p:cNvPr>
          <p:cNvSpPr>
            <a:spLocks noGrp="1"/>
          </p:cNvSpPr>
          <p:nvPr>
            <p:ph type="title" idx="4294967295"/>
          </p:nvPr>
        </p:nvSpPr>
        <p:spPr>
          <a:ln>
            <a:miter/>
          </a:ln>
        </p:spPr>
        <p:txBody>
          <a:bodyPr/>
          <a:lstStyle/>
          <a:p>
            <a:pPr eaLnBrk="1" hangingPunct="1">
              <a:defRPr/>
            </a:pPr>
            <a:r>
              <a:rPr lang="en-US" altLang="zh-CN" sz="3600" dirty="0">
                <a:latin typeface="+mn-lt"/>
              </a:rPr>
              <a:t>3. </a:t>
            </a:r>
            <a:r>
              <a:rPr lang="zh-CN" altLang="en-US" sz="3600" dirty="0">
                <a:latin typeface="宋体" panose="02010600030101010101" pitchFamily="2" charset="-122"/>
              </a:rPr>
              <a:t>空值的约束条件</a:t>
            </a:r>
          </a:p>
        </p:txBody>
      </p:sp>
      <p:sp>
        <p:nvSpPr>
          <p:cNvPr id="29698" name="内容占位符 2">
            <a:extLst>
              <a:ext uri="{FF2B5EF4-FFF2-40B4-BE49-F238E27FC236}">
                <a16:creationId xmlns:a16="http://schemas.microsoft.com/office/drawing/2014/main" id="{A4495054-0263-4039-AAA9-FB65DFA83057}"/>
              </a:ext>
            </a:extLst>
          </p:cNvPr>
          <p:cNvSpPr>
            <a:spLocks noGrp="1" noChangeArrowheads="1"/>
          </p:cNvSpPr>
          <p:nvPr>
            <p:ph idx="4294967295"/>
          </p:nvPr>
        </p:nvSpPr>
        <p:spPr>
          <a:xfrm>
            <a:off x="457200" y="1196975"/>
            <a:ext cx="8229600" cy="4854575"/>
          </a:xfrm>
        </p:spPr>
        <p:txBody>
          <a:bodyPr/>
          <a:lstStyle/>
          <a:p>
            <a:pPr eaLnBrk="1" hangingPunct="1">
              <a:lnSpc>
                <a:spcPct val="150000"/>
              </a:lnSpc>
            </a:pPr>
            <a:r>
              <a:rPr lang="zh-CN" altLang="en-US"/>
              <a:t>属性定义（或者域定义）中</a:t>
            </a:r>
            <a:endParaRPr lang="en-US" altLang="zh-CN"/>
          </a:p>
          <a:p>
            <a:pPr lvl="1" eaLnBrk="1" hangingPunct="1">
              <a:lnSpc>
                <a:spcPct val="150000"/>
              </a:lnSpc>
            </a:pPr>
            <a:r>
              <a:rPr lang="zh-CN" altLang="en-US"/>
              <a:t>有</a:t>
            </a:r>
            <a:r>
              <a:rPr lang="en-US" altLang="zh-CN"/>
              <a:t>NOT NULL</a:t>
            </a:r>
            <a:r>
              <a:rPr lang="zh-CN" altLang="en-US"/>
              <a:t>约束条件的不能取空值</a:t>
            </a:r>
            <a:endParaRPr lang="en-US" altLang="zh-CN"/>
          </a:p>
          <a:p>
            <a:pPr lvl="1" eaLnBrk="1" hangingPunct="1">
              <a:lnSpc>
                <a:spcPct val="150000"/>
              </a:lnSpc>
            </a:pPr>
            <a:r>
              <a:rPr lang="zh-CN" altLang="en-US"/>
              <a:t>加了</a:t>
            </a:r>
            <a:r>
              <a:rPr lang="en-US" altLang="zh-CN"/>
              <a:t>UNIQUE</a:t>
            </a:r>
            <a:r>
              <a:rPr lang="zh-CN" altLang="en-US"/>
              <a:t>限制的属性不能取空值</a:t>
            </a:r>
            <a:endParaRPr lang="en-US" altLang="zh-CN"/>
          </a:p>
          <a:p>
            <a:pPr lvl="1" eaLnBrk="1" hangingPunct="1">
              <a:lnSpc>
                <a:spcPct val="150000"/>
              </a:lnSpc>
            </a:pPr>
            <a:r>
              <a:rPr lang="zh-CN" altLang="en-US"/>
              <a:t>码属性不能取空值</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a:extLst>
              <a:ext uri="{FF2B5EF4-FFF2-40B4-BE49-F238E27FC236}">
                <a16:creationId xmlns:a16="http://schemas.microsoft.com/office/drawing/2014/main" id="{3C17D840-4E24-4CAF-AF56-6A89A801283D}"/>
              </a:ext>
            </a:extLst>
          </p:cNvPr>
          <p:cNvSpPr>
            <a:spLocks noGrp="1" noChangeArrowheads="1"/>
          </p:cNvSpPr>
          <p:nvPr>
            <p:ph type="title" idx="4294967295"/>
          </p:nvPr>
        </p:nvSpPr>
        <p:spPr>
          <a:xfrm>
            <a:off x="250825" y="-33338"/>
            <a:ext cx="8929688" cy="1131888"/>
          </a:xfrm>
        </p:spPr>
        <p:txBody>
          <a:bodyPr/>
          <a:lstStyle/>
          <a:p>
            <a:pPr eaLnBrk="1" hangingPunct="1"/>
            <a:r>
              <a:rPr lang="zh-CN" altLang="en-US" sz="3600">
                <a:latin typeface="宋体" panose="02010600030101010101" pitchFamily="2" charset="-122"/>
              </a:rPr>
              <a:t>空值的算术运算、比较运算和逻辑运算（续）</a:t>
            </a:r>
          </a:p>
        </p:txBody>
      </p:sp>
      <p:sp>
        <p:nvSpPr>
          <p:cNvPr id="30722" name="内容占位符 2">
            <a:extLst>
              <a:ext uri="{FF2B5EF4-FFF2-40B4-BE49-F238E27FC236}">
                <a16:creationId xmlns:a16="http://schemas.microsoft.com/office/drawing/2014/main" id="{E687E052-41F3-4780-BE70-91FF9B814E8E}"/>
              </a:ext>
            </a:extLst>
          </p:cNvPr>
          <p:cNvSpPr>
            <a:spLocks noGrp="1" noChangeArrowheads="1"/>
          </p:cNvSpPr>
          <p:nvPr>
            <p:ph idx="4294967295"/>
          </p:nvPr>
        </p:nvSpPr>
        <p:spPr>
          <a:xfrm>
            <a:off x="663575" y="1268413"/>
            <a:ext cx="8229600" cy="4854575"/>
          </a:xfrm>
        </p:spPr>
        <p:txBody>
          <a:bodyPr/>
          <a:lstStyle/>
          <a:p>
            <a:pPr marL="0" indent="0" eaLnBrk="1" hangingPunct="1">
              <a:buFont typeface="Wingdings" panose="05000000000000000000" pitchFamily="2" charset="2"/>
              <a:buNone/>
            </a:pPr>
            <a:r>
              <a:rPr lang="en-US" altLang="zh-CN" sz="2400"/>
              <a:t>[</a:t>
            </a:r>
            <a:r>
              <a:rPr lang="zh-CN" altLang="en-US" sz="2400"/>
              <a:t>例</a:t>
            </a:r>
            <a:r>
              <a:rPr lang="en-US" altLang="zh-CN" sz="2400"/>
              <a:t>3.82]  </a:t>
            </a:r>
            <a:r>
              <a:rPr lang="zh-CN" altLang="en-US" sz="2400"/>
              <a:t>找出选修</a:t>
            </a:r>
            <a:r>
              <a:rPr lang="en-US" altLang="zh-CN" sz="2400"/>
              <a:t>1</a:t>
            </a:r>
            <a:r>
              <a:rPr lang="zh-CN" altLang="en-US" sz="2400"/>
              <a:t>号课程的不及格的学生。</a:t>
            </a:r>
          </a:p>
          <a:p>
            <a:pPr marL="0" indent="0" eaLnBrk="1" hangingPunct="1">
              <a:buFont typeface="Wingdings" panose="05000000000000000000" pitchFamily="2" charset="2"/>
              <a:buNone/>
            </a:pPr>
            <a:r>
              <a:rPr lang="en-US" altLang="zh-CN"/>
              <a:t>   </a:t>
            </a:r>
            <a:r>
              <a:rPr lang="en-US" altLang="zh-CN" sz="2400"/>
              <a:t>SELECT Sno</a:t>
            </a:r>
            <a:endParaRPr lang="en-US" altLang="zh-CN" sz="2000"/>
          </a:p>
          <a:p>
            <a:pPr marL="0" indent="0" eaLnBrk="1" hangingPunct="1">
              <a:buFont typeface="Wingdings" panose="05000000000000000000" pitchFamily="2" charset="2"/>
              <a:buNone/>
            </a:pPr>
            <a:r>
              <a:rPr lang="en-US" altLang="zh-CN" sz="2400"/>
              <a:t>   FROM SC</a:t>
            </a:r>
            <a:endParaRPr lang="en-US" altLang="zh-CN" sz="2000"/>
          </a:p>
          <a:p>
            <a:pPr marL="0" indent="0" eaLnBrk="1" hangingPunct="1">
              <a:buFont typeface="Wingdings" panose="05000000000000000000" pitchFamily="2" charset="2"/>
              <a:buNone/>
            </a:pPr>
            <a:r>
              <a:rPr lang="en-US" altLang="zh-CN" sz="2400"/>
              <a:t>   WHERE Grade &lt; 60 AND Cno='1';</a:t>
            </a:r>
          </a:p>
          <a:p>
            <a:pPr marL="0" indent="0" eaLnBrk="1" hangingPunct="1">
              <a:buFont typeface="Wingdings" panose="05000000000000000000" pitchFamily="2" charset="2"/>
              <a:buNone/>
            </a:pPr>
            <a:endParaRPr lang="en-US" altLang="zh-CN" sz="2400"/>
          </a:p>
          <a:p>
            <a:pPr marL="0" indent="0" eaLnBrk="1" hangingPunct="1">
              <a:buFont typeface="Wingdings" panose="05000000000000000000" pitchFamily="2" charset="2"/>
              <a:buNone/>
            </a:pPr>
            <a:r>
              <a:rPr lang="zh-CN" altLang="en-US" sz="2400"/>
              <a:t>  </a:t>
            </a:r>
            <a:r>
              <a:rPr lang="zh-CN" altLang="en-US" sz="2400">
                <a:solidFill>
                  <a:srgbClr val="0066FF"/>
                </a:solidFill>
              </a:rPr>
              <a:t>查询结果不包括缺考的学生，</a:t>
            </a:r>
          </a:p>
          <a:p>
            <a:pPr marL="0" indent="0" eaLnBrk="1" hangingPunct="1">
              <a:buFont typeface="Wingdings" panose="05000000000000000000" pitchFamily="2" charset="2"/>
              <a:buNone/>
            </a:pPr>
            <a:r>
              <a:rPr lang="zh-CN" altLang="en-US" sz="2400">
                <a:solidFill>
                  <a:srgbClr val="0066FF"/>
                </a:solidFill>
              </a:rPr>
              <a:t>  因为他们的</a:t>
            </a:r>
            <a:r>
              <a:rPr lang="en-US" altLang="zh-CN" sz="2400">
                <a:solidFill>
                  <a:srgbClr val="0066FF"/>
                </a:solidFill>
              </a:rPr>
              <a:t>Grade</a:t>
            </a:r>
            <a:r>
              <a:rPr lang="zh-CN" altLang="en-US" sz="2400">
                <a:solidFill>
                  <a:srgbClr val="0066FF"/>
                </a:solidFill>
              </a:rPr>
              <a:t>值为</a:t>
            </a:r>
            <a:r>
              <a:rPr lang="en-US" altLang="zh-CN" sz="2400">
                <a:solidFill>
                  <a:srgbClr val="0066FF"/>
                </a:solidFill>
              </a:rPr>
              <a:t>null</a:t>
            </a:r>
            <a:r>
              <a:rPr lang="zh-CN" altLang="en-US" sz="2400"/>
              <a:t>。</a:t>
            </a:r>
            <a:endParaRPr lang="en-US" altLang="zh-CN"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a:extLst>
              <a:ext uri="{FF2B5EF4-FFF2-40B4-BE49-F238E27FC236}">
                <a16:creationId xmlns:a16="http://schemas.microsoft.com/office/drawing/2014/main" id="{623193A6-3B7B-4156-8BFD-6792E00E54E1}"/>
              </a:ext>
            </a:extLst>
          </p:cNvPr>
          <p:cNvSpPr>
            <a:spLocks noGrp="1" noChangeArrowheads="1"/>
          </p:cNvSpPr>
          <p:nvPr>
            <p:ph type="title" idx="4294967295"/>
          </p:nvPr>
        </p:nvSpPr>
        <p:spPr>
          <a:xfrm>
            <a:off x="250825" y="-33338"/>
            <a:ext cx="8929688" cy="1131888"/>
          </a:xfrm>
        </p:spPr>
        <p:txBody>
          <a:bodyPr/>
          <a:lstStyle/>
          <a:p>
            <a:pPr eaLnBrk="1" hangingPunct="1"/>
            <a:r>
              <a:rPr lang="zh-CN" altLang="en-US" sz="3600">
                <a:latin typeface="宋体" panose="02010600030101010101" pitchFamily="2" charset="-122"/>
              </a:rPr>
              <a:t>空值的算术运算、比较运算和逻辑运算（续）</a:t>
            </a:r>
          </a:p>
        </p:txBody>
      </p:sp>
      <p:sp>
        <p:nvSpPr>
          <p:cNvPr id="31746" name="内容占位符 2">
            <a:extLst>
              <a:ext uri="{FF2B5EF4-FFF2-40B4-BE49-F238E27FC236}">
                <a16:creationId xmlns:a16="http://schemas.microsoft.com/office/drawing/2014/main" id="{4AB6BF23-B83F-489D-BD41-858162FAD8D0}"/>
              </a:ext>
            </a:extLst>
          </p:cNvPr>
          <p:cNvSpPr>
            <a:spLocks noGrp="1" noChangeArrowheads="1"/>
          </p:cNvSpPr>
          <p:nvPr>
            <p:ph idx="4294967295"/>
          </p:nvPr>
        </p:nvSpPr>
        <p:spPr>
          <a:xfrm>
            <a:off x="1104900" y="1527175"/>
            <a:ext cx="7283450" cy="4854575"/>
          </a:xfrm>
        </p:spPr>
        <p:txBody>
          <a:bodyPr/>
          <a:lstStyle/>
          <a:p>
            <a:pPr marL="0" indent="0" eaLnBrk="1" hangingPunct="1">
              <a:buFont typeface="Wingdings" panose="05000000000000000000" pitchFamily="2" charset="2"/>
              <a:buNone/>
            </a:pPr>
            <a:r>
              <a:rPr lang="en-US" altLang="zh-CN" sz="2200"/>
              <a:t>SELECT Sno</a:t>
            </a:r>
          </a:p>
          <a:p>
            <a:pPr marL="0" indent="0" eaLnBrk="1" hangingPunct="1">
              <a:buFont typeface="Wingdings" panose="05000000000000000000" pitchFamily="2" charset="2"/>
              <a:buNone/>
            </a:pPr>
            <a:r>
              <a:rPr lang="en-US" altLang="zh-CN" sz="2200"/>
              <a:t>FROM SC</a:t>
            </a:r>
          </a:p>
          <a:p>
            <a:pPr marL="0" indent="0" eaLnBrk="1" hangingPunct="1">
              <a:buFont typeface="Wingdings" panose="05000000000000000000" pitchFamily="2" charset="2"/>
              <a:buNone/>
            </a:pPr>
            <a:r>
              <a:rPr lang="en-US" altLang="zh-CN" sz="2200"/>
              <a:t>WHERE Grade &lt; 60 AND Cno='1'</a:t>
            </a:r>
          </a:p>
          <a:p>
            <a:pPr marL="0" indent="0" eaLnBrk="1" hangingPunct="1">
              <a:buFont typeface="Wingdings" panose="05000000000000000000" pitchFamily="2" charset="2"/>
              <a:buNone/>
            </a:pPr>
            <a:r>
              <a:rPr lang="en-US" altLang="zh-CN" sz="2200"/>
              <a:t>UNION</a:t>
            </a:r>
          </a:p>
          <a:p>
            <a:pPr marL="0" indent="0" eaLnBrk="1" hangingPunct="1">
              <a:buFont typeface="Wingdings" panose="05000000000000000000" pitchFamily="2" charset="2"/>
              <a:buNone/>
            </a:pPr>
            <a:r>
              <a:rPr lang="en-US" altLang="zh-CN" sz="2200"/>
              <a:t>SELECT Sno</a:t>
            </a:r>
          </a:p>
          <a:p>
            <a:pPr marL="0" indent="0" eaLnBrk="1" hangingPunct="1">
              <a:buFont typeface="Wingdings" panose="05000000000000000000" pitchFamily="2" charset="2"/>
              <a:buNone/>
            </a:pPr>
            <a:r>
              <a:rPr lang="en-US" altLang="zh-CN" sz="2200"/>
              <a:t>FROM SC</a:t>
            </a:r>
          </a:p>
          <a:p>
            <a:pPr marL="0" indent="0" eaLnBrk="1" hangingPunct="1">
              <a:buFont typeface="Wingdings" panose="05000000000000000000" pitchFamily="2" charset="2"/>
              <a:buNone/>
            </a:pPr>
            <a:r>
              <a:rPr lang="en-US" altLang="zh-CN" sz="2200"/>
              <a:t>WHERE Grade IS NULL AND Cno='1'</a:t>
            </a:r>
          </a:p>
          <a:p>
            <a:pPr marL="0" indent="0" eaLnBrk="1" hangingPunct="1">
              <a:buFont typeface="Wingdings" panose="05000000000000000000" pitchFamily="2" charset="2"/>
              <a:buNone/>
            </a:pPr>
            <a:r>
              <a:rPr lang="zh-CN" altLang="en-US" sz="2400"/>
              <a:t>或者</a:t>
            </a:r>
          </a:p>
          <a:p>
            <a:pPr marL="0" indent="0" eaLnBrk="1" hangingPunct="1">
              <a:buFont typeface="Wingdings" panose="05000000000000000000" pitchFamily="2" charset="2"/>
              <a:buNone/>
            </a:pPr>
            <a:r>
              <a:rPr lang="en-US" altLang="zh-CN" sz="2200"/>
              <a:t>SELECT Sno</a:t>
            </a:r>
          </a:p>
          <a:p>
            <a:pPr marL="0" indent="0" eaLnBrk="1" hangingPunct="1">
              <a:buFont typeface="Wingdings" panose="05000000000000000000" pitchFamily="2" charset="2"/>
              <a:buNone/>
            </a:pPr>
            <a:r>
              <a:rPr lang="en-US" altLang="zh-CN" sz="2200"/>
              <a:t>FROM SC</a:t>
            </a:r>
          </a:p>
          <a:p>
            <a:pPr marL="0" indent="0" eaLnBrk="1" hangingPunct="1">
              <a:buFont typeface="Wingdings" panose="05000000000000000000" pitchFamily="2" charset="2"/>
              <a:buNone/>
            </a:pPr>
            <a:r>
              <a:rPr lang="en-US" altLang="zh-CN" sz="2200"/>
              <a:t>WHERE Cno='1' AND </a:t>
            </a:r>
            <a:r>
              <a:rPr lang="zh-CN" altLang="en-US" sz="2200"/>
              <a:t>(</a:t>
            </a:r>
            <a:r>
              <a:rPr lang="en-US" altLang="zh-CN" sz="2200"/>
              <a:t>Grade&lt;60 OR </a:t>
            </a:r>
            <a:r>
              <a:rPr lang="en-US" altLang="zh-CN" sz="2200">
                <a:solidFill>
                  <a:srgbClr val="FF0000"/>
                </a:solidFill>
              </a:rPr>
              <a:t>Grade IS NULL</a:t>
            </a:r>
            <a:r>
              <a:rPr lang="zh-CN" altLang="en-US" sz="2200"/>
              <a:t>)</a:t>
            </a:r>
            <a:r>
              <a:rPr lang="en-US" altLang="zh-CN" sz="2200"/>
              <a:t>;</a:t>
            </a:r>
          </a:p>
        </p:txBody>
      </p:sp>
      <p:sp>
        <p:nvSpPr>
          <p:cNvPr id="31747" name="矩形 4">
            <a:extLst>
              <a:ext uri="{FF2B5EF4-FFF2-40B4-BE49-F238E27FC236}">
                <a16:creationId xmlns:a16="http://schemas.microsoft.com/office/drawing/2014/main" id="{B08E2A83-521D-4A7D-AD26-ACB669527EC7}"/>
              </a:ext>
            </a:extLst>
          </p:cNvPr>
          <p:cNvSpPr>
            <a:spLocks noChangeArrowheads="1"/>
          </p:cNvSpPr>
          <p:nvPr/>
        </p:nvSpPr>
        <p:spPr bwMode="auto">
          <a:xfrm>
            <a:off x="457200" y="1042988"/>
            <a:ext cx="836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t>[</a:t>
            </a:r>
            <a:r>
              <a:rPr lang="zh-CN" altLang="en-US" sz="2400" b="1"/>
              <a:t>例</a:t>
            </a:r>
            <a:r>
              <a:rPr lang="en-US" altLang="zh-CN" sz="2400" b="1"/>
              <a:t> 3.83]  </a:t>
            </a:r>
            <a:r>
              <a:rPr lang="zh-CN" altLang="en-US" sz="2400" b="1"/>
              <a:t>选出选修</a:t>
            </a:r>
            <a:r>
              <a:rPr lang="en-US" altLang="zh-CN" sz="2400" b="1"/>
              <a:t>1</a:t>
            </a:r>
            <a:r>
              <a:rPr lang="zh-CN" altLang="en-US" sz="2400" b="1"/>
              <a:t>号课程的不及格的学生以及缺考的学生。</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40B887BE-8DB7-4044-A4F1-10EFD0C9D291}"/>
              </a:ext>
            </a:extLst>
          </p:cNvPr>
          <p:cNvSpPr>
            <a:spLocks noGrp="1" noChangeArrowheads="1"/>
          </p:cNvSpPr>
          <p:nvPr>
            <p:ph type="title" idx="4294967295"/>
          </p:nvPr>
        </p:nvSpPr>
        <p:spPr/>
        <p:txBody>
          <a:bodyPr/>
          <a:lstStyle/>
          <a:p>
            <a:pPr eaLnBrk="1" hangingPunct="1"/>
            <a:r>
              <a:rPr lang="en-US" altLang="zh-CN" sz="3600"/>
              <a:t>3.5  </a:t>
            </a:r>
            <a:r>
              <a:rPr lang="zh-CN" altLang="en-US" sz="3600"/>
              <a:t>数据更新 </a:t>
            </a:r>
          </a:p>
        </p:txBody>
      </p:sp>
      <p:sp>
        <p:nvSpPr>
          <p:cNvPr id="5122" name="Rectangle 3">
            <a:extLst>
              <a:ext uri="{FF2B5EF4-FFF2-40B4-BE49-F238E27FC236}">
                <a16:creationId xmlns:a16="http://schemas.microsoft.com/office/drawing/2014/main" id="{E94CEFEA-9D90-41DC-8322-13ACF73EE637}"/>
              </a:ext>
            </a:extLst>
          </p:cNvPr>
          <p:cNvSpPr>
            <a:spLocks noGrp="1" noChangeArrowheads="1"/>
          </p:cNvSpPr>
          <p:nvPr>
            <p:ph type="body" idx="4294967295"/>
          </p:nvPr>
        </p:nvSpPr>
        <p:spPr>
          <a:xfrm>
            <a:off x="1042988" y="1341438"/>
            <a:ext cx="7427912" cy="4495800"/>
          </a:xfrm>
        </p:spPr>
        <p:txBody>
          <a:bodyPr/>
          <a:lstStyle/>
          <a:p>
            <a:pPr algn="just" eaLnBrk="1" hangingPunct="1">
              <a:lnSpc>
                <a:spcPct val="180000"/>
              </a:lnSpc>
              <a:buFont typeface="Wingdings" panose="05000000000000000000" pitchFamily="2" charset="2"/>
              <a:buNone/>
            </a:pPr>
            <a:r>
              <a:rPr lang="en-US" altLang="zh-CN">
                <a:solidFill>
                  <a:srgbClr val="00B050"/>
                </a:solidFill>
              </a:rPr>
              <a:t>3.5.1  </a:t>
            </a:r>
            <a:r>
              <a:rPr lang="zh-CN" altLang="en-US">
                <a:solidFill>
                  <a:srgbClr val="00B050"/>
                </a:solidFill>
              </a:rPr>
              <a:t>插入数据</a:t>
            </a:r>
          </a:p>
          <a:p>
            <a:pPr algn="just" eaLnBrk="1" hangingPunct="1">
              <a:lnSpc>
                <a:spcPct val="180000"/>
              </a:lnSpc>
              <a:buFont typeface="Wingdings" panose="05000000000000000000" pitchFamily="2" charset="2"/>
              <a:buNone/>
            </a:pPr>
            <a:r>
              <a:rPr lang="en-US" altLang="zh-CN"/>
              <a:t>3.5.2  </a:t>
            </a:r>
            <a:r>
              <a:rPr lang="zh-CN" altLang="en-US"/>
              <a:t>修改数据</a:t>
            </a:r>
          </a:p>
          <a:p>
            <a:pPr eaLnBrk="1" hangingPunct="1">
              <a:lnSpc>
                <a:spcPct val="180000"/>
              </a:lnSpc>
              <a:buFont typeface="Wingdings" panose="05000000000000000000" pitchFamily="2" charset="2"/>
              <a:buNone/>
            </a:pPr>
            <a:r>
              <a:rPr lang="en-US" altLang="zh-CN"/>
              <a:t>3.5.3  </a:t>
            </a:r>
            <a:r>
              <a:rPr lang="zh-CN" altLang="en-US"/>
              <a:t>删除数据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BBC8CE95-34DE-4C01-A79B-E3352E93BB1B}"/>
              </a:ext>
            </a:extLst>
          </p:cNvPr>
          <p:cNvSpPr>
            <a:spLocks noGrp="1" noChangeArrowheads="1"/>
          </p:cNvSpPr>
          <p:nvPr>
            <p:ph type="title" idx="4294967295"/>
          </p:nvPr>
        </p:nvSpPr>
        <p:spPr>
          <a:xfrm>
            <a:off x="914400" y="188913"/>
            <a:ext cx="7391400" cy="563562"/>
          </a:xfrm>
        </p:spPr>
        <p:txBody>
          <a:bodyPr/>
          <a:lstStyle/>
          <a:p>
            <a:pPr eaLnBrk="1" hangingPunct="1"/>
            <a:r>
              <a:rPr lang="zh-CN" altLang="en-US" sz="3600"/>
              <a:t>第三章</a:t>
            </a:r>
            <a:r>
              <a:rPr lang="zh-CN" altLang="en-US" sz="3600">
                <a:ea typeface="黑体" panose="02010609060101010101" pitchFamily="49" charset="-122"/>
              </a:rPr>
              <a:t>  </a:t>
            </a:r>
            <a:r>
              <a:rPr lang="zh-CN" altLang="en-US" sz="3600"/>
              <a:t>关系数据库标准语言</a:t>
            </a:r>
            <a:r>
              <a:rPr lang="en-US" altLang="zh-CN" sz="3600">
                <a:ea typeface="黑体" panose="02010609060101010101" pitchFamily="49" charset="-122"/>
              </a:rPr>
              <a:t>SQL</a:t>
            </a:r>
          </a:p>
        </p:txBody>
      </p:sp>
      <p:sp>
        <p:nvSpPr>
          <p:cNvPr id="32770" name="Rectangle 3">
            <a:extLst>
              <a:ext uri="{FF2B5EF4-FFF2-40B4-BE49-F238E27FC236}">
                <a16:creationId xmlns:a16="http://schemas.microsoft.com/office/drawing/2014/main" id="{CBC0A099-8FB1-4E16-892B-93375320A46C}"/>
              </a:ext>
            </a:extLst>
          </p:cNvPr>
          <p:cNvSpPr txBox="1">
            <a:spLocks noChangeArrowheads="1"/>
          </p:cNvSpPr>
          <p:nvPr/>
        </p:nvSpPr>
        <p:spPr bwMode="auto">
          <a:xfrm>
            <a:off x="971550" y="1125538"/>
            <a:ext cx="650875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spcBef>
                <a:spcPct val="20000"/>
              </a:spcBef>
              <a:buClr>
                <a:schemeClr val="hlink"/>
              </a:buClr>
              <a:buFont typeface="Wingdings" panose="05000000000000000000" pitchFamily="2" charset="2"/>
              <a:buNone/>
            </a:pPr>
            <a:r>
              <a:rPr lang="en-US" altLang="zh-CN" sz="2800" b="1"/>
              <a:t>3.1 SQL</a:t>
            </a:r>
            <a:r>
              <a:rPr lang="zh-CN" altLang="en-US" sz="2800" b="1"/>
              <a:t>概述</a:t>
            </a:r>
          </a:p>
          <a:p>
            <a:pPr algn="just">
              <a:lnSpc>
                <a:spcPct val="130000"/>
              </a:lnSpc>
              <a:spcBef>
                <a:spcPct val="20000"/>
              </a:spcBef>
              <a:buClr>
                <a:schemeClr val="hlink"/>
              </a:buClr>
              <a:buFont typeface="Wingdings" panose="05000000000000000000" pitchFamily="2" charset="2"/>
              <a:buNone/>
            </a:pPr>
            <a:r>
              <a:rPr lang="en-US" altLang="zh-CN" sz="2800" b="1"/>
              <a:t>3.2 </a:t>
            </a:r>
            <a:r>
              <a:rPr lang="zh-CN" altLang="en-US" sz="2800" b="1"/>
              <a:t>学生</a:t>
            </a:r>
            <a:r>
              <a:rPr lang="en-US" altLang="zh-CN" sz="2800" b="1"/>
              <a:t>-</a:t>
            </a:r>
            <a:r>
              <a:rPr lang="zh-CN" altLang="en-US" sz="2800" b="1"/>
              <a:t>课程数据库</a:t>
            </a:r>
          </a:p>
          <a:p>
            <a:pPr algn="just">
              <a:lnSpc>
                <a:spcPct val="130000"/>
              </a:lnSpc>
              <a:spcBef>
                <a:spcPct val="20000"/>
              </a:spcBef>
              <a:buClr>
                <a:schemeClr val="hlink"/>
              </a:buClr>
              <a:buFont typeface="Wingdings" panose="05000000000000000000" pitchFamily="2" charset="2"/>
              <a:buNone/>
            </a:pPr>
            <a:r>
              <a:rPr lang="en-US" altLang="zh-CN" sz="2800" b="1"/>
              <a:t>3.3 </a:t>
            </a:r>
            <a:r>
              <a:rPr lang="zh-CN" altLang="en-US" sz="2800" b="1"/>
              <a:t>数据定义</a:t>
            </a:r>
          </a:p>
          <a:p>
            <a:pPr algn="just">
              <a:lnSpc>
                <a:spcPct val="130000"/>
              </a:lnSpc>
              <a:spcBef>
                <a:spcPct val="20000"/>
              </a:spcBef>
              <a:buClr>
                <a:schemeClr val="hlink"/>
              </a:buClr>
              <a:buFont typeface="Wingdings" panose="05000000000000000000" pitchFamily="2" charset="2"/>
              <a:buNone/>
            </a:pPr>
            <a:r>
              <a:rPr lang="en-US" altLang="zh-CN" sz="2800" b="1"/>
              <a:t>3.4 </a:t>
            </a:r>
            <a:r>
              <a:rPr lang="zh-CN" altLang="en-US" sz="2800" b="1"/>
              <a:t>数据查询</a:t>
            </a:r>
          </a:p>
          <a:p>
            <a:pPr algn="just">
              <a:lnSpc>
                <a:spcPct val="130000"/>
              </a:lnSpc>
              <a:spcBef>
                <a:spcPct val="20000"/>
              </a:spcBef>
              <a:buClr>
                <a:schemeClr val="hlink"/>
              </a:buClr>
              <a:buFont typeface="Wingdings" panose="05000000000000000000" pitchFamily="2" charset="2"/>
              <a:buNone/>
            </a:pPr>
            <a:r>
              <a:rPr lang="en-US" altLang="zh-CN" sz="2800" b="1"/>
              <a:t>3.5 </a:t>
            </a:r>
            <a:r>
              <a:rPr lang="zh-CN" altLang="en-US" sz="2800" b="1"/>
              <a:t>数据更新</a:t>
            </a:r>
            <a:endParaRPr lang="zh-CN" altLang="en-US" sz="2400" b="1"/>
          </a:p>
          <a:p>
            <a:pPr algn="just">
              <a:lnSpc>
                <a:spcPct val="130000"/>
              </a:lnSpc>
              <a:spcBef>
                <a:spcPct val="20000"/>
              </a:spcBef>
              <a:buClr>
                <a:schemeClr val="hlink"/>
              </a:buClr>
              <a:buFont typeface="Wingdings" panose="05000000000000000000" pitchFamily="2" charset="2"/>
              <a:buNone/>
            </a:pPr>
            <a:r>
              <a:rPr lang="en-US" altLang="zh-CN" sz="2800" b="1"/>
              <a:t>3.6 </a:t>
            </a:r>
            <a:r>
              <a:rPr lang="zh-CN" altLang="en-US" sz="2800" b="1"/>
              <a:t>空值的处理</a:t>
            </a:r>
          </a:p>
          <a:p>
            <a:pPr algn="just">
              <a:lnSpc>
                <a:spcPct val="130000"/>
              </a:lnSpc>
              <a:spcBef>
                <a:spcPct val="20000"/>
              </a:spcBef>
              <a:buClr>
                <a:schemeClr val="hlink"/>
              </a:buClr>
              <a:buFont typeface="Wingdings" panose="05000000000000000000" pitchFamily="2" charset="2"/>
              <a:buNone/>
            </a:pPr>
            <a:r>
              <a:rPr lang="en-US" altLang="zh-CN" sz="2800" b="1">
                <a:solidFill>
                  <a:srgbClr val="0066FF"/>
                </a:solidFill>
              </a:rPr>
              <a:t>3.7 </a:t>
            </a:r>
            <a:r>
              <a:rPr lang="zh-CN" altLang="en-US" sz="2800" b="1">
                <a:solidFill>
                  <a:srgbClr val="0066FF"/>
                </a:solidFill>
              </a:rPr>
              <a:t>视图</a:t>
            </a:r>
          </a:p>
          <a:p>
            <a:pPr algn="just">
              <a:lnSpc>
                <a:spcPct val="130000"/>
              </a:lnSpc>
              <a:spcBef>
                <a:spcPct val="20000"/>
              </a:spcBef>
              <a:buClr>
                <a:schemeClr val="hlink"/>
              </a:buClr>
              <a:buFont typeface="Wingdings" panose="05000000000000000000" pitchFamily="2" charset="2"/>
              <a:buNone/>
            </a:pPr>
            <a:r>
              <a:rPr lang="en-US" altLang="zh-CN" sz="2800" b="1"/>
              <a:t>3.8 </a:t>
            </a:r>
            <a:r>
              <a:rPr lang="zh-CN" altLang="en-US" sz="2800" b="1"/>
              <a:t>小结</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C4AC45E7-FFA5-4705-8196-42CAAEB66312}"/>
              </a:ext>
            </a:extLst>
          </p:cNvPr>
          <p:cNvSpPr>
            <a:spLocks noGrp="1" noChangeArrowheads="1"/>
          </p:cNvSpPr>
          <p:nvPr>
            <p:ph type="title" idx="4294967295"/>
          </p:nvPr>
        </p:nvSpPr>
        <p:spPr/>
        <p:txBody>
          <a:bodyPr/>
          <a:lstStyle/>
          <a:p>
            <a:pPr eaLnBrk="1" hangingPunct="1"/>
            <a:r>
              <a:rPr lang="en-US" altLang="zh-CN" sz="3600"/>
              <a:t>3.7  </a:t>
            </a:r>
            <a:r>
              <a:rPr lang="zh-CN" altLang="en-US" sz="3600"/>
              <a:t>视图</a:t>
            </a:r>
          </a:p>
        </p:txBody>
      </p:sp>
      <p:sp>
        <p:nvSpPr>
          <p:cNvPr id="33794" name="Rectangle 3">
            <a:extLst>
              <a:ext uri="{FF2B5EF4-FFF2-40B4-BE49-F238E27FC236}">
                <a16:creationId xmlns:a16="http://schemas.microsoft.com/office/drawing/2014/main" id="{B841E6C0-11CD-4CEF-BD1A-F03217222716}"/>
              </a:ext>
            </a:extLst>
          </p:cNvPr>
          <p:cNvSpPr>
            <a:spLocks noGrp="1" noChangeArrowheads="1"/>
          </p:cNvSpPr>
          <p:nvPr>
            <p:ph type="body" idx="4294967295"/>
          </p:nvPr>
        </p:nvSpPr>
        <p:spPr>
          <a:xfrm>
            <a:off x="684213" y="1268413"/>
            <a:ext cx="7772400" cy="4114800"/>
          </a:xfrm>
        </p:spPr>
        <p:txBody>
          <a:bodyPr/>
          <a:lstStyle/>
          <a:p>
            <a:pPr eaLnBrk="1" hangingPunct="1">
              <a:lnSpc>
                <a:spcPct val="120000"/>
              </a:lnSpc>
            </a:pPr>
            <a:r>
              <a:rPr lang="zh-CN" altLang="en-US"/>
              <a:t>视图的特点</a:t>
            </a:r>
          </a:p>
          <a:p>
            <a:pPr lvl="1" eaLnBrk="1" hangingPunct="1">
              <a:lnSpc>
                <a:spcPct val="170000"/>
              </a:lnSpc>
            </a:pPr>
            <a:r>
              <a:rPr lang="zh-CN" altLang="en-US">
                <a:solidFill>
                  <a:srgbClr val="0066FF"/>
                </a:solidFill>
              </a:rPr>
              <a:t>虚表</a:t>
            </a:r>
            <a:r>
              <a:rPr lang="zh-CN" altLang="en-US"/>
              <a:t>，是从一个或几个基本表（或视图）导出的表</a:t>
            </a:r>
          </a:p>
          <a:p>
            <a:pPr lvl="1" eaLnBrk="1" hangingPunct="1">
              <a:lnSpc>
                <a:spcPct val="170000"/>
              </a:lnSpc>
              <a:spcBef>
                <a:spcPct val="40000"/>
              </a:spcBef>
            </a:pPr>
            <a:r>
              <a:rPr lang="zh-CN" altLang="en-US">
                <a:solidFill>
                  <a:srgbClr val="0066FF"/>
                </a:solidFill>
              </a:rPr>
              <a:t>只存放视图的定义</a:t>
            </a:r>
            <a:r>
              <a:rPr lang="zh-CN" altLang="en-US"/>
              <a:t>，不存放视图对应的数据</a:t>
            </a:r>
          </a:p>
          <a:p>
            <a:pPr lvl="1" eaLnBrk="1" hangingPunct="1">
              <a:lnSpc>
                <a:spcPct val="170000"/>
              </a:lnSpc>
              <a:spcBef>
                <a:spcPct val="40000"/>
              </a:spcBef>
            </a:pPr>
            <a:r>
              <a:rPr lang="zh-CN" altLang="en-US"/>
              <a:t>基表中的数据发生变化，从视图中查询出的数据也随之改变</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8E17E864-94E4-42A0-8D84-A832F4836570}"/>
              </a:ext>
            </a:extLst>
          </p:cNvPr>
          <p:cNvSpPr>
            <a:spLocks noGrp="1" noChangeArrowheads="1"/>
          </p:cNvSpPr>
          <p:nvPr>
            <p:ph type="title" idx="4294967295"/>
          </p:nvPr>
        </p:nvSpPr>
        <p:spPr/>
        <p:txBody>
          <a:bodyPr/>
          <a:lstStyle/>
          <a:p>
            <a:pPr eaLnBrk="1" hangingPunct="1"/>
            <a:r>
              <a:rPr lang="en-US" altLang="zh-CN" sz="3600"/>
              <a:t>3.7  </a:t>
            </a:r>
            <a:r>
              <a:rPr lang="zh-CN" altLang="en-US" sz="3600"/>
              <a:t>视图</a:t>
            </a:r>
          </a:p>
        </p:txBody>
      </p:sp>
      <p:sp>
        <p:nvSpPr>
          <p:cNvPr id="34818" name="Rectangle 3">
            <a:extLst>
              <a:ext uri="{FF2B5EF4-FFF2-40B4-BE49-F238E27FC236}">
                <a16:creationId xmlns:a16="http://schemas.microsoft.com/office/drawing/2014/main" id="{0BA58888-5F40-4094-B9BF-C5A2F29858FF}"/>
              </a:ext>
            </a:extLst>
          </p:cNvPr>
          <p:cNvSpPr>
            <a:spLocks noGrp="1" noChangeArrowheads="1"/>
          </p:cNvSpPr>
          <p:nvPr>
            <p:ph type="body" idx="4294967295"/>
          </p:nvPr>
        </p:nvSpPr>
        <p:spPr>
          <a:xfrm>
            <a:off x="611188" y="1341438"/>
            <a:ext cx="7859712" cy="4495800"/>
          </a:xfrm>
        </p:spPr>
        <p:txBody>
          <a:bodyPr/>
          <a:lstStyle/>
          <a:p>
            <a:pPr eaLnBrk="1" hangingPunct="1">
              <a:lnSpc>
                <a:spcPct val="160000"/>
              </a:lnSpc>
              <a:buFont typeface="Wingdings" panose="05000000000000000000" pitchFamily="2" charset="2"/>
              <a:buNone/>
            </a:pPr>
            <a:r>
              <a:rPr lang="en-US" altLang="zh-CN">
                <a:solidFill>
                  <a:srgbClr val="00B050"/>
                </a:solidFill>
              </a:rPr>
              <a:t>3.7.1  </a:t>
            </a:r>
            <a:r>
              <a:rPr lang="zh-CN" altLang="en-US">
                <a:solidFill>
                  <a:srgbClr val="00B050"/>
                </a:solidFill>
              </a:rPr>
              <a:t>定义视图</a:t>
            </a:r>
          </a:p>
          <a:p>
            <a:pPr eaLnBrk="1" hangingPunct="1">
              <a:lnSpc>
                <a:spcPct val="160000"/>
              </a:lnSpc>
              <a:buFont typeface="Wingdings" panose="05000000000000000000" pitchFamily="2" charset="2"/>
              <a:buNone/>
            </a:pPr>
            <a:r>
              <a:rPr lang="en-US" altLang="zh-CN"/>
              <a:t>3.7.2  </a:t>
            </a:r>
            <a:r>
              <a:rPr lang="zh-CN" altLang="en-US"/>
              <a:t>查询视图</a:t>
            </a:r>
          </a:p>
          <a:p>
            <a:pPr eaLnBrk="1" hangingPunct="1">
              <a:lnSpc>
                <a:spcPct val="160000"/>
              </a:lnSpc>
              <a:buFont typeface="Wingdings" panose="05000000000000000000" pitchFamily="2" charset="2"/>
              <a:buNone/>
            </a:pPr>
            <a:r>
              <a:rPr lang="en-US" altLang="zh-CN"/>
              <a:t>3.7.3  </a:t>
            </a:r>
            <a:r>
              <a:rPr lang="zh-CN" altLang="en-US"/>
              <a:t>更新视图</a:t>
            </a:r>
          </a:p>
          <a:p>
            <a:pPr eaLnBrk="1" hangingPunct="1">
              <a:lnSpc>
                <a:spcPct val="160000"/>
              </a:lnSpc>
              <a:buFont typeface="Wingdings" panose="05000000000000000000" pitchFamily="2" charset="2"/>
              <a:buNone/>
            </a:pPr>
            <a:r>
              <a:rPr lang="en-US" altLang="zh-CN"/>
              <a:t>3.7.4  </a:t>
            </a:r>
            <a:r>
              <a:rPr lang="zh-CN" altLang="en-US"/>
              <a:t>视图的作用</a:t>
            </a:r>
          </a:p>
          <a:p>
            <a:pPr eaLnBrk="1" hangingPunct="1">
              <a:lnSpc>
                <a:spcPct val="110000"/>
              </a:lnSpc>
              <a:buFont typeface="Wingdings" panose="05000000000000000000" pitchFamily="2" charset="2"/>
              <a:buNone/>
            </a:pPr>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B96E9C00-54FB-4800-91E3-FEE8D4CFA9C8}"/>
              </a:ext>
            </a:extLst>
          </p:cNvPr>
          <p:cNvSpPr>
            <a:spLocks noGrp="1" noChangeArrowheads="1"/>
          </p:cNvSpPr>
          <p:nvPr>
            <p:ph type="title" idx="4294967295"/>
          </p:nvPr>
        </p:nvSpPr>
        <p:spPr/>
        <p:txBody>
          <a:bodyPr/>
          <a:lstStyle/>
          <a:p>
            <a:pPr eaLnBrk="1" hangingPunct="1"/>
            <a:r>
              <a:rPr lang="en-US" altLang="zh-CN" sz="3600"/>
              <a:t>1. </a:t>
            </a:r>
            <a:r>
              <a:rPr lang="zh-CN" altLang="en-US" sz="3600"/>
              <a:t>建立视图</a:t>
            </a:r>
          </a:p>
        </p:txBody>
      </p:sp>
      <p:sp>
        <p:nvSpPr>
          <p:cNvPr id="44034" name="Rectangle 3">
            <a:extLst>
              <a:ext uri="{FF2B5EF4-FFF2-40B4-BE49-F238E27FC236}">
                <a16:creationId xmlns:a16="http://schemas.microsoft.com/office/drawing/2014/main" id="{1B4A0599-39C9-409B-A7F9-3D6AAC4167AC}"/>
              </a:ext>
            </a:extLst>
          </p:cNvPr>
          <p:cNvSpPr>
            <a:spLocks noGrp="1"/>
          </p:cNvSpPr>
          <p:nvPr>
            <p:ph type="body" idx="4294967295"/>
          </p:nvPr>
        </p:nvSpPr>
        <p:spPr>
          <a:xfrm>
            <a:off x="457200" y="1098550"/>
            <a:ext cx="8229600" cy="5470525"/>
          </a:xfrm>
          <a:ln>
            <a:miter/>
          </a:ln>
        </p:spPr>
        <p:txBody>
          <a:bodyPr/>
          <a:lstStyle/>
          <a:p>
            <a:pPr eaLnBrk="1" hangingPunct="1">
              <a:lnSpc>
                <a:spcPct val="120000"/>
              </a:lnSpc>
              <a:spcBef>
                <a:spcPct val="0"/>
              </a:spcBef>
            </a:pPr>
            <a:r>
              <a:rPr lang="zh-CN" altLang="en-US" noProof="1"/>
              <a:t>语句格式</a:t>
            </a:r>
          </a:p>
          <a:p>
            <a:pPr eaLnBrk="1" hangingPunct="1">
              <a:lnSpc>
                <a:spcPct val="120000"/>
              </a:lnSpc>
              <a:spcBef>
                <a:spcPct val="0"/>
              </a:spcBef>
              <a:buFont typeface="Wingdings" panose="05000000000000000000" pitchFamily="2" charset="2"/>
              <a:buNone/>
            </a:pPr>
            <a:r>
              <a:rPr lang="zh-CN" altLang="en-US" sz="2400" noProof="1"/>
              <a:t>       </a:t>
            </a:r>
            <a:r>
              <a:rPr lang="en-US" altLang="zh-CN" sz="2400" noProof="1">
                <a:solidFill>
                  <a:srgbClr val="FF00FF"/>
                </a:solidFill>
              </a:rPr>
              <a:t>CREATE  VIEW</a:t>
            </a:r>
            <a:r>
              <a:rPr lang="en-US" altLang="zh-CN" sz="2400" noProof="1"/>
              <a:t> </a:t>
            </a:r>
          </a:p>
          <a:p>
            <a:pPr eaLnBrk="1" hangingPunct="1">
              <a:lnSpc>
                <a:spcPct val="120000"/>
              </a:lnSpc>
              <a:spcBef>
                <a:spcPct val="0"/>
              </a:spcBef>
              <a:buFont typeface="Wingdings" panose="05000000000000000000" pitchFamily="2" charset="2"/>
              <a:buNone/>
            </a:pPr>
            <a:r>
              <a:rPr lang="en-US" altLang="zh-CN" sz="2400" noProof="1"/>
              <a:t>             &lt;</a:t>
            </a:r>
            <a:r>
              <a:rPr lang="zh-CN" altLang="en-US" sz="2400" noProof="1"/>
              <a:t>视图名</a:t>
            </a:r>
            <a:r>
              <a:rPr lang="en-US" altLang="zh-CN" sz="2400" noProof="1"/>
              <a:t>&gt;  [</a:t>
            </a:r>
            <a:r>
              <a:rPr lang="zh-CN" altLang="en-US" sz="2400" noProof="1"/>
              <a:t>(</a:t>
            </a:r>
            <a:r>
              <a:rPr lang="en-US" altLang="zh-CN" sz="2400" noProof="1"/>
              <a:t>&lt;</a:t>
            </a:r>
            <a:r>
              <a:rPr lang="zh-CN" altLang="en-US" sz="2400" noProof="1"/>
              <a:t>列名</a:t>
            </a:r>
            <a:r>
              <a:rPr lang="en-US" altLang="zh-CN" sz="2400" noProof="1"/>
              <a:t>&gt;  [</a:t>
            </a:r>
            <a:r>
              <a:rPr lang="zh-CN" altLang="en-US" sz="2400" noProof="1"/>
              <a:t>,</a:t>
            </a:r>
            <a:r>
              <a:rPr lang="en-US" altLang="zh-CN" sz="2400" noProof="1"/>
              <a:t>&lt;</a:t>
            </a:r>
            <a:r>
              <a:rPr lang="zh-CN" altLang="en-US" sz="2400" noProof="1"/>
              <a:t>列名</a:t>
            </a:r>
            <a:r>
              <a:rPr lang="en-US" altLang="zh-CN" sz="2400" noProof="1"/>
              <a:t>&gt;]…</a:t>
            </a:r>
            <a:r>
              <a:rPr lang="zh-CN" altLang="en-US" sz="2400" noProof="1"/>
              <a:t>)</a:t>
            </a:r>
            <a:r>
              <a:rPr lang="en-US" altLang="zh-CN" sz="2400" noProof="1"/>
              <a:t>]</a:t>
            </a:r>
          </a:p>
          <a:p>
            <a:pPr eaLnBrk="1" hangingPunct="1">
              <a:lnSpc>
                <a:spcPct val="120000"/>
              </a:lnSpc>
              <a:spcBef>
                <a:spcPct val="0"/>
              </a:spcBef>
              <a:buFont typeface="Wingdings" panose="05000000000000000000" pitchFamily="2" charset="2"/>
              <a:buNone/>
            </a:pPr>
            <a:r>
              <a:rPr lang="en-US" altLang="zh-CN" sz="2400" noProof="1">
                <a:solidFill>
                  <a:srgbClr val="FF3399"/>
                </a:solidFill>
              </a:rPr>
              <a:t>       </a:t>
            </a:r>
            <a:r>
              <a:rPr lang="en-US" altLang="zh-CN" sz="2400" noProof="1">
                <a:solidFill>
                  <a:srgbClr val="FF00FF"/>
                </a:solidFill>
              </a:rPr>
              <a:t>AS</a:t>
            </a:r>
            <a:r>
              <a:rPr lang="en-US" altLang="zh-CN" sz="2400" noProof="1"/>
              <a:t>  &lt;</a:t>
            </a:r>
            <a:r>
              <a:rPr lang="zh-CN" altLang="en-US" sz="2400" noProof="1"/>
              <a:t>子查询</a:t>
            </a:r>
            <a:r>
              <a:rPr lang="en-US" altLang="zh-CN" sz="2400" noProof="1"/>
              <a:t>&gt;</a:t>
            </a:r>
          </a:p>
          <a:p>
            <a:pPr eaLnBrk="1" hangingPunct="1">
              <a:lnSpc>
                <a:spcPct val="120000"/>
              </a:lnSpc>
              <a:spcBef>
                <a:spcPct val="0"/>
              </a:spcBef>
              <a:buFont typeface="Wingdings" panose="05000000000000000000" pitchFamily="2" charset="2"/>
              <a:buNone/>
            </a:pPr>
            <a:r>
              <a:rPr lang="en-US" altLang="x-none" sz="2400" noProof="1"/>
              <a:t>       </a:t>
            </a:r>
            <a:r>
              <a:rPr lang="en-US" altLang="zh-CN" sz="2400" noProof="1"/>
              <a:t>[</a:t>
            </a:r>
            <a:r>
              <a:rPr lang="en-US" altLang="zh-CN" sz="2400" noProof="1">
                <a:solidFill>
                  <a:srgbClr val="FF00FF"/>
                </a:solidFill>
              </a:rPr>
              <a:t>WITH  CHECK  OPTION</a:t>
            </a:r>
            <a:r>
              <a:rPr lang="en-US" altLang="zh-CN" sz="2400" noProof="1"/>
              <a:t>]</a:t>
            </a:r>
            <a:r>
              <a:rPr lang="zh-CN" altLang="en-US" sz="2400" noProof="1"/>
              <a:t>;</a:t>
            </a:r>
          </a:p>
          <a:p>
            <a:pPr eaLnBrk="1" hangingPunct="1">
              <a:lnSpc>
                <a:spcPct val="120000"/>
              </a:lnSpc>
              <a:spcBef>
                <a:spcPct val="0"/>
              </a:spcBef>
              <a:buFont typeface="Wingdings" panose="05000000000000000000" pitchFamily="2" charset="2"/>
              <a:buNone/>
            </a:pPr>
            <a:endParaRPr lang="zh-CN" altLang="en-US" sz="2400" noProof="1"/>
          </a:p>
          <a:p>
            <a:pPr eaLnBrk="1" hangingPunct="1">
              <a:lnSpc>
                <a:spcPct val="120000"/>
              </a:lnSpc>
              <a:spcBef>
                <a:spcPct val="0"/>
              </a:spcBef>
              <a:buFont typeface="Wingdings" panose="05000000000000000000" pitchFamily="2" charset="2"/>
              <a:buNone/>
            </a:pPr>
            <a:endParaRPr lang="zh-CN" altLang="en-US" sz="2400" noProof="1"/>
          </a:p>
          <a:p>
            <a:pPr lvl="1" eaLnBrk="1" hangingPunct="1">
              <a:lnSpc>
                <a:spcPct val="120000"/>
              </a:lnSpc>
              <a:spcBef>
                <a:spcPct val="0"/>
              </a:spcBef>
            </a:pPr>
            <a:r>
              <a:rPr lang="en-US" altLang="zh-CN" sz="2055" noProof="1">
                <a:sym typeface="+mn-ea"/>
              </a:rPr>
              <a:t>WITH CHECK OPTION</a:t>
            </a:r>
            <a:endParaRPr lang="en-US" altLang="zh-CN" sz="2055" noProof="1"/>
          </a:p>
          <a:p>
            <a:pPr marL="857250" lvl="2" indent="0" eaLnBrk="1" hangingPunct="1">
              <a:lnSpc>
                <a:spcPct val="120000"/>
              </a:lnSpc>
              <a:spcBef>
                <a:spcPct val="0"/>
              </a:spcBef>
              <a:buFont typeface="Arial" panose="020B0604020202020204" pitchFamily="34" charset="0"/>
              <a:buNone/>
            </a:pPr>
            <a:r>
              <a:rPr lang="zh-CN" altLang="en-US" noProof="1">
                <a:solidFill>
                  <a:srgbClr val="0066FF"/>
                </a:solidFill>
                <a:sym typeface="+mn-ea"/>
              </a:rPr>
              <a:t>对视图进行更新操作时自动添加子查询中的条件</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a:extLst>
              <a:ext uri="{FF2B5EF4-FFF2-40B4-BE49-F238E27FC236}">
                <a16:creationId xmlns:a16="http://schemas.microsoft.com/office/drawing/2014/main" id="{D2A0B680-F4DC-4DEC-A864-2221CF589FA6}"/>
              </a:ext>
            </a:extLst>
          </p:cNvPr>
          <p:cNvSpPr>
            <a:spLocks noGrp="1" noChangeArrowheads="1"/>
          </p:cNvSpPr>
          <p:nvPr>
            <p:ph type="title" idx="4294967295"/>
          </p:nvPr>
        </p:nvSpPr>
        <p:spPr/>
        <p:txBody>
          <a:bodyPr/>
          <a:lstStyle/>
          <a:p>
            <a:r>
              <a:rPr lang="zh-CN" altLang="en-US" sz="3600"/>
              <a:t>建立视图（续）</a:t>
            </a:r>
          </a:p>
        </p:txBody>
      </p:sp>
      <p:sp>
        <p:nvSpPr>
          <p:cNvPr id="36866" name="内容占位符 2">
            <a:extLst>
              <a:ext uri="{FF2B5EF4-FFF2-40B4-BE49-F238E27FC236}">
                <a16:creationId xmlns:a16="http://schemas.microsoft.com/office/drawing/2014/main" id="{BF0A9D31-2DD5-4B9F-BC6F-5A2F77AEF4F7}"/>
              </a:ext>
            </a:extLst>
          </p:cNvPr>
          <p:cNvSpPr>
            <a:spLocks noGrp="1" noChangeArrowheads="1"/>
          </p:cNvSpPr>
          <p:nvPr>
            <p:ph idx="4294967295"/>
          </p:nvPr>
        </p:nvSpPr>
        <p:spPr>
          <a:xfrm>
            <a:off x="457200" y="1098550"/>
            <a:ext cx="8229600" cy="5095875"/>
          </a:xfrm>
        </p:spPr>
        <p:txBody>
          <a:bodyPr/>
          <a:lstStyle/>
          <a:p>
            <a:pPr defTabSz="889000">
              <a:lnSpc>
                <a:spcPct val="150000"/>
              </a:lnSpc>
            </a:pPr>
            <a:r>
              <a:rPr lang="zh-CN" altLang="en-US"/>
              <a:t>组成视图的属性列名：全部省略或全部指定</a:t>
            </a:r>
          </a:p>
          <a:p>
            <a:pPr lvl="1" defTabSz="889000">
              <a:lnSpc>
                <a:spcPct val="150000"/>
              </a:lnSpc>
            </a:pPr>
            <a:r>
              <a:rPr lang="zh-CN" altLang="en-US">
                <a:solidFill>
                  <a:srgbClr val="0066FF"/>
                </a:solidFill>
              </a:rPr>
              <a:t>全部省略</a:t>
            </a:r>
            <a:r>
              <a:rPr lang="en-US" altLang="zh-CN">
                <a:solidFill>
                  <a:srgbClr val="0066FF"/>
                </a:solidFill>
              </a:rPr>
              <a:t>: </a:t>
            </a:r>
          </a:p>
          <a:p>
            <a:pPr lvl="2" defTabSz="889000">
              <a:lnSpc>
                <a:spcPct val="150000"/>
              </a:lnSpc>
              <a:buSzPct val="87000"/>
              <a:buFont typeface="Wingdings" panose="05000000000000000000" pitchFamily="2" charset="2"/>
              <a:buChar char="l"/>
            </a:pPr>
            <a:r>
              <a:rPr lang="zh-CN" altLang="en-US" sz="2200"/>
              <a:t>由子查询中</a:t>
            </a:r>
            <a:r>
              <a:rPr lang="en-US" altLang="zh-CN" sz="2200"/>
              <a:t>SELECT</a:t>
            </a:r>
            <a:r>
              <a:rPr lang="zh-CN" altLang="en-US" sz="2200"/>
              <a:t>目标列中的诸字段组成</a:t>
            </a:r>
          </a:p>
          <a:p>
            <a:pPr lvl="1" defTabSz="889000">
              <a:lnSpc>
                <a:spcPct val="150000"/>
              </a:lnSpc>
            </a:pPr>
            <a:r>
              <a:rPr lang="zh-CN" altLang="en-US">
                <a:solidFill>
                  <a:srgbClr val="0066FF"/>
                </a:solidFill>
                <a:sym typeface="Arial" panose="020B0604020202020204" pitchFamily="34" charset="0"/>
              </a:rPr>
              <a:t>全部指定</a:t>
            </a:r>
            <a:r>
              <a:rPr lang="en-US" altLang="zh-CN">
                <a:solidFill>
                  <a:srgbClr val="0066FF"/>
                </a:solidFill>
                <a:sym typeface="Arial" panose="020B0604020202020204" pitchFamily="34" charset="0"/>
              </a:rPr>
              <a:t>:</a:t>
            </a:r>
            <a:r>
              <a:rPr lang="zh-CN" altLang="en-US">
                <a:sym typeface="Arial" panose="020B0604020202020204" pitchFamily="34" charset="0"/>
              </a:rPr>
              <a:t>（</a:t>
            </a:r>
            <a:r>
              <a:rPr lang="zh-CN" altLang="en-US"/>
              <a:t>明确指定所有列名）</a:t>
            </a:r>
            <a:endParaRPr lang="en-US" altLang="zh-CN"/>
          </a:p>
          <a:p>
            <a:pPr lvl="2" defTabSz="889000">
              <a:lnSpc>
                <a:spcPct val="150000"/>
              </a:lnSpc>
              <a:buSzPct val="87000"/>
              <a:buFont typeface="Wingdings" panose="05000000000000000000" pitchFamily="2" charset="2"/>
              <a:buChar char="l"/>
            </a:pPr>
            <a:r>
              <a:rPr lang="zh-CN" altLang="en-US" sz="2200"/>
              <a:t>某个目标列是聚集函数或列表达式</a:t>
            </a:r>
          </a:p>
          <a:p>
            <a:pPr lvl="2" defTabSz="889000">
              <a:lnSpc>
                <a:spcPct val="150000"/>
              </a:lnSpc>
              <a:buSzPct val="87000"/>
              <a:buFont typeface="Wingdings" panose="05000000000000000000" pitchFamily="2" charset="2"/>
              <a:buChar char="l"/>
            </a:pPr>
            <a:r>
              <a:rPr lang="zh-CN" altLang="en-US" sz="2200"/>
              <a:t>多表连接时选出了几个同名列作为视图的字段</a:t>
            </a:r>
          </a:p>
          <a:p>
            <a:pPr lvl="2" defTabSz="889000">
              <a:lnSpc>
                <a:spcPct val="150000"/>
              </a:lnSpc>
              <a:buSzPct val="87000"/>
              <a:buFont typeface="Wingdings" panose="05000000000000000000" pitchFamily="2" charset="2"/>
              <a:buChar char="l"/>
            </a:pPr>
            <a:r>
              <a:rPr lang="zh-CN" altLang="en-US" sz="2200"/>
              <a:t>需要在视图中为某个列启用新的更合适的名字</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30700D58-8BD0-4B60-8624-370D17A76D53}"/>
              </a:ext>
            </a:extLst>
          </p:cNvPr>
          <p:cNvSpPr>
            <a:spLocks noGrp="1" noChangeArrowheads="1"/>
          </p:cNvSpPr>
          <p:nvPr>
            <p:ph type="title" idx="4294967295"/>
          </p:nvPr>
        </p:nvSpPr>
        <p:spPr/>
        <p:txBody>
          <a:bodyPr/>
          <a:lstStyle/>
          <a:p>
            <a:pPr eaLnBrk="1" hangingPunct="1"/>
            <a:r>
              <a:rPr lang="en-US" altLang="zh-CN" sz="3600"/>
              <a:t> </a:t>
            </a:r>
            <a:r>
              <a:rPr lang="zh-CN" altLang="en-US" sz="3600"/>
              <a:t>建立视图（续）</a:t>
            </a:r>
          </a:p>
        </p:txBody>
      </p:sp>
      <p:sp>
        <p:nvSpPr>
          <p:cNvPr id="37890" name="Rectangle 3">
            <a:extLst>
              <a:ext uri="{FF2B5EF4-FFF2-40B4-BE49-F238E27FC236}">
                <a16:creationId xmlns:a16="http://schemas.microsoft.com/office/drawing/2014/main" id="{8137B9E6-CCCF-4006-9CAD-0434D6C3AEBB}"/>
              </a:ext>
            </a:extLst>
          </p:cNvPr>
          <p:cNvSpPr>
            <a:spLocks noGrp="1" noChangeArrowheads="1"/>
          </p:cNvSpPr>
          <p:nvPr>
            <p:ph type="body" idx="4294967295"/>
          </p:nvPr>
        </p:nvSpPr>
        <p:spPr/>
        <p:txBody>
          <a:bodyPr/>
          <a:lstStyle/>
          <a:p>
            <a:pPr eaLnBrk="1" hangingPunct="1">
              <a:lnSpc>
                <a:spcPct val="150000"/>
              </a:lnSpc>
            </a:pPr>
            <a:r>
              <a:rPr lang="zh-CN" altLang="en-US"/>
              <a:t>关系数据库管理系统执行</a:t>
            </a:r>
            <a:r>
              <a:rPr lang="en-US" altLang="zh-CN">
                <a:solidFill>
                  <a:srgbClr val="0066FF"/>
                </a:solidFill>
              </a:rPr>
              <a:t>CREATE VIEW</a:t>
            </a:r>
            <a:r>
              <a:rPr lang="zh-CN" altLang="en-US"/>
              <a:t>语句时</a:t>
            </a:r>
            <a:r>
              <a:rPr lang="zh-CN" altLang="en-US">
                <a:solidFill>
                  <a:srgbClr val="0066FF"/>
                </a:solidFill>
              </a:rPr>
              <a:t>只是把视图定义存入数据字典</a:t>
            </a:r>
            <a:r>
              <a:rPr lang="zh-CN" altLang="en-US"/>
              <a:t>，并不执行其中的</a:t>
            </a:r>
            <a:r>
              <a:rPr lang="en-US" altLang="zh-CN"/>
              <a:t>SELECT</a:t>
            </a:r>
            <a:r>
              <a:rPr lang="zh-CN" altLang="en-US"/>
              <a:t>语句。</a:t>
            </a:r>
          </a:p>
          <a:p>
            <a:pPr eaLnBrk="1" hangingPunct="1">
              <a:lnSpc>
                <a:spcPct val="150000"/>
              </a:lnSpc>
            </a:pPr>
            <a:r>
              <a:rPr lang="zh-CN" altLang="en-US"/>
              <a:t>在对视图查询时，按视图的定义从基本表中将数据查出。</a:t>
            </a:r>
            <a:endParaRPr lang="zh-CN" altLang="en-US" sz="3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7111D85D-94C4-4027-9BFD-F7ECB80CED14}"/>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3010" name="Rectangle 3">
            <a:extLst>
              <a:ext uri="{FF2B5EF4-FFF2-40B4-BE49-F238E27FC236}">
                <a16:creationId xmlns:a16="http://schemas.microsoft.com/office/drawing/2014/main" id="{D49FA3DA-F5DC-4EF8-8C15-AD07A461B0FA}"/>
              </a:ext>
            </a:extLst>
          </p:cNvPr>
          <p:cNvSpPr>
            <a:spLocks noGrp="1"/>
          </p:cNvSpPr>
          <p:nvPr>
            <p:ph type="body" idx="4294967295"/>
          </p:nvPr>
        </p:nvSpPr>
        <p:spPr>
          <a:xfrm>
            <a:off x="457200" y="1254125"/>
            <a:ext cx="7859713" cy="4335463"/>
          </a:xfrm>
          <a:ln>
            <a:miter/>
          </a:ln>
        </p:spPr>
        <p:txBody>
          <a:bodyPr/>
          <a:lstStyle/>
          <a:p>
            <a:pPr eaLnBrk="1" hangingPunct="1">
              <a:buFont typeface="Wingdings" panose="05000000000000000000" pitchFamily="2" charset="2"/>
              <a:buNone/>
            </a:pPr>
            <a:r>
              <a:rPr lang="en-US" altLang="zh-CN" sz="2400" noProof="1"/>
              <a:t> [</a:t>
            </a:r>
            <a:r>
              <a:rPr lang="zh-CN" altLang="en-US" sz="2400" noProof="1"/>
              <a:t>例</a:t>
            </a:r>
            <a:r>
              <a:rPr lang="en-US" altLang="zh-CN" sz="2400" noProof="1"/>
              <a:t>3.84]  </a:t>
            </a:r>
            <a:r>
              <a:rPr lang="zh-CN" altLang="en-US" sz="2400" noProof="1"/>
              <a:t>建立信息系学生的视图。</a:t>
            </a:r>
          </a:p>
          <a:p>
            <a:pPr eaLnBrk="1" hangingPunct="1">
              <a:buFont typeface="Wingdings" panose="05000000000000000000" pitchFamily="2" charset="2"/>
              <a:buNone/>
            </a:pPr>
            <a:endParaRPr lang="zh-CN" altLang="en-US" noProof="1"/>
          </a:p>
          <a:p>
            <a:pPr eaLnBrk="1" hangingPunct="1">
              <a:buFont typeface="Wingdings" panose="05000000000000000000" pitchFamily="2" charset="2"/>
              <a:buNone/>
            </a:pPr>
            <a:r>
              <a:rPr lang="zh-CN" altLang="en-US" sz="2400" noProof="1"/>
              <a:t>        </a:t>
            </a:r>
            <a:r>
              <a:rPr lang="en-US" altLang="zh-CN" sz="2400" noProof="1">
                <a:solidFill>
                  <a:srgbClr val="0066FF"/>
                </a:solidFill>
              </a:rPr>
              <a:t>CREATE VIEW</a:t>
            </a:r>
            <a:r>
              <a:rPr lang="en-US" altLang="zh-CN" sz="2400" noProof="1"/>
              <a:t> IS_Student</a:t>
            </a:r>
          </a:p>
          <a:p>
            <a:pPr eaLnBrk="1" hangingPunct="1">
              <a:buFont typeface="Wingdings" panose="05000000000000000000" pitchFamily="2" charset="2"/>
              <a:buNone/>
            </a:pPr>
            <a:r>
              <a:rPr lang="en-US" altLang="zh-CN" sz="2400" noProof="1"/>
              <a:t>        </a:t>
            </a:r>
            <a:r>
              <a:rPr lang="en-US" altLang="zh-CN" sz="2400" noProof="1">
                <a:solidFill>
                  <a:srgbClr val="0066FF"/>
                </a:solidFill>
              </a:rPr>
              <a:t>AS</a:t>
            </a:r>
            <a:r>
              <a:rPr lang="en-US" altLang="zh-CN" sz="2400" noProof="1"/>
              <a:t> </a:t>
            </a:r>
          </a:p>
          <a:p>
            <a:pPr lvl="1" eaLnBrk="1" hangingPunct="1">
              <a:buFont typeface="Wingdings" panose="05000000000000000000" pitchFamily="2" charset="2"/>
              <a:buNone/>
            </a:pPr>
            <a:r>
              <a:rPr lang="en-US" altLang="zh-CN" sz="2055" noProof="1"/>
              <a:t>        SELECT Sno</a:t>
            </a:r>
            <a:r>
              <a:rPr lang="zh-CN" altLang="en-US" sz="2055" noProof="1"/>
              <a:t>,</a:t>
            </a:r>
            <a:r>
              <a:rPr lang="en-US" altLang="zh-CN" sz="2055" noProof="1"/>
              <a:t>Sname</a:t>
            </a:r>
            <a:r>
              <a:rPr lang="zh-CN" altLang="en-US" sz="2055" noProof="1"/>
              <a:t>,</a:t>
            </a:r>
            <a:r>
              <a:rPr lang="en-US" altLang="zh-CN" sz="2055" noProof="1"/>
              <a:t>Sage</a:t>
            </a:r>
          </a:p>
          <a:p>
            <a:pPr lvl="1" eaLnBrk="1" hangingPunct="1">
              <a:buFont typeface="Wingdings" panose="05000000000000000000" pitchFamily="2" charset="2"/>
              <a:buNone/>
            </a:pPr>
            <a:r>
              <a:rPr lang="en-US" altLang="zh-CN" sz="2055" noProof="1"/>
              <a:t>        FROM     Student</a:t>
            </a:r>
          </a:p>
          <a:p>
            <a:pPr lvl="1" eaLnBrk="1" hangingPunct="1">
              <a:buFont typeface="Wingdings" panose="05000000000000000000" pitchFamily="2" charset="2"/>
              <a:buNone/>
            </a:pPr>
            <a:r>
              <a:rPr lang="en-US" altLang="zh-CN" sz="2055" noProof="1"/>
              <a:t>        WHERE  Sdept= 'IS'</a:t>
            </a:r>
            <a:r>
              <a:rPr lang="zh-CN" altLang="en-US" sz="2055" noProof="1"/>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8466D94D-7BF3-431E-8DC3-EF5BF35BE038}"/>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7106" name="Rectangle 3">
            <a:extLst>
              <a:ext uri="{FF2B5EF4-FFF2-40B4-BE49-F238E27FC236}">
                <a16:creationId xmlns:a16="http://schemas.microsoft.com/office/drawing/2014/main" id="{A6FEEC9D-19BE-4BC1-BCBF-ECAAC5F1408A}"/>
              </a:ext>
            </a:extLst>
          </p:cNvPr>
          <p:cNvSpPr>
            <a:spLocks noGrp="1"/>
          </p:cNvSpPr>
          <p:nvPr>
            <p:ph type="body" idx="4294967295"/>
          </p:nvPr>
        </p:nvSpPr>
        <p:spPr>
          <a:xfrm>
            <a:off x="611188" y="1196975"/>
            <a:ext cx="7772400" cy="4833938"/>
          </a:xfrm>
          <a:ln>
            <a:miter/>
          </a:ln>
        </p:spPr>
        <p:txBody>
          <a:bodyPr/>
          <a:lstStyle/>
          <a:p>
            <a:pPr eaLnBrk="1" hangingPunct="1">
              <a:lnSpc>
                <a:spcPct val="130000"/>
              </a:lnSpc>
              <a:buFont typeface="Wingdings" panose="05000000000000000000" pitchFamily="2" charset="2"/>
              <a:buNone/>
            </a:pPr>
            <a:r>
              <a:rPr lang="en-US" altLang="zh-CN" sz="2400" noProof="1"/>
              <a:t>[</a:t>
            </a:r>
            <a:r>
              <a:rPr lang="zh-CN" altLang="en-US" sz="2400" noProof="1"/>
              <a:t>例</a:t>
            </a:r>
            <a:r>
              <a:rPr lang="en-US" altLang="zh-CN" sz="2400" noProof="1"/>
              <a:t>3.85]</a:t>
            </a:r>
            <a:r>
              <a:rPr lang="zh-CN" altLang="en-US" sz="2400" noProof="1"/>
              <a:t>建立信息系学生的视图，并要求进行修改和插入操作时仍需保证该视图只有信息系的学生 </a:t>
            </a:r>
            <a:r>
              <a:rPr lang="zh-CN" altLang="en-US" sz="2000" noProof="1"/>
              <a:t>。</a:t>
            </a:r>
          </a:p>
          <a:p>
            <a:pPr lvl="2" eaLnBrk="1" hangingPunct="1">
              <a:lnSpc>
                <a:spcPct val="130000"/>
              </a:lnSpc>
              <a:buFont typeface="Arial" panose="020B0604020202020204" pitchFamily="34" charset="0"/>
              <a:buNone/>
            </a:pPr>
            <a:r>
              <a:rPr lang="zh-CN" altLang="en-US" sz="1280" noProof="1"/>
              <a:t>   </a:t>
            </a:r>
            <a:r>
              <a:rPr lang="zh-CN" altLang="en-US" sz="1710" noProof="1"/>
              <a:t>      </a:t>
            </a:r>
            <a:r>
              <a:rPr lang="en-US" altLang="zh-CN" sz="1710" noProof="1"/>
              <a:t>CREATE VIEW IS_Student</a:t>
            </a:r>
          </a:p>
          <a:p>
            <a:pPr lvl="2" eaLnBrk="1" hangingPunct="1">
              <a:lnSpc>
                <a:spcPct val="130000"/>
              </a:lnSpc>
              <a:buFont typeface="Arial" panose="020B0604020202020204" pitchFamily="34" charset="0"/>
              <a:buNone/>
            </a:pPr>
            <a:r>
              <a:rPr lang="en-US" altLang="zh-CN" sz="1710" noProof="1"/>
              <a:t>        AS </a:t>
            </a:r>
          </a:p>
          <a:p>
            <a:pPr lvl="3" eaLnBrk="1" hangingPunct="1">
              <a:lnSpc>
                <a:spcPct val="130000"/>
              </a:lnSpc>
              <a:buFont typeface="Arial" panose="020B0604020202020204" pitchFamily="34" charset="0"/>
              <a:buNone/>
            </a:pPr>
            <a:r>
              <a:rPr lang="en-US" altLang="zh-CN" sz="1710" noProof="1"/>
              <a:t>        SELECT Sno</a:t>
            </a:r>
            <a:r>
              <a:rPr lang="zh-CN" altLang="en-US" sz="1710" noProof="1"/>
              <a:t>,</a:t>
            </a:r>
            <a:r>
              <a:rPr lang="en-US" altLang="zh-CN" sz="1710" noProof="1"/>
              <a:t>Sname</a:t>
            </a:r>
            <a:r>
              <a:rPr lang="zh-CN" altLang="en-US" sz="1710" noProof="1"/>
              <a:t>,</a:t>
            </a:r>
            <a:r>
              <a:rPr lang="en-US" altLang="zh-CN" sz="1710" noProof="1"/>
              <a:t>Sage</a:t>
            </a:r>
          </a:p>
          <a:p>
            <a:pPr lvl="3" eaLnBrk="1" hangingPunct="1">
              <a:lnSpc>
                <a:spcPct val="130000"/>
              </a:lnSpc>
              <a:buFont typeface="Arial" panose="020B0604020202020204" pitchFamily="34" charset="0"/>
              <a:buNone/>
            </a:pPr>
            <a:r>
              <a:rPr lang="en-US" altLang="zh-CN" sz="1710" noProof="1"/>
              <a:t>        FROM  Student</a:t>
            </a:r>
          </a:p>
          <a:p>
            <a:pPr lvl="3" eaLnBrk="1" hangingPunct="1">
              <a:lnSpc>
                <a:spcPct val="130000"/>
              </a:lnSpc>
              <a:buFont typeface="Arial" panose="020B0604020202020204" pitchFamily="34" charset="0"/>
              <a:buNone/>
            </a:pPr>
            <a:r>
              <a:rPr lang="en-US" altLang="zh-CN" sz="1710" noProof="1"/>
              <a:t>        WHERE  Sdept= 'IS'</a:t>
            </a:r>
          </a:p>
          <a:p>
            <a:pPr lvl="3" eaLnBrk="1" hangingPunct="1">
              <a:lnSpc>
                <a:spcPct val="130000"/>
              </a:lnSpc>
              <a:buFont typeface="Arial" panose="020B0604020202020204" pitchFamily="34" charset="0"/>
              <a:buNone/>
            </a:pPr>
            <a:r>
              <a:rPr lang="en-US" altLang="zh-CN" sz="1710" noProof="1"/>
              <a:t>        </a:t>
            </a:r>
            <a:r>
              <a:rPr lang="en-US" altLang="zh-CN" sz="1710" noProof="1">
                <a:solidFill>
                  <a:srgbClr val="FF0000"/>
                </a:solidFill>
              </a:rPr>
              <a:t>WITH CHECK OPTION</a:t>
            </a:r>
            <a:r>
              <a:rPr lang="zh-CN" altLang="en-US" sz="1710" noProof="1">
                <a:solidFill>
                  <a:srgbClr val="FF0000"/>
                </a:solidFill>
              </a:rPr>
              <a:t>;</a:t>
            </a:r>
          </a:p>
          <a:p>
            <a:pPr lvl="1" eaLnBrk="1" hangingPunct="1">
              <a:lnSpc>
                <a:spcPct val="130000"/>
              </a:lnSpc>
              <a:buFont typeface="Wingdings" panose="05000000000000000000" pitchFamily="2" charset="2"/>
              <a:buNone/>
            </a:pPr>
            <a:endParaRPr lang="zh-CN" altLang="en-US" sz="2045" noProof="1">
              <a:sym typeface="+mn-ea"/>
            </a:endParaRPr>
          </a:p>
          <a:p>
            <a:pPr lvl="1" eaLnBrk="1" hangingPunct="1">
              <a:lnSpc>
                <a:spcPct val="130000"/>
              </a:lnSpc>
              <a:buFont typeface="Wingdings" panose="05000000000000000000" pitchFamily="2" charset="2"/>
              <a:buNone/>
            </a:pPr>
            <a:r>
              <a:rPr lang="zh-CN" altLang="en-US" sz="2045" noProof="1">
                <a:solidFill>
                  <a:srgbClr val="0066FF"/>
                </a:solidFill>
                <a:sym typeface="+mn-ea"/>
              </a:rPr>
              <a:t>          带有</a:t>
            </a:r>
            <a:r>
              <a:rPr lang="en-US" altLang="zh-CN" sz="2045" noProof="1">
                <a:solidFill>
                  <a:srgbClr val="0066FF"/>
                </a:solidFill>
                <a:sym typeface="+mn-ea"/>
              </a:rPr>
              <a:t>WITH CHECK OPTION</a:t>
            </a:r>
            <a:r>
              <a:rPr lang="zh-CN" altLang="en-US" sz="2045" noProof="1">
                <a:solidFill>
                  <a:srgbClr val="0066FF"/>
                </a:solidFill>
                <a:sym typeface="+mn-ea"/>
              </a:rPr>
              <a:t>子句，对该视图进行插入、修改和删除操作时，</a:t>
            </a:r>
            <a:r>
              <a:rPr lang="en-US" altLang="zh-CN" sz="2045" noProof="1">
                <a:solidFill>
                  <a:srgbClr val="0066FF"/>
                </a:solidFill>
                <a:sym typeface="+mn-ea"/>
              </a:rPr>
              <a:t>RDBMS</a:t>
            </a:r>
            <a:r>
              <a:rPr lang="zh-CN" altLang="en-US" sz="2045" noProof="1">
                <a:solidFill>
                  <a:srgbClr val="0066FF"/>
                </a:solidFill>
                <a:sym typeface="+mn-ea"/>
              </a:rPr>
              <a:t>会自动加上</a:t>
            </a:r>
            <a:r>
              <a:rPr lang="en-US" altLang="zh-CN" sz="2045" noProof="1">
                <a:solidFill>
                  <a:srgbClr val="0066FF"/>
                </a:solidFill>
                <a:sym typeface="+mn-ea"/>
              </a:rPr>
              <a:t>Sdept='IS'</a:t>
            </a:r>
            <a:r>
              <a:rPr lang="zh-CN" altLang="en-US" sz="2045" noProof="1">
                <a:solidFill>
                  <a:srgbClr val="0066FF"/>
                </a:solidFill>
                <a:sym typeface="+mn-ea"/>
              </a:rPr>
              <a:t>的条件</a:t>
            </a:r>
            <a:r>
              <a:rPr lang="zh-CN" altLang="en-US" sz="2045" noProof="1">
                <a:sym typeface="+mn-ea"/>
              </a:rPr>
              <a:t>。</a:t>
            </a:r>
            <a:endParaRPr lang="zh-CN" altLang="en-US" sz="2045" noProof="1">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74DDDB23-4F54-4BE1-9822-4065456A1FBE}"/>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0962" name="Rectangle 3">
            <a:extLst>
              <a:ext uri="{FF2B5EF4-FFF2-40B4-BE49-F238E27FC236}">
                <a16:creationId xmlns:a16="http://schemas.microsoft.com/office/drawing/2014/main" id="{8B4D0FD3-7735-4637-A9CD-973F6C8FEABE}"/>
              </a:ext>
            </a:extLst>
          </p:cNvPr>
          <p:cNvSpPr>
            <a:spLocks noGrp="1" noChangeArrowheads="1"/>
          </p:cNvSpPr>
          <p:nvPr>
            <p:ph type="body" idx="4294967295"/>
          </p:nvPr>
        </p:nvSpPr>
        <p:spPr>
          <a:xfrm>
            <a:off x="296863" y="1125538"/>
            <a:ext cx="8739187" cy="4608512"/>
          </a:xfrm>
        </p:spPr>
        <p:txBody>
          <a:bodyPr/>
          <a:lstStyle/>
          <a:p>
            <a:pPr>
              <a:lnSpc>
                <a:spcPct val="130000"/>
              </a:lnSpc>
            </a:pPr>
            <a:endParaRPr lang="zh-CN" altLang="en-US"/>
          </a:p>
          <a:p>
            <a:pPr>
              <a:lnSpc>
                <a:spcPct val="130000"/>
              </a:lnSpc>
            </a:pPr>
            <a:r>
              <a:rPr lang="zh-CN" altLang="en-US"/>
              <a:t>若一个视图是从单个基本表导出的，并且只是去掉了基本表的某些行和某些列，但保留了主码，我们称这类视图为</a:t>
            </a:r>
            <a:r>
              <a:rPr lang="zh-CN" altLang="en-US">
                <a:solidFill>
                  <a:srgbClr val="FF00FF"/>
                </a:solidFill>
              </a:rPr>
              <a:t>行列子集视图</a:t>
            </a:r>
            <a:r>
              <a:rPr lang="zh-CN" altLang="en-US"/>
              <a:t>。</a:t>
            </a:r>
          </a:p>
          <a:p>
            <a:pPr>
              <a:lnSpc>
                <a:spcPct val="130000"/>
              </a:lnSpc>
            </a:pPr>
            <a:endParaRPr lang="zh-CN" altLang="en-US" sz="3200"/>
          </a:p>
          <a:p>
            <a:pPr lvl="1">
              <a:lnSpc>
                <a:spcPct val="130000"/>
              </a:lnSpc>
            </a:pPr>
            <a:r>
              <a:rPr lang="en-US" altLang="zh-CN"/>
              <a:t>IS_Student</a:t>
            </a:r>
            <a:r>
              <a:rPr lang="zh-CN" altLang="en-US"/>
              <a:t>视图就是一个行列子集视图。</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D86FAA20-1FA6-4285-9216-54DD0F36D36C}"/>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6082" name="Rectangle 3">
            <a:extLst>
              <a:ext uri="{FF2B5EF4-FFF2-40B4-BE49-F238E27FC236}">
                <a16:creationId xmlns:a16="http://schemas.microsoft.com/office/drawing/2014/main" id="{45DBC331-4C35-4373-878D-9696E961EC55}"/>
              </a:ext>
            </a:extLst>
          </p:cNvPr>
          <p:cNvSpPr>
            <a:spLocks noGrp="1"/>
          </p:cNvSpPr>
          <p:nvPr>
            <p:ph type="body" idx="4294967295"/>
          </p:nvPr>
        </p:nvSpPr>
        <p:spPr>
          <a:xfrm>
            <a:off x="684213" y="1098550"/>
            <a:ext cx="7772400" cy="5356225"/>
          </a:xfrm>
          <a:ln>
            <a:miter/>
          </a:ln>
        </p:spPr>
        <p:txBody>
          <a:bodyPr/>
          <a:lstStyle/>
          <a:p>
            <a:pPr eaLnBrk="1" hangingPunct="1">
              <a:lnSpc>
                <a:spcPct val="110000"/>
              </a:lnSpc>
            </a:pPr>
            <a:r>
              <a:rPr lang="zh-CN" altLang="en-US" noProof="1"/>
              <a:t>基于多个基表的视图</a:t>
            </a:r>
          </a:p>
          <a:p>
            <a:pPr eaLnBrk="1" hangingPunct="1">
              <a:lnSpc>
                <a:spcPct val="110000"/>
              </a:lnSpc>
              <a:buFont typeface="Wingdings" panose="05000000000000000000" pitchFamily="2" charset="2"/>
              <a:buNone/>
            </a:pPr>
            <a:endParaRPr lang="zh-CN" altLang="en-US" sz="1200" noProof="1"/>
          </a:p>
          <a:p>
            <a:pPr eaLnBrk="1" hangingPunct="1">
              <a:lnSpc>
                <a:spcPct val="110000"/>
              </a:lnSpc>
              <a:buFont typeface="Wingdings" panose="05000000000000000000" pitchFamily="2" charset="2"/>
              <a:buNone/>
            </a:pPr>
            <a:r>
              <a:rPr lang="en-US" altLang="zh-CN" sz="2400" noProof="1"/>
              <a:t>[</a:t>
            </a:r>
            <a:r>
              <a:rPr lang="zh-CN" altLang="en-US" sz="2400" noProof="1"/>
              <a:t>例</a:t>
            </a:r>
            <a:r>
              <a:rPr lang="en-US" altLang="zh-CN" sz="2400" noProof="1"/>
              <a:t>3.86]  </a:t>
            </a:r>
            <a:r>
              <a:rPr lang="zh-CN" altLang="en-US" sz="2400" noProof="1"/>
              <a:t>建立信息系选修了</a:t>
            </a:r>
            <a:r>
              <a:rPr lang="en-US" altLang="zh-CN" sz="2400" noProof="1"/>
              <a:t>1</a:t>
            </a:r>
            <a:r>
              <a:rPr lang="zh-CN" altLang="en-US" sz="2400" noProof="1"/>
              <a:t>号课程的学生的视图（包括学号、姓名、成绩）。</a:t>
            </a:r>
          </a:p>
          <a:p>
            <a:pPr eaLnBrk="1" hangingPunct="1">
              <a:lnSpc>
                <a:spcPct val="110000"/>
              </a:lnSpc>
              <a:buFont typeface="Wingdings" panose="05000000000000000000" pitchFamily="2" charset="2"/>
              <a:buNone/>
            </a:pPr>
            <a:r>
              <a:rPr lang="zh-CN" altLang="en-US" sz="2200" noProof="1"/>
              <a:t>        </a:t>
            </a:r>
            <a:r>
              <a:rPr lang="en-US" altLang="zh-CN" sz="2400" noProof="1"/>
              <a:t>CREATE VIEW IS_S1</a:t>
            </a:r>
            <a:r>
              <a:rPr lang="zh-CN" altLang="en-US" sz="2400" noProof="1"/>
              <a:t>(</a:t>
            </a:r>
            <a:r>
              <a:rPr lang="en-US" altLang="zh-CN" sz="2400" noProof="1"/>
              <a:t>Sno</a:t>
            </a:r>
            <a:r>
              <a:rPr lang="zh-CN" altLang="en-US" sz="2400" noProof="1"/>
              <a:t>,</a:t>
            </a:r>
            <a:r>
              <a:rPr lang="en-US" altLang="zh-CN" sz="2400" noProof="1"/>
              <a:t>Sname</a:t>
            </a:r>
            <a:r>
              <a:rPr lang="zh-CN" altLang="en-US" sz="2400" noProof="1"/>
              <a:t>,</a:t>
            </a:r>
            <a:r>
              <a:rPr lang="en-US" altLang="zh-CN" sz="2400" noProof="1"/>
              <a:t>Grade</a:t>
            </a:r>
            <a:r>
              <a:rPr lang="zh-CN" altLang="en-US" sz="2400" noProof="1"/>
              <a:t>)</a:t>
            </a:r>
          </a:p>
          <a:p>
            <a:pPr eaLnBrk="1" hangingPunct="1">
              <a:lnSpc>
                <a:spcPct val="110000"/>
              </a:lnSpc>
              <a:buFont typeface="Wingdings" panose="05000000000000000000" pitchFamily="2" charset="2"/>
              <a:buNone/>
            </a:pPr>
            <a:r>
              <a:rPr lang="en-US" altLang="zh-CN" sz="2400" noProof="1"/>
              <a:t>        AS </a:t>
            </a:r>
          </a:p>
          <a:p>
            <a:pPr lvl="1" eaLnBrk="1" hangingPunct="1">
              <a:lnSpc>
                <a:spcPct val="110000"/>
              </a:lnSpc>
              <a:buFont typeface="Wingdings" panose="05000000000000000000" pitchFamily="2" charset="2"/>
              <a:buNone/>
            </a:pPr>
            <a:r>
              <a:rPr lang="en-US" altLang="zh-CN" sz="2055" noProof="1"/>
              <a:t>        SELECT </a:t>
            </a:r>
            <a:r>
              <a:rPr lang="en-US" altLang="zh-CN" sz="2055" noProof="1">
                <a:solidFill>
                  <a:srgbClr val="0066FF"/>
                </a:solidFill>
              </a:rPr>
              <a:t>Student.Sno,Sname,Grade</a:t>
            </a:r>
          </a:p>
          <a:p>
            <a:pPr lvl="1" eaLnBrk="1" hangingPunct="1">
              <a:lnSpc>
                <a:spcPct val="110000"/>
              </a:lnSpc>
              <a:buFont typeface="Wingdings" panose="05000000000000000000" pitchFamily="2" charset="2"/>
              <a:buNone/>
            </a:pPr>
            <a:r>
              <a:rPr lang="en-US" altLang="zh-CN" sz="2055" noProof="1"/>
              <a:t>        FROM  Student,SC</a:t>
            </a:r>
          </a:p>
          <a:p>
            <a:pPr lvl="1" eaLnBrk="1" hangingPunct="1">
              <a:lnSpc>
                <a:spcPct val="110000"/>
              </a:lnSpc>
              <a:buFont typeface="Wingdings" panose="05000000000000000000" pitchFamily="2" charset="2"/>
              <a:buNone/>
            </a:pPr>
            <a:r>
              <a:rPr lang="en-US" altLang="zh-CN" sz="2055" noProof="1"/>
              <a:t>        WHERE  Sdept= 'IS' AND</a:t>
            </a:r>
          </a:p>
          <a:p>
            <a:pPr lvl="1" eaLnBrk="1" hangingPunct="1">
              <a:lnSpc>
                <a:spcPct val="110000"/>
              </a:lnSpc>
              <a:buFont typeface="Wingdings" panose="05000000000000000000" pitchFamily="2" charset="2"/>
              <a:buNone/>
            </a:pPr>
            <a:r>
              <a:rPr lang="en-US" altLang="zh-CN" sz="2055" noProof="1"/>
              <a:t>                       Student.Sno=SC.Sno AND</a:t>
            </a:r>
          </a:p>
          <a:p>
            <a:pPr lvl="1" eaLnBrk="1" hangingPunct="1">
              <a:lnSpc>
                <a:spcPct val="110000"/>
              </a:lnSpc>
              <a:buFont typeface="Wingdings" panose="05000000000000000000" pitchFamily="2" charset="2"/>
              <a:buNone/>
            </a:pPr>
            <a:r>
              <a:rPr lang="en-US" altLang="zh-CN" sz="2055" noProof="1"/>
              <a:t>                       SC.Cno= '1'</a:t>
            </a:r>
            <a:r>
              <a:rPr lang="zh-CN" altLang="en-US" sz="2055" noProof="1"/>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E2D69D82-140C-4FD0-8AFA-790BBC7E276C}"/>
              </a:ext>
            </a:extLst>
          </p:cNvPr>
          <p:cNvSpPr>
            <a:spLocks noGrp="1" noChangeArrowheads="1"/>
          </p:cNvSpPr>
          <p:nvPr>
            <p:ph type="title" idx="4294967295"/>
          </p:nvPr>
        </p:nvSpPr>
        <p:spPr/>
        <p:txBody>
          <a:bodyPr/>
          <a:lstStyle/>
          <a:p>
            <a:pPr eaLnBrk="1" hangingPunct="1"/>
            <a:r>
              <a:rPr lang="en-US" altLang="zh-CN" sz="3600"/>
              <a:t>3.5.1  </a:t>
            </a:r>
            <a:r>
              <a:rPr lang="zh-CN" altLang="en-US" sz="3600"/>
              <a:t>插入数据</a:t>
            </a:r>
          </a:p>
        </p:txBody>
      </p:sp>
      <p:sp>
        <p:nvSpPr>
          <p:cNvPr id="6146" name="Rectangle 3">
            <a:extLst>
              <a:ext uri="{FF2B5EF4-FFF2-40B4-BE49-F238E27FC236}">
                <a16:creationId xmlns:a16="http://schemas.microsoft.com/office/drawing/2014/main" id="{5B8E0E71-3003-4D3C-A517-CC826AE6A076}"/>
              </a:ext>
            </a:extLst>
          </p:cNvPr>
          <p:cNvSpPr>
            <a:spLocks noGrp="1" noChangeArrowheads="1"/>
          </p:cNvSpPr>
          <p:nvPr>
            <p:ph type="body" idx="4294967295"/>
          </p:nvPr>
        </p:nvSpPr>
        <p:spPr>
          <a:xfrm>
            <a:off x="457200" y="1412875"/>
            <a:ext cx="8229600" cy="5068888"/>
          </a:xfrm>
        </p:spPr>
        <p:txBody>
          <a:bodyPr/>
          <a:lstStyle/>
          <a:p>
            <a:pPr eaLnBrk="1" hangingPunct="1">
              <a:lnSpc>
                <a:spcPct val="140000"/>
              </a:lnSpc>
            </a:pPr>
            <a:r>
              <a:rPr lang="zh-CN" altLang="en-US"/>
              <a:t>两种插入数据方式</a:t>
            </a:r>
          </a:p>
          <a:p>
            <a:pPr lvl="1">
              <a:lnSpc>
                <a:spcPct val="140000"/>
              </a:lnSpc>
            </a:pPr>
            <a:r>
              <a:rPr lang="zh-CN" altLang="en-US">
                <a:solidFill>
                  <a:srgbClr val="0066FF"/>
                </a:solidFill>
              </a:rPr>
              <a:t>插入元组</a:t>
            </a:r>
          </a:p>
          <a:p>
            <a:pPr lvl="1">
              <a:lnSpc>
                <a:spcPct val="140000"/>
              </a:lnSpc>
            </a:pPr>
            <a:r>
              <a:rPr lang="zh-CN" altLang="en-US">
                <a:solidFill>
                  <a:srgbClr val="0066FF"/>
                </a:solidFill>
              </a:rPr>
              <a:t>插入子查询结果</a:t>
            </a:r>
          </a:p>
          <a:p>
            <a:pPr lvl="2">
              <a:lnSpc>
                <a:spcPct val="140000"/>
              </a:lnSpc>
              <a:buSzPct val="87000"/>
              <a:buFont typeface="Wingdings" panose="05000000000000000000" pitchFamily="2" charset="2"/>
              <a:buChar char="l"/>
            </a:pPr>
            <a:r>
              <a:rPr lang="zh-CN" altLang="en-US" sz="2200"/>
              <a:t>可以一次插入多个元组 </a:t>
            </a:r>
          </a:p>
          <a:p>
            <a:pPr eaLnBrk="1" hangingPunct="1">
              <a:lnSpc>
                <a:spcPct val="140000"/>
              </a:lnSpc>
            </a:pPr>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4FCDB8BF-5094-49C9-9340-F56F82DD89ED}"/>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7106" name="Rectangle 3">
            <a:extLst>
              <a:ext uri="{FF2B5EF4-FFF2-40B4-BE49-F238E27FC236}">
                <a16:creationId xmlns:a16="http://schemas.microsoft.com/office/drawing/2014/main" id="{8EAD9A25-2551-4446-B42B-0C7B5FDC8363}"/>
              </a:ext>
            </a:extLst>
          </p:cNvPr>
          <p:cNvSpPr>
            <a:spLocks noGrp="1"/>
          </p:cNvSpPr>
          <p:nvPr>
            <p:ph type="body" idx="4294967295"/>
          </p:nvPr>
        </p:nvSpPr>
        <p:spPr>
          <a:xfrm>
            <a:off x="457200" y="1098550"/>
            <a:ext cx="8229600" cy="4840288"/>
          </a:xfrm>
          <a:ln>
            <a:miter/>
          </a:ln>
        </p:spPr>
        <p:txBody>
          <a:bodyPr/>
          <a:lstStyle/>
          <a:p>
            <a:pPr eaLnBrk="1" hangingPunct="1">
              <a:lnSpc>
                <a:spcPct val="130000"/>
              </a:lnSpc>
            </a:pPr>
            <a:r>
              <a:rPr lang="zh-CN" altLang="en-US" noProof="1"/>
              <a:t>基于视图的视图</a:t>
            </a:r>
          </a:p>
          <a:p>
            <a:pPr eaLnBrk="1" hangingPunct="1">
              <a:lnSpc>
                <a:spcPct val="130000"/>
              </a:lnSpc>
            </a:pPr>
            <a:endParaRPr lang="zh-CN" altLang="en-US" sz="1200" noProof="1"/>
          </a:p>
          <a:p>
            <a:pPr eaLnBrk="1" hangingPunct="1">
              <a:lnSpc>
                <a:spcPct val="130000"/>
              </a:lnSpc>
              <a:buFont typeface="Wingdings" panose="05000000000000000000" pitchFamily="2" charset="2"/>
              <a:buNone/>
            </a:pPr>
            <a:r>
              <a:rPr lang="zh-CN" altLang="en-US" sz="2000" noProof="1"/>
              <a:t>	</a:t>
            </a:r>
            <a:r>
              <a:rPr lang="en-US" altLang="zh-CN" sz="2400" noProof="1"/>
              <a:t>[</a:t>
            </a:r>
            <a:r>
              <a:rPr lang="zh-CN" altLang="en-US" sz="2400" noProof="1"/>
              <a:t>例</a:t>
            </a:r>
            <a:r>
              <a:rPr lang="en-US" altLang="zh-CN" sz="2400" noProof="1"/>
              <a:t>3.87]  </a:t>
            </a:r>
            <a:r>
              <a:rPr lang="zh-CN" altLang="en-US" sz="2400" noProof="1"/>
              <a:t>建立信息系选修了</a:t>
            </a:r>
            <a:r>
              <a:rPr lang="en-US" altLang="zh-CN" sz="2400" noProof="1"/>
              <a:t>1</a:t>
            </a:r>
            <a:r>
              <a:rPr lang="zh-CN" altLang="en-US" sz="2400" noProof="1"/>
              <a:t>号课程且成绩在</a:t>
            </a:r>
            <a:r>
              <a:rPr lang="en-US" altLang="zh-CN" sz="2400" noProof="1"/>
              <a:t>90</a:t>
            </a:r>
            <a:r>
              <a:rPr lang="zh-CN" altLang="en-US" sz="2400" noProof="1"/>
              <a:t>分以上的学生的视图。</a:t>
            </a:r>
            <a:endParaRPr lang="zh-CN" altLang="en-US" sz="2000" noProof="1"/>
          </a:p>
          <a:p>
            <a:pPr eaLnBrk="1" hangingPunct="1">
              <a:lnSpc>
                <a:spcPct val="130000"/>
              </a:lnSpc>
              <a:buFont typeface="Wingdings" panose="05000000000000000000" pitchFamily="2" charset="2"/>
              <a:buNone/>
            </a:pPr>
            <a:r>
              <a:rPr lang="zh-CN" altLang="en-US" sz="2200" noProof="1"/>
              <a:t>       </a:t>
            </a:r>
            <a:r>
              <a:rPr lang="zh-CN" altLang="en-US" sz="2400" noProof="1"/>
              <a:t> </a:t>
            </a:r>
            <a:r>
              <a:rPr lang="en-US" altLang="zh-CN" sz="2400" noProof="1"/>
              <a:t>CREATE VIEW IS_S2</a:t>
            </a:r>
          </a:p>
          <a:p>
            <a:pPr eaLnBrk="1" hangingPunct="1">
              <a:lnSpc>
                <a:spcPct val="130000"/>
              </a:lnSpc>
              <a:buFont typeface="Wingdings" panose="05000000000000000000" pitchFamily="2" charset="2"/>
              <a:buNone/>
            </a:pPr>
            <a:r>
              <a:rPr lang="en-US" altLang="x-none" sz="2400" noProof="1"/>
              <a:t>        </a:t>
            </a:r>
            <a:r>
              <a:rPr lang="en-US" altLang="zh-CN" sz="2400" noProof="1"/>
              <a:t>AS</a:t>
            </a:r>
          </a:p>
          <a:p>
            <a:pPr lvl="1" eaLnBrk="1" hangingPunct="1">
              <a:lnSpc>
                <a:spcPct val="130000"/>
              </a:lnSpc>
              <a:buFont typeface="Wingdings" panose="05000000000000000000" pitchFamily="2" charset="2"/>
              <a:buNone/>
            </a:pPr>
            <a:r>
              <a:rPr lang="en-US" altLang="x-none" sz="2055" noProof="1"/>
              <a:t>        </a:t>
            </a:r>
            <a:r>
              <a:rPr lang="en-US" altLang="zh-CN" sz="2055" noProof="1"/>
              <a:t>SELECT Sno,Sname,Grade</a:t>
            </a:r>
          </a:p>
          <a:p>
            <a:pPr lvl="1" eaLnBrk="1" hangingPunct="1">
              <a:lnSpc>
                <a:spcPct val="130000"/>
              </a:lnSpc>
              <a:buFont typeface="Wingdings" panose="05000000000000000000" pitchFamily="2" charset="2"/>
              <a:buNone/>
            </a:pPr>
            <a:r>
              <a:rPr lang="en-US" altLang="zh-CN" sz="2055" noProof="1"/>
              <a:t>        FROM  </a:t>
            </a:r>
            <a:r>
              <a:rPr lang="en-US" altLang="zh-CN" sz="2055" noProof="1">
                <a:solidFill>
                  <a:srgbClr val="0066FF"/>
                </a:solidFill>
              </a:rPr>
              <a:t>IS_S1</a:t>
            </a:r>
          </a:p>
          <a:p>
            <a:pPr lvl="1" eaLnBrk="1" hangingPunct="1">
              <a:lnSpc>
                <a:spcPct val="130000"/>
              </a:lnSpc>
              <a:buFont typeface="Wingdings" panose="05000000000000000000" pitchFamily="2" charset="2"/>
              <a:buNone/>
            </a:pPr>
            <a:r>
              <a:rPr lang="en-US" altLang="zh-CN" sz="2055" noProof="1"/>
              <a:t>        WHERE  Grade&gt;=90</a:t>
            </a:r>
            <a:r>
              <a:rPr lang="zh-CN" altLang="en-US" sz="2055" noProof="1"/>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353D48DA-47AB-4302-90A1-3803DD452325}"/>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4034" name="Rectangle 3">
            <a:extLst>
              <a:ext uri="{FF2B5EF4-FFF2-40B4-BE49-F238E27FC236}">
                <a16:creationId xmlns:a16="http://schemas.microsoft.com/office/drawing/2014/main" id="{28E7CF9A-82EB-4AC8-88DA-4462A4864F17}"/>
              </a:ext>
            </a:extLst>
          </p:cNvPr>
          <p:cNvSpPr>
            <a:spLocks noGrp="1" noChangeArrowheads="1"/>
          </p:cNvSpPr>
          <p:nvPr>
            <p:ph type="body" idx="4294967295"/>
          </p:nvPr>
        </p:nvSpPr>
        <p:spPr/>
        <p:txBody>
          <a:bodyPr/>
          <a:lstStyle/>
          <a:p>
            <a:pPr eaLnBrk="1" hangingPunct="1"/>
            <a:r>
              <a:rPr lang="zh-CN" altLang="en-US"/>
              <a:t>带表达式的视图</a:t>
            </a:r>
          </a:p>
          <a:p>
            <a:pPr eaLnBrk="1" hangingPunct="1"/>
            <a:endParaRPr lang="zh-CN" altLang="en-US" sz="1200"/>
          </a:p>
          <a:p>
            <a:pPr eaLnBrk="1" hangingPunct="1">
              <a:buFont typeface="Wingdings" panose="05000000000000000000" pitchFamily="2" charset="2"/>
              <a:buNone/>
            </a:pPr>
            <a:r>
              <a:rPr lang="en-US" altLang="zh-CN" sz="2400"/>
              <a:t>[</a:t>
            </a:r>
            <a:r>
              <a:rPr lang="zh-CN" altLang="en-US" sz="2400"/>
              <a:t>例</a:t>
            </a:r>
            <a:r>
              <a:rPr lang="en-US" altLang="zh-CN" sz="2400"/>
              <a:t>3.88]  </a:t>
            </a:r>
            <a:r>
              <a:rPr lang="zh-CN" altLang="en-US" sz="2400"/>
              <a:t>定义一个反映学生出生年份的视图。</a:t>
            </a:r>
          </a:p>
          <a:p>
            <a:pPr lvl="1">
              <a:lnSpc>
                <a:spcPct val="130000"/>
              </a:lnSpc>
              <a:buFont typeface="Wingdings" panose="05000000000000000000" pitchFamily="2" charset="2"/>
              <a:buNone/>
            </a:pPr>
            <a:r>
              <a:rPr lang="zh-CN" altLang="en-US" sz="2200"/>
              <a:t>        </a:t>
            </a:r>
            <a:r>
              <a:rPr lang="en-US" altLang="zh-CN"/>
              <a:t>CREATE  VIEW BT_S</a:t>
            </a:r>
            <a:r>
              <a:rPr lang="zh-CN" altLang="en-US"/>
              <a:t>(</a:t>
            </a:r>
            <a:r>
              <a:rPr lang="en-US" altLang="zh-CN"/>
              <a:t>Sno,Sname,</a:t>
            </a:r>
            <a:r>
              <a:rPr lang="en-US" altLang="zh-CN">
                <a:solidFill>
                  <a:srgbClr val="FF00FF"/>
                </a:solidFill>
              </a:rPr>
              <a:t>Sbirth</a:t>
            </a:r>
            <a:r>
              <a:rPr lang="zh-CN" altLang="en-US"/>
              <a:t>)</a:t>
            </a:r>
          </a:p>
          <a:p>
            <a:pPr lvl="1">
              <a:lnSpc>
                <a:spcPct val="130000"/>
              </a:lnSpc>
              <a:buFont typeface="Wingdings" panose="05000000000000000000" pitchFamily="2" charset="2"/>
              <a:buNone/>
            </a:pPr>
            <a:r>
              <a:rPr lang="en-US" altLang="zh-CN"/>
              <a:t>        AS </a:t>
            </a:r>
          </a:p>
          <a:p>
            <a:pPr lvl="2" indent="-285750">
              <a:lnSpc>
                <a:spcPct val="130000"/>
              </a:lnSpc>
              <a:buFont typeface="Arial" panose="020B0604020202020204" pitchFamily="34" charset="0"/>
              <a:buNone/>
            </a:pPr>
            <a:r>
              <a:rPr lang="en-US" altLang="zh-CN"/>
              <a:t>        SELECT Sno,Sname,</a:t>
            </a:r>
            <a:r>
              <a:rPr lang="en-US" altLang="zh-CN">
                <a:solidFill>
                  <a:srgbClr val="FF00FF"/>
                </a:solidFill>
              </a:rPr>
              <a:t>2014-Sage</a:t>
            </a:r>
          </a:p>
          <a:p>
            <a:pPr lvl="2" indent="-285750">
              <a:lnSpc>
                <a:spcPct val="130000"/>
              </a:lnSpc>
              <a:buFont typeface="Arial" panose="020B0604020202020204" pitchFamily="34" charset="0"/>
              <a:buNone/>
            </a:pPr>
            <a:r>
              <a:rPr lang="en-US" altLang="zh-CN"/>
              <a:t>        FROM  Student</a:t>
            </a:r>
            <a:r>
              <a:rPr lang="zh-CN" altLang="en-US"/>
              <a:t>;</a:t>
            </a:r>
          </a:p>
          <a:p>
            <a:pPr eaLnBrk="1" hangingPunct="1">
              <a:lnSpc>
                <a:spcPct val="150000"/>
              </a:lnSpc>
              <a:buFont typeface="Wingdings" panose="05000000000000000000" pitchFamily="2" charset="2"/>
              <a:buNone/>
            </a:pPr>
            <a:endParaRPr lang="en-US" altLang="zh-CN" sz="2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9BBBC6C6-AD50-4C86-AC14-CCF1443F588C}"/>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9154" name="Rectangle 3">
            <a:extLst>
              <a:ext uri="{FF2B5EF4-FFF2-40B4-BE49-F238E27FC236}">
                <a16:creationId xmlns:a16="http://schemas.microsoft.com/office/drawing/2014/main" id="{BA036256-D507-4C17-B3CE-09F94F4B2344}"/>
              </a:ext>
            </a:extLst>
          </p:cNvPr>
          <p:cNvSpPr>
            <a:spLocks noGrp="1"/>
          </p:cNvSpPr>
          <p:nvPr>
            <p:ph type="body" idx="4294967295"/>
          </p:nvPr>
        </p:nvSpPr>
        <p:spPr>
          <a:ln>
            <a:miter/>
          </a:ln>
        </p:spPr>
        <p:txBody>
          <a:bodyPr/>
          <a:lstStyle/>
          <a:p>
            <a:pPr eaLnBrk="1" hangingPunct="1"/>
            <a:r>
              <a:rPr lang="zh-CN" altLang="en-US" noProof="1"/>
              <a:t>分组视图</a:t>
            </a:r>
          </a:p>
          <a:p>
            <a:pPr eaLnBrk="1" hangingPunct="1"/>
            <a:endParaRPr lang="zh-CN" altLang="en-US" sz="1200" noProof="1"/>
          </a:p>
          <a:p>
            <a:pPr eaLnBrk="1" hangingPunct="1">
              <a:buFont typeface="Wingdings" panose="05000000000000000000" pitchFamily="2" charset="2"/>
              <a:buNone/>
            </a:pPr>
            <a:r>
              <a:rPr lang="en-US" altLang="zh-CN" sz="2400" noProof="1"/>
              <a:t>[</a:t>
            </a:r>
            <a:r>
              <a:rPr lang="zh-CN" altLang="en-US" sz="2400" noProof="1"/>
              <a:t>例</a:t>
            </a:r>
            <a:r>
              <a:rPr lang="en-US" altLang="zh-CN" sz="2400" noProof="1"/>
              <a:t>3.89]  </a:t>
            </a:r>
            <a:r>
              <a:rPr lang="zh-CN" altLang="en-US" sz="2400" noProof="1"/>
              <a:t>将学生的学号及平均成绩定义为一个视图</a:t>
            </a:r>
          </a:p>
          <a:p>
            <a:pPr eaLnBrk="1" hangingPunct="1">
              <a:lnSpc>
                <a:spcPct val="120000"/>
              </a:lnSpc>
              <a:buFont typeface="Wingdings" panose="05000000000000000000" pitchFamily="2" charset="2"/>
              <a:buNone/>
            </a:pPr>
            <a:r>
              <a:rPr lang="zh-CN" altLang="en-US" sz="2400" noProof="1"/>
              <a:t>	       </a:t>
            </a:r>
            <a:r>
              <a:rPr lang="en-US" altLang="zh-CN" sz="2400" noProof="1"/>
              <a:t>CREATE  VIEW S_G</a:t>
            </a:r>
            <a:r>
              <a:rPr lang="zh-CN" altLang="en-US" sz="2400" noProof="1"/>
              <a:t>(</a:t>
            </a:r>
            <a:r>
              <a:rPr lang="en-US" altLang="zh-CN" sz="2400" noProof="1"/>
              <a:t>Sno,</a:t>
            </a:r>
            <a:r>
              <a:rPr lang="en-US" altLang="zh-CN" sz="2400" noProof="1">
                <a:solidFill>
                  <a:srgbClr val="FF00FF"/>
                </a:solidFill>
              </a:rPr>
              <a:t>Gavg</a:t>
            </a:r>
            <a:r>
              <a:rPr lang="zh-CN" altLang="en-US" sz="2400" noProof="1"/>
              <a:t>)</a:t>
            </a:r>
          </a:p>
          <a:p>
            <a:pPr eaLnBrk="1" hangingPunct="1">
              <a:lnSpc>
                <a:spcPct val="120000"/>
              </a:lnSpc>
              <a:buFont typeface="Wingdings" panose="05000000000000000000" pitchFamily="2" charset="2"/>
              <a:buNone/>
            </a:pPr>
            <a:r>
              <a:rPr lang="en-US" altLang="zh-CN" sz="2400" noProof="1"/>
              <a:t>             AS  </a:t>
            </a:r>
          </a:p>
          <a:p>
            <a:pPr lvl="1" eaLnBrk="1" hangingPunct="1">
              <a:lnSpc>
                <a:spcPct val="120000"/>
              </a:lnSpc>
              <a:buFont typeface="Wingdings" panose="05000000000000000000" pitchFamily="2" charset="2"/>
              <a:buNone/>
            </a:pPr>
            <a:r>
              <a:rPr lang="en-US" altLang="zh-CN" sz="2055" noProof="1"/>
              <a:t>             SELECT Sno,</a:t>
            </a:r>
            <a:r>
              <a:rPr lang="en-US" altLang="zh-CN" sz="2055" noProof="1">
                <a:solidFill>
                  <a:srgbClr val="FF00FF"/>
                </a:solidFill>
              </a:rPr>
              <a:t>AVG</a:t>
            </a:r>
            <a:r>
              <a:rPr lang="zh-CN" altLang="en-US" sz="2055" noProof="1">
                <a:solidFill>
                  <a:srgbClr val="FF00FF"/>
                </a:solidFill>
              </a:rPr>
              <a:t>(</a:t>
            </a:r>
            <a:r>
              <a:rPr lang="en-US" altLang="zh-CN" sz="2055" noProof="1">
                <a:solidFill>
                  <a:srgbClr val="FF00FF"/>
                </a:solidFill>
              </a:rPr>
              <a:t>Grade</a:t>
            </a:r>
            <a:r>
              <a:rPr lang="zh-CN" altLang="en-US" sz="2055" noProof="1">
                <a:solidFill>
                  <a:srgbClr val="FF00FF"/>
                </a:solidFill>
              </a:rPr>
              <a:t>)</a:t>
            </a:r>
          </a:p>
          <a:p>
            <a:pPr lvl="1" eaLnBrk="1" hangingPunct="1">
              <a:lnSpc>
                <a:spcPct val="120000"/>
              </a:lnSpc>
              <a:buFont typeface="Wingdings" panose="05000000000000000000" pitchFamily="2" charset="2"/>
              <a:buNone/>
            </a:pPr>
            <a:r>
              <a:rPr lang="en-US" altLang="zh-CN" sz="2055" noProof="1"/>
              <a:t>             FROM  SC</a:t>
            </a:r>
          </a:p>
          <a:p>
            <a:pPr lvl="1" eaLnBrk="1" hangingPunct="1">
              <a:lnSpc>
                <a:spcPct val="120000"/>
              </a:lnSpc>
              <a:buFont typeface="Wingdings" panose="05000000000000000000" pitchFamily="2" charset="2"/>
              <a:buNone/>
            </a:pPr>
            <a:r>
              <a:rPr lang="en-US" altLang="zh-CN" sz="2055" noProof="1">
                <a:solidFill>
                  <a:srgbClr val="FF3399"/>
                </a:solidFill>
              </a:rPr>
              <a:t>           </a:t>
            </a:r>
            <a:r>
              <a:rPr lang="en-US" altLang="zh-CN" sz="2055" noProof="1">
                <a:solidFill>
                  <a:srgbClr val="FF00FF"/>
                </a:solidFill>
              </a:rPr>
              <a:t>  GROUP BY Sno</a:t>
            </a:r>
            <a:r>
              <a:rPr lang="zh-CN" altLang="en-US" sz="2055" noProof="1">
                <a:solidFill>
                  <a:srgbClr val="FF00FF"/>
                </a:solidFill>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531A0CB6-3404-4FB4-9761-68F61A8C7C1D}"/>
              </a:ext>
            </a:extLst>
          </p:cNvPr>
          <p:cNvSpPr>
            <a:spLocks noGrp="1" noChangeArrowheads="1"/>
          </p:cNvSpPr>
          <p:nvPr>
            <p:ph type="title" idx="4294967295"/>
          </p:nvPr>
        </p:nvSpPr>
        <p:spPr/>
        <p:txBody>
          <a:bodyPr/>
          <a:lstStyle/>
          <a:p>
            <a:pPr eaLnBrk="1" hangingPunct="1"/>
            <a:r>
              <a:rPr lang="en-US" altLang="zh-CN" sz="3600"/>
              <a:t> </a:t>
            </a:r>
            <a:r>
              <a:rPr lang="zh-CN" altLang="en-US" sz="3600"/>
              <a:t>建立视图（续）</a:t>
            </a:r>
          </a:p>
        </p:txBody>
      </p:sp>
      <p:sp>
        <p:nvSpPr>
          <p:cNvPr id="50178" name="Rectangle 3">
            <a:extLst>
              <a:ext uri="{FF2B5EF4-FFF2-40B4-BE49-F238E27FC236}">
                <a16:creationId xmlns:a16="http://schemas.microsoft.com/office/drawing/2014/main" id="{B8875BC5-040B-45FF-98DB-60F05EB98101}"/>
              </a:ext>
            </a:extLst>
          </p:cNvPr>
          <p:cNvSpPr>
            <a:spLocks noGrp="1"/>
          </p:cNvSpPr>
          <p:nvPr>
            <p:ph type="body" idx="4294967295"/>
          </p:nvPr>
        </p:nvSpPr>
        <p:spPr>
          <a:xfrm>
            <a:off x="315913" y="1027113"/>
            <a:ext cx="8370887" cy="5334000"/>
          </a:xfrm>
          <a:ln>
            <a:miter/>
          </a:ln>
        </p:spPr>
        <p:txBody>
          <a:bodyPr/>
          <a:lstStyle/>
          <a:p>
            <a:pPr algn="just" eaLnBrk="1" hangingPunct="1">
              <a:lnSpc>
                <a:spcPct val="120000"/>
              </a:lnSpc>
              <a:buFont typeface="Wingdings" panose="05000000000000000000" pitchFamily="2" charset="2"/>
              <a:buNone/>
            </a:pPr>
            <a:r>
              <a:rPr lang="en-US" altLang="zh-CN" sz="2400" noProof="1">
                <a:ea typeface="黑体" panose="02010609060101010101" pitchFamily="49" charset="-122"/>
              </a:rPr>
              <a:t>[</a:t>
            </a:r>
            <a:r>
              <a:rPr lang="zh-CN" altLang="en-US" sz="2400" noProof="1">
                <a:ea typeface="黑体" panose="02010609060101010101" pitchFamily="49" charset="-122"/>
              </a:rPr>
              <a:t>例</a:t>
            </a:r>
            <a:r>
              <a:rPr lang="en-US" altLang="zh-CN" sz="2400" noProof="1">
                <a:ea typeface="黑体" panose="02010609060101010101" pitchFamily="49" charset="-122"/>
              </a:rPr>
              <a:t>3.90</a:t>
            </a:r>
            <a:r>
              <a:rPr lang="en-US" altLang="zh-CN" sz="2400" noProof="1"/>
              <a:t>]</a:t>
            </a:r>
            <a:r>
              <a:rPr lang="zh-CN" altLang="en-US" sz="2400" noProof="1"/>
              <a:t>将</a:t>
            </a:r>
            <a:r>
              <a:rPr lang="en-US" altLang="zh-CN" sz="2400" noProof="1"/>
              <a:t>Student</a:t>
            </a:r>
            <a:r>
              <a:rPr lang="zh-CN" altLang="en-US" sz="2400" noProof="1"/>
              <a:t>表中所有女生记录定义为一个视图</a:t>
            </a:r>
          </a:p>
          <a:p>
            <a:pPr algn="just" eaLnBrk="1" hangingPunct="1">
              <a:lnSpc>
                <a:spcPct val="120000"/>
              </a:lnSpc>
              <a:buFont typeface="Wingdings" panose="05000000000000000000" pitchFamily="2" charset="2"/>
              <a:buNone/>
            </a:pPr>
            <a:r>
              <a:rPr lang="zh-CN" altLang="en-US" sz="2000" noProof="1"/>
              <a:t>      </a:t>
            </a:r>
            <a:r>
              <a:rPr lang="en-US" altLang="zh-CN" sz="2400" noProof="1"/>
              <a:t>CREATE VIEW F_Student</a:t>
            </a:r>
            <a:r>
              <a:rPr lang="zh-CN" altLang="en-US" sz="2400" noProof="1"/>
              <a:t>(</a:t>
            </a:r>
            <a:r>
              <a:rPr lang="en-US" altLang="zh-CN" sz="2400" noProof="1"/>
              <a:t>F_Sno,name,sex,age,dept</a:t>
            </a:r>
            <a:r>
              <a:rPr lang="zh-CN" altLang="en-US" sz="2400" noProof="1"/>
              <a:t>)</a:t>
            </a:r>
            <a:endParaRPr lang="zh-CN" altLang="en-US" noProof="1"/>
          </a:p>
          <a:p>
            <a:pPr algn="just" eaLnBrk="1" hangingPunct="1">
              <a:lnSpc>
                <a:spcPct val="120000"/>
              </a:lnSpc>
              <a:buFont typeface="Wingdings" panose="05000000000000000000" pitchFamily="2" charset="2"/>
              <a:buNone/>
            </a:pPr>
            <a:r>
              <a:rPr lang="en-US" altLang="zh-CN" sz="2400" noProof="1"/>
              <a:t>      AS</a:t>
            </a:r>
          </a:p>
          <a:p>
            <a:pPr lvl="1" algn="just" eaLnBrk="1" hangingPunct="1">
              <a:lnSpc>
                <a:spcPct val="120000"/>
              </a:lnSpc>
              <a:buFont typeface="Wingdings" panose="05000000000000000000" pitchFamily="2" charset="2"/>
              <a:buNone/>
            </a:pPr>
            <a:r>
              <a:rPr lang="en-US" altLang="zh-CN" sz="2055" noProof="1"/>
              <a:t>   </a:t>
            </a:r>
            <a:r>
              <a:rPr lang="en-US" altLang="zh-CN" sz="2055" noProof="1">
                <a:solidFill>
                  <a:srgbClr val="FF00FF"/>
                </a:solidFill>
              </a:rPr>
              <a:t>   SELECT  *                        /*</a:t>
            </a:r>
            <a:r>
              <a:rPr lang="zh-CN" altLang="en-US" sz="2055" noProof="1">
                <a:solidFill>
                  <a:srgbClr val="FF00FF"/>
                </a:solidFill>
              </a:rPr>
              <a:t>没有指定属性列</a:t>
            </a:r>
            <a:r>
              <a:rPr lang="en-US" altLang="zh-CN" sz="2055" noProof="1">
                <a:solidFill>
                  <a:srgbClr val="FF00FF"/>
                </a:solidFill>
              </a:rPr>
              <a:t>*/</a:t>
            </a:r>
          </a:p>
          <a:p>
            <a:pPr lvl="1" algn="just" eaLnBrk="1" hangingPunct="1">
              <a:lnSpc>
                <a:spcPct val="120000"/>
              </a:lnSpc>
              <a:buFont typeface="Wingdings" panose="05000000000000000000" pitchFamily="2" charset="2"/>
              <a:buNone/>
            </a:pPr>
            <a:r>
              <a:rPr lang="en-US" altLang="zh-CN" sz="2055" noProof="1"/>
              <a:t>      FROM  Student</a:t>
            </a:r>
          </a:p>
          <a:p>
            <a:pPr lvl="1" algn="just" eaLnBrk="1" hangingPunct="1">
              <a:lnSpc>
                <a:spcPct val="120000"/>
              </a:lnSpc>
              <a:buFont typeface="Wingdings" panose="05000000000000000000" pitchFamily="2" charset="2"/>
              <a:buNone/>
            </a:pPr>
            <a:r>
              <a:rPr lang="en-US" altLang="zh-CN" sz="2055" noProof="1"/>
              <a:t>      WHERE Ssex=‘</a:t>
            </a:r>
            <a:r>
              <a:rPr lang="zh-CN" altLang="en-US" sz="2055" noProof="1"/>
              <a:t>女’;</a:t>
            </a:r>
            <a:endParaRPr lang="zh-CN" altLang="en-US" noProof="1"/>
          </a:p>
          <a:p>
            <a:pPr algn="just" eaLnBrk="1" hangingPunct="1">
              <a:lnSpc>
                <a:spcPct val="150000"/>
              </a:lnSpc>
              <a:buFont typeface="Wingdings" panose="05000000000000000000" pitchFamily="2" charset="2"/>
              <a:buNone/>
            </a:pPr>
            <a:r>
              <a:rPr lang="zh-CN" altLang="en-US" sz="2000" noProof="1"/>
              <a:t>   </a:t>
            </a:r>
            <a:r>
              <a:rPr lang="zh-CN" altLang="en-US" sz="2400" noProof="1"/>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A84FFFEE-150C-46A7-929E-6BDF6D70614F}"/>
              </a:ext>
            </a:extLst>
          </p:cNvPr>
          <p:cNvSpPr>
            <a:spLocks noGrp="1" noChangeArrowheads="1"/>
          </p:cNvSpPr>
          <p:nvPr>
            <p:ph type="title" idx="4294967295"/>
          </p:nvPr>
        </p:nvSpPr>
        <p:spPr/>
        <p:txBody>
          <a:bodyPr/>
          <a:lstStyle/>
          <a:p>
            <a:pPr eaLnBrk="1" hangingPunct="1"/>
            <a:r>
              <a:rPr lang="en-US" altLang="zh-CN" sz="3600"/>
              <a:t>2. </a:t>
            </a:r>
            <a:r>
              <a:rPr lang="zh-CN" altLang="en-US" sz="3600"/>
              <a:t>删除视图</a:t>
            </a:r>
          </a:p>
        </p:txBody>
      </p:sp>
      <p:sp>
        <p:nvSpPr>
          <p:cNvPr id="47106" name="Rectangle 3">
            <a:extLst>
              <a:ext uri="{FF2B5EF4-FFF2-40B4-BE49-F238E27FC236}">
                <a16:creationId xmlns:a16="http://schemas.microsoft.com/office/drawing/2014/main" id="{BA68862E-BFAB-4816-97FD-1B1114B7868C}"/>
              </a:ext>
            </a:extLst>
          </p:cNvPr>
          <p:cNvSpPr>
            <a:spLocks noGrp="1" noChangeArrowheads="1"/>
          </p:cNvSpPr>
          <p:nvPr>
            <p:ph type="body" idx="4294967295"/>
          </p:nvPr>
        </p:nvSpPr>
        <p:spPr/>
        <p:txBody>
          <a:bodyPr/>
          <a:lstStyle/>
          <a:p>
            <a:pPr eaLnBrk="1" hangingPunct="1"/>
            <a:r>
              <a:rPr lang="zh-CN" altLang="en-US"/>
              <a:t>语句的格式：</a:t>
            </a:r>
          </a:p>
          <a:p>
            <a:pPr eaLnBrk="1" hangingPunct="1">
              <a:buFont typeface="Wingdings" panose="05000000000000000000" pitchFamily="2" charset="2"/>
              <a:buNone/>
            </a:pPr>
            <a:r>
              <a:rPr lang="zh-CN" altLang="en-US"/>
              <a:t>		</a:t>
            </a:r>
            <a:r>
              <a:rPr lang="en-US" altLang="zh-CN">
                <a:solidFill>
                  <a:srgbClr val="0066FF"/>
                </a:solidFill>
              </a:rPr>
              <a:t>DROP  VIEW  &lt;</a:t>
            </a:r>
            <a:r>
              <a:rPr lang="zh-CN" altLang="en-US">
                <a:solidFill>
                  <a:srgbClr val="0066FF"/>
                </a:solidFill>
              </a:rPr>
              <a:t>视图名</a:t>
            </a:r>
            <a:r>
              <a:rPr lang="en-US" altLang="zh-CN">
                <a:solidFill>
                  <a:srgbClr val="0066FF"/>
                </a:solidFill>
              </a:rPr>
              <a:t>&gt;[CASCADE]</a:t>
            </a:r>
            <a:r>
              <a:rPr lang="zh-CN" altLang="en-US">
                <a:solidFill>
                  <a:srgbClr val="0066FF"/>
                </a:solidFill>
              </a:rPr>
              <a:t>;</a:t>
            </a:r>
          </a:p>
          <a:p>
            <a:pPr eaLnBrk="1" hangingPunct="1">
              <a:buFont typeface="Wingdings" panose="05000000000000000000" pitchFamily="2" charset="2"/>
              <a:buNone/>
            </a:pPr>
            <a:endParaRPr lang="zh-CN" altLang="en-US">
              <a:solidFill>
                <a:srgbClr val="0066FF"/>
              </a:solidFill>
            </a:endParaRPr>
          </a:p>
          <a:p>
            <a:pPr lvl="2" indent="-285750">
              <a:lnSpc>
                <a:spcPct val="130000"/>
              </a:lnSpc>
            </a:pPr>
            <a:r>
              <a:rPr lang="zh-CN" altLang="en-US"/>
              <a:t>该语句从数据字典中</a:t>
            </a:r>
            <a:r>
              <a:rPr lang="zh-CN" altLang="en-US" u="sng"/>
              <a:t>删除指定的视图定义</a:t>
            </a:r>
          </a:p>
          <a:p>
            <a:pPr lvl="2" indent="-285750">
              <a:lnSpc>
                <a:spcPct val="130000"/>
              </a:lnSpc>
            </a:pPr>
            <a:r>
              <a:rPr lang="zh-CN" altLang="en-US"/>
              <a:t>如果该视图上还导出了其他视图，使用</a:t>
            </a:r>
            <a:r>
              <a:rPr lang="en-US" altLang="zh-CN"/>
              <a:t>CASCADE</a:t>
            </a:r>
            <a:r>
              <a:rPr lang="zh-CN" altLang="en-US"/>
              <a:t>级联删除语句，把该视图和由它导出的所有视图一起删除 </a:t>
            </a:r>
          </a:p>
          <a:p>
            <a:pPr lvl="2" indent="-285750">
              <a:lnSpc>
                <a:spcPct val="130000"/>
              </a:lnSpc>
            </a:pPr>
            <a:r>
              <a:rPr lang="zh-CN" altLang="en-US"/>
              <a:t>删除基表时，由该基表导出的所有视图定义都必须显式地使用</a:t>
            </a:r>
            <a:r>
              <a:rPr lang="en-US" altLang="zh-CN"/>
              <a:t>DROP VIEW</a:t>
            </a:r>
            <a:r>
              <a:rPr lang="zh-CN" altLang="en-US"/>
              <a:t>语句删除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47BB32F1-7D05-47D5-B31B-83B019B594BB}"/>
              </a:ext>
            </a:extLst>
          </p:cNvPr>
          <p:cNvSpPr>
            <a:spLocks noGrp="1" noChangeArrowheads="1"/>
          </p:cNvSpPr>
          <p:nvPr>
            <p:ph type="title" idx="4294967295"/>
          </p:nvPr>
        </p:nvSpPr>
        <p:spPr/>
        <p:txBody>
          <a:bodyPr/>
          <a:lstStyle/>
          <a:p>
            <a:pPr eaLnBrk="1" hangingPunct="1"/>
            <a:r>
              <a:rPr lang="zh-CN" altLang="en-US" sz="3600"/>
              <a:t>删除视图</a:t>
            </a:r>
            <a:r>
              <a:rPr lang="en-US" altLang="zh-CN" sz="3600"/>
              <a:t>（</a:t>
            </a:r>
            <a:r>
              <a:rPr lang="zh-CN" altLang="en-US" sz="3600"/>
              <a:t>续）</a:t>
            </a:r>
          </a:p>
        </p:txBody>
      </p:sp>
      <p:sp>
        <p:nvSpPr>
          <p:cNvPr id="48130" name="Rectangle 3">
            <a:extLst>
              <a:ext uri="{FF2B5EF4-FFF2-40B4-BE49-F238E27FC236}">
                <a16:creationId xmlns:a16="http://schemas.microsoft.com/office/drawing/2014/main" id="{46D32703-EB75-4C05-A588-F69018D3DA18}"/>
              </a:ext>
            </a:extLst>
          </p:cNvPr>
          <p:cNvSpPr>
            <a:spLocks noGrp="1" noChangeArrowheads="1"/>
          </p:cNvSpPr>
          <p:nvPr>
            <p:ph type="body" idx="4294967295"/>
          </p:nvPr>
        </p:nvSpPr>
        <p:spPr/>
        <p:txBody>
          <a:bodyPr/>
          <a:lstStyle/>
          <a:p>
            <a:pPr eaLnBrk="1" hangingPunct="1">
              <a:lnSpc>
                <a:spcPct val="110000"/>
              </a:lnSpc>
              <a:buFont typeface="Wingdings" panose="05000000000000000000" pitchFamily="2" charset="2"/>
              <a:buNone/>
            </a:pPr>
            <a:r>
              <a:rPr lang="en-US" altLang="zh-CN" sz="2400"/>
              <a:t>   [</a:t>
            </a:r>
            <a:r>
              <a:rPr lang="zh-CN" altLang="en-US" sz="2400"/>
              <a:t>例</a:t>
            </a:r>
            <a:r>
              <a:rPr lang="en-US" altLang="zh-CN" sz="2400"/>
              <a:t>3.91 ] </a:t>
            </a:r>
            <a:r>
              <a:rPr lang="zh-CN" altLang="en-US" sz="2400"/>
              <a:t>删除视图</a:t>
            </a:r>
            <a:r>
              <a:rPr lang="en-US" altLang="zh-CN" sz="2400"/>
              <a:t>BT_S</a:t>
            </a:r>
            <a:r>
              <a:rPr lang="zh-CN" altLang="en-US" sz="2400"/>
              <a:t>和</a:t>
            </a:r>
            <a:r>
              <a:rPr lang="en-US" altLang="zh-CN" sz="2400"/>
              <a:t>IS_S1</a:t>
            </a:r>
          </a:p>
          <a:p>
            <a:pPr eaLnBrk="1" hangingPunct="1">
              <a:lnSpc>
                <a:spcPct val="110000"/>
              </a:lnSpc>
              <a:buFont typeface="Wingdings" panose="05000000000000000000" pitchFamily="2" charset="2"/>
              <a:buNone/>
            </a:pPr>
            <a:r>
              <a:rPr lang="en-US" altLang="zh-CN"/>
              <a:t>		DROP VIEW BT_S</a:t>
            </a:r>
            <a:r>
              <a:rPr lang="zh-CN" altLang="en-US"/>
              <a:t>;</a:t>
            </a:r>
            <a:r>
              <a:rPr lang="en-US" altLang="zh-CN"/>
              <a:t>	</a:t>
            </a:r>
            <a:r>
              <a:rPr lang="en-US" altLang="zh-CN" sz="2400"/>
              <a:t>/*</a:t>
            </a:r>
            <a:r>
              <a:rPr lang="zh-CN" altLang="en-US" sz="2400"/>
              <a:t>成功执行</a:t>
            </a:r>
            <a:r>
              <a:rPr lang="en-US" altLang="zh-CN" sz="2400"/>
              <a:t>*/</a:t>
            </a:r>
            <a:endParaRPr lang="zh-CN" altLang="en-US" sz="2400"/>
          </a:p>
          <a:p>
            <a:pPr eaLnBrk="1" hangingPunct="1">
              <a:lnSpc>
                <a:spcPct val="110000"/>
              </a:lnSpc>
              <a:buFont typeface="Wingdings" panose="05000000000000000000" pitchFamily="2" charset="2"/>
              <a:buNone/>
            </a:pPr>
            <a:r>
              <a:rPr lang="en-US" altLang="zh-CN"/>
              <a:t>		DROP VIEW IS_S1</a:t>
            </a:r>
            <a:r>
              <a:rPr lang="zh-CN" altLang="en-US"/>
              <a:t>;</a:t>
            </a:r>
            <a:r>
              <a:rPr lang="en-US" altLang="zh-CN"/>
              <a:t>	</a:t>
            </a:r>
            <a:r>
              <a:rPr lang="en-US" altLang="zh-CN" sz="2400"/>
              <a:t>/*</a:t>
            </a:r>
            <a:r>
              <a:rPr lang="zh-CN" altLang="en-US" sz="2400"/>
              <a:t>拒绝执行</a:t>
            </a:r>
            <a:r>
              <a:rPr lang="en-US" altLang="zh-CN" sz="2400"/>
              <a:t>*/</a:t>
            </a:r>
          </a:p>
          <a:p>
            <a:pPr eaLnBrk="1" hangingPunct="1">
              <a:lnSpc>
                <a:spcPct val="110000"/>
              </a:lnSpc>
              <a:buFont typeface="Wingdings" panose="05000000000000000000" pitchFamily="2" charset="2"/>
              <a:buNone/>
            </a:pPr>
            <a:r>
              <a:rPr lang="zh-CN" altLang="en-US"/>
              <a:t>	      </a:t>
            </a:r>
            <a:endParaRPr lang="en-US" altLang="zh-CN"/>
          </a:p>
          <a:p>
            <a:pPr eaLnBrk="1" hangingPunct="1">
              <a:lnSpc>
                <a:spcPct val="110000"/>
              </a:lnSpc>
              <a:buFont typeface="Wingdings" panose="05000000000000000000" pitchFamily="2" charset="2"/>
              <a:buNone/>
            </a:pPr>
            <a:r>
              <a:rPr lang="en-US" altLang="zh-CN" sz="2600"/>
              <a:t>           </a:t>
            </a:r>
            <a:r>
              <a:rPr lang="zh-CN" altLang="en-US" sz="2400"/>
              <a:t>要删除</a:t>
            </a:r>
            <a:r>
              <a:rPr lang="en-US" altLang="zh-CN" sz="2400"/>
              <a:t>IS_S1</a:t>
            </a:r>
            <a:r>
              <a:rPr lang="zh-CN" altLang="en-US" sz="2400"/>
              <a:t>，需使用级联删除，同时删除</a:t>
            </a:r>
            <a:r>
              <a:rPr lang="en-US" altLang="zh-CN" sz="2400">
                <a:sym typeface="Arial" panose="020B0604020202020204" pitchFamily="34" charset="0"/>
              </a:rPr>
              <a:t>IS_S2</a:t>
            </a:r>
            <a:r>
              <a:rPr lang="zh-CN" altLang="en-US" sz="2400"/>
              <a:t>：</a:t>
            </a:r>
          </a:p>
          <a:p>
            <a:pPr eaLnBrk="1" hangingPunct="1">
              <a:lnSpc>
                <a:spcPct val="130000"/>
              </a:lnSpc>
              <a:buFont typeface="Wingdings" panose="05000000000000000000" pitchFamily="2" charset="2"/>
              <a:buNone/>
            </a:pPr>
            <a:r>
              <a:rPr lang="zh-CN" altLang="en-US" sz="2400"/>
              <a:t>           </a:t>
            </a:r>
            <a:r>
              <a:rPr lang="en-US" altLang="zh-CN" sz="2400"/>
              <a:t>DROP VIEW IS_S1 </a:t>
            </a:r>
            <a:r>
              <a:rPr lang="en-US" altLang="zh-CN" sz="2400">
                <a:solidFill>
                  <a:srgbClr val="FF0000"/>
                </a:solidFill>
              </a:rPr>
              <a:t>CASCADE;</a:t>
            </a:r>
            <a:r>
              <a:rPr lang="en-US" altLang="zh-CN" sz="2400"/>
              <a:t> </a:t>
            </a:r>
            <a:r>
              <a:rPr lang="en-US" altLang="zh-CN" sz="260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54AC56FB-6C10-4F64-9AC6-CCE6971DDB17}"/>
              </a:ext>
            </a:extLst>
          </p:cNvPr>
          <p:cNvSpPr>
            <a:spLocks noGrp="1" noChangeArrowheads="1"/>
          </p:cNvSpPr>
          <p:nvPr>
            <p:ph type="title" idx="4294967295"/>
          </p:nvPr>
        </p:nvSpPr>
        <p:spPr/>
        <p:txBody>
          <a:bodyPr/>
          <a:lstStyle/>
          <a:p>
            <a:pPr eaLnBrk="1" hangingPunct="1"/>
            <a:r>
              <a:rPr lang="en-US" altLang="zh-CN" sz="3600"/>
              <a:t>3.7  </a:t>
            </a:r>
            <a:r>
              <a:rPr lang="zh-CN" altLang="en-US" sz="3600"/>
              <a:t>视图</a:t>
            </a:r>
          </a:p>
        </p:txBody>
      </p:sp>
      <p:sp>
        <p:nvSpPr>
          <p:cNvPr id="49154" name="Rectangle 3">
            <a:extLst>
              <a:ext uri="{FF2B5EF4-FFF2-40B4-BE49-F238E27FC236}">
                <a16:creationId xmlns:a16="http://schemas.microsoft.com/office/drawing/2014/main" id="{C5D87595-7A8F-4BD7-A613-DF66DE526288}"/>
              </a:ext>
            </a:extLst>
          </p:cNvPr>
          <p:cNvSpPr>
            <a:spLocks noGrp="1" noChangeArrowheads="1"/>
          </p:cNvSpPr>
          <p:nvPr>
            <p:ph type="body" idx="4294967295"/>
          </p:nvPr>
        </p:nvSpPr>
        <p:spPr>
          <a:xfrm>
            <a:off x="684213" y="1412875"/>
            <a:ext cx="7704137" cy="4495800"/>
          </a:xfrm>
        </p:spPr>
        <p:txBody>
          <a:bodyPr/>
          <a:lstStyle/>
          <a:p>
            <a:pPr eaLnBrk="1" hangingPunct="1">
              <a:lnSpc>
                <a:spcPct val="170000"/>
              </a:lnSpc>
              <a:buFont typeface="Wingdings" panose="05000000000000000000" pitchFamily="2" charset="2"/>
              <a:buNone/>
            </a:pPr>
            <a:r>
              <a:rPr lang="en-US" altLang="zh-CN"/>
              <a:t>3.7.1  </a:t>
            </a:r>
            <a:r>
              <a:rPr lang="zh-CN" altLang="en-US"/>
              <a:t>定义视图</a:t>
            </a:r>
          </a:p>
          <a:p>
            <a:pPr eaLnBrk="1" hangingPunct="1">
              <a:lnSpc>
                <a:spcPct val="170000"/>
              </a:lnSpc>
              <a:buFont typeface="Wingdings" panose="05000000000000000000" pitchFamily="2" charset="2"/>
              <a:buNone/>
            </a:pPr>
            <a:r>
              <a:rPr lang="en-US" altLang="zh-CN">
                <a:solidFill>
                  <a:srgbClr val="00B050"/>
                </a:solidFill>
              </a:rPr>
              <a:t>3.7.2  </a:t>
            </a:r>
            <a:r>
              <a:rPr lang="zh-CN" altLang="en-US">
                <a:solidFill>
                  <a:srgbClr val="00B050"/>
                </a:solidFill>
              </a:rPr>
              <a:t>查询视图</a:t>
            </a:r>
          </a:p>
          <a:p>
            <a:pPr eaLnBrk="1" hangingPunct="1">
              <a:lnSpc>
                <a:spcPct val="170000"/>
              </a:lnSpc>
              <a:buFont typeface="Wingdings" panose="05000000000000000000" pitchFamily="2" charset="2"/>
              <a:buNone/>
            </a:pPr>
            <a:r>
              <a:rPr lang="en-US" altLang="zh-CN"/>
              <a:t>3.7.3  </a:t>
            </a:r>
            <a:r>
              <a:rPr lang="zh-CN" altLang="en-US"/>
              <a:t>更新视图</a:t>
            </a:r>
          </a:p>
          <a:p>
            <a:pPr eaLnBrk="1" hangingPunct="1">
              <a:lnSpc>
                <a:spcPct val="170000"/>
              </a:lnSpc>
              <a:buFont typeface="Wingdings" panose="05000000000000000000" pitchFamily="2" charset="2"/>
              <a:buNone/>
            </a:pPr>
            <a:r>
              <a:rPr lang="en-US" altLang="zh-CN"/>
              <a:t>3.7.4  </a:t>
            </a:r>
            <a:r>
              <a:rPr lang="zh-CN" altLang="en-US"/>
              <a:t>视图的作用</a:t>
            </a:r>
          </a:p>
          <a:p>
            <a:pPr eaLnBrk="1" hangingPunct="1">
              <a:buFont typeface="Wingdings" panose="05000000000000000000" pitchFamily="2" charset="2"/>
              <a:buNone/>
            </a:pPr>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2949D2CA-FC75-4423-A5D1-E37FDB12E68D}"/>
              </a:ext>
            </a:extLst>
          </p:cNvPr>
          <p:cNvSpPr>
            <a:spLocks noGrp="1" noChangeArrowheads="1"/>
          </p:cNvSpPr>
          <p:nvPr>
            <p:ph type="title" idx="4294967295"/>
          </p:nvPr>
        </p:nvSpPr>
        <p:spPr/>
        <p:txBody>
          <a:bodyPr/>
          <a:lstStyle/>
          <a:p>
            <a:pPr eaLnBrk="1" hangingPunct="1"/>
            <a:r>
              <a:rPr lang="en-US" altLang="zh-CN" sz="3600"/>
              <a:t>3.7.2  </a:t>
            </a:r>
            <a:r>
              <a:rPr lang="zh-CN" altLang="en-US" sz="3600"/>
              <a:t>查询视图</a:t>
            </a:r>
          </a:p>
        </p:txBody>
      </p:sp>
      <p:sp>
        <p:nvSpPr>
          <p:cNvPr id="50178" name="Rectangle 3">
            <a:extLst>
              <a:ext uri="{FF2B5EF4-FFF2-40B4-BE49-F238E27FC236}">
                <a16:creationId xmlns:a16="http://schemas.microsoft.com/office/drawing/2014/main" id="{99C39C35-E809-463A-8C50-6AAC47BF2AC2}"/>
              </a:ext>
            </a:extLst>
          </p:cNvPr>
          <p:cNvSpPr>
            <a:spLocks noGrp="1" noChangeArrowheads="1"/>
          </p:cNvSpPr>
          <p:nvPr>
            <p:ph type="body" idx="4294967295"/>
          </p:nvPr>
        </p:nvSpPr>
        <p:spPr>
          <a:xfrm>
            <a:off x="457200" y="1196975"/>
            <a:ext cx="8229600" cy="4854575"/>
          </a:xfrm>
        </p:spPr>
        <p:txBody>
          <a:bodyPr/>
          <a:lstStyle/>
          <a:p>
            <a:pPr eaLnBrk="1" hangingPunct="1">
              <a:lnSpc>
                <a:spcPct val="130000"/>
              </a:lnSpc>
              <a:spcAft>
                <a:spcPct val="30000"/>
              </a:spcAft>
            </a:pPr>
            <a:r>
              <a:rPr lang="zh-CN" altLang="en-US"/>
              <a:t>用户角度：查询视图与查询基本表相同</a:t>
            </a:r>
          </a:p>
          <a:p>
            <a:pPr eaLnBrk="1" hangingPunct="1">
              <a:lnSpc>
                <a:spcPct val="130000"/>
              </a:lnSpc>
            </a:pPr>
            <a:r>
              <a:rPr lang="en-US" altLang="zh-CN"/>
              <a:t>RDBMS</a:t>
            </a:r>
            <a:r>
              <a:rPr lang="zh-CN" altLang="en-US"/>
              <a:t>实现视图查询的方法</a:t>
            </a:r>
          </a:p>
          <a:p>
            <a:pPr lvl="1">
              <a:lnSpc>
                <a:spcPct val="170000"/>
              </a:lnSpc>
            </a:pPr>
            <a:r>
              <a:rPr lang="zh-CN" altLang="en-US">
                <a:solidFill>
                  <a:srgbClr val="0066FF"/>
                </a:solidFill>
              </a:rPr>
              <a:t>视图消解法</a:t>
            </a:r>
            <a:r>
              <a:rPr lang="zh-CN" altLang="en-US"/>
              <a:t>（</a:t>
            </a:r>
            <a:r>
              <a:rPr lang="en-US" altLang="zh-CN"/>
              <a:t>View Resolution</a:t>
            </a:r>
            <a:r>
              <a:rPr lang="zh-CN" altLang="en-US"/>
              <a:t>）</a:t>
            </a:r>
          </a:p>
          <a:p>
            <a:pPr lvl="2">
              <a:lnSpc>
                <a:spcPct val="170000"/>
              </a:lnSpc>
              <a:buSzPct val="87000"/>
              <a:buFont typeface="Wingdings" panose="05000000000000000000" pitchFamily="2" charset="2"/>
              <a:buChar char="l"/>
            </a:pPr>
            <a:r>
              <a:rPr lang="zh-CN" altLang="en-US" sz="2200"/>
              <a:t>进行有效性检查</a:t>
            </a:r>
          </a:p>
          <a:p>
            <a:pPr lvl="2">
              <a:lnSpc>
                <a:spcPct val="170000"/>
              </a:lnSpc>
              <a:buSzPct val="87000"/>
              <a:buFont typeface="Wingdings" panose="05000000000000000000" pitchFamily="2" charset="2"/>
              <a:buChar char="l"/>
            </a:pPr>
            <a:r>
              <a:rPr lang="zh-CN" altLang="en-US" sz="2200"/>
              <a:t>转换成等价的对基本表的查询</a:t>
            </a:r>
          </a:p>
          <a:p>
            <a:pPr lvl="2">
              <a:lnSpc>
                <a:spcPct val="170000"/>
              </a:lnSpc>
              <a:buSzPct val="87000"/>
              <a:buFont typeface="Wingdings" panose="05000000000000000000" pitchFamily="2" charset="2"/>
              <a:buChar char="l"/>
            </a:pPr>
            <a:r>
              <a:rPr lang="zh-CN" altLang="en-US" sz="2200"/>
              <a:t>执行</a:t>
            </a:r>
            <a:r>
              <a:rPr lang="zh-CN" altLang="en-US" sz="2200">
                <a:solidFill>
                  <a:srgbClr val="FF00FF"/>
                </a:solidFill>
              </a:rPr>
              <a:t>修正</a:t>
            </a:r>
            <a:r>
              <a:rPr lang="zh-CN" altLang="en-US" sz="2200"/>
              <a:t>后的查询</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5F0CFBFB-318A-41B5-86E1-B2D4D5B887E1}"/>
              </a:ext>
            </a:extLst>
          </p:cNvPr>
          <p:cNvSpPr>
            <a:spLocks noGrp="1" noChangeArrowheads="1"/>
          </p:cNvSpPr>
          <p:nvPr>
            <p:ph type="title" idx="4294967295"/>
          </p:nvPr>
        </p:nvSpPr>
        <p:spPr/>
        <p:txBody>
          <a:bodyPr/>
          <a:lstStyle/>
          <a:p>
            <a:pPr eaLnBrk="1" hangingPunct="1"/>
            <a:r>
              <a:rPr lang="zh-CN" altLang="en-US" sz="3600"/>
              <a:t>查询视图（续）</a:t>
            </a:r>
          </a:p>
        </p:txBody>
      </p:sp>
      <p:sp>
        <p:nvSpPr>
          <p:cNvPr id="51202" name="Rectangle 3">
            <a:extLst>
              <a:ext uri="{FF2B5EF4-FFF2-40B4-BE49-F238E27FC236}">
                <a16:creationId xmlns:a16="http://schemas.microsoft.com/office/drawing/2014/main" id="{1B0F3B85-4AE8-4FC5-8B99-4436C73444C9}"/>
              </a:ext>
            </a:extLst>
          </p:cNvPr>
          <p:cNvSpPr>
            <a:spLocks noGrp="1" noChangeArrowheads="1"/>
          </p:cNvSpPr>
          <p:nvPr>
            <p:ph type="body" idx="4294967295"/>
          </p:nvPr>
        </p:nvSpPr>
        <p:spPr>
          <a:xfrm>
            <a:off x="261938" y="1098550"/>
            <a:ext cx="8631237" cy="4495800"/>
          </a:xfrm>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3.92]  </a:t>
            </a:r>
            <a:r>
              <a:rPr lang="zh-CN" altLang="en-US" sz="2400"/>
              <a:t>在信息系学生的视图中找出年龄小于</a:t>
            </a:r>
            <a:r>
              <a:rPr lang="en-US" altLang="zh-CN" sz="2400"/>
              <a:t>20</a:t>
            </a:r>
            <a:r>
              <a:rPr lang="zh-CN" altLang="en-US" sz="2400"/>
              <a:t>岁的学生。</a:t>
            </a:r>
          </a:p>
          <a:p>
            <a:pPr lvl="1">
              <a:buFont typeface="Wingdings" panose="05000000000000000000" pitchFamily="2" charset="2"/>
              <a:buNone/>
            </a:pPr>
            <a:r>
              <a:rPr lang="zh-CN" altLang="en-US" sz="2200"/>
              <a:t>      </a:t>
            </a:r>
            <a:r>
              <a:rPr lang="zh-CN" altLang="en-US"/>
              <a:t> </a:t>
            </a:r>
            <a:r>
              <a:rPr lang="en-US" altLang="zh-CN"/>
              <a:t>SELECT   Sno</a:t>
            </a:r>
            <a:r>
              <a:rPr lang="zh-CN" altLang="en-US"/>
              <a:t>,</a:t>
            </a:r>
            <a:r>
              <a:rPr lang="en-US" altLang="zh-CN"/>
              <a:t>Sage</a:t>
            </a:r>
          </a:p>
          <a:p>
            <a:pPr lvl="1">
              <a:buFont typeface="Wingdings" panose="05000000000000000000" pitchFamily="2" charset="2"/>
              <a:buNone/>
            </a:pPr>
            <a:r>
              <a:rPr lang="en-US" altLang="zh-CN"/>
              <a:t>       FROM      </a:t>
            </a:r>
            <a:r>
              <a:rPr lang="en-US" altLang="zh-CN">
                <a:solidFill>
                  <a:srgbClr val="0066FF"/>
                </a:solidFill>
              </a:rPr>
              <a:t>IS_Student</a:t>
            </a:r>
          </a:p>
          <a:p>
            <a:pPr lvl="1">
              <a:buFont typeface="Wingdings" panose="05000000000000000000" pitchFamily="2" charset="2"/>
              <a:buNone/>
            </a:pPr>
            <a:r>
              <a:rPr lang="en-US" altLang="zh-CN"/>
              <a:t>       WHERE   </a:t>
            </a:r>
            <a:r>
              <a:rPr lang="en-US" altLang="zh-CN">
                <a:solidFill>
                  <a:srgbClr val="00B050"/>
                </a:solidFill>
              </a:rPr>
              <a:t>Sage&lt;20</a:t>
            </a:r>
            <a:r>
              <a:rPr lang="zh-CN" altLang="en-US"/>
              <a:t>;</a:t>
            </a:r>
          </a:p>
          <a:p>
            <a:pPr lvl="1">
              <a:buFont typeface="Wingdings" panose="05000000000000000000" pitchFamily="2" charset="2"/>
              <a:buNone/>
            </a:pPr>
            <a:endParaRPr lang="zh-CN" altLang="en-US"/>
          </a:p>
          <a:p>
            <a:pPr lvl="1">
              <a:lnSpc>
                <a:spcPct val="120000"/>
              </a:lnSpc>
              <a:buFont typeface="Wingdings" panose="05000000000000000000" pitchFamily="2" charset="2"/>
              <a:buNone/>
            </a:pPr>
            <a:r>
              <a:rPr lang="zh-CN" altLang="en-US"/>
              <a:t>视图消解转换后的查询语句为：</a:t>
            </a:r>
          </a:p>
          <a:p>
            <a:pPr lvl="1">
              <a:lnSpc>
                <a:spcPct val="120000"/>
              </a:lnSpc>
              <a:buFont typeface="Wingdings" panose="05000000000000000000" pitchFamily="2" charset="2"/>
              <a:buNone/>
            </a:pPr>
            <a:r>
              <a:rPr lang="zh-CN" altLang="en-US"/>
              <a:t> </a:t>
            </a:r>
            <a:r>
              <a:rPr lang="en-US" altLang="zh-CN"/>
              <a:t>SELECT  Sno</a:t>
            </a:r>
            <a:r>
              <a:rPr lang="zh-CN" altLang="en-US"/>
              <a:t>,</a:t>
            </a:r>
            <a:r>
              <a:rPr lang="en-US" altLang="zh-CN"/>
              <a:t>Sage       </a:t>
            </a:r>
          </a:p>
          <a:p>
            <a:pPr lvl="1">
              <a:lnSpc>
                <a:spcPct val="120000"/>
              </a:lnSpc>
              <a:buFont typeface="Wingdings" panose="05000000000000000000" pitchFamily="2" charset="2"/>
              <a:buNone/>
            </a:pPr>
            <a:r>
              <a:rPr lang="en-US" altLang="zh-CN"/>
              <a:t> FROM  </a:t>
            </a:r>
            <a:r>
              <a:rPr lang="en-US" altLang="zh-CN">
                <a:solidFill>
                  <a:srgbClr val="0066FF"/>
                </a:solidFill>
              </a:rPr>
              <a:t>Student</a:t>
            </a:r>
          </a:p>
          <a:p>
            <a:pPr lvl="1">
              <a:lnSpc>
                <a:spcPct val="120000"/>
              </a:lnSpc>
              <a:buFont typeface="Wingdings" panose="05000000000000000000" pitchFamily="2" charset="2"/>
              <a:buNone/>
            </a:pPr>
            <a:r>
              <a:rPr lang="en-US" altLang="zh-CN"/>
              <a:t> WHERE  </a:t>
            </a:r>
            <a:r>
              <a:rPr lang="en-US" altLang="zh-CN">
                <a:solidFill>
                  <a:srgbClr val="00B050"/>
                </a:solidFill>
              </a:rPr>
              <a:t>Sdept= 'IS'  AND  Sage&lt;20</a:t>
            </a:r>
            <a:r>
              <a:rPr lang="zh-CN" altLang="en-US"/>
              <a:t>;</a:t>
            </a:r>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6F808D86-A41A-4969-A622-29948B47207E}"/>
              </a:ext>
            </a:extLst>
          </p:cNvPr>
          <p:cNvSpPr>
            <a:spLocks noGrp="1" noChangeArrowheads="1"/>
          </p:cNvSpPr>
          <p:nvPr>
            <p:ph type="title" idx="4294967295"/>
          </p:nvPr>
        </p:nvSpPr>
        <p:spPr/>
        <p:txBody>
          <a:bodyPr/>
          <a:lstStyle/>
          <a:p>
            <a:pPr eaLnBrk="1" hangingPunct="1"/>
            <a:r>
              <a:rPr lang="zh-CN" altLang="en-US" sz="3600"/>
              <a:t>查询视图（续）</a:t>
            </a:r>
          </a:p>
        </p:txBody>
      </p:sp>
      <p:sp>
        <p:nvSpPr>
          <p:cNvPr id="52226" name="Rectangle 3">
            <a:extLst>
              <a:ext uri="{FF2B5EF4-FFF2-40B4-BE49-F238E27FC236}">
                <a16:creationId xmlns:a16="http://schemas.microsoft.com/office/drawing/2014/main" id="{95B1CCFC-7D8B-48B6-8FE4-AC56BFCD4103}"/>
              </a:ext>
            </a:extLst>
          </p:cNvPr>
          <p:cNvSpPr>
            <a:spLocks noGrp="1" noChangeArrowheads="1"/>
          </p:cNvSpPr>
          <p:nvPr>
            <p:ph type="body" idx="4294967295"/>
          </p:nvPr>
        </p:nvSpPr>
        <p:spPr>
          <a:xfrm>
            <a:off x="457200" y="1027113"/>
            <a:ext cx="8143875" cy="5857875"/>
          </a:xfrm>
        </p:spPr>
        <p:txBody>
          <a:bodyPr/>
          <a:lstStyle/>
          <a:p>
            <a:pPr eaLnBrk="1" hangingPunct="1">
              <a:lnSpc>
                <a:spcPct val="90000"/>
              </a:lnSpc>
            </a:pPr>
            <a:r>
              <a:rPr lang="zh-CN" altLang="en-US"/>
              <a:t>视图消解法的局限</a:t>
            </a:r>
          </a:p>
          <a:p>
            <a:pPr marL="457200" lvl="1" indent="0">
              <a:lnSpc>
                <a:spcPct val="90000"/>
              </a:lnSpc>
              <a:buFont typeface="Wingdings" panose="05000000000000000000" pitchFamily="2" charset="2"/>
              <a:buNone/>
            </a:pPr>
            <a:r>
              <a:rPr lang="zh-CN" altLang="en-US">
                <a:solidFill>
                  <a:srgbClr val="0066FF"/>
                </a:solidFill>
              </a:rPr>
              <a:t>有些情况下，视图消解法不能生成正确的查询</a:t>
            </a:r>
            <a:r>
              <a:rPr lang="zh-CN" altLang="en-US"/>
              <a:t>。</a:t>
            </a:r>
            <a:endParaRPr lang="zh-CN" altLang="en-US" sz="2000"/>
          </a:p>
          <a:p>
            <a:pPr eaLnBrk="1" hangingPunct="1">
              <a:buFont typeface="Wingdings" panose="05000000000000000000" pitchFamily="2" charset="2"/>
              <a:buNone/>
            </a:pPr>
            <a:r>
              <a:rPr lang="en-US" altLang="zh-CN" sz="2400"/>
              <a:t>[</a:t>
            </a:r>
            <a:r>
              <a:rPr lang="zh-CN" altLang="en-US" sz="2400"/>
              <a:t>例</a:t>
            </a:r>
            <a:r>
              <a:rPr lang="en-US" altLang="zh-CN" sz="2400"/>
              <a:t>3.94]</a:t>
            </a:r>
            <a:r>
              <a:rPr lang="zh-CN" altLang="en-US" sz="2400"/>
              <a:t>在</a:t>
            </a:r>
            <a:r>
              <a:rPr lang="en-US" altLang="zh-CN" sz="2400"/>
              <a:t>S_G</a:t>
            </a:r>
            <a:r>
              <a:rPr lang="zh-CN" altLang="en-US" sz="2400"/>
              <a:t>视图中查询平均成绩在</a:t>
            </a:r>
            <a:r>
              <a:rPr lang="en-US" altLang="zh-CN" sz="2400"/>
              <a:t>90</a:t>
            </a:r>
            <a:r>
              <a:rPr lang="zh-CN" altLang="en-US" sz="2400"/>
              <a:t>分以上的学生学号和平均成绩</a:t>
            </a:r>
          </a:p>
          <a:p>
            <a:pPr lvl="2">
              <a:lnSpc>
                <a:spcPct val="80000"/>
              </a:lnSpc>
              <a:buFont typeface="Arial" panose="020B0604020202020204" pitchFamily="34" charset="0"/>
              <a:buNone/>
            </a:pPr>
            <a:r>
              <a:rPr lang="en-US" altLang="zh-CN" sz="2400"/>
              <a:t>SELECT *</a:t>
            </a:r>
          </a:p>
          <a:p>
            <a:pPr lvl="2">
              <a:lnSpc>
                <a:spcPct val="80000"/>
              </a:lnSpc>
              <a:buFont typeface="Arial" panose="020B0604020202020204" pitchFamily="34" charset="0"/>
              <a:buNone/>
            </a:pPr>
            <a:r>
              <a:rPr lang="en-US" altLang="zh-CN" sz="2400"/>
              <a:t>FROM   </a:t>
            </a:r>
            <a:r>
              <a:rPr lang="en-US" altLang="zh-CN" sz="2400">
                <a:solidFill>
                  <a:srgbClr val="FF00FF"/>
                </a:solidFill>
              </a:rPr>
              <a:t>S_G</a:t>
            </a:r>
          </a:p>
          <a:p>
            <a:pPr lvl="2">
              <a:lnSpc>
                <a:spcPct val="80000"/>
              </a:lnSpc>
              <a:buFont typeface="Arial" panose="020B0604020202020204" pitchFamily="34" charset="0"/>
              <a:buNone/>
            </a:pPr>
            <a:r>
              <a:rPr lang="en-US" altLang="zh-CN" sz="2400"/>
              <a:t>WHERE  Gavg&gt;=90</a:t>
            </a:r>
            <a:r>
              <a:rPr lang="zh-CN" altLang="en-US" sz="2400"/>
              <a:t>;</a:t>
            </a:r>
          </a:p>
          <a:p>
            <a:pPr lvl="2">
              <a:lnSpc>
                <a:spcPct val="80000"/>
              </a:lnSpc>
              <a:buFont typeface="Arial" panose="020B0604020202020204" pitchFamily="34" charset="0"/>
              <a:buNone/>
            </a:pPr>
            <a:endParaRPr lang="zh-CN" altLang="en-US" sz="2400"/>
          </a:p>
          <a:p>
            <a:pPr eaLnBrk="1" hangingPunct="1">
              <a:lnSpc>
                <a:spcPct val="80000"/>
              </a:lnSpc>
              <a:buFont typeface="Wingdings" panose="05000000000000000000" pitchFamily="2" charset="2"/>
              <a:buNone/>
            </a:pPr>
            <a:r>
              <a:rPr lang="zh-CN" altLang="en-US" sz="2400">
                <a:solidFill>
                  <a:srgbClr val="D32DB7"/>
                </a:solidFill>
              </a:rPr>
              <a:t>       </a:t>
            </a:r>
            <a:r>
              <a:rPr lang="en-US" altLang="zh-CN" sz="2400">
                <a:solidFill>
                  <a:srgbClr val="FF00FF"/>
                </a:solidFill>
              </a:rPr>
              <a:t>S_G</a:t>
            </a:r>
            <a:r>
              <a:rPr lang="zh-CN" altLang="en-US" sz="2400"/>
              <a:t>视图定义： </a:t>
            </a:r>
          </a:p>
          <a:p>
            <a:pPr eaLnBrk="1" hangingPunct="1">
              <a:lnSpc>
                <a:spcPct val="80000"/>
              </a:lnSpc>
              <a:buFont typeface="Wingdings" panose="05000000000000000000" pitchFamily="2" charset="2"/>
              <a:buNone/>
            </a:pPr>
            <a:r>
              <a:rPr lang="zh-CN" altLang="en-US" sz="2200"/>
              <a:t>         </a:t>
            </a:r>
            <a:r>
              <a:rPr lang="zh-CN" altLang="en-US" sz="2400"/>
              <a:t>   </a:t>
            </a:r>
            <a:r>
              <a:rPr lang="en-US" altLang="zh-CN" sz="2400"/>
              <a:t>CREATE VIEW S_G </a:t>
            </a:r>
            <a:r>
              <a:rPr lang="zh-CN" altLang="en-US" sz="2400"/>
              <a:t>(</a:t>
            </a:r>
            <a:r>
              <a:rPr lang="en-US" altLang="zh-CN" sz="2400"/>
              <a:t>Sno</a:t>
            </a:r>
            <a:r>
              <a:rPr lang="zh-CN" altLang="en-US" sz="2400"/>
              <a:t>,</a:t>
            </a:r>
            <a:r>
              <a:rPr lang="en-US" altLang="zh-CN" sz="2400"/>
              <a:t>Gavg</a:t>
            </a:r>
            <a:r>
              <a:rPr lang="zh-CN" altLang="en-US" sz="2400"/>
              <a:t>)</a:t>
            </a:r>
          </a:p>
          <a:p>
            <a:pPr eaLnBrk="1" hangingPunct="1">
              <a:lnSpc>
                <a:spcPct val="80000"/>
              </a:lnSpc>
              <a:buFont typeface="Wingdings" panose="05000000000000000000" pitchFamily="2" charset="2"/>
              <a:buNone/>
            </a:pPr>
            <a:r>
              <a:rPr lang="en-US" altLang="zh-CN" sz="2400"/>
              <a:t>         </a:t>
            </a:r>
            <a:r>
              <a:rPr lang="zh-CN" altLang="en-US" sz="2400"/>
              <a:t>   </a:t>
            </a:r>
            <a:r>
              <a:rPr lang="en-US" altLang="zh-CN" sz="2400"/>
              <a:t>AS </a:t>
            </a:r>
          </a:p>
          <a:p>
            <a:pPr lvl="3">
              <a:lnSpc>
                <a:spcPct val="80000"/>
              </a:lnSpc>
              <a:buFont typeface="Arial" panose="020B0604020202020204" pitchFamily="34" charset="0"/>
              <a:buNone/>
            </a:pPr>
            <a:r>
              <a:rPr lang="en-US" altLang="zh-CN" sz="2400"/>
              <a:t>SELECT  Sno</a:t>
            </a:r>
            <a:r>
              <a:rPr lang="zh-CN" altLang="en-US" sz="2400"/>
              <a:t>,</a:t>
            </a:r>
            <a:r>
              <a:rPr lang="en-US" altLang="zh-CN" sz="2400"/>
              <a:t>AVG</a:t>
            </a:r>
            <a:r>
              <a:rPr lang="zh-CN" altLang="en-US" sz="2400"/>
              <a:t>(</a:t>
            </a:r>
            <a:r>
              <a:rPr lang="en-US" altLang="zh-CN" sz="2400"/>
              <a:t>Grade</a:t>
            </a:r>
            <a:r>
              <a:rPr lang="zh-CN" altLang="en-US" sz="2400"/>
              <a:t>)</a:t>
            </a:r>
          </a:p>
          <a:p>
            <a:pPr lvl="3">
              <a:lnSpc>
                <a:spcPct val="80000"/>
              </a:lnSpc>
              <a:buFont typeface="Arial" panose="020B0604020202020204" pitchFamily="34" charset="0"/>
              <a:buNone/>
            </a:pPr>
            <a:r>
              <a:rPr lang="en-US" altLang="zh-CN" sz="2400"/>
              <a:t>FROM  SC</a:t>
            </a:r>
          </a:p>
          <a:p>
            <a:pPr lvl="3">
              <a:lnSpc>
                <a:spcPct val="80000"/>
              </a:lnSpc>
              <a:buFont typeface="Arial" panose="020B0604020202020204" pitchFamily="34" charset="0"/>
              <a:buNone/>
            </a:pPr>
            <a:r>
              <a:rPr lang="en-US" altLang="zh-CN" sz="2400">
                <a:solidFill>
                  <a:srgbClr val="FF00FF"/>
                </a:solidFill>
              </a:rPr>
              <a:t>GROUP BY Sno</a:t>
            </a:r>
            <a:r>
              <a:rPr lang="zh-CN" altLang="en-US" sz="240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C94AE139-9E40-45B0-AB4A-9591D2939EAC}"/>
              </a:ext>
            </a:extLst>
          </p:cNvPr>
          <p:cNvSpPr>
            <a:spLocks noGrp="1" noChangeArrowheads="1"/>
          </p:cNvSpPr>
          <p:nvPr>
            <p:ph type="title" idx="4294967295"/>
          </p:nvPr>
        </p:nvSpPr>
        <p:spPr/>
        <p:txBody>
          <a:bodyPr/>
          <a:lstStyle/>
          <a:p>
            <a:pPr eaLnBrk="1" hangingPunct="1"/>
            <a:r>
              <a:rPr lang="en-US" altLang="zh-CN" sz="3600"/>
              <a:t>1. </a:t>
            </a:r>
            <a:r>
              <a:rPr lang="zh-CN" altLang="en-US" sz="3600"/>
              <a:t>插入元组</a:t>
            </a:r>
          </a:p>
        </p:txBody>
      </p:sp>
      <p:sp>
        <p:nvSpPr>
          <p:cNvPr id="7170" name="Rectangle 3">
            <a:extLst>
              <a:ext uri="{FF2B5EF4-FFF2-40B4-BE49-F238E27FC236}">
                <a16:creationId xmlns:a16="http://schemas.microsoft.com/office/drawing/2014/main" id="{38821BA7-CB36-4978-8750-F50C607AA35F}"/>
              </a:ext>
            </a:extLst>
          </p:cNvPr>
          <p:cNvSpPr>
            <a:spLocks noGrp="1"/>
          </p:cNvSpPr>
          <p:nvPr>
            <p:ph type="body" idx="4294967295"/>
          </p:nvPr>
        </p:nvSpPr>
        <p:spPr>
          <a:xfrm>
            <a:off x="457200" y="1125538"/>
            <a:ext cx="8229600" cy="4854575"/>
          </a:xfrm>
        </p:spPr>
        <p:txBody>
          <a:bodyPr/>
          <a:lstStyle/>
          <a:p>
            <a:pPr marL="0" indent="0" eaLnBrk="1" hangingPunct="1">
              <a:lnSpc>
                <a:spcPct val="130000"/>
              </a:lnSpc>
              <a:buFont typeface="Wingdings" panose="05000000000000000000" pitchFamily="2" charset="2"/>
              <a:buNone/>
            </a:pPr>
            <a:r>
              <a:rPr lang="en-US" altLang="zh-CN" sz="2400" noProof="1">
                <a:solidFill>
                  <a:srgbClr val="0066FF"/>
                </a:solidFill>
              </a:rPr>
              <a:t>INSERT INTO</a:t>
            </a:r>
            <a:r>
              <a:rPr lang="en-US" altLang="zh-CN" sz="2400" noProof="1"/>
              <a:t> &lt;</a:t>
            </a:r>
            <a:r>
              <a:rPr lang="zh-CN" altLang="en-US" sz="2400" noProof="1"/>
              <a:t>表名</a:t>
            </a:r>
            <a:r>
              <a:rPr lang="en-US" altLang="zh-CN" sz="2400" noProof="1"/>
              <a:t>&gt; [</a:t>
            </a:r>
            <a:r>
              <a:rPr lang="zh-CN" altLang="en-US" sz="2400" noProof="1"/>
              <a:t>(</a:t>
            </a:r>
            <a:r>
              <a:rPr lang="en-US" altLang="zh-CN" sz="2400" noProof="1"/>
              <a:t>&lt;</a:t>
            </a:r>
            <a:r>
              <a:rPr lang="zh-CN" altLang="en-US" sz="2400" noProof="1"/>
              <a:t>属性列</a:t>
            </a:r>
            <a:r>
              <a:rPr lang="en-US" altLang="zh-CN" sz="2400" noProof="1"/>
              <a:t>1&gt;[</a:t>
            </a:r>
            <a:r>
              <a:rPr lang="zh-CN" altLang="en-US" sz="2400" noProof="1"/>
              <a:t>,</a:t>
            </a:r>
            <a:r>
              <a:rPr lang="en-US" altLang="zh-CN" sz="2400" noProof="1"/>
              <a:t>&lt;</a:t>
            </a:r>
            <a:r>
              <a:rPr lang="zh-CN" altLang="en-US" sz="2400" noProof="1"/>
              <a:t>属性列</a:t>
            </a:r>
            <a:r>
              <a:rPr lang="en-US" altLang="zh-CN" sz="2400" noProof="1"/>
              <a:t>2 &gt;…</a:t>
            </a:r>
            <a:r>
              <a:rPr lang="zh-CN" altLang="en-US" sz="2400" noProof="1"/>
              <a:t>)</a:t>
            </a:r>
            <a:r>
              <a:rPr lang="en-US" altLang="zh-CN" sz="2400" noProof="1"/>
              <a:t>]</a:t>
            </a:r>
          </a:p>
          <a:p>
            <a:pPr marL="609600" indent="-609600" eaLnBrk="1" hangingPunct="1">
              <a:lnSpc>
                <a:spcPct val="130000"/>
              </a:lnSpc>
              <a:buFont typeface="Wingdings" panose="05000000000000000000" pitchFamily="2" charset="2"/>
              <a:buNone/>
            </a:pPr>
            <a:r>
              <a:rPr lang="en-US" altLang="zh-CN" sz="2400" noProof="1">
                <a:solidFill>
                  <a:srgbClr val="0066FF"/>
                </a:solidFill>
              </a:rPr>
              <a:t>VALUES</a:t>
            </a:r>
            <a:r>
              <a:rPr lang="en-US" altLang="zh-CN" sz="2400" noProof="1"/>
              <a:t> </a:t>
            </a:r>
            <a:r>
              <a:rPr lang="zh-CN" altLang="en-US" sz="2400" noProof="1"/>
              <a:t>(</a:t>
            </a:r>
            <a:r>
              <a:rPr lang="en-US" altLang="zh-CN" sz="2400" noProof="1"/>
              <a:t>&lt;</a:t>
            </a:r>
            <a:r>
              <a:rPr lang="zh-CN" altLang="en-US" sz="2400" noProof="1"/>
              <a:t>常量</a:t>
            </a:r>
            <a:r>
              <a:rPr lang="en-US" altLang="zh-CN" sz="2400" noProof="1"/>
              <a:t>1&gt; [</a:t>
            </a:r>
            <a:r>
              <a:rPr lang="zh-CN" altLang="en-US" sz="2400" noProof="1"/>
              <a:t>,</a:t>
            </a:r>
            <a:r>
              <a:rPr lang="en-US" altLang="zh-CN" sz="2400" noProof="1"/>
              <a:t>&lt;</a:t>
            </a:r>
            <a:r>
              <a:rPr lang="zh-CN" altLang="en-US" sz="2400" noProof="1"/>
              <a:t>常量</a:t>
            </a:r>
            <a:r>
              <a:rPr lang="en-US" altLang="zh-CN" sz="2400" noProof="1"/>
              <a:t>2&gt;]… </a:t>
            </a:r>
            <a:r>
              <a:rPr lang="zh-CN" altLang="en-US" sz="2400" noProof="1"/>
              <a:t>)</a:t>
            </a:r>
            <a:r>
              <a:rPr lang="en-US" altLang="zh-CN" sz="2400" noProof="1"/>
              <a:t>;</a:t>
            </a:r>
            <a:endParaRPr lang="en-US" altLang="zh-CN" noProof="1"/>
          </a:p>
          <a:p>
            <a:pPr marL="609600" indent="-609600" eaLnBrk="1" hangingPunct="1">
              <a:lnSpc>
                <a:spcPct val="130000"/>
              </a:lnSpc>
            </a:pPr>
            <a:endParaRPr lang="zh-CN" altLang="en-US" noProof="1"/>
          </a:p>
          <a:p>
            <a:pPr marL="990600" lvl="1" indent="-533400">
              <a:buFont typeface="Wingdings" panose="05000000000000000000" pitchFamily="2" charset="2"/>
              <a:buNone/>
            </a:pPr>
            <a:endParaRPr lang="zh-CN" altLang="en-US" noProof="1"/>
          </a:p>
          <a:p>
            <a:pPr marL="990600" lvl="1" indent="-533400">
              <a:buFont typeface="Wingdings" panose="05000000000000000000" pitchFamily="2" charset="2"/>
              <a:buNone/>
            </a:pPr>
            <a:endParaRPr lang="zh-CN" altLang="en-US" noProof="1"/>
          </a:p>
          <a:p>
            <a:pPr marL="990600" lvl="1" indent="-533400">
              <a:buFont typeface="Wingdings" panose="05000000000000000000" pitchFamily="2" charset="2"/>
              <a:buNone/>
            </a:pPr>
            <a:r>
              <a:rPr lang="zh-CN" altLang="en-US" noProof="1">
                <a:solidFill>
                  <a:srgbClr val="FF0000"/>
                </a:solidFill>
              </a:rPr>
              <a:t>在</a:t>
            </a:r>
            <a:r>
              <a:rPr lang="en-US" altLang="zh-CN" noProof="1">
                <a:solidFill>
                  <a:srgbClr val="FF0000"/>
                </a:solidFill>
              </a:rPr>
              <a:t>3.4</a:t>
            </a:r>
            <a:r>
              <a:rPr lang="zh-CN" altLang="en-US" noProof="1">
                <a:solidFill>
                  <a:srgbClr val="FF0000"/>
                </a:solidFill>
              </a:rPr>
              <a:t>之前，已学习过</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95C491C3-084B-4DCB-9631-07A0887D4CA6}"/>
              </a:ext>
            </a:extLst>
          </p:cNvPr>
          <p:cNvSpPr>
            <a:spLocks noGrp="1" noChangeArrowheads="1"/>
          </p:cNvSpPr>
          <p:nvPr>
            <p:ph type="title" idx="4294967295"/>
          </p:nvPr>
        </p:nvSpPr>
        <p:spPr/>
        <p:txBody>
          <a:bodyPr/>
          <a:lstStyle/>
          <a:p>
            <a:pPr eaLnBrk="1" hangingPunct="1"/>
            <a:r>
              <a:rPr lang="zh-CN" altLang="en-US" sz="3600"/>
              <a:t>查询视图（续）</a:t>
            </a:r>
          </a:p>
        </p:txBody>
      </p:sp>
      <p:sp>
        <p:nvSpPr>
          <p:cNvPr id="53250" name="Rectangle 3">
            <a:extLst>
              <a:ext uri="{FF2B5EF4-FFF2-40B4-BE49-F238E27FC236}">
                <a16:creationId xmlns:a16="http://schemas.microsoft.com/office/drawing/2014/main" id="{27079A1E-9078-4A4D-BEE8-D3585C8328CB}"/>
              </a:ext>
            </a:extLst>
          </p:cNvPr>
          <p:cNvSpPr>
            <a:spLocks noGrp="1" noChangeArrowheads="1"/>
          </p:cNvSpPr>
          <p:nvPr>
            <p:ph type="body" idx="4294967295"/>
          </p:nvPr>
        </p:nvSpPr>
        <p:spPr>
          <a:xfrm>
            <a:off x="838200" y="1341438"/>
            <a:ext cx="7772400" cy="4464050"/>
          </a:xfrm>
        </p:spPr>
        <p:txBody>
          <a:bodyPr/>
          <a:lstStyle/>
          <a:p>
            <a:pPr eaLnBrk="1" hangingPunct="1">
              <a:lnSpc>
                <a:spcPct val="90000"/>
              </a:lnSpc>
              <a:buFont typeface="Wingdings" panose="05000000000000000000" pitchFamily="2" charset="2"/>
              <a:buNone/>
            </a:pPr>
            <a:r>
              <a:rPr lang="zh-CN" altLang="en-US" sz="2400"/>
              <a:t>错误：</a:t>
            </a:r>
          </a:p>
          <a:p>
            <a:pPr lvl="1">
              <a:lnSpc>
                <a:spcPct val="90000"/>
              </a:lnSpc>
              <a:buFont typeface="Wingdings" panose="05000000000000000000" pitchFamily="2" charset="2"/>
              <a:buNone/>
            </a:pPr>
            <a:r>
              <a:rPr lang="en-US" altLang="zh-CN"/>
              <a:t>SELECT Sno</a:t>
            </a:r>
            <a:r>
              <a:rPr lang="zh-CN" altLang="en-US"/>
              <a:t>，</a:t>
            </a:r>
            <a:r>
              <a:rPr lang="en-US" altLang="zh-CN"/>
              <a:t>AVG</a:t>
            </a:r>
            <a:r>
              <a:rPr lang="zh-CN" altLang="en-US"/>
              <a:t>(</a:t>
            </a:r>
            <a:r>
              <a:rPr lang="en-US" altLang="zh-CN"/>
              <a:t>Grade</a:t>
            </a:r>
            <a:r>
              <a:rPr lang="zh-CN" altLang="en-US"/>
              <a:t>)</a:t>
            </a:r>
            <a:endParaRPr lang="zh-CN" altLang="en-US" sz="2800"/>
          </a:p>
          <a:p>
            <a:pPr lvl="1">
              <a:lnSpc>
                <a:spcPct val="90000"/>
              </a:lnSpc>
              <a:buFont typeface="Wingdings" panose="05000000000000000000" pitchFamily="2" charset="2"/>
              <a:buNone/>
            </a:pPr>
            <a:r>
              <a:rPr lang="en-US" altLang="zh-CN"/>
              <a:t>FROM     SC</a:t>
            </a:r>
          </a:p>
          <a:p>
            <a:pPr lvl="1">
              <a:lnSpc>
                <a:spcPct val="90000"/>
              </a:lnSpc>
              <a:buFont typeface="Wingdings" panose="05000000000000000000" pitchFamily="2" charset="2"/>
              <a:buNone/>
            </a:pPr>
            <a:r>
              <a:rPr lang="en-US" altLang="zh-CN"/>
              <a:t>WHERE  </a:t>
            </a:r>
            <a:r>
              <a:rPr lang="en-US" altLang="zh-CN">
                <a:solidFill>
                  <a:srgbClr val="FF00FF"/>
                </a:solidFill>
              </a:rPr>
              <a:t>AVG</a:t>
            </a:r>
            <a:r>
              <a:rPr lang="zh-CN" altLang="en-US">
                <a:solidFill>
                  <a:srgbClr val="FF00FF"/>
                </a:solidFill>
              </a:rPr>
              <a:t>(</a:t>
            </a:r>
            <a:r>
              <a:rPr lang="en-US" altLang="zh-CN">
                <a:solidFill>
                  <a:srgbClr val="FF00FF"/>
                </a:solidFill>
              </a:rPr>
              <a:t>Grade</a:t>
            </a:r>
            <a:r>
              <a:rPr lang="zh-CN" altLang="en-US">
                <a:solidFill>
                  <a:srgbClr val="FF00FF"/>
                </a:solidFill>
              </a:rPr>
              <a:t>)</a:t>
            </a:r>
            <a:r>
              <a:rPr lang="en-US" altLang="zh-CN">
                <a:solidFill>
                  <a:srgbClr val="FF00FF"/>
                </a:solidFill>
              </a:rPr>
              <a:t>&gt;=90</a:t>
            </a:r>
          </a:p>
          <a:p>
            <a:pPr lvl="1">
              <a:lnSpc>
                <a:spcPct val="90000"/>
              </a:lnSpc>
              <a:buFont typeface="Wingdings" panose="05000000000000000000" pitchFamily="2" charset="2"/>
              <a:buNone/>
            </a:pPr>
            <a:r>
              <a:rPr lang="en-US" altLang="zh-CN"/>
              <a:t>GROUP BY Sno</a:t>
            </a:r>
            <a:r>
              <a:rPr lang="zh-CN" altLang="en-US"/>
              <a:t>;</a:t>
            </a:r>
          </a:p>
          <a:p>
            <a:pPr lvl="1">
              <a:lnSpc>
                <a:spcPct val="90000"/>
              </a:lnSpc>
              <a:buFont typeface="Wingdings" panose="05000000000000000000" pitchFamily="2" charset="2"/>
              <a:buNone/>
            </a:pPr>
            <a:endParaRPr lang="zh-CN" altLang="en-US" sz="2000"/>
          </a:p>
          <a:p>
            <a:pPr eaLnBrk="1" hangingPunct="1">
              <a:lnSpc>
                <a:spcPct val="90000"/>
              </a:lnSpc>
              <a:buFont typeface="Wingdings" panose="05000000000000000000" pitchFamily="2" charset="2"/>
              <a:buNone/>
            </a:pPr>
            <a:r>
              <a:rPr lang="zh-CN" altLang="en-US" sz="2400"/>
              <a:t>正确：</a:t>
            </a:r>
          </a:p>
          <a:p>
            <a:pPr lvl="1">
              <a:lnSpc>
                <a:spcPct val="90000"/>
              </a:lnSpc>
              <a:buFont typeface="Wingdings" panose="05000000000000000000" pitchFamily="2" charset="2"/>
              <a:buNone/>
            </a:pPr>
            <a:r>
              <a:rPr lang="en-US" altLang="zh-CN"/>
              <a:t>SELECT  Sno</a:t>
            </a:r>
            <a:r>
              <a:rPr lang="zh-CN" altLang="en-US"/>
              <a:t>,</a:t>
            </a:r>
            <a:r>
              <a:rPr lang="en-US" altLang="zh-CN"/>
              <a:t>AVG</a:t>
            </a:r>
            <a:r>
              <a:rPr lang="zh-CN" altLang="en-US"/>
              <a:t>(</a:t>
            </a:r>
            <a:r>
              <a:rPr lang="en-US" altLang="zh-CN"/>
              <a:t>Grade</a:t>
            </a:r>
            <a:r>
              <a:rPr lang="zh-CN" altLang="en-US"/>
              <a:t>)</a:t>
            </a:r>
            <a:endParaRPr lang="zh-CN" altLang="en-US" sz="2800"/>
          </a:p>
          <a:p>
            <a:pPr lvl="1">
              <a:lnSpc>
                <a:spcPct val="90000"/>
              </a:lnSpc>
              <a:buFont typeface="Wingdings" panose="05000000000000000000" pitchFamily="2" charset="2"/>
              <a:buNone/>
            </a:pPr>
            <a:r>
              <a:rPr lang="en-US" altLang="zh-CN"/>
              <a:t>FROM  SC</a:t>
            </a:r>
          </a:p>
          <a:p>
            <a:pPr lvl="1">
              <a:lnSpc>
                <a:spcPct val="90000"/>
              </a:lnSpc>
              <a:buFont typeface="Wingdings" panose="05000000000000000000" pitchFamily="2" charset="2"/>
              <a:buNone/>
            </a:pPr>
            <a:r>
              <a:rPr lang="en-US" altLang="zh-CN"/>
              <a:t>GROUP BY Sno</a:t>
            </a:r>
          </a:p>
          <a:p>
            <a:pPr lvl="1">
              <a:lnSpc>
                <a:spcPct val="90000"/>
              </a:lnSpc>
              <a:buFont typeface="Wingdings" panose="05000000000000000000" pitchFamily="2" charset="2"/>
              <a:buNone/>
            </a:pPr>
            <a:r>
              <a:rPr lang="en-US" altLang="zh-CN">
                <a:solidFill>
                  <a:srgbClr val="FF00FF"/>
                </a:solidFill>
              </a:rPr>
              <a:t>HAVING AVG</a:t>
            </a:r>
            <a:r>
              <a:rPr lang="zh-CN" altLang="en-US">
                <a:solidFill>
                  <a:srgbClr val="FF00FF"/>
                </a:solidFill>
              </a:rPr>
              <a:t>(</a:t>
            </a:r>
            <a:r>
              <a:rPr lang="en-US" altLang="zh-CN">
                <a:solidFill>
                  <a:srgbClr val="FF00FF"/>
                </a:solidFill>
              </a:rPr>
              <a:t>Grade</a:t>
            </a:r>
            <a:r>
              <a:rPr lang="zh-CN" altLang="en-US">
                <a:solidFill>
                  <a:srgbClr val="FF00FF"/>
                </a:solidFill>
              </a:rPr>
              <a:t>)</a:t>
            </a:r>
            <a:r>
              <a:rPr lang="en-US" altLang="zh-CN">
                <a:solidFill>
                  <a:srgbClr val="FF00FF"/>
                </a:solidFill>
              </a:rPr>
              <a:t>&gt;=90</a:t>
            </a:r>
            <a:r>
              <a:rPr lang="zh-CN" altLang="en-US">
                <a:solidFill>
                  <a:srgbClr val="FF00FF"/>
                </a:solidFill>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a:extLst>
              <a:ext uri="{FF2B5EF4-FFF2-40B4-BE49-F238E27FC236}">
                <a16:creationId xmlns:a16="http://schemas.microsoft.com/office/drawing/2014/main" id="{A797A1B1-0A84-4635-8317-C7B9AD345B8F}"/>
              </a:ext>
            </a:extLst>
          </p:cNvPr>
          <p:cNvSpPr>
            <a:spLocks noGrp="1" noChangeArrowheads="1"/>
          </p:cNvSpPr>
          <p:nvPr>
            <p:ph type="title" idx="4294967295"/>
          </p:nvPr>
        </p:nvSpPr>
        <p:spPr/>
        <p:txBody>
          <a:bodyPr/>
          <a:lstStyle/>
          <a:p>
            <a:r>
              <a:rPr lang="zh-CN" altLang="en-US" sz="3600"/>
              <a:t>查询视图（续）</a:t>
            </a:r>
          </a:p>
        </p:txBody>
      </p:sp>
      <p:sp>
        <p:nvSpPr>
          <p:cNvPr id="54274" name="内容占位符 2">
            <a:extLst>
              <a:ext uri="{FF2B5EF4-FFF2-40B4-BE49-F238E27FC236}">
                <a16:creationId xmlns:a16="http://schemas.microsoft.com/office/drawing/2014/main" id="{31CA1D1D-296C-418F-B990-18D15E8B1541}"/>
              </a:ext>
            </a:extLst>
          </p:cNvPr>
          <p:cNvSpPr>
            <a:spLocks noGrp="1" noChangeArrowheads="1"/>
          </p:cNvSpPr>
          <p:nvPr>
            <p:ph idx="4294967295"/>
          </p:nvPr>
        </p:nvSpPr>
        <p:spPr/>
        <p:txBody>
          <a:bodyPr/>
          <a:lstStyle/>
          <a:p>
            <a:pPr>
              <a:lnSpc>
                <a:spcPct val="150000"/>
              </a:lnSpc>
              <a:buFont typeface="Wingdings" panose="05000000000000000000" pitchFamily="2" charset="2"/>
              <a:buNone/>
            </a:pPr>
            <a:r>
              <a:rPr lang="en-US" altLang="zh-CN" sz="2400"/>
              <a:t>[</a:t>
            </a:r>
            <a:r>
              <a:rPr lang="zh-CN" altLang="en-US" sz="2400"/>
              <a:t>例</a:t>
            </a:r>
            <a:r>
              <a:rPr lang="en-US" altLang="zh-CN" sz="2400"/>
              <a:t>3.94]</a:t>
            </a:r>
            <a:r>
              <a:rPr lang="zh-CN" altLang="en-US" sz="2400"/>
              <a:t>可以用如下</a:t>
            </a:r>
            <a:r>
              <a:rPr lang="en-US" altLang="zh-CN" sz="2400"/>
              <a:t>SQL</a:t>
            </a:r>
            <a:r>
              <a:rPr lang="zh-CN" altLang="en-US" sz="2400"/>
              <a:t>语句完成</a:t>
            </a:r>
          </a:p>
          <a:p>
            <a:pPr>
              <a:lnSpc>
                <a:spcPct val="150000"/>
              </a:lnSpc>
              <a:buFont typeface="Wingdings" panose="05000000000000000000" pitchFamily="2" charset="2"/>
              <a:buNone/>
            </a:pPr>
            <a:r>
              <a:rPr lang="en-US" altLang="zh-CN"/>
              <a:t>	</a:t>
            </a:r>
            <a:r>
              <a:rPr lang="en-US" altLang="zh-CN" sz="2400"/>
              <a:t>SELECT *</a:t>
            </a:r>
            <a:endParaRPr lang="zh-CN" altLang="en-US" sz="2400"/>
          </a:p>
          <a:p>
            <a:pPr>
              <a:lnSpc>
                <a:spcPct val="150000"/>
              </a:lnSpc>
              <a:buFont typeface="Wingdings" panose="05000000000000000000" pitchFamily="2" charset="2"/>
              <a:buNone/>
            </a:pPr>
            <a:r>
              <a:rPr lang="en-US" altLang="zh-CN" sz="2400"/>
              <a:t>    FROM  </a:t>
            </a:r>
            <a:r>
              <a:rPr lang="zh-CN" altLang="en-US" sz="2400"/>
              <a:t>(</a:t>
            </a:r>
            <a:r>
              <a:rPr lang="en-US" altLang="zh-CN" sz="2400"/>
              <a:t>SELECT Sno</a:t>
            </a:r>
            <a:r>
              <a:rPr lang="zh-CN" altLang="en-US" sz="2400"/>
              <a:t>,</a:t>
            </a:r>
            <a:r>
              <a:rPr lang="en-US" altLang="zh-CN" sz="2400"/>
              <a:t>AVG</a:t>
            </a:r>
            <a:r>
              <a:rPr lang="zh-CN" altLang="en-US" sz="2400"/>
              <a:t>(</a:t>
            </a:r>
            <a:r>
              <a:rPr lang="en-US" altLang="zh-CN" sz="2400"/>
              <a:t>Grade</a:t>
            </a:r>
            <a:r>
              <a:rPr lang="zh-CN" altLang="en-US" sz="2400"/>
              <a:t>)</a:t>
            </a:r>
          </a:p>
          <a:p>
            <a:pPr>
              <a:lnSpc>
                <a:spcPct val="150000"/>
              </a:lnSpc>
              <a:buFont typeface="Wingdings" panose="05000000000000000000" pitchFamily="2" charset="2"/>
              <a:buNone/>
            </a:pPr>
            <a:r>
              <a:rPr lang="en-US" altLang="zh-CN" sz="2400"/>
              <a:t>		       FROM  SC </a:t>
            </a:r>
            <a:endParaRPr lang="zh-CN" altLang="en-US" sz="2400"/>
          </a:p>
          <a:p>
            <a:pPr>
              <a:lnSpc>
                <a:spcPct val="150000"/>
              </a:lnSpc>
              <a:buFont typeface="Wingdings" panose="05000000000000000000" pitchFamily="2" charset="2"/>
              <a:buNone/>
            </a:pPr>
            <a:r>
              <a:rPr lang="en-US" altLang="zh-CN" sz="2400"/>
              <a:t> 		       GROUP BY Sno</a:t>
            </a:r>
            <a:r>
              <a:rPr lang="zh-CN" altLang="en-US" sz="2400"/>
              <a:t>)</a:t>
            </a:r>
            <a:r>
              <a:rPr lang="en-US" altLang="zh-CN" sz="2400"/>
              <a:t> AS S_G</a:t>
            </a:r>
            <a:r>
              <a:rPr lang="zh-CN" altLang="en-US" sz="2400"/>
              <a:t>(</a:t>
            </a:r>
            <a:r>
              <a:rPr lang="en-US" altLang="zh-CN" sz="2400"/>
              <a:t>Sno,Gavg</a:t>
            </a:r>
            <a:r>
              <a:rPr lang="zh-CN" altLang="en-US" sz="2400"/>
              <a:t>)</a:t>
            </a:r>
          </a:p>
          <a:p>
            <a:pPr>
              <a:lnSpc>
                <a:spcPct val="150000"/>
              </a:lnSpc>
              <a:buFont typeface="Wingdings" panose="05000000000000000000" pitchFamily="2" charset="2"/>
              <a:buNone/>
            </a:pPr>
            <a:r>
              <a:rPr lang="en-US" altLang="zh-CN" sz="2400"/>
              <a:t>    WHERE Gavg&gt;=90</a:t>
            </a:r>
            <a:r>
              <a:rPr lang="zh-CN" altLang="en-US" sz="2400"/>
              <a:t>;</a:t>
            </a:r>
          </a:p>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E748825-3840-4778-B96E-271149B187DF}"/>
              </a:ext>
            </a:extLst>
          </p:cNvPr>
          <p:cNvSpPr>
            <a:spLocks noGrp="1" noChangeArrowheads="1"/>
          </p:cNvSpPr>
          <p:nvPr>
            <p:ph type="title" idx="4294967295"/>
          </p:nvPr>
        </p:nvSpPr>
        <p:spPr/>
        <p:txBody>
          <a:bodyPr/>
          <a:lstStyle/>
          <a:p>
            <a:pPr eaLnBrk="1" hangingPunct="1"/>
            <a:r>
              <a:rPr lang="en-US" altLang="zh-CN" sz="3600"/>
              <a:t>3.7 </a:t>
            </a:r>
            <a:r>
              <a:rPr lang="zh-CN" altLang="en-US" sz="3600"/>
              <a:t>视图</a:t>
            </a:r>
          </a:p>
        </p:txBody>
      </p:sp>
      <p:sp>
        <p:nvSpPr>
          <p:cNvPr id="55298" name="Rectangle 3">
            <a:extLst>
              <a:ext uri="{FF2B5EF4-FFF2-40B4-BE49-F238E27FC236}">
                <a16:creationId xmlns:a16="http://schemas.microsoft.com/office/drawing/2014/main" id="{8EBAD932-6011-47AA-B4DB-153FEA53A0A1}"/>
              </a:ext>
            </a:extLst>
          </p:cNvPr>
          <p:cNvSpPr>
            <a:spLocks noGrp="1" noChangeArrowheads="1"/>
          </p:cNvSpPr>
          <p:nvPr>
            <p:ph type="body" idx="4294967295"/>
          </p:nvPr>
        </p:nvSpPr>
        <p:spPr>
          <a:xfrm>
            <a:off x="684213" y="1341438"/>
            <a:ext cx="7786687" cy="4495800"/>
          </a:xfrm>
        </p:spPr>
        <p:txBody>
          <a:bodyPr/>
          <a:lstStyle/>
          <a:p>
            <a:pPr eaLnBrk="1" hangingPunct="1">
              <a:lnSpc>
                <a:spcPct val="170000"/>
              </a:lnSpc>
              <a:buFont typeface="Wingdings" panose="05000000000000000000" pitchFamily="2" charset="2"/>
              <a:buNone/>
            </a:pPr>
            <a:r>
              <a:rPr lang="en-US" altLang="zh-CN"/>
              <a:t>3.7.1  </a:t>
            </a:r>
            <a:r>
              <a:rPr lang="zh-CN" altLang="en-US"/>
              <a:t>定义视图</a:t>
            </a:r>
          </a:p>
          <a:p>
            <a:pPr eaLnBrk="1" hangingPunct="1">
              <a:lnSpc>
                <a:spcPct val="170000"/>
              </a:lnSpc>
              <a:buFont typeface="Wingdings" panose="05000000000000000000" pitchFamily="2" charset="2"/>
              <a:buNone/>
            </a:pPr>
            <a:r>
              <a:rPr lang="en-US" altLang="zh-CN"/>
              <a:t>3.7.2  </a:t>
            </a:r>
            <a:r>
              <a:rPr lang="zh-CN" altLang="en-US"/>
              <a:t>查询视图</a:t>
            </a:r>
          </a:p>
          <a:p>
            <a:pPr eaLnBrk="1" hangingPunct="1">
              <a:lnSpc>
                <a:spcPct val="170000"/>
              </a:lnSpc>
              <a:buFont typeface="Wingdings" panose="05000000000000000000" pitchFamily="2" charset="2"/>
              <a:buNone/>
            </a:pPr>
            <a:r>
              <a:rPr lang="en-US" altLang="zh-CN">
                <a:solidFill>
                  <a:srgbClr val="00B050"/>
                </a:solidFill>
              </a:rPr>
              <a:t>3.7.3  </a:t>
            </a:r>
            <a:r>
              <a:rPr lang="zh-CN" altLang="en-US">
                <a:solidFill>
                  <a:srgbClr val="00B050"/>
                </a:solidFill>
              </a:rPr>
              <a:t>更新视图</a:t>
            </a:r>
          </a:p>
          <a:p>
            <a:pPr eaLnBrk="1" hangingPunct="1">
              <a:lnSpc>
                <a:spcPct val="170000"/>
              </a:lnSpc>
              <a:buFont typeface="Wingdings" panose="05000000000000000000" pitchFamily="2" charset="2"/>
              <a:buNone/>
            </a:pPr>
            <a:r>
              <a:rPr lang="en-US" altLang="zh-CN"/>
              <a:t>3.7.4  </a:t>
            </a:r>
            <a:r>
              <a:rPr lang="zh-CN" altLang="en-US"/>
              <a:t>视图的作用</a:t>
            </a:r>
          </a:p>
          <a:p>
            <a:pPr eaLnBrk="1" hangingPunct="1">
              <a:buFont typeface="Wingdings" panose="05000000000000000000" pitchFamily="2" charset="2"/>
              <a:buNone/>
            </a:pPr>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468AB0C3-CAD2-4560-AC53-D87F8FC59CD6}"/>
              </a:ext>
            </a:extLst>
          </p:cNvPr>
          <p:cNvSpPr>
            <a:spLocks noGrp="1" noChangeArrowheads="1"/>
          </p:cNvSpPr>
          <p:nvPr>
            <p:ph type="title" idx="4294967295"/>
          </p:nvPr>
        </p:nvSpPr>
        <p:spPr/>
        <p:txBody>
          <a:bodyPr/>
          <a:lstStyle/>
          <a:p>
            <a:pPr eaLnBrk="1" hangingPunct="1"/>
            <a:r>
              <a:rPr lang="zh-CN" altLang="en-US" sz="3600"/>
              <a:t>更新视图（续）</a:t>
            </a:r>
          </a:p>
        </p:txBody>
      </p:sp>
      <p:sp>
        <p:nvSpPr>
          <p:cNvPr id="56322" name="Rectangle 3">
            <a:extLst>
              <a:ext uri="{FF2B5EF4-FFF2-40B4-BE49-F238E27FC236}">
                <a16:creationId xmlns:a16="http://schemas.microsoft.com/office/drawing/2014/main" id="{1293A879-2EE4-4108-9081-037DEB7C0C30}"/>
              </a:ext>
            </a:extLst>
          </p:cNvPr>
          <p:cNvSpPr>
            <a:spLocks noGrp="1" noChangeArrowheads="1"/>
          </p:cNvSpPr>
          <p:nvPr>
            <p:ph type="body" idx="4294967295"/>
          </p:nvPr>
        </p:nvSpPr>
        <p:spPr>
          <a:xfrm>
            <a:off x="684213" y="1123950"/>
            <a:ext cx="7772400" cy="5127625"/>
          </a:xfrm>
        </p:spPr>
        <p:txBody>
          <a:bodyPr/>
          <a:lstStyle/>
          <a:p>
            <a:pPr eaLnBrk="1" hangingPunct="1">
              <a:lnSpc>
                <a:spcPct val="130000"/>
              </a:lnSpc>
              <a:buFont typeface="Wingdings" panose="05000000000000000000" pitchFamily="2" charset="2"/>
              <a:buNone/>
            </a:pPr>
            <a:r>
              <a:rPr lang="en-US" altLang="zh-CN" sz="2400"/>
              <a:t>[</a:t>
            </a:r>
            <a:r>
              <a:rPr lang="zh-CN" altLang="en-US" sz="2400"/>
              <a:t>例</a:t>
            </a:r>
            <a:r>
              <a:rPr lang="en-US" altLang="zh-CN" sz="2400"/>
              <a:t>3.95]  </a:t>
            </a:r>
            <a:r>
              <a:rPr lang="zh-CN" altLang="en-US" sz="2400"/>
              <a:t>将信息系学生视图</a:t>
            </a:r>
            <a:r>
              <a:rPr lang="en-US" altLang="zh-CN" sz="2400"/>
              <a:t>IS_Student</a:t>
            </a:r>
            <a:r>
              <a:rPr lang="zh-CN" altLang="en-US" sz="2400"/>
              <a:t>中学号</a:t>
            </a:r>
            <a:r>
              <a:rPr lang="en-US" altLang="zh-CN" sz="2400"/>
              <a:t>”201215122”</a:t>
            </a:r>
            <a:r>
              <a:rPr lang="zh-CN" altLang="en-US" sz="2400"/>
              <a:t>的学生姓名改为</a:t>
            </a:r>
            <a:r>
              <a:rPr lang="en-US" altLang="zh-CN" sz="2400"/>
              <a:t>”</a:t>
            </a:r>
            <a:r>
              <a:rPr lang="zh-CN" altLang="en-US" sz="2400"/>
              <a:t>刘辰</a:t>
            </a:r>
            <a:r>
              <a:rPr lang="en-US" altLang="zh-CN" sz="2400"/>
              <a:t>”</a:t>
            </a:r>
            <a:r>
              <a:rPr lang="zh-CN" altLang="en-US" sz="2400"/>
              <a:t>。</a:t>
            </a:r>
          </a:p>
          <a:p>
            <a:pPr lvl="3">
              <a:lnSpc>
                <a:spcPct val="130000"/>
              </a:lnSpc>
              <a:buFont typeface="Arial" panose="020B0604020202020204" pitchFamily="34" charset="0"/>
              <a:buNone/>
            </a:pPr>
            <a:r>
              <a:rPr lang="en-US" altLang="zh-CN"/>
              <a:t>UPDATE </a:t>
            </a:r>
            <a:r>
              <a:rPr lang="en-US" altLang="zh-CN">
                <a:solidFill>
                  <a:srgbClr val="FF00FF"/>
                </a:solidFill>
              </a:rPr>
              <a:t> IS_Student</a:t>
            </a:r>
          </a:p>
          <a:p>
            <a:pPr lvl="3">
              <a:lnSpc>
                <a:spcPct val="130000"/>
              </a:lnSpc>
              <a:buFont typeface="Arial" panose="020B0604020202020204" pitchFamily="34" charset="0"/>
              <a:buNone/>
            </a:pPr>
            <a:r>
              <a:rPr lang="en-US" altLang="zh-CN"/>
              <a:t>SET  Sname= '</a:t>
            </a:r>
            <a:r>
              <a:rPr lang="zh-CN" altLang="en-US"/>
              <a:t>刘辰</a:t>
            </a:r>
            <a:r>
              <a:rPr lang="en-US" altLang="zh-CN"/>
              <a:t>'</a:t>
            </a:r>
          </a:p>
          <a:p>
            <a:pPr lvl="3">
              <a:lnSpc>
                <a:spcPct val="130000"/>
              </a:lnSpc>
              <a:buFont typeface="Arial" panose="020B0604020202020204" pitchFamily="34" charset="0"/>
              <a:buNone/>
            </a:pPr>
            <a:r>
              <a:rPr lang="en-US" altLang="zh-CN"/>
              <a:t>WHERE  Sno= ' 201215122 '</a:t>
            </a:r>
            <a:r>
              <a:rPr lang="zh-CN" altLang="en-US"/>
              <a:t>;</a:t>
            </a:r>
          </a:p>
          <a:p>
            <a:pPr lvl="1">
              <a:lnSpc>
                <a:spcPct val="130000"/>
              </a:lnSpc>
              <a:buFont typeface="Wingdings" panose="05000000000000000000" pitchFamily="2" charset="2"/>
              <a:buNone/>
            </a:pPr>
            <a:r>
              <a:rPr lang="zh-CN" altLang="en-US"/>
              <a:t>转换后的语句：</a:t>
            </a:r>
          </a:p>
          <a:p>
            <a:pPr lvl="3">
              <a:lnSpc>
                <a:spcPct val="130000"/>
              </a:lnSpc>
              <a:buFont typeface="Arial" panose="020B0604020202020204" pitchFamily="34" charset="0"/>
              <a:buNone/>
            </a:pPr>
            <a:r>
              <a:rPr lang="en-US" altLang="zh-CN"/>
              <a:t>UPDATE </a:t>
            </a:r>
            <a:r>
              <a:rPr lang="en-US" altLang="zh-CN">
                <a:solidFill>
                  <a:srgbClr val="FF00FF"/>
                </a:solidFill>
              </a:rPr>
              <a:t> Student</a:t>
            </a:r>
          </a:p>
          <a:p>
            <a:pPr lvl="3">
              <a:lnSpc>
                <a:spcPct val="130000"/>
              </a:lnSpc>
              <a:buFont typeface="Arial" panose="020B0604020202020204" pitchFamily="34" charset="0"/>
              <a:buNone/>
            </a:pPr>
            <a:r>
              <a:rPr lang="en-US" altLang="zh-CN"/>
              <a:t>SET Sname= '</a:t>
            </a:r>
            <a:r>
              <a:rPr lang="zh-CN" altLang="en-US"/>
              <a:t>刘辰</a:t>
            </a:r>
            <a:r>
              <a:rPr lang="en-US" altLang="zh-CN"/>
              <a:t>'</a:t>
            </a:r>
          </a:p>
          <a:p>
            <a:pPr lvl="3">
              <a:lnSpc>
                <a:spcPct val="130000"/>
              </a:lnSpc>
              <a:buFont typeface="Arial" panose="020B0604020202020204" pitchFamily="34" charset="0"/>
              <a:buNone/>
            </a:pPr>
            <a:r>
              <a:rPr lang="en-US" altLang="zh-CN"/>
              <a:t>WHERE Sno= ' 201215122 ' AND </a:t>
            </a:r>
            <a:r>
              <a:rPr lang="en-US" altLang="zh-CN">
                <a:solidFill>
                  <a:srgbClr val="FF00FF"/>
                </a:solidFill>
              </a:rPr>
              <a:t>Sdept= 'IS'</a:t>
            </a:r>
            <a:r>
              <a:rPr lang="zh-CN" altLang="en-US"/>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439C3C0B-A9BA-4F8A-911B-8835C2C2FDE5}"/>
              </a:ext>
            </a:extLst>
          </p:cNvPr>
          <p:cNvSpPr>
            <a:spLocks noGrp="1" noChangeArrowheads="1"/>
          </p:cNvSpPr>
          <p:nvPr>
            <p:ph type="title" idx="4294967295"/>
          </p:nvPr>
        </p:nvSpPr>
        <p:spPr/>
        <p:txBody>
          <a:bodyPr/>
          <a:lstStyle/>
          <a:p>
            <a:pPr eaLnBrk="1" hangingPunct="1"/>
            <a:r>
              <a:rPr lang="zh-CN" altLang="en-US" sz="3600"/>
              <a:t>更新视图（续）</a:t>
            </a:r>
          </a:p>
        </p:txBody>
      </p:sp>
      <p:sp>
        <p:nvSpPr>
          <p:cNvPr id="57346" name="Rectangle 3">
            <a:extLst>
              <a:ext uri="{FF2B5EF4-FFF2-40B4-BE49-F238E27FC236}">
                <a16:creationId xmlns:a16="http://schemas.microsoft.com/office/drawing/2014/main" id="{BA3E4362-4C04-4852-A8C9-270061773274}"/>
              </a:ext>
            </a:extLst>
          </p:cNvPr>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3.96]  </a:t>
            </a:r>
            <a:r>
              <a:rPr lang="zh-CN" altLang="en-US" sz="2400"/>
              <a:t>向信息系学生视图</a:t>
            </a:r>
            <a:r>
              <a:rPr lang="en-US" altLang="zh-CN" sz="2400"/>
              <a:t>IS_S</a:t>
            </a:r>
            <a:r>
              <a:rPr lang="zh-CN" altLang="en-US" sz="2400"/>
              <a:t>中插入一个新的学生记录，其中学号为</a:t>
            </a:r>
            <a:r>
              <a:rPr lang="en-US" altLang="zh-CN" sz="2400"/>
              <a:t>”201215129”</a:t>
            </a:r>
            <a:r>
              <a:rPr lang="zh-CN" altLang="en-US" sz="2400"/>
              <a:t>，姓名为</a:t>
            </a:r>
            <a:r>
              <a:rPr lang="en-US" altLang="zh-CN" sz="2400"/>
              <a:t>”</a:t>
            </a:r>
            <a:r>
              <a:rPr lang="zh-CN" altLang="en-US" sz="2400"/>
              <a:t>赵新</a:t>
            </a:r>
            <a:r>
              <a:rPr lang="en-US" altLang="zh-CN" sz="2400"/>
              <a:t>”</a:t>
            </a:r>
            <a:r>
              <a:rPr lang="zh-CN" altLang="en-US" sz="2400"/>
              <a:t>，年龄为</a:t>
            </a:r>
            <a:r>
              <a:rPr lang="en-US" altLang="zh-CN" sz="2400"/>
              <a:t>20</a:t>
            </a:r>
            <a:r>
              <a:rPr lang="zh-CN" altLang="en-US" sz="2400"/>
              <a:t>岁</a:t>
            </a:r>
          </a:p>
          <a:p>
            <a:pPr lvl="1">
              <a:buFont typeface="Wingdings" panose="05000000000000000000" pitchFamily="2" charset="2"/>
              <a:buNone/>
            </a:pPr>
            <a:r>
              <a:rPr lang="en-US" altLang="zh-CN"/>
              <a:t>INSERT</a:t>
            </a:r>
          </a:p>
          <a:p>
            <a:pPr lvl="1">
              <a:buFont typeface="Wingdings" panose="05000000000000000000" pitchFamily="2" charset="2"/>
              <a:buNone/>
            </a:pPr>
            <a:r>
              <a:rPr lang="en-US" altLang="zh-CN"/>
              <a:t>INTO </a:t>
            </a:r>
            <a:r>
              <a:rPr lang="en-US" altLang="zh-CN">
                <a:solidFill>
                  <a:srgbClr val="FF00FF"/>
                </a:solidFill>
              </a:rPr>
              <a:t>IS_Student</a:t>
            </a:r>
          </a:p>
          <a:p>
            <a:pPr lvl="1">
              <a:buFont typeface="Wingdings" panose="05000000000000000000" pitchFamily="2" charset="2"/>
              <a:buNone/>
            </a:pPr>
            <a:r>
              <a:rPr lang="en-US" altLang="zh-CN"/>
              <a:t>VALUES</a:t>
            </a:r>
            <a:r>
              <a:rPr lang="zh-CN" altLang="en-US"/>
              <a:t>(</a:t>
            </a:r>
            <a:r>
              <a:rPr lang="en-US" altLang="zh-CN"/>
              <a:t>‘201215129’,’</a:t>
            </a:r>
            <a:r>
              <a:rPr lang="zh-CN" altLang="en-US"/>
              <a:t>赵新</a:t>
            </a:r>
            <a:r>
              <a:rPr lang="en-US" altLang="zh-CN"/>
              <a:t>’,20</a:t>
            </a:r>
            <a:r>
              <a:rPr lang="zh-CN" altLang="en-US"/>
              <a:t>);</a:t>
            </a:r>
          </a:p>
          <a:p>
            <a:pPr eaLnBrk="1" hangingPunct="1">
              <a:buFont typeface="Wingdings" panose="05000000000000000000" pitchFamily="2" charset="2"/>
              <a:buNone/>
            </a:pPr>
            <a:r>
              <a:rPr lang="zh-CN" altLang="en-US" sz="2400"/>
              <a:t>转换为对基本表的更新：</a:t>
            </a:r>
          </a:p>
          <a:p>
            <a:pPr lvl="1">
              <a:buFont typeface="Wingdings" panose="05000000000000000000" pitchFamily="2" charset="2"/>
              <a:buNone/>
            </a:pPr>
            <a:r>
              <a:rPr lang="en-US" altLang="zh-CN"/>
              <a:t>INSERT</a:t>
            </a:r>
          </a:p>
          <a:p>
            <a:pPr lvl="1">
              <a:buFont typeface="Wingdings" panose="05000000000000000000" pitchFamily="2" charset="2"/>
              <a:buNone/>
            </a:pPr>
            <a:r>
              <a:rPr lang="en-US" altLang="zh-CN"/>
              <a:t>INTO   </a:t>
            </a:r>
            <a:r>
              <a:rPr lang="en-US" altLang="zh-CN">
                <a:solidFill>
                  <a:srgbClr val="FF00FF"/>
                </a:solidFill>
              </a:rPr>
              <a:t>Student</a:t>
            </a:r>
            <a:r>
              <a:rPr lang="zh-CN" altLang="en-US"/>
              <a:t>(</a:t>
            </a:r>
            <a:r>
              <a:rPr lang="en-US" altLang="zh-CN"/>
              <a:t>Sno,Sname,Sage,</a:t>
            </a:r>
            <a:r>
              <a:rPr lang="en-US" altLang="zh-CN">
                <a:solidFill>
                  <a:srgbClr val="FF00FF"/>
                </a:solidFill>
              </a:rPr>
              <a:t>Sdept</a:t>
            </a:r>
            <a:r>
              <a:rPr lang="zh-CN" altLang="en-US"/>
              <a:t>)</a:t>
            </a:r>
          </a:p>
          <a:p>
            <a:pPr lvl="1">
              <a:buFont typeface="Wingdings" panose="05000000000000000000" pitchFamily="2" charset="2"/>
              <a:buNone/>
            </a:pPr>
            <a:r>
              <a:rPr lang="en-US" altLang="zh-CN"/>
              <a:t>VALUES</a:t>
            </a:r>
            <a:r>
              <a:rPr lang="zh-CN" altLang="en-US"/>
              <a:t>(</a:t>
            </a:r>
            <a:r>
              <a:rPr lang="en-US" altLang="zh-CN"/>
              <a:t>‘200215129 ','</a:t>
            </a:r>
            <a:r>
              <a:rPr lang="zh-CN" altLang="en-US"/>
              <a:t>赵新</a:t>
            </a:r>
            <a:r>
              <a:rPr lang="en-US" altLang="zh-CN"/>
              <a:t>',20,</a:t>
            </a:r>
            <a:r>
              <a:rPr lang="en-US" altLang="zh-CN">
                <a:solidFill>
                  <a:srgbClr val="FF00FF"/>
                </a:solidFill>
              </a:rPr>
              <a:t>'IS'</a:t>
            </a:r>
            <a:r>
              <a:rPr lang="en-US" altLang="zh-CN"/>
              <a:t> </a:t>
            </a:r>
            <a:r>
              <a:rPr lang="zh-CN" altLang="en-US"/>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AD3DA9C5-E047-441E-8F9D-DC8C78C87F11}"/>
              </a:ext>
            </a:extLst>
          </p:cNvPr>
          <p:cNvSpPr>
            <a:spLocks noGrp="1" noChangeArrowheads="1"/>
          </p:cNvSpPr>
          <p:nvPr>
            <p:ph type="title" idx="4294967295"/>
          </p:nvPr>
        </p:nvSpPr>
        <p:spPr/>
        <p:txBody>
          <a:bodyPr/>
          <a:lstStyle/>
          <a:p>
            <a:pPr eaLnBrk="1" hangingPunct="1"/>
            <a:r>
              <a:rPr lang="zh-CN" altLang="en-US" sz="3600"/>
              <a:t>更新视图（续）</a:t>
            </a:r>
          </a:p>
        </p:txBody>
      </p:sp>
      <p:sp>
        <p:nvSpPr>
          <p:cNvPr id="58370" name="Rectangle 3">
            <a:extLst>
              <a:ext uri="{FF2B5EF4-FFF2-40B4-BE49-F238E27FC236}">
                <a16:creationId xmlns:a16="http://schemas.microsoft.com/office/drawing/2014/main" id="{3A894BCC-3276-4807-A759-A01690F72FDF}"/>
              </a:ext>
            </a:extLst>
          </p:cNvPr>
          <p:cNvSpPr>
            <a:spLocks noGrp="1" noChangeArrowheads="1"/>
          </p:cNvSpPr>
          <p:nvPr>
            <p:ph type="body" idx="4294967295"/>
          </p:nvPr>
        </p:nvSpPr>
        <p:spPr>
          <a:xfrm>
            <a:off x="755650" y="1123950"/>
            <a:ext cx="7772400" cy="5184775"/>
          </a:xfrm>
        </p:spPr>
        <p:txBody>
          <a:bodyPr/>
          <a:lstStyle/>
          <a:p>
            <a:pPr eaLnBrk="1" hangingPunct="1">
              <a:lnSpc>
                <a:spcPct val="120000"/>
              </a:lnSpc>
              <a:buFont typeface="Wingdings" panose="05000000000000000000" pitchFamily="2" charset="2"/>
              <a:buNone/>
            </a:pPr>
            <a:r>
              <a:rPr lang="en-US" altLang="zh-CN" sz="2400"/>
              <a:t>[</a:t>
            </a:r>
            <a:r>
              <a:rPr lang="zh-CN" altLang="en-US" sz="2400"/>
              <a:t>例</a:t>
            </a:r>
            <a:r>
              <a:rPr lang="en-US" altLang="zh-CN" sz="2400"/>
              <a:t>3.97]</a:t>
            </a:r>
            <a:r>
              <a:rPr lang="zh-CN" altLang="en-US" sz="2400"/>
              <a:t>删除信息系学生视图</a:t>
            </a:r>
            <a:r>
              <a:rPr lang="en-US" altLang="zh-CN" sz="2400"/>
              <a:t>IS_Student</a:t>
            </a:r>
            <a:r>
              <a:rPr lang="zh-CN" altLang="en-US" sz="2400"/>
              <a:t>中学号为</a:t>
            </a:r>
            <a:r>
              <a:rPr lang="en-US" altLang="zh-CN" sz="2400"/>
              <a:t>”201215129”</a:t>
            </a:r>
            <a:r>
              <a:rPr lang="zh-CN" altLang="en-US" sz="2400"/>
              <a:t>的记录 </a:t>
            </a:r>
          </a:p>
          <a:p>
            <a:pPr lvl="1">
              <a:lnSpc>
                <a:spcPct val="120000"/>
              </a:lnSpc>
              <a:buFont typeface="Wingdings" panose="05000000000000000000" pitchFamily="2" charset="2"/>
              <a:buNone/>
            </a:pPr>
            <a:r>
              <a:rPr lang="en-US" altLang="zh-CN"/>
              <a:t>DELETE</a:t>
            </a:r>
          </a:p>
          <a:p>
            <a:pPr lvl="1">
              <a:lnSpc>
                <a:spcPct val="120000"/>
              </a:lnSpc>
              <a:buFont typeface="Wingdings" panose="05000000000000000000" pitchFamily="2" charset="2"/>
              <a:buNone/>
            </a:pPr>
            <a:r>
              <a:rPr lang="en-US" altLang="zh-CN"/>
              <a:t>FROM </a:t>
            </a:r>
            <a:r>
              <a:rPr lang="en-US" altLang="zh-CN">
                <a:solidFill>
                  <a:srgbClr val="FF00FF"/>
                </a:solidFill>
              </a:rPr>
              <a:t>IS_Student</a:t>
            </a:r>
          </a:p>
          <a:p>
            <a:pPr lvl="1">
              <a:lnSpc>
                <a:spcPct val="120000"/>
              </a:lnSpc>
              <a:buFont typeface="Wingdings" panose="05000000000000000000" pitchFamily="2" charset="2"/>
              <a:buNone/>
            </a:pPr>
            <a:r>
              <a:rPr lang="en-US" altLang="zh-CN"/>
              <a:t>WHERE Sno= ' 201215129 '</a:t>
            </a:r>
            <a:r>
              <a:rPr lang="zh-CN" altLang="en-US"/>
              <a:t>;</a:t>
            </a:r>
          </a:p>
          <a:p>
            <a:pPr eaLnBrk="1" hangingPunct="1">
              <a:lnSpc>
                <a:spcPct val="120000"/>
              </a:lnSpc>
              <a:buFont typeface="Wingdings" panose="05000000000000000000" pitchFamily="2" charset="2"/>
              <a:buNone/>
            </a:pPr>
            <a:r>
              <a:rPr lang="zh-CN" altLang="en-US" sz="2400"/>
              <a:t>转换为对基本表的更新：</a:t>
            </a:r>
            <a:endParaRPr lang="zh-CN" altLang="en-US"/>
          </a:p>
          <a:p>
            <a:pPr lvl="1">
              <a:lnSpc>
                <a:spcPct val="120000"/>
              </a:lnSpc>
              <a:buFont typeface="Wingdings" panose="05000000000000000000" pitchFamily="2" charset="2"/>
              <a:buNone/>
            </a:pPr>
            <a:r>
              <a:rPr lang="en-US" altLang="zh-CN"/>
              <a:t>DELETE</a:t>
            </a:r>
          </a:p>
          <a:p>
            <a:pPr lvl="1">
              <a:lnSpc>
                <a:spcPct val="120000"/>
              </a:lnSpc>
              <a:buFont typeface="Wingdings" panose="05000000000000000000" pitchFamily="2" charset="2"/>
              <a:buNone/>
            </a:pPr>
            <a:r>
              <a:rPr lang="en-US" altLang="zh-CN"/>
              <a:t>FROM </a:t>
            </a:r>
            <a:r>
              <a:rPr lang="en-US" altLang="zh-CN">
                <a:solidFill>
                  <a:srgbClr val="FF00FF"/>
                </a:solidFill>
              </a:rPr>
              <a:t>Student</a:t>
            </a:r>
          </a:p>
          <a:p>
            <a:pPr lvl="1">
              <a:lnSpc>
                <a:spcPct val="120000"/>
              </a:lnSpc>
              <a:buFont typeface="Wingdings" panose="05000000000000000000" pitchFamily="2" charset="2"/>
              <a:buNone/>
            </a:pPr>
            <a:r>
              <a:rPr lang="en-US" altLang="zh-CN"/>
              <a:t>WHERE Sno= ' 201215129 ' AND </a:t>
            </a:r>
            <a:r>
              <a:rPr lang="en-US" altLang="zh-CN">
                <a:solidFill>
                  <a:srgbClr val="FF00FF"/>
                </a:solidFill>
              </a:rPr>
              <a:t>Sdept= 'IS'</a:t>
            </a:r>
            <a:r>
              <a:rPr lang="zh-CN" altLang="en-US"/>
              <a:t>;</a:t>
            </a:r>
          </a:p>
          <a:p>
            <a:pPr eaLnBrk="1" hangingPunct="1">
              <a:buFont typeface="Wingdings" panose="05000000000000000000" pitchFamily="2" charset="2"/>
              <a:buNone/>
            </a:pPr>
            <a:endParaRPr lang="en-US" altLang="zh-CN" sz="32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B6BAF2A2-9AE3-47EE-8C5A-ACDC327E0817}"/>
              </a:ext>
            </a:extLst>
          </p:cNvPr>
          <p:cNvSpPr>
            <a:spLocks noGrp="1" noChangeArrowheads="1"/>
          </p:cNvSpPr>
          <p:nvPr>
            <p:ph type="title" idx="4294967295"/>
          </p:nvPr>
        </p:nvSpPr>
        <p:spPr/>
        <p:txBody>
          <a:bodyPr/>
          <a:lstStyle/>
          <a:p>
            <a:pPr eaLnBrk="1" hangingPunct="1"/>
            <a:r>
              <a:rPr lang="zh-CN" altLang="en-US" sz="3600"/>
              <a:t>更新视图（续）</a:t>
            </a:r>
          </a:p>
        </p:txBody>
      </p:sp>
      <p:sp>
        <p:nvSpPr>
          <p:cNvPr id="59394" name="Rectangle 3">
            <a:extLst>
              <a:ext uri="{FF2B5EF4-FFF2-40B4-BE49-F238E27FC236}">
                <a16:creationId xmlns:a16="http://schemas.microsoft.com/office/drawing/2014/main" id="{16C22925-90A2-4AC9-B0F5-34B5AA298DC8}"/>
              </a:ext>
            </a:extLst>
          </p:cNvPr>
          <p:cNvSpPr>
            <a:spLocks noGrp="1" noChangeArrowheads="1"/>
          </p:cNvSpPr>
          <p:nvPr>
            <p:ph type="body" idx="4294967295"/>
          </p:nvPr>
        </p:nvSpPr>
        <p:spPr/>
        <p:txBody>
          <a:bodyPr/>
          <a:lstStyle/>
          <a:p>
            <a:pPr eaLnBrk="1" hangingPunct="1"/>
            <a:r>
              <a:rPr lang="zh-CN" altLang="en-US"/>
              <a:t>更新视图的限制：一些视图是不可更新的，</a:t>
            </a:r>
            <a:r>
              <a:rPr lang="zh-CN" altLang="en-US">
                <a:solidFill>
                  <a:srgbClr val="0066FF"/>
                </a:solidFill>
              </a:rPr>
              <a:t>因为对这些视图的更新</a:t>
            </a:r>
            <a:r>
              <a:rPr lang="zh-CN" altLang="en-US" u="sng">
                <a:solidFill>
                  <a:srgbClr val="0066FF"/>
                </a:solidFill>
              </a:rPr>
              <a:t>不能唯一地有意义地转换成对相应基本表的更新</a:t>
            </a:r>
          </a:p>
          <a:p>
            <a:pPr eaLnBrk="1" hangingPunct="1">
              <a:buFont typeface="Wingdings" panose="05000000000000000000" pitchFamily="2" charset="2"/>
              <a:buNone/>
            </a:pPr>
            <a:endParaRPr lang="zh-CN" altLang="en-US" sz="3200" u="sng">
              <a:solidFill>
                <a:srgbClr val="0066FF"/>
              </a:solidFill>
            </a:endParaRPr>
          </a:p>
          <a:p>
            <a:pPr lvl="1">
              <a:buFont typeface="Wingdings" panose="05000000000000000000" pitchFamily="2" charset="2"/>
              <a:buNone/>
            </a:pPr>
            <a:r>
              <a:rPr lang="zh-CN" altLang="en-US"/>
              <a:t>例：例</a:t>
            </a:r>
            <a:r>
              <a:rPr lang="en-US" altLang="zh-CN"/>
              <a:t>3.89</a:t>
            </a:r>
            <a:r>
              <a:rPr lang="zh-CN" altLang="en-US"/>
              <a:t>定义的视图</a:t>
            </a:r>
            <a:r>
              <a:rPr lang="en-US" altLang="zh-CN"/>
              <a:t>S_G</a:t>
            </a:r>
            <a:r>
              <a:rPr lang="zh-CN" altLang="en-US"/>
              <a:t>为不可更新视图。</a:t>
            </a:r>
          </a:p>
          <a:p>
            <a:pPr lvl="4">
              <a:lnSpc>
                <a:spcPct val="110000"/>
              </a:lnSpc>
              <a:buFont typeface="Arial" panose="020B0604020202020204" pitchFamily="34" charset="0"/>
              <a:buNone/>
            </a:pPr>
            <a:r>
              <a:rPr lang="en-US" altLang="zh-CN" sz="2400"/>
              <a:t>UPDATE  S_G</a:t>
            </a:r>
          </a:p>
          <a:p>
            <a:pPr lvl="4">
              <a:lnSpc>
                <a:spcPct val="110000"/>
              </a:lnSpc>
              <a:buFont typeface="Arial" panose="020B0604020202020204" pitchFamily="34" charset="0"/>
              <a:buNone/>
            </a:pPr>
            <a:r>
              <a:rPr lang="en-US" altLang="zh-CN" sz="2400"/>
              <a:t>SET          </a:t>
            </a:r>
            <a:r>
              <a:rPr lang="en-US" altLang="zh-CN" sz="2400">
                <a:solidFill>
                  <a:srgbClr val="FF00FF"/>
                </a:solidFill>
              </a:rPr>
              <a:t>Gavg=90</a:t>
            </a:r>
          </a:p>
          <a:p>
            <a:pPr lvl="4">
              <a:lnSpc>
                <a:spcPct val="110000"/>
              </a:lnSpc>
              <a:buFont typeface="Arial" panose="020B0604020202020204" pitchFamily="34" charset="0"/>
              <a:buNone/>
            </a:pPr>
            <a:r>
              <a:rPr lang="en-US" altLang="zh-CN" sz="2400"/>
              <a:t>WHERE  Sno= </a:t>
            </a:r>
            <a:r>
              <a:rPr lang="zh-CN" altLang="en-US" sz="2400"/>
              <a:t>'</a:t>
            </a:r>
            <a:r>
              <a:rPr lang="en-US" altLang="zh-CN" sz="2400"/>
              <a:t>201215121</a:t>
            </a:r>
            <a:r>
              <a:rPr lang="zh-CN" altLang="en-US" sz="2400"/>
              <a:t>';</a:t>
            </a:r>
          </a:p>
          <a:p>
            <a:pPr lvl="4">
              <a:lnSpc>
                <a:spcPct val="110000"/>
              </a:lnSpc>
              <a:buFont typeface="Arial" panose="020B0604020202020204" pitchFamily="34" charset="0"/>
              <a:buNone/>
            </a:pPr>
            <a:endParaRPr lang="zh-CN" altLang="en-US" sz="2400"/>
          </a:p>
          <a:p>
            <a:pPr lvl="1">
              <a:buFont typeface="Wingdings" panose="05000000000000000000" pitchFamily="2" charset="2"/>
              <a:buNone/>
            </a:pPr>
            <a:r>
              <a:rPr lang="zh-CN" altLang="en-US" i="1" u="sng"/>
              <a:t>因为</a:t>
            </a:r>
            <a:r>
              <a:rPr lang="en-US" altLang="zh-CN" i="1" u="sng"/>
              <a:t>Gavg</a:t>
            </a:r>
            <a:r>
              <a:rPr lang="zh-CN" altLang="en-US" i="1" u="sng"/>
              <a:t>并不存在对应的基本表中的实际数据</a:t>
            </a:r>
            <a:r>
              <a:rPr lang="zh-CN" altLang="en-US"/>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FFBE92B8-849C-480F-8423-825C3E7968A2}"/>
              </a:ext>
            </a:extLst>
          </p:cNvPr>
          <p:cNvSpPr>
            <a:spLocks noGrp="1" noChangeArrowheads="1"/>
          </p:cNvSpPr>
          <p:nvPr>
            <p:ph type="title" idx="4294967295"/>
          </p:nvPr>
        </p:nvSpPr>
        <p:spPr/>
        <p:txBody>
          <a:bodyPr/>
          <a:lstStyle/>
          <a:p>
            <a:pPr eaLnBrk="1" hangingPunct="1"/>
            <a:r>
              <a:rPr lang="en-US" altLang="zh-CN" sz="3600"/>
              <a:t>3.7  </a:t>
            </a:r>
            <a:r>
              <a:rPr lang="zh-CN" altLang="en-US" sz="3600"/>
              <a:t>视图</a:t>
            </a:r>
          </a:p>
        </p:txBody>
      </p:sp>
      <p:sp>
        <p:nvSpPr>
          <p:cNvPr id="60418" name="Rectangle 3">
            <a:extLst>
              <a:ext uri="{FF2B5EF4-FFF2-40B4-BE49-F238E27FC236}">
                <a16:creationId xmlns:a16="http://schemas.microsoft.com/office/drawing/2014/main" id="{C850B297-73B0-4E6A-B988-07A85BAC9D71}"/>
              </a:ext>
            </a:extLst>
          </p:cNvPr>
          <p:cNvSpPr>
            <a:spLocks noGrp="1" noChangeArrowheads="1"/>
          </p:cNvSpPr>
          <p:nvPr>
            <p:ph type="body" idx="4294967295"/>
          </p:nvPr>
        </p:nvSpPr>
        <p:spPr>
          <a:xfrm>
            <a:off x="684213" y="1341438"/>
            <a:ext cx="7859712" cy="4495800"/>
          </a:xfrm>
        </p:spPr>
        <p:txBody>
          <a:bodyPr/>
          <a:lstStyle/>
          <a:p>
            <a:pPr eaLnBrk="1" hangingPunct="1">
              <a:lnSpc>
                <a:spcPct val="180000"/>
              </a:lnSpc>
              <a:buFont typeface="Wingdings" panose="05000000000000000000" pitchFamily="2" charset="2"/>
              <a:buNone/>
            </a:pPr>
            <a:r>
              <a:rPr lang="en-US" altLang="zh-CN"/>
              <a:t>3.7.1  </a:t>
            </a:r>
            <a:r>
              <a:rPr lang="zh-CN" altLang="en-US"/>
              <a:t>定义视图</a:t>
            </a:r>
          </a:p>
          <a:p>
            <a:pPr eaLnBrk="1" hangingPunct="1">
              <a:lnSpc>
                <a:spcPct val="180000"/>
              </a:lnSpc>
              <a:buFont typeface="Wingdings" panose="05000000000000000000" pitchFamily="2" charset="2"/>
              <a:buNone/>
            </a:pPr>
            <a:r>
              <a:rPr lang="en-US" altLang="zh-CN"/>
              <a:t>3.7.2  </a:t>
            </a:r>
            <a:r>
              <a:rPr lang="zh-CN" altLang="en-US"/>
              <a:t>查询视图</a:t>
            </a:r>
          </a:p>
          <a:p>
            <a:pPr eaLnBrk="1" hangingPunct="1">
              <a:lnSpc>
                <a:spcPct val="180000"/>
              </a:lnSpc>
              <a:buFont typeface="Wingdings" panose="05000000000000000000" pitchFamily="2" charset="2"/>
              <a:buNone/>
            </a:pPr>
            <a:r>
              <a:rPr lang="en-US" altLang="zh-CN"/>
              <a:t>3.7.3  </a:t>
            </a:r>
            <a:r>
              <a:rPr lang="zh-CN" altLang="en-US"/>
              <a:t>更新视图</a:t>
            </a:r>
          </a:p>
          <a:p>
            <a:pPr eaLnBrk="1" hangingPunct="1">
              <a:lnSpc>
                <a:spcPct val="180000"/>
              </a:lnSpc>
              <a:buFont typeface="Wingdings" panose="05000000000000000000" pitchFamily="2" charset="2"/>
              <a:buNone/>
            </a:pPr>
            <a:r>
              <a:rPr lang="en-US" altLang="zh-CN">
                <a:solidFill>
                  <a:srgbClr val="00B050"/>
                </a:solidFill>
              </a:rPr>
              <a:t>3.7.4  </a:t>
            </a:r>
            <a:r>
              <a:rPr lang="zh-CN" altLang="en-US">
                <a:solidFill>
                  <a:srgbClr val="00B050"/>
                </a:solidFill>
              </a:rPr>
              <a:t>视图的作用</a:t>
            </a:r>
          </a:p>
          <a:p>
            <a:pPr eaLnBrk="1" hangingPunct="1">
              <a:buFont typeface="Wingdings" panose="05000000000000000000" pitchFamily="2" charset="2"/>
              <a:buNone/>
            </a:pPr>
            <a:endParaRPr lang="en-US" altLang="zh-CN">
              <a:solidFill>
                <a:srgbClr val="0033CC"/>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0BC272AA-884F-49CC-8265-C8C67E87E07D}"/>
              </a:ext>
            </a:extLst>
          </p:cNvPr>
          <p:cNvSpPr>
            <a:spLocks noGrp="1" noChangeArrowheads="1"/>
          </p:cNvSpPr>
          <p:nvPr>
            <p:ph type="title" idx="4294967295"/>
          </p:nvPr>
        </p:nvSpPr>
        <p:spPr/>
        <p:txBody>
          <a:bodyPr/>
          <a:lstStyle/>
          <a:p>
            <a:pPr eaLnBrk="1" hangingPunct="1"/>
            <a:r>
              <a:rPr lang="en-US" altLang="zh-CN" sz="3600"/>
              <a:t>3.7.4  </a:t>
            </a:r>
            <a:r>
              <a:rPr lang="zh-CN" altLang="en-US" sz="3600"/>
              <a:t>视图的作用</a:t>
            </a:r>
          </a:p>
        </p:txBody>
      </p:sp>
      <p:sp>
        <p:nvSpPr>
          <p:cNvPr id="74754" name="Rectangle 3">
            <a:extLst>
              <a:ext uri="{FF2B5EF4-FFF2-40B4-BE49-F238E27FC236}">
                <a16:creationId xmlns:a16="http://schemas.microsoft.com/office/drawing/2014/main" id="{8B2CD78F-6C0D-4221-81F0-E0F4BFB20790}"/>
              </a:ext>
            </a:extLst>
          </p:cNvPr>
          <p:cNvSpPr>
            <a:spLocks noGrp="1"/>
          </p:cNvSpPr>
          <p:nvPr>
            <p:ph type="body" idx="4294967295"/>
          </p:nvPr>
        </p:nvSpPr>
        <p:spPr>
          <a:xfrm>
            <a:off x="457200" y="1339850"/>
            <a:ext cx="8578850" cy="4854575"/>
          </a:xfrm>
          <a:ln>
            <a:miter/>
          </a:ln>
        </p:spPr>
        <p:txBody>
          <a:bodyPr/>
          <a:lstStyle/>
          <a:p>
            <a:pPr marL="514350" indent="-514350" eaLnBrk="1" hangingPunct="1">
              <a:lnSpc>
                <a:spcPct val="150000"/>
              </a:lnSpc>
              <a:buFont typeface="Wingdings" panose="05000000000000000000" pitchFamily="2" charset="2"/>
              <a:buAutoNum type="arabicPeriod"/>
            </a:pPr>
            <a:r>
              <a:rPr lang="zh-CN" altLang="en-US" noProof="1"/>
              <a:t>简化用户的操作</a:t>
            </a:r>
          </a:p>
          <a:p>
            <a:pPr marL="514350" indent="-514350" eaLnBrk="1" hangingPunct="1">
              <a:lnSpc>
                <a:spcPct val="150000"/>
              </a:lnSpc>
              <a:buFont typeface="Wingdings" panose="05000000000000000000" pitchFamily="2" charset="2"/>
              <a:buAutoNum type="arabicPeriod"/>
            </a:pPr>
            <a:r>
              <a:rPr lang="zh-CN" altLang="en-US" noProof="1"/>
              <a:t>使用户能以多种角度看待同一数据 </a:t>
            </a:r>
          </a:p>
          <a:p>
            <a:pPr marL="514350" indent="-514350" eaLnBrk="1" hangingPunct="1">
              <a:lnSpc>
                <a:spcPct val="150000"/>
              </a:lnSpc>
              <a:buFont typeface="Wingdings" panose="05000000000000000000" pitchFamily="2" charset="2"/>
              <a:buAutoNum type="arabicPeriod"/>
            </a:pPr>
            <a:r>
              <a:rPr lang="zh-CN" altLang="en-US" noProof="1"/>
              <a:t>对重构数据库提供了一定程度的逻辑独立性 </a:t>
            </a:r>
          </a:p>
          <a:p>
            <a:pPr marL="514350" indent="-514350" eaLnBrk="1" hangingPunct="1">
              <a:lnSpc>
                <a:spcPct val="150000"/>
              </a:lnSpc>
              <a:buFont typeface="Wingdings" panose="05000000000000000000" pitchFamily="2" charset="2"/>
              <a:buAutoNum type="arabicPeriod"/>
            </a:pPr>
            <a:r>
              <a:rPr lang="zh-CN" altLang="en-US" noProof="1"/>
              <a:t>对机密数据提供安全保护</a:t>
            </a:r>
          </a:p>
          <a:p>
            <a:pPr marL="514350" indent="-514350" eaLnBrk="1" hangingPunct="1">
              <a:lnSpc>
                <a:spcPct val="150000"/>
              </a:lnSpc>
              <a:buFont typeface="Wingdings" panose="05000000000000000000" pitchFamily="2" charset="2"/>
              <a:buAutoNum type="arabicPeriod"/>
            </a:pPr>
            <a:r>
              <a:rPr lang="zh-CN" altLang="en-US" noProof="1"/>
              <a:t>适当的利用视图可以更清晰的表达查询</a:t>
            </a:r>
          </a:p>
          <a:p>
            <a:pPr eaLnBrk="1" hangingPunct="1"/>
            <a:endParaRPr lang="en-US" altLang="zh-CN" noProof="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a:extLst>
              <a:ext uri="{FF2B5EF4-FFF2-40B4-BE49-F238E27FC236}">
                <a16:creationId xmlns:a16="http://schemas.microsoft.com/office/drawing/2014/main" id="{57BC3C68-DB06-4424-9128-8BB136EFC472}"/>
              </a:ext>
            </a:extLst>
          </p:cNvPr>
          <p:cNvSpPr>
            <a:spLocks noGrp="1" noChangeArrowheads="1"/>
          </p:cNvSpPr>
          <p:nvPr>
            <p:ph type="title" idx="4294967295"/>
          </p:nvPr>
        </p:nvSpPr>
        <p:spPr/>
        <p:txBody>
          <a:bodyPr/>
          <a:lstStyle/>
          <a:p>
            <a:pPr eaLnBrk="1" hangingPunct="1"/>
            <a:r>
              <a:rPr lang="en-US" altLang="zh-CN" sz="3600"/>
              <a:t>3.8 </a:t>
            </a:r>
            <a:r>
              <a:rPr lang="zh-CN" altLang="en-US" sz="3600"/>
              <a:t>小结</a:t>
            </a:r>
          </a:p>
        </p:txBody>
      </p:sp>
      <p:sp>
        <p:nvSpPr>
          <p:cNvPr id="83970" name="内容占位符 2">
            <a:extLst>
              <a:ext uri="{FF2B5EF4-FFF2-40B4-BE49-F238E27FC236}">
                <a16:creationId xmlns:a16="http://schemas.microsoft.com/office/drawing/2014/main" id="{4015A8C9-8C96-4A60-8FFD-644AE0560B01}"/>
              </a:ext>
            </a:extLst>
          </p:cNvPr>
          <p:cNvSpPr>
            <a:spLocks noGrp="1"/>
          </p:cNvSpPr>
          <p:nvPr>
            <p:ph idx="4294967295"/>
          </p:nvPr>
        </p:nvSpPr>
        <p:spPr>
          <a:xfrm>
            <a:off x="457200" y="1098550"/>
            <a:ext cx="8229600" cy="5670550"/>
          </a:xfrm>
          <a:ln>
            <a:miter/>
          </a:ln>
        </p:spPr>
        <p:txBody>
          <a:bodyPr/>
          <a:lstStyle/>
          <a:p>
            <a:pPr marL="0" indent="0" eaLnBrk="1" hangingPunct="1">
              <a:lnSpc>
                <a:spcPct val="120000"/>
              </a:lnSpc>
              <a:buFont typeface="Wingdings" panose="05000000000000000000" pitchFamily="2" charset="2"/>
              <a:buNone/>
            </a:pPr>
            <a:endParaRPr lang="zh-CN" altLang="en-US" noProof="1">
              <a:solidFill>
                <a:schemeClr val="accent4"/>
              </a:solidFill>
            </a:endParaRPr>
          </a:p>
          <a:p>
            <a:pPr marL="0" indent="0" eaLnBrk="1" hangingPunct="1">
              <a:lnSpc>
                <a:spcPct val="120000"/>
              </a:lnSpc>
              <a:buFont typeface="Wingdings" panose="05000000000000000000" pitchFamily="2" charset="2"/>
              <a:buNone/>
            </a:pPr>
            <a:endParaRPr lang="zh-CN" altLang="en-US" noProof="1">
              <a:solidFill>
                <a:schemeClr val="accent4"/>
              </a:solidFill>
            </a:endParaRPr>
          </a:p>
          <a:p>
            <a:pPr marL="0" indent="0" eaLnBrk="1" hangingPunct="1">
              <a:lnSpc>
                <a:spcPct val="120000"/>
              </a:lnSpc>
              <a:buFont typeface="Wingdings" panose="05000000000000000000" pitchFamily="2" charset="2"/>
              <a:buNone/>
            </a:pPr>
            <a:r>
              <a:rPr lang="zh-CN" altLang="en-US" noProof="1">
                <a:solidFill>
                  <a:schemeClr val="accent4"/>
                </a:solidFill>
              </a:rPr>
              <a:t>                            </a:t>
            </a:r>
            <a:r>
              <a:rPr lang="zh-CN" altLang="en-US" sz="3600" noProof="1">
                <a:solidFill>
                  <a:schemeClr val="accent4"/>
                </a:solidFill>
              </a:rPr>
              <a:t>   </a:t>
            </a:r>
            <a:r>
              <a:rPr lang="zh-CN" altLang="en-US" sz="4000" noProof="1">
                <a:ln w="22225">
                  <a:solidFill>
                    <a:schemeClr val="accent2"/>
                  </a:solidFill>
                  <a:prstDash val="solid"/>
                </a:ln>
                <a:solidFill>
                  <a:schemeClr val="accent2">
                    <a:lumMod val="40000"/>
                    <a:lumOff val="60000"/>
                  </a:schemeClr>
                </a:solidFill>
              </a:rPr>
              <a:t>   第三章</a:t>
            </a:r>
          </a:p>
          <a:p>
            <a:pPr marL="0" indent="0" eaLnBrk="1" hangingPunct="1">
              <a:lnSpc>
                <a:spcPct val="120000"/>
              </a:lnSpc>
              <a:buFont typeface="Wingdings" panose="05000000000000000000" pitchFamily="2" charset="2"/>
              <a:buNone/>
            </a:pPr>
            <a:r>
              <a:rPr lang="en-US" altLang="zh-CN" sz="4000" noProof="1">
                <a:ln w="22225">
                  <a:solidFill>
                    <a:schemeClr val="accent2"/>
                  </a:solidFill>
                  <a:prstDash val="solid"/>
                </a:ln>
                <a:solidFill>
                  <a:schemeClr val="accent2">
                    <a:lumMod val="40000"/>
                    <a:lumOff val="60000"/>
                  </a:schemeClr>
                </a:solidFill>
              </a:rPr>
              <a:t>                           END</a:t>
            </a:r>
          </a:p>
          <a:p>
            <a:pPr marL="0" indent="0" eaLnBrk="1" hangingPunct="1">
              <a:lnSpc>
                <a:spcPct val="120000"/>
              </a:lnSpc>
              <a:buFont typeface="Wingdings" panose="05000000000000000000" pitchFamily="2" charset="2"/>
              <a:buNone/>
            </a:pPr>
            <a:r>
              <a:rPr lang="zh-CN" altLang="en-US" sz="3200" noProof="1">
                <a:solidFill>
                  <a:schemeClr val="accent4"/>
                </a:solidFill>
              </a:rPr>
              <a:t>       </a:t>
            </a:r>
            <a:endParaRPr lang="en-US" altLang="zh-CN" sz="3200" noProof="1">
              <a:solidFill>
                <a:schemeClr val="accent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id="{66B8D38F-8FF8-4C28-8DB9-49D5B64F3B52}"/>
              </a:ext>
            </a:extLst>
          </p:cNvPr>
          <p:cNvSpPr>
            <a:spLocks noGrp="1" noChangeArrowheads="1"/>
          </p:cNvSpPr>
          <p:nvPr>
            <p:ph type="title" idx="4294967295"/>
          </p:nvPr>
        </p:nvSpPr>
        <p:spPr/>
        <p:txBody>
          <a:bodyPr/>
          <a:lstStyle/>
          <a:p>
            <a:pPr eaLnBrk="1" hangingPunct="1"/>
            <a:r>
              <a:rPr lang="en-US" altLang="zh-CN" sz="3600"/>
              <a:t>2. </a:t>
            </a:r>
            <a:r>
              <a:rPr lang="zh-CN" altLang="en-US" sz="3600"/>
              <a:t>插入子查询结果</a:t>
            </a:r>
          </a:p>
        </p:txBody>
      </p:sp>
      <p:sp>
        <p:nvSpPr>
          <p:cNvPr id="8194" name="Rectangle 3">
            <a:extLst>
              <a:ext uri="{FF2B5EF4-FFF2-40B4-BE49-F238E27FC236}">
                <a16:creationId xmlns:a16="http://schemas.microsoft.com/office/drawing/2014/main" id="{6E4911B1-9FAB-4326-AEC0-81125E8556CB}"/>
              </a:ext>
            </a:extLst>
          </p:cNvPr>
          <p:cNvSpPr>
            <a:spLocks noGrp="1" noChangeArrowheads="1"/>
          </p:cNvSpPr>
          <p:nvPr>
            <p:ph type="body" idx="4294967295"/>
          </p:nvPr>
        </p:nvSpPr>
        <p:spPr>
          <a:xfrm>
            <a:off x="457200" y="1196975"/>
            <a:ext cx="8229600" cy="4854575"/>
          </a:xfrm>
        </p:spPr>
        <p:txBody>
          <a:bodyPr/>
          <a:lstStyle/>
          <a:p>
            <a:pPr eaLnBrk="1" hangingPunct="1"/>
            <a:r>
              <a:rPr lang="zh-CN" altLang="en-US"/>
              <a:t>语句格式</a:t>
            </a:r>
          </a:p>
          <a:p>
            <a:pPr eaLnBrk="1" hangingPunct="1">
              <a:buFont typeface="Wingdings" panose="05000000000000000000" pitchFamily="2" charset="2"/>
              <a:buNone/>
            </a:pPr>
            <a:r>
              <a:rPr lang="zh-CN" altLang="en-US"/>
              <a:t>   </a:t>
            </a:r>
            <a:r>
              <a:rPr lang="zh-CN" altLang="en-US" sz="2400"/>
              <a:t> </a:t>
            </a:r>
            <a:r>
              <a:rPr lang="en-US" altLang="zh-CN" sz="2400"/>
              <a:t>INSERT </a:t>
            </a:r>
          </a:p>
          <a:p>
            <a:pPr eaLnBrk="1" hangingPunct="1">
              <a:buFont typeface="Wingdings" panose="05000000000000000000" pitchFamily="2" charset="2"/>
              <a:buNone/>
            </a:pPr>
            <a:r>
              <a:rPr lang="en-US" altLang="zh-CN" sz="2400"/>
              <a:t>    </a:t>
            </a:r>
            <a:r>
              <a:rPr lang="zh-CN" altLang="en-US" sz="2400"/>
              <a:t> </a:t>
            </a:r>
            <a:r>
              <a:rPr lang="en-US" altLang="zh-CN" sz="2400"/>
              <a:t>INTO &lt;</a:t>
            </a:r>
            <a:r>
              <a:rPr lang="zh-CN" altLang="en-US" sz="2400"/>
              <a:t>表名</a:t>
            </a:r>
            <a:r>
              <a:rPr lang="en-US" altLang="zh-CN" sz="2400"/>
              <a:t>&gt;  [</a:t>
            </a:r>
            <a:r>
              <a:rPr lang="zh-CN" altLang="en-US" sz="2400"/>
              <a:t>(</a:t>
            </a:r>
            <a:r>
              <a:rPr lang="en-US" altLang="zh-CN" sz="2400"/>
              <a:t>&lt;</a:t>
            </a:r>
            <a:r>
              <a:rPr lang="zh-CN" altLang="en-US" sz="2400"/>
              <a:t>属性列</a:t>
            </a:r>
            <a:r>
              <a:rPr lang="en-US" altLang="zh-CN" sz="2400"/>
              <a:t>1&gt; [</a:t>
            </a:r>
            <a:r>
              <a:rPr lang="zh-CN" altLang="en-US" sz="2400"/>
              <a:t>,</a:t>
            </a:r>
            <a:r>
              <a:rPr lang="en-US" altLang="zh-CN" sz="2400"/>
              <a:t>&lt;</a:t>
            </a:r>
            <a:r>
              <a:rPr lang="zh-CN" altLang="en-US" sz="2400"/>
              <a:t>属性列</a:t>
            </a:r>
            <a:r>
              <a:rPr lang="en-US" altLang="zh-CN" sz="2400"/>
              <a:t>2&gt;…  </a:t>
            </a:r>
            <a:r>
              <a:rPr lang="zh-CN" altLang="en-US" sz="2400"/>
              <a:t>)</a:t>
            </a:r>
            <a:r>
              <a:rPr lang="en-US" altLang="zh-CN" sz="2400"/>
              <a:t>]</a:t>
            </a:r>
          </a:p>
          <a:p>
            <a:pPr eaLnBrk="1" hangingPunct="1">
              <a:buFont typeface="Wingdings" panose="05000000000000000000" pitchFamily="2" charset="2"/>
              <a:buNone/>
            </a:pPr>
            <a:r>
              <a:rPr lang="en-US" altLang="zh-CN" sz="2400"/>
              <a:t> </a:t>
            </a:r>
            <a:r>
              <a:rPr lang="zh-CN" altLang="en-US" sz="2400"/>
              <a:t>	子查询;</a:t>
            </a:r>
          </a:p>
          <a:p>
            <a:pPr eaLnBrk="1" hangingPunct="1">
              <a:buFont typeface="Wingdings" panose="05000000000000000000" pitchFamily="2" charset="2"/>
              <a:buNone/>
            </a:pPr>
            <a:endParaRPr lang="en-US" altLang="zh-CN"/>
          </a:p>
          <a:p>
            <a:pPr marL="457200" lvl="1" indent="0" eaLnBrk="1" hangingPunct="1">
              <a:buFont typeface="Wingdings" panose="05000000000000000000" pitchFamily="2" charset="2"/>
              <a:buNone/>
            </a:pPr>
            <a:r>
              <a:rPr lang="zh-CN" altLang="en-US"/>
              <a:t>子查询</a:t>
            </a:r>
            <a:r>
              <a:rPr lang="en-US" altLang="zh-CN" sz="2200"/>
              <a:t>SELECT</a:t>
            </a:r>
            <a:r>
              <a:rPr lang="zh-CN" altLang="en-US" sz="2200"/>
              <a:t>子句目标列必须与</a:t>
            </a:r>
            <a:r>
              <a:rPr lang="en-US" altLang="zh-CN" sz="2200"/>
              <a:t>INTO</a:t>
            </a:r>
            <a:r>
              <a:rPr lang="zh-CN" altLang="en-US" sz="2200"/>
              <a:t>子句匹配</a:t>
            </a:r>
          </a:p>
          <a:p>
            <a:pPr lvl="3">
              <a:buFont typeface="Wingdings" panose="05000000000000000000" pitchFamily="2" charset="2"/>
              <a:buChar char="Ø"/>
            </a:pPr>
            <a:r>
              <a:rPr lang="zh-CN" altLang="en-US" sz="2200"/>
              <a:t>值的个数</a:t>
            </a:r>
          </a:p>
          <a:p>
            <a:pPr lvl="3">
              <a:buFont typeface="Wingdings" panose="05000000000000000000" pitchFamily="2" charset="2"/>
              <a:buChar char="Ø"/>
            </a:pPr>
            <a:r>
              <a:rPr lang="zh-CN" altLang="en-US" sz="2200"/>
              <a:t>值的类型</a:t>
            </a:r>
          </a:p>
          <a:p>
            <a:pPr eaLnBrk="1" hangingPunct="1">
              <a:buFont typeface="Wingdings" panose="05000000000000000000" pitchFamily="2" charset="2"/>
              <a:buNone/>
            </a:pPr>
            <a:endParaRPr lang="zh-CN" altLang="en-US"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BC3BE80D-7B7A-4952-B1BD-103A2A68C98F}"/>
              </a:ext>
            </a:extLst>
          </p:cNvPr>
          <p:cNvSpPr>
            <a:spLocks noGrp="1" noChangeArrowheads="1"/>
          </p:cNvSpPr>
          <p:nvPr>
            <p:ph type="title" idx="4294967295"/>
          </p:nvPr>
        </p:nvSpPr>
        <p:spPr/>
        <p:txBody>
          <a:bodyPr/>
          <a:lstStyle/>
          <a:p>
            <a:pPr eaLnBrk="1" hangingPunct="1"/>
            <a:r>
              <a:rPr lang="zh-CN" altLang="en-US" sz="3600"/>
              <a:t>插入子查询结果（续）</a:t>
            </a:r>
          </a:p>
        </p:txBody>
      </p:sp>
      <p:sp>
        <p:nvSpPr>
          <p:cNvPr id="9218" name="Rectangle 3">
            <a:extLst>
              <a:ext uri="{FF2B5EF4-FFF2-40B4-BE49-F238E27FC236}">
                <a16:creationId xmlns:a16="http://schemas.microsoft.com/office/drawing/2014/main" id="{1DAD5D87-0137-4C67-B099-0157211D96BB}"/>
              </a:ext>
            </a:extLst>
          </p:cNvPr>
          <p:cNvSpPr>
            <a:spLocks noGrp="1" noChangeArrowheads="1"/>
          </p:cNvSpPr>
          <p:nvPr>
            <p:ph type="body" idx="4294967295"/>
          </p:nvPr>
        </p:nvSpPr>
        <p:spPr>
          <a:xfrm>
            <a:off x="250825" y="928688"/>
            <a:ext cx="8893175" cy="5499100"/>
          </a:xfrm>
        </p:spPr>
        <p:txBody>
          <a:bodyPr/>
          <a:lstStyle/>
          <a:p>
            <a:pPr eaLnBrk="1" hangingPunct="1">
              <a:lnSpc>
                <a:spcPct val="120000"/>
              </a:lnSpc>
              <a:spcBef>
                <a:spcPct val="0"/>
              </a:spcBef>
              <a:buFont typeface="Wingdings" panose="05000000000000000000" pitchFamily="2" charset="2"/>
              <a:buNone/>
            </a:pPr>
            <a:r>
              <a:rPr lang="en-US" altLang="zh-CN" sz="2400"/>
              <a:t>[</a:t>
            </a:r>
            <a:r>
              <a:rPr lang="zh-CN" altLang="en-US" sz="2400"/>
              <a:t>例</a:t>
            </a:r>
            <a:r>
              <a:rPr lang="en-US" altLang="zh-CN" sz="2400"/>
              <a:t>3.72]  </a:t>
            </a:r>
            <a:r>
              <a:rPr lang="zh-CN" altLang="en-US" sz="2400"/>
              <a:t>对每一个系，求学生的平均年龄，并把结果存入数据库</a:t>
            </a:r>
            <a:endParaRPr lang="en-US" altLang="zh-CN" sz="2400"/>
          </a:p>
          <a:p>
            <a:pPr eaLnBrk="1" hangingPunct="1">
              <a:lnSpc>
                <a:spcPct val="120000"/>
              </a:lnSpc>
              <a:spcBef>
                <a:spcPct val="0"/>
              </a:spcBef>
              <a:buFont typeface="Wingdings" panose="05000000000000000000" pitchFamily="2" charset="2"/>
              <a:buNone/>
            </a:pPr>
            <a:r>
              <a:rPr lang="zh-CN" altLang="en-US" sz="2400"/>
              <a:t>第一步：建表</a:t>
            </a:r>
          </a:p>
          <a:p>
            <a:pPr eaLnBrk="1" hangingPunct="1">
              <a:lnSpc>
                <a:spcPct val="120000"/>
              </a:lnSpc>
              <a:spcBef>
                <a:spcPct val="0"/>
              </a:spcBef>
              <a:buFont typeface="Wingdings" panose="05000000000000000000" pitchFamily="2" charset="2"/>
              <a:buNone/>
            </a:pPr>
            <a:r>
              <a:rPr lang="zh-CN" altLang="en-US" sz="2200"/>
              <a:t>     </a:t>
            </a:r>
            <a:r>
              <a:rPr lang="zh-CN" altLang="en-US" sz="2400"/>
              <a:t> </a:t>
            </a:r>
            <a:r>
              <a:rPr lang="en-US" altLang="zh-CN" sz="2400"/>
              <a:t>CREATE  TABLE  Dept_age</a:t>
            </a:r>
          </a:p>
          <a:p>
            <a:pPr eaLnBrk="1" hangingPunct="1">
              <a:lnSpc>
                <a:spcPct val="120000"/>
              </a:lnSpc>
              <a:spcBef>
                <a:spcPct val="0"/>
              </a:spcBef>
              <a:buFont typeface="Wingdings" panose="05000000000000000000" pitchFamily="2" charset="2"/>
              <a:buNone/>
            </a:pPr>
            <a:r>
              <a:rPr lang="en-US" altLang="zh-CN" sz="2400"/>
              <a:t>          </a:t>
            </a:r>
            <a:r>
              <a:rPr lang="zh-CN" altLang="en-US" sz="2400"/>
              <a:t>( </a:t>
            </a:r>
            <a:r>
              <a:rPr lang="en-US" altLang="zh-CN" sz="2400"/>
              <a:t>Sdept     CHAR</a:t>
            </a:r>
            <a:r>
              <a:rPr lang="zh-CN" altLang="en-US" sz="2400"/>
              <a:t>(</a:t>
            </a:r>
            <a:r>
              <a:rPr lang="en-US" altLang="zh-CN" sz="2400"/>
              <a:t>15</a:t>
            </a:r>
            <a:r>
              <a:rPr lang="zh-CN" altLang="en-US" sz="2400"/>
              <a:t>)</a:t>
            </a:r>
            <a:r>
              <a:rPr lang="en-US" altLang="zh-CN" sz="2400"/>
              <a:t>                     </a:t>
            </a:r>
            <a:r>
              <a:rPr lang="en-US" altLang="zh-CN" sz="2200"/>
              <a:t>/*</a:t>
            </a:r>
            <a:r>
              <a:rPr lang="zh-CN" altLang="en-US" sz="2200"/>
              <a:t>系名*</a:t>
            </a:r>
            <a:r>
              <a:rPr lang="en-US" altLang="zh-CN" sz="2200"/>
              <a:t>/</a:t>
            </a:r>
          </a:p>
          <a:p>
            <a:pPr eaLnBrk="1" hangingPunct="1">
              <a:lnSpc>
                <a:spcPct val="120000"/>
              </a:lnSpc>
              <a:spcBef>
                <a:spcPct val="0"/>
              </a:spcBef>
              <a:buFont typeface="Wingdings" panose="05000000000000000000" pitchFamily="2" charset="2"/>
              <a:buNone/>
            </a:pPr>
            <a:r>
              <a:rPr lang="en-US" altLang="zh-CN" sz="2400"/>
              <a:t>            Avg_age SMALLINT</a:t>
            </a:r>
            <a:r>
              <a:rPr lang="zh-CN" altLang="en-US" sz="2400"/>
              <a:t>);</a:t>
            </a:r>
            <a:r>
              <a:rPr lang="zh-CN" altLang="en-US" sz="2200"/>
              <a:t>          	</a:t>
            </a:r>
            <a:r>
              <a:rPr lang="en-US" altLang="zh-CN" sz="2200"/>
              <a:t>/*</a:t>
            </a:r>
            <a:r>
              <a:rPr lang="zh-CN" altLang="en-US" sz="2200"/>
              <a:t>学生平均年龄*</a:t>
            </a:r>
            <a:r>
              <a:rPr lang="en-US" altLang="zh-CN" sz="2200"/>
              <a:t>/</a:t>
            </a:r>
          </a:p>
          <a:p>
            <a:pPr eaLnBrk="1" hangingPunct="1">
              <a:lnSpc>
                <a:spcPct val="120000"/>
              </a:lnSpc>
              <a:spcBef>
                <a:spcPct val="0"/>
              </a:spcBef>
              <a:buFont typeface="Wingdings" panose="05000000000000000000" pitchFamily="2" charset="2"/>
              <a:buNone/>
            </a:pPr>
            <a:r>
              <a:rPr lang="zh-CN" altLang="en-US" sz="2400"/>
              <a:t>第二步：插入数据</a:t>
            </a:r>
          </a:p>
          <a:p>
            <a:pPr eaLnBrk="1" hangingPunct="1">
              <a:lnSpc>
                <a:spcPct val="120000"/>
              </a:lnSpc>
              <a:spcBef>
                <a:spcPct val="0"/>
              </a:spcBef>
              <a:buFont typeface="Wingdings" panose="05000000000000000000" pitchFamily="2" charset="2"/>
              <a:buNone/>
            </a:pPr>
            <a:r>
              <a:rPr lang="zh-CN" altLang="en-US" sz="2200"/>
              <a:t>       </a:t>
            </a:r>
            <a:r>
              <a:rPr lang="zh-CN" altLang="en-US" sz="2400"/>
              <a:t> </a:t>
            </a:r>
            <a:r>
              <a:rPr lang="en-US" altLang="zh-CN" sz="2400"/>
              <a:t>INSERT</a:t>
            </a:r>
          </a:p>
          <a:p>
            <a:pPr eaLnBrk="1" hangingPunct="1">
              <a:lnSpc>
                <a:spcPct val="120000"/>
              </a:lnSpc>
              <a:spcBef>
                <a:spcPct val="0"/>
              </a:spcBef>
              <a:buFont typeface="Wingdings" panose="05000000000000000000" pitchFamily="2" charset="2"/>
              <a:buNone/>
            </a:pPr>
            <a:r>
              <a:rPr lang="en-US" altLang="zh-CN" sz="2400"/>
              <a:t>       INTO  Dept_age</a:t>
            </a:r>
            <a:r>
              <a:rPr lang="zh-CN" altLang="en-US" sz="2400"/>
              <a:t>(</a:t>
            </a:r>
            <a:r>
              <a:rPr lang="en-US" altLang="zh-CN" sz="2400">
                <a:solidFill>
                  <a:srgbClr val="0066FF"/>
                </a:solidFill>
              </a:rPr>
              <a:t>Sdept</a:t>
            </a:r>
            <a:r>
              <a:rPr lang="zh-CN" altLang="en-US" sz="2400">
                <a:solidFill>
                  <a:srgbClr val="0066FF"/>
                </a:solidFill>
              </a:rPr>
              <a:t>,</a:t>
            </a:r>
            <a:r>
              <a:rPr lang="en-US" altLang="zh-CN" sz="2400">
                <a:solidFill>
                  <a:srgbClr val="0066FF"/>
                </a:solidFill>
              </a:rPr>
              <a:t>Avg_age</a:t>
            </a:r>
            <a:r>
              <a:rPr lang="zh-CN" altLang="en-US" sz="2400"/>
              <a:t>)</a:t>
            </a:r>
          </a:p>
          <a:p>
            <a:pPr eaLnBrk="1" hangingPunct="1">
              <a:lnSpc>
                <a:spcPct val="120000"/>
              </a:lnSpc>
              <a:spcBef>
                <a:spcPct val="0"/>
              </a:spcBef>
              <a:buFont typeface="Wingdings" panose="05000000000000000000" pitchFamily="2" charset="2"/>
              <a:buNone/>
            </a:pPr>
            <a:r>
              <a:rPr lang="en-US" altLang="zh-CN" sz="2400"/>
              <a:t>              SELECT  </a:t>
            </a:r>
            <a:r>
              <a:rPr lang="en-US" altLang="zh-CN" sz="2400">
                <a:solidFill>
                  <a:srgbClr val="0066FF"/>
                </a:solidFill>
              </a:rPr>
              <a:t>Sdept</a:t>
            </a:r>
            <a:r>
              <a:rPr lang="zh-CN" altLang="en-US" sz="2400">
                <a:solidFill>
                  <a:srgbClr val="0066FF"/>
                </a:solidFill>
              </a:rPr>
              <a:t>，</a:t>
            </a:r>
            <a:r>
              <a:rPr lang="en-US" altLang="zh-CN" sz="2400">
                <a:solidFill>
                  <a:srgbClr val="0066FF"/>
                </a:solidFill>
              </a:rPr>
              <a:t>AVG</a:t>
            </a:r>
            <a:r>
              <a:rPr lang="zh-CN" altLang="en-US" sz="2400">
                <a:solidFill>
                  <a:srgbClr val="0066FF"/>
                </a:solidFill>
              </a:rPr>
              <a:t>(</a:t>
            </a:r>
            <a:r>
              <a:rPr lang="en-US" altLang="zh-CN" sz="2400">
                <a:solidFill>
                  <a:srgbClr val="0066FF"/>
                </a:solidFill>
              </a:rPr>
              <a:t>Sage</a:t>
            </a:r>
            <a:r>
              <a:rPr lang="zh-CN" altLang="en-US" sz="2400">
                <a:solidFill>
                  <a:srgbClr val="0066FF"/>
                </a:solidFill>
              </a:rPr>
              <a:t>)</a:t>
            </a:r>
          </a:p>
          <a:p>
            <a:pPr eaLnBrk="1" hangingPunct="1">
              <a:lnSpc>
                <a:spcPct val="120000"/>
              </a:lnSpc>
              <a:spcBef>
                <a:spcPct val="0"/>
              </a:spcBef>
              <a:buFont typeface="Wingdings" panose="05000000000000000000" pitchFamily="2" charset="2"/>
              <a:buNone/>
            </a:pPr>
            <a:r>
              <a:rPr lang="en-US" altLang="zh-CN" sz="2400"/>
              <a:t>              FROM     Student</a:t>
            </a:r>
          </a:p>
          <a:p>
            <a:pPr eaLnBrk="1" hangingPunct="1">
              <a:lnSpc>
                <a:spcPct val="120000"/>
              </a:lnSpc>
              <a:spcBef>
                <a:spcPct val="0"/>
              </a:spcBef>
              <a:buFont typeface="Wingdings" panose="05000000000000000000" pitchFamily="2" charset="2"/>
              <a:buNone/>
            </a:pPr>
            <a:r>
              <a:rPr lang="en-US" altLang="zh-CN" sz="2400"/>
              <a:t>              GROUP BY Sdept</a:t>
            </a:r>
            <a:r>
              <a:rPr lang="zh-CN" altLang="en-US" sz="2400"/>
              <a:t>;</a:t>
            </a:r>
          </a:p>
          <a:p>
            <a:pPr eaLnBrk="1" hangingPunct="1">
              <a:lnSpc>
                <a:spcPct val="80000"/>
              </a:lnSpc>
              <a:buFont typeface="Wingdings" panose="05000000000000000000" pitchFamily="2" charset="2"/>
              <a:buNone/>
            </a:pPr>
            <a:endParaRPr lang="en-US" altLang="zh-CN" sz="2400"/>
          </a:p>
          <a:p>
            <a:pPr eaLnBrk="1" hangingPunct="1">
              <a:lnSpc>
                <a:spcPct val="80000"/>
              </a:lnSpc>
              <a:buFont typeface="Wingdings" panose="05000000000000000000" pitchFamily="2" charset="2"/>
              <a:buNone/>
            </a:pPr>
            <a:r>
              <a:rPr lang="en-US" altLang="zh-CN" sz="240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DF129BD3-E5B8-4B30-9241-9FEE7A160815}"/>
              </a:ext>
            </a:extLst>
          </p:cNvPr>
          <p:cNvSpPr>
            <a:spLocks noGrp="1" noChangeArrowheads="1"/>
          </p:cNvSpPr>
          <p:nvPr>
            <p:ph type="title" idx="4294967295"/>
          </p:nvPr>
        </p:nvSpPr>
        <p:spPr/>
        <p:txBody>
          <a:bodyPr/>
          <a:lstStyle/>
          <a:p>
            <a:pPr eaLnBrk="1" hangingPunct="1"/>
            <a:r>
              <a:rPr lang="zh-CN" altLang="en-US" sz="3600"/>
              <a:t>插入子查询结果（续）</a:t>
            </a:r>
          </a:p>
        </p:txBody>
      </p:sp>
      <p:sp>
        <p:nvSpPr>
          <p:cNvPr id="10242" name="Rectangle 3">
            <a:extLst>
              <a:ext uri="{FF2B5EF4-FFF2-40B4-BE49-F238E27FC236}">
                <a16:creationId xmlns:a16="http://schemas.microsoft.com/office/drawing/2014/main" id="{C980AF08-6F60-4FBC-B4AC-D9CE40F1312D}"/>
              </a:ext>
            </a:extLst>
          </p:cNvPr>
          <p:cNvSpPr>
            <a:spLocks noGrp="1" noChangeArrowheads="1"/>
          </p:cNvSpPr>
          <p:nvPr>
            <p:ph type="body" idx="4294967295"/>
          </p:nvPr>
        </p:nvSpPr>
        <p:spPr>
          <a:xfrm>
            <a:off x="612775" y="1196975"/>
            <a:ext cx="8074025" cy="5194300"/>
          </a:xfrm>
        </p:spPr>
        <p:txBody>
          <a:bodyPr/>
          <a:lstStyle/>
          <a:p>
            <a:pPr eaLnBrk="1" hangingPunct="1">
              <a:lnSpc>
                <a:spcPct val="110000"/>
              </a:lnSpc>
            </a:pPr>
            <a:r>
              <a:rPr lang="en-US" altLang="zh-CN"/>
              <a:t>RDBMS</a:t>
            </a:r>
            <a:r>
              <a:rPr lang="zh-CN" altLang="en-US"/>
              <a:t>在执行插入语句时会自动检查所插元组是否破坏表上已定义的完整性规则</a:t>
            </a:r>
          </a:p>
          <a:p>
            <a:pPr lvl="1">
              <a:lnSpc>
                <a:spcPct val="110000"/>
              </a:lnSpc>
            </a:pPr>
            <a:r>
              <a:rPr lang="zh-CN" altLang="en-US"/>
              <a:t>实体完整性</a:t>
            </a:r>
          </a:p>
          <a:p>
            <a:pPr lvl="1">
              <a:lnSpc>
                <a:spcPct val="110000"/>
              </a:lnSpc>
            </a:pPr>
            <a:r>
              <a:rPr lang="zh-CN" altLang="en-US"/>
              <a:t>参照完整性</a:t>
            </a:r>
          </a:p>
          <a:p>
            <a:pPr lvl="1">
              <a:lnSpc>
                <a:spcPct val="110000"/>
              </a:lnSpc>
            </a:pPr>
            <a:r>
              <a:rPr lang="zh-CN" altLang="en-US"/>
              <a:t>用户定义的完整性</a:t>
            </a:r>
          </a:p>
          <a:p>
            <a:pPr marL="914400" lvl="2" indent="0">
              <a:lnSpc>
                <a:spcPct val="110000"/>
              </a:lnSpc>
              <a:buSzPct val="87000"/>
              <a:buFont typeface="Wingdings" panose="05000000000000000000" pitchFamily="2" charset="2"/>
              <a:buNone/>
            </a:pPr>
            <a:endParaRPr lang="zh-CN" altLang="en-US"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495F0E32-5564-498E-ADC0-42116FD97513}"/>
              </a:ext>
            </a:extLst>
          </p:cNvPr>
          <p:cNvSpPr>
            <a:spLocks noGrp="1" noChangeArrowheads="1"/>
          </p:cNvSpPr>
          <p:nvPr>
            <p:ph type="title" idx="4294967295"/>
          </p:nvPr>
        </p:nvSpPr>
        <p:spPr/>
        <p:txBody>
          <a:bodyPr/>
          <a:lstStyle/>
          <a:p>
            <a:pPr eaLnBrk="1" hangingPunct="1"/>
            <a:r>
              <a:rPr lang="en-US" altLang="zh-CN" sz="3600"/>
              <a:t>3.5  </a:t>
            </a:r>
            <a:r>
              <a:rPr lang="zh-CN" altLang="en-US" sz="3600"/>
              <a:t>数据更新 </a:t>
            </a:r>
          </a:p>
        </p:txBody>
      </p:sp>
      <p:sp>
        <p:nvSpPr>
          <p:cNvPr id="11266" name="Rectangle 3">
            <a:extLst>
              <a:ext uri="{FF2B5EF4-FFF2-40B4-BE49-F238E27FC236}">
                <a16:creationId xmlns:a16="http://schemas.microsoft.com/office/drawing/2014/main" id="{048EBCA1-E4D9-400E-9B7E-8AA764097277}"/>
              </a:ext>
            </a:extLst>
          </p:cNvPr>
          <p:cNvSpPr>
            <a:spLocks noGrp="1" noChangeArrowheads="1"/>
          </p:cNvSpPr>
          <p:nvPr>
            <p:ph type="body" idx="4294967295"/>
          </p:nvPr>
        </p:nvSpPr>
        <p:spPr>
          <a:xfrm>
            <a:off x="611188" y="1339850"/>
            <a:ext cx="8075612" cy="4854575"/>
          </a:xfrm>
        </p:spPr>
        <p:txBody>
          <a:bodyPr/>
          <a:lstStyle/>
          <a:p>
            <a:pPr algn="just" eaLnBrk="1" hangingPunct="1">
              <a:lnSpc>
                <a:spcPct val="180000"/>
              </a:lnSpc>
              <a:buFont typeface="Wingdings" panose="05000000000000000000" pitchFamily="2" charset="2"/>
              <a:buNone/>
            </a:pPr>
            <a:r>
              <a:rPr lang="en-US" altLang="zh-CN"/>
              <a:t>3.5.1  </a:t>
            </a:r>
            <a:r>
              <a:rPr lang="zh-CN" altLang="en-US"/>
              <a:t>插入数据</a:t>
            </a:r>
          </a:p>
          <a:p>
            <a:pPr algn="just" eaLnBrk="1" hangingPunct="1">
              <a:lnSpc>
                <a:spcPct val="180000"/>
              </a:lnSpc>
              <a:buFont typeface="Wingdings" panose="05000000000000000000" pitchFamily="2" charset="2"/>
              <a:buNone/>
            </a:pPr>
            <a:r>
              <a:rPr lang="en-US" altLang="zh-CN">
                <a:solidFill>
                  <a:srgbClr val="00B050"/>
                </a:solidFill>
              </a:rPr>
              <a:t>3.5.2  </a:t>
            </a:r>
            <a:r>
              <a:rPr lang="zh-CN" altLang="en-US">
                <a:solidFill>
                  <a:srgbClr val="00B050"/>
                </a:solidFill>
              </a:rPr>
              <a:t>修改数据</a:t>
            </a:r>
          </a:p>
          <a:p>
            <a:pPr eaLnBrk="1" hangingPunct="1">
              <a:lnSpc>
                <a:spcPct val="180000"/>
              </a:lnSpc>
              <a:buFont typeface="Wingdings" panose="05000000000000000000" pitchFamily="2" charset="2"/>
              <a:buNone/>
            </a:pPr>
            <a:r>
              <a:rPr lang="en-US" altLang="zh-CN"/>
              <a:t>3.5.3  </a:t>
            </a:r>
            <a:r>
              <a:rPr lang="zh-CN" altLang="en-US"/>
              <a:t>删除数据 </a:t>
            </a:r>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TotalTime>
  <Pages>0</Pages>
  <Words>2929</Words>
  <Characters>0</Characters>
  <Application>Microsoft Office PowerPoint</Application>
  <DocSecurity>0</DocSecurity>
  <PresentationFormat>全屏显示(4:3)</PresentationFormat>
  <Lines>0</Lines>
  <Paragraphs>435</Paragraphs>
  <Slides>59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59</vt:i4>
      </vt:variant>
    </vt:vector>
  </HeadingPairs>
  <TitlesOfParts>
    <vt:vector size="67" baseType="lpstr">
      <vt:lpstr>Times-Roman</vt:lpstr>
      <vt:lpstr>黑体</vt:lpstr>
      <vt:lpstr>宋体</vt:lpstr>
      <vt:lpstr>Arial</vt:lpstr>
      <vt:lpstr>Calibri</vt:lpstr>
      <vt:lpstr>Times New Roman</vt:lpstr>
      <vt:lpstr>Wingdings</vt:lpstr>
      <vt:lpstr>数据库系统概论</vt:lpstr>
      <vt:lpstr>PowerPoint 演示文稿</vt:lpstr>
      <vt:lpstr>第三章  关系数据库标准语言SQL</vt:lpstr>
      <vt:lpstr>3.5  数据更新 </vt:lpstr>
      <vt:lpstr>3.5.1  插入数据</vt:lpstr>
      <vt:lpstr>1. 插入元组</vt:lpstr>
      <vt:lpstr>2. 插入子查询结果</vt:lpstr>
      <vt:lpstr>插入子查询结果（续）</vt:lpstr>
      <vt:lpstr>插入子查询结果（续）</vt:lpstr>
      <vt:lpstr>3.5  数据更新 </vt:lpstr>
      <vt:lpstr>3.5.2  修改数据</vt:lpstr>
      <vt:lpstr>修改数据（续）</vt:lpstr>
      <vt:lpstr>1. 修改某一个元组的值</vt:lpstr>
      <vt:lpstr>2. 修改多个元组的值</vt:lpstr>
      <vt:lpstr>3. 带子查询的修改语句</vt:lpstr>
      <vt:lpstr>修改数据（续）</vt:lpstr>
      <vt:lpstr>3.5  数据更新 </vt:lpstr>
      <vt:lpstr>3.5.3  删除数据</vt:lpstr>
      <vt:lpstr>删除数据（续）</vt:lpstr>
      <vt:lpstr>1. 删除某一个元组的值</vt:lpstr>
      <vt:lpstr>2. 删除多个元组的值</vt:lpstr>
      <vt:lpstr>3. 带子查询的删除语句</vt:lpstr>
      <vt:lpstr>第三章  关系数据库标准语言SQL</vt:lpstr>
      <vt:lpstr>3.6 空值的处理</vt:lpstr>
      <vt:lpstr>1. 空值的产生</vt:lpstr>
      <vt:lpstr>空值的产生（续）</vt:lpstr>
      <vt:lpstr>2. 空值的判断</vt:lpstr>
      <vt:lpstr>3. 空值的约束条件</vt:lpstr>
      <vt:lpstr>空值的算术运算、比较运算和逻辑运算（续）</vt:lpstr>
      <vt:lpstr>空值的算术运算、比较运算和逻辑运算（续）</vt:lpstr>
      <vt:lpstr>第三章  关系数据库标准语言SQL</vt:lpstr>
      <vt:lpstr>3.7  视图</vt:lpstr>
      <vt:lpstr>3.7  视图</vt:lpstr>
      <vt:lpstr>1. 建立视图</vt:lpstr>
      <vt:lpstr>建立视图（续）</vt:lpstr>
      <vt:lpstr> 建立视图（续）</vt:lpstr>
      <vt:lpstr>建立视图（续）</vt:lpstr>
      <vt:lpstr>建立视图（续）</vt:lpstr>
      <vt:lpstr>建立视图（续）</vt:lpstr>
      <vt:lpstr>建立视图（续）</vt:lpstr>
      <vt:lpstr>建立视图（续）</vt:lpstr>
      <vt:lpstr>建立视图（续）</vt:lpstr>
      <vt:lpstr>建立视图（续）</vt:lpstr>
      <vt:lpstr> 建立视图（续）</vt:lpstr>
      <vt:lpstr>2. 删除视图</vt:lpstr>
      <vt:lpstr>删除视图（续）</vt:lpstr>
      <vt:lpstr>3.7  视图</vt:lpstr>
      <vt:lpstr>3.7.2  查询视图</vt:lpstr>
      <vt:lpstr>查询视图（续）</vt:lpstr>
      <vt:lpstr>查询视图（续）</vt:lpstr>
      <vt:lpstr>查询视图（续）</vt:lpstr>
      <vt:lpstr>查询视图（续）</vt:lpstr>
      <vt:lpstr>3.7 视图</vt:lpstr>
      <vt:lpstr>更新视图（续）</vt:lpstr>
      <vt:lpstr>更新视图（续）</vt:lpstr>
      <vt:lpstr>更新视图（续）</vt:lpstr>
      <vt:lpstr>更新视图（续）</vt:lpstr>
      <vt:lpstr>3.7  视图</vt:lpstr>
      <vt:lpstr>3.7.4  视图的作用</vt:lpstr>
      <vt:lpstr>3.8 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guixiang</dc:creator>
  <cp:keywords/>
  <dc:description/>
  <cp:lastModifiedBy>David yonggang</cp:lastModifiedBy>
  <cp:revision>98</cp:revision>
  <dcterms:created xsi:type="dcterms:W3CDTF">2014-10-23T05:15:22Z</dcterms:created>
  <dcterms:modified xsi:type="dcterms:W3CDTF">2020-03-16T04:32:56Z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