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7" r:id="rId2"/>
    <p:sldMasterId id="2147483768" r:id="rId3"/>
  </p:sldMasterIdLst>
  <p:notesMasterIdLst>
    <p:notesMasterId r:id="rId77"/>
  </p:notesMasterIdLst>
  <p:sldIdLst>
    <p:sldId id="258" r:id="rId4"/>
    <p:sldId id="490" r:id="rId5"/>
    <p:sldId id="390" r:id="rId6"/>
    <p:sldId id="391" r:id="rId7"/>
    <p:sldId id="396" r:id="rId8"/>
    <p:sldId id="397" r:id="rId9"/>
    <p:sldId id="398" r:id="rId10"/>
    <p:sldId id="568" r:id="rId11"/>
    <p:sldId id="569" r:id="rId12"/>
    <p:sldId id="571" r:id="rId13"/>
    <p:sldId id="399" r:id="rId14"/>
    <p:sldId id="400" r:id="rId15"/>
    <p:sldId id="471" r:id="rId16"/>
    <p:sldId id="402" r:id="rId17"/>
    <p:sldId id="403" r:id="rId18"/>
    <p:sldId id="405" r:id="rId19"/>
    <p:sldId id="472" r:id="rId20"/>
    <p:sldId id="407" r:id="rId21"/>
    <p:sldId id="572" r:id="rId22"/>
    <p:sldId id="473" r:id="rId23"/>
    <p:sldId id="411" r:id="rId24"/>
    <p:sldId id="412" r:id="rId25"/>
    <p:sldId id="413" r:id="rId26"/>
    <p:sldId id="415" r:id="rId27"/>
    <p:sldId id="416" r:id="rId28"/>
    <p:sldId id="417" r:id="rId29"/>
    <p:sldId id="664" r:id="rId30"/>
    <p:sldId id="665" r:id="rId31"/>
    <p:sldId id="666" r:id="rId32"/>
    <p:sldId id="418" r:id="rId33"/>
    <p:sldId id="419" r:id="rId34"/>
    <p:sldId id="421" r:id="rId35"/>
    <p:sldId id="422" r:id="rId36"/>
    <p:sldId id="423" r:id="rId37"/>
    <p:sldId id="424" r:id="rId38"/>
    <p:sldId id="474" r:id="rId39"/>
    <p:sldId id="426" r:id="rId40"/>
    <p:sldId id="429" r:id="rId41"/>
    <p:sldId id="475" r:id="rId42"/>
    <p:sldId id="434" r:id="rId43"/>
    <p:sldId id="435" r:id="rId44"/>
    <p:sldId id="436" r:id="rId45"/>
    <p:sldId id="437" r:id="rId46"/>
    <p:sldId id="438" r:id="rId47"/>
    <p:sldId id="439" r:id="rId48"/>
    <p:sldId id="440" r:id="rId49"/>
    <p:sldId id="476" r:id="rId50"/>
    <p:sldId id="442" r:id="rId51"/>
    <p:sldId id="567" r:id="rId52"/>
    <p:sldId id="443" r:id="rId53"/>
    <p:sldId id="446" r:id="rId54"/>
    <p:sldId id="447" r:id="rId55"/>
    <p:sldId id="643" r:id="rId56"/>
    <p:sldId id="449" r:id="rId57"/>
    <p:sldId id="450" r:id="rId58"/>
    <p:sldId id="451" r:id="rId59"/>
    <p:sldId id="453" r:id="rId60"/>
    <p:sldId id="454" r:id="rId61"/>
    <p:sldId id="455" r:id="rId62"/>
    <p:sldId id="456"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712" r:id="rId76"/>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99FF66"/>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94" d="100"/>
          <a:sy n="94" d="100"/>
        </p:scale>
        <p:origin x="8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56FD1A7-934F-4817-8CC4-5151D889D14D}"/>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4099" name="Rectangle 3">
            <a:extLst>
              <a:ext uri="{FF2B5EF4-FFF2-40B4-BE49-F238E27FC236}">
                <a16:creationId xmlns:a16="http://schemas.microsoft.com/office/drawing/2014/main" id="{31C58D52-FAFE-4824-9368-9E82FB04E59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4100" name="Rectangle 4">
            <a:extLst>
              <a:ext uri="{FF2B5EF4-FFF2-40B4-BE49-F238E27FC236}">
                <a16:creationId xmlns:a16="http://schemas.microsoft.com/office/drawing/2014/main" id="{C8F1DA5C-12A3-483D-8B2B-5884C81EB5AB}"/>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8F77EB53-9658-43C1-BAD1-6474A2CA77A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77FE0092-0B1C-495E-A6CB-1097CF17C1F9}"/>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4103" name="Rectangle 7">
            <a:extLst>
              <a:ext uri="{FF2B5EF4-FFF2-40B4-BE49-F238E27FC236}">
                <a16:creationId xmlns:a16="http://schemas.microsoft.com/office/drawing/2014/main" id="{909B86E5-9556-4AA1-BAF6-24DB09BEF59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FCA9FEC5-B8D2-4892-9811-C4AC611D5BBA}"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D01D6C2-62CA-4AF7-B2E8-E83AD081B4F6}"/>
              </a:ext>
            </a:extLst>
          </p:cNvPr>
          <p:cNvSpPr>
            <a:spLocks noGrp="1" noRot="1" noChangeAspect="1" noChangeArrowheads="1" noTextEdit="1"/>
          </p:cNvSpPr>
          <p:nvPr>
            <p:ph type="sldImg" idx="4294967295"/>
          </p:nvPr>
        </p:nvSpPr>
        <p:spPr>
          <a:xfrm>
            <a:off x="922338" y="747713"/>
            <a:ext cx="4987925" cy="3741737"/>
          </a:xfrm>
        </p:spPr>
      </p:sp>
      <p:sp>
        <p:nvSpPr>
          <p:cNvPr id="14338" name="备注占位符 2">
            <a:extLst>
              <a:ext uri="{FF2B5EF4-FFF2-40B4-BE49-F238E27FC236}">
                <a16:creationId xmlns:a16="http://schemas.microsoft.com/office/drawing/2014/main" id="{84316AD8-F78B-469F-B638-7862E1F581E7}"/>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90F0A7DE-D9B1-4660-A36C-E894097529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F60518-A821-4E3B-888D-F56CC62FC6BE}" type="slidenum">
              <a:rPr lang="zh-CN" altLang="en-US" smtClean="0">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843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260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7210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C68308D6-2697-452B-BFAF-6BAD642333B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796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EC5817B-ADF7-4E49-840F-8EF44C0F9C5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7743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EB05BF2-C0A6-47E7-8573-3F27122666F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730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635BAB9E-21C1-46C7-8FAA-E54CDB722E8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9903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FA8427B9-056D-477A-ABF8-E97AE9E3A11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1762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5FD8C1F-06F0-49C5-AD01-D53E12EAC60B}"/>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9786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D6E17A9-D3B9-459D-9501-FD89F2299B5E}"/>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6341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4CB1F14-11C3-472B-9476-FC661D50578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942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88888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E97049A-26B6-4396-9C1F-B6C37640747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170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ECE2349-0319-4686-9212-D1677CBA501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2274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4E28FA-BC76-4AE2-A5FC-97CD42C65B59}"/>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2951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D2363E21-9523-4DCB-B889-68F8338CB1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0539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4C494F75-9C2F-4065-8EE3-29A11015A7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5836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FD037280-7697-49E1-BC86-E108D69C862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8410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910E2181-2A50-409E-B3F2-C380BBDF0D2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4650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3B031129-18FF-4F4F-9D94-96B2723B54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7264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159A5E77-9FCA-459B-A149-72A9438E0EB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4968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119B72D6-E3AB-4E42-9BA1-3F43EF8A28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6957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760895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5C7D70CA-8523-4C96-866E-7FCA8D7561E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06055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B2FD11A4-504B-4379-8041-7BC0B3088E22}"/>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43328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E0D279D3-5FB5-4747-9FC9-04958244AA7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726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1F68E013-24B2-465A-8A89-3F2A84798A7D}"/>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825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2457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590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4327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9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381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30288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64A6FE88-502C-4366-B43E-54C41802F5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EAEDBB97-F408-4584-A74C-165471FD84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3B49A9DE-2140-4E34-AD36-FC998B83057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0F1AEA9-BFDB-480E-A020-6BCAF307F0F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48E1ACFC-B7C0-4789-8D8E-2B6662EAE09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60144FB-C1BA-42E1-952E-9576E279D06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779" r:id="rId1"/>
    <p:sldLayoutId id="2147483778" r:id="rId2"/>
    <p:sldLayoutId id="2147483777" r:id="rId3"/>
    <p:sldLayoutId id="2147483776" r:id="rId4"/>
    <p:sldLayoutId id="2147483775" r:id="rId5"/>
    <p:sldLayoutId id="2147483774" r:id="rId6"/>
    <p:sldLayoutId id="2147483773" r:id="rId7"/>
    <p:sldLayoutId id="2147483772" r:id="rId8"/>
    <p:sldLayoutId id="2147483771" r:id="rId9"/>
    <p:sldLayoutId id="2147483770" r:id="rId10"/>
    <p:sldLayoutId id="214748376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3246EF3D-B43C-422C-A2C6-F29D55CB78A4}"/>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1" name="Picture 2" descr="未命名_副本">
            <a:extLst>
              <a:ext uri="{FF2B5EF4-FFF2-40B4-BE49-F238E27FC236}">
                <a16:creationId xmlns:a16="http://schemas.microsoft.com/office/drawing/2014/main" id="{F13F4645-E6AC-4134-BC29-9BB0B2AAB8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3" descr="图片2">
            <a:extLst>
              <a:ext uri="{FF2B5EF4-FFF2-40B4-BE49-F238E27FC236}">
                <a16:creationId xmlns:a16="http://schemas.microsoft.com/office/drawing/2014/main" id="{F8E45E26-580F-4162-B70B-320EA0C068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descr="图片2">
            <a:extLst>
              <a:ext uri="{FF2B5EF4-FFF2-40B4-BE49-F238E27FC236}">
                <a16:creationId xmlns:a16="http://schemas.microsoft.com/office/drawing/2014/main" id="{BC163C82-5E9A-4D06-B7E1-6CAD472383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9EDEEB82-A897-40D6-B31B-459A010DE2E0}"/>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2055" name="WordArt 8">
            <a:extLst>
              <a:ext uri="{FF2B5EF4-FFF2-40B4-BE49-F238E27FC236}">
                <a16:creationId xmlns:a16="http://schemas.microsoft.com/office/drawing/2014/main" id="{13CC86EE-FD70-4A42-99D1-A4125DE5B5C5}"/>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pic>
        <p:nvPicPr>
          <p:cNvPr id="2056" name="Picture 9" descr="图片3">
            <a:extLst>
              <a:ext uri="{FF2B5EF4-FFF2-40B4-BE49-F238E27FC236}">
                <a16:creationId xmlns:a16="http://schemas.microsoft.com/office/drawing/2014/main" id="{82859C24-D563-46F0-83CC-468108C2FC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2">
            <a:extLst>
              <a:ext uri="{FF2B5EF4-FFF2-40B4-BE49-F238E27FC236}">
                <a16:creationId xmlns:a16="http://schemas.microsoft.com/office/drawing/2014/main" id="{AEF88741-AEBA-49EB-AEE2-FE14DCF58C7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8" name="日期占位符 3">
            <a:extLst>
              <a:ext uri="{FF2B5EF4-FFF2-40B4-BE49-F238E27FC236}">
                <a16:creationId xmlns:a16="http://schemas.microsoft.com/office/drawing/2014/main" id="{7B10C5B1-8EC2-4725-8001-D5605FB37F82}"/>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9" r:id="rId2"/>
    <p:sldLayoutId id="2147483788" r:id="rId3"/>
    <p:sldLayoutId id="2147483787" r:id="rId4"/>
    <p:sldLayoutId id="2147483786" r:id="rId5"/>
    <p:sldLayoutId id="2147483785" r:id="rId6"/>
    <p:sldLayoutId id="2147483784" r:id="rId7"/>
    <p:sldLayoutId id="2147483783" r:id="rId8"/>
    <p:sldLayoutId id="2147483782" r:id="rId9"/>
    <p:sldLayoutId id="2147483781" r:id="rId10"/>
    <p:sldLayoutId id="214748378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020FF0C5-BB66-49EE-8FE9-C8C09E7F0513}"/>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3075" name="Picture 2" descr="未命名_副本">
            <a:extLst>
              <a:ext uri="{FF2B5EF4-FFF2-40B4-BE49-F238E27FC236}">
                <a16:creationId xmlns:a16="http://schemas.microsoft.com/office/drawing/2014/main" id="{AAD3C0C9-DA30-437B-94A6-C230F469E0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3" descr="图片2">
            <a:extLst>
              <a:ext uri="{FF2B5EF4-FFF2-40B4-BE49-F238E27FC236}">
                <a16:creationId xmlns:a16="http://schemas.microsoft.com/office/drawing/2014/main" id="{9DF3B91E-E1C4-4BC6-9606-DD81B58FD1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4" descr="图片2">
            <a:extLst>
              <a:ext uri="{FF2B5EF4-FFF2-40B4-BE49-F238E27FC236}">
                <a16:creationId xmlns:a16="http://schemas.microsoft.com/office/drawing/2014/main" id="{45EAC838-B434-434C-A30B-C95A65ED68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0C349AAF-3CD3-488B-839A-43FDEF56E4A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3079" name="WordArt 8">
            <a:extLst>
              <a:ext uri="{FF2B5EF4-FFF2-40B4-BE49-F238E27FC236}">
                <a16:creationId xmlns:a16="http://schemas.microsoft.com/office/drawing/2014/main" id="{ADB63390-541A-4883-9FCD-843F9CC0E0E8}"/>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pic>
        <p:nvPicPr>
          <p:cNvPr id="3080" name="Picture 9" descr="图片3">
            <a:extLst>
              <a:ext uri="{FF2B5EF4-FFF2-40B4-BE49-F238E27FC236}">
                <a16:creationId xmlns:a16="http://schemas.microsoft.com/office/drawing/2014/main" id="{5610A9AD-680B-4411-968E-B1D01ADA6FA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a:extLst>
              <a:ext uri="{FF2B5EF4-FFF2-40B4-BE49-F238E27FC236}">
                <a16:creationId xmlns:a16="http://schemas.microsoft.com/office/drawing/2014/main" id="{24F0CF91-04AE-4ECF-B3EF-BD78EE695A90}"/>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2" name="日期占位符 4">
            <a:extLst>
              <a:ext uri="{FF2B5EF4-FFF2-40B4-BE49-F238E27FC236}">
                <a16:creationId xmlns:a16="http://schemas.microsoft.com/office/drawing/2014/main" id="{50598F73-3C8B-436C-832C-EA7C3D1270AC}"/>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1" r:id="rId1"/>
    <p:sldLayoutId id="2147483800" r:id="rId2"/>
    <p:sldLayoutId id="2147483799" r:id="rId3"/>
    <p:sldLayoutId id="2147483798" r:id="rId4"/>
    <p:sldLayoutId id="2147483797" r:id="rId5"/>
    <p:sldLayoutId id="2147483796" r:id="rId6"/>
    <p:sldLayoutId id="2147483795" r:id="rId7"/>
    <p:sldLayoutId id="2147483794" r:id="rId8"/>
    <p:sldLayoutId id="2147483793" r:id="rId9"/>
    <p:sldLayoutId id="2147483792" r:id="rId10"/>
    <p:sldLayoutId id="214748379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CF8BB5C2-04FD-46F8-AA3E-5AF14861E267}"/>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5122" name="副标题 2">
            <a:extLst>
              <a:ext uri="{FF2B5EF4-FFF2-40B4-BE49-F238E27FC236}">
                <a16:creationId xmlns:a16="http://schemas.microsoft.com/office/drawing/2014/main" id="{D72912A5-D392-4B74-8DED-0AFEFDA501E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5123" name="Picture 3">
            <a:extLst>
              <a:ext uri="{FF2B5EF4-FFF2-40B4-BE49-F238E27FC236}">
                <a16:creationId xmlns:a16="http://schemas.microsoft.com/office/drawing/2014/main" id="{BF4441E7-ED22-4ADA-998A-F4B3BB443AE3}"/>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456C0114-2C03-43EB-909D-665F47D34985}"/>
              </a:ext>
            </a:extLst>
          </p:cNvPr>
          <p:cNvSpPr>
            <a:spLocks noChangeArrowheads="1"/>
          </p:cNvSpPr>
          <p:nvPr/>
        </p:nvSpPr>
        <p:spPr bwMode="auto">
          <a:xfrm>
            <a:off x="395288" y="981075"/>
            <a:ext cx="82089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5125" name="Rectangle 3">
            <a:extLst>
              <a:ext uri="{FF2B5EF4-FFF2-40B4-BE49-F238E27FC236}">
                <a16:creationId xmlns:a16="http://schemas.microsoft.com/office/drawing/2014/main" id="{0E6640B9-163E-42AA-B3D0-611F0628E499}"/>
              </a:ext>
            </a:extLst>
          </p:cNvPr>
          <p:cNvSpPr>
            <a:spLocks noChangeArrowheads="1"/>
          </p:cNvSpPr>
          <p:nvPr/>
        </p:nvSpPr>
        <p:spPr bwMode="auto">
          <a:xfrm>
            <a:off x="1692275" y="5929313"/>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
        <p:nvSpPr>
          <p:cNvPr id="5127" name="Rectangle 7">
            <a:extLst>
              <a:ext uri="{FF2B5EF4-FFF2-40B4-BE49-F238E27FC236}">
                <a16:creationId xmlns:a16="http://schemas.microsoft.com/office/drawing/2014/main" id="{5AC99798-7FC2-4165-BB34-9AB3B40D5D7C}"/>
              </a:ext>
            </a:extLst>
          </p:cNvPr>
          <p:cNvSpPr>
            <a:spLocks noChangeArrowheads="1"/>
          </p:cNvSpPr>
          <p:nvPr/>
        </p:nvSpPr>
        <p:spPr bwMode="auto">
          <a:xfrm>
            <a:off x="250825" y="3860800"/>
            <a:ext cx="8785225"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p>
          <a:p>
            <a:pPr algn="ctr">
              <a:defRPr/>
            </a:pP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mn-lt"/>
                <a:ea typeface="黑体" panose="02010609060101010101" pitchFamily="49" charset="-122"/>
              </a:rPr>
              <a:t>1</a:t>
            </a:r>
            <a:r>
              <a:rPr lang="en-US" sz="4400" b="1" dirty="0">
                <a:solidFill>
                  <a:schemeClr val="bg1"/>
                </a:solidFill>
                <a:latin typeface="黑体" panose="02010609060101010101" pitchFamily="49" charset="-122"/>
                <a:ea typeface="黑体" panose="02010609060101010101" pitchFamily="49" charset="-122"/>
              </a:rPr>
              <a:t>）</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4452F39F-705A-4015-97E5-EA5E8D9BCDB7}"/>
              </a:ext>
            </a:extLst>
          </p:cNvPr>
          <p:cNvSpPr>
            <a:spLocks noGrp="1" noChangeArrowheads="1"/>
          </p:cNvSpPr>
          <p:nvPr>
            <p:ph type="title" idx="4294967295"/>
          </p:nvPr>
        </p:nvSpPr>
        <p:spPr/>
        <p:txBody>
          <a:bodyPr/>
          <a:lstStyle/>
          <a:p>
            <a:pPr eaLnBrk="1" hangingPunct="1"/>
            <a:r>
              <a:rPr lang="zh-CN" altLang="en-US" sz="3600"/>
              <a:t>连接操作的执行过程（续）</a:t>
            </a:r>
          </a:p>
        </p:txBody>
      </p:sp>
      <p:sp>
        <p:nvSpPr>
          <p:cNvPr id="14339" name="Rectangle 3">
            <a:extLst>
              <a:ext uri="{FF2B5EF4-FFF2-40B4-BE49-F238E27FC236}">
                <a16:creationId xmlns:a16="http://schemas.microsoft.com/office/drawing/2014/main" id="{33E6D0E5-AAB1-4D22-AC31-9B55DF5C75BA}"/>
              </a:ext>
            </a:extLst>
          </p:cNvPr>
          <p:cNvSpPr>
            <a:spLocks noGrp="1" noChangeArrowheads="1"/>
          </p:cNvSpPr>
          <p:nvPr>
            <p:ph type="body" idx="4294967295"/>
          </p:nvPr>
        </p:nvSpPr>
        <p:spPr>
          <a:xfrm>
            <a:off x="544513" y="1125538"/>
            <a:ext cx="8142287" cy="4114800"/>
          </a:xfrm>
          <a:ln>
            <a:miter/>
          </a:ln>
        </p:spPr>
        <p:txBody>
          <a:bodyPr/>
          <a:lstStyle/>
          <a:p>
            <a:pPr marL="342900" lvl="1" indent="-342900" algn="just" eaLnBrk="1" hangingPunct="1">
              <a:lnSpc>
                <a:spcPct val="160000"/>
              </a:lnSpc>
              <a:buFont typeface="Wingdings" panose="05000000000000000000" pitchFamily="2" charset="2"/>
              <a:buNone/>
              <a:defRPr/>
            </a:pPr>
            <a:r>
              <a:rPr lang="zh-CN" altLang="en-US" sz="2800" dirty="0">
                <a:cs typeface="+mn-cs"/>
              </a:rPr>
              <a:t>（3）索引连接（</a:t>
            </a:r>
            <a:r>
              <a:rPr lang="en-US" altLang="zh-CN" sz="2800" dirty="0">
                <a:cs typeface="+mn-cs"/>
              </a:rPr>
              <a:t>INDEX-JOIN</a:t>
            </a:r>
            <a:r>
              <a:rPr lang="zh-CN" altLang="en-US" sz="2800" dirty="0">
                <a:cs typeface="+mn-cs"/>
              </a:rPr>
              <a:t>）</a:t>
            </a:r>
            <a:endParaRPr lang="en-US" altLang="zh-CN" sz="2800" dirty="0">
              <a:cs typeface="+mn-cs"/>
            </a:endParaRPr>
          </a:p>
          <a:p>
            <a:pPr lvl="1" algn="just">
              <a:lnSpc>
                <a:spcPct val="120000"/>
              </a:lnSpc>
              <a:defRPr/>
            </a:pPr>
            <a:r>
              <a:rPr lang="zh-CN" altLang="en-US" dirty="0"/>
              <a:t>对表</a:t>
            </a:r>
            <a:r>
              <a:rPr lang="en-US" altLang="zh-CN" dirty="0"/>
              <a:t>2</a:t>
            </a:r>
            <a:r>
              <a:rPr lang="zh-CN" altLang="en-US" dirty="0"/>
              <a:t>按连接字段建立索引</a:t>
            </a:r>
          </a:p>
          <a:p>
            <a:pPr lvl="1" algn="just">
              <a:lnSpc>
                <a:spcPct val="120000"/>
              </a:lnSpc>
              <a:defRPr/>
            </a:pPr>
            <a:r>
              <a:rPr lang="zh-CN" altLang="en-US" dirty="0"/>
              <a:t>对表</a:t>
            </a:r>
            <a:r>
              <a:rPr lang="en-US" altLang="zh-CN" dirty="0"/>
              <a:t>1</a:t>
            </a:r>
            <a:r>
              <a:rPr lang="zh-CN" altLang="en-US" dirty="0"/>
              <a:t>中的每个元组，依次根据其连接字段值查询表</a:t>
            </a:r>
            <a:r>
              <a:rPr lang="en-US" altLang="zh-CN" dirty="0"/>
              <a:t>2</a:t>
            </a:r>
            <a:r>
              <a:rPr lang="zh-CN" altLang="en-US" dirty="0"/>
              <a:t>的索引，从中找到满足条件的元组，找到后就将表</a:t>
            </a:r>
            <a:r>
              <a:rPr lang="en-US" altLang="zh-CN" dirty="0"/>
              <a:t>1</a:t>
            </a:r>
            <a:r>
              <a:rPr lang="zh-CN" altLang="en-US" dirty="0"/>
              <a:t>中的第一个元组与该元组拼接起来，形成结果表中一个元组</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73AFDD9-8D54-4538-9942-D0C609EF7CDA}"/>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Rectangle 3">
            <a:extLst>
              <a:ext uri="{FF2B5EF4-FFF2-40B4-BE49-F238E27FC236}">
                <a16:creationId xmlns:a16="http://schemas.microsoft.com/office/drawing/2014/main" id="{99D8CC16-DEB9-4678-BDA6-DB68050F997F}"/>
              </a:ext>
            </a:extLst>
          </p:cNvPr>
          <p:cNvSpPr>
            <a:spLocks noGrp="1"/>
          </p:cNvSpPr>
          <p:nvPr>
            <p:ph type="body" idx="4294967295"/>
          </p:nvPr>
        </p:nvSpPr>
        <p:spPr>
          <a:xfrm>
            <a:off x="250825" y="1196975"/>
            <a:ext cx="8893175" cy="4495800"/>
          </a:xfrm>
          <a:ln>
            <a:miter/>
          </a:ln>
        </p:spPr>
        <p:txBody>
          <a:bodyPr/>
          <a:lstStyle/>
          <a:p>
            <a:pPr marL="0" indent="0" algn="just" eaLnBrk="1" hangingPunct="1">
              <a:buFont typeface="Wingdings" panose="05000000000000000000" pitchFamily="2" charset="2"/>
              <a:buNone/>
            </a:pPr>
            <a:r>
              <a:rPr lang="zh-CN" altLang="en-US" noProof="1">
                <a:solidFill>
                  <a:srgbClr val="0066FF"/>
                </a:solidFill>
              </a:rPr>
              <a:t>自然连接</a:t>
            </a:r>
          </a:p>
          <a:p>
            <a:pPr eaLnBrk="1" hangingPunct="1">
              <a:lnSpc>
                <a:spcPct val="140000"/>
              </a:lnSpc>
              <a:buFont typeface="Wingdings" panose="05000000000000000000" pitchFamily="2" charset="2"/>
              <a:buNone/>
            </a:pPr>
            <a:r>
              <a:rPr lang="zh-CN" altLang="en-US" sz="2400" noProof="1"/>
              <a:t>（对比关系代数中的自然连接）</a:t>
            </a:r>
          </a:p>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3.50]  </a:t>
            </a:r>
            <a:r>
              <a:rPr lang="zh-CN" altLang="en-US" sz="2400" noProof="1"/>
              <a:t>对</a:t>
            </a:r>
            <a:r>
              <a:rPr lang="en-US" altLang="zh-CN" sz="2400" noProof="1"/>
              <a:t>[</a:t>
            </a:r>
            <a:r>
              <a:rPr lang="zh-CN" altLang="en-US" sz="2400" noProof="1"/>
              <a:t>例 </a:t>
            </a:r>
            <a:r>
              <a:rPr lang="en-US" altLang="zh-CN" sz="2400" noProof="1"/>
              <a:t>3.49]</a:t>
            </a:r>
            <a:r>
              <a:rPr lang="zh-CN" altLang="en-US" sz="2400" noProof="1"/>
              <a:t>用自然连接完成。</a:t>
            </a:r>
          </a:p>
          <a:p>
            <a:pPr eaLnBrk="1" hangingPunct="1">
              <a:lnSpc>
                <a:spcPct val="140000"/>
              </a:lnSpc>
              <a:buFont typeface="Wingdings" panose="05000000000000000000" pitchFamily="2" charset="2"/>
              <a:buNone/>
            </a:pPr>
            <a:r>
              <a:rPr lang="zh-CN" altLang="en-US" sz="2400" noProof="1"/>
              <a:t> </a:t>
            </a:r>
            <a:r>
              <a:rPr lang="en-US" altLang="zh-CN" sz="2400" noProof="1"/>
              <a:t>SELECT  </a:t>
            </a:r>
            <a:r>
              <a:rPr lang="en-US" altLang="zh-CN" sz="2400" noProof="1">
                <a:solidFill>
                  <a:srgbClr val="D75B5B"/>
                </a:solidFill>
              </a:rPr>
              <a:t>Student.Sno</a:t>
            </a:r>
            <a:r>
              <a:rPr lang="zh-CN" altLang="en-US" sz="2400" noProof="1"/>
              <a:t>,</a:t>
            </a:r>
            <a:r>
              <a:rPr lang="en-US" altLang="zh-CN" sz="2400" noProof="1"/>
              <a:t>Sname</a:t>
            </a:r>
            <a:r>
              <a:rPr lang="zh-CN" altLang="en-US" sz="2400" noProof="1"/>
              <a:t>,</a:t>
            </a:r>
            <a:r>
              <a:rPr lang="en-US" altLang="zh-CN" sz="2400" noProof="1"/>
              <a:t>Ssex</a:t>
            </a:r>
            <a:r>
              <a:rPr lang="zh-CN" altLang="en-US" sz="2400" noProof="1"/>
              <a:t>,</a:t>
            </a:r>
            <a:r>
              <a:rPr lang="en-US" altLang="zh-CN" sz="2400" noProof="1"/>
              <a:t>Sage</a:t>
            </a:r>
            <a:r>
              <a:rPr lang="zh-CN" altLang="en-US" sz="2400" noProof="1"/>
              <a:t>,</a:t>
            </a:r>
            <a:r>
              <a:rPr lang="en-US" altLang="zh-CN" sz="2400" noProof="1"/>
              <a:t>Sdept</a:t>
            </a:r>
            <a:r>
              <a:rPr lang="zh-CN" altLang="en-US" sz="2400" noProof="1"/>
              <a:t>,</a:t>
            </a:r>
            <a:r>
              <a:rPr lang="en-US" altLang="zh-CN" sz="2400" noProof="1"/>
              <a:t>Cno</a:t>
            </a:r>
            <a:r>
              <a:rPr lang="zh-CN" altLang="en-US" sz="2400" noProof="1"/>
              <a:t>,</a:t>
            </a:r>
            <a:r>
              <a:rPr lang="en-US" altLang="zh-CN" sz="2400" noProof="1"/>
              <a:t>Grade</a:t>
            </a:r>
          </a:p>
          <a:p>
            <a:pPr eaLnBrk="1" hangingPunct="1">
              <a:lnSpc>
                <a:spcPct val="140000"/>
              </a:lnSpc>
              <a:buFont typeface="Wingdings" panose="05000000000000000000" pitchFamily="2" charset="2"/>
              <a:buNone/>
            </a:pPr>
            <a:r>
              <a:rPr lang="en-US" altLang="zh-CN" sz="2400" noProof="1"/>
              <a:t> FROM     Student</a:t>
            </a:r>
            <a:r>
              <a:rPr lang="zh-CN" altLang="en-US" sz="2400" noProof="1"/>
              <a:t>,</a:t>
            </a:r>
            <a:r>
              <a:rPr lang="en-US" altLang="zh-CN" sz="2400" noProof="1"/>
              <a:t>SC</a:t>
            </a:r>
          </a:p>
          <a:p>
            <a:pPr eaLnBrk="1" hangingPunct="1">
              <a:lnSpc>
                <a:spcPct val="140000"/>
              </a:lnSpc>
              <a:buFont typeface="Wingdings" panose="05000000000000000000" pitchFamily="2" charset="2"/>
              <a:buNone/>
            </a:pPr>
            <a:r>
              <a:rPr lang="en-US" altLang="zh-CN" sz="2400" noProof="1"/>
              <a:t> WHERE  Student.Sno = SC.Sno</a:t>
            </a:r>
            <a:r>
              <a:rPr lang="zh-CN" altLang="en-US" sz="2400" noProof="1"/>
              <a:t>;</a:t>
            </a:r>
            <a:endParaRPr lang="en-US" altLang="zh-CN" sz="2400" noProof="1"/>
          </a:p>
          <a:p>
            <a:pPr eaLnBrk="1" hangingPunct="1">
              <a:lnSpc>
                <a:spcPct val="140000"/>
              </a:lnSpc>
              <a:buFont typeface="Wingdings" panose="05000000000000000000" pitchFamily="2" charset="2"/>
              <a:buNone/>
            </a:pPr>
            <a:endParaRPr lang="en-US" altLang="zh-CN" sz="24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C039BD8B-7A27-49C8-A687-AAC87A24650B}"/>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内容占位符 2">
            <a:extLst>
              <a:ext uri="{FF2B5EF4-FFF2-40B4-BE49-F238E27FC236}">
                <a16:creationId xmlns:a16="http://schemas.microsoft.com/office/drawing/2014/main" id="{5215CA5E-663A-4790-9B75-65975B2EE85C}"/>
              </a:ext>
            </a:extLst>
          </p:cNvPr>
          <p:cNvSpPr>
            <a:spLocks noGrp="1" noChangeArrowheads="1"/>
          </p:cNvSpPr>
          <p:nvPr>
            <p:ph idx="4294967295"/>
          </p:nvPr>
        </p:nvSpPr>
        <p:spPr>
          <a:xfrm>
            <a:off x="215900" y="981075"/>
            <a:ext cx="8823325" cy="5499100"/>
          </a:xfrm>
        </p:spPr>
        <p:txBody>
          <a:bodyPr/>
          <a:lstStyle/>
          <a:p>
            <a:pPr marL="87313" indent="-87313" eaLnBrk="1" hangingPunct="1">
              <a:lnSpc>
                <a:spcPct val="120000"/>
              </a:lnSpc>
              <a:spcBef>
                <a:spcPct val="0"/>
              </a:spcBef>
            </a:pPr>
            <a:r>
              <a:rPr lang="zh-CN" altLang="en-US">
                <a:latin typeface="宋体" panose="02010600030101010101" pitchFamily="2" charset="-122"/>
              </a:rPr>
              <a:t>一条</a:t>
            </a:r>
            <a:r>
              <a:rPr lang="en-US" altLang="zh-CN"/>
              <a:t>SQL</a:t>
            </a:r>
            <a:r>
              <a:rPr lang="zh-CN" altLang="en-US">
                <a:latin typeface="宋体" panose="02010600030101010101" pitchFamily="2" charset="-122"/>
              </a:rPr>
              <a:t>语句可以同时完成</a:t>
            </a:r>
            <a:r>
              <a:rPr lang="zh-CN" altLang="en-US" u="sng">
                <a:latin typeface="宋体" panose="02010600030101010101" pitchFamily="2" charset="-122"/>
              </a:rPr>
              <a:t>选择</a:t>
            </a:r>
            <a:r>
              <a:rPr lang="zh-CN" altLang="en-US">
                <a:latin typeface="宋体" panose="02010600030101010101" pitchFamily="2" charset="-122"/>
              </a:rPr>
              <a:t>和</a:t>
            </a:r>
            <a:r>
              <a:rPr lang="zh-CN" altLang="en-US" u="sng">
                <a:latin typeface="宋体" panose="02010600030101010101" pitchFamily="2" charset="-122"/>
              </a:rPr>
              <a:t>连接</a:t>
            </a:r>
            <a:r>
              <a:rPr lang="zh-CN" altLang="en-US">
                <a:latin typeface="宋体" panose="02010600030101010101" pitchFamily="2" charset="-122"/>
              </a:rPr>
              <a:t>查询。</a:t>
            </a:r>
          </a:p>
          <a:p>
            <a:pPr marL="87313" indent="-87313" eaLnBrk="1" hangingPunct="1">
              <a:lnSpc>
                <a:spcPct val="150000"/>
              </a:lnSpc>
              <a:spcBef>
                <a:spcPct val="0"/>
              </a:spcBef>
              <a:buFont typeface="Wingdings" panose="05000000000000000000" pitchFamily="2" charset="2"/>
              <a:buNone/>
            </a:pPr>
            <a:r>
              <a:rPr lang="en-US" altLang="zh-CN" sz="2400"/>
              <a:t>[</a:t>
            </a:r>
            <a:r>
              <a:rPr lang="zh-CN" altLang="en-US" sz="2400"/>
              <a:t>例 </a:t>
            </a:r>
            <a:r>
              <a:rPr lang="en-US" altLang="zh-CN" sz="2400"/>
              <a:t>3.51 ]</a:t>
            </a:r>
            <a:r>
              <a:rPr lang="zh-CN" altLang="en-US" sz="2000"/>
              <a:t>查询选修</a:t>
            </a:r>
            <a:r>
              <a:rPr lang="en-US" altLang="zh-CN" sz="2000"/>
              <a:t>2</a:t>
            </a:r>
            <a:r>
              <a:rPr lang="zh-CN" altLang="en-US" sz="2000"/>
              <a:t>号课程且成绩在</a:t>
            </a:r>
            <a:r>
              <a:rPr lang="en-US" altLang="zh-CN" sz="2000"/>
              <a:t>90</a:t>
            </a:r>
            <a:r>
              <a:rPr lang="zh-CN" altLang="en-US" sz="2000"/>
              <a:t>分以上的所有学生的学号和姓名。</a:t>
            </a:r>
            <a:endParaRPr lang="zh-CN" altLang="en-US" sz="2400"/>
          </a:p>
          <a:p>
            <a:pPr marL="87313" indent="-87313" eaLnBrk="1" hangingPunct="1">
              <a:lnSpc>
                <a:spcPct val="120000"/>
              </a:lnSpc>
              <a:spcBef>
                <a:spcPct val="0"/>
              </a:spcBef>
              <a:buFont typeface="Wingdings" panose="05000000000000000000" pitchFamily="2" charset="2"/>
              <a:buNone/>
            </a:pPr>
            <a:r>
              <a:rPr lang="en-US" altLang="zh-CN" sz="2200"/>
              <a:t>    SELECT Student.Sno</a:t>
            </a:r>
            <a:r>
              <a:rPr lang="zh-CN" altLang="en-US" sz="2200"/>
              <a:t>, </a:t>
            </a:r>
            <a:r>
              <a:rPr lang="en-US" altLang="zh-CN" sz="2200"/>
              <a:t>Sname</a:t>
            </a:r>
            <a:endParaRPr lang="zh-CN" altLang="en-US" sz="2200"/>
          </a:p>
          <a:p>
            <a:pPr marL="87313" indent="-87313" eaLnBrk="1" hangingPunct="1">
              <a:lnSpc>
                <a:spcPct val="120000"/>
              </a:lnSpc>
              <a:spcBef>
                <a:spcPct val="0"/>
              </a:spcBef>
              <a:buFont typeface="Wingdings" panose="05000000000000000000" pitchFamily="2" charset="2"/>
              <a:buNone/>
            </a:pPr>
            <a:r>
              <a:rPr lang="en-US" altLang="zh-CN" sz="2200"/>
              <a:t>    FROM     Student</a:t>
            </a:r>
            <a:r>
              <a:rPr lang="zh-CN" altLang="en-US" sz="2200"/>
              <a:t>, </a:t>
            </a:r>
            <a:r>
              <a:rPr lang="en-US" altLang="zh-CN" sz="2200"/>
              <a:t>SC</a:t>
            </a:r>
            <a:endParaRPr lang="zh-CN" altLang="en-US" sz="2200"/>
          </a:p>
          <a:p>
            <a:pPr marL="87313" indent="-87313" eaLnBrk="1" hangingPunct="1">
              <a:lnSpc>
                <a:spcPct val="120000"/>
              </a:lnSpc>
              <a:spcBef>
                <a:spcPct val="0"/>
              </a:spcBef>
              <a:buFont typeface="Wingdings" panose="05000000000000000000" pitchFamily="2" charset="2"/>
              <a:buNone/>
            </a:pPr>
            <a:r>
              <a:rPr lang="en-US" altLang="zh-CN" sz="2200"/>
              <a:t>    WHERE  Student.Sno=SC.Sno  AND    		               </a:t>
            </a:r>
          </a:p>
          <a:p>
            <a:pPr marL="87313" indent="-87313" eaLnBrk="1" hangingPunct="1">
              <a:lnSpc>
                <a:spcPct val="120000"/>
              </a:lnSpc>
              <a:spcBef>
                <a:spcPct val="0"/>
              </a:spcBef>
              <a:buFont typeface="Wingdings" panose="05000000000000000000" pitchFamily="2" charset="2"/>
              <a:buNone/>
            </a:pPr>
            <a:r>
              <a:rPr lang="en-US" altLang="zh-CN" sz="2200"/>
              <a:t>                   SC.Cno=' 2 ' AND SC.Grade&gt;90</a:t>
            </a:r>
            <a:r>
              <a:rPr lang="zh-CN" altLang="en-US" sz="2200"/>
              <a:t>;</a:t>
            </a:r>
          </a:p>
          <a:p>
            <a:pPr marL="87313" indent="-87313" eaLnBrk="1" hangingPunct="1">
              <a:lnSpc>
                <a:spcPct val="120000"/>
              </a:lnSpc>
              <a:spcBef>
                <a:spcPct val="0"/>
              </a:spcBef>
              <a:buFont typeface="Wingdings" panose="05000000000000000000" pitchFamily="2" charset="2"/>
              <a:buNone/>
            </a:pPr>
            <a:endParaRPr lang="en-US" altLang="zh-CN" sz="2200"/>
          </a:p>
          <a:p>
            <a:pPr marL="400050" lvl="1" indent="0" eaLnBrk="1" hangingPunct="1">
              <a:lnSpc>
                <a:spcPct val="150000"/>
              </a:lnSpc>
              <a:spcBef>
                <a:spcPct val="0"/>
              </a:spcBef>
            </a:pPr>
            <a:r>
              <a:rPr lang="zh-CN" altLang="en-US"/>
              <a:t>执行过程</a:t>
            </a:r>
            <a:r>
              <a:rPr lang="en-US" altLang="zh-CN"/>
              <a:t>:</a:t>
            </a:r>
          </a:p>
          <a:p>
            <a:pPr marL="800100" lvl="2" indent="0" eaLnBrk="1" hangingPunct="1">
              <a:lnSpc>
                <a:spcPct val="120000"/>
              </a:lnSpc>
              <a:spcBef>
                <a:spcPct val="0"/>
              </a:spcBef>
              <a:buSzPct val="87000"/>
              <a:buFont typeface="Wingdings" panose="05000000000000000000" pitchFamily="2" charset="2"/>
              <a:buChar char="l"/>
            </a:pPr>
            <a:r>
              <a:rPr lang="zh-CN" altLang="en-US" sz="1800"/>
              <a:t>先从</a:t>
            </a:r>
            <a:r>
              <a:rPr lang="en-US" altLang="zh-CN" sz="1800"/>
              <a:t>SC</a:t>
            </a:r>
            <a:r>
              <a:rPr lang="zh-CN" altLang="en-US" sz="1800"/>
              <a:t>中</a:t>
            </a:r>
            <a:r>
              <a:rPr lang="zh-CN" altLang="en-US" sz="1800">
                <a:solidFill>
                  <a:srgbClr val="0066FF"/>
                </a:solidFill>
              </a:rPr>
              <a:t>选择</a:t>
            </a:r>
            <a:r>
              <a:rPr lang="zh-CN" altLang="en-US" sz="1800"/>
              <a:t>出</a:t>
            </a:r>
            <a:r>
              <a:rPr lang="en-US" altLang="zh-CN" sz="1800"/>
              <a:t>Cno=</a:t>
            </a:r>
            <a:r>
              <a:rPr lang="zh-CN" altLang="en-US" sz="1800"/>
              <a:t>'</a:t>
            </a:r>
            <a:r>
              <a:rPr lang="en-US" altLang="zh-CN" sz="1800"/>
              <a:t>2</a:t>
            </a:r>
            <a:r>
              <a:rPr lang="zh-CN" altLang="en-US" sz="1800"/>
              <a:t>'并且</a:t>
            </a:r>
            <a:r>
              <a:rPr lang="en-US" altLang="zh-CN" sz="1800"/>
              <a:t>Grade&gt;90</a:t>
            </a:r>
            <a:r>
              <a:rPr lang="zh-CN" altLang="en-US" sz="1800"/>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sz="1800"/>
              <a:t>再和</a:t>
            </a:r>
            <a:r>
              <a:rPr lang="en-US" altLang="zh-CN" sz="1800"/>
              <a:t>Student</a:t>
            </a:r>
            <a:r>
              <a:rPr lang="zh-CN" altLang="en-US" sz="1800"/>
              <a:t>中满足连接条件的元组进行</a:t>
            </a:r>
            <a:r>
              <a:rPr lang="zh-CN" altLang="en-US" sz="1800">
                <a:solidFill>
                  <a:srgbClr val="0066FF"/>
                </a:solidFill>
              </a:rPr>
              <a:t>连接</a:t>
            </a:r>
            <a:r>
              <a:rPr lang="zh-CN" altLang="en-US" sz="1800"/>
              <a:t>得到最终的结果关系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D0942F4-B9DF-43AA-A820-0957ABC919FC}"/>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18434" name="Rectangle 3">
            <a:extLst>
              <a:ext uri="{FF2B5EF4-FFF2-40B4-BE49-F238E27FC236}">
                <a16:creationId xmlns:a16="http://schemas.microsoft.com/office/drawing/2014/main" id="{AC29C6EC-3F43-4615-ADC5-2A46EA4FBABA}"/>
              </a:ext>
            </a:extLst>
          </p:cNvPr>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solidFill>
                  <a:srgbClr val="7030A0"/>
                </a:solidFill>
              </a:rPr>
              <a:t>2.</a:t>
            </a:r>
            <a:r>
              <a:rPr lang="zh-CN" altLang="en-US" sz="2800">
                <a:solidFill>
                  <a:srgbClr val="7030A0"/>
                </a:solidFill>
              </a:rPr>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3B87E50-B08F-4349-88ED-401977C2EB9E}"/>
              </a:ext>
            </a:extLst>
          </p:cNvPr>
          <p:cNvSpPr>
            <a:spLocks noGrp="1" noChangeArrowheads="1"/>
          </p:cNvSpPr>
          <p:nvPr>
            <p:ph type="title" idx="4294967295"/>
          </p:nvPr>
        </p:nvSpPr>
        <p:spPr/>
        <p:txBody>
          <a:bodyPr/>
          <a:lstStyle/>
          <a:p>
            <a:pPr eaLnBrk="1" hangingPunct="1"/>
            <a:r>
              <a:rPr lang="en-US" altLang="zh-CN" sz="3600"/>
              <a:t>2. </a:t>
            </a:r>
            <a:r>
              <a:rPr lang="zh-CN" altLang="en-US" sz="3600"/>
              <a:t>自身连接 </a:t>
            </a:r>
          </a:p>
        </p:txBody>
      </p:sp>
      <p:sp>
        <p:nvSpPr>
          <p:cNvPr id="18435" name="Rectangle 3">
            <a:extLst>
              <a:ext uri="{FF2B5EF4-FFF2-40B4-BE49-F238E27FC236}">
                <a16:creationId xmlns:a16="http://schemas.microsoft.com/office/drawing/2014/main" id="{4F093D26-B330-4B40-911C-A0965FF4FF9F}"/>
              </a:ext>
            </a:extLst>
          </p:cNvPr>
          <p:cNvSpPr>
            <a:spLocks noGrp="1" noChangeArrowheads="1"/>
          </p:cNvSpPr>
          <p:nvPr>
            <p:ph type="body" idx="4294967295"/>
          </p:nvPr>
        </p:nvSpPr>
        <p:spPr>
          <a:xfrm>
            <a:off x="457200" y="1125538"/>
            <a:ext cx="8229600" cy="4854575"/>
          </a:xfrm>
          <a:ln>
            <a:miter/>
          </a:ln>
        </p:spPr>
        <p:txBody>
          <a:bodyPr/>
          <a:lstStyle/>
          <a:p>
            <a:pPr eaLnBrk="1" hangingPunct="1">
              <a:lnSpc>
                <a:spcPct val="110000"/>
              </a:lnSpc>
              <a:defRPr/>
            </a:pPr>
            <a:r>
              <a:rPr lang="zh-CN" altLang="en-US" dirty="0">
                <a:solidFill>
                  <a:srgbClr val="0066FF"/>
                </a:solidFill>
                <a:latin typeface="+mn-ea"/>
              </a:rPr>
              <a:t>自身连接</a:t>
            </a:r>
            <a:r>
              <a:rPr lang="zh-CN" altLang="en-US" dirty="0">
                <a:solidFill>
                  <a:srgbClr val="0066FF"/>
                </a:solidFill>
                <a:ea typeface="黑体" panose="02010609060101010101" pitchFamily="49" charset="-122"/>
              </a:rPr>
              <a:t>：</a:t>
            </a:r>
            <a:r>
              <a:rPr lang="zh-CN" altLang="en-US" dirty="0">
                <a:solidFill>
                  <a:srgbClr val="0066FF"/>
                </a:solidFill>
              </a:rPr>
              <a:t>一个表与其自己进行连接</a:t>
            </a:r>
          </a:p>
          <a:p>
            <a:pPr marL="800100" lvl="1" indent="-342900" eaLnBrk="1" hangingPunct="1">
              <a:lnSpc>
                <a:spcPct val="110000"/>
              </a:lnSpc>
              <a:buFont typeface="Wingdings" panose="05000000000000000000" charset="0"/>
              <a:buChar char="n"/>
              <a:defRPr/>
            </a:pPr>
            <a:r>
              <a:rPr lang="zh-CN" altLang="en-US" dirty="0">
                <a:cs typeface="+mn-cs"/>
              </a:rPr>
              <a:t>需要给表起别名以示区别</a:t>
            </a:r>
          </a:p>
          <a:p>
            <a:pPr marL="800100" lvl="1" indent="-342900" eaLnBrk="1" hangingPunct="1">
              <a:lnSpc>
                <a:spcPct val="140000"/>
              </a:lnSpc>
              <a:buFont typeface="Wingdings" panose="05000000000000000000" charset="0"/>
              <a:buChar char="n"/>
              <a:defRPr/>
            </a:pPr>
            <a:r>
              <a:rPr lang="zh-CN" altLang="en-US" dirty="0">
                <a:cs typeface="+mn-cs"/>
              </a:rPr>
              <a:t>所有属性名都是同名属性，因此必须使用</a:t>
            </a:r>
            <a:r>
              <a:rPr lang="en-US" altLang="zh-CN" dirty="0">
                <a:cs typeface="+mn-cs"/>
              </a:rPr>
              <a:t>“</a:t>
            </a:r>
            <a:r>
              <a:rPr lang="zh-CN" altLang="en-US" dirty="0">
                <a:cs typeface="+mn-cs"/>
              </a:rPr>
              <a:t>别名</a:t>
            </a:r>
            <a:r>
              <a:rPr lang="en-US" altLang="zh-CN" dirty="0">
                <a:cs typeface="+mn-cs"/>
              </a:rPr>
              <a:t>”</a:t>
            </a:r>
          </a:p>
          <a:p>
            <a:pPr eaLnBrk="1" hangingPunct="1">
              <a:lnSpc>
                <a:spcPct val="140000"/>
              </a:lnSpc>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a:t>
            </a:r>
            <a:r>
              <a:rPr lang="en-US" altLang="zh-CN" sz="2400" dirty="0"/>
              <a:t>52]</a:t>
            </a:r>
            <a:r>
              <a:rPr lang="zh-CN" altLang="en-US" sz="2400" dirty="0"/>
              <a:t>查询每一门课的间接先修课（即先修课的先修课）</a:t>
            </a:r>
          </a:p>
          <a:p>
            <a:pPr eaLnBrk="1" hangingPunct="1">
              <a:lnSpc>
                <a:spcPct val="140000"/>
              </a:lnSpc>
              <a:buFont typeface="Wingdings" panose="05000000000000000000" pitchFamily="2" charset="2"/>
              <a:buNone/>
              <a:defRPr/>
            </a:pPr>
            <a:r>
              <a:rPr lang="zh-CN" altLang="en-US" dirty="0"/>
              <a:t>    </a:t>
            </a:r>
            <a:r>
              <a:rPr lang="en-US" altLang="zh-CN" sz="2400" dirty="0"/>
              <a:t>SELECT  </a:t>
            </a:r>
            <a:r>
              <a:rPr lang="en-US" altLang="zh-CN" sz="2400" dirty="0" err="1"/>
              <a:t>FIRST.Cno</a:t>
            </a:r>
            <a:r>
              <a:rPr lang="zh-CN" altLang="en-US" sz="2400" dirty="0"/>
              <a:t>, </a:t>
            </a:r>
            <a:r>
              <a:rPr lang="en-US" altLang="zh-CN" sz="2400" dirty="0" err="1"/>
              <a:t>SECOND.Cpno</a:t>
            </a:r>
            <a:endParaRPr lang="en-US" altLang="zh-CN" sz="2400" dirty="0"/>
          </a:p>
          <a:p>
            <a:pPr eaLnBrk="1" hangingPunct="1">
              <a:lnSpc>
                <a:spcPct val="140000"/>
              </a:lnSpc>
              <a:buFont typeface="Wingdings" panose="05000000000000000000" pitchFamily="2" charset="2"/>
              <a:buNone/>
              <a:defRPr/>
            </a:pPr>
            <a:r>
              <a:rPr lang="en-US" altLang="zh-CN" sz="2400" dirty="0"/>
              <a:t>     FROM  Course  </a:t>
            </a:r>
            <a:r>
              <a:rPr lang="en-US" altLang="zh-CN" sz="2400" dirty="0">
                <a:solidFill>
                  <a:srgbClr val="D75B5B"/>
                </a:solidFill>
              </a:rPr>
              <a:t>FIRST</a:t>
            </a:r>
            <a:r>
              <a:rPr lang="zh-CN" altLang="en-US" sz="2400" dirty="0"/>
              <a:t>, </a:t>
            </a:r>
            <a:r>
              <a:rPr lang="en-US" altLang="zh-CN" sz="2400" dirty="0"/>
              <a:t>Course  </a:t>
            </a:r>
            <a:r>
              <a:rPr lang="en-US" altLang="zh-CN" sz="2400" dirty="0">
                <a:solidFill>
                  <a:srgbClr val="D75B5B"/>
                </a:solidFill>
              </a:rPr>
              <a:t>SECOND</a:t>
            </a:r>
            <a:endParaRPr lang="en-US" altLang="zh-CN" sz="2400" dirty="0"/>
          </a:p>
          <a:p>
            <a:pPr eaLnBrk="1" hangingPunct="1">
              <a:lnSpc>
                <a:spcPct val="140000"/>
              </a:lnSpc>
              <a:buFont typeface="Wingdings" panose="05000000000000000000" pitchFamily="2" charset="2"/>
              <a:buNone/>
              <a:defRPr/>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26DE6C6-1588-4C82-8831-5CA594D6F139}"/>
              </a:ext>
            </a:extLst>
          </p:cNvPr>
          <p:cNvSpPr>
            <a:spLocks noGrp="1" noChangeArrowheads="1"/>
          </p:cNvSpPr>
          <p:nvPr>
            <p:ph type="title" idx="4294967295"/>
          </p:nvPr>
        </p:nvSpPr>
        <p:spPr/>
        <p:txBody>
          <a:bodyPr/>
          <a:lstStyle/>
          <a:p>
            <a:pPr eaLnBrk="1" hangingPunct="1"/>
            <a:r>
              <a:rPr lang="zh-CN" altLang="en-US" sz="3600"/>
              <a:t>自身连接（续）</a:t>
            </a:r>
          </a:p>
        </p:txBody>
      </p:sp>
      <p:sp>
        <p:nvSpPr>
          <p:cNvPr id="20482" name="Rectangle 3">
            <a:extLst>
              <a:ext uri="{FF2B5EF4-FFF2-40B4-BE49-F238E27FC236}">
                <a16:creationId xmlns:a16="http://schemas.microsoft.com/office/drawing/2014/main" id="{BA969183-2E4E-4998-B518-88F72629C852}"/>
              </a:ext>
            </a:extLst>
          </p:cNvPr>
          <p:cNvSpPr>
            <a:spLocks noGrp="1" noChangeArrowheads="1"/>
          </p:cNvSpPr>
          <p:nvPr>
            <p:ph type="body" idx="4294967295"/>
          </p:nvPr>
        </p:nvSpPr>
        <p:spPr>
          <a:xfrm>
            <a:off x="396875" y="1081088"/>
            <a:ext cx="8229600" cy="647700"/>
          </a:xfrm>
        </p:spPr>
        <p:txBody>
          <a:bodyPr/>
          <a:lstStyle/>
          <a:p>
            <a:pPr algn="just" eaLnBrk="1" hangingPunct="1">
              <a:buFont typeface="Wingdings" panose="05000000000000000000" pitchFamily="2" charset="2"/>
              <a:buNone/>
            </a:pPr>
            <a:r>
              <a:rPr lang="en-US" altLang="zh-CN" sz="2400"/>
              <a:t>    FIRST</a:t>
            </a:r>
            <a:r>
              <a:rPr lang="zh-CN" altLang="en-US" sz="2400"/>
              <a:t>表（</a:t>
            </a:r>
            <a:r>
              <a:rPr lang="en-US" altLang="zh-CN" sz="2400"/>
              <a:t>Course</a:t>
            </a:r>
            <a:r>
              <a:rPr lang="zh-CN" altLang="en-US" sz="2400"/>
              <a:t>表）               </a:t>
            </a:r>
            <a:r>
              <a:rPr lang="en-US" altLang="zh-CN" sz="2400"/>
              <a:t>SECOND</a:t>
            </a:r>
            <a:r>
              <a:rPr lang="zh-CN" altLang="en-US" sz="2400"/>
              <a:t>表（</a:t>
            </a:r>
            <a:r>
              <a:rPr lang="en-US" altLang="zh-CN" sz="2400"/>
              <a:t>Course</a:t>
            </a:r>
            <a:r>
              <a:rPr lang="zh-CN" altLang="en-US" sz="2400"/>
              <a:t>表） </a:t>
            </a:r>
          </a:p>
        </p:txBody>
      </p:sp>
      <p:graphicFrame>
        <p:nvGraphicFramePr>
          <p:cNvPr id="198" name="Group 3">
            <a:extLst>
              <a:ext uri="{FF2B5EF4-FFF2-40B4-BE49-F238E27FC236}">
                <a16:creationId xmlns:a16="http://schemas.microsoft.com/office/drawing/2014/main" id="{71A336A7-83E3-4E45-88AB-5866185FA4AE}"/>
              </a:ext>
            </a:extLst>
          </p:cNvPr>
          <p:cNvGraphicFramePr>
            <a:graphicFrameLocks noGrp="1"/>
          </p:cNvGraphicFramePr>
          <p:nvPr/>
        </p:nvGraphicFramePr>
        <p:xfrm>
          <a:off x="323850" y="1916113"/>
          <a:ext cx="4103688" cy="3530598"/>
        </p:xfrm>
        <a:graphic>
          <a:graphicData uri="http://schemas.openxmlformats.org/drawingml/2006/table">
            <a:tbl>
              <a:tblPr/>
              <a:tblGrid>
                <a:gridCol w="9048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9" name="Group 3">
            <a:extLst>
              <a:ext uri="{FF2B5EF4-FFF2-40B4-BE49-F238E27FC236}">
                <a16:creationId xmlns:a16="http://schemas.microsoft.com/office/drawing/2014/main" id="{4F734FC7-9FE1-4C3D-9A0C-BD117E7FB9AB}"/>
              </a:ext>
            </a:extLst>
          </p:cNvPr>
          <p:cNvGraphicFramePr>
            <a:graphicFrameLocks noGrp="1"/>
          </p:cNvGraphicFramePr>
          <p:nvPr/>
        </p:nvGraphicFramePr>
        <p:xfrm>
          <a:off x="4779963" y="1927225"/>
          <a:ext cx="4113212" cy="3530598"/>
        </p:xfrm>
        <a:graphic>
          <a:graphicData uri="http://schemas.openxmlformats.org/drawingml/2006/table">
            <a:tbl>
              <a:tblPr/>
              <a:tblGrid>
                <a:gridCol w="906462">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750105B-E381-4CF4-93E4-55357C5E4C65}"/>
              </a:ext>
            </a:extLst>
          </p:cNvPr>
          <p:cNvSpPr>
            <a:spLocks noGrp="1" noChangeArrowheads="1"/>
          </p:cNvSpPr>
          <p:nvPr>
            <p:ph type="title" idx="4294967295"/>
          </p:nvPr>
        </p:nvSpPr>
        <p:spPr>
          <a:xfrm>
            <a:off x="914400" y="260350"/>
            <a:ext cx="7391400" cy="561975"/>
          </a:xfrm>
        </p:spPr>
        <p:txBody>
          <a:bodyPr/>
          <a:lstStyle/>
          <a:p>
            <a:pPr eaLnBrk="1" hangingPunct="1"/>
            <a:r>
              <a:rPr lang="zh-CN" altLang="en-US" sz="3600"/>
              <a:t>自身连接（续）</a:t>
            </a:r>
          </a:p>
        </p:txBody>
      </p:sp>
      <p:sp>
        <p:nvSpPr>
          <p:cNvPr id="21506" name="Rectangle 3">
            <a:extLst>
              <a:ext uri="{FF2B5EF4-FFF2-40B4-BE49-F238E27FC236}">
                <a16:creationId xmlns:a16="http://schemas.microsoft.com/office/drawing/2014/main" id="{2E831B5A-409D-4D7A-B17F-6C200B61E975}"/>
              </a:ext>
            </a:extLst>
          </p:cNvPr>
          <p:cNvSpPr>
            <a:spLocks noGrp="1" noChangeArrowheads="1"/>
          </p:cNvSpPr>
          <p:nvPr>
            <p:ph type="body" sz="half" idx="4294967295"/>
          </p:nvPr>
        </p:nvSpPr>
        <p:spPr>
          <a:xfrm>
            <a:off x="457200" y="1828800"/>
            <a:ext cx="4038600" cy="592138"/>
          </a:xfrm>
        </p:spPr>
        <p:txBody>
          <a:bodyPr/>
          <a:lstStyle/>
          <a:p>
            <a:pPr eaLnBrk="1" hangingPunct="1">
              <a:buFont typeface="Wingdings" panose="05000000000000000000" pitchFamily="2" charset="2"/>
              <a:buNone/>
            </a:pPr>
            <a:r>
              <a:rPr lang="zh-CN" altLang="en-US"/>
              <a:t>查询结果：</a:t>
            </a:r>
          </a:p>
        </p:txBody>
      </p:sp>
      <p:graphicFrame>
        <p:nvGraphicFramePr>
          <p:cNvPr id="21508" name="Group 4">
            <a:extLst>
              <a:ext uri="{FF2B5EF4-FFF2-40B4-BE49-F238E27FC236}">
                <a16:creationId xmlns:a16="http://schemas.microsoft.com/office/drawing/2014/main" id="{576D4561-D79D-4512-94A0-A06E5F586A7E}"/>
              </a:ext>
            </a:extLst>
          </p:cNvPr>
          <p:cNvGraphicFramePr>
            <a:graphicFrameLocks noGrp="1"/>
          </p:cNvGraphicFramePr>
          <p:nvPr>
            <p:ph sz="half" idx="4294967295"/>
          </p:nvPr>
        </p:nvGraphicFramePr>
        <p:xfrm>
          <a:off x="1908175" y="2708275"/>
          <a:ext cx="3827463" cy="2520952"/>
        </p:xfrm>
        <a:graphic>
          <a:graphicData uri="http://schemas.openxmlformats.org/drawingml/2006/table">
            <a:tbl>
              <a:tblPr/>
              <a:tblGrid>
                <a:gridCol w="191452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tblGrid>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24" name="Line 91">
            <a:extLst>
              <a:ext uri="{FF2B5EF4-FFF2-40B4-BE49-F238E27FC236}">
                <a16:creationId xmlns:a16="http://schemas.microsoft.com/office/drawing/2014/main" id="{BA04FF4B-3AA1-4141-9935-8DD81AFFDD82}"/>
              </a:ext>
            </a:extLst>
          </p:cNvPr>
          <p:cNvSpPr>
            <a:spLocks noChangeShapeType="1"/>
          </p:cNvSpPr>
          <p:nvPr/>
        </p:nvSpPr>
        <p:spPr bwMode="auto">
          <a:xfrm>
            <a:off x="2484438" y="32131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80360C8-E7B8-483C-BCDD-F7DBF276AF21}"/>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2530" name="Rectangle 3">
            <a:extLst>
              <a:ext uri="{FF2B5EF4-FFF2-40B4-BE49-F238E27FC236}">
                <a16:creationId xmlns:a16="http://schemas.microsoft.com/office/drawing/2014/main" id="{3217FD61-C48A-4B96-918E-980E06762C6E}"/>
              </a:ext>
            </a:extLst>
          </p:cNvPr>
          <p:cNvSpPr>
            <a:spLocks noGrp="1" noChangeArrowheads="1"/>
          </p:cNvSpPr>
          <p:nvPr>
            <p:ph type="body" idx="4294967295"/>
          </p:nvPr>
        </p:nvSpPr>
        <p:spPr>
          <a:xfrm>
            <a:off x="457200" y="1098550"/>
            <a:ext cx="8229600" cy="50958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5D0FE1B-D2CA-458F-8F24-F1BD4DCE6686}"/>
              </a:ext>
            </a:extLst>
          </p:cNvPr>
          <p:cNvSpPr>
            <a:spLocks noGrp="1" noChangeArrowheads="1"/>
          </p:cNvSpPr>
          <p:nvPr>
            <p:ph type="title" idx="4294967295"/>
          </p:nvPr>
        </p:nvSpPr>
        <p:spPr/>
        <p:txBody>
          <a:bodyPr/>
          <a:lstStyle/>
          <a:p>
            <a:pPr eaLnBrk="1" hangingPunct="1"/>
            <a:r>
              <a:rPr lang="en-US" altLang="zh-CN" sz="3600"/>
              <a:t>3. </a:t>
            </a:r>
            <a:r>
              <a:rPr lang="zh-CN" altLang="en-US" sz="3600"/>
              <a:t>外连接</a:t>
            </a:r>
          </a:p>
        </p:txBody>
      </p:sp>
      <p:sp>
        <p:nvSpPr>
          <p:cNvPr id="24578" name="Rectangle 3">
            <a:extLst>
              <a:ext uri="{FF2B5EF4-FFF2-40B4-BE49-F238E27FC236}">
                <a16:creationId xmlns:a16="http://schemas.microsoft.com/office/drawing/2014/main" id="{174CCD00-7B57-4D61-BCB1-10E3E662E168}"/>
              </a:ext>
            </a:extLst>
          </p:cNvPr>
          <p:cNvSpPr>
            <a:spLocks noGrp="1"/>
          </p:cNvSpPr>
          <p:nvPr>
            <p:ph type="body" idx="4294967295"/>
          </p:nvPr>
        </p:nvSpPr>
        <p:spPr>
          <a:xfrm>
            <a:off x="457200" y="1125538"/>
            <a:ext cx="8507413" cy="5040312"/>
          </a:xfrm>
          <a:ln>
            <a:miter/>
          </a:ln>
        </p:spPr>
        <p:txBody>
          <a:bodyPr/>
          <a:lstStyle/>
          <a:p>
            <a:pPr algn="just" eaLnBrk="1" hangingPunct="1">
              <a:lnSpc>
                <a:spcPct val="120000"/>
              </a:lnSpc>
              <a:spcBef>
                <a:spcPct val="0"/>
              </a:spcBef>
            </a:pPr>
            <a:r>
              <a:rPr lang="zh-CN" altLang="en-US" noProof="1"/>
              <a:t>外连接与普通连接的区别</a:t>
            </a:r>
          </a:p>
          <a:p>
            <a:pPr lvl="1" algn="just" eaLnBrk="1" hangingPunct="1">
              <a:lnSpc>
                <a:spcPct val="120000"/>
              </a:lnSpc>
              <a:spcBef>
                <a:spcPct val="0"/>
              </a:spcBef>
            </a:pPr>
            <a:r>
              <a:rPr lang="zh-CN" altLang="en-US" noProof="1"/>
              <a:t>普通连接操作只输出满足连接条件的元组</a:t>
            </a:r>
          </a:p>
          <a:p>
            <a:pPr lvl="1" eaLnBrk="1" hangingPunct="1">
              <a:lnSpc>
                <a:spcPct val="120000"/>
              </a:lnSpc>
              <a:spcBef>
                <a:spcPct val="0"/>
              </a:spcBef>
            </a:pPr>
            <a:r>
              <a:rPr lang="zh-CN" altLang="en-US" noProof="1"/>
              <a:t>外连接操作以指定表为连接主体，将主体表中不满足连接条件的元组一并输出</a:t>
            </a:r>
          </a:p>
          <a:p>
            <a:pPr lvl="1" eaLnBrk="1" hangingPunct="1">
              <a:lnSpc>
                <a:spcPct val="120000"/>
              </a:lnSpc>
              <a:spcBef>
                <a:spcPct val="0"/>
              </a:spcBef>
            </a:pPr>
            <a:endParaRPr lang="zh-CN" altLang="en-US" noProof="1"/>
          </a:p>
          <a:p>
            <a:pPr indent="-285750" algn="just" eaLnBrk="1" hangingPunct="1">
              <a:lnSpc>
                <a:spcPct val="120000"/>
              </a:lnSpc>
              <a:spcBef>
                <a:spcPct val="0"/>
              </a:spcBef>
            </a:pPr>
            <a:r>
              <a:rPr lang="en-US" altLang="zh-CN" noProof="1"/>
              <a:t> </a:t>
            </a:r>
            <a:r>
              <a:rPr lang="zh-CN" altLang="en-US" noProof="1"/>
              <a:t>左外连接</a:t>
            </a:r>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列出左边关系中所有的元组 </a:t>
            </a:r>
          </a:p>
          <a:p>
            <a:pPr indent="-285750" algn="just" eaLnBrk="1" hangingPunct="1">
              <a:lnSpc>
                <a:spcPct val="120000"/>
              </a:lnSpc>
              <a:spcBef>
                <a:spcPct val="0"/>
              </a:spcBef>
            </a:pPr>
            <a:r>
              <a:rPr lang="zh-CN" altLang="en-US" noProof="1"/>
              <a:t> 右外连接</a:t>
            </a:r>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列出右边关系中所有的元组 </a:t>
            </a:r>
          </a:p>
          <a:p>
            <a:pPr eaLnBrk="1" hangingPunct="1">
              <a:lnSpc>
                <a:spcPct val="90000"/>
              </a:lnSpc>
              <a:buFont typeface="Wingdings" panose="05000000000000000000" pitchFamily="2" charset="2"/>
              <a:buNone/>
            </a:pPr>
            <a:r>
              <a:rPr lang="zh-CN" altLang="en-US" sz="2000" noProof="1"/>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C31C8A-2F32-422B-B4B5-9FAC978E88CD}"/>
              </a:ext>
            </a:extLst>
          </p:cNvPr>
          <p:cNvSpPr>
            <a:spLocks noGrp="1" noChangeArrowheads="1"/>
          </p:cNvSpPr>
          <p:nvPr>
            <p:ph type="title" idx="4294967295"/>
          </p:nvPr>
        </p:nvSpPr>
        <p:spPr/>
        <p:txBody>
          <a:bodyPr/>
          <a:lstStyle/>
          <a:p>
            <a:pPr eaLnBrk="1" hangingPunct="1"/>
            <a:r>
              <a:rPr lang="zh-CN" altLang="en-US" sz="3600"/>
              <a:t>外连接（续）</a:t>
            </a:r>
          </a:p>
        </p:txBody>
      </p:sp>
      <p:sp>
        <p:nvSpPr>
          <p:cNvPr id="24578" name="Rectangle 3">
            <a:extLst>
              <a:ext uri="{FF2B5EF4-FFF2-40B4-BE49-F238E27FC236}">
                <a16:creationId xmlns:a16="http://schemas.microsoft.com/office/drawing/2014/main" id="{1EB40AD1-8811-46B7-AFD4-2855BAA77BD0}"/>
              </a:ext>
            </a:extLst>
          </p:cNvPr>
          <p:cNvSpPr>
            <a:spLocks noGrp="1" noChangeArrowheads="1"/>
          </p:cNvSpPr>
          <p:nvPr>
            <p:ph type="body" idx="4294967295"/>
          </p:nvPr>
        </p:nvSpPr>
        <p:spPr>
          <a:xfrm>
            <a:off x="179388" y="1052513"/>
            <a:ext cx="9145587" cy="5040312"/>
          </a:xfrm>
        </p:spPr>
        <p:txBody>
          <a:bodyPr/>
          <a:lstStyle/>
          <a:p>
            <a:pPr algn="just" eaLnBrk="1" hangingPunct="1">
              <a:lnSpc>
                <a:spcPct val="120000"/>
              </a:lnSpc>
              <a:buFont typeface="Wingdings" panose="05000000000000000000" pitchFamily="2" charset="2"/>
              <a:buNone/>
            </a:pPr>
            <a:r>
              <a:rPr lang="en-US" altLang="zh-CN"/>
              <a:t>[</a:t>
            </a:r>
            <a:r>
              <a:rPr lang="zh-CN" altLang="en-US">
                <a:ea typeface="黑体" panose="02010609060101010101" pitchFamily="49" charset="-122"/>
              </a:rPr>
              <a:t>例 </a:t>
            </a:r>
            <a:r>
              <a:rPr lang="en-US" altLang="zh-CN">
                <a:ea typeface="黑体" panose="02010609060101010101" pitchFamily="49" charset="-122"/>
              </a:rPr>
              <a:t>3.</a:t>
            </a:r>
            <a:r>
              <a:rPr lang="zh-CN" altLang="en-US">
                <a:ea typeface="黑体" panose="02010609060101010101" pitchFamily="49" charset="-122"/>
              </a:rPr>
              <a:t> </a:t>
            </a:r>
            <a:r>
              <a:rPr lang="en-US" altLang="zh-CN"/>
              <a:t>53] </a:t>
            </a:r>
            <a:r>
              <a:rPr lang="zh-CN" altLang="en-US"/>
              <a:t>改写</a:t>
            </a:r>
            <a:r>
              <a:rPr lang="en-US" altLang="zh-CN"/>
              <a:t>[</a:t>
            </a:r>
            <a:r>
              <a:rPr lang="zh-CN" altLang="en-US"/>
              <a:t>例 </a:t>
            </a:r>
            <a:r>
              <a:rPr lang="en-US" altLang="zh-CN"/>
              <a:t>3.49]</a:t>
            </a:r>
          </a:p>
          <a:p>
            <a:pPr eaLnBrk="1" hangingPunct="1">
              <a:lnSpc>
                <a:spcPct val="120000"/>
              </a:lnSpc>
              <a:buFont typeface="Wingdings" panose="05000000000000000000" pitchFamily="2" charset="2"/>
              <a:buNone/>
            </a:pPr>
            <a:r>
              <a:rPr lang="en-US" altLang="zh-CN" sz="2400"/>
              <a:t>   </a:t>
            </a:r>
            <a:r>
              <a:rPr lang="zh-CN" altLang="en-US" sz="2000"/>
              <a:t> </a:t>
            </a:r>
            <a:r>
              <a:rPr lang="en-US" altLang="zh-CN" sz="2000"/>
              <a:t>SELECT Student.Sno,Sname,Ssex,Sage,Sdept,Cno,Grade</a:t>
            </a:r>
          </a:p>
          <a:p>
            <a:pPr eaLnBrk="1" hangingPunct="1">
              <a:lnSpc>
                <a:spcPct val="120000"/>
              </a:lnSpc>
              <a:buFont typeface="Wingdings" panose="05000000000000000000" pitchFamily="2" charset="2"/>
              <a:buNone/>
            </a:pPr>
            <a:r>
              <a:rPr lang="en-US" altLang="zh-CN" sz="2000"/>
              <a:t>    FROM  Student  </a:t>
            </a:r>
            <a:r>
              <a:rPr lang="en-US" altLang="zh-CN" sz="2000">
                <a:solidFill>
                  <a:srgbClr val="0066FF"/>
                </a:solidFill>
              </a:rPr>
              <a:t>LEFT </a:t>
            </a:r>
            <a:r>
              <a:rPr lang="en-US" altLang="zh-CN" sz="2000">
                <a:solidFill>
                  <a:srgbClr val="FF0000"/>
                </a:solidFill>
              </a:rPr>
              <a:t>OUT</a:t>
            </a:r>
            <a:r>
              <a:rPr lang="en-US" altLang="zh-CN" sz="2000">
                <a:solidFill>
                  <a:srgbClr val="0066FF"/>
                </a:solidFill>
              </a:rPr>
              <a:t> JOIN</a:t>
            </a:r>
            <a:r>
              <a:rPr lang="en-US" altLang="zh-CN" sz="2000"/>
              <a:t> SC </a:t>
            </a:r>
            <a:r>
              <a:rPr lang="en-US" altLang="zh-CN" sz="2000">
                <a:solidFill>
                  <a:srgbClr val="0066FF"/>
                </a:solidFill>
              </a:rPr>
              <a:t>ON</a:t>
            </a:r>
            <a:r>
              <a:rPr lang="en-US" altLang="zh-CN" sz="2000"/>
              <a:t>  </a:t>
            </a:r>
            <a:r>
              <a:rPr lang="zh-CN" altLang="en-US" sz="2000"/>
              <a:t>(</a:t>
            </a:r>
            <a:r>
              <a:rPr lang="en-US" altLang="zh-CN" sz="2000"/>
              <a:t>Student.Sno=SC.Sno</a:t>
            </a:r>
            <a:r>
              <a:rPr lang="zh-CN" altLang="en-US" sz="2000"/>
              <a:t>); </a:t>
            </a:r>
          </a:p>
          <a:p>
            <a:pPr eaLnBrk="1" hangingPunct="1">
              <a:lnSpc>
                <a:spcPct val="12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000"/>
              <a:t>    </a:t>
            </a:r>
          </a:p>
        </p:txBody>
      </p:sp>
      <p:graphicFrame>
        <p:nvGraphicFramePr>
          <p:cNvPr id="24580" name="Group 4">
            <a:extLst>
              <a:ext uri="{FF2B5EF4-FFF2-40B4-BE49-F238E27FC236}">
                <a16:creationId xmlns:a16="http://schemas.microsoft.com/office/drawing/2014/main" id="{9AB6F86F-6538-4047-A2A4-9D0E25B81292}"/>
              </a:ext>
            </a:extLst>
          </p:cNvPr>
          <p:cNvGraphicFramePr>
            <a:graphicFrameLocks noGrp="1"/>
          </p:cNvGraphicFramePr>
          <p:nvPr/>
        </p:nvGraphicFramePr>
        <p:xfrm>
          <a:off x="612775" y="3073400"/>
          <a:ext cx="8002588" cy="3449640"/>
        </p:xfrm>
        <a:graphic>
          <a:graphicData uri="http://schemas.openxmlformats.org/drawingml/2006/table">
            <a:tbl>
              <a:tblPr/>
              <a:tblGrid>
                <a:gridCol w="16557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26759">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0253">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342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6"/>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7"/>
                  </a:ext>
                </a:extLst>
              </a:tr>
            </a:tbl>
          </a:graphicData>
        </a:graphic>
      </p:graphicFrame>
      <p:sp>
        <p:nvSpPr>
          <p:cNvPr id="24653" name="Rectangle 3">
            <a:extLst>
              <a:ext uri="{FF2B5EF4-FFF2-40B4-BE49-F238E27FC236}">
                <a16:creationId xmlns:a16="http://schemas.microsoft.com/office/drawing/2014/main" id="{3ECD29ED-433A-433B-8FE8-34BAB991615C}"/>
              </a:ext>
            </a:extLst>
          </p:cNvPr>
          <p:cNvSpPr>
            <a:spLocks noGrp="1" noChangeArrowheads="1"/>
          </p:cNvSpPr>
          <p:nvPr/>
        </p:nvSpPr>
        <p:spPr bwMode="auto">
          <a:xfrm>
            <a:off x="179388" y="2625725"/>
            <a:ext cx="4038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b="1"/>
              <a:t>执行结果</a:t>
            </a:r>
            <a:r>
              <a:rPr lang="zh-CN" altLang="en-US" sz="2800"/>
              <a:t>： </a:t>
            </a:r>
          </a:p>
        </p:txBody>
      </p:sp>
      <p:sp>
        <p:nvSpPr>
          <p:cNvPr id="24654" name="Line 498">
            <a:extLst>
              <a:ext uri="{FF2B5EF4-FFF2-40B4-BE49-F238E27FC236}">
                <a16:creationId xmlns:a16="http://schemas.microsoft.com/office/drawing/2014/main" id="{5D5DB3DA-8288-487B-B8D6-0B11B90883C2}"/>
              </a:ext>
            </a:extLst>
          </p:cNvPr>
          <p:cNvSpPr>
            <a:spLocks noChangeShapeType="1"/>
          </p:cNvSpPr>
          <p:nvPr/>
        </p:nvSpPr>
        <p:spPr bwMode="auto">
          <a:xfrm>
            <a:off x="684213" y="3497263"/>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655" name="文本框 1">
            <a:extLst>
              <a:ext uri="{FF2B5EF4-FFF2-40B4-BE49-F238E27FC236}">
                <a16:creationId xmlns:a16="http://schemas.microsoft.com/office/drawing/2014/main" id="{444E8364-BB31-4F87-A14F-994614B79A03}"/>
              </a:ext>
            </a:extLst>
          </p:cNvPr>
          <p:cNvSpPr txBox="1">
            <a:spLocks noChangeArrowheads="1"/>
          </p:cNvSpPr>
          <p:nvPr/>
        </p:nvSpPr>
        <p:spPr bwMode="auto">
          <a:xfrm>
            <a:off x="2971800" y="2622550"/>
            <a:ext cx="2132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solidFill>
                  <a:srgbClr val="FF0000"/>
                </a:solidFill>
              </a:rPr>
              <a:t>T-SQL :OUTER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页脚占位符 4">
            <a:extLst>
              <a:ext uri="{FF2B5EF4-FFF2-40B4-BE49-F238E27FC236}">
                <a16:creationId xmlns:a16="http://schemas.microsoft.com/office/drawing/2014/main" id="{4A53A08A-15DE-4A6E-B053-7BE93A23C1D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p:txBody>
      </p:sp>
      <p:sp>
        <p:nvSpPr>
          <p:cNvPr id="6146" name="Rectangle 2">
            <a:extLst>
              <a:ext uri="{FF2B5EF4-FFF2-40B4-BE49-F238E27FC236}">
                <a16:creationId xmlns:a16="http://schemas.microsoft.com/office/drawing/2014/main" id="{CADA9CDF-3155-44EF-A5E8-1A5B61EF0B78}"/>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6147" name="Rectangle 3">
            <a:extLst>
              <a:ext uri="{FF2B5EF4-FFF2-40B4-BE49-F238E27FC236}">
                <a16:creationId xmlns:a16="http://schemas.microsoft.com/office/drawing/2014/main" id="{8D2CB4E3-208A-4D91-A38E-976299B43BAF}"/>
              </a:ext>
            </a:extLst>
          </p:cNvPr>
          <p:cNvSpPr>
            <a:spLocks noGrp="1" noChangeArrowheads="1"/>
          </p:cNvSpPr>
          <p:nvPr>
            <p:ph type="body" idx="4294967295"/>
          </p:nvPr>
        </p:nvSpPr>
        <p:spPr>
          <a:xfrm>
            <a:off x="971550" y="1098550"/>
            <a:ext cx="6508750" cy="4994275"/>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solidFill>
                  <a:srgbClr val="0066FF"/>
                </a:solidFill>
              </a:rPr>
              <a:t>3.4 </a:t>
            </a:r>
            <a:r>
              <a:rPr lang="zh-CN" altLang="en-US">
                <a:solidFill>
                  <a:srgbClr val="0066FF"/>
                </a:solidFill>
              </a:rPr>
              <a:t>数据查询</a:t>
            </a:r>
          </a:p>
          <a:p>
            <a:pPr algn="just" eaLnBrk="1" hangingPunct="1">
              <a:lnSpc>
                <a:spcPct val="130000"/>
              </a:lnSpc>
              <a:buFont typeface="Wingdings" panose="05000000000000000000" pitchFamily="2" charset="2"/>
              <a:buNone/>
            </a:pPr>
            <a:r>
              <a:rPr lang="en-US" altLang="zh-CN"/>
              <a:t>3.5 </a:t>
            </a:r>
            <a:r>
              <a:rPr lang="zh-CN" altLang="en-US"/>
              <a:t>数据更新</a:t>
            </a:r>
            <a:endParaRPr lang="zh-CN" altLang="en-US" sz="3200"/>
          </a:p>
          <a:p>
            <a:pPr algn="just" eaLnBrk="1" hangingPunct="1">
              <a:lnSpc>
                <a:spcPct val="130000"/>
              </a:lnSpc>
              <a:buFont typeface="Wingdings" panose="05000000000000000000" pitchFamily="2" charset="2"/>
              <a:buNone/>
            </a:pPr>
            <a:r>
              <a:rPr lang="en-US" altLang="zh-CN"/>
              <a:t>3.6 </a:t>
            </a:r>
            <a:r>
              <a:rPr lang="zh-CN" altLang="en-US"/>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2FC7B8DE-2D01-42E0-8288-EFDCBFF56A3D}"/>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5602" name="Rectangle 3">
            <a:extLst>
              <a:ext uri="{FF2B5EF4-FFF2-40B4-BE49-F238E27FC236}">
                <a16:creationId xmlns:a16="http://schemas.microsoft.com/office/drawing/2014/main" id="{107AFD3D-BE79-43EA-ACCB-A597B67FE73B}"/>
              </a:ext>
            </a:extLst>
          </p:cNvPr>
          <p:cNvSpPr>
            <a:spLocks noGrp="1" noChangeArrowheads="1"/>
          </p:cNvSpPr>
          <p:nvPr>
            <p:ph type="body" idx="4294967295"/>
          </p:nvPr>
        </p:nvSpPr>
        <p:spPr>
          <a:xfrm>
            <a:off x="457200" y="908050"/>
            <a:ext cx="8229600" cy="52863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solidFill>
                  <a:srgbClr val="7030A0"/>
                </a:solidFill>
              </a:rPr>
              <a:t>4.</a:t>
            </a:r>
            <a:r>
              <a:rPr lang="zh-CN" altLang="en-US" sz="2800">
                <a:solidFill>
                  <a:srgbClr val="7030A0"/>
                </a:solidFill>
              </a:rPr>
              <a:t>多表连接</a:t>
            </a:r>
          </a:p>
          <a:p>
            <a:pPr lvl="1">
              <a:buFont typeface="Wingdings" panose="05000000000000000000" pitchFamily="2" charset="2"/>
              <a:buNone/>
            </a:pPr>
            <a:endParaRPr lang="en-US" altLang="zh-CN"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1E620B-F1FC-47F6-986F-BBC7A56A7EA6}"/>
              </a:ext>
            </a:extLst>
          </p:cNvPr>
          <p:cNvSpPr>
            <a:spLocks noGrp="1" noChangeArrowheads="1"/>
          </p:cNvSpPr>
          <p:nvPr>
            <p:ph type="title" idx="4294967295"/>
          </p:nvPr>
        </p:nvSpPr>
        <p:spPr/>
        <p:txBody>
          <a:bodyPr/>
          <a:lstStyle/>
          <a:p>
            <a:pPr eaLnBrk="1" hangingPunct="1"/>
            <a:r>
              <a:rPr lang="en-US" altLang="zh-CN" sz="3600"/>
              <a:t>4. </a:t>
            </a:r>
            <a:r>
              <a:rPr lang="zh-CN" altLang="en-US" sz="3600"/>
              <a:t>多表连接</a:t>
            </a:r>
          </a:p>
        </p:txBody>
      </p:sp>
      <p:sp>
        <p:nvSpPr>
          <p:cNvPr id="26626" name="Rectangle 3">
            <a:extLst>
              <a:ext uri="{FF2B5EF4-FFF2-40B4-BE49-F238E27FC236}">
                <a16:creationId xmlns:a16="http://schemas.microsoft.com/office/drawing/2014/main" id="{20A5882A-CFF9-41E3-8923-B8951807F122}"/>
              </a:ext>
            </a:extLst>
          </p:cNvPr>
          <p:cNvSpPr>
            <a:spLocks noGrp="1" noChangeArrowheads="1"/>
          </p:cNvSpPr>
          <p:nvPr>
            <p:ph type="body" idx="4294967295"/>
          </p:nvPr>
        </p:nvSpPr>
        <p:spPr>
          <a:xfrm>
            <a:off x="611188" y="1268413"/>
            <a:ext cx="8075612" cy="4114800"/>
          </a:xfrm>
        </p:spPr>
        <p:txBody>
          <a:bodyPr/>
          <a:lstStyle/>
          <a:p>
            <a:pPr eaLnBrk="1" hangingPunct="1">
              <a:lnSpc>
                <a:spcPct val="170000"/>
              </a:lnSpc>
            </a:pPr>
            <a:r>
              <a:rPr lang="zh-CN" altLang="en-US" sz="2400">
                <a:solidFill>
                  <a:srgbClr val="0066FF"/>
                </a:solidFill>
              </a:rPr>
              <a:t>多表连接：两个以上的表进行连接</a:t>
            </a:r>
          </a:p>
          <a:p>
            <a:pPr algn="just" eaLnBrk="1" hangingPunct="1">
              <a:buFont typeface="Wingdings" panose="05000000000000000000" pitchFamily="2" charset="2"/>
              <a:buNone/>
            </a:pPr>
            <a:endParaRPr lang="zh-CN" altLang="en-US" sz="3200"/>
          </a:p>
          <a:p>
            <a:pPr algn="just" eaLnBrk="1" hangingPunct="1">
              <a:buFont typeface="Wingdings" panose="05000000000000000000" pitchFamily="2" charset="2"/>
              <a:buNone/>
            </a:pPr>
            <a:r>
              <a:rPr lang="en-US" altLang="zh-CN" sz="2400"/>
              <a:t>[</a:t>
            </a:r>
            <a:r>
              <a:rPr lang="zh-CN" altLang="en-US" sz="2400"/>
              <a:t>例</a:t>
            </a:r>
            <a:r>
              <a:rPr lang="en-US" altLang="zh-CN" sz="2400"/>
              <a:t>3.54]</a:t>
            </a:r>
            <a:r>
              <a:rPr lang="zh-CN" altLang="en-US" sz="2400"/>
              <a:t>查询每个学生的学号、姓名、选修的课程名及成绩</a:t>
            </a:r>
          </a:p>
          <a:p>
            <a:pPr lvl="1" algn="just">
              <a:lnSpc>
                <a:spcPct val="120000"/>
              </a:lnSpc>
              <a:buFont typeface="Wingdings" panose="05000000000000000000" pitchFamily="2" charset="2"/>
              <a:buNone/>
            </a:pPr>
            <a:r>
              <a:rPr lang="zh-CN" altLang="en-US"/>
              <a:t>  </a:t>
            </a:r>
            <a:r>
              <a:rPr lang="en-US" altLang="zh-CN"/>
              <a:t>SELECT Student.Sno</a:t>
            </a:r>
            <a:r>
              <a:rPr lang="zh-CN" altLang="en-US"/>
              <a:t>, </a:t>
            </a:r>
            <a:r>
              <a:rPr lang="en-US" altLang="zh-CN"/>
              <a:t>Sname</a:t>
            </a:r>
            <a:r>
              <a:rPr lang="zh-CN" altLang="en-US"/>
              <a:t>, </a:t>
            </a:r>
            <a:r>
              <a:rPr lang="en-US" altLang="zh-CN"/>
              <a:t>Cname</a:t>
            </a:r>
            <a:r>
              <a:rPr lang="zh-CN" altLang="en-US"/>
              <a:t>, </a:t>
            </a:r>
            <a:r>
              <a:rPr lang="en-US" altLang="zh-CN"/>
              <a:t>Grade</a:t>
            </a:r>
          </a:p>
          <a:p>
            <a:pPr lvl="1" algn="just">
              <a:lnSpc>
                <a:spcPct val="120000"/>
              </a:lnSpc>
              <a:buFont typeface="Wingdings" panose="05000000000000000000" pitchFamily="2" charset="2"/>
              <a:buNone/>
            </a:pPr>
            <a:r>
              <a:rPr lang="en-US" altLang="zh-CN"/>
              <a:t>   FROM    Student</a:t>
            </a:r>
            <a:r>
              <a:rPr lang="zh-CN" altLang="en-US"/>
              <a:t>, </a:t>
            </a:r>
            <a:r>
              <a:rPr lang="en-US" altLang="zh-CN"/>
              <a:t>SC</a:t>
            </a:r>
            <a:r>
              <a:rPr lang="zh-CN" altLang="en-US"/>
              <a:t>, </a:t>
            </a:r>
            <a:r>
              <a:rPr lang="en-US" altLang="zh-CN"/>
              <a:t>Course    </a:t>
            </a:r>
            <a:r>
              <a:rPr lang="en-US" altLang="zh-CN" sz="2000">
                <a:solidFill>
                  <a:srgbClr val="E02920"/>
                </a:solidFill>
              </a:rPr>
              <a:t>/*</a:t>
            </a:r>
            <a:r>
              <a:rPr lang="zh-CN" altLang="en-US" sz="2000">
                <a:solidFill>
                  <a:srgbClr val="E02920"/>
                </a:solidFill>
              </a:rPr>
              <a:t>多表连接*</a:t>
            </a:r>
            <a:r>
              <a:rPr lang="en-US" altLang="zh-CN" sz="2000">
                <a:solidFill>
                  <a:srgbClr val="E02920"/>
                </a:solidFill>
              </a:rPr>
              <a:t>/</a:t>
            </a:r>
            <a:endParaRPr lang="en-US" altLang="zh-CN">
              <a:solidFill>
                <a:srgbClr val="E02920"/>
              </a:solidFill>
            </a:endParaRPr>
          </a:p>
          <a:p>
            <a:pPr lvl="1" algn="just">
              <a:lnSpc>
                <a:spcPct val="120000"/>
              </a:lnSpc>
              <a:buFont typeface="Wingdings" panose="05000000000000000000" pitchFamily="2" charset="2"/>
              <a:buNone/>
            </a:pPr>
            <a:r>
              <a:rPr lang="en-US" altLang="zh-CN"/>
              <a:t>   WHERE Student.Sno = SC.Sno </a:t>
            </a:r>
          </a:p>
          <a:p>
            <a:pPr lvl="1" algn="just">
              <a:lnSpc>
                <a:spcPct val="120000"/>
              </a:lnSpc>
              <a:buFont typeface="Wingdings" panose="05000000000000000000" pitchFamily="2" charset="2"/>
              <a:buNone/>
            </a:pPr>
            <a:r>
              <a:rPr lang="en-US" altLang="zh-CN"/>
              <a:t>                  </a:t>
            </a:r>
            <a:r>
              <a:rPr lang="en-US" altLang="zh-CN">
                <a:solidFill>
                  <a:srgbClr val="0066FF"/>
                </a:solidFill>
              </a:rPr>
              <a:t>AND</a:t>
            </a:r>
            <a:r>
              <a:rPr lang="en-US" altLang="zh-CN"/>
              <a:t> SC.Cno = Course.Cno</a:t>
            </a:r>
            <a:r>
              <a:rPr lang="zh-CN" altLang="en-US"/>
              <a:t>;</a:t>
            </a:r>
          </a:p>
          <a:p>
            <a:pPr algn="just" eaLnBrk="1" hangingPunct="1">
              <a:lnSpc>
                <a:spcPct val="120000"/>
              </a:lnSpc>
              <a:buFont typeface="Wingdings" panose="05000000000000000000" pitchFamily="2" charset="2"/>
              <a:buNone/>
            </a:pPr>
            <a:r>
              <a:rPr lang="zh-CN" altLang="en-US" sz="2000">
                <a:latin typeface="Courier New" panose="02070309020205020404"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D69A9F5B-C36E-43AD-853E-BF5DAAB70BB0}"/>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27650" name="Rectangle 1027">
            <a:extLst>
              <a:ext uri="{FF2B5EF4-FFF2-40B4-BE49-F238E27FC236}">
                <a16:creationId xmlns:a16="http://schemas.microsoft.com/office/drawing/2014/main" id="{A9EA600C-8617-417E-97EE-B2E140BB0E3E}"/>
              </a:ext>
            </a:extLst>
          </p:cNvPr>
          <p:cNvSpPr>
            <a:spLocks noGrp="1" noChangeArrowheads="1"/>
          </p:cNvSpPr>
          <p:nvPr>
            <p:ph type="body" idx="4294967295"/>
          </p:nvPr>
        </p:nvSpPr>
        <p:spPr>
          <a:xfrm>
            <a:off x="1116013" y="1341438"/>
            <a:ext cx="5410200" cy="4548187"/>
          </a:xfrm>
        </p:spPr>
        <p:txBody>
          <a:bodyPr/>
          <a:lstStyle/>
          <a:p>
            <a:pPr algn="just" eaLnBrk="1" hangingPunct="1">
              <a:lnSpc>
                <a:spcPct val="160000"/>
              </a:lnSpc>
              <a:buFont typeface="Wingdings" panose="05000000000000000000" pitchFamily="2" charset="2"/>
              <a:buNone/>
            </a:pPr>
            <a:r>
              <a:rPr lang="en-US" altLang="zh-CN"/>
              <a:t>3.4.1 </a:t>
            </a:r>
            <a:r>
              <a:rPr lang="zh-CN" altLang="en-US"/>
              <a:t>单表查询</a:t>
            </a:r>
          </a:p>
          <a:p>
            <a:pPr algn="just" eaLnBrk="1" hangingPunct="1">
              <a:lnSpc>
                <a:spcPct val="160000"/>
              </a:lnSpc>
              <a:buFont typeface="Wingdings" panose="05000000000000000000" pitchFamily="2" charset="2"/>
              <a:buNone/>
            </a:pPr>
            <a:r>
              <a:rPr lang="en-US" altLang="zh-CN"/>
              <a:t>3.4.2 </a:t>
            </a:r>
            <a:r>
              <a:rPr lang="zh-CN" altLang="en-US"/>
              <a:t>连接查询</a:t>
            </a:r>
          </a:p>
          <a:p>
            <a:pPr algn="just" eaLnBrk="1" hangingPunct="1">
              <a:lnSpc>
                <a:spcPct val="160000"/>
              </a:lnSpc>
              <a:buFont typeface="Wingdings" panose="05000000000000000000" pitchFamily="2" charset="2"/>
              <a:buNone/>
            </a:pPr>
            <a:r>
              <a:rPr lang="en-US" altLang="zh-CN">
                <a:solidFill>
                  <a:srgbClr val="3333FF"/>
                </a:solidFill>
              </a:rPr>
              <a:t>3.4.3 </a:t>
            </a:r>
            <a:r>
              <a:rPr lang="zh-CN" altLang="en-US">
                <a:solidFill>
                  <a:srgbClr val="3333FF"/>
                </a:solidFill>
              </a:rPr>
              <a:t>嵌套查询</a:t>
            </a:r>
          </a:p>
          <a:p>
            <a:pPr algn="just" eaLnBrk="1" hangingPunct="1">
              <a:lnSpc>
                <a:spcPct val="160000"/>
              </a:lnSpc>
              <a:buFont typeface="Wingdings" panose="05000000000000000000" pitchFamily="2" charset="2"/>
              <a:buNone/>
            </a:pPr>
            <a:r>
              <a:rPr lang="en-US" altLang="zh-CN"/>
              <a:t>3.4.4 </a:t>
            </a:r>
            <a:r>
              <a:rPr lang="zh-CN" altLang="en-US"/>
              <a:t>集合查询</a:t>
            </a:r>
            <a:endParaRPr lang="en-US" altLang="zh-CN"/>
          </a:p>
          <a:p>
            <a:pPr algn="just" eaLnBrk="1" hangingPunct="1">
              <a:lnSpc>
                <a:spcPct val="160000"/>
              </a:lnSpc>
              <a:buFont typeface="Wingdings" panose="05000000000000000000" pitchFamily="2" charset="2"/>
              <a:buNone/>
            </a:pPr>
            <a:r>
              <a:rPr lang="en-US" altLang="zh-CN"/>
              <a:t>3.4.5</a:t>
            </a:r>
            <a:r>
              <a:rPr lang="zh-CN" altLang="en-US"/>
              <a:t>基于派生表的查询</a:t>
            </a:r>
          </a:p>
          <a:p>
            <a:pPr algn="just" eaLnBrk="1" hangingPunct="1">
              <a:lnSpc>
                <a:spcPct val="160000"/>
              </a:lnSpc>
              <a:buFont typeface="Wingdings" panose="05000000000000000000" pitchFamily="2" charset="2"/>
              <a:buNone/>
            </a:pPr>
            <a:r>
              <a:rPr lang="en-US" altLang="zh-CN"/>
              <a:t>3.4.5 Select</a:t>
            </a:r>
            <a:r>
              <a:rPr lang="zh-CN" altLang="en-US"/>
              <a:t>语句的一般形式 </a:t>
            </a:r>
          </a:p>
          <a:p>
            <a:pPr algn="just" eaLnBrk="1" hangingPunct="1"/>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19D3BCB2-F07F-481D-AFD8-7AADDBFB012B}"/>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28674" name="Rectangle 3">
            <a:extLst>
              <a:ext uri="{FF2B5EF4-FFF2-40B4-BE49-F238E27FC236}">
                <a16:creationId xmlns:a16="http://schemas.microsoft.com/office/drawing/2014/main" id="{0C38C743-D111-40B9-97E3-444565C0DB9D}"/>
              </a:ext>
            </a:extLst>
          </p:cNvPr>
          <p:cNvSpPr>
            <a:spLocks noGrp="1" noChangeArrowheads="1"/>
          </p:cNvSpPr>
          <p:nvPr>
            <p:ph type="body" idx="4294967295"/>
          </p:nvPr>
        </p:nvSpPr>
        <p:spPr>
          <a:xfrm>
            <a:off x="611188" y="1098550"/>
            <a:ext cx="7772400" cy="5138738"/>
          </a:xfrm>
        </p:spPr>
        <p:txBody>
          <a:bodyPr/>
          <a:lstStyle/>
          <a:p>
            <a:pPr eaLnBrk="1" hangingPunct="1">
              <a:spcBef>
                <a:spcPct val="0"/>
              </a:spcBef>
            </a:pPr>
            <a:r>
              <a:rPr lang="zh-CN" altLang="en-US">
                <a:solidFill>
                  <a:srgbClr val="0066FF"/>
                </a:solidFill>
              </a:rPr>
              <a:t>嵌套查询</a:t>
            </a:r>
            <a:endParaRPr lang="zh-CN" altLang="en-US"/>
          </a:p>
          <a:p>
            <a:pPr lvl="1">
              <a:spcBef>
                <a:spcPct val="0"/>
              </a:spcBef>
              <a:spcAft>
                <a:spcPct val="40000"/>
              </a:spcAft>
            </a:pPr>
            <a:r>
              <a:rPr lang="zh-CN" altLang="en-US"/>
              <a:t>一个</a:t>
            </a:r>
            <a:r>
              <a:rPr lang="en-US" altLang="zh-CN"/>
              <a:t>SELECT-FROM-WHERE</a:t>
            </a:r>
            <a:r>
              <a:rPr lang="zh-CN" altLang="en-US"/>
              <a:t>语句称为一个</a:t>
            </a:r>
            <a:r>
              <a:rPr lang="zh-CN" altLang="en-US">
                <a:solidFill>
                  <a:srgbClr val="FF00FF"/>
                </a:solidFill>
              </a:rPr>
              <a:t>查询块</a:t>
            </a:r>
          </a:p>
          <a:p>
            <a:pPr lvl="1">
              <a:spcBef>
                <a:spcPct val="0"/>
              </a:spcBef>
            </a:pPr>
            <a:r>
              <a:rPr lang="zh-CN" altLang="en-US"/>
              <a:t>将一个查询块嵌套在另一个查询块的</a:t>
            </a:r>
            <a:r>
              <a:rPr lang="en-US" altLang="zh-CN"/>
              <a:t>WHERE</a:t>
            </a:r>
            <a:r>
              <a:rPr lang="zh-CN" altLang="en-US"/>
              <a:t>子句或</a:t>
            </a:r>
            <a:r>
              <a:rPr lang="en-US" altLang="zh-CN"/>
              <a:t>HAVING</a:t>
            </a:r>
            <a:r>
              <a:rPr lang="zh-CN" altLang="en-US"/>
              <a:t>短语的条件中的查询称为</a:t>
            </a:r>
            <a:r>
              <a:rPr lang="zh-CN" altLang="en-US">
                <a:solidFill>
                  <a:srgbClr val="FF00FF"/>
                </a:solidFill>
              </a:rPr>
              <a:t>嵌套查询</a:t>
            </a:r>
            <a:endParaRPr lang="en-US" altLang="zh-CN">
              <a:solidFill>
                <a:srgbClr val="FF00FF"/>
              </a:solidFill>
            </a:endParaRPr>
          </a:p>
          <a:p>
            <a:pPr eaLnBrk="1" hangingPunct="1">
              <a:spcBef>
                <a:spcPct val="0"/>
              </a:spcBef>
              <a:buFont typeface="Wingdings" panose="05000000000000000000" pitchFamily="2" charset="2"/>
              <a:buNone/>
            </a:pPr>
            <a:endParaRPr lang="en-US" altLang="zh-CN" sz="2400"/>
          </a:p>
          <a:p>
            <a:pPr eaLnBrk="1" hangingPunct="1">
              <a:spcBef>
                <a:spcPct val="0"/>
              </a:spcBef>
              <a:buFont typeface="Wingdings" panose="05000000000000000000" pitchFamily="2" charset="2"/>
              <a:buNone/>
            </a:pPr>
            <a:r>
              <a:rPr lang="en-US" altLang="zh-CN" sz="2400"/>
              <a:t>     SELECT Sname	</a:t>
            </a:r>
            <a:r>
              <a:rPr lang="en-US" altLang="zh-CN" sz="2000"/>
              <a:t>                           /*</a:t>
            </a:r>
            <a:r>
              <a:rPr lang="zh-CN" altLang="en-US" sz="2000">
                <a:solidFill>
                  <a:srgbClr val="0066FF"/>
                </a:solidFill>
              </a:rPr>
              <a:t>外层查询</a:t>
            </a:r>
            <a:r>
              <a:rPr lang="en-US" altLang="zh-CN" sz="2000">
                <a:solidFill>
                  <a:srgbClr val="0066FF"/>
                </a:solidFill>
              </a:rPr>
              <a:t>/</a:t>
            </a:r>
            <a:r>
              <a:rPr lang="zh-CN" altLang="en-US" sz="2000">
                <a:solidFill>
                  <a:srgbClr val="0066FF"/>
                </a:solidFill>
              </a:rPr>
              <a:t>父查询</a:t>
            </a:r>
            <a:r>
              <a:rPr lang="zh-CN" altLang="en-US" sz="2000"/>
              <a:t>*</a:t>
            </a:r>
            <a:r>
              <a:rPr lang="en-US" altLang="zh-CN" sz="2000"/>
              <a:t>/</a:t>
            </a:r>
          </a:p>
          <a:p>
            <a:pPr eaLnBrk="1" hangingPunct="1">
              <a:spcBef>
                <a:spcPct val="0"/>
              </a:spcBef>
              <a:buFont typeface="Wingdings" panose="05000000000000000000" pitchFamily="2" charset="2"/>
              <a:buNone/>
            </a:pPr>
            <a:r>
              <a:rPr lang="en-US" altLang="zh-CN" sz="2400"/>
              <a:t>     FROM Student</a:t>
            </a:r>
          </a:p>
          <a:p>
            <a:pPr eaLnBrk="1" hangingPunct="1">
              <a:spcBef>
                <a:spcPct val="0"/>
              </a:spcBef>
              <a:buFont typeface="Wingdings" panose="05000000000000000000" pitchFamily="2" charset="2"/>
              <a:buNone/>
            </a:pPr>
            <a:r>
              <a:rPr lang="en-US" altLang="zh-CN" sz="2400"/>
              <a:t>     WHERE Sno IN</a:t>
            </a:r>
          </a:p>
          <a:p>
            <a:pPr eaLnBrk="1" hangingPunct="1">
              <a:spcBef>
                <a:spcPct val="0"/>
              </a:spcBef>
              <a:buFont typeface="Wingdings" panose="05000000000000000000" pitchFamily="2" charset="2"/>
              <a:buNone/>
            </a:pPr>
            <a:r>
              <a:rPr lang="en-US" altLang="zh-CN" sz="2400"/>
              <a:t>                        </a:t>
            </a:r>
            <a:r>
              <a:rPr lang="zh-CN" altLang="en-US" sz="2400"/>
              <a:t>( </a:t>
            </a:r>
            <a:r>
              <a:rPr lang="en-US" altLang="zh-CN" sz="2400"/>
              <a:t>SELECT Sno        </a:t>
            </a:r>
            <a:r>
              <a:rPr lang="en-US" altLang="zh-CN" sz="2000"/>
              <a:t>/*</a:t>
            </a:r>
            <a:r>
              <a:rPr lang="zh-CN" altLang="en-US" sz="2000">
                <a:solidFill>
                  <a:srgbClr val="0066FF"/>
                </a:solidFill>
              </a:rPr>
              <a:t>内层查询</a:t>
            </a:r>
            <a:r>
              <a:rPr lang="en-US" altLang="zh-CN" sz="2000">
                <a:solidFill>
                  <a:srgbClr val="0066FF"/>
                </a:solidFill>
              </a:rPr>
              <a:t>/</a:t>
            </a:r>
            <a:r>
              <a:rPr lang="zh-CN" altLang="en-US" sz="2000">
                <a:solidFill>
                  <a:srgbClr val="0066FF"/>
                </a:solidFill>
              </a:rPr>
              <a:t>子查询</a:t>
            </a:r>
            <a:r>
              <a:rPr lang="zh-CN" altLang="en-US" sz="2000"/>
              <a:t>*</a:t>
            </a:r>
            <a:r>
              <a:rPr lang="en-US" altLang="zh-CN" sz="2000"/>
              <a:t>/</a:t>
            </a:r>
          </a:p>
          <a:p>
            <a:pPr eaLnBrk="1" hangingPunct="1">
              <a:spcBef>
                <a:spcPct val="0"/>
              </a:spcBef>
              <a:buFont typeface="Wingdings" panose="05000000000000000000" pitchFamily="2" charset="2"/>
              <a:buNone/>
            </a:pPr>
            <a:r>
              <a:rPr lang="en-US" altLang="zh-CN" sz="2400"/>
              <a:t>                          FROM SC</a:t>
            </a:r>
          </a:p>
          <a:p>
            <a:pPr eaLnBrk="1" hangingPunct="1">
              <a:spcBef>
                <a:spcPct val="0"/>
              </a:spcBef>
              <a:buFont typeface="Wingdings" panose="05000000000000000000" pitchFamily="2" charset="2"/>
              <a:buNone/>
            </a:pPr>
            <a:r>
              <a:rPr lang="en-US" altLang="zh-CN" sz="2400"/>
              <a:t>                          WHERE Cno= ' 2 '</a:t>
            </a:r>
            <a:r>
              <a:rPr lang="zh-CN" altLang="en-US" sz="2400"/>
              <a:t>);</a:t>
            </a:r>
          </a:p>
          <a:p>
            <a:pPr lvl="1">
              <a:spcBef>
                <a:spcPct val="0"/>
              </a:spcBef>
            </a:pPr>
            <a:endParaRPr lang="zh-CN" altLang="en-US">
              <a:solidFill>
                <a:srgbClr val="FF00FF"/>
              </a:solidFill>
            </a:endParaRPr>
          </a:p>
          <a:p>
            <a:pPr eaLnBrk="1" hangingPunct="1">
              <a:spcBef>
                <a:spcPct val="0"/>
              </a:spcBef>
              <a:buFont typeface="Wingdings" panose="05000000000000000000" pitchFamily="2" charset="2"/>
              <a:buNone/>
            </a:pPr>
            <a:r>
              <a:rPr lang="zh-CN" altLang="en-US" sz="24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a:extLst>
              <a:ext uri="{FF2B5EF4-FFF2-40B4-BE49-F238E27FC236}">
                <a16:creationId xmlns:a16="http://schemas.microsoft.com/office/drawing/2014/main" id="{39F3A12F-18E3-481D-A1BC-B7223F98DCEF}"/>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29698" name="Rectangle 1027">
            <a:extLst>
              <a:ext uri="{FF2B5EF4-FFF2-40B4-BE49-F238E27FC236}">
                <a16:creationId xmlns:a16="http://schemas.microsoft.com/office/drawing/2014/main" id="{00558CDF-CD9B-4F70-9E5F-D75E60133D5E}"/>
              </a:ext>
            </a:extLst>
          </p:cNvPr>
          <p:cNvSpPr>
            <a:spLocks noGrp="1" noChangeArrowheads="1"/>
          </p:cNvSpPr>
          <p:nvPr>
            <p:ph type="body" idx="4294967295"/>
          </p:nvPr>
        </p:nvSpPr>
        <p:spPr>
          <a:xfrm>
            <a:off x="457200" y="1125538"/>
            <a:ext cx="8229600" cy="4854575"/>
          </a:xfrm>
        </p:spPr>
        <p:txBody>
          <a:bodyPr/>
          <a:lstStyle/>
          <a:p>
            <a:pPr lvl="1">
              <a:lnSpc>
                <a:spcPct val="180000"/>
              </a:lnSpc>
            </a:pPr>
            <a:endParaRPr lang="en-US" altLang="zh-CN">
              <a:solidFill>
                <a:srgbClr val="FF00FF"/>
              </a:solidFill>
            </a:endParaRPr>
          </a:p>
          <a:p>
            <a:pPr lvl="1">
              <a:lnSpc>
                <a:spcPct val="180000"/>
              </a:lnSpc>
            </a:pPr>
            <a:r>
              <a:rPr lang="en-US" altLang="zh-CN"/>
              <a:t>SQL</a:t>
            </a:r>
            <a:r>
              <a:rPr lang="zh-CN" altLang="en-US"/>
              <a:t>语言允许多层嵌套查询</a:t>
            </a:r>
            <a:endParaRPr lang="en-US" altLang="zh-CN"/>
          </a:p>
          <a:p>
            <a:pPr lvl="2">
              <a:lnSpc>
                <a:spcPct val="180000"/>
              </a:lnSpc>
              <a:buSzPct val="87000"/>
              <a:buFont typeface="Wingdings" panose="05000000000000000000" pitchFamily="2" charset="2"/>
              <a:buChar char="l"/>
            </a:pPr>
            <a:r>
              <a:rPr lang="zh-CN" altLang="en-US" sz="2200"/>
              <a:t>即一个子查询中还可以嵌套其他子查询</a:t>
            </a:r>
          </a:p>
          <a:p>
            <a:pPr lvl="1">
              <a:lnSpc>
                <a:spcPct val="180000"/>
              </a:lnSpc>
            </a:pPr>
            <a:r>
              <a:rPr lang="zh-CN" altLang="en-US"/>
              <a:t>子查询的限制</a:t>
            </a:r>
          </a:p>
          <a:p>
            <a:pPr lvl="2">
              <a:lnSpc>
                <a:spcPct val="180000"/>
              </a:lnSpc>
              <a:buSzPct val="87000"/>
              <a:buFont typeface="Wingdings" panose="05000000000000000000" pitchFamily="2" charset="2"/>
              <a:buChar char="l"/>
            </a:pPr>
            <a:r>
              <a:rPr lang="zh-CN" altLang="en-US" sz="2200"/>
              <a:t>不能使用</a:t>
            </a:r>
            <a:r>
              <a:rPr lang="en-US" altLang="zh-CN" sz="2200"/>
              <a:t>ORDER BY</a:t>
            </a:r>
            <a:r>
              <a:rPr lang="zh-CN" altLang="en-US" sz="2200"/>
              <a:t>子句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14977CF6-C1B5-4DF2-A454-E28AD8B8B603}"/>
              </a:ext>
            </a:extLst>
          </p:cNvPr>
          <p:cNvSpPr>
            <a:spLocks noGrp="1" noChangeArrowheads="1"/>
          </p:cNvSpPr>
          <p:nvPr>
            <p:ph type="title" idx="4294967295"/>
          </p:nvPr>
        </p:nvSpPr>
        <p:spPr/>
        <p:txBody>
          <a:bodyPr/>
          <a:lstStyle/>
          <a:p>
            <a:pPr eaLnBrk="1" hangingPunct="1"/>
            <a:r>
              <a:rPr lang="zh-CN" altLang="en-US" sz="3600"/>
              <a:t>嵌套查询求解方法</a:t>
            </a:r>
          </a:p>
        </p:txBody>
      </p:sp>
      <p:sp>
        <p:nvSpPr>
          <p:cNvPr id="31746" name="Rectangle 3">
            <a:extLst>
              <a:ext uri="{FF2B5EF4-FFF2-40B4-BE49-F238E27FC236}">
                <a16:creationId xmlns:a16="http://schemas.microsoft.com/office/drawing/2014/main" id="{02542691-54A1-43BC-8235-3AE7F8F5E5B8}"/>
              </a:ext>
            </a:extLst>
          </p:cNvPr>
          <p:cNvSpPr>
            <a:spLocks noGrp="1"/>
          </p:cNvSpPr>
          <p:nvPr>
            <p:ph type="body" idx="4294967295"/>
          </p:nvPr>
        </p:nvSpPr>
        <p:spPr>
          <a:ln>
            <a:miter/>
          </a:ln>
        </p:spPr>
        <p:txBody>
          <a:bodyPr/>
          <a:lstStyle/>
          <a:p>
            <a:pPr marL="0" indent="0" eaLnBrk="1" hangingPunct="1">
              <a:lnSpc>
                <a:spcPct val="110000"/>
              </a:lnSpc>
              <a:buFont typeface="Wingdings" panose="05000000000000000000" pitchFamily="2" charset="2"/>
              <a:buNone/>
            </a:pPr>
            <a:r>
              <a:rPr lang="zh-CN" altLang="en-US" noProof="1">
                <a:solidFill>
                  <a:srgbClr val="0066FF"/>
                </a:solidFill>
              </a:rPr>
              <a:t>不相关子查询：</a:t>
            </a:r>
            <a:r>
              <a:rPr lang="zh-CN" altLang="en-US" noProof="1"/>
              <a:t>子查询的查询条件</a:t>
            </a:r>
            <a:r>
              <a:rPr lang="zh-CN" altLang="en-US" u="sng" noProof="1"/>
              <a:t>不依赖于</a:t>
            </a:r>
            <a:r>
              <a:rPr lang="zh-CN" altLang="en-US" noProof="1"/>
              <a:t>父查询</a:t>
            </a:r>
          </a:p>
          <a:p>
            <a:pPr lvl="1">
              <a:lnSpc>
                <a:spcPct val="150000"/>
              </a:lnSpc>
            </a:pPr>
            <a:r>
              <a:rPr lang="zh-CN" altLang="en-US" sz="1800" noProof="1">
                <a:solidFill>
                  <a:srgbClr val="0066FF"/>
                </a:solidFill>
              </a:rPr>
              <a:t>由里向外</a:t>
            </a:r>
            <a:r>
              <a:rPr lang="zh-CN" altLang="en-US" sz="1800" noProof="1"/>
              <a:t> </a:t>
            </a:r>
            <a:r>
              <a:rPr lang="zh-CN" altLang="en-US" sz="1800" noProof="1">
                <a:solidFill>
                  <a:srgbClr val="0066FF"/>
                </a:solidFill>
              </a:rPr>
              <a:t>逐层处理</a:t>
            </a:r>
            <a:r>
              <a:rPr lang="zh-CN" altLang="en-US" sz="1800" noProof="1"/>
              <a:t>。即每个子查询在上一级查询处理之前求解，子查询的结果用于建立其父查询的查找条件。</a:t>
            </a:r>
          </a:p>
          <a:p>
            <a:pPr lvl="1" eaLnBrk="1" hangingPunct="1">
              <a:lnSpc>
                <a:spcPct val="140000"/>
              </a:lnSpc>
              <a:buFont typeface="Wingdings" panose="05000000000000000000" pitchFamily="2" charset="2"/>
              <a:buNone/>
            </a:pPr>
            <a:r>
              <a:rPr lang="en-US" altLang="zh-CN" sz="2050" noProof="1">
                <a:sym typeface="+mn-ea"/>
              </a:rPr>
              <a:t>   SELECT Sno</a:t>
            </a:r>
            <a:r>
              <a:rPr lang="zh-CN" altLang="en-US" sz="2050" noProof="1">
                <a:sym typeface="+mn-ea"/>
              </a:rPr>
              <a:t>, </a:t>
            </a:r>
            <a:r>
              <a:rPr lang="en-US" altLang="zh-CN" sz="2050" noProof="1">
                <a:sym typeface="+mn-ea"/>
              </a:rPr>
              <a:t>Sname</a:t>
            </a:r>
            <a:r>
              <a:rPr lang="zh-CN" altLang="en-US" sz="2050" noProof="1">
                <a:sym typeface="+mn-ea"/>
              </a:rPr>
              <a:t>, </a:t>
            </a:r>
            <a:r>
              <a:rPr lang="en-US" altLang="zh-CN" sz="2050" noProof="1">
                <a:sym typeface="+mn-ea"/>
              </a:rPr>
              <a:t>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Sdept  </a:t>
            </a:r>
            <a:r>
              <a:rPr lang="en-US" altLang="zh-CN" sz="2050" noProof="1">
                <a:solidFill>
                  <a:srgbClr val="FF00FF"/>
                </a:solidFill>
                <a:sym typeface="+mn-ea"/>
              </a:rPr>
              <a:t>IN</a:t>
            </a:r>
            <a:endParaRPr lang="en-US" altLang="zh-CN" sz="2050" noProof="1">
              <a:solidFill>
                <a:srgbClr val="FF00FF"/>
              </a:solidFill>
            </a:endParaRPr>
          </a:p>
          <a:p>
            <a:pPr lvl="1" eaLnBrk="1" hangingPunct="1">
              <a:buFont typeface="Wingdings" panose="05000000000000000000" pitchFamily="2" charset="2"/>
              <a:buNone/>
            </a:pPr>
            <a:r>
              <a:rPr lang="en-US" altLang="zh-CN" sz="2050" noProof="1">
                <a:sym typeface="+mn-ea"/>
              </a:rPr>
              <a:t>                  </a:t>
            </a:r>
            <a:r>
              <a:rPr lang="zh-CN" altLang="en-US" sz="2050" noProof="1">
                <a:sym typeface="+mn-ea"/>
              </a:rPr>
              <a:t>(</a:t>
            </a:r>
            <a:r>
              <a:rPr lang="en-US" altLang="zh-CN" sz="2050" noProof="1">
                <a:sym typeface="+mn-ea"/>
              </a:rPr>
              <a:t>SELECT 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Sname= </a:t>
            </a:r>
            <a:r>
              <a:rPr lang="zh-CN" altLang="en-US" sz="2050" noProof="1">
                <a:sym typeface="+mn-ea"/>
              </a:rPr>
              <a:t>'</a:t>
            </a:r>
            <a:r>
              <a:rPr lang="en-US" altLang="zh-CN" sz="2050" noProof="1">
                <a:sym typeface="+mn-ea"/>
              </a:rPr>
              <a:t> </a:t>
            </a:r>
            <a:r>
              <a:rPr lang="zh-CN" altLang="en-US" sz="2050" noProof="1">
                <a:sym typeface="+mn-ea"/>
              </a:rPr>
              <a:t>刘晨 ');</a:t>
            </a:r>
            <a:endParaRPr lang="en-US" altLang="zh-CN" sz="2050"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A24FAB06-33E0-4234-99E0-773D55ED5A4E}"/>
              </a:ext>
            </a:extLst>
          </p:cNvPr>
          <p:cNvSpPr>
            <a:spLocks noGrp="1" noChangeArrowheads="1"/>
          </p:cNvSpPr>
          <p:nvPr>
            <p:ph type="title" idx="4294967295"/>
          </p:nvPr>
        </p:nvSpPr>
        <p:spPr/>
        <p:txBody>
          <a:bodyPr/>
          <a:lstStyle/>
          <a:p>
            <a:pPr eaLnBrk="1" hangingPunct="1"/>
            <a:r>
              <a:rPr lang="zh-CN" altLang="en-US" sz="3600"/>
              <a:t>嵌套查询求解方法（续）</a:t>
            </a:r>
          </a:p>
        </p:txBody>
      </p:sp>
      <p:sp>
        <p:nvSpPr>
          <p:cNvPr id="33794" name="Rectangle 3">
            <a:extLst>
              <a:ext uri="{FF2B5EF4-FFF2-40B4-BE49-F238E27FC236}">
                <a16:creationId xmlns:a16="http://schemas.microsoft.com/office/drawing/2014/main" id="{066CA08D-05F1-4342-A23B-658FBC41DA13}"/>
              </a:ext>
            </a:extLst>
          </p:cNvPr>
          <p:cNvSpPr>
            <a:spLocks noGrp="1"/>
          </p:cNvSpPr>
          <p:nvPr>
            <p:ph type="body" idx="4294967295"/>
          </p:nvPr>
        </p:nvSpPr>
        <p:spPr>
          <a:xfrm>
            <a:off x="457200" y="1125538"/>
            <a:ext cx="8229600" cy="4854575"/>
          </a:xfrm>
          <a:ln>
            <a:miter/>
          </a:ln>
        </p:spPr>
        <p:txBody>
          <a:bodyPr/>
          <a:lstStyle/>
          <a:p>
            <a:pPr marL="0" indent="0" eaLnBrk="1" hangingPunct="1">
              <a:lnSpc>
                <a:spcPct val="160000"/>
              </a:lnSpc>
              <a:buFont typeface="Wingdings" panose="05000000000000000000" pitchFamily="2" charset="2"/>
              <a:buNone/>
            </a:pPr>
            <a:r>
              <a:rPr lang="zh-CN" altLang="en-US" noProof="1">
                <a:solidFill>
                  <a:srgbClr val="0066FF"/>
                </a:solidFill>
              </a:rPr>
              <a:t>相关子查询</a:t>
            </a:r>
            <a:r>
              <a:rPr lang="zh-CN" altLang="en-US" noProof="1"/>
              <a:t>：子查询的查询条件依赖于父查询</a:t>
            </a:r>
          </a:p>
          <a:p>
            <a:pPr lvl="2" indent="-285750">
              <a:lnSpc>
                <a:spcPct val="160000"/>
              </a:lnSpc>
            </a:pPr>
            <a:r>
              <a:rPr lang="zh-CN" altLang="en-US" sz="1800" noProof="1">
                <a:solidFill>
                  <a:srgbClr val="0066FF"/>
                </a:solidFill>
              </a:rPr>
              <a:t>首先取外层查询中</a:t>
            </a:r>
            <a:r>
              <a:rPr lang="zh-CN" altLang="en-US" sz="1800" noProof="1"/>
              <a:t>表的第一个元组，根据它与内层查询相关的属性值处理内层查询，若</a:t>
            </a:r>
            <a:r>
              <a:rPr lang="en-US" altLang="zh-CN" sz="1800" noProof="1"/>
              <a:t>WHERE</a:t>
            </a:r>
            <a:r>
              <a:rPr lang="zh-CN" altLang="en-US" sz="1800" noProof="1"/>
              <a:t>子句返回值为真，则取此元组放入结果表</a:t>
            </a:r>
          </a:p>
          <a:p>
            <a:pPr lvl="2" indent="-285750">
              <a:lnSpc>
                <a:spcPct val="160000"/>
              </a:lnSpc>
            </a:pPr>
            <a:r>
              <a:rPr lang="zh-CN" altLang="en-US" sz="1800" noProof="1"/>
              <a:t>然后再取外层表的下一个元组</a:t>
            </a:r>
          </a:p>
          <a:p>
            <a:pPr lvl="2" indent="-285750">
              <a:lnSpc>
                <a:spcPct val="160000"/>
              </a:lnSpc>
            </a:pPr>
            <a:r>
              <a:rPr lang="zh-CN" altLang="en-US" sz="1800" noProof="1"/>
              <a:t>重复这一过程，直至外层表全部检查完为止</a:t>
            </a:r>
          </a:p>
          <a:p>
            <a:pPr eaLnBrk="1" hangingPunct="1">
              <a:buFont typeface="Wingdings" panose="05000000000000000000" pitchFamily="2" charset="2"/>
              <a:buNone/>
            </a:pPr>
            <a:r>
              <a:rPr lang="zh-CN" altLang="en-US" sz="2000" noProof="1">
                <a:sym typeface="+mn-ea"/>
              </a:rPr>
              <a:t>          </a:t>
            </a:r>
            <a:r>
              <a:rPr lang="en-US" altLang="zh-CN" sz="2000" noProof="1">
                <a:sym typeface="+mn-ea"/>
              </a:rPr>
              <a:t>SELECT Sno</a:t>
            </a:r>
            <a:r>
              <a:rPr lang="zh-CN" altLang="en-US" sz="2000" noProof="1">
                <a:sym typeface="+mn-ea"/>
              </a:rPr>
              <a:t>, </a:t>
            </a:r>
            <a:r>
              <a:rPr lang="en-US" altLang="zh-CN" sz="2000" noProof="1">
                <a:sym typeface="+mn-ea"/>
              </a:rPr>
              <a:t>Cno</a:t>
            </a:r>
            <a:endParaRPr lang="en-US" altLang="zh-CN" sz="2000" noProof="1"/>
          </a:p>
          <a:p>
            <a:pPr eaLnBrk="1" hangingPunct="1">
              <a:buFont typeface="Wingdings" panose="05000000000000000000" pitchFamily="2" charset="2"/>
              <a:buNone/>
            </a:pPr>
            <a:r>
              <a:rPr lang="en-US" altLang="zh-CN" sz="2000" noProof="1">
                <a:sym typeface="+mn-ea"/>
              </a:rPr>
              <a:t>          FROM    SC  </a:t>
            </a:r>
            <a:r>
              <a:rPr lang="en-US" altLang="zh-CN" sz="2000" noProof="1">
                <a:solidFill>
                  <a:srgbClr val="FF0000"/>
                </a:solidFill>
                <a:sym typeface="+mn-ea"/>
              </a:rPr>
              <a:t>x</a:t>
            </a:r>
          </a:p>
          <a:p>
            <a:pPr eaLnBrk="1" hangingPunct="1">
              <a:buFont typeface="Wingdings" panose="05000000000000000000" pitchFamily="2" charset="2"/>
              <a:buNone/>
            </a:pPr>
            <a:r>
              <a:rPr lang="en-US" altLang="zh-CN" sz="2000" noProof="1">
                <a:sym typeface="+mn-ea"/>
              </a:rPr>
              <a:t>          WHERE Grade &gt;=</a:t>
            </a:r>
            <a:r>
              <a:rPr lang="zh-CN" altLang="en-US" sz="2000" noProof="1">
                <a:sym typeface="+mn-ea"/>
              </a:rPr>
              <a:t>(</a:t>
            </a:r>
            <a:r>
              <a:rPr lang="en-US" altLang="zh-CN" sz="2000" noProof="1">
                <a:sym typeface="+mn-ea"/>
              </a:rPr>
              <a:t>SELECT AVG</a:t>
            </a:r>
            <a:r>
              <a:rPr lang="en-US" altLang="x-none" sz="2000" noProof="1">
                <a:sym typeface="+mn-ea"/>
              </a:rPr>
              <a:t>（</a:t>
            </a:r>
            <a:r>
              <a:rPr lang="en-US" altLang="zh-CN" sz="2000" noProof="1">
                <a:sym typeface="+mn-ea"/>
              </a:rPr>
              <a:t>Grade</a:t>
            </a:r>
            <a:r>
              <a:rPr lang="en-US" altLang="x-none" sz="2000" noProof="1">
                <a:sym typeface="+mn-ea"/>
              </a:rPr>
              <a:t>） </a:t>
            </a:r>
            <a:endParaRPr lang="en-US" altLang="x-none" sz="2000" noProof="1"/>
          </a:p>
          <a:p>
            <a:pPr eaLnBrk="1" hangingPunct="1">
              <a:buFont typeface="Wingdings" panose="05000000000000000000" pitchFamily="2" charset="2"/>
              <a:buNone/>
            </a:pPr>
            <a:r>
              <a:rPr lang="en-US" altLang="zh-CN" sz="2000" noProof="1">
                <a:sym typeface="+mn-ea"/>
              </a:rPr>
              <a:t>		                                       FROM  SC y</a:t>
            </a:r>
            <a:endParaRPr lang="en-US" altLang="zh-CN" sz="2000" noProof="1"/>
          </a:p>
          <a:p>
            <a:pPr eaLnBrk="1" hangingPunct="1">
              <a:buFont typeface="Wingdings" panose="05000000000000000000" pitchFamily="2" charset="2"/>
              <a:buNone/>
            </a:pPr>
            <a:r>
              <a:rPr lang="en-US" altLang="zh-CN" sz="2000" noProof="1">
                <a:sym typeface="+mn-ea"/>
              </a:rPr>
              <a:t>                                          WHERE y.Sno=</a:t>
            </a:r>
            <a:r>
              <a:rPr lang="en-US" altLang="zh-CN" sz="2000" noProof="1">
                <a:solidFill>
                  <a:srgbClr val="FF0000"/>
                </a:solidFill>
                <a:sym typeface="+mn-ea"/>
              </a:rPr>
              <a:t>x</a:t>
            </a:r>
            <a:r>
              <a:rPr lang="en-US" altLang="zh-CN" sz="2000" noProof="1">
                <a:sym typeface="+mn-ea"/>
              </a:rPr>
              <a:t>.Sno</a:t>
            </a:r>
            <a:r>
              <a:rPr lang="zh-CN" altLang="en-US" sz="2000" noProof="1">
                <a:sym typeface="+mn-ea"/>
              </a:rPr>
              <a:t>)</a:t>
            </a:r>
            <a:r>
              <a:rPr lang="en-US" altLang="zh-CN" sz="2000" noProof="1">
                <a:sym typeface="+mn-ea"/>
              </a:rPr>
              <a:t>;</a:t>
            </a:r>
            <a:endParaRPr lang="zh-CN" altLang="en-US" sz="2000"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026">
            <a:extLst>
              <a:ext uri="{FF2B5EF4-FFF2-40B4-BE49-F238E27FC236}">
                <a16:creationId xmlns:a16="http://schemas.microsoft.com/office/drawing/2014/main" id="{4B710D38-FD84-4400-AD7A-26C43B9FD01E}"/>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2770" name="Rectangle 1027">
            <a:extLst>
              <a:ext uri="{FF2B5EF4-FFF2-40B4-BE49-F238E27FC236}">
                <a16:creationId xmlns:a16="http://schemas.microsoft.com/office/drawing/2014/main" id="{F19E447A-9BFF-4633-B993-37CA2243451B}"/>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a:t>执行过程 </a:t>
            </a:r>
          </a:p>
          <a:p>
            <a:pPr lvl="1" eaLnBrk="1" hangingPunct="1">
              <a:lnSpc>
                <a:spcPct val="120000"/>
              </a:lnSpc>
            </a:pPr>
            <a:r>
              <a:rPr lang="zh-CN" altLang="en-US"/>
              <a:t>从外层查询中取出</a:t>
            </a:r>
            <a:r>
              <a:rPr lang="en-US" altLang="zh-CN"/>
              <a:t>SC</a:t>
            </a:r>
            <a:r>
              <a:rPr lang="zh-CN" altLang="en-US"/>
              <a:t>的一个元组</a:t>
            </a:r>
            <a:r>
              <a:rPr lang="en-US" altLang="zh-CN"/>
              <a:t>x</a:t>
            </a:r>
            <a:r>
              <a:rPr lang="zh-CN" altLang="en-US"/>
              <a:t>，将元组</a:t>
            </a:r>
            <a:r>
              <a:rPr lang="en-US" altLang="zh-CN"/>
              <a:t>x</a:t>
            </a:r>
            <a:r>
              <a:rPr lang="zh-CN" altLang="en-US"/>
              <a:t>的</a:t>
            </a:r>
            <a:r>
              <a:rPr lang="en-US" altLang="zh-CN"/>
              <a:t>Sno</a:t>
            </a:r>
            <a:r>
              <a:rPr lang="zh-CN" altLang="en-US"/>
              <a:t>值（</a:t>
            </a:r>
            <a:r>
              <a:rPr lang="en-US" altLang="zh-CN"/>
              <a:t>201215121</a:t>
            </a:r>
            <a:r>
              <a:rPr lang="zh-CN" altLang="en-US"/>
              <a:t>）传送给内层查询。</a:t>
            </a:r>
          </a:p>
          <a:p>
            <a:pPr eaLnBrk="1" hangingPunct="1">
              <a:lnSpc>
                <a:spcPct val="120000"/>
              </a:lnSpc>
              <a:buFont typeface="Wingdings" panose="05000000000000000000" pitchFamily="2" charset="2"/>
              <a:buNone/>
            </a:pPr>
            <a:r>
              <a:rPr lang="zh-CN" altLang="en-US" sz="2400"/>
              <a:t>       	</a:t>
            </a:r>
            <a:r>
              <a:rPr lang="en-US" altLang="zh-CN" sz="2400"/>
              <a:t>SELECT AVG</a:t>
            </a:r>
            <a:r>
              <a:rPr lang="zh-CN" altLang="en-US" sz="2400"/>
              <a:t>(</a:t>
            </a:r>
            <a:r>
              <a:rPr lang="en-US" altLang="zh-CN" sz="2400"/>
              <a:t>Grade</a:t>
            </a:r>
            <a:r>
              <a:rPr lang="zh-CN" altLang="en-US" sz="2400"/>
              <a:t>)</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FROM SC y</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WHERE y.Sno='201215121‘;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2695A32F-9160-4A6F-B030-AF99ABA5DF70}"/>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3794" name="Rectangle 1027">
            <a:extLst>
              <a:ext uri="{FF2B5EF4-FFF2-40B4-BE49-F238E27FC236}">
                <a16:creationId xmlns:a16="http://schemas.microsoft.com/office/drawing/2014/main" id="{29A7674F-03C7-4858-9DB9-B3D2EB8133B4}"/>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a:t>执行过程（续） </a:t>
            </a:r>
          </a:p>
          <a:p>
            <a:pPr lvl="1" eaLnBrk="1" hangingPunct="1">
              <a:lnSpc>
                <a:spcPct val="120000"/>
              </a:lnSpc>
            </a:pPr>
            <a:r>
              <a:rPr lang="zh-CN" altLang="en-US"/>
              <a:t>执行内层查询，得到值</a:t>
            </a:r>
            <a:r>
              <a:rPr lang="en-US" altLang="zh-CN"/>
              <a:t>88</a:t>
            </a:r>
            <a:r>
              <a:rPr lang="zh-CN" altLang="en-US"/>
              <a:t>（近似值），用该值代替内层查询，得到外层查询：</a:t>
            </a:r>
          </a:p>
          <a:p>
            <a:pPr eaLnBrk="1" hangingPunct="1">
              <a:lnSpc>
                <a:spcPct val="120000"/>
              </a:lnSpc>
              <a:buFont typeface="Wingdings" panose="05000000000000000000" pitchFamily="2" charset="2"/>
              <a:buNone/>
            </a:pPr>
            <a:r>
              <a:rPr lang="zh-CN" altLang="en-US" sz="2400"/>
              <a:t>      	 </a:t>
            </a:r>
            <a:r>
              <a:rPr lang="en-US" altLang="zh-CN" sz="2400"/>
              <a:t>SELECT Sno,Cno</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 FROM     SC x</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 WHERE  Grade &gt;=88</a:t>
            </a:r>
            <a:r>
              <a:rPr lang="zh-CN" altLang="en-US" sz="24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a:extLst>
              <a:ext uri="{FF2B5EF4-FFF2-40B4-BE49-F238E27FC236}">
                <a16:creationId xmlns:a16="http://schemas.microsoft.com/office/drawing/2014/main" id="{166FEDE6-802E-4CF7-AD76-4D69FC39BEB6}"/>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3011" name="Rectangle 1027">
            <a:extLst>
              <a:ext uri="{FF2B5EF4-FFF2-40B4-BE49-F238E27FC236}">
                <a16:creationId xmlns:a16="http://schemas.microsoft.com/office/drawing/2014/main" id="{1A3D6AD3-3706-4732-811D-8B757DE66AEC}"/>
              </a:ext>
            </a:extLst>
          </p:cNvPr>
          <p:cNvSpPr>
            <a:spLocks noGrp="1" noChangeArrowheads="1"/>
          </p:cNvSpPr>
          <p:nvPr>
            <p:ph type="body" idx="4294967295"/>
          </p:nvPr>
        </p:nvSpPr>
        <p:spPr>
          <a:ln>
            <a:miter/>
          </a:ln>
        </p:spPr>
        <p:txBody>
          <a:bodyPr/>
          <a:lstStyle/>
          <a:p>
            <a:pPr marL="342900" lvl="1" indent="-342900" eaLnBrk="1" hangingPunct="1">
              <a:lnSpc>
                <a:spcPct val="120000"/>
              </a:lnSpc>
              <a:buFont typeface="Wingdings" panose="05000000000000000000" pitchFamily="2" charset="2"/>
              <a:buChar char="v"/>
              <a:defRPr/>
            </a:pPr>
            <a:r>
              <a:rPr lang="zh-CN" altLang="en-US" sz="2800" dirty="0">
                <a:cs typeface="+mn-cs"/>
              </a:rPr>
              <a:t>执行过程（续） </a:t>
            </a:r>
          </a:p>
          <a:p>
            <a:pPr lvl="1" eaLnBrk="1" hangingPunct="1">
              <a:lnSpc>
                <a:spcPct val="120000"/>
              </a:lnSpc>
              <a:defRPr/>
            </a:pPr>
            <a:r>
              <a:rPr lang="zh-CN" altLang="en-US" dirty="0"/>
              <a:t>执行这个查询，得到</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 </a:t>
            </a:r>
            <a:endParaRPr lang="en-US" sz="2400" dirty="0"/>
          </a:p>
          <a:p>
            <a:pPr eaLnBrk="1" hangingPunct="1">
              <a:lnSpc>
                <a:spcPct val="120000"/>
              </a:lnSpc>
              <a:buFont typeface="Wingdings" panose="05000000000000000000" pitchFamily="2" charset="2"/>
              <a:buNone/>
              <a:defRPr/>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anose="05000000000000000000" pitchFamily="2" charset="2"/>
              <a:buNone/>
              <a:defRPr/>
            </a:pPr>
            <a:r>
              <a:rPr lang="en-US" sz="2400" dirty="0"/>
              <a:t>    </a:t>
            </a: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201215122</a:t>
            </a:r>
            <a:r>
              <a:rPr lang="zh-CN" altLang="en-US" sz="2400" dirty="0"/>
              <a:t>,</a:t>
            </a:r>
            <a:r>
              <a:rPr lang="en-US" altLang="zh-CN" sz="2400" dirty="0"/>
              <a:t>2</a:t>
            </a:r>
            <a:r>
              <a:rPr lang="zh-CN" altLang="en-US" sz="2400" dirty="0"/>
              <a:t>）</a:t>
            </a:r>
          </a:p>
          <a:p>
            <a:pPr eaLnBrk="1" hangingPunct="1">
              <a:defRPr/>
            </a:pP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A812113-9DCD-4481-999C-965D763DB27E}"/>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147" name="Rectangle 3">
            <a:extLst>
              <a:ext uri="{FF2B5EF4-FFF2-40B4-BE49-F238E27FC236}">
                <a16:creationId xmlns:a16="http://schemas.microsoft.com/office/drawing/2014/main" id="{711DF306-3AC2-46A0-AD80-83AFA80D35E5}"/>
              </a:ext>
            </a:extLst>
          </p:cNvPr>
          <p:cNvSpPr>
            <a:spLocks noGrp="1" noChangeArrowheads="1"/>
          </p:cNvSpPr>
          <p:nvPr>
            <p:ph type="body" idx="4294967295"/>
          </p:nvPr>
        </p:nvSpPr>
        <p:spPr>
          <a:xfrm>
            <a:off x="900113" y="1196975"/>
            <a:ext cx="6911975" cy="4548188"/>
          </a:xfrm>
          <a:ln>
            <a:miter/>
          </a:ln>
        </p:spPr>
        <p:txBody>
          <a:bodyPr/>
          <a:lstStyle/>
          <a:p>
            <a:pPr marL="0" indent="0" algn="just" eaLnBrk="1" hangingPunct="1">
              <a:lnSpc>
                <a:spcPct val="150000"/>
              </a:lnSpc>
              <a:buFont typeface="Wingdings" panose="05000000000000000000" pitchFamily="2" charset="2"/>
              <a:buNone/>
              <a:defRPr/>
            </a:pPr>
            <a:r>
              <a:rPr lang="en-US" altLang="zh-CN" dirty="0"/>
              <a:t>3.4.1 </a:t>
            </a:r>
            <a:r>
              <a:rPr lang="zh-CN" altLang="en-US" dirty="0"/>
              <a:t>单表查询</a:t>
            </a:r>
          </a:p>
          <a:p>
            <a:pPr marL="0" indent="0" algn="just" eaLnBrk="1" hangingPunct="1">
              <a:lnSpc>
                <a:spcPct val="150000"/>
              </a:lnSpc>
              <a:buFont typeface="Wingdings" panose="05000000000000000000" pitchFamily="2" charset="2"/>
              <a:buNone/>
              <a:defRPr/>
            </a:pPr>
            <a:r>
              <a:rPr lang="en-US" altLang="zh-CN" dirty="0">
                <a:solidFill>
                  <a:srgbClr val="00B050"/>
                </a:solidFill>
              </a:rPr>
              <a:t>3.4.2 </a:t>
            </a:r>
            <a:r>
              <a:rPr lang="zh-CN" altLang="en-US" dirty="0">
                <a:solidFill>
                  <a:srgbClr val="00B050"/>
                </a:solidFill>
              </a:rPr>
              <a:t>连接查询</a:t>
            </a:r>
          </a:p>
          <a:p>
            <a:pPr marL="0" indent="0" algn="just" eaLnBrk="1" hangingPunct="1">
              <a:lnSpc>
                <a:spcPct val="150000"/>
              </a:lnSpc>
              <a:buFont typeface="Wingdings" panose="05000000000000000000" pitchFamily="2" charset="2"/>
              <a:buNone/>
              <a:defRPr/>
            </a:pPr>
            <a:r>
              <a:rPr lang="en-US" altLang="zh-CN" dirty="0"/>
              <a:t>3.4.3 </a:t>
            </a:r>
            <a:r>
              <a:rPr lang="zh-CN" altLang="en-US" dirty="0"/>
              <a:t>嵌套查询</a:t>
            </a:r>
          </a:p>
          <a:p>
            <a:pPr marL="0" indent="0" algn="just" eaLnBrk="1" hangingPunct="1">
              <a:lnSpc>
                <a:spcPct val="150000"/>
              </a:lnSpc>
              <a:buFont typeface="Wingdings" panose="05000000000000000000" pitchFamily="2" charset="2"/>
              <a:buNone/>
              <a:defRPr/>
            </a:pPr>
            <a:r>
              <a:rPr lang="en-US" altLang="zh-CN" dirty="0"/>
              <a:t>3.4.4 </a:t>
            </a:r>
            <a:r>
              <a:rPr lang="zh-CN" altLang="en-US" dirty="0"/>
              <a:t>集合查询</a:t>
            </a:r>
            <a:endParaRPr lang="en-US" dirty="0"/>
          </a:p>
          <a:p>
            <a:pPr marL="0" indent="0" algn="just" eaLnBrk="1" hangingPunct="1">
              <a:lnSpc>
                <a:spcPct val="150000"/>
              </a:lnSpc>
              <a:buFont typeface="Wingdings" panose="05000000000000000000" pitchFamily="2" charset="2"/>
              <a:buNone/>
              <a:defRPr/>
            </a:pPr>
            <a:r>
              <a:rPr lang="en-US" altLang="zh-CN" dirty="0"/>
              <a:t>3.4.5</a:t>
            </a:r>
            <a:r>
              <a:rPr lang="zh-CN" altLang="en-US" dirty="0"/>
              <a:t>基于派生表的查询</a:t>
            </a:r>
          </a:p>
          <a:p>
            <a:pPr marL="0" indent="0" algn="just" eaLnBrk="1" hangingPunct="1">
              <a:lnSpc>
                <a:spcPct val="150000"/>
              </a:lnSpc>
              <a:buFont typeface="Wingdings" panose="05000000000000000000" pitchFamily="2" charset="2"/>
              <a:buNone/>
              <a:defRPr/>
            </a:pPr>
            <a:r>
              <a:rPr lang="en-US" altLang="zh-CN" dirty="0"/>
              <a:t>3.4.5 Select</a:t>
            </a:r>
            <a:r>
              <a:rPr lang="zh-CN" altLang="en-US" dirty="0"/>
              <a:t>语句的一般形式 </a:t>
            </a:r>
          </a:p>
          <a:p>
            <a:pPr algn="just" eaLnBrk="1" hangingPunct="1">
              <a:buFont typeface="Wingdings" panose="05000000000000000000" pitchFamily="2" charset="2"/>
              <a:buNone/>
              <a:defRPr/>
            </a:pPr>
            <a:r>
              <a:rPr lang="zh-C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96B661F-9236-40B1-AF29-7BC2BD47F2B1}"/>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35842" name="Rectangle 3">
            <a:extLst>
              <a:ext uri="{FF2B5EF4-FFF2-40B4-BE49-F238E27FC236}">
                <a16:creationId xmlns:a16="http://schemas.microsoft.com/office/drawing/2014/main" id="{BFFB0C27-19E2-4C5F-ADF4-71BA06010DCD}"/>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solidFill>
                  <a:srgbClr val="7030A0"/>
                </a:solidFill>
              </a:rPr>
              <a:t>  1.</a:t>
            </a:r>
            <a:r>
              <a:rPr lang="zh-CN" altLang="en-US">
                <a:solidFill>
                  <a:srgbClr val="7030A0"/>
                </a:solidFill>
              </a:rPr>
              <a:t>带有</a:t>
            </a:r>
            <a:r>
              <a:rPr lang="en-US" altLang="zh-CN">
                <a:solidFill>
                  <a:srgbClr val="7030A0"/>
                </a:solidFill>
              </a:rPr>
              <a:t>IN</a:t>
            </a:r>
            <a:r>
              <a:rPr lang="zh-CN" altLang="en-US">
                <a:solidFill>
                  <a:srgbClr val="7030A0"/>
                </a:solidFill>
              </a:rPr>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30EE73-804E-4427-9C28-66A16486FD04}"/>
              </a:ext>
            </a:extLst>
          </p:cNvPr>
          <p:cNvSpPr>
            <a:spLocks noGrp="1" noChangeArrowheads="1"/>
          </p:cNvSpPr>
          <p:nvPr>
            <p:ph type="title" idx="4294967295"/>
          </p:nvPr>
        </p:nvSpPr>
        <p:spPr/>
        <p:txBody>
          <a:bodyPr/>
          <a:lstStyle/>
          <a:p>
            <a:pPr eaLnBrk="1" hangingPunct="1"/>
            <a:r>
              <a:rPr lang="en-US" altLang="zh-CN" sz="3600"/>
              <a:t>1. </a:t>
            </a:r>
            <a:r>
              <a:rPr lang="zh-CN" altLang="en-US" sz="3600"/>
              <a:t>带有</a:t>
            </a:r>
            <a:r>
              <a:rPr lang="en-US" altLang="zh-CN" sz="3600"/>
              <a:t>IN</a:t>
            </a:r>
            <a:r>
              <a:rPr lang="zh-CN" altLang="en-US" sz="3600"/>
              <a:t>谓词的子查询</a:t>
            </a:r>
          </a:p>
        </p:txBody>
      </p:sp>
      <p:sp>
        <p:nvSpPr>
          <p:cNvPr id="34818" name="Rectangle 3">
            <a:extLst>
              <a:ext uri="{FF2B5EF4-FFF2-40B4-BE49-F238E27FC236}">
                <a16:creationId xmlns:a16="http://schemas.microsoft.com/office/drawing/2014/main" id="{6061EE90-8AFC-41EA-BA34-52FF8AA83E8E}"/>
              </a:ext>
            </a:extLst>
          </p:cNvPr>
          <p:cNvSpPr>
            <a:spLocks noGrp="1"/>
          </p:cNvSpPr>
          <p:nvPr>
            <p:ph type="body" idx="4294967295"/>
          </p:nvPr>
        </p:nvSpPr>
        <p:spPr>
          <a:ln>
            <a:miter/>
          </a:ln>
        </p:spPr>
        <p:txBody>
          <a:bodyPr/>
          <a:lstStyle/>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3.55]  </a:t>
            </a:r>
            <a:r>
              <a:rPr lang="zh-CN" altLang="en-US" sz="2400" noProof="1"/>
              <a:t>查询与“刘晨”在同一个系学习的学生。</a:t>
            </a:r>
          </a:p>
          <a:p>
            <a:pPr lvl="1" eaLnBrk="1" hangingPunct="1">
              <a:lnSpc>
                <a:spcPct val="140000"/>
              </a:lnSpc>
              <a:buFont typeface="Wingdings" panose="05000000000000000000" pitchFamily="2" charset="2"/>
              <a:buNone/>
            </a:pPr>
            <a:r>
              <a:rPr lang="zh-CN" altLang="en-US" noProof="1"/>
              <a:t>         第一种方法：</a:t>
            </a:r>
            <a:r>
              <a:rPr lang="zh-CN" altLang="en-US" sz="2050" noProof="1"/>
              <a:t>分步完成</a:t>
            </a:r>
            <a:endParaRPr lang="zh-CN" altLang="en-US" noProof="1"/>
          </a:p>
          <a:p>
            <a:pPr lvl="2" eaLnBrk="1" hangingPunct="1">
              <a:lnSpc>
                <a:spcPct val="140000"/>
              </a:lnSpc>
              <a:buFont typeface="Arial" panose="020B0604020202020204" pitchFamily="34" charset="0"/>
              <a:buNone/>
            </a:pPr>
            <a:r>
              <a:rPr lang="zh-CN" altLang="en-US" sz="1710" noProof="1"/>
              <a:t>    ① 确定“刘晨”所在系名             </a:t>
            </a:r>
          </a:p>
          <a:p>
            <a:pPr eaLnBrk="1" hangingPunct="1">
              <a:lnSpc>
                <a:spcPct val="90000"/>
              </a:lnSpc>
              <a:buFont typeface="Arial" panose="020B0604020202020204" pitchFamily="34" charset="0"/>
              <a:buNone/>
            </a:pPr>
            <a:r>
              <a:rPr lang="zh-CN" altLang="en-US" sz="1710" noProof="1"/>
              <a:t>                        </a:t>
            </a:r>
            <a:r>
              <a:rPr lang="zh-CN" altLang="en-US" sz="1700" noProof="1"/>
              <a:t>SELECT  Sdept  </a:t>
            </a:r>
          </a:p>
          <a:p>
            <a:pPr eaLnBrk="1" hangingPunct="1">
              <a:lnSpc>
                <a:spcPct val="90000"/>
              </a:lnSpc>
              <a:buFont typeface="Arial" panose="020B0604020202020204" pitchFamily="34" charset="0"/>
              <a:buNone/>
            </a:pPr>
            <a:r>
              <a:rPr lang="zh-CN" altLang="en-US" sz="1700" noProof="1"/>
              <a:t>                        FROM     Student                            </a:t>
            </a:r>
          </a:p>
          <a:p>
            <a:pPr eaLnBrk="1" hangingPunct="1">
              <a:lnSpc>
                <a:spcPct val="90000"/>
              </a:lnSpc>
              <a:buFont typeface="Arial" panose="020B0604020202020204" pitchFamily="34" charset="0"/>
              <a:buNone/>
            </a:pPr>
            <a:r>
              <a:rPr lang="zh-CN" altLang="en-US" sz="1700" noProof="1"/>
              <a:t>                        WHERE  Sname= ' 刘晨 ';</a:t>
            </a:r>
          </a:p>
          <a:p>
            <a:pPr lvl="2" eaLnBrk="1" hangingPunct="1">
              <a:lnSpc>
                <a:spcPct val="140000"/>
              </a:lnSpc>
              <a:buFont typeface="Arial" panose="020B0604020202020204" pitchFamily="34" charset="0"/>
              <a:buNone/>
            </a:pPr>
            <a:r>
              <a:rPr lang="zh-CN" altLang="en-US" sz="1425" noProof="1"/>
              <a:t>	     </a:t>
            </a:r>
            <a:r>
              <a:rPr lang="zh-CN" altLang="en-US" sz="1710" noProof="1"/>
              <a:t> 结果为： </a:t>
            </a:r>
            <a:r>
              <a:rPr lang="en-US" altLang="zh-CN" sz="1710" noProof="1"/>
              <a:t>CS</a:t>
            </a:r>
          </a:p>
          <a:p>
            <a:pPr eaLnBrk="1" hangingPunct="1">
              <a:lnSpc>
                <a:spcPct val="90000"/>
              </a:lnSpc>
              <a:buFont typeface="Wingdings" panose="05000000000000000000" pitchFamily="2" charset="2"/>
              <a:buNone/>
            </a:pPr>
            <a:r>
              <a:rPr lang="en-US" altLang="zh-CN" sz="1700" noProof="1">
                <a:sym typeface="+mn-ea"/>
              </a:rPr>
              <a:t>                   ② </a:t>
            </a:r>
            <a:r>
              <a:rPr lang="zh-CN" altLang="en-US" sz="1700" noProof="1">
                <a:sym typeface="+mn-ea"/>
              </a:rPr>
              <a:t>查找所有在</a:t>
            </a:r>
            <a:r>
              <a:rPr lang="en-US" altLang="zh-CN" sz="1700" noProof="1">
                <a:sym typeface="+mn-ea"/>
              </a:rPr>
              <a:t>CS</a:t>
            </a:r>
            <a:r>
              <a:rPr lang="zh-CN" altLang="en-US" sz="1700" noProof="1">
                <a:sym typeface="+mn-ea"/>
              </a:rPr>
              <a:t>系学习的学生。    </a:t>
            </a:r>
            <a:endParaRPr lang="zh-CN" altLang="en-US" sz="1700" noProof="1"/>
          </a:p>
          <a:p>
            <a:pPr eaLnBrk="1" hangingPunct="1">
              <a:lnSpc>
                <a:spcPct val="90000"/>
              </a:lnSpc>
              <a:buFont typeface="Wingdings" panose="05000000000000000000" pitchFamily="2" charset="2"/>
              <a:buNone/>
            </a:pPr>
            <a:r>
              <a:rPr lang="zh-CN" altLang="en-US" sz="1700" noProof="1">
                <a:sym typeface="+mn-ea"/>
              </a:rPr>
              <a:t>                       </a:t>
            </a:r>
            <a:r>
              <a:rPr lang="en-US" altLang="zh-CN" sz="1700" noProof="1">
                <a:sym typeface="+mn-ea"/>
              </a:rPr>
              <a:t>SELECT   Sno</a:t>
            </a:r>
            <a:r>
              <a:rPr lang="zh-CN" altLang="en-US" sz="1700" noProof="1">
                <a:sym typeface="+mn-ea"/>
              </a:rPr>
              <a:t>, </a:t>
            </a:r>
            <a:r>
              <a:rPr lang="en-US" altLang="zh-CN" sz="1700" noProof="1">
                <a:sym typeface="+mn-ea"/>
              </a:rPr>
              <a:t>Sname</a:t>
            </a:r>
            <a:r>
              <a:rPr lang="zh-CN" altLang="en-US" sz="1700" noProof="1">
                <a:sym typeface="+mn-ea"/>
              </a:rPr>
              <a:t>, </a:t>
            </a:r>
            <a:r>
              <a:rPr lang="en-US" altLang="zh-CN" sz="1700" noProof="1">
                <a:sym typeface="+mn-ea"/>
              </a:rPr>
              <a:t>Sdept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FROM      Student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WHERE   Sdept= ' CS '</a:t>
            </a:r>
            <a:r>
              <a:rPr lang="zh-CN" altLang="en-US" sz="1700" noProof="1">
                <a:sym typeface="+mn-ea"/>
              </a:rPr>
              <a:t>; </a:t>
            </a:r>
            <a:endParaRPr lang="en-US" altLang="zh-CN" sz="1710" noProof="1"/>
          </a:p>
        </p:txBody>
      </p:sp>
      <p:pic>
        <p:nvPicPr>
          <p:cNvPr id="2" name="图片 1">
            <a:extLst>
              <a:ext uri="{FF2B5EF4-FFF2-40B4-BE49-F238E27FC236}">
                <a16:creationId xmlns:a16="http://schemas.microsoft.com/office/drawing/2014/main" id="{BA71187A-E361-4B71-B22B-CD759E0174DC}"/>
              </a:ext>
            </a:extLst>
          </p:cNvPr>
          <p:cNvPicPr>
            <a:picLocks noChangeAspect="1"/>
          </p:cNvPicPr>
          <p:nvPr/>
        </p:nvPicPr>
        <p:blipFill>
          <a:blip r:embed="rId2"/>
          <a:stretch>
            <a:fillRect/>
          </a:stretch>
        </p:blipFill>
        <p:spPr>
          <a:xfrm>
            <a:off x="5148577" y="4197350"/>
            <a:ext cx="3657600" cy="1997075"/>
          </a:xfrm>
          <a:prstGeom prst="rect">
            <a:avLst/>
          </a:prstGeom>
          <a:effectLst>
            <a:glow rad="101600">
              <a:schemeClr val="accent4">
                <a:satMod val="175000"/>
                <a:alpha val="40000"/>
              </a:schemeClr>
            </a:glo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E35A7A-D330-4691-B228-697663F1554C}"/>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0" name="Rectangle 3">
            <a:extLst>
              <a:ext uri="{FF2B5EF4-FFF2-40B4-BE49-F238E27FC236}">
                <a16:creationId xmlns:a16="http://schemas.microsoft.com/office/drawing/2014/main" id="{BB45BF32-F6E0-4764-A936-F262878BB0F1}"/>
              </a:ext>
            </a:extLst>
          </p:cNvPr>
          <p:cNvSpPr>
            <a:spLocks noGrp="1" noChangeArrowheads="1"/>
          </p:cNvSpPr>
          <p:nvPr>
            <p:ph type="body" idx="4294967295"/>
          </p:nvPr>
        </p:nvSpPr>
        <p:spPr>
          <a:xfrm>
            <a:off x="806450" y="1268413"/>
            <a:ext cx="8229600" cy="4854575"/>
          </a:xfrm>
        </p:spPr>
        <p:txBody>
          <a:bodyPr/>
          <a:lstStyle/>
          <a:p>
            <a:pPr eaLnBrk="1" hangingPunct="1">
              <a:buFont typeface="Wingdings" panose="05000000000000000000" pitchFamily="2" charset="2"/>
              <a:buNone/>
            </a:pPr>
            <a:r>
              <a:rPr lang="zh-CN" altLang="en-US" sz="2400"/>
              <a:t>第二种方法：将第一步查询</a:t>
            </a:r>
            <a:r>
              <a:rPr lang="zh-CN" altLang="en-US" sz="2400" u="sng"/>
              <a:t>嵌入</a:t>
            </a:r>
            <a:r>
              <a:rPr lang="zh-CN" altLang="en-US" sz="2400"/>
              <a:t>到第二步查询的条件中</a:t>
            </a:r>
          </a:p>
          <a:p>
            <a:pPr eaLnBrk="1" hangingPunct="1">
              <a:lnSpc>
                <a:spcPct val="140000"/>
              </a:lnSpc>
              <a:buFont typeface="Wingdings" panose="05000000000000000000" pitchFamily="2" charset="2"/>
              <a:buNone/>
            </a:pPr>
            <a:r>
              <a:rPr lang="zh-CN" altLang="en-US" sz="2400"/>
              <a:t>    </a:t>
            </a:r>
            <a:r>
              <a:rPr lang="en-US" altLang="zh-CN" sz="2400"/>
              <a:t>SELECT Sno</a:t>
            </a:r>
            <a:r>
              <a:rPr lang="zh-CN" altLang="en-US" sz="2400"/>
              <a:t>, </a:t>
            </a:r>
            <a:r>
              <a:rPr lang="en-US" altLang="zh-CN" sz="2400"/>
              <a:t>Sname</a:t>
            </a:r>
            <a:r>
              <a:rPr lang="zh-CN" altLang="en-US" sz="2400"/>
              <a:t>, </a:t>
            </a:r>
            <a:r>
              <a:rPr lang="en-US" altLang="zh-CN" sz="2400"/>
              <a:t>Sdept</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a:t>
            </a:r>
            <a:r>
              <a:rPr lang="en-US" altLang="zh-CN" sz="2400">
                <a:solidFill>
                  <a:srgbClr val="FF00FF"/>
                </a:solidFill>
              </a:rPr>
              <a:t>IN</a:t>
            </a:r>
          </a:p>
          <a:p>
            <a:pPr eaLnBrk="1" hangingPunct="1">
              <a:buFont typeface="Wingdings" panose="05000000000000000000" pitchFamily="2" charset="2"/>
              <a:buNone/>
            </a:pPr>
            <a:r>
              <a:rPr lang="en-US" altLang="zh-CN" sz="2400"/>
              <a:t>                  </a:t>
            </a:r>
            <a:r>
              <a:rPr lang="zh-CN" altLang="en-US" sz="2400"/>
              <a:t>(</a:t>
            </a:r>
            <a:r>
              <a:rPr lang="en-US" altLang="zh-CN" sz="2400"/>
              <a:t>SELECT Sdept</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Sname= </a:t>
            </a:r>
            <a:r>
              <a:rPr lang="zh-CN" altLang="en-US" sz="2400"/>
              <a:t>'</a:t>
            </a:r>
            <a:r>
              <a:rPr lang="en-US" altLang="zh-CN" sz="2400"/>
              <a:t> </a:t>
            </a:r>
            <a:r>
              <a:rPr lang="zh-CN" altLang="en-US" sz="2400"/>
              <a:t>刘晨 ');</a:t>
            </a:r>
          </a:p>
          <a:p>
            <a:pPr eaLnBrk="1" hangingPunct="1">
              <a:lnSpc>
                <a:spcPct val="140000"/>
              </a:lnSpc>
              <a:buFont typeface="Wingdings" panose="05000000000000000000" pitchFamily="2" charset="2"/>
              <a:buNone/>
            </a:pPr>
            <a:r>
              <a:rPr lang="zh-CN" altLang="en-US" sz="2400"/>
              <a:t>    </a:t>
            </a:r>
          </a:p>
          <a:p>
            <a:pPr eaLnBrk="1" hangingPunct="1">
              <a:lnSpc>
                <a:spcPct val="140000"/>
              </a:lnSpc>
              <a:buFont typeface="Wingdings" panose="05000000000000000000" pitchFamily="2" charset="2"/>
              <a:buNone/>
            </a:pPr>
            <a:r>
              <a:rPr lang="zh-CN" altLang="en-US" sz="2400">
                <a:solidFill>
                  <a:srgbClr val="0066FF"/>
                </a:solidFill>
              </a:rPr>
              <a:t>此查询为不相关子查询</a:t>
            </a:r>
            <a:endParaRPr lang="zh-CN" altLang="en-US" sz="2400"/>
          </a:p>
        </p:txBody>
      </p:sp>
      <p:sp>
        <p:nvSpPr>
          <p:cNvPr id="37891" name="AutoShape 5">
            <a:hlinkClick r:id="" action="ppaction://hlinkshowjump?jump=nextslide" highlightClick="1"/>
            <a:extLst>
              <a:ext uri="{FF2B5EF4-FFF2-40B4-BE49-F238E27FC236}">
                <a16:creationId xmlns:a16="http://schemas.microsoft.com/office/drawing/2014/main" id="{75C789D1-676E-45EE-B0D0-0393AEFADB2D}"/>
              </a:ext>
            </a:extLst>
          </p:cNvPr>
          <p:cNvSpPr>
            <a:spLocks noChangeArrowheads="1"/>
          </p:cNvSpPr>
          <p:nvPr/>
        </p:nvSpPr>
        <p:spPr bwMode="auto">
          <a:xfrm>
            <a:off x="8153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2" name="Text Box 6">
            <a:extLst>
              <a:ext uri="{FF2B5EF4-FFF2-40B4-BE49-F238E27FC236}">
                <a16:creationId xmlns:a16="http://schemas.microsoft.com/office/drawing/2014/main" id="{570B3B72-21C6-4BD1-A0BB-9A358440BF48}"/>
              </a:ext>
            </a:extLst>
          </p:cNvPr>
          <p:cNvSpPr txBox="1">
            <a:spLocks noChangeArrowheads="1"/>
          </p:cNvSpPr>
          <p:nvPr/>
        </p:nvSpPr>
        <p:spPr bwMode="auto">
          <a:xfrm>
            <a:off x="7605713" y="6172200"/>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BAEE10B4-6293-4D12-817E-44059A8497E2}"/>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8914" name="Rectangle 3">
            <a:extLst>
              <a:ext uri="{FF2B5EF4-FFF2-40B4-BE49-F238E27FC236}">
                <a16:creationId xmlns:a16="http://schemas.microsoft.com/office/drawing/2014/main" id="{CDAB7713-CCFE-411F-877E-1781D2D49A30}"/>
              </a:ext>
            </a:extLst>
          </p:cNvPr>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a:t> </a:t>
            </a:r>
            <a:r>
              <a:rPr lang="zh-CN" altLang="en-US"/>
              <a:t>第三种方法：用</a:t>
            </a:r>
            <a:r>
              <a:rPr lang="zh-CN" altLang="en-US" u="sng"/>
              <a:t>自身连接</a:t>
            </a:r>
            <a:r>
              <a:rPr lang="zh-CN" altLang="en-US"/>
              <a:t>完成</a:t>
            </a:r>
            <a:r>
              <a:rPr lang="en-US" altLang="zh-CN"/>
              <a:t>[</a:t>
            </a:r>
            <a:r>
              <a:rPr lang="zh-CN" altLang="en-US"/>
              <a:t>例 </a:t>
            </a:r>
            <a:r>
              <a:rPr lang="en-US" altLang="zh-CN"/>
              <a:t>3.55]</a:t>
            </a:r>
            <a:r>
              <a:rPr lang="zh-CN" altLang="en-US"/>
              <a:t>查询要求</a:t>
            </a:r>
          </a:p>
          <a:p>
            <a:pPr eaLnBrk="1" hangingPunct="1">
              <a:lnSpc>
                <a:spcPct val="160000"/>
              </a:lnSpc>
              <a:buFont typeface="Wingdings" panose="05000000000000000000" pitchFamily="2" charset="2"/>
              <a:buNone/>
            </a:pPr>
            <a:r>
              <a:rPr lang="zh-CN" altLang="en-US"/>
              <a:t>     </a:t>
            </a:r>
            <a:r>
              <a:rPr lang="en-US" altLang="zh-CN" sz="2400"/>
              <a:t>SELECT  </a:t>
            </a:r>
            <a:r>
              <a:rPr lang="en-US" altLang="zh-CN" sz="2400">
                <a:solidFill>
                  <a:srgbClr val="D75B5B"/>
                </a:solidFill>
              </a:rPr>
              <a:t>S1</a:t>
            </a:r>
            <a:r>
              <a:rPr lang="en-US" altLang="zh-CN" sz="2400"/>
              <a:t>.Sno</a:t>
            </a:r>
            <a:r>
              <a:rPr lang="zh-CN" altLang="en-US" sz="2400"/>
              <a:t>, </a:t>
            </a:r>
            <a:r>
              <a:rPr lang="en-US" altLang="zh-CN" sz="2400">
                <a:solidFill>
                  <a:srgbClr val="D75B5B"/>
                </a:solidFill>
              </a:rPr>
              <a:t>S1</a:t>
            </a:r>
            <a:r>
              <a:rPr lang="en-US" altLang="zh-CN" sz="2400"/>
              <a:t>.Sname</a:t>
            </a:r>
            <a:r>
              <a:rPr lang="zh-CN" altLang="en-US" sz="2400"/>
              <a:t>,</a:t>
            </a:r>
            <a:r>
              <a:rPr lang="en-US" altLang="zh-CN" sz="2400">
                <a:solidFill>
                  <a:srgbClr val="D75B5B"/>
                </a:solidFill>
              </a:rPr>
              <a:t>S1</a:t>
            </a:r>
            <a:r>
              <a:rPr lang="en-US" altLang="zh-CN" sz="2400"/>
              <a:t>.Sdept</a:t>
            </a:r>
          </a:p>
          <a:p>
            <a:pPr eaLnBrk="1" hangingPunct="1">
              <a:lnSpc>
                <a:spcPct val="160000"/>
              </a:lnSpc>
              <a:buFont typeface="Wingdings" panose="05000000000000000000" pitchFamily="2" charset="2"/>
              <a:buNone/>
            </a:pPr>
            <a:r>
              <a:rPr lang="en-US" altLang="zh-CN" sz="2400"/>
              <a:t>      FROM     Student </a:t>
            </a:r>
            <a:r>
              <a:rPr lang="en-US" altLang="zh-CN" sz="2400">
                <a:solidFill>
                  <a:srgbClr val="D75B5B"/>
                </a:solidFill>
              </a:rPr>
              <a:t>S1</a:t>
            </a:r>
            <a:r>
              <a:rPr lang="zh-CN" altLang="en-US" sz="2400"/>
              <a:t>,</a:t>
            </a:r>
            <a:r>
              <a:rPr lang="en-US" altLang="zh-CN" sz="2400"/>
              <a:t>Student </a:t>
            </a:r>
            <a:r>
              <a:rPr lang="en-US" altLang="zh-CN" sz="2400">
                <a:solidFill>
                  <a:srgbClr val="D75B5B"/>
                </a:solidFill>
              </a:rPr>
              <a:t>S2</a:t>
            </a:r>
            <a:endParaRPr lang="en-US" altLang="zh-CN" sz="2400"/>
          </a:p>
          <a:p>
            <a:pPr eaLnBrk="1" hangingPunct="1">
              <a:lnSpc>
                <a:spcPct val="160000"/>
              </a:lnSpc>
              <a:buFont typeface="Wingdings" panose="05000000000000000000" pitchFamily="2" charset="2"/>
              <a:buNone/>
            </a:pPr>
            <a:r>
              <a:rPr lang="en-US" altLang="zh-CN" sz="2400"/>
              <a:t>      WHERE  </a:t>
            </a:r>
            <a:r>
              <a:rPr lang="en-US" altLang="zh-CN" sz="2400">
                <a:solidFill>
                  <a:srgbClr val="D75B5B"/>
                </a:solidFill>
              </a:rPr>
              <a:t>S1</a:t>
            </a:r>
            <a:r>
              <a:rPr lang="en-US" altLang="zh-CN" sz="2400"/>
              <a:t>.Sdept = </a:t>
            </a:r>
            <a:r>
              <a:rPr lang="en-US" altLang="zh-CN" sz="2400">
                <a:solidFill>
                  <a:srgbClr val="D75B5B"/>
                </a:solidFill>
              </a:rPr>
              <a:t>S2</a:t>
            </a:r>
            <a:r>
              <a:rPr lang="en-US" altLang="zh-CN" sz="2400"/>
              <a:t>.Sdept  AND</a:t>
            </a:r>
          </a:p>
          <a:p>
            <a:pPr eaLnBrk="1" hangingPunct="1">
              <a:lnSpc>
                <a:spcPct val="160000"/>
              </a:lnSpc>
              <a:buFont typeface="Wingdings" panose="05000000000000000000" pitchFamily="2" charset="2"/>
              <a:buNone/>
            </a:pPr>
            <a:r>
              <a:rPr lang="en-US" altLang="zh-CN" sz="2400"/>
              <a:t>                      </a:t>
            </a:r>
            <a:r>
              <a:rPr lang="en-US" altLang="zh-CN" sz="2400">
                <a:solidFill>
                  <a:srgbClr val="D75B5B"/>
                </a:solidFill>
              </a:rPr>
              <a:t>S2</a:t>
            </a:r>
            <a:r>
              <a:rPr lang="en-US" altLang="zh-CN" sz="2400"/>
              <a:t>.Sname = '</a:t>
            </a:r>
            <a:r>
              <a:rPr lang="zh-CN" altLang="en-US" sz="2400"/>
              <a:t>刘晨</a:t>
            </a:r>
            <a:r>
              <a:rPr lang="en-US" altLang="zh-CN" sz="2400"/>
              <a:t>'</a:t>
            </a:r>
            <a:r>
              <a:rPr lang="zh-CN" altLang="en-US" sz="2400"/>
              <a:t>;</a:t>
            </a:r>
          </a:p>
          <a:p>
            <a:pPr eaLnBrk="1" hangingPunct="1">
              <a:buFont typeface="Wingdings" panose="05000000000000000000" pitchFamily="2" charset="2"/>
              <a:buNone/>
            </a:pP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391F7862-B979-4B4C-9EBC-80EADF1C4749}"/>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9938" name="Rectangle 3">
            <a:extLst>
              <a:ext uri="{FF2B5EF4-FFF2-40B4-BE49-F238E27FC236}">
                <a16:creationId xmlns:a16="http://schemas.microsoft.com/office/drawing/2014/main" id="{38FAA1A1-ECAC-454A-B8ED-EA05554F85F5}"/>
              </a:ext>
            </a:extLst>
          </p:cNvPr>
          <p:cNvSpPr>
            <a:spLocks noGrp="1" noChangeArrowheads="1"/>
          </p:cNvSpPr>
          <p:nvPr>
            <p:ph type="body" idx="4294967295"/>
          </p:nvPr>
        </p:nvSpPr>
        <p:spPr>
          <a:xfrm>
            <a:off x="458788" y="1412875"/>
            <a:ext cx="8577262" cy="4267200"/>
          </a:xfrm>
        </p:spPr>
        <p:txBody>
          <a:bodyPr/>
          <a:lstStyle/>
          <a:p>
            <a:pPr eaLnBrk="1" hangingPunct="1">
              <a:lnSpc>
                <a:spcPct val="80000"/>
              </a:lnSpc>
              <a:buFont typeface="Wingdings" panose="05000000000000000000" pitchFamily="2" charset="2"/>
              <a:buNone/>
            </a:pPr>
            <a:r>
              <a:rPr lang="en-US" altLang="zh-CN" sz="2400"/>
              <a:t>[</a:t>
            </a:r>
            <a:r>
              <a:rPr lang="zh-CN" altLang="en-US" sz="2400"/>
              <a:t>例 </a:t>
            </a:r>
            <a:r>
              <a:rPr lang="en-US" altLang="zh-CN" sz="2400"/>
              <a:t>3.56]</a:t>
            </a:r>
            <a:r>
              <a:rPr lang="zh-CN" altLang="en-US" sz="2400"/>
              <a:t>查询选修了课程名为“信息系统”的学生学号和姓名</a:t>
            </a:r>
          </a:p>
          <a:p>
            <a:pPr eaLnBrk="1" hangingPunct="1">
              <a:lnSpc>
                <a:spcPct val="80000"/>
              </a:lnSpc>
              <a:buFont typeface="Wingdings" panose="05000000000000000000" pitchFamily="2" charset="2"/>
              <a:buNone/>
            </a:pPr>
            <a:r>
              <a:rPr lang="zh-CN" altLang="en-US" sz="2400"/>
              <a:t> 	</a:t>
            </a:r>
            <a:r>
              <a:rPr lang="en-US" altLang="zh-CN" sz="2200"/>
              <a:t>SELECT Sno</a:t>
            </a:r>
            <a:r>
              <a:rPr lang="zh-CN" altLang="en-US" sz="2200"/>
              <a:t>,</a:t>
            </a:r>
            <a:r>
              <a:rPr lang="en-US" altLang="zh-CN" sz="2200"/>
              <a:t>Sname              </a:t>
            </a:r>
            <a:r>
              <a:rPr lang="zh-CN" altLang="en-US" sz="2200"/>
              <a:t>   </a:t>
            </a:r>
            <a:r>
              <a:rPr lang="en-US" altLang="zh-CN" sz="2200">
                <a:solidFill>
                  <a:srgbClr val="FF3399"/>
                </a:solidFill>
              </a:rPr>
              <a:t>③ </a:t>
            </a:r>
            <a:r>
              <a:rPr lang="zh-CN" altLang="en-US" sz="2200">
                <a:solidFill>
                  <a:srgbClr val="FF3399"/>
                </a:solidFill>
              </a:rPr>
              <a:t>最后在</a:t>
            </a:r>
            <a:r>
              <a:rPr lang="en-US" altLang="zh-CN" sz="2200">
                <a:solidFill>
                  <a:srgbClr val="FF3399"/>
                </a:solidFill>
              </a:rPr>
              <a:t>Student</a:t>
            </a:r>
            <a:r>
              <a:rPr lang="zh-CN" altLang="en-US" sz="2200">
                <a:solidFill>
                  <a:srgbClr val="FF3399"/>
                </a:solidFill>
              </a:rPr>
              <a:t>关系中</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FROM    Student                         </a:t>
            </a:r>
            <a:r>
              <a:rPr lang="zh-CN" altLang="en-US" sz="2200"/>
              <a:t> </a:t>
            </a:r>
            <a:r>
              <a:rPr lang="zh-CN" altLang="en-US" sz="2200">
                <a:solidFill>
                  <a:srgbClr val="FF3399"/>
                </a:solidFill>
              </a:rPr>
              <a:t>取出</a:t>
            </a:r>
            <a:r>
              <a:rPr lang="en-US" altLang="zh-CN" sz="2200">
                <a:solidFill>
                  <a:srgbClr val="FF3399"/>
                </a:solidFill>
              </a:rPr>
              <a:t>Sno</a:t>
            </a:r>
            <a:r>
              <a:rPr lang="zh-CN" altLang="en-US" sz="2200">
                <a:solidFill>
                  <a:srgbClr val="FF3399"/>
                </a:solidFill>
              </a:rPr>
              <a:t>和</a:t>
            </a:r>
            <a:r>
              <a:rPr lang="en-US" altLang="zh-CN" sz="2200">
                <a:solidFill>
                  <a:srgbClr val="FF3399"/>
                </a:solidFill>
              </a:rPr>
              <a:t>Sname</a:t>
            </a:r>
            <a:endParaRPr lang="en-US" altLang="zh-CN" sz="2200"/>
          </a:p>
          <a:p>
            <a:pPr eaLnBrk="1" hangingPunct="1">
              <a:lnSpc>
                <a:spcPct val="80000"/>
              </a:lnSpc>
              <a:buFont typeface="Wingdings" panose="05000000000000000000" pitchFamily="2" charset="2"/>
              <a:buNone/>
            </a:pPr>
            <a:r>
              <a:rPr lang="en-US" altLang="zh-CN" sz="2200"/>
              <a:t> 	WHERE Sno  IN</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SELECT Sno                     </a:t>
            </a:r>
            <a:r>
              <a:rPr lang="en-US" altLang="zh-CN" sz="2200">
                <a:solidFill>
                  <a:srgbClr val="FF3399"/>
                </a:solidFill>
              </a:rPr>
              <a:t>② </a:t>
            </a:r>
            <a:r>
              <a:rPr lang="zh-CN" altLang="en-US" sz="2200">
                <a:solidFill>
                  <a:srgbClr val="FF3399"/>
                </a:solidFill>
              </a:rPr>
              <a:t>然后在</a:t>
            </a:r>
            <a:r>
              <a:rPr lang="en-US" altLang="zh-CN" sz="2200">
                <a:solidFill>
                  <a:srgbClr val="FF3399"/>
                </a:solidFill>
              </a:rPr>
              <a:t>SC</a:t>
            </a:r>
            <a:r>
              <a:rPr lang="zh-CN" altLang="en-US" sz="2200">
                <a:solidFill>
                  <a:srgbClr val="FF3399"/>
                </a:solidFill>
              </a:rPr>
              <a:t>关系中找出选</a:t>
            </a:r>
          </a:p>
          <a:p>
            <a:pPr eaLnBrk="1" hangingPunct="1">
              <a:lnSpc>
                <a:spcPct val="80000"/>
              </a:lnSpc>
              <a:buFont typeface="Wingdings" panose="05000000000000000000" pitchFamily="2" charset="2"/>
              <a:buNone/>
            </a:pPr>
            <a:r>
              <a:rPr lang="zh-CN" altLang="en-US" sz="2200"/>
              <a:t>              </a:t>
            </a:r>
            <a:r>
              <a:rPr lang="en-US" altLang="zh-CN" sz="2200"/>
              <a:t>FROM    SC                         </a:t>
            </a:r>
            <a:r>
              <a:rPr lang="zh-CN" altLang="en-US" sz="2200">
                <a:solidFill>
                  <a:srgbClr val="FF3399"/>
                </a:solidFill>
              </a:rPr>
              <a:t>修了</a:t>
            </a:r>
            <a:r>
              <a:rPr lang="en-US" altLang="zh-CN" sz="2200">
                <a:solidFill>
                  <a:srgbClr val="FF3399"/>
                </a:solidFill>
              </a:rPr>
              <a:t>3</a:t>
            </a:r>
            <a:r>
              <a:rPr lang="zh-CN" altLang="en-US" sz="2200">
                <a:solidFill>
                  <a:srgbClr val="FF3399"/>
                </a:solidFill>
              </a:rPr>
              <a:t>号课程的学生学号</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WHERE  Cno IN</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SELECT Cno             </a:t>
            </a:r>
            <a:r>
              <a:rPr lang="en-US" altLang="zh-CN" sz="2200">
                <a:solidFill>
                  <a:srgbClr val="FF3399"/>
                </a:solidFill>
              </a:rPr>
              <a:t>① </a:t>
            </a:r>
            <a:r>
              <a:rPr lang="zh-CN" altLang="en-US" sz="2200">
                <a:solidFill>
                  <a:srgbClr val="FF3399"/>
                </a:solidFill>
              </a:rPr>
              <a:t>首先在</a:t>
            </a:r>
            <a:r>
              <a:rPr lang="en-US" altLang="zh-CN" sz="2200">
                <a:solidFill>
                  <a:srgbClr val="FF3399"/>
                </a:solidFill>
              </a:rPr>
              <a:t>Course</a:t>
            </a:r>
            <a:r>
              <a:rPr lang="zh-CN" altLang="en-US" sz="2200">
                <a:solidFill>
                  <a:srgbClr val="FF3399"/>
                </a:solidFill>
              </a:rPr>
              <a:t>关系中找出</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FROM Course           </a:t>
            </a:r>
            <a:r>
              <a:rPr lang="en-US" altLang="zh-CN" sz="2200">
                <a:solidFill>
                  <a:srgbClr val="FF3399"/>
                </a:solidFill>
              </a:rPr>
              <a:t>“</a:t>
            </a:r>
            <a:r>
              <a:rPr lang="zh-CN" altLang="en-US" sz="2200">
                <a:solidFill>
                  <a:srgbClr val="FF3399"/>
                </a:solidFill>
              </a:rPr>
              <a:t>信息系统”的课程号，为</a:t>
            </a:r>
            <a:r>
              <a:rPr lang="en-US" altLang="zh-CN" sz="2200">
                <a:solidFill>
                  <a:srgbClr val="FF3399"/>
                </a:solidFill>
              </a:rPr>
              <a:t>3</a:t>
            </a:r>
            <a:r>
              <a:rPr lang="zh-CN" altLang="en-US" sz="2200">
                <a:solidFill>
                  <a:srgbClr val="FF3399"/>
                </a:solidFill>
              </a:rPr>
              <a:t>号</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WHERE Cname= </a:t>
            </a:r>
            <a:r>
              <a:rPr lang="zh-CN" altLang="en-US" sz="2200"/>
              <a:t>'信息系统'                      </a:t>
            </a:r>
          </a:p>
          <a:p>
            <a:pPr eaLnBrk="1" hangingPunct="1">
              <a:lnSpc>
                <a:spcPct val="80000"/>
              </a:lnSpc>
              <a:buFont typeface="Wingdings" panose="05000000000000000000" pitchFamily="2" charset="2"/>
              <a:buNone/>
            </a:pPr>
            <a:r>
              <a:rPr lang="zh-CN" altLang="en-US" sz="2200"/>
              <a:t>		                  )</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6DC28CFF-ABEC-40AE-8FB8-78019D8987A1}"/>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40962" name="Rectangle 3">
            <a:extLst>
              <a:ext uri="{FF2B5EF4-FFF2-40B4-BE49-F238E27FC236}">
                <a16:creationId xmlns:a16="http://schemas.microsoft.com/office/drawing/2014/main" id="{860D099D-4076-4AE8-B8E7-8C8BA0A8EB05}"/>
              </a:ext>
            </a:extLst>
          </p:cNvPr>
          <p:cNvSpPr>
            <a:spLocks noGrp="1" noChangeArrowheads="1"/>
          </p:cNvSpPr>
          <p:nvPr>
            <p:ph type="body" idx="4294967295"/>
          </p:nvPr>
        </p:nvSpPr>
        <p:spPr/>
        <p:txBody>
          <a:bodyPr/>
          <a:lstStyle/>
          <a:p>
            <a:pPr lvl="1">
              <a:buFont typeface="Wingdings" panose="05000000000000000000" pitchFamily="2" charset="2"/>
              <a:buNone/>
            </a:pPr>
            <a:r>
              <a:rPr lang="zh-CN" altLang="en-US" sz="2800">
                <a:latin typeface="宋体" panose="02010600030101010101" pitchFamily="2" charset="-122"/>
              </a:rPr>
              <a:t>用</a:t>
            </a:r>
            <a:r>
              <a:rPr lang="zh-CN" altLang="en-US" sz="2800" u="sng">
                <a:latin typeface="宋体" panose="02010600030101010101" pitchFamily="2" charset="-122"/>
              </a:rPr>
              <a:t>连接查询</a:t>
            </a:r>
            <a:r>
              <a:rPr lang="zh-CN" altLang="en-US" sz="2800">
                <a:latin typeface="宋体" panose="02010600030101010101" pitchFamily="2" charset="-122"/>
              </a:rPr>
              <a:t>实现</a:t>
            </a:r>
            <a:r>
              <a:rPr lang="en-US" altLang="zh-CN" sz="2800"/>
              <a:t>[</a:t>
            </a:r>
            <a:r>
              <a:rPr lang="zh-CN" altLang="en-US" sz="2800"/>
              <a:t>例 </a:t>
            </a:r>
            <a:r>
              <a:rPr lang="en-US" altLang="zh-CN" sz="2800"/>
              <a:t>3.56] </a:t>
            </a:r>
            <a:r>
              <a:rPr lang="zh-CN" altLang="en-US" sz="2800">
                <a:latin typeface="宋体" panose="02010600030101010101" pitchFamily="2" charset="-122"/>
              </a:rPr>
              <a:t>：</a:t>
            </a:r>
            <a:endParaRPr lang="en-US" altLang="zh-CN">
              <a:latin typeface="宋体" panose="02010600030101010101" pitchFamily="2" charset="-122"/>
            </a:endParaRPr>
          </a:p>
          <a:p>
            <a:pPr eaLnBrk="1" hangingPunct="1">
              <a:lnSpc>
                <a:spcPct val="130000"/>
              </a:lnSpc>
              <a:buFont typeface="Wingdings" panose="05000000000000000000" pitchFamily="2" charset="2"/>
              <a:buNone/>
            </a:pPr>
            <a:r>
              <a:rPr lang="en-US" altLang="zh-CN"/>
              <a:t>     </a:t>
            </a:r>
            <a:r>
              <a:rPr lang="en-US" altLang="zh-CN" sz="2400"/>
              <a:t>SELECT Sno</a:t>
            </a:r>
            <a:r>
              <a:rPr lang="zh-CN" altLang="en-US" sz="2400"/>
              <a:t>,</a:t>
            </a:r>
            <a:r>
              <a:rPr lang="en-US" altLang="zh-CN" sz="2400"/>
              <a:t>Sname</a:t>
            </a:r>
          </a:p>
          <a:p>
            <a:pPr eaLnBrk="1" hangingPunct="1">
              <a:lnSpc>
                <a:spcPct val="130000"/>
              </a:lnSpc>
              <a:buFont typeface="Wingdings" panose="05000000000000000000" pitchFamily="2" charset="2"/>
              <a:buNone/>
            </a:pPr>
            <a:r>
              <a:rPr lang="en-US" altLang="zh-CN" sz="2400"/>
              <a:t>      FROM    Student</a:t>
            </a:r>
            <a:r>
              <a:rPr lang="zh-CN" altLang="en-US" sz="2400"/>
              <a:t>,</a:t>
            </a:r>
            <a:r>
              <a:rPr lang="en-US" altLang="zh-CN" sz="2400"/>
              <a:t>SC</a:t>
            </a:r>
            <a:r>
              <a:rPr lang="zh-CN" altLang="en-US" sz="2400"/>
              <a:t>,</a:t>
            </a:r>
            <a:r>
              <a:rPr lang="en-US" altLang="zh-CN" sz="2400"/>
              <a:t>Course</a:t>
            </a:r>
          </a:p>
          <a:p>
            <a:pPr eaLnBrk="1" hangingPunct="1">
              <a:lnSpc>
                <a:spcPct val="130000"/>
              </a:lnSpc>
              <a:buFont typeface="Wingdings" panose="05000000000000000000" pitchFamily="2" charset="2"/>
              <a:buNone/>
            </a:pPr>
            <a:r>
              <a:rPr lang="en-US" altLang="zh-CN" sz="2400"/>
              <a:t>      WHERE Student.Sno = SC.Sno  AND</a:t>
            </a:r>
          </a:p>
          <a:p>
            <a:pPr eaLnBrk="1" hangingPunct="1">
              <a:lnSpc>
                <a:spcPct val="130000"/>
              </a:lnSpc>
              <a:buFont typeface="Wingdings" panose="05000000000000000000" pitchFamily="2" charset="2"/>
              <a:buNone/>
            </a:pPr>
            <a:r>
              <a:rPr lang="en-US" altLang="zh-CN" sz="2400"/>
              <a:t>                     SC.Cno = Course.Cno AND</a:t>
            </a:r>
          </a:p>
          <a:p>
            <a:pPr eaLnBrk="1" hangingPunct="1">
              <a:lnSpc>
                <a:spcPct val="130000"/>
              </a:lnSpc>
              <a:buFont typeface="Wingdings" panose="05000000000000000000" pitchFamily="2" charset="2"/>
              <a:buNone/>
            </a:pPr>
            <a:r>
              <a:rPr lang="en-US" altLang="zh-CN" sz="2400"/>
              <a:t>                     Course.Cname=</a:t>
            </a:r>
            <a:r>
              <a:rPr lang="zh-CN" altLang="en-US" sz="2400"/>
              <a:t>'信息系统'</a:t>
            </a:r>
            <a:r>
              <a:rPr lang="en-US" altLang="zh-CN" sz="2400"/>
              <a:t>;</a:t>
            </a:r>
            <a:endParaRPr lang="zh-CN" altLang="en-US">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83E31A6-FE4F-46FF-B380-60210A7A9152}"/>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1986" name="Rectangle 3">
            <a:extLst>
              <a:ext uri="{FF2B5EF4-FFF2-40B4-BE49-F238E27FC236}">
                <a16:creationId xmlns:a16="http://schemas.microsoft.com/office/drawing/2014/main" id="{2EB7B6B3-4184-44F9-AE70-743ECEC48290}"/>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2.</a:t>
            </a:r>
            <a:r>
              <a:rPr lang="zh-CN" altLang="en-US">
                <a:solidFill>
                  <a:srgbClr val="7030A0"/>
                </a:solidFill>
              </a:rPr>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E85B7708-FF65-4C59-87E0-B059BB6CDBEC}"/>
              </a:ext>
            </a:extLst>
          </p:cNvPr>
          <p:cNvSpPr>
            <a:spLocks noGrp="1" noChangeArrowheads="1"/>
          </p:cNvSpPr>
          <p:nvPr>
            <p:ph type="title" idx="4294967295"/>
          </p:nvPr>
        </p:nvSpPr>
        <p:spPr/>
        <p:txBody>
          <a:bodyPr/>
          <a:lstStyle/>
          <a:p>
            <a:pPr eaLnBrk="1" hangingPunct="1"/>
            <a:r>
              <a:rPr lang="en-US" altLang="zh-CN" sz="3600"/>
              <a:t>2. </a:t>
            </a:r>
            <a:r>
              <a:rPr lang="zh-CN" altLang="en-US" sz="3600"/>
              <a:t>带有比较运算符的子查询</a:t>
            </a:r>
          </a:p>
        </p:txBody>
      </p:sp>
      <p:sp>
        <p:nvSpPr>
          <p:cNvPr id="43010" name="Rectangle 3">
            <a:extLst>
              <a:ext uri="{FF2B5EF4-FFF2-40B4-BE49-F238E27FC236}">
                <a16:creationId xmlns:a16="http://schemas.microsoft.com/office/drawing/2014/main" id="{9E535253-BE5A-4E71-9926-28A0F40C5AEF}"/>
              </a:ext>
            </a:extLst>
          </p:cNvPr>
          <p:cNvSpPr>
            <a:spLocks noGrp="1" noChangeArrowheads="1"/>
          </p:cNvSpPr>
          <p:nvPr>
            <p:ph type="body" idx="4294967295"/>
          </p:nvPr>
        </p:nvSpPr>
        <p:spPr>
          <a:xfrm>
            <a:off x="457200" y="1098550"/>
            <a:ext cx="8229600" cy="4854575"/>
          </a:xfrm>
        </p:spPr>
        <p:txBody>
          <a:bodyPr/>
          <a:lstStyle/>
          <a:p>
            <a:pPr eaLnBrk="1" hangingPunct="1">
              <a:lnSpc>
                <a:spcPct val="150000"/>
              </a:lnSpc>
            </a:pPr>
            <a:r>
              <a:rPr lang="en-US" altLang="zh-CN" sz="2400"/>
              <a:t> </a:t>
            </a:r>
            <a:r>
              <a:rPr lang="zh-CN" altLang="en-US"/>
              <a:t>当能确切知道内层查询返回单值时，可用比较运算符（</a:t>
            </a:r>
            <a:r>
              <a:rPr lang="en-US" altLang="zh-CN"/>
              <a:t>&gt;</a:t>
            </a:r>
            <a:r>
              <a:rPr lang="zh-CN" altLang="en-US"/>
              <a:t>，</a:t>
            </a:r>
            <a:r>
              <a:rPr lang="en-US" altLang="zh-CN"/>
              <a:t>&lt;</a:t>
            </a:r>
            <a:r>
              <a:rPr lang="zh-CN" altLang="en-US"/>
              <a:t>，</a:t>
            </a:r>
            <a:r>
              <a:rPr lang="en-US" altLang="zh-CN"/>
              <a:t>=</a:t>
            </a:r>
            <a:r>
              <a:rPr lang="zh-CN" altLang="en-US"/>
              <a:t>，</a:t>
            </a:r>
            <a:r>
              <a:rPr lang="en-US" altLang="zh-CN"/>
              <a:t>&gt;=</a:t>
            </a:r>
            <a:r>
              <a:rPr lang="zh-CN" altLang="en-US"/>
              <a:t>，</a:t>
            </a:r>
            <a:r>
              <a:rPr lang="en-US" altLang="zh-CN"/>
              <a:t>&lt;=</a:t>
            </a:r>
            <a:r>
              <a:rPr lang="zh-CN" altLang="en-US"/>
              <a:t>，</a:t>
            </a:r>
            <a:r>
              <a:rPr lang="en-US" altLang="zh-CN"/>
              <a:t>!=</a:t>
            </a:r>
            <a:r>
              <a:rPr lang="zh-CN" altLang="en-US"/>
              <a:t>或</a:t>
            </a:r>
            <a:r>
              <a:rPr lang="en-US" altLang="zh-CN"/>
              <a:t>&lt; &gt;</a:t>
            </a:r>
            <a:r>
              <a:rPr lang="zh-CN" altLang="en-US"/>
              <a:t>）。</a:t>
            </a:r>
          </a:p>
          <a:p>
            <a:pPr eaLnBrk="1" hangingPunct="1">
              <a:lnSpc>
                <a:spcPct val="150000"/>
              </a:lnSpc>
            </a:pPr>
            <a:endParaRPr lang="zh-CN" altLang="en-US"/>
          </a:p>
          <a:p>
            <a:pPr eaLnBrk="1" hangingPunct="1">
              <a:buFont typeface="宋体" panose="02010600030101010101" pitchFamily="2" charset="-122"/>
              <a:buNone/>
            </a:pPr>
            <a:r>
              <a:rPr lang="zh-CN" altLang="en-US" sz="2000"/>
              <a:t>在</a:t>
            </a:r>
            <a:r>
              <a:rPr lang="en-US" altLang="zh-CN" sz="2000"/>
              <a:t>[</a:t>
            </a:r>
            <a:r>
              <a:rPr lang="zh-CN" altLang="en-US" sz="2000"/>
              <a:t>例 </a:t>
            </a:r>
            <a:r>
              <a:rPr lang="en-US" altLang="zh-CN" sz="2000"/>
              <a:t>3.55]</a:t>
            </a:r>
            <a:r>
              <a:rPr lang="zh-CN" altLang="en-US" sz="2000"/>
              <a:t>中，由于一个学生只可能在一个系学习，则可以</a:t>
            </a:r>
            <a:r>
              <a:rPr lang="zh-CN" altLang="en-US" sz="2000">
                <a:solidFill>
                  <a:srgbClr val="D75B5B"/>
                </a:solidFill>
              </a:rPr>
              <a:t>用 </a:t>
            </a:r>
            <a:r>
              <a:rPr lang="en-US" altLang="zh-CN" sz="2000">
                <a:solidFill>
                  <a:srgbClr val="D75B5B"/>
                </a:solidFill>
              </a:rPr>
              <a:t>= </a:t>
            </a:r>
            <a:r>
              <a:rPr lang="zh-CN" altLang="en-US" sz="2000">
                <a:solidFill>
                  <a:srgbClr val="D75B5B"/>
                </a:solidFill>
              </a:rPr>
              <a:t>代替</a:t>
            </a:r>
            <a:r>
              <a:rPr lang="en-US" altLang="zh-CN" sz="2000">
                <a:solidFill>
                  <a:srgbClr val="D75B5B"/>
                </a:solidFill>
              </a:rPr>
              <a:t>IN</a:t>
            </a:r>
            <a:r>
              <a:rPr lang="en-US" altLang="zh-CN" sz="2000"/>
              <a:t> </a:t>
            </a:r>
            <a:r>
              <a:rPr lang="zh-CN" altLang="en-US" sz="2000"/>
              <a:t>：</a:t>
            </a:r>
          </a:p>
          <a:p>
            <a:pPr eaLnBrk="1" hangingPunct="1">
              <a:buFont typeface="宋体" panose="02010600030101010101" pitchFamily="2" charset="-122"/>
              <a:buNone/>
            </a:pPr>
            <a:r>
              <a:rPr lang="zh-CN" altLang="en-US" sz="2000"/>
              <a:t>     </a:t>
            </a:r>
            <a:r>
              <a:rPr lang="en-US" altLang="zh-CN" sz="2000"/>
              <a:t>SELECT Sno</a:t>
            </a:r>
            <a:r>
              <a:rPr lang="zh-CN" altLang="en-US" sz="2000"/>
              <a:t>,</a:t>
            </a:r>
            <a:r>
              <a:rPr lang="en-US" altLang="zh-CN" sz="2000"/>
              <a:t>Sname</a:t>
            </a:r>
            <a:r>
              <a:rPr lang="zh-CN" altLang="en-US" sz="2000"/>
              <a:t>,</a:t>
            </a:r>
            <a:r>
              <a:rPr lang="en-US" altLang="zh-CN" sz="2000"/>
              <a:t>Sdept</a:t>
            </a:r>
          </a:p>
          <a:p>
            <a:pPr eaLnBrk="1" hangingPunct="1">
              <a:buFont typeface="宋体" panose="02010600030101010101" pitchFamily="2" charset="-122"/>
              <a:buNone/>
            </a:pPr>
            <a:r>
              <a:rPr lang="en-US" altLang="zh-CN" sz="2000"/>
              <a:t>     FROM    Student</a:t>
            </a:r>
          </a:p>
          <a:p>
            <a:pPr eaLnBrk="1" hangingPunct="1">
              <a:buFont typeface="宋体" panose="02010600030101010101" pitchFamily="2" charset="-122"/>
              <a:buNone/>
            </a:pPr>
            <a:r>
              <a:rPr lang="en-US" altLang="zh-CN" sz="2000"/>
              <a:t>     WHERE Sdept  </a:t>
            </a:r>
            <a:r>
              <a:rPr lang="en-US" altLang="zh-CN" sz="2000">
                <a:solidFill>
                  <a:srgbClr val="D75B5B"/>
                </a:solidFill>
              </a:rPr>
              <a:t> =</a:t>
            </a:r>
            <a:endParaRPr lang="en-US" altLang="zh-CN" sz="2000"/>
          </a:p>
          <a:p>
            <a:pPr eaLnBrk="1" hangingPunct="1">
              <a:buFont typeface="宋体" panose="02010600030101010101" pitchFamily="2" charset="-122"/>
              <a:buNone/>
            </a:pPr>
            <a:r>
              <a:rPr lang="en-US" altLang="zh-CN" sz="2000"/>
              <a:t>                   </a:t>
            </a:r>
            <a:r>
              <a:rPr lang="zh-CN" altLang="en-US" sz="2000"/>
              <a:t>(</a:t>
            </a:r>
            <a:r>
              <a:rPr lang="en-US" altLang="zh-CN" sz="2000"/>
              <a:t>SELECT Sdept</a:t>
            </a:r>
          </a:p>
          <a:p>
            <a:pPr eaLnBrk="1" hangingPunct="1">
              <a:buFont typeface="宋体" panose="02010600030101010101" pitchFamily="2" charset="-122"/>
              <a:buNone/>
            </a:pPr>
            <a:r>
              <a:rPr lang="en-US" altLang="zh-CN" sz="2000"/>
              <a:t>                    FROM    Student</a:t>
            </a:r>
          </a:p>
          <a:p>
            <a:pPr eaLnBrk="1" hangingPunct="1">
              <a:buFont typeface="宋体" panose="02010600030101010101" pitchFamily="2" charset="-122"/>
              <a:buNone/>
            </a:pPr>
            <a:r>
              <a:rPr lang="en-US" altLang="zh-CN" sz="2000"/>
              <a:t>                    WHERE Sname= </a:t>
            </a:r>
            <a:r>
              <a:rPr lang="zh-CN" altLang="en-US" sz="2000"/>
              <a:t>'刘晨');</a:t>
            </a:r>
          </a:p>
          <a:p>
            <a:pPr eaLnBrk="1" hangingPunct="1">
              <a:lnSpc>
                <a:spcPct val="160000"/>
              </a:lnSpc>
            </a:pPr>
            <a:endParaRPr lang="zh-CN" altLang="en-US" sz="2400"/>
          </a:p>
          <a:p>
            <a:pPr eaLnBrk="1" hangingPunct="1">
              <a:buFont typeface="Wingdings" panose="05000000000000000000" pitchFamily="2" charset="2"/>
              <a:buNone/>
            </a:pPr>
            <a:endParaRPr lang="en-US" altLang="zh-CN"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BA1793AE-8D1F-4FBB-9B25-8113479B80D3}"/>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4034" name="Rectangle 3">
            <a:extLst>
              <a:ext uri="{FF2B5EF4-FFF2-40B4-BE49-F238E27FC236}">
                <a16:creationId xmlns:a16="http://schemas.microsoft.com/office/drawing/2014/main" id="{8B2C2493-A3A0-4823-B531-19B98D9B57D2}"/>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 </a:t>
            </a:r>
            <a:r>
              <a:rPr lang="en-US" altLang="zh-CN" sz="2400"/>
              <a:t>3.57 ]</a:t>
            </a:r>
            <a:r>
              <a:rPr lang="zh-CN" altLang="en-US" sz="2400"/>
              <a:t>找出每个学生超过他选修课程平均成绩的课程号。</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sz="2400"/>
              <a:t>SELECT Sno</a:t>
            </a:r>
            <a:r>
              <a:rPr lang="zh-CN" altLang="en-US" sz="2400"/>
              <a:t>, </a:t>
            </a:r>
            <a:r>
              <a:rPr lang="en-US" altLang="zh-CN" sz="2400"/>
              <a:t>Cno</a:t>
            </a:r>
          </a:p>
          <a:p>
            <a:pPr eaLnBrk="1" hangingPunct="1">
              <a:buFont typeface="Wingdings" panose="05000000000000000000" pitchFamily="2" charset="2"/>
              <a:buNone/>
            </a:pPr>
            <a:r>
              <a:rPr lang="en-US" altLang="zh-CN" sz="2400"/>
              <a:t>    FROM    SC  </a:t>
            </a:r>
            <a:r>
              <a:rPr lang="en-US" altLang="zh-CN" sz="2400">
                <a:solidFill>
                  <a:srgbClr val="FF0000"/>
                </a:solidFill>
              </a:rPr>
              <a:t>x</a:t>
            </a:r>
          </a:p>
          <a:p>
            <a:pPr eaLnBrk="1" hangingPunct="1">
              <a:buFont typeface="Wingdings" panose="05000000000000000000" pitchFamily="2" charset="2"/>
              <a:buNone/>
            </a:pPr>
            <a:r>
              <a:rPr lang="en-US" altLang="zh-CN" sz="2400"/>
              <a:t>    WHERE Grade &gt;=</a:t>
            </a:r>
            <a:r>
              <a:rPr lang="zh-CN" altLang="en-US" sz="2400"/>
              <a:t>(</a:t>
            </a:r>
            <a:r>
              <a:rPr lang="en-US" altLang="zh-CN" sz="2400"/>
              <a:t>SELECT AVG（Grade） </a:t>
            </a:r>
          </a:p>
          <a:p>
            <a:pPr eaLnBrk="1" hangingPunct="1">
              <a:buFont typeface="Wingdings" panose="05000000000000000000" pitchFamily="2" charset="2"/>
              <a:buNone/>
            </a:pPr>
            <a:r>
              <a:rPr lang="en-US" altLang="zh-CN" sz="2400"/>
              <a:t>		                               FROM  SC y</a:t>
            </a:r>
          </a:p>
          <a:p>
            <a:pPr eaLnBrk="1" hangingPunct="1">
              <a:buFont typeface="Wingdings" panose="05000000000000000000" pitchFamily="2" charset="2"/>
              <a:buNone/>
            </a:pPr>
            <a:r>
              <a:rPr lang="en-US" altLang="zh-CN" sz="2400"/>
              <a:t>                                   WHERE y.Sno=</a:t>
            </a:r>
            <a:r>
              <a:rPr lang="en-US" altLang="zh-CN" sz="2400">
                <a:solidFill>
                  <a:srgbClr val="FF0000"/>
                </a:solidFill>
              </a:rPr>
              <a:t>x</a:t>
            </a:r>
            <a:r>
              <a:rPr lang="en-US" altLang="zh-CN" sz="2400"/>
              <a:t>.Sno</a:t>
            </a:r>
            <a:r>
              <a:rPr lang="zh-CN" altLang="en-US" sz="2400"/>
              <a:t>)</a:t>
            </a:r>
            <a:r>
              <a:rPr lang="en-US" altLang="zh-CN" sz="240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F61F801-9D9A-4CD4-96C8-93B0D99B244C}"/>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5058" name="Rectangle 3">
            <a:extLst>
              <a:ext uri="{FF2B5EF4-FFF2-40B4-BE49-F238E27FC236}">
                <a16:creationId xmlns:a16="http://schemas.microsoft.com/office/drawing/2014/main" id="{34F1E741-66FA-433F-AD07-FB79611FFA78}"/>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3.</a:t>
            </a:r>
            <a:r>
              <a:rPr lang="zh-CN" altLang="en-US">
                <a:solidFill>
                  <a:srgbClr val="7030A0"/>
                </a:solidFill>
              </a:rPr>
              <a:t>带有</a:t>
            </a:r>
            <a:r>
              <a:rPr lang="en-US" altLang="zh-CN">
                <a:solidFill>
                  <a:srgbClr val="7030A0"/>
                </a:solidFill>
              </a:rPr>
              <a:t>ANY</a:t>
            </a:r>
            <a:r>
              <a:rPr lang="zh-CN" altLang="en-US">
                <a:solidFill>
                  <a:srgbClr val="7030A0"/>
                </a:solidFill>
              </a:rPr>
              <a:t>（</a:t>
            </a:r>
            <a:r>
              <a:rPr lang="en-US" altLang="zh-CN">
                <a:solidFill>
                  <a:srgbClr val="7030A0"/>
                </a:solidFill>
              </a:rPr>
              <a:t>SOME</a:t>
            </a:r>
            <a:r>
              <a:rPr lang="zh-CN" altLang="en-US">
                <a:solidFill>
                  <a:srgbClr val="7030A0"/>
                </a:solidFill>
              </a:rPr>
              <a:t>）或</a:t>
            </a:r>
            <a:r>
              <a:rPr lang="en-US" altLang="zh-CN">
                <a:solidFill>
                  <a:srgbClr val="7030A0"/>
                </a:solidFill>
              </a:rPr>
              <a:t>ALL</a:t>
            </a:r>
            <a:r>
              <a:rPr lang="zh-CN" altLang="en-US">
                <a:solidFill>
                  <a:srgbClr val="7030A0"/>
                </a:solidFill>
              </a:rPr>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D3F4C1A3-FD2F-49B6-9CA7-36FD0E233E4E}"/>
              </a:ext>
            </a:extLst>
          </p:cNvPr>
          <p:cNvSpPr>
            <a:spLocks noGrp="1" noChangeArrowheads="1"/>
          </p:cNvSpPr>
          <p:nvPr>
            <p:ph type="title" idx="4294967295"/>
          </p:nvPr>
        </p:nvSpPr>
        <p:spPr/>
        <p:txBody>
          <a:bodyPr/>
          <a:lstStyle/>
          <a:p>
            <a:pPr eaLnBrk="1" hangingPunct="1"/>
            <a:r>
              <a:rPr lang="en-US" altLang="zh-CN" sz="3600"/>
              <a:t>3.4.2 </a:t>
            </a:r>
            <a:r>
              <a:rPr lang="zh-CN" altLang="en-US" sz="3600"/>
              <a:t>连接查询 </a:t>
            </a:r>
          </a:p>
        </p:txBody>
      </p:sp>
      <p:sp>
        <p:nvSpPr>
          <p:cNvPr id="8194" name="Rectangle 3">
            <a:extLst>
              <a:ext uri="{FF2B5EF4-FFF2-40B4-BE49-F238E27FC236}">
                <a16:creationId xmlns:a16="http://schemas.microsoft.com/office/drawing/2014/main" id="{D5BED16D-760E-4CC2-A0CD-498FF7088CD5}"/>
              </a:ext>
            </a:extLst>
          </p:cNvPr>
          <p:cNvSpPr>
            <a:spLocks noGrp="1" noChangeArrowheads="1"/>
          </p:cNvSpPr>
          <p:nvPr>
            <p:ph type="body" idx="4294967295"/>
          </p:nvPr>
        </p:nvSpPr>
        <p:spPr>
          <a:xfrm>
            <a:off x="323850" y="1030288"/>
            <a:ext cx="8505825" cy="5494337"/>
          </a:xfrm>
        </p:spPr>
        <p:txBody>
          <a:bodyPr/>
          <a:lstStyle/>
          <a:p>
            <a:pPr algn="just" eaLnBrk="1" hangingPunct="1">
              <a:lnSpc>
                <a:spcPct val="150000"/>
              </a:lnSpc>
            </a:pPr>
            <a:r>
              <a:rPr lang="zh-CN" altLang="en-US">
                <a:solidFill>
                  <a:srgbClr val="0066FF"/>
                </a:solidFill>
              </a:rPr>
              <a:t>连接查询：同时涉及两个以上的表的查询</a:t>
            </a:r>
          </a:p>
          <a:p>
            <a:pPr lvl="1" algn="just" eaLnBrk="1" hangingPunct="1"/>
            <a:r>
              <a:rPr lang="zh-CN" altLang="en-US"/>
              <a:t>连接条件：用来连接两个表的条件</a:t>
            </a:r>
          </a:p>
          <a:p>
            <a:pPr lvl="1" algn="just" eaLnBrk="1" hangingPunct="1">
              <a:buFont typeface="Wingdings" panose="05000000000000000000" pitchFamily="2" charset="2"/>
              <a:buNone/>
            </a:pPr>
            <a:r>
              <a:rPr lang="zh-CN" altLang="en-US"/>
              <a:t>	 </a:t>
            </a:r>
          </a:p>
          <a:p>
            <a:pPr lvl="1" algn="just" eaLnBrk="1" hangingPunct="1">
              <a:buFont typeface="Wingdings" panose="05000000000000000000" pitchFamily="2" charset="2"/>
              <a:buNone/>
            </a:pPr>
            <a:r>
              <a:rPr lang="en-US" altLang="zh-CN"/>
              <a:t>[&lt;</a:t>
            </a:r>
            <a:r>
              <a:rPr lang="zh-CN" altLang="en-US"/>
              <a:t>表名</a:t>
            </a:r>
            <a:r>
              <a:rPr lang="en-US" altLang="zh-CN"/>
              <a:t>1&gt;.]&lt;</a:t>
            </a:r>
            <a:r>
              <a:rPr lang="zh-CN" altLang="en-US"/>
              <a:t>列名</a:t>
            </a:r>
            <a:r>
              <a:rPr lang="en-US" altLang="zh-CN"/>
              <a:t>1&gt;  </a:t>
            </a:r>
            <a:r>
              <a:rPr lang="en-US" altLang="zh-CN">
                <a:solidFill>
                  <a:srgbClr val="D75B5B"/>
                </a:solidFill>
              </a:rPr>
              <a:t>&lt;</a:t>
            </a:r>
            <a:r>
              <a:rPr lang="zh-CN" altLang="en-US">
                <a:solidFill>
                  <a:srgbClr val="D75B5B"/>
                </a:solidFill>
              </a:rPr>
              <a:t>比较运算符</a:t>
            </a:r>
            <a:r>
              <a:rPr lang="en-US" altLang="zh-CN">
                <a:solidFill>
                  <a:srgbClr val="D75B5B"/>
                </a:solidFill>
              </a:rPr>
              <a:t>&gt;</a:t>
            </a:r>
            <a:r>
              <a:rPr lang="en-US" altLang="zh-CN"/>
              <a:t>  [&lt;</a:t>
            </a:r>
            <a:r>
              <a:rPr lang="zh-CN" altLang="en-US"/>
              <a:t>表名</a:t>
            </a:r>
            <a:r>
              <a:rPr lang="en-US" altLang="zh-CN"/>
              <a:t>2&gt;.]&lt;</a:t>
            </a:r>
            <a:r>
              <a:rPr lang="zh-CN" altLang="en-US"/>
              <a:t>列名</a:t>
            </a:r>
            <a:r>
              <a:rPr lang="en-US" altLang="zh-CN"/>
              <a:t>2&gt;</a:t>
            </a:r>
          </a:p>
          <a:p>
            <a:pPr marL="857250" lvl="2" indent="0" eaLnBrk="1" hangingPunct="1">
              <a:lnSpc>
                <a:spcPct val="150000"/>
              </a:lnSpc>
              <a:buFont typeface="Arial" panose="020B0604020202020204" pitchFamily="34" charset="0"/>
              <a:buNone/>
            </a:pPr>
            <a:r>
              <a:rPr lang="zh-CN" altLang="en-US"/>
              <a:t>【例】 </a:t>
            </a:r>
            <a:r>
              <a:rPr lang="en-US" altLang="zh-CN"/>
              <a:t>Student.Sno </a:t>
            </a:r>
            <a:r>
              <a:rPr lang="zh-CN" altLang="en-US" sz="2400">
                <a:solidFill>
                  <a:srgbClr val="D75B5B"/>
                </a:solidFill>
              </a:rPr>
              <a:t>=</a:t>
            </a:r>
            <a:r>
              <a:rPr lang="en-US" altLang="zh-CN"/>
              <a:t> SC.Sno</a:t>
            </a:r>
            <a:endParaRPr lang="zh-CN" altLang="en-US"/>
          </a:p>
          <a:p>
            <a:pPr lvl="1" algn="just" eaLnBrk="1" hangingPunct="1">
              <a:lnSpc>
                <a:spcPct val="150000"/>
              </a:lnSpc>
            </a:pPr>
            <a:r>
              <a:rPr lang="zh-CN" altLang="en-US"/>
              <a:t>连接字段：</a:t>
            </a:r>
            <a:r>
              <a:rPr lang="zh-CN" altLang="en-US">
                <a:sym typeface="Arial" panose="020B0604020202020204" pitchFamily="34" charset="0"/>
              </a:rPr>
              <a:t>连接条件</a:t>
            </a:r>
            <a:r>
              <a:rPr lang="zh-CN" altLang="en-US"/>
              <a:t>中的列名称</a:t>
            </a:r>
          </a:p>
          <a:p>
            <a:pPr marL="857250" lvl="2" indent="0" algn="just" eaLnBrk="1" hangingPunct="1">
              <a:buFont typeface="Arial" panose="020B0604020202020204" pitchFamily="34" charset="0"/>
              <a:buNone/>
            </a:pPr>
            <a:r>
              <a:rPr lang="zh-CN" altLang="en-US"/>
              <a:t>如：</a:t>
            </a:r>
            <a:r>
              <a:rPr lang="en-US" altLang="zh-CN"/>
              <a:t>Sno</a:t>
            </a:r>
            <a:r>
              <a:rPr lang="zh-CN" altLang="en-US"/>
              <a:t>为上面例子中的连接字段</a:t>
            </a:r>
          </a:p>
          <a:p>
            <a:pPr marL="857250" lvl="2" indent="0" algn="just" eaLnBrk="1" hangingPunct="1">
              <a:buFont typeface="Arial" panose="020B0604020202020204" pitchFamily="34" charset="0"/>
              <a:buNone/>
            </a:pPr>
            <a:r>
              <a:rPr lang="zh-CN" altLang="en-US"/>
              <a:t>注意：</a:t>
            </a:r>
            <a:r>
              <a:rPr lang="zh-CN" altLang="en-US">
                <a:sym typeface="Arial" panose="020B0604020202020204" pitchFamily="34" charset="0"/>
              </a:rPr>
              <a:t>连接字段类型必须是可比的，但名字不必相同</a:t>
            </a:r>
            <a:endParaRPr lang="zh-CN" altLang="en-US"/>
          </a:p>
          <a:p>
            <a:pPr marL="857250" lvl="2" indent="0" algn="just" eaLnBrk="1" hangingPunct="1">
              <a:buFont typeface="Arial" panose="020B0604020202020204" pitchFamily="34" charset="0"/>
              <a:buNone/>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E031B2D-19B4-48E9-9DCC-192531B8CF36}"/>
              </a:ext>
            </a:extLst>
          </p:cNvPr>
          <p:cNvSpPr>
            <a:spLocks noGrp="1" noChangeArrowheads="1"/>
          </p:cNvSpPr>
          <p:nvPr>
            <p:ph type="title" idx="4294967295"/>
          </p:nvPr>
        </p:nvSpPr>
        <p:spPr>
          <a:xfrm>
            <a:off x="-1016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6082" name="Rectangle 3">
            <a:extLst>
              <a:ext uri="{FF2B5EF4-FFF2-40B4-BE49-F238E27FC236}">
                <a16:creationId xmlns:a16="http://schemas.microsoft.com/office/drawing/2014/main" id="{040B8A79-CC34-4C12-A9B5-690B65F11A76}"/>
              </a:ext>
            </a:extLst>
          </p:cNvPr>
          <p:cNvSpPr>
            <a:spLocks noGrp="1" noChangeArrowheads="1"/>
          </p:cNvSpPr>
          <p:nvPr>
            <p:ph type="body" idx="4294967295"/>
          </p:nvPr>
        </p:nvSpPr>
        <p:spPr>
          <a:xfrm>
            <a:off x="457200" y="981075"/>
            <a:ext cx="7999413" cy="5283200"/>
          </a:xfrm>
        </p:spPr>
        <p:txBody>
          <a:bodyPr/>
          <a:lstStyle/>
          <a:p>
            <a:pPr marL="609600" indent="-609600" eaLnBrk="1" hangingPunct="1">
              <a:lnSpc>
                <a:spcPct val="120000"/>
              </a:lnSpc>
              <a:buFont typeface="宋体" panose="02010600030101010101" pitchFamily="2" charset="-122"/>
              <a:buNone/>
            </a:pPr>
            <a:r>
              <a:rPr lang="zh-CN" altLang="en-US"/>
              <a:t>使用</a:t>
            </a:r>
            <a:r>
              <a:rPr lang="en-US" altLang="zh-CN"/>
              <a:t>ANY</a:t>
            </a:r>
            <a:r>
              <a:rPr lang="zh-CN" altLang="en-US"/>
              <a:t>或</a:t>
            </a:r>
            <a:r>
              <a:rPr lang="en-US" altLang="zh-CN"/>
              <a:t>ALL</a:t>
            </a:r>
            <a:r>
              <a:rPr lang="zh-CN" altLang="en-US"/>
              <a:t>谓词时必须同时使用比较运算</a:t>
            </a:r>
          </a:p>
          <a:p>
            <a:pPr marL="609600" indent="-609600" eaLnBrk="1" hangingPunct="1">
              <a:lnSpc>
                <a:spcPct val="120000"/>
              </a:lnSpc>
              <a:buFont typeface="宋体" panose="02010600030101010101" pitchFamily="2" charset="-122"/>
              <a:buNone/>
            </a:pPr>
            <a:r>
              <a:rPr lang="zh-CN" altLang="en-US" sz="2400"/>
              <a:t>语义为：</a:t>
            </a:r>
          </a:p>
          <a:p>
            <a:pPr marL="609600" indent="-609600" eaLnBrk="1" hangingPunct="1">
              <a:lnSpc>
                <a:spcPct val="120000"/>
              </a:lnSpc>
              <a:buFont typeface="宋体" panose="02010600030101010101" pitchFamily="2" charset="-122"/>
              <a:buNone/>
            </a:pPr>
            <a:r>
              <a:rPr lang="en-US" altLang="zh-CN" sz="2400"/>
              <a:t>      &gt; ANY	</a:t>
            </a:r>
            <a:r>
              <a:rPr lang="zh-CN" altLang="en-US" sz="2400"/>
              <a:t>大于子查询结果中的某个值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大于子查询结果中的所有值</a:t>
            </a:r>
          </a:p>
          <a:p>
            <a:pPr marL="990600" lvl="1" indent="-533400">
              <a:lnSpc>
                <a:spcPct val="120000"/>
              </a:lnSpc>
              <a:buFont typeface="宋体" panose="02010600030101010101" pitchFamily="2" charset="-122"/>
              <a:buNone/>
            </a:pPr>
            <a:r>
              <a:rPr lang="en-US" altLang="zh-CN"/>
              <a:t>&lt; ANY	</a:t>
            </a:r>
            <a:r>
              <a:rPr lang="zh-CN" altLang="en-US"/>
              <a:t>小于子查询结果中的某个值    </a:t>
            </a:r>
          </a:p>
          <a:p>
            <a:pPr marL="990600" lvl="1" indent="-533400">
              <a:lnSpc>
                <a:spcPct val="120000"/>
              </a:lnSpc>
              <a:buFont typeface="宋体" panose="02010600030101010101" pitchFamily="2" charset="-122"/>
              <a:buNone/>
            </a:pPr>
            <a:r>
              <a:rPr lang="en-US" altLang="zh-CN"/>
              <a:t>&lt; ALL	</a:t>
            </a:r>
            <a:r>
              <a:rPr lang="zh-CN" altLang="en-US"/>
              <a:t>小于子查询结果中的所有值</a:t>
            </a:r>
          </a:p>
          <a:p>
            <a:pPr marL="990600" lvl="1" indent="-533400">
              <a:lnSpc>
                <a:spcPct val="120000"/>
              </a:lnSpc>
              <a:buFont typeface="宋体" panose="02010600030101010101" pitchFamily="2" charset="-122"/>
              <a:buNone/>
            </a:pPr>
            <a:r>
              <a:rPr lang="en-US" altLang="zh-CN"/>
              <a:t>&gt;= ANY	</a:t>
            </a:r>
            <a:r>
              <a:rPr lang="zh-CN" altLang="en-US"/>
              <a:t>大于等于子查询结果中的某个值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大于等于子查询结果中的所有值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B4A62A2-DDBB-4FF3-8EA4-85C4996B7A3E}"/>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7106" name="Rectangle 3">
            <a:extLst>
              <a:ext uri="{FF2B5EF4-FFF2-40B4-BE49-F238E27FC236}">
                <a16:creationId xmlns:a16="http://schemas.microsoft.com/office/drawing/2014/main" id="{B1AECCB7-A13F-4F52-B991-F13DF94F562F}"/>
              </a:ext>
            </a:extLst>
          </p:cNvPr>
          <p:cNvSpPr>
            <a:spLocks noGrp="1" noChangeArrowheads="1"/>
          </p:cNvSpPr>
          <p:nvPr>
            <p:ph type="body" idx="4294967295"/>
          </p:nvPr>
        </p:nvSpPr>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3.58]  </a:t>
            </a:r>
            <a:r>
              <a:rPr lang="zh-CN" altLang="en-US" sz="240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Sage &lt; </a:t>
            </a:r>
            <a:r>
              <a:rPr lang="en-US" altLang="zh-CN" sz="2400">
                <a:solidFill>
                  <a:srgbClr val="D75B5B"/>
                </a:solidFill>
              </a:rPr>
              <a:t>ANY</a:t>
            </a:r>
            <a:r>
              <a:rPr lang="en-US" altLang="zh-CN" sz="2400"/>
              <a:t> </a:t>
            </a:r>
            <a:r>
              <a:rPr lang="zh-CN" altLang="en-US" sz="2400"/>
              <a:t>(</a:t>
            </a:r>
            <a:r>
              <a:rPr lang="en-US" altLang="zh-CN" sz="2400"/>
              <a:t>SELECT  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10000"/>
              </a:lnSpc>
              <a:buFont typeface="宋体" panose="02010600030101010101" pitchFamily="2" charset="-122"/>
              <a:buNone/>
            </a:pPr>
            <a:r>
              <a:rPr lang="en-US" altLang="zh-CN" sz="2400"/>
              <a:t>     </a:t>
            </a:r>
            <a:r>
              <a:rPr lang="en-US" altLang="zh-CN" sz="2400">
                <a:solidFill>
                  <a:srgbClr val="D75B5B"/>
                </a:solidFill>
              </a:rPr>
              <a:t>AND Sdept &lt;&gt; ‘CS '</a:t>
            </a:r>
            <a:r>
              <a:rPr lang="en-US" altLang="zh-CN" sz="2400"/>
              <a:t> </a:t>
            </a:r>
            <a:r>
              <a:rPr lang="en-US" altLang="zh-CN" sz="2000"/>
              <a:t>;           /*</a:t>
            </a:r>
            <a:r>
              <a:rPr lang="zh-CN" altLang="en-US" sz="2000"/>
              <a:t>父查询块中的条件 *</a:t>
            </a:r>
            <a:r>
              <a:rPr lang="en-US" altLang="zh-CN" sz="20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1D93D77-FBCD-475E-8F4C-DB6016A8AB08}"/>
              </a:ext>
            </a:extLst>
          </p:cNvPr>
          <p:cNvSpPr>
            <a:spLocks noGrp="1" noChangeArrowheads="1"/>
          </p:cNvSpPr>
          <p:nvPr>
            <p:ph type="title" idx="4294967295"/>
          </p:nvPr>
        </p:nvSpPr>
        <p:spPr>
          <a:xfrm>
            <a:off x="0" y="190500"/>
            <a:ext cx="9180513" cy="563563"/>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8130" name="Rectangle 3">
            <a:extLst>
              <a:ext uri="{FF2B5EF4-FFF2-40B4-BE49-F238E27FC236}">
                <a16:creationId xmlns:a16="http://schemas.microsoft.com/office/drawing/2014/main" id="{EFC26C9E-7A75-4D9E-BAF7-2226288B4CC2}"/>
              </a:ext>
            </a:extLst>
          </p:cNvPr>
          <p:cNvSpPr>
            <a:spLocks noGrp="1" noChangeArrowheads="1"/>
          </p:cNvSpPr>
          <p:nvPr>
            <p:ph type="body" sz="half" idx="4294967295"/>
          </p:nvPr>
        </p:nvSpPr>
        <p:spPr>
          <a:xfrm>
            <a:off x="457200" y="1341438"/>
            <a:ext cx="7715250" cy="4479925"/>
          </a:xfrm>
        </p:spPr>
        <p:txBody>
          <a:bodyPr/>
          <a:lstStyle/>
          <a:p>
            <a:pPr marL="609600" indent="-609600" eaLnBrk="1" hangingPunct="1">
              <a:buFont typeface="宋体" panose="02010600030101010101" pitchFamily="2" charset="-122"/>
              <a:buNone/>
            </a:pPr>
            <a:r>
              <a:rPr lang="zh-CN" altLang="en-US" sz="2400"/>
              <a:t>结果：</a:t>
            </a:r>
          </a:p>
          <a:p>
            <a:pPr marL="609600" indent="-609600" eaLnBrk="1" hangingPunct="1">
              <a:buFont typeface="宋体" panose="02010600030101010101" pitchFamily="2" charset="-122"/>
              <a:buNone/>
            </a:pPr>
            <a:r>
              <a:rPr lang="zh-CN" altLang="en-US" sz="2000"/>
              <a:t>	</a:t>
            </a:r>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r>
              <a:rPr lang="zh-CN" altLang="en-US" sz="2400"/>
              <a:t>执行过程：</a:t>
            </a:r>
          </a:p>
          <a:p>
            <a:pPr marL="609600" indent="-609600" eaLnBrk="1" hangingPunct="1">
              <a:lnSpc>
                <a:spcPct val="120000"/>
              </a:lnSpc>
              <a:buFont typeface="宋体" panose="02010600030101010101" pitchFamily="2" charset="-122"/>
              <a:buNone/>
            </a:pPr>
            <a:r>
              <a:rPr lang="zh-CN" altLang="en-US" sz="2400"/>
              <a:t>   </a:t>
            </a:r>
            <a:r>
              <a:rPr lang="en-US" altLang="zh-CN" sz="2400"/>
              <a:t>（1）</a:t>
            </a:r>
            <a:r>
              <a:rPr lang="zh-CN" altLang="en-US" sz="2400"/>
              <a:t>首先处理子查询，找出</a:t>
            </a:r>
            <a:r>
              <a:rPr lang="en-US" altLang="zh-CN" sz="2400"/>
              <a:t>CS</a:t>
            </a:r>
            <a:r>
              <a:rPr lang="zh-CN" altLang="en-US" sz="2400"/>
              <a:t>系中所有学生的年龄，构成一个集合</a:t>
            </a:r>
            <a:r>
              <a:rPr lang="en-US" altLang="zh-CN" sz="2400"/>
              <a:t>（20</a:t>
            </a:r>
            <a:r>
              <a:rPr lang="zh-CN" altLang="en-US" sz="2400"/>
              <a:t>,</a:t>
            </a:r>
            <a:r>
              <a:rPr lang="en-US" altLang="zh-CN" sz="2400"/>
              <a:t>19）</a:t>
            </a:r>
          </a:p>
          <a:p>
            <a:pPr marL="609600" indent="-609600" eaLnBrk="1" hangingPunct="1">
              <a:lnSpc>
                <a:spcPct val="120000"/>
              </a:lnSpc>
              <a:buFont typeface="宋体" panose="02010600030101010101" pitchFamily="2" charset="-122"/>
              <a:buNone/>
            </a:pPr>
            <a:r>
              <a:rPr lang="en-US" altLang="zh-CN" sz="2400"/>
              <a:t>   （2）</a:t>
            </a:r>
            <a:r>
              <a:rPr lang="zh-CN" altLang="en-US" sz="2400"/>
              <a:t>处理父查询，找所有不是</a:t>
            </a:r>
            <a:r>
              <a:rPr lang="en-US" altLang="zh-CN" sz="2400"/>
              <a:t>CS</a:t>
            </a:r>
            <a:r>
              <a:rPr lang="zh-CN" altLang="en-US" sz="2400"/>
              <a:t>系且年龄小于 </a:t>
            </a:r>
          </a:p>
          <a:p>
            <a:pPr marL="609600" indent="-609600" eaLnBrk="1" hangingPunct="1">
              <a:lnSpc>
                <a:spcPct val="120000"/>
              </a:lnSpc>
              <a:buFont typeface="宋体" panose="02010600030101010101" pitchFamily="2" charset="-122"/>
              <a:buNone/>
            </a:pPr>
            <a:r>
              <a:rPr lang="zh-CN" altLang="en-US" sz="2400"/>
              <a:t>        </a:t>
            </a:r>
            <a:r>
              <a:rPr lang="en-US" altLang="zh-CN" sz="2400"/>
              <a:t>20 </a:t>
            </a:r>
            <a:r>
              <a:rPr lang="zh-CN" altLang="en-US" sz="2400">
                <a:solidFill>
                  <a:srgbClr val="D75B5B"/>
                </a:solidFill>
              </a:rPr>
              <a:t>或 </a:t>
            </a:r>
            <a:r>
              <a:rPr lang="en-US" altLang="zh-CN" sz="2400"/>
              <a:t>19</a:t>
            </a:r>
            <a:r>
              <a:rPr lang="zh-CN" altLang="en-US" sz="2400"/>
              <a:t>的学生</a:t>
            </a:r>
          </a:p>
        </p:txBody>
      </p:sp>
      <p:graphicFrame>
        <p:nvGraphicFramePr>
          <p:cNvPr id="48132" name="Group 4">
            <a:extLst>
              <a:ext uri="{FF2B5EF4-FFF2-40B4-BE49-F238E27FC236}">
                <a16:creationId xmlns:a16="http://schemas.microsoft.com/office/drawing/2014/main" id="{48C5AFBB-5EFA-4353-9A89-20A5DB5A83BE}"/>
              </a:ext>
            </a:extLst>
          </p:cNvPr>
          <p:cNvGraphicFramePr>
            <a:graphicFrameLocks noGrp="1"/>
          </p:cNvGraphicFramePr>
          <p:nvPr>
            <p:ph sz="half" idx="4294967295"/>
          </p:nvPr>
        </p:nvGraphicFramePr>
        <p:xfrm>
          <a:off x="1033463" y="1916113"/>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8145" name="Line 56">
            <a:extLst>
              <a:ext uri="{FF2B5EF4-FFF2-40B4-BE49-F238E27FC236}">
                <a16:creationId xmlns:a16="http://schemas.microsoft.com/office/drawing/2014/main" id="{F79FF173-F1C2-469F-A6DB-268EE140BA43}"/>
              </a:ext>
            </a:extLst>
          </p:cNvPr>
          <p:cNvSpPr>
            <a:spLocks noChangeShapeType="1"/>
          </p:cNvSpPr>
          <p:nvPr/>
        </p:nvSpPr>
        <p:spPr bwMode="auto">
          <a:xfrm>
            <a:off x="1403350"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6">
            <a:extLst>
              <a:ext uri="{FF2B5EF4-FFF2-40B4-BE49-F238E27FC236}">
                <a16:creationId xmlns:a16="http://schemas.microsoft.com/office/drawing/2014/main" id="{B091AA80-14A0-464C-8E5A-88FAF62FA320}"/>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9154" name="Rectangle 1027">
            <a:extLst>
              <a:ext uri="{FF2B5EF4-FFF2-40B4-BE49-F238E27FC236}">
                <a16:creationId xmlns:a16="http://schemas.microsoft.com/office/drawing/2014/main" id="{8E6B8677-8999-4B12-9A7B-91E2FAD93746}"/>
              </a:ext>
            </a:extLst>
          </p:cNvPr>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a:t>用</a:t>
            </a:r>
            <a:r>
              <a:rPr lang="zh-CN" altLang="en-US" u="sng"/>
              <a:t>聚集函数</a:t>
            </a:r>
            <a:r>
              <a:rPr lang="zh-CN" altLang="en-US"/>
              <a:t>实现</a:t>
            </a:r>
            <a:r>
              <a:rPr lang="en-US" altLang="zh-CN"/>
              <a:t>[</a:t>
            </a:r>
            <a:r>
              <a:rPr lang="zh-CN" altLang="en-US"/>
              <a:t>例 </a:t>
            </a:r>
            <a:r>
              <a:rPr lang="en-US" altLang="zh-CN"/>
              <a:t>3.58]</a:t>
            </a:r>
            <a:r>
              <a:rPr lang="en-US" altLang="zh-CN" sz="2400"/>
              <a:t> </a:t>
            </a:r>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en-US" altLang="zh-CN" sz="2400"/>
              <a:t>     SELECT Sname</a:t>
            </a:r>
            <a:r>
              <a:rPr lang="zh-CN" altLang="en-US" sz="2400"/>
              <a:t>,</a:t>
            </a:r>
            <a:r>
              <a:rPr lang="en-US" altLang="zh-CN" sz="2400"/>
              <a:t>Sage</a:t>
            </a:r>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Sage &lt; </a:t>
            </a:r>
          </a:p>
          <a:p>
            <a:pPr marL="609600" indent="-609600" eaLnBrk="1" hangingPunct="1">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MAX（Sage）</a:t>
            </a:r>
            <a:endParaRPr lang="en-US" altLang="zh-CN" sz="2400"/>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Sdept= </a:t>
            </a:r>
            <a:r>
              <a:rPr lang="zh-CN" altLang="en-US" sz="2400"/>
              <a:t>'</a:t>
            </a:r>
            <a:r>
              <a:rPr lang="en-US" altLang="zh-CN" sz="2400"/>
              <a:t>CS '</a:t>
            </a:r>
            <a:r>
              <a:rPr lang="zh-CN" altLang="en-US" sz="2400"/>
              <a:t>)</a:t>
            </a:r>
          </a:p>
          <a:p>
            <a:pPr marL="609600" indent="-609600" eaLnBrk="1" hangingPunct="1">
              <a:buFont typeface="宋体" panose="02010600030101010101" pitchFamily="2" charset="-122"/>
              <a:buNone/>
            </a:pPr>
            <a:r>
              <a:rPr lang="en-US" altLang="zh-CN" sz="2400"/>
              <a:t>       AND Sdept &lt;&gt; ' CS </a:t>
            </a:r>
            <a:r>
              <a:rPr lang="zh-CN" altLang="en-US" sz="2400"/>
              <a:t>'</a:t>
            </a:r>
            <a:r>
              <a:rPr lang="en-US" altLang="zh-CN" sz="24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4E6BE4D-2E30-4942-8991-5CCEBAD107E2}"/>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0178" name="Rectangle 3">
            <a:extLst>
              <a:ext uri="{FF2B5EF4-FFF2-40B4-BE49-F238E27FC236}">
                <a16:creationId xmlns:a16="http://schemas.microsoft.com/office/drawing/2014/main" id="{8C572930-C7C6-407E-9D7E-3E41894BAED8}"/>
              </a:ext>
            </a:extLst>
          </p:cNvPr>
          <p:cNvSpPr>
            <a:spLocks noGrp="1" noChangeArrowheads="1"/>
          </p:cNvSpPr>
          <p:nvPr>
            <p:ph type="body" idx="4294967295"/>
          </p:nvPr>
        </p:nvSpPr>
        <p:spPr>
          <a:xfrm>
            <a:off x="611188" y="1098550"/>
            <a:ext cx="7772400" cy="5283200"/>
          </a:xfrm>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3.59]  </a:t>
            </a:r>
            <a:r>
              <a:rPr lang="zh-CN" altLang="en-US" sz="2400"/>
              <a:t>查询非计算机科学系中比计算机科学系</a:t>
            </a:r>
            <a:r>
              <a:rPr lang="zh-CN" altLang="en-US" sz="2400">
                <a:solidFill>
                  <a:srgbClr val="FF00FF"/>
                </a:solidFill>
              </a:rPr>
              <a:t>所有</a:t>
            </a:r>
            <a:r>
              <a:rPr lang="zh-CN" altLang="en-US" sz="2400"/>
              <a:t>学生年龄都小的学生姓名及年龄。</a:t>
            </a:r>
          </a:p>
          <a:p>
            <a:pPr marL="609600" indent="-609600" eaLnBrk="1" hangingPunct="1">
              <a:buFont typeface="宋体" panose="02010600030101010101" pitchFamily="2" charset="-122"/>
              <a:buNone/>
            </a:pPr>
            <a:endParaRPr lang="zh-CN" altLang="en-US" sz="2400"/>
          </a:p>
          <a:p>
            <a:pPr marL="990600" lvl="1" indent="-533400">
              <a:buFont typeface="宋体" panose="02010600030101010101" pitchFamily="2" charset="-122"/>
              <a:buNone/>
            </a:pPr>
            <a:r>
              <a:rPr lang="zh-CN" altLang="en-US"/>
              <a:t>方法一：用</a:t>
            </a:r>
            <a:r>
              <a:rPr lang="en-US" altLang="zh-CN"/>
              <a:t>ALL</a:t>
            </a:r>
            <a:r>
              <a:rPr lang="zh-CN" altLang="en-US"/>
              <a:t>谓词</a:t>
            </a:r>
          </a:p>
          <a:p>
            <a:pPr marL="990600" lvl="1" indent="-533400">
              <a:buFont typeface="宋体" panose="02010600030101010101" pitchFamily="2" charset="-122"/>
              <a:buNone/>
            </a:pPr>
            <a:r>
              <a:rPr lang="zh-CN" altLang="en-US" sz="2000"/>
              <a:t>   </a:t>
            </a:r>
            <a:r>
              <a:rPr lang="zh-CN" altLang="en-US"/>
              <a:t> </a:t>
            </a:r>
            <a:r>
              <a:rPr lang="en-US" altLang="zh-CN"/>
              <a:t>SELECT Sname</a:t>
            </a:r>
            <a:r>
              <a:rPr lang="zh-CN" altLang="en-US"/>
              <a:t>,</a:t>
            </a:r>
            <a:r>
              <a:rPr lang="en-US" altLang="zh-CN"/>
              <a:t>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Sage &lt; ALL</a:t>
            </a:r>
          </a:p>
          <a:p>
            <a:pPr marL="990600" lvl="1" indent="-533400">
              <a:buFont typeface="宋体" panose="02010600030101010101" pitchFamily="2" charset="-122"/>
              <a:buNone/>
            </a:pPr>
            <a:r>
              <a:rPr lang="en-US" altLang="zh-CN"/>
              <a:t>                           </a:t>
            </a:r>
            <a:r>
              <a:rPr lang="zh-CN" altLang="en-US"/>
              <a:t>(</a:t>
            </a:r>
            <a:r>
              <a:rPr lang="en-US" altLang="zh-CN"/>
              <a:t>SELECT 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Sdept= ' CS '</a:t>
            </a:r>
            <a:r>
              <a:rPr lang="zh-CN" altLang="en-US"/>
              <a:t>)</a:t>
            </a:r>
            <a:endParaRPr lang="zh-CN" altLang="en-US" sz="2800"/>
          </a:p>
          <a:p>
            <a:pPr marL="990600" lvl="1" indent="-533400">
              <a:buFont typeface="宋体" panose="02010600030101010101" pitchFamily="2" charset="-122"/>
              <a:buNone/>
            </a:pPr>
            <a:r>
              <a:rPr lang="en-US" altLang="zh-CN"/>
              <a:t>      AND Sdept &lt;&gt; ' CS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8735E09A-8C84-403B-9776-206A4CECC600}"/>
              </a:ext>
            </a:extLst>
          </p:cNvPr>
          <p:cNvSpPr>
            <a:spLocks noGrp="1" noChangeArrowheads="1"/>
          </p:cNvSpPr>
          <p:nvPr>
            <p:ph type="title" idx="4294967295"/>
          </p:nvPr>
        </p:nvSpPr>
        <p:spPr>
          <a:xfrm>
            <a:off x="0"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1202" name="Rectangle 3">
            <a:extLst>
              <a:ext uri="{FF2B5EF4-FFF2-40B4-BE49-F238E27FC236}">
                <a16:creationId xmlns:a16="http://schemas.microsoft.com/office/drawing/2014/main" id="{4B2B31C4-AB6A-48F9-AFDA-6B50E6686C25}"/>
              </a:ext>
            </a:extLst>
          </p:cNvPr>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a:t>       </a:t>
            </a:r>
            <a:r>
              <a:rPr lang="zh-CN" altLang="en-US" sz="2400"/>
              <a:t>方法二：用</a:t>
            </a:r>
            <a:r>
              <a:rPr lang="zh-CN" altLang="en-US" sz="2400" u="sng"/>
              <a:t>聚集函数</a:t>
            </a:r>
          </a:p>
          <a:p>
            <a:pPr marL="609600" indent="-609600" eaLnBrk="1" hangingPunct="1">
              <a:lnSpc>
                <a:spcPct val="12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Sage &lt; </a:t>
            </a:r>
          </a:p>
          <a:p>
            <a:pPr marL="609600" indent="-609600" eaLnBrk="1" hangingPunct="1">
              <a:lnSpc>
                <a:spcPct val="120000"/>
              </a:lnSpc>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20000"/>
              </a:lnSpc>
              <a:buFont typeface="宋体" panose="02010600030101010101" pitchFamily="2" charset="-122"/>
              <a:buNone/>
            </a:pPr>
            <a:r>
              <a:rPr lang="en-US" altLang="zh-CN" sz="2400"/>
              <a:t>          AND Sdept &lt;&gt;' CS </a:t>
            </a:r>
            <a:r>
              <a:rPr lang="zh-CN" altLang="en-US" sz="2400"/>
              <a:t>'</a:t>
            </a:r>
            <a:r>
              <a:rPr lang="en-US" altLang="zh-CN" sz="240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0064E944-BAC0-4A12-8981-561942577B95}"/>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6" name="Rectangle 3">
            <a:extLst>
              <a:ext uri="{FF2B5EF4-FFF2-40B4-BE49-F238E27FC236}">
                <a16:creationId xmlns:a16="http://schemas.microsoft.com/office/drawing/2014/main" id="{6A76912D-3797-460A-B6D7-E2CB565975C3}"/>
              </a:ext>
            </a:extLst>
          </p:cNvPr>
          <p:cNvSpPr>
            <a:spLocks noGrp="1" noChangeArrowheads="1"/>
          </p:cNvSpPr>
          <p:nvPr>
            <p:ph type="body" idx="4294967295"/>
          </p:nvPr>
        </p:nvSpPr>
        <p:spPr>
          <a:xfrm>
            <a:off x="528638" y="1385888"/>
            <a:ext cx="8264525" cy="890587"/>
          </a:xfrm>
        </p:spPr>
        <p:txBody>
          <a:bodyPr/>
          <a:lstStyle/>
          <a:p>
            <a:pPr marL="609600" indent="-609600" eaLnBrk="1" hangingPunct="1">
              <a:buFont typeface="宋体" panose="02010600030101010101" pitchFamily="2" charset="-122"/>
              <a:buNone/>
            </a:pPr>
            <a:r>
              <a:rPr lang="zh-CN" altLang="en-US" sz="2400"/>
              <a:t>表</a:t>
            </a:r>
            <a:r>
              <a:rPr lang="en-US" altLang="zh-CN" sz="2400"/>
              <a:t>3.7 </a:t>
            </a:r>
          </a:p>
          <a:p>
            <a:pPr marL="609600" indent="-609600" eaLnBrk="1" hangingPunct="1">
              <a:buFont typeface="宋体" panose="02010600030101010101" pitchFamily="2" charset="-122"/>
              <a:buNone/>
            </a:pPr>
            <a:r>
              <a:rPr lang="en-US" altLang="zh-CN" sz="2000"/>
              <a:t>ANY</a:t>
            </a:r>
            <a:r>
              <a:rPr lang="zh-CN" altLang="en-US" sz="2000"/>
              <a:t>（或</a:t>
            </a:r>
            <a:r>
              <a:rPr lang="en-US" altLang="zh-CN" sz="2000"/>
              <a:t>SOME</a:t>
            </a:r>
            <a:r>
              <a:rPr lang="zh-CN" altLang="en-US" sz="2000"/>
              <a:t>），</a:t>
            </a:r>
            <a:r>
              <a:rPr lang="en-US" altLang="zh-CN" sz="2000"/>
              <a:t>ALL</a:t>
            </a:r>
            <a:r>
              <a:rPr lang="zh-CN" altLang="en-US" sz="2000"/>
              <a:t>谓词与聚集函数、</a:t>
            </a:r>
            <a:r>
              <a:rPr lang="en-US" altLang="zh-CN" sz="2000"/>
              <a:t>IN</a:t>
            </a:r>
            <a:r>
              <a:rPr lang="zh-CN" altLang="en-US" sz="2000"/>
              <a:t>谓词的等价转换关系</a:t>
            </a:r>
            <a:r>
              <a:rPr lang="zh-CN" altLang="en-US" sz="2400"/>
              <a:t> </a:t>
            </a:r>
          </a:p>
        </p:txBody>
      </p:sp>
      <p:grpSp>
        <p:nvGrpSpPr>
          <p:cNvPr id="52227" name="Group 4">
            <a:extLst>
              <a:ext uri="{FF2B5EF4-FFF2-40B4-BE49-F238E27FC236}">
                <a16:creationId xmlns:a16="http://schemas.microsoft.com/office/drawing/2014/main" id="{DD60ED67-B91E-4CF3-B603-CA370F7FE0F4}"/>
              </a:ext>
            </a:extLst>
          </p:cNvPr>
          <p:cNvGrpSpPr>
            <a:grpSpLocks/>
          </p:cNvGrpSpPr>
          <p:nvPr/>
        </p:nvGrpSpPr>
        <p:grpSpPr bwMode="auto">
          <a:xfrm>
            <a:off x="520700" y="2589213"/>
            <a:ext cx="8299450" cy="2057400"/>
            <a:chOff x="0" y="0"/>
            <a:chExt cx="4065" cy="1302"/>
          </a:xfrm>
        </p:grpSpPr>
        <p:grpSp>
          <p:nvGrpSpPr>
            <p:cNvPr id="52228" name="Group 5">
              <a:extLst>
                <a:ext uri="{FF2B5EF4-FFF2-40B4-BE49-F238E27FC236}">
                  <a16:creationId xmlns:a16="http://schemas.microsoft.com/office/drawing/2014/main" id="{24888568-8DDB-468B-B7A7-92B74B05E9A1}"/>
                </a:ext>
              </a:extLst>
            </p:cNvPr>
            <p:cNvGrpSpPr>
              <a:grpSpLocks/>
            </p:cNvGrpSpPr>
            <p:nvPr/>
          </p:nvGrpSpPr>
          <p:grpSpPr bwMode="auto">
            <a:xfrm>
              <a:off x="3" y="3"/>
              <a:ext cx="4059" cy="1296"/>
              <a:chOff x="0" y="0"/>
              <a:chExt cx="4059" cy="1296"/>
            </a:xfrm>
          </p:grpSpPr>
          <p:grpSp>
            <p:nvGrpSpPr>
              <p:cNvPr id="52229" name="Group 6">
                <a:extLst>
                  <a:ext uri="{FF2B5EF4-FFF2-40B4-BE49-F238E27FC236}">
                    <a16:creationId xmlns:a16="http://schemas.microsoft.com/office/drawing/2014/main" id="{DF0F61DE-9337-4908-871F-35441A6C40E6}"/>
                  </a:ext>
                </a:extLst>
              </p:cNvPr>
              <p:cNvGrpSpPr>
                <a:grpSpLocks/>
              </p:cNvGrpSpPr>
              <p:nvPr/>
            </p:nvGrpSpPr>
            <p:grpSpPr bwMode="auto">
              <a:xfrm>
                <a:off x="0" y="0"/>
                <a:ext cx="493" cy="432"/>
                <a:chOff x="0" y="0"/>
                <a:chExt cx="493" cy="432"/>
              </a:xfrm>
            </p:grpSpPr>
            <p:sp>
              <p:nvSpPr>
                <p:cNvPr id="52230" name="Rectangle 7">
                  <a:extLst>
                    <a:ext uri="{FF2B5EF4-FFF2-40B4-BE49-F238E27FC236}">
                      <a16:creationId xmlns:a16="http://schemas.microsoft.com/office/drawing/2014/main" id="{FE1C6CB1-E56F-4D3A-B0CB-1C09DD1BA0DF}"/>
                    </a:ext>
                  </a:extLst>
                </p:cNvPr>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p>
                <a:p>
                  <a:pPr eaLnBrk="0" hangingPunct="0"/>
                  <a:endParaRPr lang="en-US" altLang="zh-CN" sz="2400"/>
                </a:p>
              </p:txBody>
            </p:sp>
            <p:sp>
              <p:nvSpPr>
                <p:cNvPr id="52231" name="Rectangle 8">
                  <a:extLst>
                    <a:ext uri="{FF2B5EF4-FFF2-40B4-BE49-F238E27FC236}">
                      <a16:creationId xmlns:a16="http://schemas.microsoft.com/office/drawing/2014/main" id="{2E49412E-4C47-494C-A5F8-1C61440E519D}"/>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2" name="Group 9">
                <a:extLst>
                  <a:ext uri="{FF2B5EF4-FFF2-40B4-BE49-F238E27FC236}">
                    <a16:creationId xmlns:a16="http://schemas.microsoft.com/office/drawing/2014/main" id="{A01BE2F1-63C0-4319-A50C-9206EA936A83}"/>
                  </a:ext>
                </a:extLst>
              </p:cNvPr>
              <p:cNvGrpSpPr>
                <a:grpSpLocks/>
              </p:cNvGrpSpPr>
              <p:nvPr/>
            </p:nvGrpSpPr>
            <p:grpSpPr bwMode="auto">
              <a:xfrm>
                <a:off x="493" y="0"/>
                <a:ext cx="396" cy="432"/>
                <a:chOff x="0" y="0"/>
                <a:chExt cx="396" cy="432"/>
              </a:xfrm>
            </p:grpSpPr>
            <p:sp>
              <p:nvSpPr>
                <p:cNvPr id="52233" name="Rectangle 10">
                  <a:extLst>
                    <a:ext uri="{FF2B5EF4-FFF2-40B4-BE49-F238E27FC236}">
                      <a16:creationId xmlns:a16="http://schemas.microsoft.com/office/drawing/2014/main" id="{36E30AC3-4030-43EE-8C6F-9DBED518F023}"/>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a:t>
                  </a:r>
                </a:p>
              </p:txBody>
            </p:sp>
            <p:sp>
              <p:nvSpPr>
                <p:cNvPr id="52234" name="Rectangle 11">
                  <a:extLst>
                    <a:ext uri="{FF2B5EF4-FFF2-40B4-BE49-F238E27FC236}">
                      <a16:creationId xmlns:a16="http://schemas.microsoft.com/office/drawing/2014/main" id="{245F78E8-2096-44CE-BC0C-42E8DE97ACAE}"/>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5" name="Group 12">
                <a:extLst>
                  <a:ext uri="{FF2B5EF4-FFF2-40B4-BE49-F238E27FC236}">
                    <a16:creationId xmlns:a16="http://schemas.microsoft.com/office/drawing/2014/main" id="{5759D475-91D1-477D-A4C6-DDB12AFD5268}"/>
                  </a:ext>
                </a:extLst>
              </p:cNvPr>
              <p:cNvGrpSpPr>
                <a:grpSpLocks/>
              </p:cNvGrpSpPr>
              <p:nvPr/>
            </p:nvGrpSpPr>
            <p:grpSpPr bwMode="auto">
              <a:xfrm>
                <a:off x="889" y="0"/>
                <a:ext cx="656" cy="432"/>
                <a:chOff x="0" y="0"/>
                <a:chExt cx="656" cy="432"/>
              </a:xfrm>
            </p:grpSpPr>
            <p:sp>
              <p:nvSpPr>
                <p:cNvPr id="52236" name="Rectangle 13">
                  <a:extLst>
                    <a:ext uri="{FF2B5EF4-FFF2-40B4-BE49-F238E27FC236}">
                      <a16:creationId xmlns:a16="http://schemas.microsoft.com/office/drawing/2014/main" id="{859BE20C-189E-4F9F-9998-9B6598D65EC0}"/>
                    </a:ext>
                  </a:extLst>
                </p:cNvPr>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r>
                    <a:rPr lang="en-US" altLang="zh-CN" sz="2000" b="1"/>
                    <a:t>&lt;&gt;</a:t>
                  </a:r>
                  <a:r>
                    <a:rPr lang="zh-CN" altLang="en-US" sz="2000" b="1"/>
                    <a:t>或</a:t>
                  </a:r>
                  <a:r>
                    <a:rPr lang="en-US" altLang="zh-CN" sz="2000" b="1"/>
                    <a:t>!=</a:t>
                  </a:r>
                </a:p>
              </p:txBody>
            </p:sp>
            <p:sp>
              <p:nvSpPr>
                <p:cNvPr id="52237" name="Rectangle 14">
                  <a:extLst>
                    <a:ext uri="{FF2B5EF4-FFF2-40B4-BE49-F238E27FC236}">
                      <a16:creationId xmlns:a16="http://schemas.microsoft.com/office/drawing/2014/main" id="{AA498DFB-A149-4B6F-89B9-C502A9DA771F}"/>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8" name="Group 15">
                <a:extLst>
                  <a:ext uri="{FF2B5EF4-FFF2-40B4-BE49-F238E27FC236}">
                    <a16:creationId xmlns:a16="http://schemas.microsoft.com/office/drawing/2014/main" id="{713E9CAF-60AA-4BF8-BF7C-E54D518510A2}"/>
                  </a:ext>
                </a:extLst>
              </p:cNvPr>
              <p:cNvGrpSpPr>
                <a:grpSpLocks/>
              </p:cNvGrpSpPr>
              <p:nvPr/>
            </p:nvGrpSpPr>
            <p:grpSpPr bwMode="auto">
              <a:xfrm>
                <a:off x="1545" y="0"/>
                <a:ext cx="617" cy="432"/>
                <a:chOff x="0" y="0"/>
                <a:chExt cx="617" cy="432"/>
              </a:xfrm>
            </p:grpSpPr>
            <p:sp>
              <p:nvSpPr>
                <p:cNvPr id="52239" name="Rectangle 16">
                  <a:extLst>
                    <a:ext uri="{FF2B5EF4-FFF2-40B4-BE49-F238E27FC236}">
                      <a16:creationId xmlns:a16="http://schemas.microsoft.com/office/drawing/2014/main" id="{34ADD6E6-5971-43B4-8844-58911EB4E99E}"/>
                    </a:ext>
                  </a:extLst>
                </p:cNvPr>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000" b="1"/>
                    <a:t>   &lt;</a:t>
                  </a:r>
                </a:p>
              </p:txBody>
            </p:sp>
            <p:sp>
              <p:nvSpPr>
                <p:cNvPr id="52240" name="Rectangle 17">
                  <a:extLst>
                    <a:ext uri="{FF2B5EF4-FFF2-40B4-BE49-F238E27FC236}">
                      <a16:creationId xmlns:a16="http://schemas.microsoft.com/office/drawing/2014/main" id="{1A6942D3-5CDD-466B-BF70-18BF6DE9DE33}"/>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1" name="Group 18">
                <a:extLst>
                  <a:ext uri="{FF2B5EF4-FFF2-40B4-BE49-F238E27FC236}">
                    <a16:creationId xmlns:a16="http://schemas.microsoft.com/office/drawing/2014/main" id="{0AD93DFE-B3BF-409A-8E2C-747CD4D8D8A3}"/>
                  </a:ext>
                </a:extLst>
              </p:cNvPr>
              <p:cNvGrpSpPr>
                <a:grpSpLocks/>
              </p:cNvGrpSpPr>
              <p:nvPr/>
            </p:nvGrpSpPr>
            <p:grpSpPr bwMode="auto">
              <a:xfrm>
                <a:off x="2162" y="0"/>
                <a:ext cx="655" cy="432"/>
                <a:chOff x="0" y="0"/>
                <a:chExt cx="655" cy="432"/>
              </a:xfrm>
            </p:grpSpPr>
            <p:sp>
              <p:nvSpPr>
                <p:cNvPr id="52242" name="Rectangle 19">
                  <a:extLst>
                    <a:ext uri="{FF2B5EF4-FFF2-40B4-BE49-F238E27FC236}">
                      <a16:creationId xmlns:a16="http://schemas.microsoft.com/office/drawing/2014/main" id="{9EBBB8E9-A72E-4534-A11A-F3FA4ADEFED2}"/>
                    </a:ext>
                  </a:extLst>
                </p:cNvPr>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&lt;=</a:t>
                  </a:r>
                </a:p>
              </p:txBody>
            </p:sp>
            <p:sp>
              <p:nvSpPr>
                <p:cNvPr id="52243" name="Rectangle 20">
                  <a:extLst>
                    <a:ext uri="{FF2B5EF4-FFF2-40B4-BE49-F238E27FC236}">
                      <a16:creationId xmlns:a16="http://schemas.microsoft.com/office/drawing/2014/main" id="{BF313FD9-13FE-4D7D-8234-B1A8FA4A361E}"/>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4" name="Group 21">
                <a:extLst>
                  <a:ext uri="{FF2B5EF4-FFF2-40B4-BE49-F238E27FC236}">
                    <a16:creationId xmlns:a16="http://schemas.microsoft.com/office/drawing/2014/main" id="{F74994E6-C56B-4737-803B-0F32E9A85B66}"/>
                  </a:ext>
                </a:extLst>
              </p:cNvPr>
              <p:cNvGrpSpPr>
                <a:grpSpLocks/>
              </p:cNvGrpSpPr>
              <p:nvPr/>
            </p:nvGrpSpPr>
            <p:grpSpPr bwMode="auto">
              <a:xfrm>
                <a:off x="2817" y="0"/>
                <a:ext cx="587" cy="432"/>
                <a:chOff x="0" y="0"/>
                <a:chExt cx="587" cy="432"/>
              </a:xfrm>
            </p:grpSpPr>
            <p:sp>
              <p:nvSpPr>
                <p:cNvPr id="52245" name="Rectangle 22">
                  <a:extLst>
                    <a:ext uri="{FF2B5EF4-FFF2-40B4-BE49-F238E27FC236}">
                      <a16:creationId xmlns:a16="http://schemas.microsoft.com/office/drawing/2014/main" id="{9F06BDFC-5277-40D8-B972-127FCF8A40B4}"/>
                    </a:ext>
                  </a:extLst>
                </p:cNvPr>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&gt;</a:t>
                  </a:r>
                </a:p>
              </p:txBody>
            </p:sp>
            <p:sp>
              <p:nvSpPr>
                <p:cNvPr id="52246" name="Rectangle 23">
                  <a:extLst>
                    <a:ext uri="{FF2B5EF4-FFF2-40B4-BE49-F238E27FC236}">
                      <a16:creationId xmlns:a16="http://schemas.microsoft.com/office/drawing/2014/main" id="{7C005154-F45F-468E-A644-0551AB83309F}"/>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7" name="Group 24">
                <a:extLst>
                  <a:ext uri="{FF2B5EF4-FFF2-40B4-BE49-F238E27FC236}">
                    <a16:creationId xmlns:a16="http://schemas.microsoft.com/office/drawing/2014/main" id="{0D48D300-E92F-4E01-B07C-A69414A729E7}"/>
                  </a:ext>
                </a:extLst>
              </p:cNvPr>
              <p:cNvGrpSpPr>
                <a:grpSpLocks/>
              </p:cNvGrpSpPr>
              <p:nvPr/>
            </p:nvGrpSpPr>
            <p:grpSpPr bwMode="auto">
              <a:xfrm>
                <a:off x="3404" y="0"/>
                <a:ext cx="655" cy="432"/>
                <a:chOff x="0" y="0"/>
                <a:chExt cx="655" cy="432"/>
              </a:xfrm>
            </p:grpSpPr>
            <p:sp>
              <p:nvSpPr>
                <p:cNvPr id="52248" name="Rectangle 25">
                  <a:extLst>
                    <a:ext uri="{FF2B5EF4-FFF2-40B4-BE49-F238E27FC236}">
                      <a16:creationId xmlns:a16="http://schemas.microsoft.com/office/drawing/2014/main" id="{8B027054-4FF5-4E13-8A0B-3071C3BE8CF3}"/>
                    </a:ext>
                  </a:extLst>
                </p:cNvPr>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&gt;=</a:t>
                  </a:r>
                </a:p>
              </p:txBody>
            </p:sp>
            <p:sp>
              <p:nvSpPr>
                <p:cNvPr id="52249" name="Rectangle 26">
                  <a:extLst>
                    <a:ext uri="{FF2B5EF4-FFF2-40B4-BE49-F238E27FC236}">
                      <a16:creationId xmlns:a16="http://schemas.microsoft.com/office/drawing/2014/main" id="{9EEC1EC0-C615-4128-8034-5BFD2199A33C}"/>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0" name="Group 27">
                <a:extLst>
                  <a:ext uri="{FF2B5EF4-FFF2-40B4-BE49-F238E27FC236}">
                    <a16:creationId xmlns:a16="http://schemas.microsoft.com/office/drawing/2014/main" id="{8BC629DC-1014-4BC9-9B80-FB9959D400F5}"/>
                  </a:ext>
                </a:extLst>
              </p:cNvPr>
              <p:cNvGrpSpPr>
                <a:grpSpLocks/>
              </p:cNvGrpSpPr>
              <p:nvPr/>
            </p:nvGrpSpPr>
            <p:grpSpPr bwMode="auto">
              <a:xfrm>
                <a:off x="0" y="432"/>
                <a:ext cx="493" cy="432"/>
                <a:chOff x="0" y="0"/>
                <a:chExt cx="493" cy="432"/>
              </a:xfrm>
            </p:grpSpPr>
            <p:sp>
              <p:nvSpPr>
                <p:cNvPr id="52251" name="Rectangle 28">
                  <a:extLst>
                    <a:ext uri="{FF2B5EF4-FFF2-40B4-BE49-F238E27FC236}">
                      <a16:creationId xmlns:a16="http://schemas.microsoft.com/office/drawing/2014/main" id="{F84866E5-99CA-423B-99AE-B58E85496B04}"/>
                    </a:ext>
                  </a:extLst>
                </p:cNvPr>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ANY</a:t>
                  </a:r>
                </a:p>
              </p:txBody>
            </p:sp>
            <p:sp>
              <p:nvSpPr>
                <p:cNvPr id="52252" name="Rectangle 29">
                  <a:extLst>
                    <a:ext uri="{FF2B5EF4-FFF2-40B4-BE49-F238E27FC236}">
                      <a16:creationId xmlns:a16="http://schemas.microsoft.com/office/drawing/2014/main" id="{EF77D74F-4C79-4CE2-AE05-1DAB0041D24F}"/>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3" name="Group 30">
                <a:extLst>
                  <a:ext uri="{FF2B5EF4-FFF2-40B4-BE49-F238E27FC236}">
                    <a16:creationId xmlns:a16="http://schemas.microsoft.com/office/drawing/2014/main" id="{8AA0E7C1-422E-404E-879C-DECDCC6DE98A}"/>
                  </a:ext>
                </a:extLst>
              </p:cNvPr>
              <p:cNvGrpSpPr>
                <a:grpSpLocks/>
              </p:cNvGrpSpPr>
              <p:nvPr/>
            </p:nvGrpSpPr>
            <p:grpSpPr bwMode="auto">
              <a:xfrm>
                <a:off x="493" y="432"/>
                <a:ext cx="396" cy="432"/>
                <a:chOff x="0" y="0"/>
                <a:chExt cx="396" cy="432"/>
              </a:xfrm>
            </p:grpSpPr>
            <p:sp>
              <p:nvSpPr>
                <p:cNvPr id="52254" name="Rectangle 31">
                  <a:extLst>
                    <a:ext uri="{FF2B5EF4-FFF2-40B4-BE49-F238E27FC236}">
                      <a16:creationId xmlns:a16="http://schemas.microsoft.com/office/drawing/2014/main" id="{BEA7B863-9B57-41E9-B65B-0F9E7B52AB2F}"/>
                    </a:ext>
                  </a:extLst>
                </p:cNvPr>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 IN</a:t>
                  </a:r>
                </a:p>
              </p:txBody>
            </p:sp>
            <p:sp>
              <p:nvSpPr>
                <p:cNvPr id="52255" name="Rectangle 32">
                  <a:extLst>
                    <a:ext uri="{FF2B5EF4-FFF2-40B4-BE49-F238E27FC236}">
                      <a16:creationId xmlns:a16="http://schemas.microsoft.com/office/drawing/2014/main" id="{4887B24B-5639-4D15-B0E0-E8DED8DFA7C8}"/>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6" name="Group 33">
                <a:extLst>
                  <a:ext uri="{FF2B5EF4-FFF2-40B4-BE49-F238E27FC236}">
                    <a16:creationId xmlns:a16="http://schemas.microsoft.com/office/drawing/2014/main" id="{67B6A08A-0F55-4AB4-A7AB-0EF8C57DB6F1}"/>
                  </a:ext>
                </a:extLst>
              </p:cNvPr>
              <p:cNvGrpSpPr>
                <a:grpSpLocks/>
              </p:cNvGrpSpPr>
              <p:nvPr/>
            </p:nvGrpSpPr>
            <p:grpSpPr bwMode="auto">
              <a:xfrm>
                <a:off x="889" y="432"/>
                <a:ext cx="656" cy="432"/>
                <a:chOff x="0" y="0"/>
                <a:chExt cx="656" cy="432"/>
              </a:xfrm>
            </p:grpSpPr>
            <p:sp>
              <p:nvSpPr>
                <p:cNvPr id="52257" name="Rectangle 34">
                  <a:extLst>
                    <a:ext uri="{FF2B5EF4-FFF2-40B4-BE49-F238E27FC236}">
                      <a16:creationId xmlns:a16="http://schemas.microsoft.com/office/drawing/2014/main" id="{1B3E28DA-B5FE-4724-9BEE-C02FE00F6111}"/>
                    </a:ext>
                  </a:extLst>
                </p:cNvPr>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a:t>
                  </a:r>
                </a:p>
              </p:txBody>
            </p:sp>
            <p:sp>
              <p:nvSpPr>
                <p:cNvPr id="52258" name="Rectangle 35">
                  <a:extLst>
                    <a:ext uri="{FF2B5EF4-FFF2-40B4-BE49-F238E27FC236}">
                      <a16:creationId xmlns:a16="http://schemas.microsoft.com/office/drawing/2014/main" id="{13F57CFE-4D4F-4EED-89A0-FF8C02B904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9" name="Group 36">
                <a:extLst>
                  <a:ext uri="{FF2B5EF4-FFF2-40B4-BE49-F238E27FC236}">
                    <a16:creationId xmlns:a16="http://schemas.microsoft.com/office/drawing/2014/main" id="{BF8E66C5-E727-4C98-A8D8-9326A66B5225}"/>
                  </a:ext>
                </a:extLst>
              </p:cNvPr>
              <p:cNvGrpSpPr>
                <a:grpSpLocks/>
              </p:cNvGrpSpPr>
              <p:nvPr/>
            </p:nvGrpSpPr>
            <p:grpSpPr bwMode="auto">
              <a:xfrm>
                <a:off x="1545" y="432"/>
                <a:ext cx="617" cy="432"/>
                <a:chOff x="0" y="0"/>
                <a:chExt cx="617" cy="432"/>
              </a:xfrm>
            </p:grpSpPr>
            <p:sp>
              <p:nvSpPr>
                <p:cNvPr id="52260" name="Rectangle 37">
                  <a:extLst>
                    <a:ext uri="{FF2B5EF4-FFF2-40B4-BE49-F238E27FC236}">
                      <a16:creationId xmlns:a16="http://schemas.microsoft.com/office/drawing/2014/main" id="{927550C8-8945-4D1D-9E65-D82078702545}"/>
                    </a:ext>
                  </a:extLst>
                </p:cNvPr>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&lt;MAX</a:t>
                  </a:r>
                </a:p>
              </p:txBody>
            </p:sp>
            <p:sp>
              <p:nvSpPr>
                <p:cNvPr id="52261" name="Rectangle 38">
                  <a:extLst>
                    <a:ext uri="{FF2B5EF4-FFF2-40B4-BE49-F238E27FC236}">
                      <a16:creationId xmlns:a16="http://schemas.microsoft.com/office/drawing/2014/main" id="{71AE718E-95C3-4C4D-89B9-F0285315A49F}"/>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2" name="Group 39">
                <a:extLst>
                  <a:ext uri="{FF2B5EF4-FFF2-40B4-BE49-F238E27FC236}">
                    <a16:creationId xmlns:a16="http://schemas.microsoft.com/office/drawing/2014/main" id="{B67F2989-5A1D-4CBC-A07C-0BFD71472E11}"/>
                  </a:ext>
                </a:extLst>
              </p:cNvPr>
              <p:cNvGrpSpPr>
                <a:grpSpLocks/>
              </p:cNvGrpSpPr>
              <p:nvPr/>
            </p:nvGrpSpPr>
            <p:grpSpPr bwMode="auto">
              <a:xfrm>
                <a:off x="2162" y="432"/>
                <a:ext cx="655" cy="432"/>
                <a:chOff x="0" y="0"/>
                <a:chExt cx="655" cy="432"/>
              </a:xfrm>
            </p:grpSpPr>
            <p:sp>
              <p:nvSpPr>
                <p:cNvPr id="52263" name="Rectangle 40">
                  <a:extLst>
                    <a:ext uri="{FF2B5EF4-FFF2-40B4-BE49-F238E27FC236}">
                      <a16:creationId xmlns:a16="http://schemas.microsoft.com/office/drawing/2014/main" id="{B769122F-134F-49EC-A196-DC2DE328301B}"/>
                    </a:ext>
                  </a:extLst>
                </p:cNvPr>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&lt;=MAX</a:t>
                  </a:r>
                </a:p>
              </p:txBody>
            </p:sp>
            <p:sp>
              <p:nvSpPr>
                <p:cNvPr id="52264" name="Rectangle 41">
                  <a:extLst>
                    <a:ext uri="{FF2B5EF4-FFF2-40B4-BE49-F238E27FC236}">
                      <a16:creationId xmlns:a16="http://schemas.microsoft.com/office/drawing/2014/main" id="{944228F1-48E2-4D4D-ABC4-B61F3C8B77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5" name="Group 42">
                <a:extLst>
                  <a:ext uri="{FF2B5EF4-FFF2-40B4-BE49-F238E27FC236}">
                    <a16:creationId xmlns:a16="http://schemas.microsoft.com/office/drawing/2014/main" id="{2DDE91FF-E219-47D2-AB0F-7C26672B8892}"/>
                  </a:ext>
                </a:extLst>
              </p:cNvPr>
              <p:cNvGrpSpPr>
                <a:grpSpLocks/>
              </p:cNvGrpSpPr>
              <p:nvPr/>
            </p:nvGrpSpPr>
            <p:grpSpPr bwMode="auto">
              <a:xfrm>
                <a:off x="2817" y="432"/>
                <a:ext cx="587" cy="432"/>
                <a:chOff x="0" y="0"/>
                <a:chExt cx="587" cy="432"/>
              </a:xfrm>
            </p:grpSpPr>
            <p:sp>
              <p:nvSpPr>
                <p:cNvPr id="52266" name="Rectangle 43">
                  <a:extLst>
                    <a:ext uri="{FF2B5EF4-FFF2-40B4-BE49-F238E27FC236}">
                      <a16:creationId xmlns:a16="http://schemas.microsoft.com/office/drawing/2014/main" id="{381A574F-4405-4B71-BBFC-060B7319237B}"/>
                    </a:ext>
                  </a:extLst>
                </p:cNvPr>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&gt;MIN</a:t>
                  </a:r>
                </a:p>
              </p:txBody>
            </p:sp>
            <p:sp>
              <p:nvSpPr>
                <p:cNvPr id="52267" name="Rectangle 44">
                  <a:extLst>
                    <a:ext uri="{FF2B5EF4-FFF2-40B4-BE49-F238E27FC236}">
                      <a16:creationId xmlns:a16="http://schemas.microsoft.com/office/drawing/2014/main" id="{CC3C56F5-114B-4C56-A699-28B29076B449}"/>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8" name="Group 45">
                <a:extLst>
                  <a:ext uri="{FF2B5EF4-FFF2-40B4-BE49-F238E27FC236}">
                    <a16:creationId xmlns:a16="http://schemas.microsoft.com/office/drawing/2014/main" id="{E12E1D93-E74F-4AD9-855A-8BD0F48EE665}"/>
                  </a:ext>
                </a:extLst>
              </p:cNvPr>
              <p:cNvGrpSpPr>
                <a:grpSpLocks/>
              </p:cNvGrpSpPr>
              <p:nvPr/>
            </p:nvGrpSpPr>
            <p:grpSpPr bwMode="auto">
              <a:xfrm>
                <a:off x="3404" y="432"/>
                <a:ext cx="655" cy="432"/>
                <a:chOff x="0" y="0"/>
                <a:chExt cx="655" cy="432"/>
              </a:xfrm>
            </p:grpSpPr>
            <p:sp>
              <p:nvSpPr>
                <p:cNvPr id="52269" name="Rectangle 46">
                  <a:extLst>
                    <a:ext uri="{FF2B5EF4-FFF2-40B4-BE49-F238E27FC236}">
                      <a16:creationId xmlns:a16="http://schemas.microsoft.com/office/drawing/2014/main" id="{9279C036-A31F-4F4B-B6EE-181D4AE51511}"/>
                    </a:ext>
                  </a:extLst>
                </p:cNvPr>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 MIN</a:t>
                  </a:r>
                </a:p>
              </p:txBody>
            </p:sp>
            <p:sp>
              <p:nvSpPr>
                <p:cNvPr id="52270" name="Rectangle 47">
                  <a:extLst>
                    <a:ext uri="{FF2B5EF4-FFF2-40B4-BE49-F238E27FC236}">
                      <a16:creationId xmlns:a16="http://schemas.microsoft.com/office/drawing/2014/main" id="{CDB0C3A0-3472-4FBB-B414-54A3DC639B47}"/>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1" name="Group 48">
                <a:extLst>
                  <a:ext uri="{FF2B5EF4-FFF2-40B4-BE49-F238E27FC236}">
                    <a16:creationId xmlns:a16="http://schemas.microsoft.com/office/drawing/2014/main" id="{FF42C6EA-57E6-4C07-B21B-0412FE42B5C1}"/>
                  </a:ext>
                </a:extLst>
              </p:cNvPr>
              <p:cNvGrpSpPr>
                <a:grpSpLocks/>
              </p:cNvGrpSpPr>
              <p:nvPr/>
            </p:nvGrpSpPr>
            <p:grpSpPr bwMode="auto">
              <a:xfrm>
                <a:off x="0" y="864"/>
                <a:ext cx="493" cy="432"/>
                <a:chOff x="0" y="0"/>
                <a:chExt cx="493" cy="432"/>
              </a:xfrm>
            </p:grpSpPr>
            <p:sp>
              <p:nvSpPr>
                <p:cNvPr id="52272" name="Rectangle 49">
                  <a:extLst>
                    <a:ext uri="{FF2B5EF4-FFF2-40B4-BE49-F238E27FC236}">
                      <a16:creationId xmlns:a16="http://schemas.microsoft.com/office/drawing/2014/main" id="{FF3992D0-1A7A-47FA-97A6-57DA79BA8636}"/>
                    </a:ext>
                  </a:extLst>
                </p:cNvPr>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ALL</a:t>
                  </a:r>
                </a:p>
              </p:txBody>
            </p:sp>
            <p:sp>
              <p:nvSpPr>
                <p:cNvPr id="52273" name="Rectangle 50">
                  <a:extLst>
                    <a:ext uri="{FF2B5EF4-FFF2-40B4-BE49-F238E27FC236}">
                      <a16:creationId xmlns:a16="http://schemas.microsoft.com/office/drawing/2014/main" id="{88E59973-C48B-46E7-83E8-6547A44143F5}"/>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4" name="Group 51">
                <a:extLst>
                  <a:ext uri="{FF2B5EF4-FFF2-40B4-BE49-F238E27FC236}">
                    <a16:creationId xmlns:a16="http://schemas.microsoft.com/office/drawing/2014/main" id="{8A5CF852-B03C-44F8-8EC9-1DA0A9FA3809}"/>
                  </a:ext>
                </a:extLst>
              </p:cNvPr>
              <p:cNvGrpSpPr>
                <a:grpSpLocks/>
              </p:cNvGrpSpPr>
              <p:nvPr/>
            </p:nvGrpSpPr>
            <p:grpSpPr bwMode="auto">
              <a:xfrm>
                <a:off x="493" y="864"/>
                <a:ext cx="396" cy="432"/>
                <a:chOff x="0" y="0"/>
                <a:chExt cx="396" cy="432"/>
              </a:xfrm>
            </p:grpSpPr>
            <p:sp>
              <p:nvSpPr>
                <p:cNvPr id="52275" name="Rectangle 52">
                  <a:extLst>
                    <a:ext uri="{FF2B5EF4-FFF2-40B4-BE49-F238E27FC236}">
                      <a16:creationId xmlns:a16="http://schemas.microsoft.com/office/drawing/2014/main" id="{3BB11BC6-39E1-4AA7-83E9-DEB0B739094D}"/>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p>
              </p:txBody>
            </p:sp>
            <p:sp>
              <p:nvSpPr>
                <p:cNvPr id="52276" name="Rectangle 53">
                  <a:extLst>
                    <a:ext uri="{FF2B5EF4-FFF2-40B4-BE49-F238E27FC236}">
                      <a16:creationId xmlns:a16="http://schemas.microsoft.com/office/drawing/2014/main" id="{036DA366-BFDB-436D-9787-2EEB49AAC0CF}"/>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7" name="Group 54">
                <a:extLst>
                  <a:ext uri="{FF2B5EF4-FFF2-40B4-BE49-F238E27FC236}">
                    <a16:creationId xmlns:a16="http://schemas.microsoft.com/office/drawing/2014/main" id="{AABA3378-61EA-4CB8-8006-1153A4B17179}"/>
                  </a:ext>
                </a:extLst>
              </p:cNvPr>
              <p:cNvGrpSpPr>
                <a:grpSpLocks/>
              </p:cNvGrpSpPr>
              <p:nvPr/>
            </p:nvGrpSpPr>
            <p:grpSpPr bwMode="auto">
              <a:xfrm>
                <a:off x="889" y="864"/>
                <a:ext cx="656" cy="432"/>
                <a:chOff x="0" y="0"/>
                <a:chExt cx="656" cy="432"/>
              </a:xfrm>
            </p:grpSpPr>
            <p:sp>
              <p:nvSpPr>
                <p:cNvPr id="52278" name="Rectangle 55">
                  <a:extLst>
                    <a:ext uri="{FF2B5EF4-FFF2-40B4-BE49-F238E27FC236}">
                      <a16:creationId xmlns:a16="http://schemas.microsoft.com/office/drawing/2014/main" id="{D55C2291-8E36-4751-8D2A-EDB3E4047A50}"/>
                    </a:ext>
                  </a:extLst>
                </p:cNvPr>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 </a:t>
                  </a:r>
                  <a:r>
                    <a:rPr lang="en-US" altLang="zh-CN" b="1"/>
                    <a:t>NOT IN</a:t>
                  </a:r>
                </a:p>
              </p:txBody>
            </p:sp>
            <p:sp>
              <p:nvSpPr>
                <p:cNvPr id="52279" name="Rectangle 56">
                  <a:extLst>
                    <a:ext uri="{FF2B5EF4-FFF2-40B4-BE49-F238E27FC236}">
                      <a16:creationId xmlns:a16="http://schemas.microsoft.com/office/drawing/2014/main" id="{C990975D-4DDA-43D6-8F04-1AB67EB55F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0" name="Group 57">
                <a:extLst>
                  <a:ext uri="{FF2B5EF4-FFF2-40B4-BE49-F238E27FC236}">
                    <a16:creationId xmlns:a16="http://schemas.microsoft.com/office/drawing/2014/main" id="{700DF27C-842E-4077-9C46-5008FE56F8FF}"/>
                  </a:ext>
                </a:extLst>
              </p:cNvPr>
              <p:cNvGrpSpPr>
                <a:grpSpLocks/>
              </p:cNvGrpSpPr>
              <p:nvPr/>
            </p:nvGrpSpPr>
            <p:grpSpPr bwMode="auto">
              <a:xfrm>
                <a:off x="1545" y="864"/>
                <a:ext cx="617" cy="432"/>
                <a:chOff x="0" y="0"/>
                <a:chExt cx="617" cy="432"/>
              </a:xfrm>
            </p:grpSpPr>
            <p:sp>
              <p:nvSpPr>
                <p:cNvPr id="52281" name="Rectangle 58">
                  <a:extLst>
                    <a:ext uri="{FF2B5EF4-FFF2-40B4-BE49-F238E27FC236}">
                      <a16:creationId xmlns:a16="http://schemas.microsoft.com/office/drawing/2014/main" id="{138B31B9-F8A7-4748-8358-343E0D69DF42}"/>
                    </a:ext>
                  </a:extLst>
                </p:cNvPr>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400" b="1"/>
                    <a:t>&lt;</a:t>
                  </a:r>
                  <a:r>
                    <a:rPr lang="en-US" altLang="zh-CN" sz="2000" b="1"/>
                    <a:t>MIN</a:t>
                  </a:r>
                </a:p>
              </p:txBody>
            </p:sp>
            <p:sp>
              <p:nvSpPr>
                <p:cNvPr id="52282" name="Rectangle 59">
                  <a:extLst>
                    <a:ext uri="{FF2B5EF4-FFF2-40B4-BE49-F238E27FC236}">
                      <a16:creationId xmlns:a16="http://schemas.microsoft.com/office/drawing/2014/main" id="{24AB46E8-0058-4CB9-8A43-84FCC06D189E}"/>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3" name="Group 60">
                <a:extLst>
                  <a:ext uri="{FF2B5EF4-FFF2-40B4-BE49-F238E27FC236}">
                    <a16:creationId xmlns:a16="http://schemas.microsoft.com/office/drawing/2014/main" id="{DB1C6B00-1F3C-4C57-B89F-2B684038C507}"/>
                  </a:ext>
                </a:extLst>
              </p:cNvPr>
              <p:cNvGrpSpPr>
                <a:grpSpLocks/>
              </p:cNvGrpSpPr>
              <p:nvPr/>
            </p:nvGrpSpPr>
            <p:grpSpPr bwMode="auto">
              <a:xfrm>
                <a:off x="2162" y="864"/>
                <a:ext cx="655" cy="432"/>
                <a:chOff x="0" y="0"/>
                <a:chExt cx="655" cy="432"/>
              </a:xfrm>
            </p:grpSpPr>
            <p:sp>
              <p:nvSpPr>
                <p:cNvPr id="52284" name="Rectangle 61">
                  <a:extLst>
                    <a:ext uri="{FF2B5EF4-FFF2-40B4-BE49-F238E27FC236}">
                      <a16:creationId xmlns:a16="http://schemas.microsoft.com/office/drawing/2014/main" id="{B97C09BA-194B-4524-AF24-576005037C21}"/>
                    </a:ext>
                  </a:extLst>
                </p:cNvPr>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 MIN</a:t>
                  </a:r>
                </a:p>
              </p:txBody>
            </p:sp>
            <p:sp>
              <p:nvSpPr>
                <p:cNvPr id="52285" name="Rectangle 62">
                  <a:extLst>
                    <a:ext uri="{FF2B5EF4-FFF2-40B4-BE49-F238E27FC236}">
                      <a16:creationId xmlns:a16="http://schemas.microsoft.com/office/drawing/2014/main" id="{F0FF843F-2E0B-473E-A027-8532D2942A1B}"/>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6" name="Group 63">
                <a:extLst>
                  <a:ext uri="{FF2B5EF4-FFF2-40B4-BE49-F238E27FC236}">
                    <a16:creationId xmlns:a16="http://schemas.microsoft.com/office/drawing/2014/main" id="{E2A4CBF8-2AD3-4467-99EE-91DC7703AAAC}"/>
                  </a:ext>
                </a:extLst>
              </p:cNvPr>
              <p:cNvGrpSpPr>
                <a:grpSpLocks/>
              </p:cNvGrpSpPr>
              <p:nvPr/>
            </p:nvGrpSpPr>
            <p:grpSpPr bwMode="auto">
              <a:xfrm>
                <a:off x="2817" y="864"/>
                <a:ext cx="587" cy="432"/>
                <a:chOff x="0" y="0"/>
                <a:chExt cx="587" cy="432"/>
              </a:xfrm>
            </p:grpSpPr>
            <p:sp>
              <p:nvSpPr>
                <p:cNvPr id="52287" name="Rectangle 64">
                  <a:extLst>
                    <a:ext uri="{FF2B5EF4-FFF2-40B4-BE49-F238E27FC236}">
                      <a16:creationId xmlns:a16="http://schemas.microsoft.com/office/drawing/2014/main" id="{6E7721BD-12F9-4A1A-821A-2730FA022F95}"/>
                    </a:ext>
                  </a:extLst>
                </p:cNvPr>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&gt;MAX</a:t>
                  </a:r>
                </a:p>
              </p:txBody>
            </p:sp>
            <p:sp>
              <p:nvSpPr>
                <p:cNvPr id="52288" name="Rectangle 65">
                  <a:extLst>
                    <a:ext uri="{FF2B5EF4-FFF2-40B4-BE49-F238E27FC236}">
                      <a16:creationId xmlns:a16="http://schemas.microsoft.com/office/drawing/2014/main" id="{270D3F33-A39E-4680-88ED-1FEAED5AF6E3}"/>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9" name="Group 66">
                <a:extLst>
                  <a:ext uri="{FF2B5EF4-FFF2-40B4-BE49-F238E27FC236}">
                    <a16:creationId xmlns:a16="http://schemas.microsoft.com/office/drawing/2014/main" id="{BB6564F0-0B12-4B10-BAD5-FC7C26991EE0}"/>
                  </a:ext>
                </a:extLst>
              </p:cNvPr>
              <p:cNvGrpSpPr>
                <a:grpSpLocks/>
              </p:cNvGrpSpPr>
              <p:nvPr/>
            </p:nvGrpSpPr>
            <p:grpSpPr bwMode="auto">
              <a:xfrm>
                <a:off x="3404" y="864"/>
                <a:ext cx="655" cy="432"/>
                <a:chOff x="0" y="0"/>
                <a:chExt cx="655" cy="432"/>
              </a:xfrm>
            </p:grpSpPr>
            <p:sp>
              <p:nvSpPr>
                <p:cNvPr id="52290" name="Rectangle 67">
                  <a:extLst>
                    <a:ext uri="{FF2B5EF4-FFF2-40B4-BE49-F238E27FC236}">
                      <a16:creationId xmlns:a16="http://schemas.microsoft.com/office/drawing/2014/main" id="{59DE1FDF-924A-4BF1-9A4D-43BAA5E85BA0}"/>
                    </a:ext>
                  </a:extLst>
                </p:cNvPr>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&gt;= MAX</a:t>
                  </a:r>
                </a:p>
              </p:txBody>
            </p:sp>
            <p:sp>
              <p:nvSpPr>
                <p:cNvPr id="52291" name="Rectangle 68">
                  <a:extLst>
                    <a:ext uri="{FF2B5EF4-FFF2-40B4-BE49-F238E27FC236}">
                      <a16:creationId xmlns:a16="http://schemas.microsoft.com/office/drawing/2014/main" id="{B1EBD4DB-1400-4142-8DE4-699D2F8C10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52292" name="Rectangle 69">
              <a:extLst>
                <a:ext uri="{FF2B5EF4-FFF2-40B4-BE49-F238E27FC236}">
                  <a16:creationId xmlns:a16="http://schemas.microsoft.com/office/drawing/2014/main" id="{E297A65B-3BDA-43E6-A559-FD49FB8ABEF4}"/>
                </a:ext>
              </a:extLst>
            </p:cNvPr>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052AF70A-D9E9-457A-98A2-3D8DA16191AF}"/>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53250" name="Rectangle 3">
            <a:extLst>
              <a:ext uri="{FF2B5EF4-FFF2-40B4-BE49-F238E27FC236}">
                <a16:creationId xmlns:a16="http://schemas.microsoft.com/office/drawing/2014/main" id="{80BD33C4-B8EF-4839-9FEA-85D34E1958A8}"/>
              </a:ext>
            </a:extLst>
          </p:cNvPr>
          <p:cNvSpPr>
            <a:spLocks noGrp="1" noChangeArrowheads="1"/>
          </p:cNvSpPr>
          <p:nvPr>
            <p:ph type="body" idx="4294967295"/>
          </p:nvPr>
        </p:nvSpPr>
        <p:spPr>
          <a:xfrm>
            <a:off x="457200" y="1555750"/>
            <a:ext cx="8229600" cy="4854575"/>
          </a:xfrm>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4.</a:t>
            </a:r>
            <a:r>
              <a:rPr lang="zh-CN" altLang="en-US">
                <a:solidFill>
                  <a:srgbClr val="7030A0"/>
                </a:solidFill>
              </a:rPr>
              <a:t>带有</a:t>
            </a:r>
            <a:r>
              <a:rPr lang="en-US" altLang="zh-CN">
                <a:solidFill>
                  <a:srgbClr val="7030A0"/>
                </a:solidFill>
              </a:rPr>
              <a:t>EXISTS</a:t>
            </a:r>
            <a:r>
              <a:rPr lang="zh-CN" altLang="en-US">
                <a:solidFill>
                  <a:srgbClr val="7030A0"/>
                </a:solidFill>
              </a:rPr>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A8BFF22-6CEA-47C2-B340-5DD610A36B72}"/>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p>
        </p:txBody>
      </p:sp>
      <p:sp>
        <p:nvSpPr>
          <p:cNvPr id="54274" name="Rectangle 3">
            <a:extLst>
              <a:ext uri="{FF2B5EF4-FFF2-40B4-BE49-F238E27FC236}">
                <a16:creationId xmlns:a16="http://schemas.microsoft.com/office/drawing/2014/main" id="{41506ADB-4305-41BB-BE8B-750978A29199}"/>
              </a:ext>
            </a:extLst>
          </p:cNvPr>
          <p:cNvSpPr>
            <a:spLocks noGrp="1" noChangeArrowheads="1"/>
          </p:cNvSpPr>
          <p:nvPr>
            <p:ph type="body" idx="4294967295"/>
          </p:nvPr>
        </p:nvSpPr>
        <p:spPr>
          <a:xfrm>
            <a:off x="252413" y="1098550"/>
            <a:ext cx="8640762" cy="4851400"/>
          </a:xfrm>
        </p:spPr>
        <p:txBody>
          <a:bodyPr/>
          <a:lstStyle/>
          <a:p>
            <a:pPr eaLnBrk="1" hangingPunct="1">
              <a:lnSpc>
                <a:spcPct val="120000"/>
              </a:lnSpc>
            </a:pPr>
            <a:r>
              <a:rPr lang="en-US" altLang="zh-CN"/>
              <a:t> </a:t>
            </a:r>
            <a:r>
              <a:rPr lang="en-US" altLang="zh-CN">
                <a:solidFill>
                  <a:srgbClr val="0066FF"/>
                </a:solidFill>
              </a:rPr>
              <a:t>EXISTS</a:t>
            </a:r>
            <a:r>
              <a:rPr lang="zh-CN" altLang="en-US">
                <a:solidFill>
                  <a:srgbClr val="0066FF"/>
                </a:solidFill>
              </a:rPr>
              <a:t>谓词</a:t>
            </a:r>
          </a:p>
          <a:p>
            <a:pPr lvl="1">
              <a:lnSpc>
                <a:spcPct val="120000"/>
              </a:lnSpc>
              <a:buSzPct val="75000"/>
            </a:pPr>
            <a:r>
              <a:rPr lang="zh-CN" altLang="en-US"/>
              <a:t>存在量词 </a:t>
            </a:r>
            <a:r>
              <a:rPr lang="zh-CN" altLang="en-US">
                <a:sym typeface="Symbol" panose="05050102010706020507" pitchFamily="18" charset="2"/>
              </a:rPr>
              <a:t></a:t>
            </a:r>
            <a:r>
              <a:rPr lang="zh-CN" altLang="en-US"/>
              <a:t> </a:t>
            </a:r>
          </a:p>
          <a:p>
            <a:pPr lvl="1">
              <a:lnSpc>
                <a:spcPct val="120000"/>
              </a:lnSpc>
              <a:buSzPct val="75000"/>
            </a:pPr>
            <a:endParaRPr lang="zh-CN" altLang="en-US"/>
          </a:p>
          <a:p>
            <a:pPr lvl="1">
              <a:lnSpc>
                <a:spcPct val="120000"/>
              </a:lnSpc>
              <a:buSzPct val="75000"/>
            </a:pPr>
            <a:r>
              <a:rPr lang="zh-CN" altLang="en-US"/>
              <a:t>带有</a:t>
            </a:r>
            <a:r>
              <a:rPr lang="en-US" altLang="zh-CN"/>
              <a:t>EXISTS</a:t>
            </a:r>
            <a:r>
              <a:rPr lang="zh-CN" altLang="en-US"/>
              <a:t>谓词的子查询不返回任何数据，只产生逻辑真值“</a:t>
            </a:r>
            <a:r>
              <a:rPr lang="en-US" altLang="zh-CN"/>
              <a:t>true”</a:t>
            </a:r>
            <a:r>
              <a:rPr lang="zh-CN" altLang="en-US"/>
              <a:t>或逻辑假值“</a:t>
            </a:r>
            <a:r>
              <a:rPr lang="en-US" altLang="zh-CN"/>
              <a:t>false”</a:t>
            </a:r>
            <a:r>
              <a:rPr lang="zh-CN" altLang="en-US"/>
              <a:t>。</a:t>
            </a:r>
          </a:p>
          <a:p>
            <a:pPr lvl="2">
              <a:lnSpc>
                <a:spcPct val="120000"/>
              </a:lnSpc>
              <a:buSzPct val="87000"/>
              <a:buFont typeface="Wingdings" panose="05000000000000000000" pitchFamily="2" charset="2"/>
              <a:buChar char="l"/>
            </a:pPr>
            <a:r>
              <a:rPr lang="zh-CN" altLang="en-US" sz="1800"/>
              <a:t>若内层查询结果非空，则外层的</a:t>
            </a:r>
            <a:r>
              <a:rPr lang="en-US" altLang="zh-CN" sz="1800"/>
              <a:t>WHERE</a:t>
            </a:r>
            <a:r>
              <a:rPr lang="zh-CN" altLang="en-US" sz="1800"/>
              <a:t>子句返回真值</a:t>
            </a:r>
          </a:p>
          <a:p>
            <a:pPr lvl="2">
              <a:lnSpc>
                <a:spcPct val="120000"/>
              </a:lnSpc>
              <a:buSzPct val="87000"/>
              <a:buFont typeface="Wingdings" panose="05000000000000000000" pitchFamily="2" charset="2"/>
              <a:buChar char="l"/>
            </a:pPr>
            <a:r>
              <a:rPr lang="zh-CN" altLang="en-US" sz="1800"/>
              <a:t>若内层查询结果为空，则外层的</a:t>
            </a:r>
            <a:r>
              <a:rPr lang="en-US" altLang="zh-CN" sz="1800"/>
              <a:t>WHERE</a:t>
            </a:r>
            <a:r>
              <a:rPr lang="zh-CN" altLang="en-US" sz="1800"/>
              <a:t>子句返回假值</a:t>
            </a:r>
          </a:p>
          <a:p>
            <a:pPr lvl="2">
              <a:lnSpc>
                <a:spcPct val="120000"/>
              </a:lnSpc>
              <a:buSzPct val="87000"/>
              <a:buFont typeface="Wingdings" panose="05000000000000000000" pitchFamily="2" charset="2"/>
              <a:buChar char="l"/>
            </a:pPr>
            <a:endParaRPr lang="zh-CN" altLang="en-US" sz="1800"/>
          </a:p>
          <a:p>
            <a:pPr lvl="1">
              <a:lnSpc>
                <a:spcPct val="120000"/>
              </a:lnSpc>
              <a:buSzPct val="75000"/>
            </a:pPr>
            <a:r>
              <a:rPr lang="zh-CN" altLang="en-US"/>
              <a:t>由</a:t>
            </a:r>
            <a:r>
              <a:rPr lang="en-US" altLang="zh-CN"/>
              <a:t>EXISTS</a:t>
            </a:r>
            <a:r>
              <a:rPr lang="zh-CN" altLang="en-US"/>
              <a:t>引出的子查询，其目标列表达式通常都用 * ，</a:t>
            </a:r>
            <a:r>
              <a:rPr lang="zh-CN" altLang="en-US" sz="1800"/>
              <a:t>因为带</a:t>
            </a:r>
            <a:r>
              <a:rPr lang="en-US" altLang="zh-CN" sz="1800"/>
              <a:t>EXISTS</a:t>
            </a:r>
            <a:r>
              <a:rPr lang="zh-CN" altLang="en-US" sz="1800"/>
              <a:t>的子查询只返回真值或假值，给出列名无实际意义。</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4E9843FB-440B-48B6-8F36-96706679BC97}"/>
              </a:ext>
            </a:extLst>
          </p:cNvPr>
          <p:cNvSpPr>
            <a:spLocks noGrp="1" noChangeArrowheads="1"/>
          </p:cNvSpPr>
          <p:nvPr>
            <p:ph idx="1"/>
          </p:nvPr>
        </p:nvSpPr>
        <p:spPr>
          <a:xfrm>
            <a:off x="457200" y="1698625"/>
            <a:ext cx="8229600" cy="4854575"/>
          </a:xfrm>
        </p:spPr>
        <p:txBody>
          <a:bodyPr/>
          <a:lstStyle/>
          <a:p>
            <a:pPr eaLnBrk="1" hangingPunct="1">
              <a:lnSpc>
                <a:spcPct val="120000"/>
              </a:lnSpc>
            </a:pPr>
            <a:r>
              <a:rPr lang="en-US" altLang="zh-CN"/>
              <a:t>NOT EXISTS</a:t>
            </a:r>
            <a:r>
              <a:rPr lang="zh-CN" altLang="en-US"/>
              <a:t>谓词</a:t>
            </a:r>
          </a:p>
          <a:p>
            <a:pPr lvl="1">
              <a:lnSpc>
                <a:spcPct val="150000"/>
              </a:lnSpc>
            </a:pPr>
            <a:r>
              <a:rPr lang="zh-CN" altLang="en-US"/>
              <a:t>若内层查询结果非空，则外层的</a:t>
            </a:r>
            <a:r>
              <a:rPr lang="en-US" altLang="zh-CN"/>
              <a:t>WHERE</a:t>
            </a:r>
            <a:r>
              <a:rPr lang="zh-CN" altLang="en-US"/>
              <a:t>子句返回假值</a:t>
            </a:r>
          </a:p>
          <a:p>
            <a:pPr lvl="1">
              <a:lnSpc>
                <a:spcPct val="150000"/>
              </a:lnSpc>
            </a:pPr>
            <a:r>
              <a:rPr lang="zh-CN" altLang="en-US"/>
              <a:t>若内层查询结果为空，则外层的</a:t>
            </a:r>
            <a:r>
              <a:rPr lang="en-US" altLang="zh-CN"/>
              <a:t>WHERE</a:t>
            </a:r>
            <a:r>
              <a:rPr lang="zh-CN" altLang="en-US"/>
              <a:t>子句返回真值</a:t>
            </a:r>
          </a:p>
          <a:p>
            <a:pPr>
              <a:buFont typeface="Wingdings" panose="05000000000000000000" pitchFamily="2" charset="2"/>
              <a:buChar char="n"/>
            </a:pPr>
            <a:endParaRPr lang="zh-CN" altLang="en-US"/>
          </a:p>
        </p:txBody>
      </p:sp>
      <p:sp>
        <p:nvSpPr>
          <p:cNvPr id="55298" name="Rectangle 2">
            <a:extLst>
              <a:ext uri="{FF2B5EF4-FFF2-40B4-BE49-F238E27FC236}">
                <a16:creationId xmlns:a16="http://schemas.microsoft.com/office/drawing/2014/main" id="{86CCD8C1-1CA7-458D-BB6D-38EDED9BF5B7}"/>
              </a:ext>
            </a:extLst>
          </p:cNvPr>
          <p:cNvSpPr>
            <a:spLocks noGrp="1" noChangeArrowheads="1"/>
          </p:cNvSpPr>
          <p:nvPr/>
        </p:nvSpPr>
        <p:spPr bwMode="auto">
          <a:xfrm>
            <a:off x="584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bg1"/>
                </a:solidFill>
              </a:rPr>
              <a:t>带有</a:t>
            </a:r>
            <a:r>
              <a:rPr lang="en-US" altLang="zh-CN" sz="3600" b="1">
                <a:solidFill>
                  <a:schemeClr val="bg1"/>
                </a:solidFill>
              </a:rPr>
              <a:t>EXISTS</a:t>
            </a:r>
            <a:r>
              <a:rPr lang="zh-CN" altLang="en-US" sz="3600" b="1">
                <a:solidFill>
                  <a:schemeClr val="bg1"/>
                </a:solidFill>
              </a:rPr>
              <a:t>谓词的子查询（续）</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6CC8932C-1B96-4F21-89D4-545FFC883974}"/>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9218" name="Rectangle 3">
            <a:extLst>
              <a:ext uri="{FF2B5EF4-FFF2-40B4-BE49-F238E27FC236}">
                <a16:creationId xmlns:a16="http://schemas.microsoft.com/office/drawing/2014/main" id="{65280EDE-C742-4C32-8BFF-4EE40932863C}"/>
              </a:ext>
            </a:extLst>
          </p:cNvPr>
          <p:cNvSpPr>
            <a:spLocks noGrp="1" noChangeArrowheads="1"/>
          </p:cNvSpPr>
          <p:nvPr>
            <p:ph type="body" idx="4294967295"/>
          </p:nvPr>
        </p:nvSpPr>
        <p:spPr/>
        <p:txBody>
          <a:bodyPr/>
          <a:lstStyle/>
          <a:p>
            <a:pPr lvl="1">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solidFill>
                  <a:srgbClr val="7030A0"/>
                </a:solidFill>
              </a:rPr>
              <a:t>1.</a:t>
            </a:r>
            <a:r>
              <a:rPr lang="zh-CN" altLang="en-US" sz="2800">
                <a:solidFill>
                  <a:srgbClr val="7030A0"/>
                </a:solidFill>
              </a:rPr>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8A0F16D0-C259-4E24-96DE-979251F66910}"/>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6322" name="Rectangle 3">
            <a:extLst>
              <a:ext uri="{FF2B5EF4-FFF2-40B4-BE49-F238E27FC236}">
                <a16:creationId xmlns:a16="http://schemas.microsoft.com/office/drawing/2014/main" id="{F0591169-C95E-4B07-A0AF-05CE01097CEC}"/>
              </a:ext>
            </a:extLst>
          </p:cNvPr>
          <p:cNvSpPr>
            <a:spLocks noGrp="1" noChangeArrowheads="1"/>
          </p:cNvSpPr>
          <p:nvPr>
            <p:ph type="body" idx="4294967295"/>
          </p:nvPr>
        </p:nvSpPr>
        <p:spPr>
          <a:xfrm>
            <a:off x="250825" y="957263"/>
            <a:ext cx="8435975" cy="6434137"/>
          </a:xfrm>
        </p:spPr>
        <p:txBody>
          <a:bodyPr/>
          <a:lstStyle/>
          <a:p>
            <a:pPr eaLnBrk="1" hangingPunct="1">
              <a:buFont typeface="宋体" panose="02010600030101010101" pitchFamily="2" charset="-122"/>
              <a:buNone/>
            </a:pPr>
            <a:r>
              <a:rPr lang="en-US" altLang="zh-CN" sz="2400"/>
              <a:t>[</a:t>
            </a:r>
            <a:r>
              <a:rPr lang="zh-CN" altLang="en-US" sz="2400"/>
              <a:t>例 </a:t>
            </a:r>
            <a:r>
              <a:rPr lang="en-US" altLang="zh-CN" sz="2400"/>
              <a:t>3.60]</a:t>
            </a:r>
            <a:r>
              <a:rPr lang="zh-CN" altLang="en-US" sz="2400"/>
              <a:t>查询所有选修了</a:t>
            </a:r>
            <a:r>
              <a:rPr lang="en-US" altLang="zh-CN" sz="2400"/>
              <a:t>1</a:t>
            </a:r>
            <a:r>
              <a:rPr lang="zh-CN" altLang="en-US" sz="2400"/>
              <a:t>号课程的学生姓名。</a:t>
            </a:r>
          </a:p>
          <a:p>
            <a:pPr eaLnBrk="1" hangingPunct="1">
              <a:buFont typeface="宋体" panose="02010600030101010101" pitchFamily="2" charset="-122"/>
              <a:buNone/>
            </a:pPr>
            <a:r>
              <a:rPr lang="zh-CN" altLang="en-US" sz="2400"/>
              <a:t> 思路分析：</a:t>
            </a:r>
          </a:p>
          <a:p>
            <a:pPr marL="914400" lvl="1" indent="-457200">
              <a:buFont typeface="Wingdings" panose="05000000000000000000" pitchFamily="2" charset="2"/>
              <a:buAutoNum type="arabicPeriod"/>
            </a:pPr>
            <a:r>
              <a:rPr lang="zh-CN" altLang="en-US" sz="2200"/>
              <a:t>本查询涉及</a:t>
            </a:r>
            <a:r>
              <a:rPr lang="en-US" altLang="zh-CN" sz="2200"/>
              <a:t>Student</a:t>
            </a:r>
            <a:r>
              <a:rPr lang="zh-CN" altLang="en-US" sz="2200"/>
              <a:t>和</a:t>
            </a:r>
            <a:r>
              <a:rPr lang="en-US" altLang="zh-CN" sz="2200"/>
              <a:t>SC</a:t>
            </a:r>
            <a:r>
              <a:rPr lang="zh-CN" altLang="en-US" sz="2200"/>
              <a:t>关系</a:t>
            </a:r>
          </a:p>
          <a:p>
            <a:pPr marL="914400" lvl="1" indent="-457200">
              <a:buFont typeface="Wingdings" panose="05000000000000000000" pitchFamily="2" charset="2"/>
              <a:buAutoNum type="arabicPeriod"/>
            </a:pPr>
            <a:r>
              <a:rPr lang="zh-CN" altLang="en-US" sz="2200"/>
              <a:t>在</a:t>
            </a:r>
            <a:r>
              <a:rPr lang="en-US" altLang="zh-CN" sz="2200"/>
              <a:t>Student</a:t>
            </a:r>
            <a:r>
              <a:rPr lang="zh-CN" altLang="en-US" sz="2200"/>
              <a:t>中依次取每个元组的</a:t>
            </a:r>
            <a:r>
              <a:rPr lang="en-US" altLang="zh-CN" sz="2200"/>
              <a:t>Sno</a:t>
            </a:r>
            <a:r>
              <a:rPr lang="zh-CN" altLang="en-US" sz="2200"/>
              <a:t>值，用此值去检查</a:t>
            </a:r>
            <a:r>
              <a:rPr lang="en-US" altLang="zh-CN" sz="2200"/>
              <a:t>SC</a:t>
            </a:r>
            <a:r>
              <a:rPr lang="zh-CN" altLang="en-US" sz="2200"/>
              <a:t>表</a:t>
            </a:r>
          </a:p>
          <a:p>
            <a:pPr marL="914400" lvl="1" indent="-457200">
              <a:buFont typeface="Wingdings" panose="05000000000000000000" pitchFamily="2" charset="2"/>
              <a:buAutoNum type="arabicPeriod"/>
            </a:pPr>
            <a:r>
              <a:rPr lang="zh-CN" altLang="en-US" sz="2200"/>
              <a:t>若</a:t>
            </a:r>
            <a:r>
              <a:rPr lang="en-US" altLang="zh-CN" sz="2200"/>
              <a:t>SC</a:t>
            </a:r>
            <a:r>
              <a:rPr lang="zh-CN" altLang="en-US" sz="2200"/>
              <a:t>中存在这样的元组，其</a:t>
            </a:r>
            <a:r>
              <a:rPr lang="en-US" altLang="zh-CN" sz="2200"/>
              <a:t>Sno</a:t>
            </a:r>
            <a:r>
              <a:rPr lang="zh-CN" altLang="en-US" sz="2200"/>
              <a:t>值等于此</a:t>
            </a:r>
            <a:r>
              <a:rPr lang="en-US" altLang="zh-CN" sz="2200"/>
              <a:t>Student.Sno</a:t>
            </a:r>
            <a:r>
              <a:rPr lang="zh-CN" altLang="en-US" sz="2200"/>
              <a:t>值，并且其</a:t>
            </a:r>
            <a:r>
              <a:rPr lang="en-US" altLang="zh-CN" sz="2200"/>
              <a:t>Cno= ‘1’</a:t>
            </a:r>
            <a:r>
              <a:rPr lang="zh-CN" altLang="en-US" sz="2200"/>
              <a:t>，则取此</a:t>
            </a:r>
            <a:r>
              <a:rPr lang="en-US" altLang="zh-CN" sz="2200"/>
              <a:t>Student.Sname</a:t>
            </a:r>
            <a:r>
              <a:rPr lang="zh-CN" altLang="en-US" sz="2200"/>
              <a:t>送入结果表</a:t>
            </a:r>
            <a:endParaRPr lang="en-US" altLang="zh-CN" sz="2200"/>
          </a:p>
          <a:p>
            <a:pPr eaLnBrk="1" hangingPunct="1">
              <a:buFont typeface="Wingdings" panose="05000000000000000000" pitchFamily="2" charset="2"/>
              <a:buNone/>
            </a:pPr>
            <a:r>
              <a:rPr lang="zh-CN" altLang="en-US" sz="2000"/>
              <a:t>    </a:t>
            </a:r>
            <a:endParaRPr lang="en-US" altLang="zh-CN" sz="2000"/>
          </a:p>
          <a:p>
            <a:pPr eaLnBrk="1" hangingPunct="1">
              <a:buFont typeface="Wingdings" panose="05000000000000000000" pitchFamily="2" charset="2"/>
              <a:buNone/>
            </a:pPr>
            <a:r>
              <a:rPr lang="en-US" altLang="zh-CN" sz="2000"/>
              <a:t>   </a:t>
            </a:r>
            <a:r>
              <a:rPr lang="zh-CN" altLang="en-US" sz="2000"/>
              <a:t> </a:t>
            </a:r>
            <a:r>
              <a:rPr lang="en-US" altLang="zh-CN" sz="2400"/>
              <a:t> SELECT Sname</a:t>
            </a:r>
          </a:p>
          <a:p>
            <a:pPr eaLnBrk="1" hangingPunct="1">
              <a:buFont typeface="Wingdings" panose="05000000000000000000" pitchFamily="2" charset="2"/>
              <a:buNone/>
            </a:pPr>
            <a:r>
              <a:rPr lang="en-US" altLang="zh-CN" sz="2400"/>
              <a:t>     FROM</a:t>
            </a:r>
            <a:r>
              <a:rPr lang="en-US" altLang="zh-CN" sz="2400">
                <a:solidFill>
                  <a:srgbClr val="FF00FF"/>
                </a:solidFill>
              </a:rPr>
              <a:t> Student</a:t>
            </a:r>
            <a:endParaRPr lang="en-US" altLang="zh-CN">
              <a:solidFill>
                <a:srgbClr val="FF00FF"/>
              </a:solidFill>
            </a:endParaRPr>
          </a:p>
          <a:p>
            <a:pPr eaLnBrk="1" hangingPunct="1">
              <a:buFont typeface="Wingdings" panose="05000000000000000000" pitchFamily="2" charset="2"/>
              <a:buNone/>
            </a:pPr>
            <a:r>
              <a:rPr lang="en-US" altLang="zh-CN" sz="2400"/>
              <a:t>     WHERE </a:t>
            </a:r>
            <a:r>
              <a:rPr lang="en-US" altLang="zh-CN" sz="2400">
                <a:solidFill>
                  <a:srgbClr val="0066FF"/>
                </a:solidFill>
              </a:rPr>
              <a:t>EXISTS</a:t>
            </a:r>
          </a:p>
          <a:p>
            <a:pPr eaLnBrk="1" hangingPunct="1">
              <a:buFont typeface="Wingdings" panose="05000000000000000000" pitchFamily="2" charset="2"/>
              <a:buNone/>
            </a:pPr>
            <a:r>
              <a:rPr lang="en-US" altLang="zh-CN" sz="2400"/>
              <a:t>                   </a:t>
            </a:r>
            <a:r>
              <a:rPr lang="zh-CN" altLang="en-US" sz="2400"/>
              <a:t>(</a:t>
            </a:r>
            <a:r>
              <a:rPr lang="en-US" altLang="zh-CN" sz="2400"/>
              <a:t>SELECT </a:t>
            </a:r>
            <a:r>
              <a:rPr lang="en-US" altLang="zh-CN" sz="2400">
                <a:solidFill>
                  <a:srgbClr val="FF00FF"/>
                </a:solidFill>
              </a:rPr>
              <a:t>*</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Sno=</a:t>
            </a:r>
            <a:r>
              <a:rPr lang="en-US" altLang="zh-CN" sz="2400">
                <a:solidFill>
                  <a:srgbClr val="FF00FF"/>
                </a:solidFill>
              </a:rPr>
              <a:t>Student.Sno</a:t>
            </a:r>
            <a:r>
              <a:rPr lang="en-US" altLang="zh-CN" sz="2400"/>
              <a:t> AND Cno= ' 1 '</a:t>
            </a:r>
            <a:r>
              <a:rPr lang="zh-CN" altLang="en-US" sz="2400"/>
              <a:t>);</a:t>
            </a:r>
          </a:p>
          <a:p>
            <a:pPr eaLnBrk="1" hangingPunct="1">
              <a:buFont typeface="Wingdings" panose="05000000000000000000" pitchFamily="2" charset="2"/>
              <a:buNone/>
            </a:pPr>
            <a:r>
              <a:rPr lang="zh-CN" altLang="en-US" sz="2000">
                <a:latin typeface="宋体" panose="02010600030101010101" pitchFamily="2" charset="-122"/>
              </a:rPr>
              <a:t>  </a:t>
            </a: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84EFA03-30E9-47E7-B0B0-3199CEEBD39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7346" name="Rectangle 3">
            <a:extLst>
              <a:ext uri="{FF2B5EF4-FFF2-40B4-BE49-F238E27FC236}">
                <a16:creationId xmlns:a16="http://schemas.microsoft.com/office/drawing/2014/main" id="{B2E0AB1D-04F2-4DFE-9F7E-1C7D5BBB556B}"/>
              </a:ext>
            </a:extLst>
          </p:cNvPr>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a:t>[</a:t>
            </a:r>
            <a:r>
              <a:rPr lang="zh-CN" altLang="en-US" sz="2400">
                <a:ea typeface="黑体" panose="02010609060101010101" pitchFamily="49" charset="-122"/>
              </a:rPr>
              <a:t>例 </a:t>
            </a:r>
            <a:r>
              <a:rPr lang="en-US" altLang="zh-CN" sz="2400">
                <a:ea typeface="黑体" panose="02010609060101010101" pitchFamily="49" charset="-122"/>
              </a:rPr>
              <a:t>3.61]  </a:t>
            </a:r>
            <a:r>
              <a:rPr lang="zh-CN" altLang="en-US" sz="2400"/>
              <a:t>查询没有选修</a:t>
            </a:r>
            <a:r>
              <a:rPr lang="en-US" altLang="zh-CN" sz="2400">
                <a:latin typeface="宋体" panose="02010600030101010101" pitchFamily="2" charset="-122"/>
              </a:rPr>
              <a:t>1</a:t>
            </a:r>
            <a:r>
              <a:rPr lang="zh-CN" altLang="en-US" sz="2400"/>
              <a:t>号课程的学生姓名。</a:t>
            </a:r>
            <a:endParaRPr lang="zh-CN" altLang="en-US" sz="240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a:t>     </a:t>
            </a:r>
            <a:r>
              <a:rPr lang="en-US" altLang="zh-CN" sz="2400"/>
              <a:t>SELECT Sname</a:t>
            </a:r>
          </a:p>
          <a:p>
            <a:pPr algn="just" eaLnBrk="1" hangingPunct="1">
              <a:lnSpc>
                <a:spcPct val="110000"/>
              </a:lnSpc>
              <a:buFont typeface="Wingdings" panose="05000000000000000000" pitchFamily="2" charset="2"/>
              <a:buNone/>
            </a:pPr>
            <a:r>
              <a:rPr lang="en-US" altLang="zh-CN" sz="2400"/>
              <a:t>     FROM     </a:t>
            </a:r>
            <a:r>
              <a:rPr lang="en-US" altLang="zh-CN" sz="2400">
                <a:solidFill>
                  <a:srgbClr val="FF00FF"/>
                </a:solidFill>
              </a:rPr>
              <a:t>Student</a:t>
            </a:r>
          </a:p>
          <a:p>
            <a:pPr algn="just" eaLnBrk="1" hangingPunct="1">
              <a:lnSpc>
                <a:spcPct val="110000"/>
              </a:lnSpc>
              <a:buFont typeface="Wingdings" panose="05000000000000000000" pitchFamily="2" charset="2"/>
              <a:buNone/>
            </a:pPr>
            <a:r>
              <a:rPr lang="en-US" altLang="zh-CN" sz="2400"/>
              <a:t>     WHERE </a:t>
            </a:r>
            <a:r>
              <a:rPr lang="en-US" altLang="zh-CN" sz="2400">
                <a:solidFill>
                  <a:srgbClr val="0066FF"/>
                </a:solidFill>
              </a:rPr>
              <a:t>NOT EXISTS</a:t>
            </a:r>
          </a:p>
          <a:p>
            <a:pPr algn="just" eaLnBrk="1" hangingPunct="1">
              <a:lnSpc>
                <a:spcPct val="110000"/>
              </a:lnSpc>
              <a:buFont typeface="Wingdings" panose="05000000000000000000" pitchFamily="2" charset="2"/>
              <a:buNone/>
            </a:pPr>
            <a:r>
              <a:rPr lang="en-US" altLang="zh-CN" sz="2400"/>
              <a:t>                   </a:t>
            </a:r>
            <a:r>
              <a:rPr lang="zh-CN" altLang="en-US" sz="2400"/>
              <a:t>(</a:t>
            </a:r>
            <a:r>
              <a:rPr lang="en-US" altLang="zh-CN" sz="2400"/>
              <a:t>SELECT *</a:t>
            </a:r>
          </a:p>
          <a:p>
            <a:pPr algn="just" eaLnBrk="1" hangingPunct="1">
              <a:lnSpc>
                <a:spcPct val="110000"/>
              </a:lnSpc>
              <a:buFont typeface="Wingdings" panose="05000000000000000000" pitchFamily="2" charset="2"/>
              <a:buNone/>
            </a:pPr>
            <a:r>
              <a:rPr lang="en-US" altLang="zh-CN" sz="2400"/>
              <a:t>                    FROM SC</a:t>
            </a:r>
          </a:p>
          <a:p>
            <a:pPr eaLnBrk="1" hangingPunct="1">
              <a:lnSpc>
                <a:spcPct val="110000"/>
              </a:lnSpc>
              <a:buFont typeface="Wingdings" panose="05000000000000000000" pitchFamily="2" charset="2"/>
              <a:buNone/>
            </a:pPr>
            <a:r>
              <a:rPr lang="en-US" altLang="zh-CN" sz="2400"/>
              <a:t>                    WHERE Sno = </a:t>
            </a:r>
            <a:r>
              <a:rPr lang="en-US" altLang="zh-CN" sz="2400">
                <a:solidFill>
                  <a:srgbClr val="FF00FF"/>
                </a:solidFill>
              </a:rPr>
              <a:t>Student.</a:t>
            </a:r>
            <a:r>
              <a:rPr lang="en-US" altLang="zh-CN" sz="2400"/>
              <a:t>Sno AND Cno='1'</a:t>
            </a:r>
            <a:r>
              <a:rPr lang="zh-CN" altLang="en-US" sz="240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24D2370C-0D29-4EA5-BDC9-0025A92EF47E}"/>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61442" name="Rectangle 3">
            <a:extLst>
              <a:ext uri="{FF2B5EF4-FFF2-40B4-BE49-F238E27FC236}">
                <a16:creationId xmlns:a16="http://schemas.microsoft.com/office/drawing/2014/main" id="{716826BD-B217-47C2-978D-F2AB22F0DF50}"/>
              </a:ext>
            </a:extLst>
          </p:cNvPr>
          <p:cNvSpPr>
            <a:spLocks noGrp="1"/>
          </p:cNvSpPr>
          <p:nvPr>
            <p:ph type="body" idx="4294967295"/>
          </p:nvPr>
        </p:nvSpPr>
        <p:spPr>
          <a:xfrm>
            <a:off x="250825" y="1052513"/>
            <a:ext cx="8435975" cy="5283200"/>
          </a:xfrm>
          <a:ln>
            <a:miter/>
          </a:ln>
        </p:spPr>
        <p:txBody>
          <a:bodyPr/>
          <a:lstStyle/>
          <a:p>
            <a:pPr eaLnBrk="1" hangingPunct="1"/>
            <a:r>
              <a:rPr lang="en-US" altLang="zh-CN" noProof="1">
                <a:latin typeface="宋体" panose="02010600030101010101" pitchFamily="2" charset="-122"/>
              </a:rPr>
              <a:t> </a:t>
            </a:r>
            <a:r>
              <a:rPr lang="zh-CN" altLang="en-US" noProof="1"/>
              <a:t>不同形式的查询间的替换</a:t>
            </a:r>
          </a:p>
          <a:p>
            <a:pPr lvl="2" indent="-285750" eaLnBrk="1" hangingPunct="1"/>
            <a:r>
              <a:rPr lang="zh-CN" altLang="en-US" noProof="1"/>
              <a:t>一些带</a:t>
            </a:r>
            <a:r>
              <a:rPr lang="en-US" altLang="zh-CN" noProof="1"/>
              <a:t>EXISTS</a:t>
            </a:r>
            <a:r>
              <a:rPr lang="zh-CN" altLang="en-US" noProof="1"/>
              <a:t>或</a:t>
            </a:r>
            <a:r>
              <a:rPr lang="en-US" altLang="zh-CN" noProof="1"/>
              <a:t>NOT EXISTS</a:t>
            </a:r>
            <a:r>
              <a:rPr lang="zh-CN" altLang="en-US" noProof="1"/>
              <a:t>谓词的子查询不能被其他形式的子查询等价替换</a:t>
            </a:r>
          </a:p>
          <a:p>
            <a:pPr lvl="2" indent="-285750" eaLnBrk="1" hangingPunct="1"/>
            <a:r>
              <a:rPr lang="zh-CN" altLang="en-US" noProof="1"/>
              <a:t>所有带</a:t>
            </a:r>
            <a:r>
              <a:rPr lang="en-US" altLang="zh-CN" noProof="1"/>
              <a:t>IN</a:t>
            </a:r>
            <a:r>
              <a:rPr lang="zh-CN" altLang="en-US" noProof="1"/>
              <a:t>谓词、比较运算符、</a:t>
            </a:r>
            <a:r>
              <a:rPr lang="en-US" altLang="zh-CN" noProof="1"/>
              <a:t>ANY</a:t>
            </a:r>
            <a:r>
              <a:rPr lang="zh-CN" altLang="en-US" noProof="1"/>
              <a:t>和</a:t>
            </a:r>
            <a:r>
              <a:rPr lang="en-US" altLang="zh-CN" noProof="1"/>
              <a:t>ALL</a:t>
            </a:r>
            <a:r>
              <a:rPr lang="zh-CN" altLang="en-US" noProof="1"/>
              <a:t>谓词的子查询都能用带</a:t>
            </a:r>
            <a:r>
              <a:rPr lang="en-US" altLang="zh-CN" noProof="1"/>
              <a:t>EXISTS</a:t>
            </a:r>
            <a:r>
              <a:rPr lang="zh-CN" altLang="en-US" noProof="1"/>
              <a:t>谓词的子查询等价替换</a:t>
            </a:r>
          </a:p>
          <a:p>
            <a:pPr lvl="2" indent="-285750" eaLnBrk="1" hangingPunct="1"/>
            <a:endParaRPr lang="zh-CN" altLang="en-US" noProof="1"/>
          </a:p>
          <a:p>
            <a:pPr eaLnBrk="1" hangingPunct="1">
              <a:buFont typeface="Wingdings" panose="05000000000000000000" pitchFamily="2" charset="2"/>
              <a:buNone/>
            </a:pPr>
            <a:r>
              <a:rPr lang="en-US" altLang="zh-CN" sz="2400" noProof="1">
                <a:sym typeface="+mn-ea"/>
              </a:rPr>
              <a:t>[</a:t>
            </a:r>
            <a:r>
              <a:rPr lang="zh-CN" altLang="en-US" sz="2400" noProof="1">
                <a:sym typeface="+mn-ea"/>
              </a:rPr>
              <a:t>例 </a:t>
            </a:r>
            <a:r>
              <a:rPr lang="en-US" altLang="zh-CN" sz="2400" noProof="1">
                <a:sym typeface="+mn-ea"/>
              </a:rPr>
              <a:t>3.55]</a:t>
            </a:r>
            <a:r>
              <a:rPr lang="zh-CN" altLang="en-US" sz="2400" noProof="1">
                <a:sym typeface="+mn-ea"/>
              </a:rPr>
              <a:t>查询与“刘晨”在同一个系学习的学生。</a:t>
            </a:r>
            <a:endParaRPr lang="zh-CN" altLang="en-US" sz="2400" noProof="1"/>
          </a:p>
          <a:p>
            <a:pPr eaLnBrk="1" hangingPunct="1">
              <a:buFont typeface="Wingdings" panose="05000000000000000000" pitchFamily="2" charset="2"/>
              <a:buNone/>
            </a:pPr>
            <a:r>
              <a:rPr lang="zh-CN" altLang="en-US" sz="2400" noProof="1">
                <a:sym typeface="+mn-ea"/>
              </a:rPr>
              <a:t>    </a:t>
            </a:r>
            <a:r>
              <a:rPr lang="zh-CN" altLang="en-US" sz="2400" noProof="1">
                <a:solidFill>
                  <a:srgbClr val="0066FF"/>
                </a:solidFill>
                <a:sym typeface="+mn-ea"/>
              </a:rPr>
              <a:t>可以用带</a:t>
            </a:r>
            <a:r>
              <a:rPr lang="en-US" altLang="zh-CN" sz="2400" noProof="1">
                <a:solidFill>
                  <a:srgbClr val="0066FF"/>
                </a:solidFill>
                <a:sym typeface="+mn-ea"/>
              </a:rPr>
              <a:t>EXISTS</a:t>
            </a:r>
            <a:r>
              <a:rPr lang="zh-CN" altLang="en-US" sz="2400" noProof="1">
                <a:solidFill>
                  <a:srgbClr val="0066FF"/>
                </a:solidFill>
                <a:sym typeface="+mn-ea"/>
              </a:rPr>
              <a:t>谓词的子查询替换</a:t>
            </a:r>
            <a:r>
              <a:rPr lang="zh-CN" altLang="en-US" sz="2400" noProof="1">
                <a:sym typeface="+mn-ea"/>
              </a:rPr>
              <a:t>：</a:t>
            </a:r>
            <a:endParaRPr lang="zh-CN" altLang="en-US" sz="2400" noProof="1"/>
          </a:p>
          <a:p>
            <a:pPr lvl="2" eaLnBrk="1" hangingPunct="1">
              <a:buFont typeface="Arial" panose="020B0604020202020204" pitchFamily="34" charset="0"/>
              <a:buNone/>
            </a:pPr>
            <a:r>
              <a:rPr lang="zh-CN" altLang="en-US" sz="1710" noProof="1">
                <a:sym typeface="+mn-ea"/>
              </a:rPr>
              <a:t>     </a:t>
            </a:r>
            <a:r>
              <a:rPr lang="en-US" altLang="zh-CN" sz="1710" noProof="1">
                <a:sym typeface="+mn-ea"/>
              </a:rPr>
              <a:t>SELECT Sno</a:t>
            </a:r>
            <a:r>
              <a:rPr lang="zh-CN" altLang="en-US" sz="1710" noProof="1">
                <a:sym typeface="+mn-ea"/>
              </a:rPr>
              <a:t>,</a:t>
            </a:r>
            <a:r>
              <a:rPr lang="en-US" altLang="zh-CN" sz="1710" noProof="1">
                <a:sym typeface="+mn-ea"/>
              </a:rPr>
              <a:t>Sname</a:t>
            </a:r>
            <a:r>
              <a:rPr lang="zh-CN" altLang="en-US" sz="1710" noProof="1">
                <a:sym typeface="+mn-ea"/>
              </a:rPr>
              <a:t>,</a:t>
            </a:r>
            <a:r>
              <a:rPr lang="en-US" altLang="zh-CN" sz="1710" noProof="1">
                <a:sym typeface="+mn-ea"/>
              </a:rPr>
              <a:t>Sdept</a:t>
            </a:r>
            <a:endParaRPr lang="en-US" altLang="zh-CN" sz="1710" noProof="1"/>
          </a:p>
          <a:p>
            <a:pPr lvl="2" eaLnBrk="1" hangingPunct="1">
              <a:buFont typeface="Arial" panose="020B0604020202020204" pitchFamily="34" charset="0"/>
              <a:buNone/>
            </a:pPr>
            <a:r>
              <a:rPr lang="en-US" altLang="zh-CN" sz="1710" noProof="1">
                <a:sym typeface="+mn-ea"/>
              </a:rPr>
              <a:t>     FROM Student </a:t>
            </a:r>
            <a:r>
              <a:rPr lang="en-US" altLang="zh-CN" sz="1710" noProof="1">
                <a:solidFill>
                  <a:srgbClr val="FF0000"/>
                </a:solidFill>
                <a:sym typeface="+mn-ea"/>
              </a:rPr>
              <a:t>S1</a:t>
            </a:r>
          </a:p>
          <a:p>
            <a:pPr lvl="2" eaLnBrk="1" hangingPunct="1">
              <a:buFont typeface="Arial" panose="020B0604020202020204" pitchFamily="34" charset="0"/>
              <a:buNone/>
            </a:pPr>
            <a:r>
              <a:rPr lang="en-US" altLang="zh-CN" sz="1710" noProof="1">
                <a:sym typeface="+mn-ea"/>
              </a:rPr>
              <a:t>      WHERE EXISTS</a:t>
            </a:r>
            <a:endParaRPr lang="en-US" altLang="zh-CN" sz="1710" noProof="1"/>
          </a:p>
          <a:p>
            <a:pPr lvl="2" eaLnBrk="1" hangingPunct="1">
              <a:buFont typeface="Arial" panose="020B0604020202020204" pitchFamily="34" charset="0"/>
              <a:buNone/>
            </a:pPr>
            <a:r>
              <a:rPr lang="en-US" altLang="zh-CN" sz="1710" noProof="1">
                <a:sym typeface="+mn-ea"/>
              </a:rPr>
              <a:t>             </a:t>
            </a:r>
            <a:r>
              <a:rPr lang="zh-CN" altLang="en-US" sz="1710" noProof="1">
                <a:sym typeface="+mn-ea"/>
              </a:rPr>
              <a:t>　   (</a:t>
            </a:r>
            <a:r>
              <a:rPr lang="en-US" altLang="zh-CN" sz="1710" noProof="1">
                <a:sym typeface="+mn-ea"/>
              </a:rPr>
              <a:t>SELECT *</a:t>
            </a:r>
            <a:endParaRPr lang="en-US" altLang="zh-CN" sz="1710" noProof="1"/>
          </a:p>
          <a:p>
            <a:pPr lvl="2" eaLnBrk="1" hangingPunct="1">
              <a:buFont typeface="Arial" panose="020B0604020202020204" pitchFamily="34" charset="0"/>
              <a:buNone/>
            </a:pPr>
            <a:r>
              <a:rPr lang="en-US" altLang="zh-CN" sz="1710" noProof="1">
                <a:sym typeface="+mn-ea"/>
              </a:rPr>
              <a:t>                     FROM Student S2</a:t>
            </a:r>
            <a:endParaRPr lang="en-US" altLang="zh-CN" sz="1710" noProof="1"/>
          </a:p>
          <a:p>
            <a:pPr lvl="2" eaLnBrk="1" hangingPunct="1">
              <a:buFont typeface="Arial" panose="020B0604020202020204" pitchFamily="34" charset="0"/>
              <a:buNone/>
            </a:pPr>
            <a:r>
              <a:rPr lang="en-US" altLang="zh-CN" sz="1710" noProof="1">
                <a:sym typeface="+mn-ea"/>
              </a:rPr>
              <a:t>                     WHERE S2.Sdept = </a:t>
            </a:r>
            <a:r>
              <a:rPr lang="en-US" altLang="zh-CN" sz="1710" noProof="1">
                <a:solidFill>
                  <a:srgbClr val="FF0000"/>
                </a:solidFill>
                <a:sym typeface="+mn-ea"/>
              </a:rPr>
              <a:t>S1</a:t>
            </a:r>
            <a:r>
              <a:rPr lang="en-US" altLang="zh-CN" sz="1710" noProof="1">
                <a:sym typeface="+mn-ea"/>
              </a:rPr>
              <a:t>.Sdept AND</a:t>
            </a:r>
            <a:endParaRPr lang="en-US" altLang="zh-CN" sz="1710" noProof="1"/>
          </a:p>
          <a:p>
            <a:pPr lvl="2" eaLnBrk="1" hangingPunct="1">
              <a:buFont typeface="Arial" panose="020B0604020202020204" pitchFamily="34" charset="0"/>
              <a:buNone/>
            </a:pPr>
            <a:r>
              <a:rPr lang="en-US" altLang="zh-CN" sz="1710" noProof="1">
                <a:sym typeface="+mn-ea"/>
              </a:rPr>
              <a:t>                                   S2.Sname = </a:t>
            </a:r>
            <a:r>
              <a:rPr lang="zh-CN" altLang="en-US" sz="1710" noProof="1">
                <a:sym typeface="+mn-ea"/>
              </a:rPr>
              <a:t>'刘晨');</a:t>
            </a:r>
            <a:endParaRPr lang="zh-CN" altLang="en-US" sz="1710" noProof="1"/>
          </a:p>
          <a:p>
            <a:pPr lvl="3" indent="-285750" eaLnBrk="1" hangingPunct="1"/>
            <a:endParaRPr lang="zh-CN" altLang="en-US" noProof="1"/>
          </a:p>
          <a:p>
            <a:pPr lvl="3" indent="-285750" eaLnBrk="1" hangingPunct="1"/>
            <a:endParaRPr lang="zh-CN" altLang="en-US" noProof="1"/>
          </a:p>
          <a:p>
            <a:pPr lvl="2" eaLnBrk="1" hangingPunct="1"/>
            <a:endParaRPr lang="en-US" altLang="x-none" sz="1710" noProof="1"/>
          </a:p>
          <a:p>
            <a:pPr lvl="3" indent="-285750" eaLnBrk="1" hangingPunct="1">
              <a:buFont typeface="Arial" panose="020B0604020202020204" pitchFamily="34" charset="0"/>
              <a:buNone/>
            </a:pPr>
            <a:r>
              <a:rPr lang="en-US" altLang="zh-CN" sz="1330" noProof="1">
                <a:latin typeface="宋体" panose="02010600030101010101" pitchFamily="2" charset="-12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
            <a:extLst>
              <a:ext uri="{FF2B5EF4-FFF2-40B4-BE49-F238E27FC236}">
                <a16:creationId xmlns:a16="http://schemas.microsoft.com/office/drawing/2014/main" id="{54092D10-87DF-4B2F-9C6B-CAB71F098CF8}"/>
              </a:ext>
            </a:extLst>
          </p:cNvPr>
          <p:cNvSpPr txBox="1">
            <a:spLocks noChangeArrowheads="1"/>
          </p:cNvSpPr>
          <p:nvPr/>
        </p:nvSpPr>
        <p:spPr bwMode="auto">
          <a:xfrm>
            <a:off x="466725" y="1874838"/>
            <a:ext cx="798036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ym typeface="Arial" panose="020B0604020202020204" pitchFamily="34" charset="0"/>
              </a:rPr>
              <a:t> </a:t>
            </a:r>
            <a:r>
              <a:rPr lang="zh-CN" altLang="en-US" sz="2800" b="1">
                <a:solidFill>
                  <a:srgbClr val="FF0000"/>
                </a:solidFill>
                <a:sym typeface="Arial" panose="020B0604020202020204" pitchFamily="34" charset="0"/>
              </a:rPr>
              <a:t>用</a:t>
            </a:r>
            <a:r>
              <a:rPr lang="en-US" altLang="zh-CN" sz="2800" b="1">
                <a:solidFill>
                  <a:srgbClr val="FF0000"/>
                </a:solidFill>
                <a:sym typeface="Arial" panose="020B0604020202020204" pitchFamily="34" charset="0"/>
              </a:rPr>
              <a:t>EXISTS/NOT EXISTS</a:t>
            </a:r>
            <a:r>
              <a:rPr lang="zh-CN" altLang="en-US" sz="2800" b="1">
                <a:solidFill>
                  <a:srgbClr val="FF0000"/>
                </a:solidFill>
                <a:sym typeface="Arial" panose="020B0604020202020204" pitchFamily="34" charset="0"/>
              </a:rPr>
              <a:t>实现</a:t>
            </a:r>
            <a:r>
              <a:rPr lang="zh-CN" altLang="en-US" sz="2800" b="1" u="sng">
                <a:solidFill>
                  <a:srgbClr val="FF0000"/>
                </a:solidFill>
                <a:sym typeface="Arial" panose="020B0604020202020204" pitchFamily="34" charset="0"/>
              </a:rPr>
              <a:t>全称量词</a:t>
            </a:r>
            <a:r>
              <a:rPr lang="zh-CN" altLang="en-US" sz="2800" b="1">
                <a:solidFill>
                  <a:srgbClr val="FF0000"/>
                </a:solidFill>
                <a:sym typeface="Arial" panose="020B0604020202020204" pitchFamily="34" charset="0"/>
              </a:rPr>
              <a:t>（难点）</a:t>
            </a:r>
          </a:p>
          <a:p>
            <a:endParaRPr lang="zh-CN" altLang="en-US" sz="2400" b="1">
              <a:solidFill>
                <a:srgbClr val="FF0000"/>
              </a:solidFill>
            </a:endParaRPr>
          </a:p>
          <a:p>
            <a:pPr lvl="1"/>
            <a:r>
              <a:rPr lang="en-US" altLang="zh-CN" sz="2400" b="1">
                <a:sym typeface="Arial" panose="020B0604020202020204" pitchFamily="34" charset="0"/>
              </a:rPr>
              <a:t>      SQL</a:t>
            </a:r>
            <a:r>
              <a:rPr lang="zh-CN" altLang="en-US" sz="2400" b="1">
                <a:sym typeface="Arial" panose="020B0604020202020204" pitchFamily="34" charset="0"/>
              </a:rPr>
              <a:t>语言中没有全称量词</a:t>
            </a:r>
            <a:r>
              <a:rPr lang="zh-CN" altLang="en-US" sz="2400" b="1">
                <a:sym typeface="Symbol" panose="05050102010706020507" pitchFamily="18" charset="2"/>
              </a:rPr>
              <a:t></a:t>
            </a:r>
            <a:r>
              <a:rPr lang="zh-CN" altLang="en-US" sz="2400" b="1">
                <a:sym typeface="Arial" panose="020B0604020202020204" pitchFamily="34" charset="0"/>
              </a:rPr>
              <a:t> （</a:t>
            </a:r>
            <a:r>
              <a:rPr lang="en-US" altLang="zh-CN" sz="2400" b="1">
                <a:sym typeface="Arial" panose="020B0604020202020204" pitchFamily="34" charset="0"/>
              </a:rPr>
              <a:t>For all</a:t>
            </a:r>
            <a:r>
              <a:rPr lang="zh-CN" altLang="en-US" sz="2400" b="1">
                <a:sym typeface="Arial" panose="020B0604020202020204" pitchFamily="34" charset="0"/>
              </a:rPr>
              <a:t>）</a:t>
            </a:r>
          </a:p>
          <a:p>
            <a:pPr lvl="1"/>
            <a:endParaRPr lang="zh-CN" altLang="en-US" sz="2400" b="1"/>
          </a:p>
          <a:p>
            <a:pPr lvl="1"/>
            <a:r>
              <a:rPr lang="zh-CN" altLang="en-US" sz="2400" b="1">
                <a:sym typeface="Arial" panose="020B0604020202020204" pitchFamily="34" charset="0"/>
              </a:rPr>
              <a:t>      </a:t>
            </a:r>
            <a:r>
              <a:rPr lang="zh-CN" altLang="en-US" sz="2000" b="1">
                <a:sym typeface="Arial" panose="020B0604020202020204" pitchFamily="34" charset="0"/>
              </a:rPr>
              <a:t>可以把带有全称量词的谓词转换为等价的带有存在量词的谓词：</a:t>
            </a:r>
          </a:p>
          <a:p>
            <a:pPr lvl="1"/>
            <a:endParaRPr lang="zh-CN" altLang="en-US" sz="2000" b="1">
              <a:sym typeface="Arial" panose="020B0604020202020204" pitchFamily="34" charset="0"/>
            </a:endParaRPr>
          </a:p>
          <a:p>
            <a:r>
              <a:rPr lang="zh-CN" altLang="en-US" sz="2400" b="1">
                <a:sym typeface="Arial" panose="020B0604020202020204" pitchFamily="34" charset="0"/>
              </a:rPr>
              <a:t>        </a:t>
            </a:r>
            <a:r>
              <a:rPr lang="en-US" altLang="zh-CN" sz="2400" b="1">
                <a:sym typeface="Arial" panose="020B0604020202020204" pitchFamily="34" charset="0"/>
              </a:rPr>
              <a:t>（</a:t>
            </a:r>
            <a:r>
              <a:rPr lang="en-US" altLang="zh-CN" sz="2400" b="1">
                <a:sym typeface="Symbol" panose="05050102010706020507" pitchFamily="18" charset="2"/>
              </a:rPr>
              <a:t></a:t>
            </a:r>
            <a:r>
              <a:rPr lang="en-US" altLang="zh-CN" sz="2400" b="1">
                <a:sym typeface="Arial" panose="020B0604020202020204" pitchFamily="34" charset="0"/>
              </a:rPr>
              <a:t>x）P ≡ </a:t>
            </a:r>
            <a:r>
              <a:rPr lang="en-US" altLang="zh-CN" sz="2400" b="1">
                <a:sym typeface="Symbol" panose="05050102010706020507" pitchFamily="18" charset="2"/>
              </a:rPr>
              <a:t></a:t>
            </a:r>
            <a:r>
              <a:rPr lang="en-US" altLang="zh-CN" sz="2400" b="1">
                <a:sym typeface="Arial" panose="020B0604020202020204" pitchFamily="34" charset="0"/>
              </a:rPr>
              <a:t> （</a:t>
            </a:r>
            <a:r>
              <a:rPr lang="en-US" altLang="zh-CN" sz="2400" b="1">
                <a:sym typeface="Symbol" panose="05050102010706020507" pitchFamily="18" charset="2"/>
              </a:rPr>
              <a:t></a:t>
            </a:r>
            <a:r>
              <a:rPr lang="en-US" altLang="zh-CN" sz="2400" b="1">
                <a:sym typeface="Arial" panose="020B0604020202020204" pitchFamily="34" charset="0"/>
              </a:rPr>
              <a:t> x（</a:t>
            </a:r>
            <a:r>
              <a:rPr lang="en-US" altLang="zh-CN" sz="2400" b="1">
                <a:sym typeface="Symbol" panose="05050102010706020507" pitchFamily="18" charset="2"/>
              </a:rPr>
              <a:t></a:t>
            </a:r>
            <a:r>
              <a:rPr lang="en-US" altLang="zh-CN" sz="2400" b="1">
                <a:sym typeface="Arial" panose="020B0604020202020204" pitchFamily="34" charset="0"/>
              </a:rPr>
              <a:t> P））</a:t>
            </a:r>
            <a:endParaRPr lang="zh-CN" altLang="en-US" sz="24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0C7D8B8-7E0E-48FB-82E5-F5710B048A31}"/>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59395" name="Rectangle 3">
            <a:extLst>
              <a:ext uri="{FF2B5EF4-FFF2-40B4-BE49-F238E27FC236}">
                <a16:creationId xmlns:a16="http://schemas.microsoft.com/office/drawing/2014/main" id="{A5E3F512-DFD6-4465-85AD-5CDD8E84350D}"/>
              </a:ext>
            </a:extLst>
          </p:cNvPr>
          <p:cNvSpPr>
            <a:spLocks noGrp="1" noChangeArrowheads="1"/>
          </p:cNvSpPr>
          <p:nvPr>
            <p:ph type="body" idx="4294967295"/>
          </p:nvPr>
        </p:nvSpPr>
        <p:spPr>
          <a:xfrm>
            <a:off x="684213" y="1098550"/>
            <a:ext cx="8280400" cy="5138738"/>
          </a:xfrm>
          <a:ln>
            <a:miter/>
          </a:ln>
        </p:spPr>
        <p:txBody>
          <a:bodyPr/>
          <a:lstStyle/>
          <a:p>
            <a:pPr algn="just" eaLnBrk="1" hangingPunct="1">
              <a:spcBef>
                <a:spcPts val="0"/>
              </a:spcBef>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3.62</a:t>
            </a:r>
            <a:r>
              <a:rPr lang="en-US" altLang="zh-CN" sz="2400" dirty="0"/>
              <a:t>] </a:t>
            </a:r>
            <a:r>
              <a:rPr lang="zh-CN" altLang="en-US" sz="2400" dirty="0"/>
              <a:t>查询选修了全部课程的学生姓名。</a:t>
            </a:r>
            <a:endParaRPr lang="zh-CN" altLang="en-US" sz="2400" dirty="0">
              <a:latin typeface="宋体" panose="02010600030101010101" pitchFamily="2" charset="-122"/>
            </a:endParaRPr>
          </a:p>
          <a:p>
            <a:pPr lvl="1" algn="just">
              <a:spcBef>
                <a:spcPts val="0"/>
              </a:spcBef>
              <a:buFont typeface="Wingdings" panose="05000000000000000000" pitchFamily="2" charset="2"/>
              <a:buNone/>
              <a:defRPr/>
            </a:pPr>
            <a:r>
              <a:rPr lang="zh-CN" altLang="en-US" sz="2200" dirty="0"/>
              <a:t>        </a:t>
            </a:r>
            <a:r>
              <a:rPr lang="en-US" altLang="zh-CN" sz="2200" dirty="0"/>
              <a:t>SELECT </a:t>
            </a:r>
            <a:r>
              <a:rPr lang="en-US" altLang="zh-CN" sz="2200" dirty="0" err="1"/>
              <a:t>Sname</a:t>
            </a:r>
            <a:endParaRPr lang="en-US" altLang="zh-CN" sz="2200" dirty="0"/>
          </a:p>
          <a:p>
            <a:pPr lvl="1" algn="just">
              <a:spcBef>
                <a:spcPts val="0"/>
              </a:spcBef>
              <a:buFont typeface="Wingdings" panose="05000000000000000000" pitchFamily="2" charset="2"/>
              <a:buNone/>
              <a:defRPr/>
            </a:pPr>
            <a:r>
              <a:rPr lang="en-US" sz="2200" dirty="0"/>
              <a:t>        </a:t>
            </a:r>
            <a:r>
              <a:rPr lang="en-US" altLang="zh-CN" sz="2200" dirty="0"/>
              <a:t>FROM </a:t>
            </a:r>
            <a:r>
              <a:rPr lang="en-US" altLang="zh-CN" sz="2200" dirty="0">
                <a:solidFill>
                  <a:srgbClr val="FF0000"/>
                </a:solidFill>
              </a:rPr>
              <a:t>Student</a:t>
            </a:r>
          </a:p>
          <a:p>
            <a:pPr lvl="1" algn="just">
              <a:spcBef>
                <a:spcPts val="0"/>
              </a:spcBef>
              <a:buFont typeface="Wingdings" panose="05000000000000000000" pitchFamily="2" charset="2"/>
              <a:buNone/>
              <a:defRPr/>
            </a:pPr>
            <a:r>
              <a:rPr lang="en-US" sz="2200" dirty="0"/>
              <a:t>        </a:t>
            </a:r>
            <a:r>
              <a:rPr lang="en-US" altLang="zh-CN" sz="2200" dirty="0"/>
              <a:t>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a:t>
            </a:r>
            <a:r>
              <a:rPr lang="en-US" altLang="zh-CN" sz="2200" dirty="0">
                <a:solidFill>
                  <a:srgbClr val="00B050"/>
                </a:solidFill>
              </a:rPr>
              <a:t>Course</a:t>
            </a:r>
          </a:p>
          <a:p>
            <a:pPr lvl="1" algn="just">
              <a:spcBef>
                <a:spcPts val="0"/>
              </a:spcBef>
              <a:buFont typeface="Wingdings" panose="05000000000000000000" pitchFamily="2" charset="2"/>
              <a:buNone/>
              <a:defRPr/>
            </a:pPr>
            <a:r>
              <a:rPr lang="en-US" altLang="zh-CN" sz="2200" dirty="0"/>
              <a:t>                        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altLang="zh-CN"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SC</a:t>
            </a:r>
          </a:p>
          <a:p>
            <a:pPr lvl="1" algn="just">
              <a:spcBef>
                <a:spcPts val="0"/>
              </a:spcBef>
              <a:buFont typeface="Wingdings" panose="05000000000000000000" pitchFamily="2" charset="2"/>
              <a:buNone/>
              <a:defRPr/>
            </a:pPr>
            <a:r>
              <a:rPr lang="en-US" altLang="zh-CN" sz="2200" dirty="0"/>
              <a:t>                                       WHERE </a:t>
            </a:r>
            <a:r>
              <a:rPr lang="en-US" altLang="zh-CN" sz="2200" dirty="0" err="1"/>
              <a:t>Sno</a:t>
            </a:r>
            <a:r>
              <a:rPr lang="en-US" altLang="zh-CN" sz="2200" dirty="0"/>
              <a:t>= </a:t>
            </a:r>
            <a:r>
              <a:rPr lang="en-US" altLang="zh-CN" sz="2200" dirty="0" err="1">
                <a:solidFill>
                  <a:srgbClr val="FF0000"/>
                </a:solidFill>
              </a:rPr>
              <a:t>Student</a:t>
            </a:r>
            <a:r>
              <a:rPr lang="en-US" altLang="zh-CN" sz="2200" dirty="0" err="1"/>
              <a:t>.Sno</a:t>
            </a:r>
            <a:endParaRPr lang="en-US" altLang="zh-CN" sz="2200" dirty="0"/>
          </a:p>
          <a:p>
            <a:pPr lvl="1" algn="just">
              <a:spcBef>
                <a:spcPts val="0"/>
              </a:spcBef>
              <a:buFont typeface="Wingdings" panose="05000000000000000000" pitchFamily="2" charset="2"/>
              <a:buNone/>
              <a:defRPr/>
            </a:pPr>
            <a:r>
              <a:rPr lang="en-US" altLang="zh-CN" sz="2200" dirty="0"/>
              <a:t>                                             AND </a:t>
            </a:r>
            <a:r>
              <a:rPr lang="en-US" altLang="zh-CN" sz="2200" dirty="0" err="1"/>
              <a:t>Cno</a:t>
            </a:r>
            <a:r>
              <a:rPr lang="en-US" altLang="zh-CN" sz="2200" dirty="0"/>
              <a:t>= </a:t>
            </a:r>
            <a:r>
              <a:rPr lang="en-US" altLang="zh-CN" sz="2200" dirty="0" err="1">
                <a:solidFill>
                  <a:srgbClr val="00B050"/>
                </a:solidFill>
              </a:rPr>
              <a:t>Course</a:t>
            </a:r>
            <a:r>
              <a:rPr lang="en-US" altLang="zh-CN" sz="2200" dirty="0" err="1"/>
              <a:t>.Cno</a:t>
            </a:r>
            <a:endParaRPr lang="en-US" altLang="zh-CN" sz="2200" dirty="0"/>
          </a:p>
          <a:p>
            <a:pPr lvl="1" algn="just">
              <a:spcBef>
                <a:spcPts val="0"/>
              </a:spcBef>
              <a:buFont typeface="Wingdings" panose="05000000000000000000" pitchFamily="2" charset="2"/>
              <a:buNone/>
              <a:defRPr/>
            </a:pPr>
            <a:r>
              <a:rPr lang="en-US" altLang="zh-CN" sz="2200" dirty="0"/>
              <a:t>                                      </a:t>
            </a:r>
            <a:r>
              <a:rPr lang="zh-CN" altLang="en-US" sz="2200" dirty="0"/>
              <a:t>)</a:t>
            </a:r>
          </a:p>
          <a:p>
            <a:pPr lvl="1" algn="just">
              <a:spcBef>
                <a:spcPts val="0"/>
              </a:spcBef>
              <a:buFont typeface="Wingdings" panose="05000000000000000000" pitchFamily="2" charset="2"/>
              <a:buNone/>
              <a:defRPr/>
            </a:pPr>
            <a:r>
              <a:rPr lang="zh-CN" altLang="en-US" sz="2200" dirty="0"/>
              <a:t>                       );</a:t>
            </a:r>
            <a:endParaRPr lang="en-US" altLang="zh-CN" sz="2200" dirty="0"/>
          </a:p>
          <a:p>
            <a:pPr marL="0" lvl="1" indent="0" eaLnBrk="1" hangingPunct="1">
              <a:spcBef>
                <a:spcPts val="0"/>
              </a:spcBef>
              <a:buFont typeface="Wingdings" panose="05000000000000000000" pitchFamily="2" charset="2"/>
              <a:buNone/>
              <a:defRPr/>
            </a:pPr>
            <a:endParaRPr lang="en-US" altLang="zh-CN" dirty="0">
              <a:latin typeface="宋体" panose="02010600030101010101" pitchFamily="2" charset="-122"/>
              <a:cs typeface="+mn-cs"/>
            </a:endParaRPr>
          </a:p>
          <a:p>
            <a:pPr lvl="1" algn="just">
              <a:spcBef>
                <a:spcPts val="0"/>
              </a:spcBef>
              <a:buFont typeface="Wingdings" panose="05000000000000000000" pitchFamily="2" charset="2"/>
              <a:buNone/>
              <a:defRPr/>
            </a:pPr>
            <a:r>
              <a:rPr lang="zh-CN" altLang="en-US" sz="2200" dirty="0"/>
              <a:t>转义后的表达：</a:t>
            </a:r>
            <a:r>
              <a:rPr lang="zh-CN" altLang="en-US" sz="2200" dirty="0">
                <a:solidFill>
                  <a:srgbClr val="FF00FF"/>
                </a:solidFill>
              </a:rPr>
              <a:t>没有一门课程是他不选修的</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744FA188-3092-441B-BBFA-D4BE23C93113}"/>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1442" name="Rectangle 3">
            <a:extLst>
              <a:ext uri="{FF2B5EF4-FFF2-40B4-BE49-F238E27FC236}">
                <a16:creationId xmlns:a16="http://schemas.microsoft.com/office/drawing/2014/main" id="{E9E7CA6E-D7E0-4E50-BAD3-BEA248401769}"/>
              </a:ext>
            </a:extLst>
          </p:cNvPr>
          <p:cNvSpPr>
            <a:spLocks noGrp="1" noChangeArrowheads="1"/>
          </p:cNvSpPr>
          <p:nvPr>
            <p:ph type="body" idx="4294967295"/>
          </p:nvPr>
        </p:nvSpPr>
        <p:spPr/>
        <p:txBody>
          <a:bodyPr/>
          <a:lstStyle/>
          <a:p>
            <a:pPr eaLnBrk="1" hangingPunct="1"/>
            <a:r>
              <a:rPr lang="en-US" altLang="zh-CN"/>
              <a:t> </a:t>
            </a:r>
            <a:r>
              <a:rPr lang="en-US" altLang="zh-CN" sz="2400"/>
              <a:t>  </a:t>
            </a:r>
            <a:r>
              <a:rPr lang="zh-CN" altLang="en-US">
                <a:solidFill>
                  <a:srgbClr val="FF0000"/>
                </a:solidFill>
              </a:rPr>
              <a:t>用</a:t>
            </a:r>
            <a:r>
              <a:rPr lang="en-US" altLang="zh-CN">
                <a:solidFill>
                  <a:srgbClr val="FF0000"/>
                </a:solidFill>
              </a:rPr>
              <a:t>EXISTS/NOT EXISTS</a:t>
            </a:r>
            <a:r>
              <a:rPr lang="zh-CN" altLang="en-US">
                <a:solidFill>
                  <a:srgbClr val="FF0000"/>
                </a:solidFill>
              </a:rPr>
              <a:t>实现</a:t>
            </a:r>
            <a:r>
              <a:rPr lang="zh-CN" altLang="en-US" u="sng">
                <a:solidFill>
                  <a:srgbClr val="FF0000"/>
                </a:solidFill>
              </a:rPr>
              <a:t>逻辑蕴涵</a:t>
            </a:r>
            <a:r>
              <a:rPr lang="en-US" altLang="zh-CN">
                <a:solidFill>
                  <a:srgbClr val="FF0000"/>
                </a:solidFill>
              </a:rPr>
              <a:t>（</a:t>
            </a:r>
            <a:r>
              <a:rPr lang="zh-CN" altLang="en-US">
                <a:solidFill>
                  <a:srgbClr val="FF0000"/>
                </a:solidFill>
              </a:rPr>
              <a:t>难点</a:t>
            </a:r>
            <a:r>
              <a:rPr lang="en-US" altLang="zh-CN">
                <a:solidFill>
                  <a:srgbClr val="FF0000"/>
                </a:solidFill>
              </a:rPr>
              <a:t>）</a:t>
            </a:r>
          </a:p>
          <a:p>
            <a:pPr eaLnBrk="1" hangingPunct="1"/>
            <a:endParaRPr lang="en-US" altLang="zh-CN"/>
          </a:p>
          <a:p>
            <a:pPr lvl="1">
              <a:lnSpc>
                <a:spcPct val="130000"/>
              </a:lnSpc>
            </a:pPr>
            <a:r>
              <a:rPr lang="en-US" altLang="zh-CN"/>
              <a:t>SQL</a:t>
            </a:r>
            <a:r>
              <a:rPr lang="zh-CN" altLang="en-US"/>
              <a:t>语言中没有蕴涵逻辑运算</a:t>
            </a:r>
          </a:p>
          <a:p>
            <a:pPr lvl="1">
              <a:lnSpc>
                <a:spcPct val="130000"/>
              </a:lnSpc>
            </a:pPr>
            <a:r>
              <a:rPr lang="zh-CN" altLang="en-US"/>
              <a:t>可以利用谓词演算将逻辑蕴涵谓词等价转换为：</a:t>
            </a:r>
          </a:p>
          <a:p>
            <a:pPr eaLnBrk="1" hangingPunct="1">
              <a:lnSpc>
                <a:spcPct val="130000"/>
              </a:lnSpc>
              <a:buFont typeface="Wingdings" panose="05000000000000000000" pitchFamily="2" charset="2"/>
              <a:buNone/>
            </a:pPr>
            <a:r>
              <a:rPr lang="zh-CN" altLang="en-US"/>
              <a:t>                   </a:t>
            </a:r>
            <a:r>
              <a:rPr lang="en-US" altLang="zh-CN" sz="2400"/>
              <a:t>p </a:t>
            </a:r>
            <a:r>
              <a:rPr lang="en-US" altLang="zh-CN" sz="2400">
                <a:sym typeface="Symbol" panose="05050102010706020507" pitchFamily="18" charset="2"/>
              </a:rPr>
              <a:t></a:t>
            </a:r>
            <a:r>
              <a:rPr lang="en-US" altLang="zh-CN" sz="2400"/>
              <a:t> q ≡ </a:t>
            </a:r>
            <a:r>
              <a:rPr lang="en-US" altLang="zh-CN" sz="2400">
                <a:sym typeface="Symbol" panose="05050102010706020507" pitchFamily="18" charset="2"/>
              </a:rPr>
              <a:t></a:t>
            </a:r>
            <a:r>
              <a:rPr lang="en-US" altLang="zh-CN" sz="2400"/>
              <a:t> p∨q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08261565-35CB-4E87-980A-99E7DB8CBB8A}"/>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3490" name="Rectangle 3">
            <a:extLst>
              <a:ext uri="{FF2B5EF4-FFF2-40B4-BE49-F238E27FC236}">
                <a16:creationId xmlns:a16="http://schemas.microsoft.com/office/drawing/2014/main" id="{83D86130-0DBF-4B5E-8B38-369F822DA5A4}"/>
              </a:ext>
            </a:extLst>
          </p:cNvPr>
          <p:cNvSpPr>
            <a:spLocks noGrp="1"/>
          </p:cNvSpPr>
          <p:nvPr>
            <p:ph type="body" idx="4294967295"/>
          </p:nvPr>
        </p:nvSpPr>
        <p:spPr>
          <a:xfrm>
            <a:off x="457200" y="844550"/>
            <a:ext cx="8229600" cy="5692775"/>
          </a:xfrm>
          <a:ln>
            <a:miter/>
          </a:ln>
        </p:spPr>
        <p:txBody>
          <a:bodyPr/>
          <a:lstStyle/>
          <a:p>
            <a:pPr eaLnBrk="1" hangingPunct="1">
              <a:lnSpc>
                <a:spcPct val="110000"/>
              </a:lnSpc>
              <a:buFont typeface="Wingdings" panose="05000000000000000000" pitchFamily="2" charset="2"/>
              <a:buNone/>
            </a:pPr>
            <a:r>
              <a:rPr lang="en-US" altLang="zh-CN" sz="2400" noProof="1"/>
              <a:t> [</a:t>
            </a:r>
            <a:r>
              <a:rPr lang="zh-CN" altLang="en-US" sz="2400" noProof="1"/>
              <a:t>例 </a:t>
            </a:r>
            <a:r>
              <a:rPr lang="en-US" altLang="zh-CN" sz="2400" noProof="1"/>
              <a:t>3.63]</a:t>
            </a:r>
            <a:r>
              <a:rPr lang="zh-CN" altLang="en-US" sz="2400" noProof="1"/>
              <a:t>查询至少选修了学生</a:t>
            </a:r>
            <a:r>
              <a:rPr lang="en-US" altLang="zh-CN" sz="2400" noProof="1"/>
              <a:t>201215122</a:t>
            </a:r>
            <a:r>
              <a:rPr lang="zh-CN" altLang="en-US" sz="2400" noProof="1"/>
              <a:t>选修的全部课程的学生号码。</a:t>
            </a:r>
          </a:p>
          <a:p>
            <a:pPr eaLnBrk="1" hangingPunct="1">
              <a:lnSpc>
                <a:spcPct val="110000"/>
              </a:lnSpc>
              <a:buFont typeface="Wingdings" panose="05000000000000000000" pitchFamily="2" charset="2"/>
              <a:buNone/>
            </a:pPr>
            <a:r>
              <a:rPr lang="zh-CN" altLang="en-US" sz="2400" noProof="1"/>
              <a:t>解题思路：</a:t>
            </a:r>
          </a:p>
          <a:p>
            <a:pPr marL="800100" lvl="1" indent="-342900" eaLnBrk="1" hangingPunct="1">
              <a:lnSpc>
                <a:spcPct val="110000"/>
              </a:lnSpc>
              <a:buFont typeface="Wingdings" panose="05000000000000000000" pitchFamily="2" charset="2"/>
              <a:buAutoNum type="arabicPeriod"/>
            </a:pPr>
            <a:r>
              <a:rPr lang="zh-CN" altLang="en-US" sz="1800" noProof="1"/>
              <a:t>用逻辑蕴涵表达：</a:t>
            </a:r>
            <a:r>
              <a:rPr lang="zh-CN" altLang="en-US" sz="1800" noProof="1">
                <a:solidFill>
                  <a:srgbClr val="0066FF"/>
                </a:solidFill>
              </a:rPr>
              <a:t>查询学号为</a:t>
            </a:r>
            <a:r>
              <a:rPr lang="en-US" altLang="zh-CN" sz="1800" noProof="1">
                <a:solidFill>
                  <a:srgbClr val="0066FF"/>
                </a:solidFill>
              </a:rPr>
              <a:t>x</a:t>
            </a:r>
            <a:r>
              <a:rPr lang="zh-CN" altLang="en-US" sz="1800" noProof="1">
                <a:solidFill>
                  <a:srgbClr val="0066FF"/>
                </a:solidFill>
              </a:rPr>
              <a:t>的学生，对所有的课程</a:t>
            </a:r>
            <a:r>
              <a:rPr lang="en-US" altLang="zh-CN" sz="1800" noProof="1">
                <a:solidFill>
                  <a:srgbClr val="0066FF"/>
                </a:solidFill>
              </a:rPr>
              <a:t>y</a:t>
            </a:r>
            <a:r>
              <a:rPr lang="zh-CN" altLang="en-US" sz="1800" noProof="1">
                <a:solidFill>
                  <a:srgbClr val="0066FF"/>
                </a:solidFill>
              </a:rPr>
              <a:t>，只要</a:t>
            </a:r>
            <a:r>
              <a:rPr lang="en-US" altLang="zh-CN" sz="1800" noProof="1">
                <a:solidFill>
                  <a:srgbClr val="0066FF"/>
                </a:solidFill>
              </a:rPr>
              <a:t>201215122</a:t>
            </a:r>
            <a:r>
              <a:rPr lang="zh-CN" altLang="en-US" sz="1800" noProof="1">
                <a:solidFill>
                  <a:srgbClr val="0066FF"/>
                </a:solidFill>
              </a:rPr>
              <a:t>学生选修了课程</a:t>
            </a:r>
            <a:r>
              <a:rPr lang="en-US" altLang="zh-CN" sz="1800" noProof="1">
                <a:solidFill>
                  <a:srgbClr val="0066FF"/>
                </a:solidFill>
              </a:rPr>
              <a:t>y</a:t>
            </a:r>
            <a:r>
              <a:rPr lang="zh-CN" altLang="en-US" sz="1800" noProof="1">
                <a:solidFill>
                  <a:srgbClr val="0066FF"/>
                </a:solidFill>
              </a:rPr>
              <a:t>，则</a:t>
            </a:r>
            <a:r>
              <a:rPr lang="en-US" altLang="zh-CN" sz="1800" noProof="1">
                <a:solidFill>
                  <a:srgbClr val="0066FF"/>
                </a:solidFill>
              </a:rPr>
              <a:t>x</a:t>
            </a:r>
            <a:r>
              <a:rPr lang="zh-CN" altLang="en-US" sz="1800" noProof="1">
                <a:solidFill>
                  <a:srgbClr val="0066FF"/>
                </a:solidFill>
              </a:rPr>
              <a:t>也选修了</a:t>
            </a:r>
            <a:r>
              <a:rPr lang="en-US" altLang="zh-CN" sz="1800" noProof="1">
                <a:solidFill>
                  <a:srgbClr val="0066FF"/>
                </a:solidFill>
              </a:rPr>
              <a:t>y</a:t>
            </a:r>
            <a:r>
              <a:rPr lang="zh-CN" altLang="en-US" sz="1800" noProof="1">
                <a:solidFill>
                  <a:srgbClr val="0066FF"/>
                </a:solidFill>
              </a:rPr>
              <a:t>。</a:t>
            </a:r>
          </a:p>
          <a:p>
            <a:pPr marL="800100" lvl="1" indent="-342900" eaLnBrk="1" hangingPunct="1">
              <a:lnSpc>
                <a:spcPct val="110000"/>
              </a:lnSpc>
              <a:buFont typeface="Wingdings" panose="05000000000000000000" pitchFamily="2" charset="2"/>
              <a:buAutoNum type="arabicPeriod"/>
            </a:pPr>
            <a:r>
              <a:rPr lang="zh-CN" altLang="en-US" sz="1800" noProof="1"/>
              <a:t>形式化表示：</a:t>
            </a:r>
          </a:p>
          <a:p>
            <a:pPr marL="1257300" lvl="2" indent="-342900" eaLnBrk="1" hangingPunct="1">
              <a:lnSpc>
                <a:spcPct val="110000"/>
              </a:lnSpc>
              <a:buFont typeface="+mj-ea"/>
              <a:buAutoNum type="circleNumDbPlain"/>
            </a:pPr>
            <a:r>
              <a:rPr lang="zh-CN" altLang="en-US" sz="1500" noProof="1"/>
              <a:t>	用</a:t>
            </a:r>
            <a:r>
              <a:rPr lang="en-US" altLang="zh-CN" sz="1500" noProof="1"/>
              <a:t>P</a:t>
            </a:r>
            <a:r>
              <a:rPr lang="zh-CN" altLang="en-US" sz="1500" noProof="1"/>
              <a:t>表示谓词 “学生</a:t>
            </a:r>
            <a:r>
              <a:rPr lang="en-US" altLang="zh-CN" sz="1500" noProof="1"/>
              <a:t>201215122</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用</a:t>
            </a:r>
            <a:r>
              <a:rPr lang="en-US" altLang="zh-CN" sz="1500" noProof="1"/>
              <a:t>q</a:t>
            </a:r>
            <a:r>
              <a:rPr lang="zh-CN" altLang="en-US" sz="1500" noProof="1"/>
              <a:t>表示谓词 “学生</a:t>
            </a:r>
            <a:r>
              <a:rPr lang="en-US" altLang="zh-CN" sz="1500" noProof="1"/>
              <a:t>x</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则上述查询为</a:t>
            </a:r>
            <a:r>
              <a:rPr lang="en-US" altLang="zh-CN" sz="1500" noProof="1"/>
              <a:t>: </a:t>
            </a:r>
            <a:r>
              <a:rPr lang="en-US" altLang="x-none" sz="1500" noProof="1"/>
              <a:t>（</a:t>
            </a:r>
            <a:r>
              <a:rPr lang="en-US" altLang="x-none" sz="1500" noProof="1">
                <a:sym typeface="Symbol" panose="05050102010706020507" pitchFamily="18" charset="2"/>
              </a:rPr>
              <a:t></a:t>
            </a:r>
            <a:r>
              <a:rPr lang="en-US" altLang="zh-CN" sz="1500" noProof="1"/>
              <a:t>y</a:t>
            </a:r>
            <a:r>
              <a:rPr lang="en-US" altLang="x-none" sz="1500" noProof="1"/>
              <a:t>） </a:t>
            </a:r>
            <a:r>
              <a:rPr lang="en-US" altLang="zh-CN" sz="1500" noProof="1"/>
              <a:t>p </a:t>
            </a:r>
            <a:r>
              <a:rPr lang="en-US" altLang="zh-CN" sz="1500" noProof="1">
                <a:sym typeface="Symbol" panose="05050102010706020507" pitchFamily="18" charset="2"/>
              </a:rPr>
              <a:t></a:t>
            </a:r>
            <a:r>
              <a:rPr lang="en-US" altLang="zh-CN" sz="1500" noProof="1"/>
              <a:t> q </a:t>
            </a:r>
          </a:p>
          <a:p>
            <a:pPr marL="800100" lvl="1" indent="-342900" eaLnBrk="1" hangingPunct="1">
              <a:lnSpc>
                <a:spcPct val="90000"/>
              </a:lnSpc>
              <a:buFont typeface="Wingdings" panose="05000000000000000000" pitchFamily="2" charset="2"/>
              <a:buAutoNum type="arabicPeriod"/>
            </a:pPr>
            <a:r>
              <a:rPr lang="zh-CN" altLang="en-US" sz="1800" noProof="1">
                <a:sym typeface="+mn-ea"/>
              </a:rPr>
              <a:t>等价变换：</a:t>
            </a:r>
            <a:r>
              <a:rPr lang="en-US" altLang="x-none" sz="1800" noProof="1">
                <a:sym typeface="+mn-ea"/>
              </a:rPr>
              <a:t>（</a:t>
            </a:r>
            <a:r>
              <a:rPr lang="en-US" altLang="x-none"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olidFill>
                  <a:srgbClr val="FF3399"/>
                </a:solidFill>
                <a:sym typeface="+mn-ea"/>
              </a:rPr>
              <a:t>p </a:t>
            </a:r>
            <a:r>
              <a:rPr lang="en-US" altLang="zh-CN" sz="1800" noProof="1">
                <a:solidFill>
                  <a:srgbClr val="FF3399"/>
                </a:solidFill>
                <a:sym typeface="Symbol" panose="05050102010706020507" pitchFamily="18" charset="2"/>
              </a:rPr>
              <a:t></a:t>
            </a:r>
            <a:r>
              <a:rPr lang="en-US" altLang="zh-CN" sz="1800" noProof="1">
                <a:solidFill>
                  <a:srgbClr val="FF3399"/>
                </a:solidFill>
                <a:sym typeface="+mn-ea"/>
              </a:rPr>
              <a:t> q</a:t>
            </a:r>
            <a:r>
              <a:rPr lang="en-US" altLang="zh-CN" sz="1800" noProof="1">
                <a:sym typeface="+mn-ea"/>
              </a:rPr>
              <a:t>  ≡    </a:t>
            </a:r>
            <a:r>
              <a:rPr lang="en-US" altLang="zh-CN" sz="1800" noProof="1">
                <a:sym typeface="Symbol" panose="05050102010706020507" pitchFamily="18" charset="2"/>
              </a:rPr>
              <a:t></a:t>
            </a:r>
            <a:r>
              <a:rPr lang="en-US" altLang="zh-CN" sz="1800" noProof="1">
                <a:sym typeface="+mn-ea"/>
              </a:rPr>
              <a:t> </a:t>
            </a:r>
            <a:r>
              <a:rPr lang="en-US" altLang="zh-CN"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ym typeface="+mn-ea"/>
              </a:rPr>
              <a:t>p∧</a:t>
            </a:r>
            <a:r>
              <a:rPr lang="en-US" altLang="zh-CN" sz="1800" noProof="1">
                <a:sym typeface="Symbol" panose="05050102010706020507" pitchFamily="18" charset="2"/>
              </a:rPr>
              <a:t></a:t>
            </a:r>
            <a:r>
              <a:rPr lang="en-US" altLang="zh-CN" sz="1800" noProof="1">
                <a:sym typeface="+mn-ea"/>
              </a:rPr>
              <a:t>q</a:t>
            </a:r>
            <a:r>
              <a:rPr lang="en-US" altLang="x-none" sz="1800" noProof="1">
                <a:sym typeface="+mn-ea"/>
              </a:rPr>
              <a:t>）</a:t>
            </a:r>
            <a:endParaRPr lang="en-US" altLang="zh-CN" sz="1800" noProof="1"/>
          </a:p>
          <a:p>
            <a:pPr marL="800100" lvl="1" indent="-342900" eaLnBrk="1" hangingPunct="1">
              <a:lnSpc>
                <a:spcPct val="140000"/>
              </a:lnSpc>
              <a:buFont typeface="Wingdings" panose="05000000000000000000" pitchFamily="2" charset="2"/>
              <a:buAutoNum type="arabicPeriod"/>
            </a:pPr>
            <a:r>
              <a:rPr lang="zh-CN" altLang="en-US" sz="1800" noProof="1">
                <a:sym typeface="+mn-ea"/>
              </a:rPr>
              <a:t>变换后语义：</a:t>
            </a:r>
            <a:r>
              <a:rPr lang="zh-CN" altLang="en-US" sz="1800" noProof="1">
                <a:solidFill>
                  <a:srgbClr val="0066FF"/>
                </a:solidFill>
                <a:sym typeface="+mn-ea"/>
              </a:rPr>
              <a:t>不存在这样的课程</a:t>
            </a:r>
            <a:r>
              <a:rPr lang="en-US" altLang="zh-CN" sz="1800" noProof="1">
                <a:solidFill>
                  <a:srgbClr val="0066FF"/>
                </a:solidFill>
                <a:sym typeface="+mn-ea"/>
              </a:rPr>
              <a:t>y</a:t>
            </a:r>
            <a:r>
              <a:rPr lang="zh-CN" altLang="en-US" sz="1800" noProof="1">
                <a:solidFill>
                  <a:srgbClr val="0066FF"/>
                </a:solidFill>
                <a:sym typeface="+mn-ea"/>
              </a:rPr>
              <a:t>，学生</a:t>
            </a:r>
            <a:r>
              <a:rPr lang="en-US" altLang="zh-CN" sz="1800" noProof="1">
                <a:solidFill>
                  <a:srgbClr val="0066FF"/>
                </a:solidFill>
                <a:latin typeface="宋体" panose="02010600030101010101" pitchFamily="2" charset="-122"/>
                <a:sym typeface="+mn-ea"/>
              </a:rPr>
              <a:t>201215122</a:t>
            </a:r>
            <a:r>
              <a:rPr lang="zh-CN" altLang="en-US" sz="1800" noProof="1">
                <a:solidFill>
                  <a:srgbClr val="0066FF"/>
                </a:solidFill>
                <a:sym typeface="+mn-ea"/>
              </a:rPr>
              <a:t>选修了</a:t>
            </a:r>
            <a:r>
              <a:rPr lang="en-US" altLang="zh-CN" sz="1800" noProof="1">
                <a:solidFill>
                  <a:srgbClr val="0066FF"/>
                </a:solidFill>
                <a:sym typeface="+mn-ea"/>
              </a:rPr>
              <a:t>y</a:t>
            </a:r>
            <a:r>
              <a:rPr lang="zh-CN" altLang="en-US" sz="1800" noProof="1">
                <a:solidFill>
                  <a:srgbClr val="0066FF"/>
                </a:solidFill>
                <a:sym typeface="+mn-ea"/>
              </a:rPr>
              <a:t>，而学生</a:t>
            </a:r>
            <a:r>
              <a:rPr lang="en-US" altLang="zh-CN" sz="1800" noProof="1">
                <a:solidFill>
                  <a:srgbClr val="0066FF"/>
                </a:solidFill>
                <a:sym typeface="+mn-ea"/>
              </a:rPr>
              <a:t>x</a:t>
            </a:r>
            <a:r>
              <a:rPr lang="zh-CN" altLang="en-US" sz="1800" noProof="1">
                <a:solidFill>
                  <a:srgbClr val="0066FF"/>
                </a:solidFill>
                <a:sym typeface="+mn-ea"/>
              </a:rPr>
              <a:t>没有选</a:t>
            </a:r>
            <a:r>
              <a:rPr lang="zh-CN" altLang="en-US" sz="1800" noProof="1">
                <a:sym typeface="+mn-ea"/>
              </a:rPr>
              <a:t>。</a:t>
            </a:r>
            <a:endParaRPr lang="zh-CN" altLang="en-US" sz="1800" noProof="1"/>
          </a:p>
          <a:p>
            <a:pPr lvl="1" eaLnBrk="1" hangingPunct="1">
              <a:lnSpc>
                <a:spcPct val="110000"/>
              </a:lnSpc>
              <a:buFont typeface="Wingdings" panose="05000000000000000000" pitchFamily="2" charset="2"/>
              <a:buNone/>
            </a:pPr>
            <a:endParaRPr lang="en-US" altLang="zh-CN" sz="2055"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FC3969C1-A05D-4704-9CD5-628FE44A4DE8}"/>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t> </a:t>
            </a:r>
            <a:endParaRPr lang="zh-CN" altLang="en-US" sz="4400">
              <a:cs typeface="Times New Roman" panose="02020603050405020304" pitchFamily="18" charset="0"/>
            </a:endParaRPr>
          </a:p>
        </p:txBody>
      </p:sp>
      <p:sp>
        <p:nvSpPr>
          <p:cNvPr id="63490" name="Rectangle 3">
            <a:extLst>
              <a:ext uri="{FF2B5EF4-FFF2-40B4-BE49-F238E27FC236}">
                <a16:creationId xmlns:a16="http://schemas.microsoft.com/office/drawing/2014/main" id="{B6BFD2DD-04A2-479A-8E84-2F272665E4A7}"/>
              </a:ext>
            </a:extLst>
          </p:cNvPr>
          <p:cNvSpPr>
            <a:spLocks noGrp="1" noChangeArrowheads="1"/>
          </p:cNvSpPr>
          <p:nvPr>
            <p:ph type="body" idx="4294967295"/>
          </p:nvPr>
        </p:nvSpPr>
        <p:spPr>
          <a:xfrm>
            <a:off x="611188" y="1098550"/>
            <a:ext cx="7772400" cy="4994275"/>
          </a:xfrm>
        </p:spPr>
        <p:txBody>
          <a:bodyPr/>
          <a:lstStyle/>
          <a:p>
            <a:pPr algn="just" eaLnBrk="1" hangingPunct="1">
              <a:buFont typeface="Wingdings" panose="05000000000000000000" pitchFamily="2" charset="2"/>
              <a:buChar char="n"/>
            </a:pPr>
            <a:r>
              <a:rPr lang="zh-CN" altLang="en-US" sz="2400"/>
              <a:t>用</a:t>
            </a:r>
            <a:r>
              <a:rPr lang="en-US" altLang="zh-CN" sz="2400"/>
              <a:t>NOT EXISTS</a:t>
            </a:r>
            <a:r>
              <a:rPr lang="zh-CN" altLang="en-US" sz="2400"/>
              <a:t>谓词表示： </a:t>
            </a:r>
            <a:r>
              <a:rPr lang="zh-CN" altLang="en-US" sz="2200"/>
              <a:t>    </a:t>
            </a:r>
          </a:p>
          <a:p>
            <a:pPr algn="just" eaLnBrk="1" hangingPunct="1">
              <a:buSzPct val="50000"/>
              <a:buFont typeface="宋体" panose="02010600030101010101" pitchFamily="2" charset="-122"/>
              <a:buNone/>
            </a:pPr>
            <a:r>
              <a:rPr lang="zh-CN" altLang="en-US" sz="2200"/>
              <a:t>       </a:t>
            </a:r>
            <a:r>
              <a:rPr lang="en-US" altLang="zh-CN" sz="2200"/>
              <a:t>SELECT DISTINCT Sno</a:t>
            </a:r>
          </a:p>
          <a:p>
            <a:pPr algn="just" eaLnBrk="1" hangingPunct="1">
              <a:buSzPct val="50000"/>
              <a:buFont typeface="宋体" panose="02010600030101010101" pitchFamily="2" charset="-122"/>
              <a:buNone/>
            </a:pPr>
            <a:r>
              <a:rPr lang="en-US" altLang="zh-CN" sz="2200"/>
              <a:t>       FROM SC </a:t>
            </a:r>
            <a:r>
              <a:rPr lang="en-US" altLang="zh-CN" sz="2200">
                <a:solidFill>
                  <a:srgbClr val="FF3399"/>
                </a:solidFill>
              </a:rPr>
              <a:t>SCX</a:t>
            </a:r>
            <a:endParaRPr lang="en-US" altLang="zh-CN" sz="2200"/>
          </a:p>
          <a:p>
            <a:pPr algn="just" eaLnBrk="1" hangingPunct="1">
              <a:buSzPct val="50000"/>
              <a:buFont typeface="宋体" panose="02010600030101010101" pitchFamily="2" charset="-122"/>
              <a:buNone/>
            </a:pPr>
            <a:r>
              <a:rPr lang="en-US" altLang="zh-CN" sz="2200"/>
              <a:t>       WHERE </a:t>
            </a:r>
            <a:r>
              <a:rPr lang="en-US" altLang="zh-CN" sz="2200">
                <a:solidFill>
                  <a:srgbClr val="0066FF"/>
                </a:solidFill>
              </a:rPr>
              <a:t>NOT EXISTS</a:t>
            </a:r>
          </a:p>
          <a:p>
            <a:pPr algn="just" eaLnBrk="1" hangingPunct="1">
              <a:buSzPct val="50000"/>
              <a:buFont typeface="宋体" panose="02010600030101010101" pitchFamily="2" charset="-122"/>
              <a:buNone/>
            </a:pPr>
            <a:r>
              <a:rPr lang="en-US" altLang="zh-CN" sz="2200"/>
              <a:t>                     </a:t>
            </a:r>
            <a:r>
              <a:rPr lang="zh-CN" altLang="en-US" sz="2200"/>
              <a:t>(</a:t>
            </a:r>
            <a:r>
              <a:rPr lang="en-US" altLang="zh-CN" sz="2200"/>
              <a:t>SELECT *</a:t>
            </a:r>
          </a:p>
          <a:p>
            <a:pPr algn="just" eaLnBrk="1" hangingPunct="1">
              <a:buSzPct val="50000"/>
              <a:buFont typeface="宋体" panose="02010600030101010101" pitchFamily="2" charset="-122"/>
              <a:buNone/>
            </a:pPr>
            <a:r>
              <a:rPr lang="en-US" altLang="zh-CN" sz="2200"/>
              <a:t>                      FROM SC </a:t>
            </a:r>
            <a:r>
              <a:rPr lang="en-US" altLang="zh-CN" sz="2200">
                <a:solidFill>
                  <a:srgbClr val="33CC33"/>
                </a:solidFill>
              </a:rPr>
              <a:t>SCY</a:t>
            </a:r>
          </a:p>
          <a:p>
            <a:pPr algn="just" eaLnBrk="1" hangingPunct="1">
              <a:buSzPct val="50000"/>
              <a:buFont typeface="宋体" panose="02010600030101010101" pitchFamily="2" charset="-122"/>
              <a:buNone/>
            </a:pPr>
            <a:r>
              <a:rPr lang="en-US" altLang="zh-CN" sz="2200"/>
              <a:t>                      WHERE SCY.Sno = ' 201215122 '  AND</a:t>
            </a:r>
          </a:p>
          <a:p>
            <a:pPr algn="just" eaLnBrk="1" hangingPunct="1">
              <a:buSzPct val="50000"/>
              <a:buFont typeface="宋体" panose="02010600030101010101" pitchFamily="2" charset="-122"/>
              <a:buNone/>
            </a:pPr>
            <a:r>
              <a:rPr lang="en-US" altLang="zh-CN" sz="2200"/>
              <a:t>                                    </a:t>
            </a:r>
            <a:r>
              <a:rPr lang="en-US" altLang="zh-CN" sz="2200">
                <a:solidFill>
                  <a:srgbClr val="0066FF"/>
                </a:solidFill>
              </a:rPr>
              <a:t>NOT EXISTS</a:t>
            </a:r>
          </a:p>
          <a:p>
            <a:pPr algn="just" eaLnBrk="1" hangingPunct="1">
              <a:buSzPct val="50000"/>
              <a:buFont typeface="宋体" panose="02010600030101010101" pitchFamily="2" charset="-122"/>
              <a:buNone/>
            </a:pPr>
            <a:r>
              <a:rPr lang="en-US" altLang="zh-CN" sz="2200"/>
              <a:t>                                    </a:t>
            </a:r>
            <a:r>
              <a:rPr lang="zh-CN" altLang="en-US" sz="2200"/>
              <a:t>(</a:t>
            </a:r>
            <a:r>
              <a:rPr lang="en-US" altLang="zh-CN" sz="2200"/>
              <a:t>SELECT *</a:t>
            </a:r>
          </a:p>
          <a:p>
            <a:pPr algn="just" eaLnBrk="1" hangingPunct="1">
              <a:buSzPct val="50000"/>
              <a:buFont typeface="宋体" panose="02010600030101010101" pitchFamily="2" charset="-122"/>
              <a:buNone/>
            </a:pPr>
            <a:r>
              <a:rPr lang="en-US" altLang="zh-CN" sz="2200"/>
              <a:t>                                     FROM SC SCZ</a:t>
            </a:r>
          </a:p>
          <a:p>
            <a:pPr algn="just" eaLnBrk="1" hangingPunct="1">
              <a:buSzPct val="50000"/>
              <a:buFont typeface="宋体" panose="02010600030101010101" pitchFamily="2" charset="-122"/>
              <a:buNone/>
            </a:pPr>
            <a:r>
              <a:rPr lang="en-US" altLang="zh-CN" sz="2200"/>
              <a:t>                                     WHERE SCZ.Sno=</a:t>
            </a:r>
            <a:r>
              <a:rPr lang="en-US" altLang="zh-CN" sz="2200">
                <a:solidFill>
                  <a:srgbClr val="FF3399"/>
                </a:solidFill>
              </a:rPr>
              <a:t>SCX</a:t>
            </a:r>
            <a:r>
              <a:rPr lang="en-US" altLang="zh-CN" sz="2200"/>
              <a:t>.Sno AND</a:t>
            </a:r>
          </a:p>
          <a:p>
            <a:pPr eaLnBrk="1" hangingPunct="1">
              <a:buSzPct val="50000"/>
              <a:buFont typeface="宋体" panose="02010600030101010101" pitchFamily="2" charset="-122"/>
              <a:buNone/>
            </a:pPr>
            <a:r>
              <a:rPr lang="en-US" altLang="zh-CN" sz="2200"/>
              <a:t>                                                   SCZ.Cno=</a:t>
            </a:r>
            <a:r>
              <a:rPr lang="en-US" altLang="zh-CN" sz="2200">
                <a:solidFill>
                  <a:srgbClr val="33CC33"/>
                </a:solidFill>
              </a:rPr>
              <a:t>SCY</a:t>
            </a:r>
            <a:r>
              <a:rPr lang="en-US" altLang="zh-CN" sz="2200"/>
              <a:t>.Cno</a:t>
            </a:r>
            <a:r>
              <a:rPr lang="zh-CN" altLang="en-US" sz="220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FBB12DDE-6EF0-4450-9FEF-5D29077E9623}"/>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4514" name="Rectangle 1027">
            <a:extLst>
              <a:ext uri="{FF2B5EF4-FFF2-40B4-BE49-F238E27FC236}">
                <a16:creationId xmlns:a16="http://schemas.microsoft.com/office/drawing/2014/main" id="{F0A361C3-1229-442E-9ED5-DB52A903EB97}"/>
              </a:ext>
            </a:extLst>
          </p:cNvPr>
          <p:cNvSpPr>
            <a:spLocks noGrp="1" noChangeArrowheads="1"/>
          </p:cNvSpPr>
          <p:nvPr>
            <p:ph type="body" idx="4294967295"/>
          </p:nvPr>
        </p:nvSpPr>
        <p:spPr>
          <a:xfrm>
            <a:off x="971550" y="1268413"/>
            <a:ext cx="5410200" cy="4321175"/>
          </a:xfrm>
        </p:spPr>
        <p:txBody>
          <a:bodyPr/>
          <a:lstStyle/>
          <a:p>
            <a:pPr marL="0" indent="0" algn="just" eaLnBrk="1" hangingPunct="1">
              <a:lnSpc>
                <a:spcPct val="150000"/>
              </a:lnSpc>
              <a:buFont typeface="Wingdings" panose="05000000000000000000" pitchFamily="2" charset="2"/>
              <a:buNone/>
            </a:pPr>
            <a:r>
              <a:rPr lang="en-US" altLang="zh-CN" sz="2600"/>
              <a:t>3.4.1 </a:t>
            </a:r>
            <a:r>
              <a:rPr lang="zh-CN" altLang="en-US" sz="2600"/>
              <a:t>单表查询</a:t>
            </a:r>
          </a:p>
          <a:p>
            <a:pPr marL="0" indent="0" algn="just" eaLnBrk="1" hangingPunct="1">
              <a:lnSpc>
                <a:spcPct val="150000"/>
              </a:lnSpc>
              <a:buFont typeface="Wingdings" panose="05000000000000000000" pitchFamily="2" charset="2"/>
              <a:buNone/>
            </a:pPr>
            <a:r>
              <a:rPr lang="en-US" altLang="zh-CN" sz="2600"/>
              <a:t>3.4.2 </a:t>
            </a:r>
            <a:r>
              <a:rPr lang="zh-CN" altLang="en-US" sz="2600"/>
              <a:t>连接查询</a:t>
            </a:r>
          </a:p>
          <a:p>
            <a:pPr marL="0" indent="0" algn="just" eaLnBrk="1" hangingPunct="1">
              <a:lnSpc>
                <a:spcPct val="150000"/>
              </a:lnSpc>
              <a:buFont typeface="Wingdings" panose="05000000000000000000" pitchFamily="2" charset="2"/>
              <a:buNone/>
            </a:pPr>
            <a:r>
              <a:rPr lang="en-US" altLang="zh-CN" sz="2600"/>
              <a:t>3.4.3 </a:t>
            </a:r>
            <a:r>
              <a:rPr lang="zh-CN" altLang="en-US" sz="2600"/>
              <a:t>嵌套查询</a:t>
            </a:r>
          </a:p>
          <a:p>
            <a:pPr marL="0" indent="0" algn="just" eaLnBrk="1" hangingPunct="1">
              <a:lnSpc>
                <a:spcPct val="150000"/>
              </a:lnSpc>
              <a:buFont typeface="Wingdings" panose="05000000000000000000" pitchFamily="2" charset="2"/>
              <a:buNone/>
            </a:pPr>
            <a:r>
              <a:rPr lang="en-US" altLang="zh-CN" sz="2600">
                <a:solidFill>
                  <a:srgbClr val="00B050"/>
                </a:solidFill>
              </a:rPr>
              <a:t>3.4.4 </a:t>
            </a:r>
            <a:r>
              <a:rPr lang="zh-CN" altLang="en-US" sz="2600">
                <a:solidFill>
                  <a:srgbClr val="00B050"/>
                </a:solidFill>
              </a:rPr>
              <a:t>集合查询</a:t>
            </a:r>
            <a:endParaRPr lang="en-US" altLang="zh-CN" sz="2600">
              <a:solidFill>
                <a:srgbClr val="00B050"/>
              </a:solidFill>
            </a:endParaRPr>
          </a:p>
          <a:p>
            <a:pPr marL="0" indent="0" algn="just" eaLnBrk="1" hangingPunct="1">
              <a:lnSpc>
                <a:spcPct val="150000"/>
              </a:lnSpc>
              <a:buFont typeface="Wingdings" panose="05000000000000000000" pitchFamily="2" charset="2"/>
              <a:buNone/>
            </a:pPr>
            <a:r>
              <a:rPr lang="en-US" altLang="zh-CN" sz="2600"/>
              <a:t>3.4.5</a:t>
            </a:r>
            <a:r>
              <a:rPr lang="zh-CN" altLang="en-US" sz="2600"/>
              <a:t>基于派生表的查询</a:t>
            </a:r>
          </a:p>
          <a:p>
            <a:pPr marL="0" indent="0" algn="just" eaLnBrk="1" hangingPunct="1">
              <a:lnSpc>
                <a:spcPct val="150000"/>
              </a:lnSpc>
              <a:buFont typeface="Wingdings" panose="05000000000000000000" pitchFamily="2" charset="2"/>
              <a:buNone/>
            </a:pPr>
            <a:r>
              <a:rPr lang="en-US" altLang="zh-CN" sz="2600"/>
              <a:t>3.4.5 Select</a:t>
            </a:r>
            <a:r>
              <a:rPr lang="zh-CN" altLang="en-US" sz="2600"/>
              <a:t>语句的一般形式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D427FCD-61B4-4796-8818-2448C7BC01B9}"/>
              </a:ext>
            </a:extLst>
          </p:cNvPr>
          <p:cNvSpPr>
            <a:spLocks noGrp="1" noChangeArrowheads="1"/>
          </p:cNvSpPr>
          <p:nvPr>
            <p:ph type="title" idx="4294967295"/>
          </p:nvPr>
        </p:nvSpPr>
        <p:spPr/>
        <p:txBody>
          <a:bodyPr/>
          <a:lstStyle/>
          <a:p>
            <a:pPr eaLnBrk="1" hangingPunct="1"/>
            <a:r>
              <a:rPr lang="en-US" altLang="zh-CN" sz="3600"/>
              <a:t>3.4.4 </a:t>
            </a:r>
            <a:r>
              <a:rPr lang="zh-CN" altLang="en-US" sz="3600"/>
              <a:t>集合查询</a:t>
            </a:r>
          </a:p>
        </p:txBody>
      </p:sp>
      <p:sp>
        <p:nvSpPr>
          <p:cNvPr id="67586" name="Rectangle 3">
            <a:extLst>
              <a:ext uri="{FF2B5EF4-FFF2-40B4-BE49-F238E27FC236}">
                <a16:creationId xmlns:a16="http://schemas.microsoft.com/office/drawing/2014/main" id="{A49D23AA-E4DA-4B45-B133-6BAED374C470}"/>
              </a:ext>
            </a:extLst>
          </p:cNvPr>
          <p:cNvSpPr>
            <a:spLocks noGrp="1"/>
          </p:cNvSpPr>
          <p:nvPr>
            <p:ph type="body" idx="4294967295"/>
          </p:nvPr>
        </p:nvSpPr>
        <p:spPr>
          <a:ln>
            <a:miter/>
          </a:ln>
        </p:spPr>
        <p:txBody>
          <a:bodyPr/>
          <a:lstStyle/>
          <a:p>
            <a:pPr algn="just" eaLnBrk="1" hangingPunct="1">
              <a:lnSpc>
                <a:spcPct val="120000"/>
              </a:lnSpc>
            </a:pPr>
            <a:r>
              <a:rPr lang="zh-CN" altLang="en-US" noProof="1"/>
              <a:t>集合操作的种类</a:t>
            </a:r>
          </a:p>
          <a:p>
            <a:pPr marL="800100" lvl="1" indent="-342900" algn="just">
              <a:lnSpc>
                <a:spcPct val="120000"/>
              </a:lnSpc>
              <a:buFont typeface="Wingdings" panose="05000000000000000000" charset="0"/>
              <a:buChar char="Ø"/>
            </a:pPr>
            <a:r>
              <a:rPr lang="zh-CN" altLang="en-US" noProof="1"/>
              <a:t>并</a:t>
            </a:r>
            <a:r>
              <a:rPr lang="en-US" altLang="zh-CN" noProof="1"/>
              <a:t>-UNION</a:t>
            </a:r>
          </a:p>
          <a:p>
            <a:pPr marL="800100" lvl="1" indent="-342900" algn="just">
              <a:lnSpc>
                <a:spcPct val="120000"/>
              </a:lnSpc>
              <a:buFont typeface="Wingdings" panose="05000000000000000000" charset="0"/>
              <a:buChar char="Ø"/>
            </a:pPr>
            <a:r>
              <a:rPr lang="zh-CN" altLang="en-US" noProof="1"/>
              <a:t>交</a:t>
            </a:r>
            <a:r>
              <a:rPr lang="en-US" altLang="zh-CN" noProof="1"/>
              <a:t>-INTERSECT</a:t>
            </a:r>
          </a:p>
          <a:p>
            <a:pPr marL="800100" lvl="1" indent="-342900" algn="just">
              <a:lnSpc>
                <a:spcPct val="120000"/>
              </a:lnSpc>
              <a:buFont typeface="Wingdings" panose="05000000000000000000" charset="0"/>
              <a:buChar char="Ø"/>
            </a:pPr>
            <a:r>
              <a:rPr lang="zh-CN" altLang="en-US" noProof="1"/>
              <a:t>差</a:t>
            </a:r>
            <a:r>
              <a:rPr lang="en-US" altLang="zh-CN" noProof="1"/>
              <a:t>-EXCEPT</a:t>
            </a:r>
          </a:p>
          <a:p>
            <a:pPr lvl="1" algn="just">
              <a:lnSpc>
                <a:spcPct val="120000"/>
              </a:lnSpc>
            </a:pPr>
            <a:endParaRPr lang="en-US" altLang="zh-CN" noProof="1"/>
          </a:p>
          <a:p>
            <a:pPr lvl="1" algn="just" eaLnBrk="1" hangingPunct="1">
              <a:lnSpc>
                <a:spcPct val="120000"/>
              </a:lnSpc>
            </a:pPr>
            <a:r>
              <a:rPr lang="zh-CN" altLang="en-US" noProof="1"/>
              <a:t>参加集合操作的</a:t>
            </a:r>
            <a:r>
              <a:rPr lang="zh-CN" altLang="en-US" u="sng" noProof="1"/>
              <a:t>各查询结果的列数</a:t>
            </a:r>
            <a:r>
              <a:rPr lang="zh-CN" altLang="en-US" noProof="1"/>
              <a:t>必须相同</a:t>
            </a:r>
          </a:p>
          <a:p>
            <a:pPr lvl="1" algn="just" eaLnBrk="1" hangingPunct="1">
              <a:lnSpc>
                <a:spcPct val="120000"/>
              </a:lnSpc>
            </a:pPr>
            <a:r>
              <a:rPr lang="zh-CN" altLang="en-US" noProof="1"/>
              <a:t>对应项的</a:t>
            </a:r>
            <a:r>
              <a:rPr lang="zh-CN" altLang="en-US" u="sng" noProof="1"/>
              <a:t>数据类型</a:t>
            </a:r>
            <a:r>
              <a:rPr lang="zh-CN" altLang="en-US" noProof="1"/>
              <a:t>必须相同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4E9541B7-43B1-4CF1-9DE3-A82323A5CC11}"/>
              </a:ext>
            </a:extLst>
          </p:cNvPr>
          <p:cNvSpPr>
            <a:spLocks noGrp="1" noChangeArrowheads="1"/>
          </p:cNvSpPr>
          <p:nvPr>
            <p:ph type="title" idx="4294967295"/>
          </p:nvPr>
        </p:nvSpPr>
        <p:spPr/>
        <p:txBody>
          <a:bodyPr/>
          <a:lstStyle/>
          <a:p>
            <a:pPr eaLnBrk="1" hangingPunct="1"/>
            <a:r>
              <a:rPr lang="en-US" altLang="zh-CN" sz="3600"/>
              <a:t>1</a:t>
            </a:r>
            <a:r>
              <a:rPr lang="zh-CN" altLang="en-US" sz="3600"/>
              <a:t>. 等值与非等值连接查询 </a:t>
            </a:r>
          </a:p>
        </p:txBody>
      </p:sp>
      <p:sp>
        <p:nvSpPr>
          <p:cNvPr id="10242" name="Rectangle 3">
            <a:extLst>
              <a:ext uri="{FF2B5EF4-FFF2-40B4-BE49-F238E27FC236}">
                <a16:creationId xmlns:a16="http://schemas.microsoft.com/office/drawing/2014/main" id="{B3B67439-76E4-4E44-AEB2-CEBB2A379189}"/>
              </a:ext>
            </a:extLst>
          </p:cNvPr>
          <p:cNvSpPr>
            <a:spLocks noGrp="1"/>
          </p:cNvSpPr>
          <p:nvPr>
            <p:ph type="body" idx="4294967295"/>
          </p:nvPr>
        </p:nvSpPr>
        <p:spPr>
          <a:xfrm>
            <a:off x="684213" y="1268413"/>
            <a:ext cx="7696200" cy="4114800"/>
          </a:xfrm>
          <a:ln>
            <a:miter/>
          </a:ln>
        </p:spPr>
        <p:txBody>
          <a:bodyPr/>
          <a:lstStyle/>
          <a:p>
            <a:pPr marL="0" indent="0" algn="just" eaLnBrk="1" hangingPunct="1">
              <a:lnSpc>
                <a:spcPct val="120000"/>
              </a:lnSpc>
              <a:buFont typeface="Wingdings" panose="05000000000000000000" pitchFamily="2" charset="2"/>
              <a:buNone/>
            </a:pPr>
            <a:r>
              <a:rPr lang="zh-CN" altLang="en-US" noProof="1">
                <a:solidFill>
                  <a:srgbClr val="0066FF"/>
                </a:solidFill>
              </a:rPr>
              <a:t>等值连接：连接运算符为</a:t>
            </a:r>
            <a:r>
              <a:rPr lang="en-US" altLang="zh-CN" noProof="1">
                <a:solidFill>
                  <a:srgbClr val="0066FF"/>
                </a:solidFill>
              </a:rPr>
              <a:t>=</a:t>
            </a:r>
          </a:p>
          <a:p>
            <a:pPr algn="just" eaLnBrk="1" hangingPunct="1">
              <a:lnSpc>
                <a:spcPct val="120000"/>
              </a:lnSpc>
              <a:buFont typeface="Wingdings" panose="05000000000000000000" pitchFamily="2" charset="2"/>
              <a:buNone/>
            </a:pPr>
            <a:r>
              <a:rPr lang="zh-CN" altLang="en-US" sz="2400" noProof="1">
                <a:solidFill>
                  <a:srgbClr val="0066FF"/>
                </a:solidFill>
              </a:rPr>
              <a:t>（对比</a:t>
            </a:r>
            <a:r>
              <a:rPr lang="zh-CN" altLang="en-US" sz="2400" u="sng" noProof="1">
                <a:solidFill>
                  <a:srgbClr val="0066FF"/>
                </a:solidFill>
              </a:rPr>
              <a:t>关系代数</a:t>
            </a:r>
            <a:r>
              <a:rPr lang="zh-CN" altLang="en-US" sz="2400" noProof="1">
                <a:solidFill>
                  <a:srgbClr val="0066FF"/>
                </a:solidFill>
              </a:rPr>
              <a:t>中的</a:t>
            </a:r>
            <a:r>
              <a:rPr lang="zh-CN" altLang="en-US" sz="2400" u="sng" noProof="1">
                <a:solidFill>
                  <a:srgbClr val="0066FF"/>
                </a:solidFill>
              </a:rPr>
              <a:t>等值连接</a:t>
            </a:r>
            <a:r>
              <a:rPr lang="zh-CN" altLang="en-US" sz="2400" noProof="1">
                <a:solidFill>
                  <a:srgbClr val="0066FF"/>
                </a:solidFill>
              </a:rPr>
              <a:t>）</a:t>
            </a:r>
          </a:p>
          <a:p>
            <a:pPr algn="just" eaLnBrk="1" hangingPunct="1">
              <a:lnSpc>
                <a:spcPct val="120000"/>
              </a:lnSpc>
              <a:buFont typeface="Wingdings" panose="05000000000000000000" pitchFamily="2" charset="2"/>
              <a:buNone/>
            </a:pPr>
            <a:r>
              <a:rPr lang="en-US" altLang="zh-CN" sz="2400" noProof="1"/>
              <a:t>[</a:t>
            </a:r>
            <a:r>
              <a:rPr lang="zh-CN" altLang="en-US" sz="2400" noProof="1"/>
              <a:t>例 </a:t>
            </a:r>
            <a:r>
              <a:rPr lang="en-US" altLang="zh-CN" sz="2400" noProof="1"/>
              <a:t>3.49]  </a:t>
            </a:r>
            <a:r>
              <a:rPr lang="zh-CN" altLang="en-US" sz="2400" noProof="1"/>
              <a:t>查询每个学生及其选修课程的情况</a:t>
            </a:r>
          </a:p>
          <a:p>
            <a:pPr algn="just" eaLnBrk="1" hangingPunct="1">
              <a:lnSpc>
                <a:spcPct val="120000"/>
              </a:lnSpc>
              <a:buFont typeface="Wingdings" panose="05000000000000000000" pitchFamily="2" charset="2"/>
              <a:buNone/>
            </a:pPr>
            <a:r>
              <a:rPr lang="zh-CN" altLang="en-US" sz="2400" noProof="1"/>
              <a:t>		         </a:t>
            </a:r>
            <a:r>
              <a:rPr lang="en-US" altLang="zh-CN" sz="2400" noProof="1"/>
              <a:t>SELECT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FROM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WHERE  </a:t>
            </a:r>
            <a:r>
              <a:rPr lang="en-US" altLang="zh-CN" sz="2400" noProof="1">
                <a:solidFill>
                  <a:srgbClr val="0066FF"/>
                </a:solidFill>
              </a:rPr>
              <a:t>Student.Sno = SC.Sno</a:t>
            </a:r>
            <a:r>
              <a:rPr lang="zh-CN" altLang="en-US" sz="2400" noProof="1"/>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E22BB45-135F-47C7-A73A-ACAB4FBA9B79}"/>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6562" name="Rectangle 3">
            <a:extLst>
              <a:ext uri="{FF2B5EF4-FFF2-40B4-BE49-F238E27FC236}">
                <a16:creationId xmlns:a16="http://schemas.microsoft.com/office/drawing/2014/main" id="{3F7AB83B-1868-49D2-A456-96155867C564}"/>
              </a:ext>
            </a:extLst>
          </p:cNvPr>
          <p:cNvSpPr>
            <a:spLocks noGrp="1" noChangeArrowheads="1"/>
          </p:cNvSpPr>
          <p:nvPr>
            <p:ph type="body" idx="4294967295"/>
          </p:nvPr>
        </p:nvSpPr>
        <p:spPr>
          <a:xfrm>
            <a:off x="250825" y="1098550"/>
            <a:ext cx="8893175" cy="4495800"/>
          </a:xfrm>
        </p:spPr>
        <p:txBody>
          <a:bodyPr/>
          <a:lstStyle/>
          <a:p>
            <a:pPr eaLnBrk="1" hangingPunct="1">
              <a:lnSpc>
                <a:spcPct val="120000"/>
              </a:lnSpc>
              <a:spcBef>
                <a:spcPct val="0"/>
              </a:spcBef>
              <a:buFont typeface="Wingdings" panose="05000000000000000000" pitchFamily="2" charset="2"/>
              <a:buNone/>
            </a:pPr>
            <a:r>
              <a:rPr lang="en-US" altLang="zh-CN" sz="2400"/>
              <a:t>[</a:t>
            </a:r>
            <a:r>
              <a:rPr lang="zh-CN" altLang="en-US" sz="2400"/>
              <a:t>例 </a:t>
            </a:r>
            <a:r>
              <a:rPr lang="en-US" altLang="zh-CN" sz="2400"/>
              <a:t>3.64]  </a:t>
            </a:r>
            <a:r>
              <a:rPr lang="zh-CN" altLang="en-US" sz="2400"/>
              <a:t>查询计算机科学系的学生及年龄不大于</a:t>
            </a:r>
            <a:r>
              <a:rPr lang="en-US" altLang="zh-CN" sz="2400"/>
              <a:t>19</a:t>
            </a:r>
            <a:r>
              <a:rPr lang="zh-CN" altLang="en-US" sz="2400"/>
              <a:t>岁的学生。</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Sdept= 'CS'</a:t>
            </a:r>
          </a:p>
          <a:p>
            <a:pPr eaLnBrk="1" hangingPunct="1">
              <a:lnSpc>
                <a:spcPct val="120000"/>
              </a:lnSpc>
              <a:spcBef>
                <a:spcPct val="0"/>
              </a:spcBef>
              <a:buFont typeface="Wingdings" panose="05000000000000000000" pitchFamily="2" charset="2"/>
              <a:buNone/>
            </a:pPr>
            <a:r>
              <a:rPr lang="en-US" altLang="zh-CN" sz="2200"/>
              <a:t>        </a:t>
            </a:r>
            <a:r>
              <a:rPr lang="en-US" altLang="zh-CN" sz="2200">
                <a:solidFill>
                  <a:srgbClr val="0066FF"/>
                </a:solidFill>
              </a:rPr>
              <a:t>UNION</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Sage&lt;=19</a:t>
            </a:r>
            <a:r>
              <a:rPr lang="zh-CN" altLang="en-US" sz="2200"/>
              <a:t>;</a:t>
            </a:r>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a:p>
          <a:p>
            <a:pPr eaLnBrk="1" hangingPunct="1">
              <a:lnSpc>
                <a:spcPct val="120000"/>
              </a:lnSpc>
              <a:spcBef>
                <a:spcPct val="0"/>
              </a:spcBef>
              <a:buFont typeface="Wingdings" panose="05000000000000000000" pitchFamily="2" charset="2"/>
              <a:buChar char="n"/>
            </a:pPr>
            <a:r>
              <a:rPr lang="en-US" altLang="zh-CN" sz="2400"/>
              <a:t>UNION</a:t>
            </a:r>
            <a:r>
              <a:rPr lang="zh-CN" altLang="en-US" sz="2400"/>
              <a:t>：将多个查询结果合并起来时，系统</a:t>
            </a:r>
            <a:r>
              <a:rPr lang="zh-CN" altLang="en-US" sz="2400" u="sng"/>
              <a:t>自动去掉重复元组</a:t>
            </a:r>
          </a:p>
          <a:p>
            <a:pPr eaLnBrk="1" hangingPunct="1">
              <a:lnSpc>
                <a:spcPct val="120000"/>
              </a:lnSpc>
              <a:spcBef>
                <a:spcPct val="0"/>
              </a:spcBef>
              <a:buFont typeface="Wingdings" panose="05000000000000000000" pitchFamily="2" charset="2"/>
              <a:buChar char="n"/>
            </a:pPr>
            <a:r>
              <a:rPr lang="en-US" altLang="zh-CN" sz="2400"/>
              <a:t>UNION ALL</a:t>
            </a:r>
            <a:r>
              <a:rPr lang="zh-CN" altLang="en-US" sz="2400"/>
              <a:t>：将多个查询结果合并起来时，</a:t>
            </a:r>
            <a:r>
              <a:rPr lang="zh-CN" altLang="en-US" sz="2400" u="sng"/>
              <a:t>保留重复元组</a:t>
            </a:r>
            <a:r>
              <a:rPr lang="zh-CN" altLang="en-US" sz="240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E09501E9-41DE-45C1-85B2-AC8C24A2918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7586" name="Rectangle 3">
            <a:extLst>
              <a:ext uri="{FF2B5EF4-FFF2-40B4-BE49-F238E27FC236}">
                <a16:creationId xmlns:a16="http://schemas.microsoft.com/office/drawing/2014/main" id="{7F64D60A-937F-4527-99AD-4A783345C61A}"/>
              </a:ext>
            </a:extLst>
          </p:cNvPr>
          <p:cNvSpPr>
            <a:spLocks noGrp="1" noChangeArrowheads="1"/>
          </p:cNvSpPr>
          <p:nvPr>
            <p:ph type="body" idx="4294967295"/>
          </p:nvPr>
        </p:nvSpPr>
        <p:spPr>
          <a:xfrm>
            <a:off x="685800" y="1341438"/>
            <a:ext cx="8001000" cy="4114800"/>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3.65]  </a:t>
            </a:r>
            <a:r>
              <a:rPr lang="zh-CN" altLang="en-US" sz="2400"/>
              <a:t>查询选修了课程</a:t>
            </a:r>
            <a:r>
              <a:rPr lang="en-US" altLang="zh-CN" sz="2400"/>
              <a:t>1</a:t>
            </a:r>
            <a:r>
              <a:rPr lang="zh-CN" altLang="en-US" sz="2400"/>
              <a:t>或者选修了课程</a:t>
            </a:r>
            <a:r>
              <a:rPr lang="en-US" altLang="zh-CN" sz="2400"/>
              <a:t>2</a:t>
            </a:r>
            <a:r>
              <a:rPr lang="zh-CN" altLang="en-US" sz="2400"/>
              <a:t>的学生。</a:t>
            </a:r>
          </a:p>
          <a:p>
            <a:pPr eaLnBrk="1" hangingPunct="1">
              <a:lnSpc>
                <a:spcPct val="90000"/>
              </a:lnSpc>
              <a:buFont typeface="Wingdings" panose="05000000000000000000" pitchFamily="2" charset="2"/>
              <a:buNone/>
            </a:pPr>
            <a:endParaRPr lang="zh-CN" altLang="en-US" sz="2400"/>
          </a:p>
          <a:p>
            <a:pPr eaLnBrk="1" hangingPunct="1">
              <a:lnSpc>
                <a:spcPct val="90000"/>
              </a:lnSpc>
              <a:buFont typeface="Wingdings" panose="05000000000000000000" pitchFamily="2" charset="2"/>
              <a:buNone/>
            </a:pPr>
            <a:r>
              <a:rPr lang="zh-CN" altLang="en-US" sz="2400"/>
              <a:t>        </a:t>
            </a:r>
            <a:r>
              <a:rPr lang="en-US" altLang="zh-CN" sz="2400"/>
              <a:t>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1 '</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UNION</a:t>
            </a:r>
          </a:p>
          <a:p>
            <a:pPr eaLnBrk="1" hangingPunct="1">
              <a:lnSpc>
                <a:spcPct val="90000"/>
              </a:lnSpc>
              <a:buFont typeface="Wingdings" panose="05000000000000000000" pitchFamily="2" charset="2"/>
              <a:buNone/>
            </a:pPr>
            <a:r>
              <a:rPr lang="en-US" altLang="zh-CN" sz="2400"/>
              <a:t>        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 2 '</a:t>
            </a:r>
            <a:r>
              <a:rPr lang="zh-CN" altLang="en-US" sz="2400"/>
              <a:t>;</a:t>
            </a:r>
          </a:p>
          <a:p>
            <a:pPr eaLnBrk="1" hangingPunct="1">
              <a:lnSpc>
                <a:spcPct val="90000"/>
              </a:lnSpc>
              <a:buFont typeface="Wingdings" panose="05000000000000000000" pitchFamily="2" charset="2"/>
              <a:buNone/>
            </a:pPr>
            <a:endParaRPr lang="en-US" altLang="zh-CN"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DF627ABA-03B7-4481-8212-C2E1C49F56E0}"/>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8610" name="Rectangle 3">
            <a:extLst>
              <a:ext uri="{FF2B5EF4-FFF2-40B4-BE49-F238E27FC236}">
                <a16:creationId xmlns:a16="http://schemas.microsoft.com/office/drawing/2014/main" id="{FFC9F6B5-3F6A-45DF-BF24-85DD1C1188F6}"/>
              </a:ext>
            </a:extLst>
          </p:cNvPr>
          <p:cNvSpPr>
            <a:spLocks noGrp="1" noChangeArrowheads="1"/>
          </p:cNvSpPr>
          <p:nvPr>
            <p:ph type="body" idx="4294967295"/>
          </p:nvPr>
        </p:nvSpPr>
        <p:spPr/>
        <p:txBody>
          <a:bodyPr/>
          <a:lstStyle/>
          <a:p>
            <a:pPr eaLnBrk="1" hangingPunct="1">
              <a:lnSpc>
                <a:spcPct val="90000"/>
              </a:lnSpc>
              <a:buFont typeface="宋体" panose="02010600030101010101" pitchFamily="2" charset="-122"/>
              <a:buNone/>
            </a:pPr>
            <a:r>
              <a:rPr lang="en-US" altLang="zh-CN" sz="2400"/>
              <a:t>[</a:t>
            </a:r>
            <a:r>
              <a:rPr lang="zh-CN" altLang="en-US" sz="2400"/>
              <a:t>例</a:t>
            </a:r>
            <a:r>
              <a:rPr lang="en-US" altLang="zh-CN" sz="2400"/>
              <a:t>3.66]  </a:t>
            </a:r>
            <a:r>
              <a:rPr lang="zh-CN" altLang="en-US" sz="2400"/>
              <a:t>查询计算机科学系的学生与年龄不大于</a:t>
            </a:r>
            <a:r>
              <a:rPr lang="en-US" altLang="zh-CN" sz="2400"/>
              <a:t>19</a:t>
            </a:r>
            <a:r>
              <a:rPr lang="zh-CN" altLang="en-US" sz="2400"/>
              <a:t>岁的学生	    的交集。</a:t>
            </a:r>
          </a:p>
          <a:p>
            <a:pPr eaLnBrk="1" hangingPunct="1">
              <a:lnSpc>
                <a:spcPct val="90000"/>
              </a:lnSpc>
              <a:buFont typeface="宋体" panose="02010600030101010101" pitchFamily="2" charset="-122"/>
              <a:buNone/>
            </a:pPr>
            <a:endParaRPr lang="zh-CN" altLang="en-US"/>
          </a:p>
          <a:p>
            <a:pPr lvl="3">
              <a:lnSpc>
                <a:spcPct val="90000"/>
              </a:lnSpc>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Sdept='CS' </a:t>
            </a:r>
          </a:p>
          <a:p>
            <a:pPr lvl="3">
              <a:buFont typeface="Arial" panose="020B0604020202020204" pitchFamily="34" charset="0"/>
              <a:buNone/>
            </a:pPr>
            <a:r>
              <a:rPr lang="en-US" altLang="zh-CN" sz="2400">
                <a:solidFill>
                  <a:srgbClr val="0066FF"/>
                </a:solidFill>
              </a:rPr>
              <a:t>INTERSECT</a:t>
            </a:r>
          </a:p>
          <a:p>
            <a:pPr lvl="3">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Sage&lt;=19</a:t>
            </a:r>
            <a:r>
              <a:rPr lang="en-US" altLang="zh-CN" sz="180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C5D8525B-226F-4E17-BD62-47BA3886E1E7}"/>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4754" name="Rectangle 3">
            <a:extLst>
              <a:ext uri="{FF2B5EF4-FFF2-40B4-BE49-F238E27FC236}">
                <a16:creationId xmlns:a16="http://schemas.microsoft.com/office/drawing/2014/main" id="{468DF1F2-DFB6-4243-8F29-1B200D69DED2}"/>
              </a:ext>
            </a:extLst>
          </p:cNvPr>
          <p:cNvSpPr>
            <a:spLocks noGrp="1"/>
          </p:cNvSpPr>
          <p:nvPr>
            <p:ph type="body" idx="4294967295"/>
          </p:nvPr>
        </p:nvSpPr>
        <p:spPr>
          <a:ln>
            <a:miter/>
          </a:ln>
        </p:spPr>
        <p:txBody>
          <a:bodyPr/>
          <a:lstStyle/>
          <a:p>
            <a:pPr eaLnBrk="1" hangingPunct="1">
              <a:buFont typeface="Wingdings" panose="05000000000000000000" pitchFamily="2" charset="2"/>
              <a:buNone/>
            </a:pPr>
            <a:r>
              <a:rPr lang="en-US" altLang="zh-CN" sz="2400" noProof="1"/>
              <a:t>[</a:t>
            </a:r>
            <a:r>
              <a:rPr lang="zh-CN" altLang="en-US" sz="2400" noProof="1"/>
              <a:t>例 </a:t>
            </a:r>
            <a:r>
              <a:rPr lang="en-US" altLang="zh-CN" sz="2400" noProof="1"/>
              <a:t>3.66] </a:t>
            </a:r>
            <a:r>
              <a:rPr lang="zh-CN" altLang="en-US" sz="2400" noProof="1"/>
              <a:t>实际上就是查询计算机科学系中年龄不大	               	    于</a:t>
            </a:r>
            <a:r>
              <a:rPr lang="en-US" altLang="zh-CN" sz="2400" noProof="1"/>
              <a:t>19</a:t>
            </a:r>
            <a:r>
              <a:rPr lang="zh-CN" altLang="en-US" sz="2400" noProof="1"/>
              <a:t>岁的学生。</a:t>
            </a:r>
          </a:p>
          <a:p>
            <a:pPr eaLnBrk="1" hangingPunct="1">
              <a:buFont typeface="Wingdings" panose="05000000000000000000" pitchFamily="2" charset="2"/>
              <a:buNone/>
            </a:pPr>
            <a:endParaRPr lang="zh-CN" altLang="en-US" sz="2400" noProof="1"/>
          </a:p>
          <a:p>
            <a:pPr marL="0" indent="0" eaLnBrk="1" hangingPunct="1">
              <a:buFont typeface="Wingdings" panose="05000000000000000000" pitchFamily="2" charset="2"/>
              <a:buNone/>
            </a:pPr>
            <a:r>
              <a:rPr lang="zh-CN" altLang="en-US" sz="2000" noProof="1"/>
              <a:t>用连接查询解决该问题：</a:t>
            </a:r>
          </a:p>
          <a:p>
            <a:pPr eaLnBrk="1" hangingPunct="1">
              <a:buFont typeface="Wingdings" panose="05000000000000000000" pitchFamily="2" charset="2"/>
              <a:buNone/>
            </a:pPr>
            <a:r>
              <a:rPr lang="zh-CN" altLang="en-US" noProof="1"/>
              <a:t>		</a:t>
            </a:r>
            <a:r>
              <a:rPr lang="en-US" altLang="zh-CN" sz="2400" noProof="1"/>
              <a:t>SELECT *</a:t>
            </a:r>
          </a:p>
          <a:p>
            <a:pPr eaLnBrk="1" hangingPunct="1">
              <a:buFont typeface="Wingdings" panose="05000000000000000000" pitchFamily="2" charset="2"/>
              <a:buNone/>
            </a:pPr>
            <a:r>
              <a:rPr lang="en-US" altLang="zh-CN" sz="2400" noProof="1"/>
              <a:t>        	FROM Student</a:t>
            </a:r>
          </a:p>
          <a:p>
            <a:pPr eaLnBrk="1" hangingPunct="1">
              <a:buFont typeface="Wingdings" panose="05000000000000000000" pitchFamily="2" charset="2"/>
              <a:buNone/>
            </a:pPr>
            <a:r>
              <a:rPr lang="en-US" altLang="zh-CN" sz="2400" noProof="1"/>
              <a:t>        	WHERE Sdept= 'CS' </a:t>
            </a:r>
            <a:r>
              <a:rPr lang="en-US" altLang="zh-CN" sz="2400" noProof="1">
                <a:solidFill>
                  <a:srgbClr val="0066FF"/>
                </a:solidFill>
              </a:rPr>
              <a:t>AND</a:t>
            </a:r>
            <a:r>
              <a:rPr lang="en-US" altLang="zh-CN" sz="2400" noProof="1"/>
              <a:t>  Sage&lt;=19</a:t>
            </a:r>
            <a:r>
              <a:rPr lang="zh-CN" altLang="en-US" sz="2400" noProof="1"/>
              <a:t>;</a:t>
            </a:r>
          </a:p>
          <a:p>
            <a:pPr eaLnBrk="1" hangingPunct="1"/>
            <a:endParaRPr lang="en-US" altLang="zh-CN" sz="2400"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9A5D14A8-1C1D-4DE3-8504-1640DB99E4AC}"/>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0658" name="Rectangle 3">
            <a:extLst>
              <a:ext uri="{FF2B5EF4-FFF2-40B4-BE49-F238E27FC236}">
                <a16:creationId xmlns:a16="http://schemas.microsoft.com/office/drawing/2014/main" id="{D8F028E0-58D8-44EA-ADC6-FD95CC9D5AF7}"/>
              </a:ext>
            </a:extLst>
          </p:cNvPr>
          <p:cNvSpPr>
            <a:spLocks noGrp="1" noChangeArrowheads="1"/>
          </p:cNvSpPr>
          <p:nvPr>
            <p:ph type="body" idx="4294967295"/>
          </p:nvPr>
        </p:nvSpPr>
        <p:spPr>
          <a:xfrm>
            <a:off x="827088" y="1412875"/>
            <a:ext cx="7772400" cy="4114800"/>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3.67]</a:t>
            </a:r>
            <a:r>
              <a:rPr lang="zh-CN" altLang="en-US" sz="2400"/>
              <a:t>查询既选修了课程</a:t>
            </a:r>
            <a:r>
              <a:rPr lang="en-US" altLang="zh-CN" sz="2400"/>
              <a:t>1</a:t>
            </a:r>
            <a:r>
              <a:rPr lang="zh-CN" altLang="en-US" sz="2400"/>
              <a:t>又选修了课程</a:t>
            </a:r>
            <a:r>
              <a:rPr lang="en-US" altLang="zh-CN" sz="2400"/>
              <a:t>2</a:t>
            </a:r>
            <a:r>
              <a:rPr lang="zh-CN" altLang="en-US" sz="2400"/>
              <a:t>的学生。</a:t>
            </a:r>
          </a:p>
          <a:p>
            <a:pPr lvl="1">
              <a:buFont typeface="Wingdings" panose="05000000000000000000" pitchFamily="2" charset="2"/>
              <a:buNone/>
            </a:pPr>
            <a:r>
              <a:rPr lang="zh-CN" altLang="en-US" sz="2000"/>
              <a:t>    </a:t>
            </a:r>
          </a:p>
          <a:p>
            <a:pPr lvl="1">
              <a:buFont typeface="Wingdings" panose="05000000000000000000" pitchFamily="2" charset="2"/>
              <a:buNone/>
            </a:pPr>
            <a:r>
              <a:rPr lang="zh-CN" altLang="en-US" sz="2000"/>
              <a:t>	 </a:t>
            </a:r>
            <a:r>
              <a:rPr lang="en-US" altLang="zh-CN"/>
              <a:t>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 1 ' </a:t>
            </a:r>
          </a:p>
          <a:p>
            <a:pPr lvl="1">
              <a:buFont typeface="Wingdings" panose="05000000000000000000" pitchFamily="2" charset="2"/>
              <a:buNone/>
            </a:pPr>
            <a:r>
              <a:rPr lang="en-US" altLang="zh-CN"/>
              <a:t>   </a:t>
            </a:r>
            <a:r>
              <a:rPr lang="en-US" altLang="zh-CN">
                <a:solidFill>
                  <a:srgbClr val="0066FF"/>
                </a:solidFill>
              </a:rPr>
              <a:t> INTERSECT</a:t>
            </a:r>
          </a:p>
          <a:p>
            <a:pPr lvl="1">
              <a:buFont typeface="Wingdings" panose="05000000000000000000" pitchFamily="2" charset="2"/>
              <a:buNone/>
            </a:pPr>
            <a:r>
              <a:rPr lang="en-US" altLang="zh-CN"/>
              <a:t>    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Cno='2 '</a:t>
            </a:r>
            <a:r>
              <a:rPr lang="zh-CN" altLang="en-US"/>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BDFE462-597E-44D1-94B0-40E730CF64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1682" name="Rectangle 3">
            <a:extLst>
              <a:ext uri="{FF2B5EF4-FFF2-40B4-BE49-F238E27FC236}">
                <a16:creationId xmlns:a16="http://schemas.microsoft.com/office/drawing/2014/main" id="{85F7628D-965D-42BF-84E0-2B6020EB6A7D}"/>
              </a:ext>
            </a:extLst>
          </p:cNvPr>
          <p:cNvSpPr>
            <a:spLocks noGrp="1" noChangeArrowheads="1"/>
          </p:cNvSpPr>
          <p:nvPr>
            <p:ph type="body" idx="4294967295"/>
          </p:nvPr>
        </p:nvSpPr>
        <p:spPr>
          <a:xfrm>
            <a:off x="682625" y="1098550"/>
            <a:ext cx="85693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3.67]</a:t>
            </a:r>
            <a:r>
              <a:rPr lang="zh-CN" altLang="en-US" sz="2400"/>
              <a:t>也可以表示为</a:t>
            </a:r>
            <a:r>
              <a:rPr lang="zh-CN" altLang="en-US" sz="2400">
                <a:sym typeface="Arial" panose="020B0604020202020204" pitchFamily="34" charset="0"/>
              </a:rPr>
              <a:t>嵌套查询</a:t>
            </a:r>
            <a:r>
              <a:rPr lang="zh-CN" altLang="en-US" sz="2400"/>
              <a:t>：</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1 ' AND Sno IN</a:t>
            </a:r>
          </a:p>
          <a:p>
            <a:pPr eaLnBrk="1" hangingPunct="1">
              <a:buFont typeface="Wingdings" panose="05000000000000000000" pitchFamily="2" charset="2"/>
              <a:buNone/>
            </a:pPr>
            <a:r>
              <a:rPr lang="en-US" altLang="zh-CN" sz="2400"/>
              <a:t>                                                </a:t>
            </a:r>
            <a:r>
              <a:rPr lang="zh-CN" altLang="en-US" sz="2400"/>
              <a:t>(</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2 '</a:t>
            </a:r>
            <a:r>
              <a:rPr lang="zh-CN" altLang="en-US" sz="2400"/>
              <a:t>);</a:t>
            </a:r>
          </a:p>
          <a:p>
            <a:pPr eaLnBrk="1" hangingPunct="1"/>
            <a:endParaRPr lang="en-US" altLang="zh-CN"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3725140A-602C-40D0-B1D3-8CC9A3A62D7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2706" name="Rectangle 3">
            <a:extLst>
              <a:ext uri="{FF2B5EF4-FFF2-40B4-BE49-F238E27FC236}">
                <a16:creationId xmlns:a16="http://schemas.microsoft.com/office/drawing/2014/main" id="{BD1DB470-C17C-4A32-B1B9-08F78F2C3F01}"/>
              </a:ext>
            </a:extLst>
          </p:cNvPr>
          <p:cNvSpPr>
            <a:spLocks noGrp="1" noChangeArrowheads="1"/>
          </p:cNvSpPr>
          <p:nvPr>
            <p:ph type="body" idx="4294967295"/>
          </p:nvPr>
        </p:nvSpPr>
        <p:spPr>
          <a:xfrm>
            <a:off x="684213" y="1098550"/>
            <a:ext cx="7772400" cy="4114800"/>
          </a:xfrm>
        </p:spPr>
        <p:txBody>
          <a:bodyPr/>
          <a:lstStyle/>
          <a:p>
            <a:pPr eaLnBrk="1" hangingPunct="1">
              <a:lnSpc>
                <a:spcPct val="90000"/>
              </a:lnSpc>
              <a:buFont typeface="宋体" panose="02010600030101010101" pitchFamily="2" charset="-122"/>
              <a:buNone/>
            </a:pPr>
            <a:r>
              <a:rPr lang="en-US" altLang="zh-CN" sz="2400"/>
              <a:t>[</a:t>
            </a:r>
            <a:r>
              <a:rPr lang="zh-CN" altLang="en-US" sz="2400"/>
              <a:t>例 </a:t>
            </a:r>
            <a:r>
              <a:rPr lang="en-US" altLang="zh-CN" sz="2400"/>
              <a:t>3.68]  </a:t>
            </a:r>
            <a:r>
              <a:rPr lang="zh-CN" altLang="en-US" sz="2400"/>
              <a:t>查询计算机科学系的学生与年龄不大于</a:t>
            </a:r>
            <a:r>
              <a:rPr lang="en-US" altLang="zh-CN" sz="2400"/>
              <a:t>19</a:t>
            </a:r>
            <a:r>
              <a:rPr lang="zh-CN" altLang="en-US" sz="2400"/>
              <a:t>岁的学生的差集。</a:t>
            </a:r>
          </a:p>
          <a:p>
            <a:pPr eaLnBrk="1" hangingPunct="1">
              <a:lnSpc>
                <a:spcPct val="90000"/>
              </a:lnSpc>
              <a:buFont typeface="宋体" panose="02010600030101010101" pitchFamily="2" charset="-12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Sdept='CS'</a:t>
            </a:r>
          </a:p>
          <a:p>
            <a:pPr eaLnBrk="1" hangingPunct="1">
              <a:buFont typeface="Wingdings" panose="05000000000000000000" pitchFamily="2" charset="2"/>
              <a:buNone/>
            </a:pPr>
            <a:r>
              <a:rPr lang="en-US" altLang="zh-CN" sz="2400"/>
              <a:t>    </a:t>
            </a:r>
            <a:r>
              <a:rPr lang="en-US" altLang="zh-CN" sz="2400">
                <a:solidFill>
                  <a:srgbClr val="0066FF"/>
                </a:solidFill>
              </a:rPr>
              <a:t>EXCEPT</a:t>
            </a:r>
          </a:p>
          <a:p>
            <a:pPr eaLnBrk="1" hangingPunct="1">
              <a:buFont typeface="Wingdings" panose="05000000000000000000" pitchFamily="2" charset="2"/>
              <a:buNone/>
            </a:pPr>
            <a:r>
              <a:rPr lang="en-US" altLang="zh-CN" sz="2400"/>
              <a:t>    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Sage &lt;=19;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26">
            <a:extLst>
              <a:ext uri="{FF2B5EF4-FFF2-40B4-BE49-F238E27FC236}">
                <a16:creationId xmlns:a16="http://schemas.microsoft.com/office/drawing/2014/main" id="{A2F3F87E-2B22-4CFF-809E-84CF371090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3730" name="Rectangle 1027">
            <a:extLst>
              <a:ext uri="{FF2B5EF4-FFF2-40B4-BE49-F238E27FC236}">
                <a16:creationId xmlns:a16="http://schemas.microsoft.com/office/drawing/2014/main" id="{A031A2AE-9CCE-48EA-91D1-EE4D96674D76}"/>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3.68]</a:t>
            </a:r>
            <a:r>
              <a:rPr lang="zh-CN" altLang="en-US" sz="2400"/>
              <a:t>实际上是查询计算机科学系中年龄大于</a:t>
            </a:r>
            <a:r>
              <a:rPr lang="en-US" altLang="zh-CN" sz="2400"/>
              <a:t>19</a:t>
            </a:r>
            <a:r>
              <a:rPr lang="zh-CN" altLang="en-US" sz="2400"/>
              <a:t>岁的学生</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Sage&gt;19</a:t>
            </a:r>
            <a:r>
              <a:rPr lang="zh-CN" altLang="en-US" sz="2400"/>
              <a:t>;</a:t>
            </a:r>
          </a:p>
          <a:p>
            <a:pPr eaLnBrk="1" hangingPunct="1"/>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B2F1DE7E-08DB-416D-B3E8-E0AE8A2F76EB}"/>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74754" name="Rectangle 3">
            <a:extLst>
              <a:ext uri="{FF2B5EF4-FFF2-40B4-BE49-F238E27FC236}">
                <a16:creationId xmlns:a16="http://schemas.microsoft.com/office/drawing/2014/main" id="{B15E2114-7546-4F8B-9ABF-4ABFC04BC954}"/>
              </a:ext>
            </a:extLst>
          </p:cNvPr>
          <p:cNvSpPr>
            <a:spLocks noGrp="1" noChangeArrowheads="1"/>
          </p:cNvSpPr>
          <p:nvPr>
            <p:ph type="body" idx="4294967295"/>
          </p:nvPr>
        </p:nvSpPr>
        <p:spPr>
          <a:xfrm>
            <a:off x="1042988" y="1341438"/>
            <a:ext cx="5410200" cy="4038600"/>
          </a:xfrm>
        </p:spPr>
        <p:txBody>
          <a:bodyPr/>
          <a:lstStyle/>
          <a:p>
            <a:pPr marL="0" indent="0" algn="just" eaLnBrk="1" hangingPunct="1">
              <a:lnSpc>
                <a:spcPct val="140000"/>
              </a:lnSpc>
              <a:buFont typeface="Wingdings" panose="05000000000000000000" pitchFamily="2" charset="2"/>
              <a:buNone/>
            </a:pPr>
            <a:r>
              <a:rPr lang="en-US" altLang="zh-CN"/>
              <a:t>3.4.1 </a:t>
            </a:r>
            <a:r>
              <a:rPr lang="zh-CN" altLang="en-US"/>
              <a:t>单表查询</a:t>
            </a:r>
          </a:p>
          <a:p>
            <a:pPr marL="0" indent="0" algn="just" eaLnBrk="1" hangingPunct="1">
              <a:lnSpc>
                <a:spcPct val="140000"/>
              </a:lnSpc>
              <a:buFont typeface="Wingdings" panose="05000000000000000000" pitchFamily="2" charset="2"/>
              <a:buNone/>
            </a:pPr>
            <a:r>
              <a:rPr lang="en-US" altLang="zh-CN"/>
              <a:t>3.4.2 </a:t>
            </a:r>
            <a:r>
              <a:rPr lang="zh-CN" altLang="en-US"/>
              <a:t>连接查询</a:t>
            </a:r>
          </a:p>
          <a:p>
            <a:pPr marL="0" indent="0" algn="just" eaLnBrk="1" hangingPunct="1">
              <a:lnSpc>
                <a:spcPct val="140000"/>
              </a:lnSpc>
              <a:buFont typeface="Wingdings" panose="05000000000000000000" pitchFamily="2" charset="2"/>
              <a:buNone/>
            </a:pPr>
            <a:r>
              <a:rPr lang="en-US" altLang="zh-CN"/>
              <a:t>3.4.3 </a:t>
            </a:r>
            <a:r>
              <a:rPr lang="zh-CN" altLang="en-US"/>
              <a:t>嵌套查询</a:t>
            </a:r>
          </a:p>
          <a:p>
            <a:pPr marL="0" indent="0" algn="just" eaLnBrk="1" hangingPunct="1">
              <a:lnSpc>
                <a:spcPct val="140000"/>
              </a:lnSpc>
              <a:buFont typeface="Wingdings" panose="05000000000000000000" pitchFamily="2" charset="2"/>
              <a:buNone/>
            </a:pPr>
            <a:r>
              <a:rPr lang="en-US" altLang="zh-CN"/>
              <a:t>3.4.4 </a:t>
            </a:r>
            <a:r>
              <a:rPr lang="zh-CN" altLang="en-US"/>
              <a:t>集合查询</a:t>
            </a:r>
          </a:p>
          <a:p>
            <a:pPr marL="0" indent="0" algn="just" eaLnBrk="1" hangingPunct="1">
              <a:lnSpc>
                <a:spcPct val="140000"/>
              </a:lnSpc>
              <a:buFont typeface="Wingdings" panose="05000000000000000000" pitchFamily="2" charset="2"/>
              <a:buNone/>
            </a:pPr>
            <a:r>
              <a:rPr lang="en-US" altLang="zh-CN">
                <a:solidFill>
                  <a:srgbClr val="00B050"/>
                </a:solidFill>
              </a:rPr>
              <a:t>3.4.5</a:t>
            </a:r>
            <a:r>
              <a:rPr lang="zh-CN" altLang="en-US">
                <a:solidFill>
                  <a:srgbClr val="00B050"/>
                </a:solidFill>
              </a:rPr>
              <a:t>基于派生表的查询</a:t>
            </a:r>
            <a:endParaRPr lang="en-US" altLang="zh-CN">
              <a:solidFill>
                <a:srgbClr val="00B050"/>
              </a:solidFill>
            </a:endParaRPr>
          </a:p>
          <a:p>
            <a:pPr marL="0" indent="0" algn="just" eaLnBrk="1" hangingPunct="1">
              <a:lnSpc>
                <a:spcPct val="140000"/>
              </a:lnSpc>
              <a:buFont typeface="Wingdings" panose="05000000000000000000" pitchFamily="2" charset="2"/>
              <a:buNone/>
            </a:pPr>
            <a:r>
              <a:rPr lang="en-US" altLang="zh-CN"/>
              <a:t>3.4.6 Select</a:t>
            </a:r>
            <a:r>
              <a:rPr lang="zh-CN" altLang="en-US"/>
              <a:t>语句的一般形式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E9027954-AB6E-445D-9000-E8F89B4C8FE7}"/>
              </a:ext>
            </a:extLst>
          </p:cNvPr>
          <p:cNvSpPr>
            <a:spLocks noGrp="1" noChangeArrowheads="1"/>
          </p:cNvSpPr>
          <p:nvPr>
            <p:ph type="title" idx="4294967295"/>
          </p:nvPr>
        </p:nvSpPr>
        <p:spPr/>
        <p:txBody>
          <a:bodyPr/>
          <a:lstStyle/>
          <a:p>
            <a:pPr eaLnBrk="1" hangingPunct="1"/>
            <a:r>
              <a:rPr lang="en-US" altLang="zh-CN" sz="3600"/>
              <a:t>3.4.5 </a:t>
            </a:r>
            <a:r>
              <a:rPr lang="zh-CN" altLang="en-US" sz="3600"/>
              <a:t>基于派生表的查询</a:t>
            </a:r>
          </a:p>
        </p:txBody>
      </p:sp>
      <p:sp>
        <p:nvSpPr>
          <p:cNvPr id="80898" name="内容占位符 2">
            <a:extLst>
              <a:ext uri="{FF2B5EF4-FFF2-40B4-BE49-F238E27FC236}">
                <a16:creationId xmlns:a16="http://schemas.microsoft.com/office/drawing/2014/main" id="{B7EB6512-D413-4E01-AFD3-7F8C07800D38}"/>
              </a:ext>
            </a:extLst>
          </p:cNvPr>
          <p:cNvSpPr>
            <a:spLocks noGrp="1"/>
          </p:cNvSpPr>
          <p:nvPr>
            <p:ph idx="4294967295"/>
          </p:nvPr>
        </p:nvSpPr>
        <p:spPr>
          <a:xfrm>
            <a:off x="457200" y="1098550"/>
            <a:ext cx="8507413" cy="5140325"/>
          </a:xfrm>
          <a:ln>
            <a:miter/>
          </a:ln>
        </p:spPr>
        <p:txBody>
          <a:bodyPr/>
          <a:lstStyle/>
          <a:p>
            <a:pPr marL="0" indent="0" eaLnBrk="1" hangingPunct="1">
              <a:lnSpc>
                <a:spcPct val="90000"/>
              </a:lnSpc>
              <a:buFont typeface="Wingdings" panose="05000000000000000000" pitchFamily="2" charset="2"/>
              <a:buNone/>
            </a:pPr>
            <a:r>
              <a:rPr lang="zh-CN" altLang="en-US" sz="2400" u="sng" noProof="1">
                <a:solidFill>
                  <a:srgbClr val="0066FF"/>
                </a:solidFill>
                <a:latin typeface="宋体" panose="02010600030101010101" pitchFamily="2" charset="-122"/>
              </a:rPr>
              <a:t>子查询</a:t>
            </a:r>
            <a:r>
              <a:rPr lang="zh-CN" altLang="en-US" sz="2400" noProof="1">
                <a:solidFill>
                  <a:srgbClr val="0066FF"/>
                </a:solidFill>
                <a:latin typeface="宋体" panose="02010600030101010101" pitchFamily="2" charset="-122"/>
              </a:rPr>
              <a:t>不仅可以出现在</a:t>
            </a:r>
            <a:r>
              <a:rPr lang="en-US" altLang="zh-CN" sz="2400" noProof="1">
                <a:solidFill>
                  <a:srgbClr val="0066FF"/>
                </a:solidFill>
              </a:rPr>
              <a:t>WHERE</a:t>
            </a:r>
            <a:r>
              <a:rPr lang="zh-CN" altLang="en-US" sz="2400" noProof="1">
                <a:solidFill>
                  <a:srgbClr val="0066FF"/>
                </a:solidFill>
                <a:latin typeface="宋体" panose="02010600030101010101" pitchFamily="2" charset="-122"/>
              </a:rPr>
              <a:t>子句中，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还可以出现在</a:t>
            </a:r>
            <a:r>
              <a:rPr lang="en-US" altLang="zh-CN" sz="2400" noProof="1">
                <a:solidFill>
                  <a:srgbClr val="0066FF"/>
                </a:solidFill>
              </a:rPr>
              <a:t>FROM</a:t>
            </a:r>
            <a:r>
              <a:rPr lang="zh-CN" altLang="en-US" sz="2400" noProof="1">
                <a:solidFill>
                  <a:srgbClr val="0066FF"/>
                </a:solidFill>
                <a:latin typeface="宋体" panose="02010600030101010101" pitchFamily="2" charset="-122"/>
              </a:rPr>
              <a:t>子句中，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这时子查询生成的</a:t>
            </a:r>
            <a:r>
              <a:rPr lang="zh-CN" altLang="en-US" sz="2400" u="sng" noProof="1">
                <a:solidFill>
                  <a:srgbClr val="0066FF"/>
                </a:solidFill>
                <a:latin typeface="宋体" panose="02010600030101010101" pitchFamily="2" charset="-122"/>
              </a:rPr>
              <a:t>临时派生表</a:t>
            </a:r>
            <a:r>
              <a:rPr lang="zh-CN" altLang="en-US" sz="2400" noProof="1">
                <a:solidFill>
                  <a:srgbClr val="0066FF"/>
                </a:solidFill>
                <a:latin typeface="宋体" panose="02010600030101010101" pitchFamily="2" charset="-122"/>
              </a:rPr>
              <a:t>成为主查询的查询对象。</a:t>
            </a:r>
          </a:p>
          <a:p>
            <a:pPr eaLnBrk="1" hangingPunct="1">
              <a:lnSpc>
                <a:spcPct val="90000"/>
              </a:lnSpc>
            </a:pPr>
            <a:endParaRPr lang="en-US" altLang="x-none" sz="2300" noProof="1">
              <a:latin typeface="宋体" panose="02010600030101010101" pitchFamily="2" charset="-122"/>
            </a:endParaRPr>
          </a:p>
          <a:p>
            <a:pPr eaLnBrk="1" hangingPunct="1">
              <a:lnSpc>
                <a:spcPct val="90000"/>
              </a:lnSpc>
              <a:buFont typeface="Wingdings" panose="05000000000000000000" pitchFamily="2" charset="2"/>
              <a:buNone/>
            </a:pPr>
            <a:r>
              <a:rPr lang="en-US" altLang="zh-CN" sz="2000" noProof="1"/>
              <a:t>[</a:t>
            </a:r>
            <a:r>
              <a:rPr lang="zh-CN" altLang="en-US" sz="2000" noProof="1">
                <a:latin typeface="宋体" panose="02010600030101010101" pitchFamily="2" charset="-122"/>
              </a:rPr>
              <a:t>例</a:t>
            </a:r>
            <a:r>
              <a:rPr lang="en-US" altLang="zh-CN" sz="2000" noProof="1"/>
              <a:t>3.57]</a:t>
            </a:r>
            <a:r>
              <a:rPr lang="zh-CN" altLang="en-US" sz="2000" noProof="1">
                <a:latin typeface="宋体" panose="02010600030101010101" pitchFamily="2" charset="-122"/>
              </a:rPr>
              <a:t>找出每个学生超过他自己选修课程平均成绩的课程号</a:t>
            </a:r>
            <a:endParaRPr lang="en-US" altLang="x-none" sz="2000" noProof="1">
              <a:latin typeface="宋体" panose="02010600030101010101" pitchFamily="2" charset="-122"/>
            </a:endParaRPr>
          </a:p>
          <a:p>
            <a:pPr eaLnBrk="1" hangingPunct="1">
              <a:lnSpc>
                <a:spcPct val="90000"/>
              </a:lnSpc>
              <a:buFont typeface="Wingdings" panose="05000000000000000000" pitchFamily="2" charset="2"/>
              <a:buNone/>
            </a:pPr>
            <a:r>
              <a:rPr lang="en-US" altLang="x-none" sz="2000" noProof="1"/>
              <a:t>     </a:t>
            </a:r>
          </a:p>
          <a:p>
            <a:pPr eaLnBrk="1" hangingPunct="1">
              <a:lnSpc>
                <a:spcPct val="90000"/>
              </a:lnSpc>
              <a:buFont typeface="Wingdings" panose="05000000000000000000" pitchFamily="2" charset="2"/>
              <a:buNone/>
            </a:pPr>
            <a:r>
              <a:rPr lang="zh-CN" altLang="en-US" sz="2000" noProof="1"/>
              <a:t>    </a:t>
            </a:r>
            <a:r>
              <a:rPr lang="en-US" altLang="zh-CN" sz="2000" noProof="1"/>
              <a:t>SELECT Sno, Cno</a:t>
            </a:r>
          </a:p>
          <a:p>
            <a:pPr eaLnBrk="1" hangingPunct="1">
              <a:lnSpc>
                <a:spcPct val="90000"/>
              </a:lnSpc>
              <a:buFont typeface="Wingdings" panose="05000000000000000000" pitchFamily="2" charset="2"/>
              <a:buNone/>
            </a:pPr>
            <a:r>
              <a:rPr lang="en-US" altLang="zh-CN" sz="2000" noProof="1"/>
              <a:t>    FROM SC, </a:t>
            </a:r>
            <a:r>
              <a:rPr lang="zh-CN" altLang="en-US" sz="2000" noProof="1"/>
              <a:t>(</a:t>
            </a:r>
            <a:r>
              <a:rPr lang="en-US" altLang="zh-CN" sz="2000" noProof="1">
                <a:solidFill>
                  <a:srgbClr val="33CC33"/>
                </a:solidFill>
              </a:rPr>
              <a:t>SELECT  Sno, Avg</a:t>
            </a:r>
            <a:r>
              <a:rPr lang="zh-CN" altLang="en-US" sz="2000" noProof="1">
                <a:solidFill>
                  <a:srgbClr val="33CC33"/>
                </a:solidFill>
              </a:rPr>
              <a:t>(</a:t>
            </a:r>
            <a:r>
              <a:rPr lang="en-US" altLang="zh-CN" sz="2000" noProof="1">
                <a:solidFill>
                  <a:srgbClr val="33CC33"/>
                </a:solidFill>
              </a:rPr>
              <a:t>Grade</a:t>
            </a:r>
            <a:r>
              <a:rPr lang="zh-CN" altLang="en-US" sz="2000" noProof="1">
                <a:solidFill>
                  <a:srgbClr val="33CC33"/>
                </a:solidFill>
              </a:rPr>
              <a:t>)</a:t>
            </a:r>
            <a:r>
              <a:rPr lang="en-US" altLang="zh-CN" sz="2000" noProof="1">
                <a:solidFill>
                  <a:srgbClr val="33CC33"/>
                </a:solidFill>
              </a:rPr>
              <a:t> </a:t>
            </a:r>
          </a:p>
          <a:p>
            <a:pPr eaLnBrk="1" hangingPunct="1">
              <a:lnSpc>
                <a:spcPct val="90000"/>
              </a:lnSpc>
              <a:buFont typeface="Wingdings" panose="05000000000000000000" pitchFamily="2" charset="2"/>
              <a:buNone/>
            </a:pPr>
            <a:r>
              <a:rPr lang="en-US" altLang="zh-CN" sz="2000" noProof="1">
                <a:solidFill>
                  <a:srgbClr val="33CC33"/>
                </a:solidFill>
              </a:rPr>
              <a:t>                        FROM   SC </a:t>
            </a:r>
          </a:p>
          <a:p>
            <a:pPr eaLnBrk="1" hangingPunct="1">
              <a:lnSpc>
                <a:spcPct val="90000"/>
              </a:lnSpc>
              <a:buFont typeface="Wingdings" panose="05000000000000000000" pitchFamily="2" charset="2"/>
              <a:buNone/>
            </a:pPr>
            <a:r>
              <a:rPr lang="en-US" altLang="zh-CN" sz="2000" noProof="1">
                <a:solidFill>
                  <a:srgbClr val="33CC33"/>
                </a:solidFill>
              </a:rPr>
              <a:t>    		           GROUP BY   Sno</a:t>
            </a:r>
            <a:r>
              <a:rPr lang="zh-CN" altLang="en-US" sz="2000" noProof="1"/>
              <a:t>)</a:t>
            </a:r>
          </a:p>
          <a:p>
            <a:pPr eaLnBrk="1" hangingPunct="1">
              <a:lnSpc>
                <a:spcPct val="90000"/>
              </a:lnSpc>
              <a:buFont typeface="Wingdings" panose="05000000000000000000" pitchFamily="2" charset="2"/>
              <a:buNone/>
            </a:pPr>
            <a:r>
              <a:rPr lang="en-US" altLang="zh-CN" sz="2000" noProof="1"/>
              <a:t>                        </a:t>
            </a:r>
            <a:r>
              <a:rPr lang="en-US" altLang="zh-CN" sz="2000" noProof="1">
                <a:solidFill>
                  <a:srgbClr val="FF0000"/>
                </a:solidFill>
              </a:rPr>
              <a:t>AS</a:t>
            </a:r>
            <a:r>
              <a:rPr lang="en-US" altLang="zh-CN" sz="2000" noProof="1">
                <a:solidFill>
                  <a:srgbClr val="33CC33"/>
                </a:solidFill>
              </a:rPr>
              <a:t>   Avg_sc</a:t>
            </a:r>
            <a:r>
              <a:rPr lang="zh-CN" altLang="en-US" sz="2000" noProof="1">
                <a:solidFill>
                  <a:srgbClr val="33CC33"/>
                </a:solidFill>
              </a:rPr>
              <a:t>(</a:t>
            </a:r>
            <a:r>
              <a:rPr lang="en-US" altLang="zh-CN" sz="2000" noProof="1">
                <a:solidFill>
                  <a:srgbClr val="33CC33"/>
                </a:solidFill>
              </a:rPr>
              <a:t>avg_sno,avg_grade</a:t>
            </a:r>
            <a:r>
              <a:rPr lang="zh-CN" altLang="en-US" sz="2000" noProof="1">
                <a:solidFill>
                  <a:srgbClr val="33CC33"/>
                </a:solidFill>
              </a:rPr>
              <a:t>)</a:t>
            </a:r>
          </a:p>
          <a:p>
            <a:pPr eaLnBrk="1" hangingPunct="1">
              <a:lnSpc>
                <a:spcPct val="90000"/>
              </a:lnSpc>
              <a:buFont typeface="Wingdings" panose="05000000000000000000" pitchFamily="2" charset="2"/>
              <a:buNone/>
            </a:pPr>
            <a:r>
              <a:rPr lang="en-US" altLang="zh-CN" sz="2000" noProof="1"/>
              <a:t>    WHERE SC.Sno = Avg_sc.avg_sno</a:t>
            </a:r>
          </a:p>
          <a:p>
            <a:pPr eaLnBrk="1" hangingPunct="1">
              <a:lnSpc>
                <a:spcPct val="90000"/>
              </a:lnSpc>
              <a:buFont typeface="Wingdings" panose="05000000000000000000" pitchFamily="2" charset="2"/>
              <a:buNone/>
            </a:pPr>
            <a:r>
              <a:rPr lang="en-US" altLang="zh-CN" sz="2000" noProof="1"/>
              <a:t>                        and SC.Grade &gt;=Avg_sc.avg_grade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12">
            <a:extLst>
              <a:ext uri="{FF2B5EF4-FFF2-40B4-BE49-F238E27FC236}">
                <a16:creationId xmlns:a16="http://schemas.microsoft.com/office/drawing/2014/main" id="{8A840C83-963A-4F97-B4DF-D37D0FBC3241}"/>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等值与非等值连接查询（续）</a:t>
            </a:r>
          </a:p>
        </p:txBody>
      </p:sp>
      <p:graphicFrame>
        <p:nvGraphicFramePr>
          <p:cNvPr id="15363" name="Group 3">
            <a:extLst>
              <a:ext uri="{FF2B5EF4-FFF2-40B4-BE49-F238E27FC236}">
                <a16:creationId xmlns:a16="http://schemas.microsoft.com/office/drawing/2014/main" id="{043FE43A-083B-454F-90E9-A6EDB4AFA79C}"/>
              </a:ext>
            </a:extLst>
          </p:cNvPr>
          <p:cNvGraphicFramePr>
            <a:graphicFrameLocks noGrp="1"/>
          </p:cNvGraphicFramePr>
          <p:nvPr>
            <p:ph idx="4294967295"/>
          </p:nvPr>
        </p:nvGraphicFramePr>
        <p:xfrm>
          <a:off x="684213" y="1916113"/>
          <a:ext cx="7999412" cy="2968626"/>
        </p:xfrm>
        <a:graphic>
          <a:graphicData uri="http://schemas.openxmlformats.org/drawingml/2006/table">
            <a:tbl>
              <a:tblPr/>
              <a:tblGrid>
                <a:gridCol w="1565275">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74687">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tblGrid>
              <a:tr h="5207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31" name="Text Box 423">
            <a:extLst>
              <a:ext uri="{FF2B5EF4-FFF2-40B4-BE49-F238E27FC236}">
                <a16:creationId xmlns:a16="http://schemas.microsoft.com/office/drawing/2014/main" id="{F7CC90AA-DB34-46CA-A363-DCCB354A4905}"/>
              </a:ext>
            </a:extLst>
          </p:cNvPr>
          <p:cNvSpPr txBox="1">
            <a:spLocks noChangeArrowheads="1"/>
          </p:cNvSpPr>
          <p:nvPr/>
        </p:nvSpPr>
        <p:spPr bwMode="auto">
          <a:xfrm>
            <a:off x="427038" y="1270000"/>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查询结果：</a:t>
            </a:r>
          </a:p>
        </p:txBody>
      </p:sp>
      <p:sp>
        <p:nvSpPr>
          <p:cNvPr id="11332" name="Line 424">
            <a:extLst>
              <a:ext uri="{FF2B5EF4-FFF2-40B4-BE49-F238E27FC236}">
                <a16:creationId xmlns:a16="http://schemas.microsoft.com/office/drawing/2014/main" id="{D5587810-25C1-46C7-B6DF-99BF2155883B}"/>
              </a:ext>
            </a:extLst>
          </p:cNvPr>
          <p:cNvSpPr>
            <a:spLocks noChangeShapeType="1"/>
          </p:cNvSpPr>
          <p:nvPr/>
        </p:nvSpPr>
        <p:spPr bwMode="auto">
          <a:xfrm>
            <a:off x="684213" y="2420938"/>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08B1C54E-7D8F-4032-B552-7E35B80C26CA}"/>
              </a:ext>
            </a:extLst>
          </p:cNvPr>
          <p:cNvSpPr>
            <a:spLocks noGrp="1" noChangeArrowheads="1"/>
          </p:cNvSpPr>
          <p:nvPr>
            <p:ph type="title" idx="4294967295"/>
          </p:nvPr>
        </p:nvSpPr>
        <p:spPr/>
        <p:txBody>
          <a:bodyPr/>
          <a:lstStyle/>
          <a:p>
            <a:pPr eaLnBrk="1" hangingPunct="1"/>
            <a:r>
              <a:rPr lang="zh-CN" altLang="en-US" sz="3600"/>
              <a:t>基于派生表的查询（续）</a:t>
            </a:r>
          </a:p>
        </p:txBody>
      </p:sp>
      <p:sp>
        <p:nvSpPr>
          <p:cNvPr id="81922" name="内容占位符 2">
            <a:extLst>
              <a:ext uri="{FF2B5EF4-FFF2-40B4-BE49-F238E27FC236}">
                <a16:creationId xmlns:a16="http://schemas.microsoft.com/office/drawing/2014/main" id="{9E23EA19-F8AD-4579-8BB5-1831960A8EF1}"/>
              </a:ext>
            </a:extLst>
          </p:cNvPr>
          <p:cNvSpPr>
            <a:spLocks noGrp="1"/>
          </p:cNvSpPr>
          <p:nvPr>
            <p:ph idx="4294967295"/>
          </p:nvPr>
        </p:nvSpPr>
        <p:spPr>
          <a:xfrm>
            <a:off x="323850" y="1268413"/>
            <a:ext cx="8820150" cy="4495800"/>
          </a:xfrm>
          <a:ln>
            <a:miter/>
          </a:ln>
        </p:spPr>
        <p:txBody>
          <a:bodyPr/>
          <a:lstStyle/>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如果子查询中没有聚集函数，</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派生表可以不指定属性列，</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子查询</a:t>
            </a:r>
            <a:r>
              <a:rPr lang="en-US" altLang="zh-CN" sz="2400" noProof="1">
                <a:solidFill>
                  <a:srgbClr val="0066FF"/>
                </a:solidFill>
              </a:rPr>
              <a:t>SELECT</a:t>
            </a:r>
            <a:r>
              <a:rPr lang="zh-CN" altLang="en-US" sz="2400" noProof="1">
                <a:solidFill>
                  <a:srgbClr val="0066FF"/>
                </a:solidFill>
                <a:latin typeface="宋体" panose="02010600030101010101" pitchFamily="2" charset="-122"/>
              </a:rPr>
              <a:t>子句后面的列名为其缺省属性。</a:t>
            </a:r>
          </a:p>
          <a:p>
            <a:pPr eaLnBrk="1" hangingPunct="1"/>
            <a:endParaRPr lang="en-US" altLang="zh-CN" sz="2400" noProof="1">
              <a:latin typeface="宋体" panose="02010600030101010101" pitchFamily="2" charset="-122"/>
            </a:endParaRPr>
          </a:p>
          <a:p>
            <a:pPr eaLnBrk="1" hangingPunct="1">
              <a:buFont typeface="Wingdings" panose="05000000000000000000" pitchFamily="2" charset="2"/>
              <a:buNone/>
            </a:pPr>
            <a:r>
              <a:rPr lang="en-US" altLang="zh-CN" sz="2400" noProof="1"/>
              <a:t>[</a:t>
            </a:r>
            <a:r>
              <a:rPr lang="zh-CN" altLang="en-US" sz="2400" noProof="1">
                <a:latin typeface="宋体" panose="02010600030101010101" pitchFamily="2" charset="-122"/>
              </a:rPr>
              <a:t>例</a:t>
            </a:r>
            <a:r>
              <a:rPr lang="en-US" altLang="zh-CN" sz="2400" noProof="1"/>
              <a:t>]</a:t>
            </a:r>
            <a:r>
              <a:rPr lang="zh-CN" altLang="en-US" sz="2400" noProof="1">
                <a:latin typeface="宋体" panose="02010600030101010101" pitchFamily="2" charset="-122"/>
              </a:rPr>
              <a:t>查询所有选修了</a:t>
            </a:r>
            <a:r>
              <a:rPr lang="en-US" altLang="zh-CN" sz="2400" noProof="1">
                <a:latin typeface="宋体" panose="02010600030101010101" pitchFamily="2" charset="-122"/>
              </a:rPr>
              <a:t>1</a:t>
            </a:r>
            <a:r>
              <a:rPr lang="zh-CN" altLang="en-US" sz="2400" noProof="1">
                <a:latin typeface="宋体" panose="02010600030101010101" pitchFamily="2" charset="-122"/>
              </a:rPr>
              <a:t>号课程的学生姓名，可以用如下查询完成：</a:t>
            </a:r>
            <a:endParaRPr lang="en-US" altLang="x-none" sz="2400" noProof="1">
              <a:latin typeface="宋体" panose="02010600030101010101" pitchFamily="2" charset="-122"/>
            </a:endParaRPr>
          </a:p>
          <a:p>
            <a:pPr eaLnBrk="1" hangingPunct="1">
              <a:lnSpc>
                <a:spcPct val="120000"/>
              </a:lnSpc>
              <a:buFont typeface="Wingdings" panose="05000000000000000000" pitchFamily="2" charset="2"/>
              <a:buNone/>
            </a:pPr>
            <a:r>
              <a:rPr lang="en-US" altLang="x-none" sz="2200" noProof="1"/>
              <a:t>    </a:t>
            </a:r>
            <a:r>
              <a:rPr lang="en-US" altLang="zh-CN" sz="2200" noProof="1"/>
              <a:t>SELECT Sname</a:t>
            </a:r>
            <a:endParaRPr lang="zh-CN" altLang="en-US" sz="2200" noProof="1"/>
          </a:p>
          <a:p>
            <a:pPr eaLnBrk="1" hangingPunct="1">
              <a:lnSpc>
                <a:spcPct val="120000"/>
              </a:lnSpc>
              <a:buFont typeface="Wingdings" panose="05000000000000000000" pitchFamily="2" charset="2"/>
              <a:buNone/>
            </a:pPr>
            <a:r>
              <a:rPr lang="en-US" altLang="zh-CN" sz="2200" noProof="1"/>
              <a:t>    FROM     Student,  </a:t>
            </a:r>
          </a:p>
          <a:p>
            <a:pPr eaLnBrk="1" hangingPunct="1">
              <a:lnSpc>
                <a:spcPct val="120000"/>
              </a:lnSpc>
              <a:buFont typeface="Wingdings" panose="05000000000000000000" pitchFamily="2" charset="2"/>
              <a:buNone/>
            </a:pPr>
            <a:r>
              <a:rPr lang="en-US" altLang="zh-CN" sz="2200" noProof="1"/>
              <a:t>                   </a:t>
            </a:r>
            <a:r>
              <a:rPr lang="zh-CN" altLang="en-US" sz="2200" noProof="1"/>
              <a:t>(</a:t>
            </a:r>
            <a:r>
              <a:rPr lang="en-US" altLang="zh-CN" sz="2200" noProof="1">
                <a:solidFill>
                  <a:srgbClr val="33CC33"/>
                </a:solidFill>
              </a:rPr>
              <a:t>SELECT Sno FROM SC WHERE Cno=' 1 '</a:t>
            </a:r>
            <a:r>
              <a:rPr lang="zh-CN" altLang="en-US" sz="2200" noProof="1"/>
              <a:t>)</a:t>
            </a:r>
            <a:r>
              <a:rPr lang="en-US" altLang="zh-CN" sz="2200" noProof="1"/>
              <a:t> </a:t>
            </a:r>
            <a:r>
              <a:rPr lang="en-US" altLang="zh-CN" sz="2200" noProof="1">
                <a:solidFill>
                  <a:srgbClr val="FF0000"/>
                </a:solidFill>
              </a:rPr>
              <a:t>AS</a:t>
            </a:r>
            <a:r>
              <a:rPr lang="en-US" altLang="zh-CN" sz="2200" noProof="1"/>
              <a:t> </a:t>
            </a:r>
            <a:r>
              <a:rPr lang="en-US" altLang="zh-CN" sz="2200" noProof="1">
                <a:solidFill>
                  <a:srgbClr val="33CC33"/>
                </a:solidFill>
              </a:rPr>
              <a:t>SC1</a:t>
            </a:r>
          </a:p>
          <a:p>
            <a:pPr eaLnBrk="1" hangingPunct="1">
              <a:lnSpc>
                <a:spcPct val="120000"/>
              </a:lnSpc>
              <a:buFont typeface="Wingdings" panose="05000000000000000000" pitchFamily="2" charset="2"/>
              <a:buNone/>
            </a:pPr>
            <a:r>
              <a:rPr lang="en-US" altLang="zh-CN" sz="2200" noProof="1"/>
              <a:t>    WHERE  Student.Sno=SC1.Sno;</a:t>
            </a:r>
            <a:endParaRPr lang="zh-CN" altLang="en-US" sz="2200"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zh-CN" altLang="en-US"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ED96E733-919F-41DD-92F2-0142C029D9E3}"/>
              </a:ext>
            </a:extLst>
          </p:cNvPr>
          <p:cNvSpPr txBox="1">
            <a:spLocks noChangeArrowheads="1"/>
          </p:cNvSpPr>
          <p:nvPr/>
        </p:nvSpPr>
        <p:spPr bwMode="auto">
          <a:xfrm>
            <a:off x="1042988" y="1196975"/>
            <a:ext cx="5410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40000"/>
              </a:lnSpc>
              <a:spcBef>
                <a:spcPct val="20000"/>
              </a:spcBef>
              <a:buClr>
                <a:schemeClr val="tx1"/>
              </a:buClr>
              <a:buSzPct val="100000"/>
            </a:pPr>
            <a:r>
              <a:rPr lang="en-US" altLang="zh-CN" sz="2800" b="1"/>
              <a:t>3.4.1 </a:t>
            </a:r>
            <a:r>
              <a:rPr lang="zh-CN" altLang="en-US" sz="2800" b="1"/>
              <a:t>单表查询</a:t>
            </a:r>
          </a:p>
          <a:p>
            <a:pPr algn="just">
              <a:lnSpc>
                <a:spcPct val="140000"/>
              </a:lnSpc>
              <a:spcBef>
                <a:spcPct val="20000"/>
              </a:spcBef>
              <a:buClr>
                <a:schemeClr val="tx1"/>
              </a:buClr>
            </a:pPr>
            <a:r>
              <a:rPr lang="en-US" altLang="zh-CN" sz="2800" b="1"/>
              <a:t>3.4.2 </a:t>
            </a:r>
            <a:r>
              <a:rPr lang="zh-CN" altLang="en-US" sz="2800" b="1"/>
              <a:t>连接查询</a:t>
            </a:r>
          </a:p>
          <a:p>
            <a:pPr algn="just">
              <a:lnSpc>
                <a:spcPct val="140000"/>
              </a:lnSpc>
              <a:spcBef>
                <a:spcPct val="20000"/>
              </a:spcBef>
              <a:buClr>
                <a:schemeClr val="tx1"/>
              </a:buClr>
            </a:pPr>
            <a:r>
              <a:rPr lang="en-US" altLang="zh-CN" sz="2800" b="1"/>
              <a:t>3.4.3 </a:t>
            </a:r>
            <a:r>
              <a:rPr lang="zh-CN" altLang="en-US" sz="2800" b="1"/>
              <a:t>嵌套查询</a:t>
            </a:r>
          </a:p>
          <a:p>
            <a:pPr algn="just">
              <a:lnSpc>
                <a:spcPct val="140000"/>
              </a:lnSpc>
              <a:spcBef>
                <a:spcPct val="20000"/>
              </a:spcBef>
              <a:buClr>
                <a:schemeClr val="tx1"/>
              </a:buClr>
            </a:pPr>
            <a:r>
              <a:rPr lang="en-US" altLang="zh-CN" sz="2800" b="1"/>
              <a:t>3.4.4 </a:t>
            </a:r>
            <a:r>
              <a:rPr lang="zh-CN" altLang="en-US" sz="2800" b="1"/>
              <a:t>集合查询</a:t>
            </a:r>
          </a:p>
          <a:p>
            <a:pPr algn="just">
              <a:lnSpc>
                <a:spcPct val="140000"/>
              </a:lnSpc>
              <a:spcBef>
                <a:spcPct val="20000"/>
              </a:spcBef>
              <a:buClr>
                <a:schemeClr val="tx1"/>
              </a:buClr>
            </a:pPr>
            <a:r>
              <a:rPr lang="en-US" altLang="zh-CN" sz="2800" b="1"/>
              <a:t>3.4.5</a:t>
            </a:r>
            <a:r>
              <a:rPr lang="zh-CN" altLang="en-US" sz="2800" b="1"/>
              <a:t>基于派生表的查询</a:t>
            </a:r>
            <a:endParaRPr lang="en-US" altLang="zh-CN" sz="2800" b="1"/>
          </a:p>
          <a:p>
            <a:pPr algn="just">
              <a:lnSpc>
                <a:spcPct val="140000"/>
              </a:lnSpc>
              <a:spcBef>
                <a:spcPct val="20000"/>
              </a:spcBef>
              <a:buClr>
                <a:srgbClr val="33CC33"/>
              </a:buClr>
            </a:pPr>
            <a:r>
              <a:rPr lang="en-US" altLang="zh-CN" sz="2800" b="1">
                <a:solidFill>
                  <a:srgbClr val="00B050"/>
                </a:solidFill>
              </a:rPr>
              <a:t>3.4.6 SELECT</a:t>
            </a:r>
            <a:r>
              <a:rPr lang="zh-CN" altLang="en-US" sz="2800" b="1">
                <a:solidFill>
                  <a:srgbClr val="00B050"/>
                </a:solidFill>
              </a:rPr>
              <a:t>语句的一般形式 </a:t>
            </a:r>
          </a:p>
        </p:txBody>
      </p:sp>
      <p:sp>
        <p:nvSpPr>
          <p:cNvPr id="77826" name="Rectangle 2">
            <a:extLst>
              <a:ext uri="{FF2B5EF4-FFF2-40B4-BE49-F238E27FC236}">
                <a16:creationId xmlns:a16="http://schemas.microsoft.com/office/drawing/2014/main" id="{E6086D5D-C8CD-41A9-9596-4E58EA65AAEA}"/>
              </a:ext>
            </a:extLst>
          </p:cNvPr>
          <p:cNvSpPr>
            <a:spLocks noGrp="1" noChangeArrowheads="1"/>
          </p:cNvSpPr>
          <p:nvPr>
            <p:ph type="title" idx="4294967295"/>
          </p:nvPr>
        </p:nvSpPr>
        <p:spPr>
          <a:xfrm>
            <a:off x="755650" y="201613"/>
            <a:ext cx="7391400" cy="563562"/>
          </a:xfrm>
        </p:spPr>
        <p:txBody>
          <a:bodyPr/>
          <a:lstStyle/>
          <a:p>
            <a:pPr eaLnBrk="1" hangingPunct="1"/>
            <a:r>
              <a:rPr lang="en-US" altLang="zh-CN" sz="3600"/>
              <a:t>3.4  </a:t>
            </a:r>
            <a:r>
              <a:rPr lang="zh-CN" altLang="en-US" sz="3600"/>
              <a:t>数据查询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1A896DD-EEF5-4284-AA27-81481B96F3FF}"/>
              </a:ext>
            </a:extLst>
          </p:cNvPr>
          <p:cNvSpPr>
            <a:spLocks noGrp="1" noChangeArrowheads="1"/>
          </p:cNvSpPr>
          <p:nvPr>
            <p:ph type="title" idx="4294967295"/>
          </p:nvPr>
        </p:nvSpPr>
        <p:spPr/>
        <p:txBody>
          <a:bodyPr/>
          <a:lstStyle/>
          <a:p>
            <a:pPr eaLnBrk="1" hangingPunct="1"/>
            <a:r>
              <a:rPr lang="en-US" altLang="zh-CN" sz="3600"/>
              <a:t>3.4.6 SELECT</a:t>
            </a:r>
            <a:r>
              <a:rPr lang="zh-CN" altLang="en-US" sz="3600"/>
              <a:t>语句的一般格式</a:t>
            </a:r>
          </a:p>
        </p:txBody>
      </p:sp>
      <p:sp>
        <p:nvSpPr>
          <p:cNvPr id="78850" name="Rectangle 3">
            <a:extLst>
              <a:ext uri="{FF2B5EF4-FFF2-40B4-BE49-F238E27FC236}">
                <a16:creationId xmlns:a16="http://schemas.microsoft.com/office/drawing/2014/main" id="{BAB9064F-2A1B-4BE3-B4A6-42EE644357FE}"/>
              </a:ext>
            </a:extLst>
          </p:cNvPr>
          <p:cNvSpPr>
            <a:spLocks noGrp="1" noChangeArrowheads="1"/>
          </p:cNvSpPr>
          <p:nvPr>
            <p:ph type="body" idx="4294967295"/>
          </p:nvPr>
        </p:nvSpPr>
        <p:spPr>
          <a:xfrm>
            <a:off x="457200" y="1341438"/>
            <a:ext cx="7772400" cy="4751387"/>
          </a:xfrm>
        </p:spPr>
        <p:txBody>
          <a:bodyPr/>
          <a:lstStyle/>
          <a:p>
            <a:pPr eaLnBrk="1" hangingPunct="1">
              <a:lnSpc>
                <a:spcPct val="120000"/>
              </a:lnSpc>
              <a:buFont typeface="Wingdings" panose="05000000000000000000" pitchFamily="2" charset="2"/>
              <a:buNone/>
            </a:pPr>
            <a:r>
              <a:rPr lang="en-US" altLang="zh-CN" sz="2400">
                <a:solidFill>
                  <a:schemeClr val="hlink"/>
                </a:solidFill>
              </a:rPr>
              <a:t> SELECT</a:t>
            </a:r>
            <a:r>
              <a:rPr lang="en-US" altLang="zh-CN" sz="2400"/>
              <a:t> [ALL|DISTINCT]  </a:t>
            </a:r>
          </a:p>
          <a:p>
            <a:pPr eaLnBrk="1" hangingPunct="1">
              <a:lnSpc>
                <a:spcPct val="120000"/>
              </a:lnSpc>
              <a:buFont typeface="Wingdings" panose="05000000000000000000" pitchFamily="2" charset="2"/>
              <a:buNone/>
            </a:pPr>
            <a:r>
              <a:rPr lang="en-US" altLang="zh-CN" sz="2400"/>
              <a:t>   &lt;</a:t>
            </a:r>
            <a:r>
              <a:rPr lang="zh-CN" altLang="en-US" sz="2400"/>
              <a:t>目标列表达式</a:t>
            </a:r>
            <a:r>
              <a:rPr lang="en-US" altLang="zh-CN" sz="2400"/>
              <a:t>&gt; [</a:t>
            </a:r>
            <a:r>
              <a:rPr lang="zh-CN" altLang="en-US" sz="2400"/>
              <a:t>别名</a:t>
            </a:r>
            <a:r>
              <a:rPr lang="en-US" altLang="zh-CN" sz="2400"/>
              <a:t>] [ ,&lt;</a:t>
            </a:r>
            <a:r>
              <a:rPr lang="zh-CN" altLang="en-US" sz="2400"/>
              <a:t>目标列表达式</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solidFill>
                  <a:schemeClr val="hlink"/>
                </a:solidFill>
              </a:rPr>
              <a:t> FROM</a:t>
            </a:r>
            <a:r>
              <a:rPr lang="en-US" altLang="zh-CN" sz="2400">
                <a:solidFill>
                  <a:srgbClr val="FF3399"/>
                </a:solidFill>
              </a:rPr>
              <a:t>    </a:t>
            </a:r>
            <a:r>
              <a:rPr lang="en-US" altLang="zh-CN" sz="2400"/>
              <a:t> &lt;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 ,&lt;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a:t>
            </a:r>
            <a:r>
              <a:rPr lang="zh-CN" altLang="en-US" sz="2400"/>
              <a:t>(</a:t>
            </a:r>
            <a:r>
              <a:rPr lang="en-US" altLang="zh-CN" sz="2400"/>
              <a:t>&lt;SELECT</a:t>
            </a:r>
            <a:r>
              <a:rPr lang="zh-CN" altLang="en-US" sz="2400"/>
              <a:t>语句</a:t>
            </a:r>
            <a:r>
              <a:rPr lang="en-US" altLang="zh-CN" sz="2400"/>
              <a:t>&gt;</a:t>
            </a:r>
            <a:r>
              <a:rPr lang="zh-CN" altLang="en-US" sz="2400"/>
              <a:t>)</a:t>
            </a:r>
            <a:r>
              <a:rPr lang="en-US" altLang="zh-CN" sz="2400"/>
              <a:t>[AS]&lt;</a:t>
            </a:r>
            <a:r>
              <a:rPr lang="zh-CN" altLang="en-US" sz="2400"/>
              <a:t>别名</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WHERE</a:t>
            </a:r>
            <a:r>
              <a:rPr lang="en-US" altLang="zh-CN" sz="2400"/>
              <a:t> &lt;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GROUP BY</a:t>
            </a:r>
            <a:r>
              <a:rPr lang="en-US" altLang="zh-CN" sz="2400"/>
              <a:t> &lt;</a:t>
            </a:r>
            <a:r>
              <a:rPr lang="zh-CN" altLang="en-US" sz="2400"/>
              <a:t>列名</a:t>
            </a:r>
            <a:r>
              <a:rPr lang="en-US" altLang="zh-CN" sz="2400"/>
              <a:t>1&gt;[</a:t>
            </a:r>
            <a:r>
              <a:rPr lang="en-US" altLang="zh-CN" sz="2400">
                <a:solidFill>
                  <a:schemeClr val="hlink"/>
                </a:solidFill>
              </a:rPr>
              <a:t>HAVING</a:t>
            </a:r>
            <a:r>
              <a:rPr lang="en-US" altLang="zh-CN" sz="2400"/>
              <a:t>&lt;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ORDER BY</a:t>
            </a:r>
            <a:r>
              <a:rPr lang="en-US" altLang="zh-CN" sz="2400"/>
              <a:t> &lt;</a:t>
            </a:r>
            <a:r>
              <a:rPr lang="zh-CN" altLang="en-US" sz="2400"/>
              <a:t>列名</a:t>
            </a:r>
            <a:r>
              <a:rPr lang="en-US" altLang="zh-CN" sz="2400"/>
              <a:t>2&gt; [ASC|DESC]]</a:t>
            </a:r>
            <a:r>
              <a:rPr lang="en-US" altLang="zh-CN" sz="200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4AD2AD-5EDC-460A-8702-DB14C4F255E4}"/>
              </a:ext>
            </a:extLst>
          </p:cNvPr>
          <p:cNvSpPr/>
          <p:nvPr/>
        </p:nvSpPr>
        <p:spPr>
          <a:xfrm>
            <a:off x="2393315" y="2326004"/>
            <a:ext cx="4070350" cy="1737360"/>
          </a:xfrm>
          <a:prstGeom prst="rect">
            <a:avLst/>
          </a:prstGeom>
          <a:noFill/>
          <a:ln>
            <a:noFill/>
          </a:ln>
        </p:spPr>
        <p:txBody>
          <a:bodyPr>
            <a:spAutoFit/>
          </a:bodyPr>
          <a:lstStyle/>
          <a:p>
            <a:pPr algn="ctr"/>
            <a:r>
              <a:rPr lang="en-US" altLang="zh-CN" sz="5400" noProof="1">
                <a:ln w="22225">
                  <a:solidFill>
                    <a:schemeClr val="accent2"/>
                  </a:solidFill>
                  <a:prstDash val="solid"/>
                </a:ln>
                <a:solidFill>
                  <a:schemeClr val="accent2">
                    <a:lumMod val="40000"/>
                    <a:lumOff val="60000"/>
                  </a:schemeClr>
                </a:solidFill>
                <a:cs typeface="+mn-ea"/>
              </a:rPr>
              <a:t>3.4 </a:t>
            </a:r>
            <a:r>
              <a:rPr lang="zh-CN" altLang="en-US" sz="5400" noProof="1">
                <a:ln w="22225">
                  <a:solidFill>
                    <a:schemeClr val="accent2"/>
                  </a:solidFill>
                  <a:prstDash val="solid"/>
                </a:ln>
                <a:solidFill>
                  <a:schemeClr val="accent2">
                    <a:lumMod val="40000"/>
                    <a:lumOff val="60000"/>
                  </a:schemeClr>
                </a:solidFill>
                <a:cs typeface="+mn-ea"/>
              </a:rPr>
              <a:t>数据查询</a:t>
            </a:r>
            <a:endParaRPr lang="zh-CN" altLang="en-US" sz="5400" noProof="1">
              <a:ln w="22225">
                <a:solidFill>
                  <a:schemeClr val="accent2"/>
                </a:solidFill>
                <a:prstDash val="solid"/>
              </a:ln>
              <a:solidFill>
                <a:schemeClr val="accent2">
                  <a:lumMod val="40000"/>
                  <a:lumOff val="60000"/>
                </a:schemeClr>
              </a:solidFill>
            </a:endParaRPr>
          </a:p>
          <a:p>
            <a:pPr algn="ctr"/>
            <a:r>
              <a:rPr lang="en-US" altLang="zh-CN" sz="5400" noProof="1">
                <a:ln w="22225">
                  <a:solidFill>
                    <a:schemeClr val="accent2"/>
                  </a:solidFill>
                  <a:prstDash val="solid"/>
                </a:ln>
                <a:solidFill>
                  <a:schemeClr val="accent2">
                    <a:lumMod val="40000"/>
                    <a:lumOff val="60000"/>
                  </a:schemeClr>
                </a:solidFill>
                <a:cs typeface="+mn-ea"/>
              </a:rPr>
              <a:t>END</a:t>
            </a:r>
            <a:endParaRPr lang="en-US" altLang="zh-CN" sz="5400" noProof="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71E03378-2A66-4106-9DB2-F9DEBEB361B4}"/>
              </a:ext>
            </a:extLst>
          </p:cNvPr>
          <p:cNvSpPr>
            <a:spLocks noGrp="1" noChangeArrowheads="1"/>
          </p:cNvSpPr>
          <p:nvPr>
            <p:ph type="title" idx="4294967295"/>
          </p:nvPr>
        </p:nvSpPr>
        <p:spPr/>
        <p:txBody>
          <a:bodyPr/>
          <a:lstStyle/>
          <a:p>
            <a:pPr eaLnBrk="1" hangingPunct="1"/>
            <a:r>
              <a:rPr lang="zh-CN" altLang="en-US" sz="3600"/>
              <a:t>连接操作的执行过程</a:t>
            </a:r>
          </a:p>
        </p:txBody>
      </p:sp>
      <p:sp>
        <p:nvSpPr>
          <p:cNvPr id="12290" name="Rectangle 3">
            <a:extLst>
              <a:ext uri="{FF2B5EF4-FFF2-40B4-BE49-F238E27FC236}">
                <a16:creationId xmlns:a16="http://schemas.microsoft.com/office/drawing/2014/main" id="{DA872E57-8A5E-421F-BB21-718C050D89F5}"/>
              </a:ext>
            </a:extLst>
          </p:cNvPr>
          <p:cNvSpPr>
            <a:spLocks noGrp="1" noChangeArrowheads="1"/>
          </p:cNvSpPr>
          <p:nvPr>
            <p:ph type="body" idx="4294967295"/>
          </p:nvPr>
        </p:nvSpPr>
        <p:spPr>
          <a:xfrm>
            <a:off x="180975" y="785813"/>
            <a:ext cx="8721725" cy="5543550"/>
          </a:xfrm>
        </p:spPr>
        <p:txBody>
          <a:bodyPr/>
          <a:lstStyle/>
          <a:p>
            <a:pPr algn="just" eaLnBrk="1" hangingPunct="1">
              <a:lnSpc>
                <a:spcPct val="160000"/>
              </a:lnSpc>
              <a:buFont typeface="Wingdings" panose="05000000000000000000" pitchFamily="2" charset="2"/>
              <a:buNone/>
            </a:pPr>
            <a:r>
              <a:rPr lang="zh-CN" altLang="en-US"/>
              <a:t>（</a:t>
            </a:r>
            <a:r>
              <a:rPr lang="en-US" altLang="zh-CN"/>
              <a:t>1</a:t>
            </a:r>
            <a:r>
              <a:rPr lang="zh-CN" altLang="en-US"/>
              <a:t>）嵌套循环法</a:t>
            </a:r>
            <a:endParaRPr lang="en-US" altLang="zh-CN"/>
          </a:p>
          <a:p>
            <a:pPr lvl="1" algn="just">
              <a:lnSpc>
                <a:spcPct val="120000"/>
              </a:lnSpc>
            </a:pPr>
            <a:r>
              <a:rPr lang="zh-CN" altLang="en-US" sz="2000"/>
              <a:t>首先在表</a:t>
            </a:r>
            <a:r>
              <a:rPr lang="en-US" altLang="zh-CN" sz="2000"/>
              <a:t>1</a:t>
            </a:r>
            <a:r>
              <a:rPr lang="zh-CN" altLang="en-US" sz="2000"/>
              <a:t>中找到第一个元组，然后从头开始扫描表</a:t>
            </a:r>
            <a:r>
              <a:rPr lang="en-US" altLang="zh-CN" sz="2000"/>
              <a:t>2</a:t>
            </a:r>
            <a:r>
              <a:rPr lang="zh-CN" altLang="en-US" sz="2000"/>
              <a:t>，逐一查找满足连接件的元组，找到后就将表</a:t>
            </a:r>
            <a:r>
              <a:rPr lang="en-US" altLang="zh-CN" sz="2000"/>
              <a:t>1</a:t>
            </a:r>
            <a:r>
              <a:rPr lang="zh-CN" altLang="en-US" sz="2000"/>
              <a:t>中的第一个元组与该元组拼接起来，形成结果表中一个元组。</a:t>
            </a:r>
          </a:p>
          <a:p>
            <a:pPr lvl="1" algn="just">
              <a:lnSpc>
                <a:spcPct val="120000"/>
              </a:lnSpc>
            </a:pPr>
            <a:r>
              <a:rPr lang="zh-CN" altLang="en-US" sz="2000"/>
              <a:t>表</a:t>
            </a:r>
            <a:r>
              <a:rPr lang="en-US" altLang="zh-CN" sz="2000"/>
              <a:t>2</a:t>
            </a:r>
            <a:r>
              <a:rPr lang="zh-CN" altLang="en-US" sz="2000"/>
              <a:t>全部查找完后，再找表</a:t>
            </a:r>
            <a:r>
              <a:rPr lang="en-US" altLang="zh-CN" sz="2000"/>
              <a:t>1</a:t>
            </a:r>
            <a:r>
              <a:rPr lang="zh-CN" altLang="en-US" sz="2000"/>
              <a:t>中第二个元组，然后再从头开始扫描表</a:t>
            </a:r>
            <a:r>
              <a:rPr lang="en-US" altLang="zh-CN" sz="2000"/>
              <a:t>2</a:t>
            </a:r>
            <a:r>
              <a:rPr lang="zh-CN" altLang="en-US" sz="2000"/>
              <a:t>，逐一查找满足连接条件的元组，找到后就将表</a:t>
            </a:r>
            <a:r>
              <a:rPr lang="en-US" altLang="zh-CN" sz="2000"/>
              <a:t>1</a:t>
            </a:r>
            <a:r>
              <a:rPr lang="zh-CN" altLang="en-US" sz="2000"/>
              <a:t>中的第二个元组与该元组拼接起来，形成结果表中一个元组。</a:t>
            </a:r>
          </a:p>
          <a:p>
            <a:pPr lvl="1" algn="just">
              <a:lnSpc>
                <a:spcPct val="120000"/>
              </a:lnSpc>
            </a:pPr>
            <a:r>
              <a:rPr lang="zh-CN" altLang="en-US" sz="2000"/>
              <a:t>重复上述操作，直到表</a:t>
            </a:r>
            <a:r>
              <a:rPr lang="en-US" altLang="zh-CN" sz="2000"/>
              <a:t>1</a:t>
            </a:r>
            <a:r>
              <a:rPr lang="zh-CN" altLang="en-US" sz="2000"/>
              <a:t>中的全部元组都处理完毕</a:t>
            </a:r>
          </a:p>
          <a:p>
            <a:pPr lvl="1" algn="just">
              <a:lnSpc>
                <a:spcPct val="120000"/>
              </a:lnSpc>
            </a:pPr>
            <a:endParaRPr lang="zh-CN" altLang="en-US" sz="2000"/>
          </a:p>
          <a:p>
            <a:pPr lvl="1" algn="just">
              <a:lnSpc>
                <a:spcPct val="120000"/>
              </a:lnSpc>
            </a:pPr>
            <a:endParaRPr lang="zh-CN" altLang="en-US" sz="2000"/>
          </a:p>
          <a:p>
            <a:pPr lvl="1" algn="just">
              <a:lnSpc>
                <a:spcPct val="120000"/>
              </a:lnSpc>
              <a:buFont typeface="Wingdings" panose="05000000000000000000" pitchFamily="2" charset="2"/>
              <a:buNone/>
            </a:pPr>
            <a:r>
              <a:rPr lang="zh-CN" alt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018530D-132B-4B34-ACF9-47042550F42E}"/>
              </a:ext>
            </a:extLst>
          </p:cNvPr>
          <p:cNvSpPr>
            <a:spLocks noGrp="1" noChangeArrowheads="1"/>
          </p:cNvSpPr>
          <p:nvPr>
            <p:ph type="title" idx="4294967295"/>
          </p:nvPr>
        </p:nvSpPr>
        <p:spPr>
          <a:xfrm>
            <a:off x="0" y="-33338"/>
            <a:ext cx="8229600" cy="1131888"/>
          </a:xfrm>
        </p:spPr>
        <p:txBody>
          <a:bodyPr/>
          <a:lstStyle/>
          <a:p>
            <a:pPr eaLnBrk="1" hangingPunct="1"/>
            <a:r>
              <a:rPr lang="zh-CN" altLang="en-US" sz="3600"/>
              <a:t>连接操作的执行过程（续）</a:t>
            </a:r>
          </a:p>
        </p:txBody>
      </p:sp>
      <p:sp>
        <p:nvSpPr>
          <p:cNvPr id="13314" name="Rectangle 3">
            <a:extLst>
              <a:ext uri="{FF2B5EF4-FFF2-40B4-BE49-F238E27FC236}">
                <a16:creationId xmlns:a16="http://schemas.microsoft.com/office/drawing/2014/main" id="{0E7BE357-6E5A-45D4-AAD1-37F5B36BF716}"/>
              </a:ext>
            </a:extLst>
          </p:cNvPr>
          <p:cNvSpPr>
            <a:spLocks noGrp="1"/>
          </p:cNvSpPr>
          <p:nvPr>
            <p:ph type="body" idx="4294967295"/>
          </p:nvPr>
        </p:nvSpPr>
        <p:spPr>
          <a:xfrm>
            <a:off x="720725" y="812800"/>
            <a:ext cx="8423275" cy="5426075"/>
          </a:xfrm>
          <a:ln>
            <a:miter/>
          </a:ln>
        </p:spPr>
        <p:txBody>
          <a:bodyPr/>
          <a:lstStyle/>
          <a:p>
            <a:pPr algn="just" eaLnBrk="1" hangingPunct="1">
              <a:lnSpc>
                <a:spcPct val="160000"/>
              </a:lnSpc>
              <a:buFont typeface="Wingdings" panose="05000000000000000000" pitchFamily="2" charset="2"/>
              <a:buNone/>
            </a:pPr>
            <a:r>
              <a:rPr lang="zh-CN" altLang="en-US" noProof="1"/>
              <a:t>（2）排序合并法（</a:t>
            </a:r>
            <a:r>
              <a:rPr lang="en-US" altLang="zh-CN" noProof="1"/>
              <a:t>SORT-MERGE</a:t>
            </a:r>
            <a:r>
              <a:rPr lang="zh-CN" altLang="en-US" noProof="1"/>
              <a:t>）</a:t>
            </a:r>
            <a:endParaRPr lang="en-US" altLang="zh-CN" noProof="1"/>
          </a:p>
          <a:p>
            <a:pPr marL="800100" lvl="1" indent="-342900" algn="just" eaLnBrk="1" hangingPunct="1">
              <a:lnSpc>
                <a:spcPct val="120000"/>
              </a:lnSpc>
              <a:buFont typeface="Wingdings" panose="05000000000000000000" charset="0"/>
              <a:buChar char="n"/>
            </a:pPr>
            <a:r>
              <a:rPr lang="zh-CN" altLang="en-US" sz="2000" noProof="1"/>
              <a:t>首先按连接属性对表</a:t>
            </a:r>
            <a:r>
              <a:rPr lang="en-US" altLang="zh-CN" sz="2000" noProof="1"/>
              <a:t>1</a:t>
            </a:r>
            <a:r>
              <a:rPr lang="zh-CN" altLang="en-US" sz="2000" noProof="1"/>
              <a:t>和表</a:t>
            </a:r>
            <a:r>
              <a:rPr lang="en-US" altLang="zh-CN" sz="2000" noProof="1"/>
              <a:t>2</a:t>
            </a:r>
            <a:r>
              <a:rPr lang="zh-CN" altLang="en-US" sz="2000" noProof="1"/>
              <a:t>排序</a:t>
            </a:r>
          </a:p>
          <a:p>
            <a:pPr lvl="1" algn="just">
              <a:lnSpc>
                <a:spcPct val="120000"/>
              </a:lnSpc>
              <a:defRPr/>
            </a:pPr>
            <a:r>
              <a:rPr lang="zh-CN" altLang="en-US" sz="2000" noProof="1"/>
              <a:t>对表</a:t>
            </a:r>
            <a:r>
              <a:rPr lang="en-US" altLang="zh-CN" sz="2000" noProof="1"/>
              <a:t>1</a:t>
            </a:r>
            <a:r>
              <a:rPr lang="zh-CN" altLang="en-US" sz="2000" noProof="1"/>
              <a:t>的第一个元组，从头开始扫描表</a:t>
            </a:r>
            <a:r>
              <a:rPr lang="en-US" altLang="zh-CN" sz="2000" noProof="1"/>
              <a:t>2</a:t>
            </a:r>
            <a:r>
              <a:rPr lang="zh-CN" altLang="en-US" sz="2000" noProof="1"/>
              <a:t>，顺序查找满足连接条件的元组，找到后就将表</a:t>
            </a:r>
            <a:r>
              <a:rPr lang="en-US" altLang="zh-CN" sz="2000" noProof="1"/>
              <a:t>1</a:t>
            </a:r>
            <a:r>
              <a:rPr lang="zh-CN" altLang="en-US" sz="2000" noProof="1"/>
              <a:t>中的第一个元组与该元组拼接起来，形成结果表中一个元组。当遇到表</a:t>
            </a:r>
            <a:r>
              <a:rPr lang="en-US" altLang="zh-CN" sz="2000" noProof="1"/>
              <a:t>2</a:t>
            </a:r>
            <a:r>
              <a:rPr lang="zh-CN" altLang="en-US" sz="2000" noProof="1"/>
              <a:t>中第一条大于表</a:t>
            </a:r>
            <a:r>
              <a:rPr lang="en-US" altLang="zh-CN" sz="2000" noProof="1"/>
              <a:t>1</a:t>
            </a:r>
            <a:r>
              <a:rPr lang="zh-CN" altLang="en-US" sz="2000" noProof="1"/>
              <a:t>连接字段值的元组时，对表</a:t>
            </a:r>
            <a:r>
              <a:rPr lang="en-US" altLang="zh-CN" sz="2000" noProof="1"/>
              <a:t>2</a:t>
            </a:r>
            <a:r>
              <a:rPr lang="zh-CN" altLang="en-US" sz="2000" noProof="1"/>
              <a:t>的查询不再继续</a:t>
            </a:r>
          </a:p>
          <a:p>
            <a:pPr lvl="1" algn="just">
              <a:lnSpc>
                <a:spcPct val="120000"/>
              </a:lnSpc>
              <a:defRPr/>
            </a:pPr>
            <a:r>
              <a:rPr lang="zh-CN" altLang="en-US" sz="2000" dirty="0">
                <a:sym typeface="+mn-ea"/>
              </a:rPr>
              <a:t>找到表</a:t>
            </a:r>
            <a:r>
              <a:rPr lang="en-US" altLang="zh-CN" sz="2000" dirty="0">
                <a:sym typeface="+mn-ea"/>
              </a:rPr>
              <a:t>1</a:t>
            </a:r>
            <a:r>
              <a:rPr lang="zh-CN" altLang="en-US" sz="2000" dirty="0">
                <a:sym typeface="+mn-ea"/>
              </a:rPr>
              <a:t>的第二条元组，然后从刚才的中断点处继续顺序扫描表</a:t>
            </a:r>
            <a:r>
              <a:rPr lang="en-US" altLang="zh-CN" sz="2000" dirty="0">
                <a:sym typeface="+mn-ea"/>
              </a:rPr>
              <a:t>2</a:t>
            </a:r>
            <a:r>
              <a:rPr lang="zh-CN" altLang="en-US" sz="2000" dirty="0">
                <a:sym typeface="+mn-ea"/>
              </a:rPr>
              <a:t>，查找满足连接条件的元组，找到后就将表</a:t>
            </a:r>
            <a:r>
              <a:rPr lang="en-US" altLang="zh-CN" sz="2000" dirty="0">
                <a:sym typeface="+mn-ea"/>
              </a:rPr>
              <a:t>1</a:t>
            </a:r>
            <a:r>
              <a:rPr lang="zh-CN" altLang="en-US" sz="2000" dirty="0">
                <a:sym typeface="+mn-ea"/>
              </a:rPr>
              <a:t>中的第一个元组与该元组拼接起来，形成结果表中一个元组。直接遇到表</a:t>
            </a:r>
            <a:r>
              <a:rPr lang="en-US" altLang="zh-CN" sz="2000" dirty="0">
                <a:sym typeface="+mn-ea"/>
              </a:rPr>
              <a:t>2</a:t>
            </a:r>
            <a:r>
              <a:rPr lang="zh-CN" altLang="en-US" sz="2000" dirty="0">
                <a:sym typeface="+mn-ea"/>
              </a:rPr>
              <a:t>中大于表</a:t>
            </a:r>
            <a:r>
              <a:rPr lang="en-US" altLang="zh-CN" sz="2000" dirty="0">
                <a:sym typeface="+mn-ea"/>
              </a:rPr>
              <a:t>1</a:t>
            </a:r>
            <a:r>
              <a:rPr lang="zh-CN" altLang="en-US" sz="2000" dirty="0">
                <a:sym typeface="+mn-ea"/>
              </a:rPr>
              <a:t>连接字段值的元组时，对表</a:t>
            </a:r>
            <a:r>
              <a:rPr lang="en-US" altLang="zh-CN" sz="2000" dirty="0">
                <a:sym typeface="+mn-ea"/>
              </a:rPr>
              <a:t>2</a:t>
            </a:r>
            <a:r>
              <a:rPr lang="zh-CN" altLang="en-US" sz="2000" dirty="0">
                <a:sym typeface="+mn-ea"/>
              </a:rPr>
              <a:t>的查询不再继续</a:t>
            </a:r>
            <a:endParaRPr lang="zh-CN" altLang="en-US" sz="2000" dirty="0"/>
          </a:p>
          <a:p>
            <a:pPr lvl="1" algn="just">
              <a:lnSpc>
                <a:spcPct val="120000"/>
              </a:lnSpc>
              <a:defRPr/>
            </a:pPr>
            <a:r>
              <a:rPr lang="zh-CN" altLang="en-US" sz="2000" dirty="0">
                <a:sym typeface="+mn-ea"/>
              </a:rPr>
              <a:t>重复上述操作，直到表</a:t>
            </a:r>
            <a:r>
              <a:rPr lang="en-US" altLang="zh-CN" sz="2000" dirty="0">
                <a:sym typeface="+mn-ea"/>
              </a:rPr>
              <a:t>1</a:t>
            </a:r>
            <a:r>
              <a:rPr lang="zh-CN" altLang="en-US" sz="2000" dirty="0">
                <a:sym typeface="+mn-ea"/>
              </a:rPr>
              <a:t>或表</a:t>
            </a:r>
            <a:r>
              <a:rPr lang="en-US" altLang="zh-CN" sz="2000" dirty="0">
                <a:sym typeface="+mn-ea"/>
              </a:rPr>
              <a:t>2</a:t>
            </a:r>
            <a:r>
              <a:rPr lang="zh-CN" altLang="en-US" sz="2000" dirty="0">
                <a:sym typeface="+mn-ea"/>
              </a:rPr>
              <a:t>中的全部元组都处理完毕为止 </a:t>
            </a:r>
            <a:endParaRPr lang="zh-CN" altLang="en-US" sz="2000" dirty="0"/>
          </a:p>
          <a:p>
            <a:pPr marL="457200" lvl="1" indent="0" algn="just">
              <a:lnSpc>
                <a:spcPct val="120000"/>
              </a:lnSpc>
              <a:buFont typeface="Wingdings" panose="05000000000000000000" pitchFamily="2" charset="2"/>
              <a:buNone/>
            </a:pPr>
            <a:r>
              <a:rPr lang="zh-CN" altLang="en-US" sz="2000" noProof="1">
                <a:solidFill>
                  <a:srgbClr val="0066FF"/>
                </a:solidFill>
              </a:rPr>
              <a:t>思考：（</a:t>
            </a:r>
            <a:r>
              <a:rPr lang="en-US" altLang="zh-CN" sz="2000" noProof="1">
                <a:solidFill>
                  <a:srgbClr val="0066FF"/>
                </a:solidFill>
              </a:rPr>
              <a:t>2</a:t>
            </a:r>
            <a:r>
              <a:rPr lang="zh-CN" altLang="en-US" sz="2000" noProof="1">
                <a:solidFill>
                  <a:srgbClr val="0066FF"/>
                </a:solidFill>
              </a:rPr>
              <a:t>）与（</a:t>
            </a:r>
            <a:r>
              <a:rPr lang="en-US" altLang="zh-CN" sz="2000" noProof="1">
                <a:solidFill>
                  <a:srgbClr val="0066FF"/>
                </a:solidFill>
              </a:rPr>
              <a:t>1</a:t>
            </a:r>
            <a:r>
              <a:rPr lang="zh-CN" altLang="en-US" sz="2000" noProof="1">
                <a:solidFill>
                  <a:srgbClr val="0066FF"/>
                </a:solidFill>
              </a:rPr>
              <a:t>）相比，哪个效率高？</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Pages>0</Pages>
  <Words>4977</Words>
  <Characters>0</Characters>
  <Application>Microsoft Office PowerPoint</Application>
  <DocSecurity>0</DocSecurity>
  <PresentationFormat>全屏显示(4:3)</PresentationFormat>
  <Lines>0</Lines>
  <Paragraphs>802</Paragraphs>
  <Slides>73</Slides>
  <Notes>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73</vt:i4>
      </vt:variant>
    </vt:vector>
  </HeadingPairs>
  <TitlesOfParts>
    <vt:vector size="91" baseType="lpstr">
      <vt:lpstr>Arial</vt:lpstr>
      <vt:lpstr>宋体</vt:lpstr>
      <vt:lpstr>Wingdings</vt:lpstr>
      <vt:lpstr>Calibri</vt:lpstr>
      <vt:lpstr>黑体</vt:lpstr>
      <vt:lpstr>Times New Roman</vt:lpstr>
      <vt:lpstr>Times-Roman</vt:lpstr>
      <vt:lpstr>隶书</vt:lpstr>
      <vt:lpstr>Courier New</vt:lpstr>
      <vt:lpstr>Symbol</vt:lpstr>
      <vt:lpstr>微软雅黑</vt:lpstr>
      <vt:lpstr>华文琥珀</vt:lpstr>
      <vt:lpstr>Segoe Print</vt:lpstr>
      <vt:lpstr>Wingdings</vt:lpstr>
      <vt:lpstr>Arial Unicode MS</vt:lpstr>
      <vt:lpstr>数据库系统概论</vt:lpstr>
      <vt:lpstr>1_数据库系统概论</vt:lpstr>
      <vt:lpstr>2_数据库系统概论</vt:lpstr>
      <vt:lpstr>PowerPoint 演示文稿</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连接查询（续）</vt:lpstr>
      <vt:lpstr>4. 多表连接</vt:lpstr>
      <vt:lpstr>3.4  数据查询 </vt:lpstr>
      <vt:lpstr>嵌套查询（续）</vt:lpstr>
      <vt:lpstr>嵌套查询（续）</vt:lpstr>
      <vt:lpstr>嵌套查询求解方法</vt:lpstr>
      <vt:lpstr>嵌套查询求解方法（续）</vt:lpstr>
      <vt:lpstr>带有比较运算符的子查询（续）</vt:lpstr>
      <vt:lpstr>带有比较运算符的子查询（续）</vt:lpstr>
      <vt:lpstr>带有比较运算符的子查询（续）</vt:lpstr>
      <vt:lpstr>3.4.3  嵌套查询</vt:lpstr>
      <vt:lpstr>1. 带有IN谓词的子查询</vt:lpstr>
      <vt:lpstr>带有IN谓词的子查询（续）</vt:lpstr>
      <vt:lpstr>带有IN谓词的子查询（续）</vt:lpstr>
      <vt:lpstr>带有IN谓词的子查询（续）</vt:lpstr>
      <vt:lpstr>带有IN谓词的子查询（续）</vt:lpstr>
      <vt:lpstr>3.4.3  嵌套查询</vt:lpstr>
      <vt:lpstr>2. 带有比较运算符的子查询</vt:lpstr>
      <vt:lpstr>带有比较运算符的子查询（续）</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3.4.3  嵌套查询</vt:lpstr>
      <vt:lpstr>带有EXISTS谓词的子查询</vt:lpstr>
      <vt:lpstr>PowerPoint 演示文稿</vt:lpstr>
      <vt:lpstr>带有EXISTS谓词的子查询（续）</vt:lpstr>
      <vt:lpstr>带有EXISTS谓词的子查询（续）</vt:lpstr>
      <vt:lpstr>带有EXISTS谓词的子查询（续）</vt:lpstr>
      <vt:lpstr>PowerPoint 演示文稿</vt:lpstr>
      <vt:lpstr>带有EXISTS谓词的子查询（续）</vt:lpstr>
      <vt:lpstr>带有EXISTS谓词的子查询（续）</vt:lpstr>
      <vt:lpstr>带有EXISTS谓词的子查询（续）</vt:lpstr>
      <vt:lpstr>带有EXISTS谓词的子查询（续） </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基于派生表的查询</vt:lpstr>
      <vt:lpstr>基于派生表的查询（续）</vt:lpstr>
      <vt:lpstr>3.4  数据查询 </vt:lpstr>
      <vt:lpstr>3.4.6 SELECT语句的一般格式</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106</cp:revision>
  <dcterms:created xsi:type="dcterms:W3CDTF">2014-10-23T04:37:18Z</dcterms:created>
  <dcterms:modified xsi:type="dcterms:W3CDTF">2020-02-14T13:50:15Z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