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58" r:id="rId2"/>
    <p:sldId id="392" r:id="rId3"/>
    <p:sldId id="468" r:id="rId4"/>
    <p:sldId id="394" r:id="rId5"/>
    <p:sldId id="395" r:id="rId6"/>
    <p:sldId id="396" r:id="rId7"/>
    <p:sldId id="397" r:id="rId8"/>
    <p:sldId id="398" r:id="rId9"/>
    <p:sldId id="399" r:id="rId10"/>
    <p:sldId id="401" r:id="rId11"/>
    <p:sldId id="404" r:id="rId12"/>
    <p:sldId id="405" r:id="rId13"/>
    <p:sldId id="406" r:id="rId14"/>
    <p:sldId id="407" r:id="rId15"/>
    <p:sldId id="409" r:id="rId16"/>
    <p:sldId id="458" r:id="rId17"/>
    <p:sldId id="411" r:id="rId18"/>
    <p:sldId id="412" r:id="rId19"/>
    <p:sldId id="413" r:id="rId20"/>
    <p:sldId id="414" r:id="rId21"/>
    <p:sldId id="415" r:id="rId22"/>
    <p:sldId id="416" r:id="rId23"/>
    <p:sldId id="417" r:id="rId24"/>
    <p:sldId id="418" r:id="rId25"/>
    <p:sldId id="459" r:id="rId26"/>
    <p:sldId id="419" r:id="rId27"/>
    <p:sldId id="420" r:id="rId28"/>
    <p:sldId id="421" r:id="rId29"/>
    <p:sldId id="422" r:id="rId30"/>
    <p:sldId id="423" r:id="rId31"/>
    <p:sldId id="424" r:id="rId32"/>
    <p:sldId id="425" r:id="rId33"/>
    <p:sldId id="426" r:id="rId34"/>
    <p:sldId id="451" r:id="rId35"/>
    <p:sldId id="427" r:id="rId36"/>
    <p:sldId id="428" r:id="rId37"/>
    <p:sldId id="432" r:id="rId38"/>
    <p:sldId id="433" r:id="rId39"/>
    <p:sldId id="460" r:id="rId40"/>
    <p:sldId id="434" r:id="rId41"/>
    <p:sldId id="462" r:id="rId42"/>
    <p:sldId id="436" r:id="rId43"/>
    <p:sldId id="437" r:id="rId44"/>
    <p:sldId id="438" r:id="rId45"/>
    <p:sldId id="439" r:id="rId46"/>
    <p:sldId id="464" r:id="rId47"/>
    <p:sldId id="465" r:id="rId48"/>
    <p:sldId id="452" r:id="rId49"/>
    <p:sldId id="444" r:id="rId50"/>
    <p:sldId id="453" r:id="rId51"/>
    <p:sldId id="445" r:id="rId52"/>
    <p:sldId id="446" r:id="rId53"/>
    <p:sldId id="447" r:id="rId54"/>
    <p:sldId id="448" r:id="rId55"/>
    <p:sldId id="521" r:id="rId56"/>
    <p:sldId id="522" r:id="rId57"/>
    <p:sldId id="523" r:id="rId58"/>
    <p:sldId id="524" r:id="rId59"/>
    <p:sldId id="525" r:id="rId60"/>
    <p:sldId id="526" r:id="rId61"/>
    <p:sldId id="527" r:id="rId62"/>
    <p:sldId id="528" r:id="rId63"/>
    <p:sldId id="529" r:id="rId64"/>
    <p:sldId id="530" r:id="rId65"/>
    <p:sldId id="531" r:id="rId66"/>
    <p:sldId id="533" r:id="rId67"/>
    <p:sldId id="450" r:id="rId68"/>
  </p:sldIdLst>
  <p:sldSz cx="9144000" cy="6858000" type="screen4x3"/>
  <p:notesSz cx="6834188" cy="9979025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0">
          <p15:clr>
            <a:srgbClr val="A4A3A4"/>
          </p15:clr>
        </p15:guide>
        <p15:guide id="2" pos="28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Objects="1">
      <p:cViewPr varScale="1">
        <p:scale>
          <a:sx n="118" d="100"/>
          <a:sy n="118" d="100"/>
        </p:scale>
        <p:origin x="1738" y="91"/>
      </p:cViewPr>
      <p:guideLst>
        <p:guide orient="horz" pos="2170"/>
        <p:guide pos="28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13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EF21B6D0-FC0C-4320-9FB6-68294D318BF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984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75AB8D7A-2475-4D8E-9AF2-3C598F99974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2275" cy="4984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43CB3064-794F-4A5B-95BE-5A99A6C64002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38238" y="747713"/>
            <a:ext cx="4556125" cy="374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A342B781-5B4B-4729-AAC5-B52446C4361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2625" y="4740275"/>
            <a:ext cx="5467350" cy="4489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E90770DC-BA5E-4862-A3FC-357E78FE1A6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77375"/>
            <a:ext cx="2960688" cy="5000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76929BA0-0860-4781-84F4-7841DAF549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9477375"/>
            <a:ext cx="2962275" cy="5000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4AB7036-DB76-4057-8D5F-B289BC1B28D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171506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18903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-28575"/>
            <a:ext cx="2057400" cy="62230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-28575"/>
            <a:ext cx="6019800" cy="62230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58955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25343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40078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4365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72444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62481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817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6364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4953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未命名_副本">
            <a:extLst>
              <a:ext uri="{FF2B5EF4-FFF2-40B4-BE49-F238E27FC236}">
                <a16:creationId xmlns:a16="http://schemas.microsoft.com/office/drawing/2014/main" id="{CBCD872E-DDDF-44C8-BFC1-06B74B3641B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" t="12910" r="2878" b="10757"/>
          <a:stretch>
            <a:fillRect/>
          </a:stretch>
        </p:blipFill>
        <p:spPr bwMode="auto">
          <a:xfrm>
            <a:off x="-11113" y="838200"/>
            <a:ext cx="9150351" cy="578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图片2">
            <a:extLst>
              <a:ext uri="{FF2B5EF4-FFF2-40B4-BE49-F238E27FC236}">
                <a16:creationId xmlns:a16="http://schemas.microsoft.com/office/drawing/2014/main" id="{A964F301-55FF-45A1-9EAE-3555B82D97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6453188"/>
            <a:ext cx="9155113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图片2">
            <a:extLst>
              <a:ext uri="{FF2B5EF4-FFF2-40B4-BE49-F238E27FC236}">
                <a16:creationId xmlns:a16="http://schemas.microsoft.com/office/drawing/2014/main" id="{B0B1ABA7-2C3A-4D2C-B496-4EDD510EFCF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-17463"/>
            <a:ext cx="9155113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2">
            <a:extLst>
              <a:ext uri="{FF2B5EF4-FFF2-40B4-BE49-F238E27FC236}">
                <a16:creationId xmlns:a16="http://schemas.microsoft.com/office/drawing/2014/main" id="{AD4F09FB-401C-4285-8F75-700BCF4D79C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-28575"/>
            <a:ext cx="8229600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3">
            <a:extLst>
              <a:ext uri="{FF2B5EF4-FFF2-40B4-BE49-F238E27FC236}">
                <a16:creationId xmlns:a16="http://schemas.microsoft.com/office/drawing/2014/main" id="{01A228F0-F4F3-4565-BDFD-EC6E83B1D3F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339850"/>
            <a:ext cx="8229600" cy="485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DF7B6913-E8C4-4704-9FC9-11BE91853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213" y="6454775"/>
            <a:ext cx="4103687" cy="334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1861EE0B-F3A2-42B5-83F7-AA6EF99CD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5763" y="6516688"/>
            <a:ext cx="4103687" cy="334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50216161-ACD7-498D-9369-EE62FD279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5763" y="6477000"/>
            <a:ext cx="4103687" cy="334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sz="1600" b="1">
                <a:solidFill>
                  <a:schemeClr val="bg1"/>
                </a:solidFill>
              </a:rPr>
              <a:t>An Introduction to Database System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1">
            <a:extLst>
              <a:ext uri="{FF2B5EF4-FFF2-40B4-BE49-F238E27FC236}">
                <a16:creationId xmlns:a16="http://schemas.microsoft.com/office/drawing/2014/main" id="{0040992A-3129-4356-B5BC-E34522009FD7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074" name="副标题 2">
            <a:extLst>
              <a:ext uri="{FF2B5EF4-FFF2-40B4-BE49-F238E27FC236}">
                <a16:creationId xmlns:a16="http://schemas.microsoft.com/office/drawing/2014/main" id="{810C3472-DCED-4A93-A59C-803972BD013B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 eaLnBrk="1" hangingPunct="1">
              <a:buFont typeface="Wingdings" panose="05000000000000000000" pitchFamily="2" charset="2"/>
              <a:buNone/>
            </a:pPr>
            <a:endParaRPr lang="zh-CN" altLang="en-US">
              <a:solidFill>
                <a:srgbClr val="898989"/>
              </a:solidFill>
            </a:endParaRPr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FF2C5AC7-F764-4E40-8CAC-F9B44E52E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4000" contrast="-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4">
            <a:extLst>
              <a:ext uri="{FF2B5EF4-FFF2-40B4-BE49-F238E27FC236}">
                <a16:creationId xmlns:a16="http://schemas.microsoft.com/office/drawing/2014/main" id="{8591719D-4A48-4008-9F4F-C6FD20043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765175"/>
            <a:ext cx="8208963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60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algn="ctr"/>
            <a:r>
              <a:rPr lang="zh-CN" altLang="en-US" sz="6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数据库系统概论</a:t>
            </a:r>
          </a:p>
          <a:p>
            <a:pPr algn="ctr"/>
            <a:r>
              <a:rPr lang="en-US" altLang="zh-CN" sz="3600" b="1">
                <a:solidFill>
                  <a:schemeClr val="bg1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An Introduction to Database System</a:t>
            </a:r>
          </a:p>
          <a:p>
            <a:pPr algn="ctr"/>
            <a:endParaRPr lang="zh-CN" altLang="en-US" sz="60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algn="ctr"/>
            <a:r>
              <a:rPr lang="zh-CN" altLang="en-US" sz="4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第五章  数据库完整性</a:t>
            </a:r>
          </a:p>
          <a:p>
            <a:pPr algn="ctr"/>
            <a:br>
              <a:rPr lang="zh-CN" altLang="en-US" sz="600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</a:br>
            <a:endParaRPr lang="en-US" altLang="zh-CN" sz="3600" b="1">
              <a:solidFill>
                <a:schemeClr val="bg1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3077" name="Rectangle 3">
            <a:extLst>
              <a:ext uri="{FF2B5EF4-FFF2-40B4-BE49-F238E27FC236}">
                <a16:creationId xmlns:a16="http://schemas.microsoft.com/office/drawing/2014/main" id="{2654FEA4-8574-4804-8DFE-67A741CA6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481" y="5385593"/>
            <a:ext cx="5256213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Arial" panose="020B0604020202020204" pitchFamily="34" charset="0"/>
              </a:rPr>
              <a:t>河北大学网络空间安全与计算机学院</a:t>
            </a:r>
            <a:endParaRPr lang="zh-CN" altLang="en-US" sz="24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页脚占位符 4">
            <a:extLst>
              <a:ext uri="{FF2B5EF4-FFF2-40B4-BE49-F238E27FC236}">
                <a16:creationId xmlns:a16="http://schemas.microsoft.com/office/drawing/2014/main" id="{B6AFBF7E-D8A9-49E2-8052-3889696A487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984AC8CF-8C5A-4F61-A8EE-0315156201F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5.1.2 </a:t>
            </a:r>
            <a:r>
              <a:rPr lang="zh-CN" altLang="en-US" sz="3600"/>
              <a:t>实体完整性检查和违约处理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F9F514C0-32F5-43C4-B717-2AE0EE5FB3A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098550"/>
            <a:ext cx="8569325" cy="5095875"/>
          </a:xfrm>
        </p:spPr>
        <p:txBody>
          <a:bodyPr/>
          <a:lstStyle/>
          <a:p>
            <a:pPr eaLnBrk="1" hangingPunct="1">
              <a:lnSpc>
                <a:spcPct val="180000"/>
              </a:lnSpc>
            </a:pPr>
            <a:r>
              <a:rPr lang="zh-CN" altLang="en-US"/>
              <a:t>插入或更新操作时，</a:t>
            </a:r>
            <a:r>
              <a:rPr lang="en-US" altLang="zh-CN"/>
              <a:t>DBMS</a:t>
            </a:r>
            <a:r>
              <a:rPr lang="zh-CN" altLang="en-US"/>
              <a:t>按照实体完整性规则自动进行检查。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>
                <a:solidFill>
                  <a:srgbClr val="FF0000"/>
                </a:solidFill>
              </a:rPr>
              <a:t>检查主码值是否唯一</a:t>
            </a:r>
            <a:r>
              <a:rPr lang="zh-CN" altLang="en-US"/>
              <a:t>，如果不唯一则拒绝插入或修改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>
                <a:solidFill>
                  <a:srgbClr val="FF0000"/>
                </a:solidFill>
              </a:rPr>
              <a:t>检查主码的各个属性是否为空</a:t>
            </a:r>
            <a:r>
              <a:rPr lang="zh-CN" altLang="en-US"/>
              <a:t>，只要有一个为空就拒绝插入或修改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页脚占位符 4">
            <a:extLst>
              <a:ext uri="{FF2B5EF4-FFF2-40B4-BE49-F238E27FC236}">
                <a16:creationId xmlns:a16="http://schemas.microsoft.com/office/drawing/2014/main" id="{66DD66CA-46A0-4EF3-9BF3-498A860BF8A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15006F95-13E8-4CFB-840E-C007D0D7843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第五章 数据库完整性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EAC3740E-206B-45AD-9366-F0238CFCBA0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052513"/>
            <a:ext cx="7643812" cy="44958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5.1  </a:t>
            </a:r>
            <a:r>
              <a:rPr lang="zh-CN" altLang="en-US"/>
              <a:t>实体完整性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66FF"/>
                </a:solidFill>
              </a:rPr>
              <a:t>5.2  </a:t>
            </a:r>
            <a:r>
              <a:rPr lang="zh-CN" altLang="en-US">
                <a:solidFill>
                  <a:srgbClr val="0066FF"/>
                </a:solidFill>
              </a:rPr>
              <a:t>参照完整性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5.3  </a:t>
            </a:r>
            <a:r>
              <a:rPr lang="zh-CN" altLang="en-US"/>
              <a:t>用户定义的完整性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5.4  </a:t>
            </a:r>
            <a:r>
              <a:rPr lang="zh-CN" altLang="en-US"/>
              <a:t>完整性约束命名字句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/>
              <a:t>*</a:t>
            </a:r>
            <a:r>
              <a:rPr lang="en-US" altLang="zh-CN"/>
              <a:t>5.5  </a:t>
            </a:r>
            <a:r>
              <a:rPr lang="zh-CN" altLang="en-US"/>
              <a:t>域中的完整性限制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5.6  </a:t>
            </a:r>
            <a:r>
              <a:rPr lang="zh-CN" altLang="en-US"/>
              <a:t>断言</a:t>
            </a:r>
            <a:endParaRPr lang="en-US" altLang="zh-CN" sz="320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5.7  </a:t>
            </a:r>
            <a:r>
              <a:rPr lang="zh-CN" altLang="en-US"/>
              <a:t>触发器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5.8  </a:t>
            </a:r>
            <a:r>
              <a:rPr lang="zh-CN" altLang="en-US"/>
              <a:t>小结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页脚占位符 4">
            <a:extLst>
              <a:ext uri="{FF2B5EF4-FFF2-40B4-BE49-F238E27FC236}">
                <a16:creationId xmlns:a16="http://schemas.microsoft.com/office/drawing/2014/main" id="{1650476E-EA26-4AD7-B8E3-744437FE2AC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56106DE0-52BA-49CF-9AC3-4DF6E3055C0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5.2  </a:t>
            </a:r>
            <a:r>
              <a:rPr lang="zh-CN" altLang="en-US" sz="3600"/>
              <a:t>参照完整性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D5A005FB-AD52-4DBA-8697-C0431CF364D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63575" y="1339850"/>
            <a:ext cx="8229600" cy="4854575"/>
          </a:xfrm>
          <a:ln>
            <a:miter/>
          </a:ln>
        </p:spPr>
        <p:txBody>
          <a:bodyPr/>
          <a:lstStyle/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dirty="0">
                <a:solidFill>
                  <a:srgbClr val="00B050"/>
                </a:solidFill>
              </a:rPr>
              <a:t>5.2.1 </a:t>
            </a:r>
            <a:r>
              <a:rPr lang="zh-CN" altLang="en-US" dirty="0">
                <a:solidFill>
                  <a:srgbClr val="00B050"/>
                </a:solidFill>
              </a:rPr>
              <a:t>参照完整性定义</a:t>
            </a:r>
          </a:p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dirty="0"/>
              <a:t>5.2.2 </a:t>
            </a:r>
            <a:r>
              <a:rPr lang="zh-CN" altLang="en-US" dirty="0"/>
              <a:t>参照完整性检查和违约处理</a:t>
            </a:r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页脚占位符 4">
            <a:extLst>
              <a:ext uri="{FF2B5EF4-FFF2-40B4-BE49-F238E27FC236}">
                <a16:creationId xmlns:a16="http://schemas.microsoft.com/office/drawing/2014/main" id="{C9B00582-5CD9-4FD1-9083-C2537964A52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B9B07478-6C23-468C-A58F-5CA4D95F6C0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5.2.1 </a:t>
            </a:r>
            <a:r>
              <a:rPr lang="zh-CN" altLang="en-US" sz="3600"/>
              <a:t>参照完整性定义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7CF60A3B-3557-4CB0-9624-1F9F0EEADE8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80000"/>
              </a:lnSpc>
            </a:pPr>
            <a:r>
              <a:rPr lang="zh-CN" altLang="en-US"/>
              <a:t>关系模型的参照完整性定义</a:t>
            </a:r>
          </a:p>
          <a:p>
            <a:pPr lvl="1" eaLnBrk="1" hangingPunct="1">
              <a:lnSpc>
                <a:spcPct val="180000"/>
              </a:lnSpc>
            </a:pPr>
            <a:r>
              <a:rPr lang="zh-CN" altLang="en-US"/>
              <a:t>在</a:t>
            </a:r>
            <a:r>
              <a:rPr lang="en-US" altLang="zh-CN"/>
              <a:t>CREATE  TABLE</a:t>
            </a:r>
            <a:r>
              <a:rPr lang="zh-CN" altLang="en-US"/>
              <a:t>中用</a:t>
            </a:r>
            <a:r>
              <a:rPr lang="en-US" altLang="zh-CN">
                <a:solidFill>
                  <a:srgbClr val="FF00FF"/>
                </a:solidFill>
              </a:rPr>
              <a:t>FOREIGN KEY</a:t>
            </a:r>
            <a:r>
              <a:rPr lang="zh-CN" altLang="en-US"/>
              <a:t>短语定义哪些列为外码</a:t>
            </a:r>
          </a:p>
          <a:p>
            <a:pPr lvl="1" eaLnBrk="1" hangingPunct="1">
              <a:lnSpc>
                <a:spcPct val="180000"/>
              </a:lnSpc>
            </a:pPr>
            <a:r>
              <a:rPr lang="zh-CN" altLang="en-US"/>
              <a:t>用</a:t>
            </a:r>
            <a:r>
              <a:rPr lang="en-US" altLang="zh-CN">
                <a:solidFill>
                  <a:srgbClr val="FF00FF"/>
                </a:solidFill>
              </a:rPr>
              <a:t>REFERENCES</a:t>
            </a:r>
            <a:r>
              <a:rPr lang="zh-CN" altLang="en-US"/>
              <a:t>短语指明这些外码参照哪些表的主码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页脚占位符 4">
            <a:extLst>
              <a:ext uri="{FF2B5EF4-FFF2-40B4-BE49-F238E27FC236}">
                <a16:creationId xmlns:a16="http://schemas.microsoft.com/office/drawing/2014/main" id="{94AA2CCE-BF03-4B60-B730-E3E5F6C1D08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C91153A2-8F94-4280-8CF4-AD28A8EEBAB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参照完整性定义</a:t>
            </a:r>
            <a:r>
              <a:rPr lang="en-US" altLang="zh-CN" sz="3600"/>
              <a:t>（</a:t>
            </a:r>
            <a:r>
              <a:rPr lang="zh-CN" altLang="en-US" sz="3600"/>
              <a:t>续</a:t>
            </a:r>
            <a:r>
              <a:rPr lang="en-US" altLang="zh-CN" sz="3600"/>
              <a:t>）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C62E09A5-8A7E-4A32-BC2E-20CBB36F974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81075"/>
            <a:ext cx="8507413" cy="55435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/>
              <a:t>例如，关系</a:t>
            </a:r>
            <a:r>
              <a:rPr lang="en-US" altLang="zh-CN" sz="2000"/>
              <a:t>SC</a:t>
            </a:r>
            <a:r>
              <a:rPr lang="zh-CN" altLang="en-US" sz="2000"/>
              <a:t>中（</a:t>
            </a:r>
            <a:r>
              <a:rPr lang="en-US" altLang="zh-CN" sz="2000"/>
              <a:t>Sno</a:t>
            </a:r>
            <a:r>
              <a:rPr lang="zh-CN" altLang="en-US" sz="2000"/>
              <a:t>，</a:t>
            </a:r>
            <a:r>
              <a:rPr lang="en-US" altLang="zh-CN" sz="2000"/>
              <a:t>Cno</a:t>
            </a:r>
            <a:r>
              <a:rPr lang="zh-CN" altLang="en-US" sz="2000"/>
              <a:t>）是主码。</a:t>
            </a:r>
            <a:r>
              <a:rPr lang="en-US" altLang="zh-CN" sz="2000"/>
              <a:t>Sno</a:t>
            </a:r>
            <a:r>
              <a:rPr lang="zh-CN" altLang="en-US" sz="2000"/>
              <a:t>，</a:t>
            </a:r>
            <a:r>
              <a:rPr lang="en-US" altLang="zh-CN" sz="2000"/>
              <a:t>Cno</a:t>
            </a:r>
            <a:r>
              <a:rPr lang="zh-CN" altLang="en-US" sz="2000"/>
              <a:t>分别参照</a:t>
            </a:r>
            <a:r>
              <a:rPr lang="en-US" altLang="zh-CN" sz="2000"/>
              <a:t>Student</a:t>
            </a:r>
            <a:r>
              <a:rPr lang="zh-CN" altLang="en-US" sz="2000"/>
              <a:t>表</a:t>
            </a:r>
            <a:endParaRPr lang="en-US" altLang="zh-CN" sz="20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        </a:t>
            </a:r>
            <a:r>
              <a:rPr lang="zh-CN" altLang="en-US" sz="2000"/>
              <a:t>的主码和</a:t>
            </a:r>
            <a:r>
              <a:rPr lang="en-US" altLang="zh-CN" sz="2000"/>
              <a:t>Course</a:t>
            </a:r>
            <a:r>
              <a:rPr lang="zh-CN" altLang="en-US" sz="2000"/>
              <a:t>表的主码 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例5.</a:t>
            </a:r>
            <a:r>
              <a:rPr lang="en-US" altLang="zh-CN" sz="2400"/>
              <a:t>3]</a:t>
            </a:r>
            <a:r>
              <a:rPr lang="zh-CN" altLang="en-US" sz="2400"/>
              <a:t>定义</a:t>
            </a:r>
            <a:r>
              <a:rPr lang="en-US" altLang="zh-CN" sz="2400"/>
              <a:t>SC</a:t>
            </a:r>
            <a:r>
              <a:rPr lang="zh-CN" altLang="en-US" sz="2400"/>
              <a:t>中的参照完整性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/>
              <a:t>         </a:t>
            </a:r>
            <a:r>
              <a:rPr lang="en-US" altLang="zh-CN" sz="2200"/>
              <a:t>CREATE TABLE SC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/>
              <a:t>         </a:t>
            </a:r>
            <a:r>
              <a:rPr lang="zh-CN" altLang="en-US" sz="2200"/>
              <a:t>(  </a:t>
            </a:r>
            <a:r>
              <a:rPr lang="en-US" altLang="zh-CN" sz="2200"/>
              <a:t>Sno    CHAR</a:t>
            </a:r>
            <a:r>
              <a:rPr lang="zh-CN" altLang="en-US" sz="2200"/>
              <a:t>(</a:t>
            </a:r>
            <a:r>
              <a:rPr lang="en-US" altLang="zh-CN" sz="2200"/>
              <a:t>9</a:t>
            </a:r>
            <a:r>
              <a:rPr lang="zh-CN" altLang="en-US" sz="2200"/>
              <a:t>)</a:t>
            </a:r>
            <a:r>
              <a:rPr lang="en-US" altLang="zh-CN" sz="2200"/>
              <a:t>  NOT NULL</a:t>
            </a:r>
            <a:r>
              <a:rPr lang="zh-CN" altLang="en-US" sz="2200"/>
              <a:t>,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/>
              <a:t>            </a:t>
            </a:r>
            <a:r>
              <a:rPr lang="en-US" altLang="zh-CN" sz="2200"/>
              <a:t>Cno     CHAR</a:t>
            </a:r>
            <a:r>
              <a:rPr lang="zh-CN" altLang="en-US" sz="2200"/>
              <a:t>(</a:t>
            </a:r>
            <a:r>
              <a:rPr lang="en-US" altLang="zh-CN" sz="2200"/>
              <a:t>4</a:t>
            </a:r>
            <a:r>
              <a:rPr lang="zh-CN" altLang="en-US" sz="2200"/>
              <a:t>)</a:t>
            </a:r>
            <a:r>
              <a:rPr lang="en-US" altLang="zh-CN" sz="2200"/>
              <a:t>  NOT NULL</a:t>
            </a:r>
            <a:r>
              <a:rPr lang="zh-CN" altLang="en-US" sz="2200"/>
              <a:t>,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/>
              <a:t>            </a:t>
            </a:r>
            <a:r>
              <a:rPr lang="en-US" altLang="zh-CN" sz="2200"/>
              <a:t>Grade    SMALLINT</a:t>
            </a:r>
            <a:r>
              <a:rPr lang="zh-CN" altLang="en-US" sz="2200"/>
              <a:t>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/>
              <a:t>            </a:t>
            </a:r>
            <a:r>
              <a:rPr lang="en-US" altLang="zh-CN" sz="2200">
                <a:solidFill>
                  <a:srgbClr val="FF00FF"/>
                </a:solidFill>
              </a:rPr>
              <a:t>PRIMARY KEY </a:t>
            </a:r>
            <a:r>
              <a:rPr lang="zh-CN" altLang="en-US" sz="2200">
                <a:solidFill>
                  <a:srgbClr val="FF00FF"/>
                </a:solidFill>
              </a:rPr>
              <a:t>(</a:t>
            </a:r>
            <a:r>
              <a:rPr lang="en-US" altLang="zh-CN" sz="2200">
                <a:solidFill>
                  <a:srgbClr val="FF00FF"/>
                </a:solidFill>
              </a:rPr>
              <a:t>Sno</a:t>
            </a:r>
            <a:r>
              <a:rPr lang="zh-CN" altLang="en-US" sz="2200">
                <a:solidFill>
                  <a:srgbClr val="FF00FF"/>
                </a:solidFill>
              </a:rPr>
              <a:t>, </a:t>
            </a:r>
            <a:r>
              <a:rPr lang="en-US" altLang="zh-CN" sz="2200">
                <a:solidFill>
                  <a:srgbClr val="FF00FF"/>
                </a:solidFill>
              </a:rPr>
              <a:t>Cno</a:t>
            </a:r>
            <a:r>
              <a:rPr lang="zh-CN" altLang="en-US" sz="2200">
                <a:solidFill>
                  <a:srgbClr val="FF00FF"/>
                </a:solidFill>
              </a:rPr>
              <a:t>)</a:t>
            </a:r>
            <a:r>
              <a:rPr lang="zh-CN" altLang="en-US" sz="1800"/>
              <a:t>,   </a:t>
            </a:r>
            <a:r>
              <a:rPr lang="en-US" altLang="zh-CN" sz="1800">
                <a:solidFill>
                  <a:srgbClr val="FF00FF"/>
                </a:solidFill>
              </a:rPr>
              <a:t>/*</a:t>
            </a:r>
            <a:r>
              <a:rPr lang="zh-CN" altLang="en-US" sz="1800">
                <a:solidFill>
                  <a:srgbClr val="FF00FF"/>
                </a:solidFill>
              </a:rPr>
              <a:t>在表级定义实体完整性*</a:t>
            </a:r>
            <a:r>
              <a:rPr lang="en-US" altLang="zh-CN" sz="1800">
                <a:solidFill>
                  <a:srgbClr val="FF00FF"/>
                </a:solidFill>
              </a:rPr>
              <a:t>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/>
              <a:t>            </a:t>
            </a:r>
            <a:r>
              <a:rPr lang="zh-CN" altLang="en-US" sz="1800"/>
              <a:t>   </a:t>
            </a:r>
            <a:r>
              <a:rPr lang="en-US" altLang="zh-CN" sz="2200">
                <a:solidFill>
                  <a:srgbClr val="72BE2C"/>
                </a:solidFill>
              </a:rPr>
              <a:t>FOREIGN KEY </a:t>
            </a:r>
            <a:r>
              <a:rPr lang="zh-CN" altLang="en-US" sz="2200">
                <a:solidFill>
                  <a:srgbClr val="72BE2C"/>
                </a:solidFill>
              </a:rPr>
              <a:t>(</a:t>
            </a:r>
            <a:r>
              <a:rPr lang="en-US" altLang="zh-CN" sz="2200">
                <a:solidFill>
                  <a:srgbClr val="72BE2C"/>
                </a:solidFill>
              </a:rPr>
              <a:t>Sno</a:t>
            </a:r>
            <a:r>
              <a:rPr lang="zh-CN" altLang="en-US" sz="2200">
                <a:solidFill>
                  <a:srgbClr val="72BE2C"/>
                </a:solidFill>
              </a:rPr>
              <a:t>)</a:t>
            </a:r>
            <a:r>
              <a:rPr lang="en-US" altLang="zh-CN" sz="2200">
                <a:solidFill>
                  <a:srgbClr val="72BE2C"/>
                </a:solidFill>
              </a:rPr>
              <a:t> REFERENCES Student</a:t>
            </a:r>
            <a:r>
              <a:rPr lang="zh-CN" altLang="en-US" sz="2200">
                <a:solidFill>
                  <a:srgbClr val="72BE2C"/>
                </a:solidFill>
              </a:rPr>
              <a:t>(</a:t>
            </a:r>
            <a:r>
              <a:rPr lang="en-US" altLang="zh-CN" sz="2200">
                <a:solidFill>
                  <a:srgbClr val="72BE2C"/>
                </a:solidFill>
              </a:rPr>
              <a:t>Sno</a:t>
            </a:r>
            <a:r>
              <a:rPr lang="zh-CN" altLang="en-US" sz="2200">
                <a:solidFill>
                  <a:srgbClr val="72BE2C"/>
                </a:solidFill>
              </a:rPr>
              <a:t>)</a:t>
            </a:r>
            <a:r>
              <a:rPr lang="zh-CN" altLang="en-US" sz="2200"/>
              <a:t>,</a:t>
            </a:r>
            <a:r>
              <a:rPr lang="zh-CN" altLang="en-US" sz="1800"/>
              <a:t>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600"/>
              <a:t>                </a:t>
            </a:r>
            <a:r>
              <a:rPr lang="zh-CN" altLang="en-US" sz="1800"/>
              <a:t>  </a:t>
            </a:r>
            <a:r>
              <a:rPr lang="en-US" altLang="zh-CN" sz="1800"/>
              <a:t>/*</a:t>
            </a:r>
            <a:r>
              <a:rPr lang="zh-CN" altLang="en-US" sz="1800"/>
              <a:t>在表级定义参照完整性*</a:t>
            </a:r>
            <a:r>
              <a:rPr lang="en-US" altLang="zh-CN" sz="1800"/>
              <a:t>/</a:t>
            </a:r>
            <a:endParaRPr lang="en-US" altLang="zh-CN" sz="20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/>
              <a:t>            </a:t>
            </a:r>
            <a:r>
              <a:rPr lang="zh-CN" altLang="en-US" sz="1800"/>
              <a:t>   </a:t>
            </a:r>
            <a:r>
              <a:rPr lang="en-US" altLang="zh-CN" sz="2200">
                <a:solidFill>
                  <a:srgbClr val="72BE2C"/>
                </a:solidFill>
              </a:rPr>
              <a:t>FOREIGN KEY </a:t>
            </a:r>
            <a:r>
              <a:rPr lang="zh-CN" altLang="en-US" sz="2200">
                <a:solidFill>
                  <a:srgbClr val="72BE2C"/>
                </a:solidFill>
              </a:rPr>
              <a:t>(</a:t>
            </a:r>
            <a:r>
              <a:rPr lang="en-US" altLang="zh-CN" sz="2200">
                <a:solidFill>
                  <a:srgbClr val="72BE2C"/>
                </a:solidFill>
              </a:rPr>
              <a:t>Cno</a:t>
            </a:r>
            <a:r>
              <a:rPr lang="zh-CN" altLang="en-US" sz="2200">
                <a:solidFill>
                  <a:srgbClr val="72BE2C"/>
                </a:solidFill>
              </a:rPr>
              <a:t>)</a:t>
            </a:r>
            <a:r>
              <a:rPr lang="en-US" altLang="zh-CN" sz="2200">
                <a:solidFill>
                  <a:srgbClr val="72BE2C"/>
                </a:solidFill>
              </a:rPr>
              <a:t> REFERENCES Course</a:t>
            </a:r>
            <a:r>
              <a:rPr lang="zh-CN" altLang="en-US" sz="2200">
                <a:solidFill>
                  <a:srgbClr val="72BE2C"/>
                </a:solidFill>
              </a:rPr>
              <a:t>(</a:t>
            </a:r>
            <a:r>
              <a:rPr lang="en-US" altLang="zh-CN" sz="2200">
                <a:solidFill>
                  <a:srgbClr val="72BE2C"/>
                </a:solidFill>
              </a:rPr>
              <a:t>Cno</a:t>
            </a:r>
            <a:r>
              <a:rPr lang="zh-CN" altLang="en-US" sz="2200">
                <a:solidFill>
                  <a:srgbClr val="72BE2C"/>
                </a:solidFill>
              </a:rPr>
              <a:t>)</a:t>
            </a:r>
            <a:r>
              <a:rPr lang="en-US" altLang="zh-CN" sz="2200"/>
              <a:t>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/>
              <a:t>             </a:t>
            </a:r>
            <a:r>
              <a:rPr lang="zh-CN" altLang="en-US" sz="1800"/>
              <a:t>     </a:t>
            </a:r>
            <a:r>
              <a:rPr lang="en-US" altLang="zh-CN" sz="1800"/>
              <a:t>/*</a:t>
            </a:r>
            <a:r>
              <a:rPr lang="zh-CN" altLang="en-US" sz="1800"/>
              <a:t>在表级定义参照完整性*</a:t>
            </a:r>
            <a:r>
              <a:rPr lang="en-US" altLang="zh-CN" sz="1800"/>
              <a:t>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/>
              <a:t>      </a:t>
            </a:r>
            <a:r>
              <a:rPr lang="zh-CN" altLang="en-US" sz="1800"/>
              <a:t>       )</a:t>
            </a:r>
            <a:r>
              <a:rPr lang="en-US" altLang="zh-CN" sz="1800"/>
              <a:t>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5D4EC1B4-1445-4DBD-ADA7-62E57BC3B73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参照完整性检查和违约处理</a:t>
            </a:r>
            <a:r>
              <a:rPr lang="en-US" altLang="zh-CN" sz="3600"/>
              <a:t>（</a:t>
            </a:r>
            <a:r>
              <a:rPr lang="zh-CN" altLang="en-US" sz="3600"/>
              <a:t>续</a:t>
            </a:r>
            <a:r>
              <a:rPr lang="en-US" altLang="zh-CN" sz="3600"/>
              <a:t>）</a:t>
            </a:r>
          </a:p>
        </p:txBody>
      </p:sp>
      <p:sp>
        <p:nvSpPr>
          <p:cNvPr id="17410" name="Rectangle 8">
            <a:extLst>
              <a:ext uri="{FF2B5EF4-FFF2-40B4-BE49-F238E27FC236}">
                <a16:creationId xmlns:a16="http://schemas.microsoft.com/office/drawing/2014/main" id="{EA7091F2-77FA-494E-BEFA-DBB38F62B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6300" y="1354138"/>
            <a:ext cx="48069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>
                <a:latin typeface="宋体" panose="02010600030101010101" pitchFamily="2" charset="-122"/>
              </a:rPr>
              <a:t>表</a:t>
            </a:r>
            <a:r>
              <a:rPr lang="en-US" altLang="zh-CN" b="1"/>
              <a:t>5.1</a:t>
            </a:r>
            <a:r>
              <a:rPr lang="en-US" altLang="zh-CN" b="1">
                <a:latin typeface="宋体" panose="02010600030101010101" pitchFamily="2" charset="-122"/>
              </a:rPr>
              <a:t> </a:t>
            </a:r>
            <a:r>
              <a:rPr lang="zh-CN" altLang="en-US" b="1">
                <a:latin typeface="宋体" panose="02010600030101010101" pitchFamily="2" charset="-122"/>
              </a:rPr>
              <a:t>可能破坏参照完整性的情况及违约处理</a:t>
            </a:r>
          </a:p>
        </p:txBody>
      </p:sp>
      <p:sp>
        <p:nvSpPr>
          <p:cNvPr id="17411" name="Rectangle 12">
            <a:extLst>
              <a:ext uri="{FF2B5EF4-FFF2-40B4-BE49-F238E27FC236}">
                <a16:creationId xmlns:a16="http://schemas.microsoft.com/office/drawing/2014/main" id="{D8AC3ED4-4EF1-4CFB-A673-6E388E435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2317750"/>
            <a:ext cx="14986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7412" name="Rectangle 16">
            <a:extLst>
              <a:ext uri="{FF2B5EF4-FFF2-40B4-BE49-F238E27FC236}">
                <a16:creationId xmlns:a16="http://schemas.microsoft.com/office/drawing/2014/main" id="{0E316FE7-3ADE-4AA8-B9B7-303CDE11B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2317750"/>
            <a:ext cx="14986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7413" name="Rectangle 20">
            <a:extLst>
              <a:ext uri="{FF2B5EF4-FFF2-40B4-BE49-F238E27FC236}">
                <a16:creationId xmlns:a16="http://schemas.microsoft.com/office/drawing/2014/main" id="{E240B9C8-9EF1-4474-A78E-99F4FD3CF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2317750"/>
            <a:ext cx="14986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7414" name="Rectangle 24">
            <a:extLst>
              <a:ext uri="{FF2B5EF4-FFF2-40B4-BE49-F238E27FC236}">
                <a16:creationId xmlns:a16="http://schemas.microsoft.com/office/drawing/2014/main" id="{4F45EE55-66E1-48FE-AE95-B9EE8CB06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2317750"/>
            <a:ext cx="14986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26632" name="Group 8">
            <a:extLst>
              <a:ext uri="{FF2B5EF4-FFF2-40B4-BE49-F238E27FC236}">
                <a16:creationId xmlns:a16="http://schemas.microsoft.com/office/drawing/2014/main" id="{408A9BAF-D932-4F2E-9DA3-7E1019A36BD7}"/>
              </a:ext>
            </a:extLst>
          </p:cNvPr>
          <p:cNvGraphicFramePr>
            <a:graphicFrameLocks noGrp="1"/>
          </p:cNvGraphicFramePr>
          <p:nvPr/>
        </p:nvGraphicFramePr>
        <p:xfrm>
          <a:off x="323850" y="1916113"/>
          <a:ext cx="8632825" cy="3652838"/>
        </p:xfrm>
        <a:graphic>
          <a:graphicData uri="http://schemas.openxmlformats.org/drawingml/2006/table">
            <a:tbl>
              <a:tblPr/>
              <a:tblGrid>
                <a:gridCol w="3137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8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875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被参照表（例如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Student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91437" marR="91437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参照表（例如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SC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91437" marR="91437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违约处理</a:t>
                      </a:r>
                    </a:p>
                  </a:txBody>
                  <a:tcPr marL="91437" marR="91437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9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可能破坏参照完整性</a:t>
                      </a:r>
                    </a:p>
                  </a:txBody>
                  <a:tcPr marL="91437" marR="91437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插入元组</a:t>
                      </a:r>
                    </a:p>
                  </a:txBody>
                  <a:tcPr marL="91437" marR="91437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拒绝</a:t>
                      </a:r>
                    </a:p>
                  </a:txBody>
                  <a:tcPr marL="91437" marR="91437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8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可能破坏参照完整性</a:t>
                      </a:r>
                    </a:p>
                  </a:txBody>
                  <a:tcPr marL="91437" marR="91437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修改外码值</a:t>
                      </a:r>
                    </a:p>
                  </a:txBody>
                  <a:tcPr marL="91437" marR="91437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拒绝</a:t>
                      </a:r>
                    </a:p>
                  </a:txBody>
                  <a:tcPr marL="91437" marR="91437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3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删除元组</a:t>
                      </a:r>
                    </a:p>
                  </a:txBody>
                  <a:tcPr marL="91437" marR="91437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可能破坏参照完整性</a:t>
                      </a:r>
                    </a:p>
                  </a:txBody>
                  <a:tcPr marL="91437" marR="91437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拒绝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级连删除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设置为空值</a:t>
                      </a:r>
                    </a:p>
                  </a:txBody>
                  <a:tcPr marL="91437" marR="91437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1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修改主码值</a:t>
                      </a:r>
                    </a:p>
                  </a:txBody>
                  <a:tcPr marL="91437" marR="91437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可能破坏参照完整性</a:t>
                      </a:r>
                    </a:p>
                  </a:txBody>
                  <a:tcPr marL="91437" marR="91437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拒绝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级连修改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设置为空值</a:t>
                      </a:r>
                    </a:p>
                  </a:txBody>
                  <a:tcPr marL="91437" marR="91437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441" name="Line 125">
            <a:extLst>
              <a:ext uri="{FF2B5EF4-FFF2-40B4-BE49-F238E27FC236}">
                <a16:creationId xmlns:a16="http://schemas.microsoft.com/office/drawing/2014/main" id="{4BB89BD2-5792-4C5D-8BDB-163A1D4CCA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87675" y="3717925"/>
            <a:ext cx="6492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7442" name="Line 126">
            <a:extLst>
              <a:ext uri="{FF2B5EF4-FFF2-40B4-BE49-F238E27FC236}">
                <a16:creationId xmlns:a16="http://schemas.microsoft.com/office/drawing/2014/main" id="{166717E4-815E-4EFE-864C-ED451C872CD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7675" y="4365625"/>
            <a:ext cx="6492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7443" name="Line 127">
            <a:extLst>
              <a:ext uri="{FF2B5EF4-FFF2-40B4-BE49-F238E27FC236}">
                <a16:creationId xmlns:a16="http://schemas.microsoft.com/office/drawing/2014/main" id="{75566C31-1C4A-4225-9889-42C02104D4E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7675" y="5157788"/>
            <a:ext cx="647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7444" name="Line 125">
            <a:extLst>
              <a:ext uri="{FF2B5EF4-FFF2-40B4-BE49-F238E27FC236}">
                <a16:creationId xmlns:a16="http://schemas.microsoft.com/office/drawing/2014/main" id="{DFE52980-A67D-4FD0-AB32-2C04C1E86A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87675" y="3068638"/>
            <a:ext cx="6492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12DA4DA9-B301-4248-93BE-F3E0C500E78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/>
              <a:t>参照完整性检查和违约处理</a:t>
            </a:r>
            <a:r>
              <a:rPr lang="en-US" altLang="zh-CN" sz="3600"/>
              <a:t>（</a:t>
            </a:r>
            <a:r>
              <a:rPr lang="zh-CN" altLang="en-US" sz="3600"/>
              <a:t>续</a:t>
            </a:r>
            <a:r>
              <a:rPr lang="en-US" altLang="zh-CN" sz="3600"/>
              <a:t>）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0351231B-5943-4F20-9BBE-1AEDFF50AB3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212850"/>
            <a:ext cx="8713788" cy="5095875"/>
          </a:xfrm>
        </p:spPr>
        <p:txBody>
          <a:bodyPr/>
          <a:lstStyle/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/>
              <a:t>例如，有下面</a:t>
            </a:r>
            <a:r>
              <a:rPr lang="en-US" altLang="zh-CN"/>
              <a:t>2</a:t>
            </a:r>
            <a:r>
              <a:rPr lang="zh-CN" altLang="en-US"/>
              <a:t>个关系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/>
              <a:t>    学生（</a:t>
            </a:r>
            <a:r>
              <a:rPr lang="zh-CN" altLang="en-US" u="sng"/>
              <a:t>学号</a:t>
            </a:r>
            <a:r>
              <a:rPr lang="zh-CN" altLang="en-US"/>
              <a:t>，姓名，性别，专业号，年龄）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/>
              <a:t>    专业（</a:t>
            </a:r>
            <a:r>
              <a:rPr lang="zh-CN" altLang="en-US" u="sng"/>
              <a:t>专业号</a:t>
            </a:r>
            <a:r>
              <a:rPr lang="zh-CN" altLang="en-US"/>
              <a:t>，专业名）</a:t>
            </a:r>
          </a:p>
          <a:p>
            <a:pPr lvl="2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/>
              <a:t>假设专业表中某个元组被删除，专业号为</a:t>
            </a:r>
            <a:r>
              <a:rPr lang="en-US" altLang="zh-CN" sz="2200"/>
              <a:t>12</a:t>
            </a:r>
          </a:p>
          <a:p>
            <a:pPr lvl="2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/>
              <a:t>按照设置为空值的策略，就要把学生表中专业号</a:t>
            </a:r>
            <a:r>
              <a:rPr lang="en-US" altLang="zh-CN" sz="2200"/>
              <a:t>=12</a:t>
            </a:r>
            <a:r>
              <a:rPr lang="zh-CN" altLang="en-US" sz="2200"/>
              <a:t>的所有元组的专业号设置为空值</a:t>
            </a:r>
          </a:p>
          <a:p>
            <a:pPr lvl="2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/>
              <a:t>对应语义：某个专业删除了，该专业的所有学生专业未定，等待重新分配专业 </a:t>
            </a:r>
            <a:endParaRPr lang="en-US" altLang="zh-CN" sz="2200"/>
          </a:p>
          <a:p>
            <a:pPr lvl="2">
              <a:lnSpc>
                <a:spcPct val="110000"/>
              </a:lnSpc>
              <a:buSzPct val="85000"/>
              <a:buFont typeface="Wingdings" panose="05000000000000000000" pitchFamily="2" charset="2"/>
              <a:buChar char="n"/>
            </a:pPr>
            <a:endParaRPr lang="zh-CN" altLang="en-US" sz="1900"/>
          </a:p>
        </p:txBody>
      </p:sp>
      <p:sp>
        <p:nvSpPr>
          <p:cNvPr id="18435" name="AutoShape 4">
            <a:extLst>
              <a:ext uri="{FF2B5EF4-FFF2-40B4-BE49-F238E27FC236}">
                <a16:creationId xmlns:a16="http://schemas.microsoft.com/office/drawing/2014/main" id="{87D54D35-CF8A-4E51-B0D3-4C7093CF0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1052513"/>
            <a:ext cx="1057275" cy="504825"/>
          </a:xfrm>
          <a:prstGeom prst="wedgeEllipseCallout">
            <a:avLst>
              <a:gd name="adj1" fmla="val -108861"/>
              <a:gd name="adj2" fmla="val 97171"/>
            </a:avLst>
          </a:prstGeom>
          <a:gradFill rotWithShape="0">
            <a:gsLst>
              <a:gs pos="0">
                <a:srgbClr val="FFFFFF"/>
              </a:gs>
              <a:gs pos="100000">
                <a:srgbClr val="BBBBBB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/>
              <a:t>外码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页脚占位符 4">
            <a:extLst>
              <a:ext uri="{FF2B5EF4-FFF2-40B4-BE49-F238E27FC236}">
                <a16:creationId xmlns:a16="http://schemas.microsoft.com/office/drawing/2014/main" id="{71ADA064-A442-45A8-A498-F861DE1B934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FBFEF6B0-69FD-406A-9DE9-28871310A25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参照完整性检查和违约处理</a:t>
            </a:r>
            <a:r>
              <a:rPr lang="en-US" altLang="zh-CN" sz="3600"/>
              <a:t>（</a:t>
            </a:r>
            <a:r>
              <a:rPr lang="zh-CN" altLang="en-US" sz="3600"/>
              <a:t>续</a:t>
            </a:r>
            <a:r>
              <a:rPr lang="en-US" altLang="zh-CN" sz="3600"/>
              <a:t>）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A1CF8132-4CF7-4E48-AF43-2217C58DAD9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81075"/>
            <a:ext cx="8229600" cy="54006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例5.</a:t>
            </a:r>
            <a:r>
              <a:rPr lang="en-US" altLang="zh-CN" sz="2400" dirty="0"/>
              <a:t>4]</a:t>
            </a:r>
            <a:r>
              <a:rPr lang="zh-CN" altLang="en-US" sz="2400" dirty="0"/>
              <a:t>  </a:t>
            </a:r>
            <a:r>
              <a:rPr lang="zh-CN" altLang="en-US" sz="2400" dirty="0">
                <a:solidFill>
                  <a:srgbClr val="FF0000"/>
                </a:solidFill>
              </a:rPr>
              <a:t>显式说明</a:t>
            </a:r>
            <a:r>
              <a:rPr lang="zh-CN" altLang="en-US" sz="2400" dirty="0"/>
              <a:t>参照完整性的违约处理示例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     </a:t>
            </a:r>
            <a:r>
              <a:rPr lang="en-US" altLang="zh-CN" sz="2000" dirty="0"/>
              <a:t>CREATE TABLE SC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  </a:t>
            </a:r>
            <a:r>
              <a:rPr lang="zh-CN" altLang="en-US" sz="2000" dirty="0"/>
              <a:t>(  </a:t>
            </a:r>
            <a:r>
              <a:rPr lang="en-US" altLang="zh-CN" sz="2000" dirty="0" err="1"/>
              <a:t>Sno</a:t>
            </a:r>
            <a:r>
              <a:rPr lang="en-US" altLang="zh-CN" sz="2000" dirty="0"/>
              <a:t>   CHAR</a:t>
            </a:r>
            <a:r>
              <a:rPr lang="zh-CN" altLang="en-US" sz="2000" dirty="0"/>
              <a:t>(</a:t>
            </a:r>
            <a:r>
              <a:rPr lang="en-US" altLang="zh-CN" sz="2000" dirty="0"/>
              <a:t>9</a:t>
            </a:r>
            <a:r>
              <a:rPr lang="zh-CN" altLang="en-US" sz="2000" dirty="0"/>
              <a:t>)</a:t>
            </a:r>
            <a:r>
              <a:rPr lang="en-US" altLang="zh-CN" sz="2000" dirty="0"/>
              <a:t>  NOT NULL</a:t>
            </a:r>
            <a:r>
              <a:rPr lang="zh-CN" altLang="en-US" sz="2000" dirty="0"/>
              <a:t>，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         </a:t>
            </a:r>
            <a:r>
              <a:rPr lang="en-US" altLang="zh-CN" sz="2000" dirty="0" err="1"/>
              <a:t>Cno</a:t>
            </a:r>
            <a:r>
              <a:rPr lang="en-US" altLang="zh-CN" sz="2000" dirty="0"/>
              <a:t>   CHAR</a:t>
            </a:r>
            <a:r>
              <a:rPr lang="zh-CN" altLang="en-US" sz="2000" dirty="0"/>
              <a:t>(</a:t>
            </a:r>
            <a:r>
              <a:rPr lang="en-US" altLang="zh-CN" sz="2000" dirty="0"/>
              <a:t>4</a:t>
            </a:r>
            <a:r>
              <a:rPr lang="zh-CN" altLang="en-US" sz="2000" dirty="0"/>
              <a:t>)</a:t>
            </a:r>
            <a:r>
              <a:rPr lang="en-US" altLang="zh-CN" sz="2000" dirty="0"/>
              <a:t>  NOT NULL</a:t>
            </a:r>
            <a:r>
              <a:rPr lang="zh-CN" altLang="en-US" sz="2000" dirty="0"/>
              <a:t>，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         </a:t>
            </a:r>
            <a:r>
              <a:rPr lang="en-US" altLang="zh-CN" sz="2000" dirty="0"/>
              <a:t>Grade  SMALLINT</a:t>
            </a:r>
            <a:r>
              <a:rPr lang="zh-CN" altLang="en-US" sz="2000" dirty="0"/>
              <a:t>,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         </a:t>
            </a:r>
            <a:r>
              <a:rPr lang="en-US" altLang="zh-CN" sz="2000" dirty="0"/>
              <a:t>PRIMARY KEY</a:t>
            </a:r>
            <a:r>
              <a:rPr lang="zh-CN" altLang="en-US" sz="2000" dirty="0"/>
              <a:t>(</a:t>
            </a:r>
            <a:r>
              <a:rPr lang="en-US" altLang="zh-CN" sz="2000" dirty="0" err="1"/>
              <a:t>Sno</a:t>
            </a:r>
            <a:r>
              <a:rPr lang="zh-CN" altLang="en-US" sz="2000" dirty="0"/>
              <a:t>,</a:t>
            </a:r>
            <a:r>
              <a:rPr lang="en-US" altLang="zh-CN" sz="2000" dirty="0" err="1"/>
              <a:t>Cno</a:t>
            </a:r>
            <a:r>
              <a:rPr lang="zh-CN" altLang="en-US" sz="2000" dirty="0"/>
              <a:t>)， 		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         </a:t>
            </a:r>
            <a:r>
              <a:rPr lang="en-US" altLang="zh-CN" sz="2000" dirty="0"/>
              <a:t>FOREIGN KEY </a:t>
            </a:r>
            <a:r>
              <a:rPr lang="zh-CN" altLang="en-US" sz="2000" dirty="0"/>
              <a:t>(</a:t>
            </a:r>
            <a:r>
              <a:rPr lang="en-US" altLang="zh-CN" sz="2000" dirty="0" err="1"/>
              <a:t>Sno</a:t>
            </a:r>
            <a:r>
              <a:rPr lang="zh-CN" altLang="en-US" sz="2000" dirty="0"/>
              <a:t>)</a:t>
            </a:r>
            <a:r>
              <a:rPr lang="en-US" altLang="zh-CN" sz="2000" dirty="0"/>
              <a:t> REFERENCES Student</a:t>
            </a:r>
            <a:r>
              <a:rPr lang="zh-CN" altLang="en-US" sz="2000" dirty="0"/>
              <a:t>(</a:t>
            </a:r>
            <a:r>
              <a:rPr lang="en-US" altLang="zh-CN" sz="2000" dirty="0" err="1"/>
              <a:t>Sno</a:t>
            </a:r>
            <a:r>
              <a:rPr lang="zh-CN" altLang="en-US" sz="2000" dirty="0"/>
              <a:t>)</a:t>
            </a:r>
            <a:r>
              <a:rPr lang="en-US" altLang="zh-CN" sz="2000" dirty="0"/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		</a:t>
            </a:r>
            <a:r>
              <a:rPr lang="en-US" altLang="zh-CN" sz="2000" dirty="0">
                <a:solidFill>
                  <a:srgbClr val="0066FF"/>
                </a:solidFill>
              </a:rPr>
              <a:t>ON DELETE CASCADE</a:t>
            </a:r>
            <a:r>
              <a:rPr lang="en-US" altLang="zh-CN" sz="2000" dirty="0"/>
              <a:t>       </a:t>
            </a:r>
            <a:r>
              <a:rPr lang="en-US" altLang="zh-CN" sz="1600" dirty="0"/>
              <a:t> </a:t>
            </a:r>
            <a:r>
              <a:rPr lang="en-US" altLang="zh-CN" sz="1800" dirty="0"/>
              <a:t>/*</a:t>
            </a:r>
            <a:r>
              <a:rPr lang="zh-CN" altLang="en-US" sz="1800" dirty="0">
                <a:solidFill>
                  <a:srgbClr val="FF00FF"/>
                </a:solidFill>
              </a:rPr>
              <a:t>级联删除</a:t>
            </a:r>
            <a:r>
              <a:rPr lang="en-US" altLang="zh-CN" sz="1800" dirty="0"/>
              <a:t>SC</a:t>
            </a:r>
            <a:r>
              <a:rPr lang="zh-CN" altLang="en-US" sz="1800" dirty="0"/>
              <a:t>表中相应的元组*</a:t>
            </a:r>
            <a:r>
              <a:rPr lang="en-US" altLang="zh-CN" sz="1800" dirty="0"/>
              <a:t>/</a:t>
            </a:r>
            <a:endParaRPr lang="en-US" altLang="zh-CN" sz="16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       </a:t>
            </a:r>
            <a:r>
              <a:rPr lang="en-US" altLang="zh-CN" sz="2000" dirty="0">
                <a:solidFill>
                  <a:srgbClr val="0066FF"/>
                </a:solidFill>
              </a:rPr>
              <a:t>ON UPDATE CASCADE</a:t>
            </a:r>
            <a:r>
              <a:rPr lang="zh-CN" altLang="en-US" sz="2000" dirty="0">
                <a:solidFill>
                  <a:srgbClr val="0066FF"/>
                </a:solidFill>
              </a:rPr>
              <a:t>,</a:t>
            </a:r>
            <a:r>
              <a:rPr lang="zh-CN" altLang="en-US" sz="2000" dirty="0"/>
              <a:t>      </a:t>
            </a:r>
            <a:r>
              <a:rPr lang="en-US" altLang="zh-CN" sz="1800" dirty="0"/>
              <a:t>/*</a:t>
            </a:r>
            <a:r>
              <a:rPr lang="zh-CN" altLang="en-US" sz="1800" dirty="0">
                <a:solidFill>
                  <a:srgbClr val="FF00FF"/>
                </a:solidFill>
              </a:rPr>
              <a:t>级联更新</a:t>
            </a:r>
            <a:r>
              <a:rPr lang="en-US" altLang="zh-CN" sz="1800" dirty="0"/>
              <a:t>SC</a:t>
            </a:r>
            <a:r>
              <a:rPr lang="zh-CN" altLang="en-US" sz="1800" dirty="0"/>
              <a:t>表中相应的元组*</a:t>
            </a:r>
            <a:r>
              <a:rPr lang="en-US" altLang="zh-CN" sz="1800" dirty="0"/>
              <a:t>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   </a:t>
            </a:r>
            <a:r>
              <a:rPr lang="zh-CN" altLang="en-US" sz="2000" dirty="0"/>
              <a:t>  </a:t>
            </a:r>
            <a:r>
              <a:rPr lang="en-US" altLang="zh-CN" sz="2000" dirty="0"/>
              <a:t>FOREIGN KEY </a:t>
            </a:r>
            <a:r>
              <a:rPr lang="zh-CN" altLang="en-US" sz="2000" dirty="0"/>
              <a:t>(</a:t>
            </a:r>
            <a:r>
              <a:rPr lang="en-US" altLang="zh-CN" sz="2000" dirty="0" err="1"/>
              <a:t>Cno</a:t>
            </a:r>
            <a:r>
              <a:rPr lang="zh-CN" altLang="en-US" sz="2000" dirty="0"/>
              <a:t>)</a:t>
            </a:r>
            <a:r>
              <a:rPr lang="en-US" altLang="zh-CN" sz="2000" dirty="0"/>
              <a:t> REFERENCES Course</a:t>
            </a:r>
            <a:r>
              <a:rPr lang="zh-CN" altLang="en-US" sz="2000" dirty="0"/>
              <a:t>(</a:t>
            </a:r>
            <a:r>
              <a:rPr lang="en-US" altLang="zh-CN" sz="2000" dirty="0" err="1"/>
              <a:t>Cno</a:t>
            </a:r>
            <a:r>
              <a:rPr lang="zh-CN" altLang="en-US" sz="2000" dirty="0"/>
              <a:t>)</a:t>
            </a:r>
            <a:r>
              <a:rPr lang="en-US" altLang="zh-CN" sz="2000" dirty="0"/>
              <a:t>	                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       </a:t>
            </a:r>
            <a:r>
              <a:rPr lang="en-US" altLang="zh-CN" sz="2000" dirty="0">
                <a:solidFill>
                  <a:srgbClr val="0066FF"/>
                </a:solidFill>
              </a:rPr>
              <a:t>ON DELETE NO ACTION</a:t>
            </a:r>
            <a:r>
              <a:rPr lang="en-US" altLang="zh-CN" sz="2000" dirty="0"/>
              <a:t> 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              /*</a:t>
            </a:r>
            <a:r>
              <a:rPr lang="zh-CN" altLang="en-US" sz="1800" dirty="0"/>
              <a:t>当删除</a:t>
            </a:r>
            <a:r>
              <a:rPr lang="en-US" altLang="zh-CN" sz="1800" dirty="0"/>
              <a:t>course </a:t>
            </a:r>
            <a:r>
              <a:rPr lang="zh-CN" altLang="en-US" sz="1800" dirty="0"/>
              <a:t>表中的元组造成了与</a:t>
            </a:r>
            <a:r>
              <a:rPr lang="en-US" altLang="zh-CN" sz="1800" dirty="0"/>
              <a:t>SC</a:t>
            </a:r>
            <a:r>
              <a:rPr lang="zh-CN" altLang="en-US" sz="1800" dirty="0"/>
              <a:t>表不一致时</a:t>
            </a:r>
            <a:r>
              <a:rPr lang="zh-CN" altLang="en-US" sz="1800" dirty="0">
                <a:solidFill>
                  <a:srgbClr val="FF00FF"/>
                </a:solidFill>
              </a:rPr>
              <a:t>拒绝删除</a:t>
            </a:r>
            <a:r>
              <a:rPr lang="zh-CN" altLang="en-US" sz="1800" dirty="0"/>
              <a:t>*</a:t>
            </a:r>
            <a:r>
              <a:rPr lang="en-US" altLang="zh-CN" sz="1800" dirty="0"/>
              <a:t>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       </a:t>
            </a:r>
            <a:r>
              <a:rPr lang="en-US" altLang="zh-CN" sz="2000" dirty="0">
                <a:solidFill>
                  <a:srgbClr val="0066FF"/>
                </a:solidFill>
              </a:rPr>
              <a:t>ON UPDATE CASCADE</a:t>
            </a:r>
            <a:r>
              <a:rPr lang="en-US" altLang="zh-CN" sz="2000" dirty="0"/>
              <a:t>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	</a:t>
            </a:r>
            <a:r>
              <a:rPr lang="en-US" altLang="zh-CN" sz="1800" dirty="0"/>
              <a:t>  /*</a:t>
            </a:r>
            <a:r>
              <a:rPr lang="zh-CN" altLang="en-US" sz="1800" dirty="0"/>
              <a:t>当更新</a:t>
            </a:r>
            <a:r>
              <a:rPr lang="en-US" altLang="zh-CN" sz="1800" dirty="0"/>
              <a:t>course</a:t>
            </a:r>
            <a:r>
              <a:rPr lang="zh-CN" altLang="en-US" sz="1800" dirty="0"/>
              <a:t>表中的</a:t>
            </a:r>
            <a:r>
              <a:rPr lang="en-US" altLang="zh-CN" sz="1800" dirty="0" err="1"/>
              <a:t>cno</a:t>
            </a:r>
            <a:r>
              <a:rPr lang="zh-CN" altLang="en-US" sz="1800" dirty="0"/>
              <a:t>时，</a:t>
            </a:r>
            <a:r>
              <a:rPr lang="zh-CN" altLang="en-US" sz="1800" dirty="0">
                <a:solidFill>
                  <a:srgbClr val="FF00FF"/>
                </a:solidFill>
              </a:rPr>
              <a:t>级联更新</a:t>
            </a:r>
            <a:r>
              <a:rPr lang="en-US" altLang="zh-CN" sz="1800" dirty="0"/>
              <a:t>SC</a:t>
            </a:r>
            <a:r>
              <a:rPr lang="zh-CN" altLang="en-US" sz="1800" dirty="0"/>
              <a:t>表中相应的元组*</a:t>
            </a:r>
            <a:r>
              <a:rPr lang="en-US" altLang="zh-CN" sz="1800" dirty="0"/>
              <a:t>/</a:t>
            </a:r>
            <a:endParaRPr lang="en-US" altLang="zh-CN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/>
              <a:t>        </a:t>
            </a:r>
            <a:r>
              <a:rPr lang="zh-CN" altLang="en-US" sz="1600" dirty="0"/>
              <a:t>  </a:t>
            </a:r>
            <a:r>
              <a:rPr lang="zh-CN" altLang="en-US" sz="2000" dirty="0"/>
              <a:t> );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页脚占位符 4">
            <a:extLst>
              <a:ext uri="{FF2B5EF4-FFF2-40B4-BE49-F238E27FC236}">
                <a16:creationId xmlns:a16="http://schemas.microsoft.com/office/drawing/2014/main" id="{FA5A00EF-87C1-42A0-83AD-1E0A2C0F952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47FC69CD-2D24-4D1F-9CFF-43C15FCC537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第五章 数据库完整性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075432D4-8AEA-4DAB-B7AB-C9DC52EEF02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196975"/>
            <a:ext cx="7786688" cy="44958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5.1  </a:t>
            </a:r>
            <a:r>
              <a:rPr lang="zh-CN" altLang="en-US"/>
              <a:t>实体完整性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5.2  </a:t>
            </a:r>
            <a:r>
              <a:rPr lang="zh-CN" altLang="en-US"/>
              <a:t>参照完整性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66FF"/>
                </a:solidFill>
              </a:rPr>
              <a:t>5.3  </a:t>
            </a:r>
            <a:r>
              <a:rPr lang="zh-CN" altLang="en-US">
                <a:solidFill>
                  <a:srgbClr val="0066FF"/>
                </a:solidFill>
              </a:rPr>
              <a:t>用户定义的完整性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5.4  </a:t>
            </a:r>
            <a:r>
              <a:rPr lang="zh-CN" altLang="en-US"/>
              <a:t>完整性约束命名字句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/>
              <a:t>*</a:t>
            </a:r>
            <a:r>
              <a:rPr lang="en-US" altLang="zh-CN"/>
              <a:t>5.5  </a:t>
            </a:r>
            <a:r>
              <a:rPr lang="zh-CN" altLang="en-US"/>
              <a:t>域中的完整性限制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5.6  </a:t>
            </a:r>
            <a:r>
              <a:rPr lang="zh-CN" altLang="en-US"/>
              <a:t>断言</a:t>
            </a:r>
            <a:endParaRPr lang="en-US" altLang="zh-CN" sz="320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5.7  </a:t>
            </a:r>
            <a:r>
              <a:rPr lang="zh-CN" altLang="en-US"/>
              <a:t>触发器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5.8  </a:t>
            </a:r>
            <a:r>
              <a:rPr lang="zh-CN" altLang="en-US"/>
              <a:t>小结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页脚占位符 4">
            <a:extLst>
              <a:ext uri="{FF2B5EF4-FFF2-40B4-BE49-F238E27FC236}">
                <a16:creationId xmlns:a16="http://schemas.microsoft.com/office/drawing/2014/main" id="{E28923CA-84A3-4657-A558-DF22AF2088A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3F5105E9-1C9C-4095-94D7-59FCB6B38B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5.3  </a:t>
            </a:r>
            <a:r>
              <a:rPr lang="zh-CN" altLang="en-US" sz="3600"/>
              <a:t>用户定义的完整性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6E443290-046E-4A82-91CD-E5C7E2F84DC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70000"/>
              </a:lnSpc>
            </a:pPr>
            <a:r>
              <a:rPr lang="zh-CN" altLang="en-US" dirty="0"/>
              <a:t>用户定义的完整性是：</a:t>
            </a:r>
            <a:endParaRPr lang="en-US" altLang="zh-CN" dirty="0"/>
          </a:p>
          <a:p>
            <a:pPr marL="0" indent="0" eaLnBrk="1" hangingPunct="1">
              <a:lnSpc>
                <a:spcPct val="170000"/>
              </a:lnSpc>
              <a:buNone/>
            </a:pPr>
            <a:r>
              <a:rPr lang="zh-CN" altLang="en-US" dirty="0"/>
              <a:t>针对</a:t>
            </a:r>
            <a:r>
              <a:rPr lang="zh-CN" altLang="en-US" dirty="0">
                <a:solidFill>
                  <a:srgbClr val="FF00FF"/>
                </a:solidFill>
              </a:rPr>
              <a:t>某一具体应用</a:t>
            </a:r>
            <a:r>
              <a:rPr lang="zh-CN" altLang="en-US" dirty="0"/>
              <a:t>的数据必须满足的语义要求 </a:t>
            </a:r>
          </a:p>
          <a:p>
            <a:pPr eaLnBrk="1" hangingPunct="1">
              <a:lnSpc>
                <a:spcPct val="170000"/>
              </a:lnSpc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>
            <a:extLst>
              <a:ext uri="{FF2B5EF4-FFF2-40B4-BE49-F238E27FC236}">
                <a16:creationId xmlns:a16="http://schemas.microsoft.com/office/drawing/2014/main" id="{272AF736-65FB-4186-86F7-0C65191DA6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数据库完整性</a:t>
            </a:r>
          </a:p>
        </p:txBody>
      </p:sp>
      <p:sp>
        <p:nvSpPr>
          <p:cNvPr id="4098" name="Rectangle 3">
            <a:extLst>
              <a:ext uri="{FF2B5EF4-FFF2-40B4-BE49-F238E27FC236}">
                <a16:creationId xmlns:a16="http://schemas.microsoft.com/office/drawing/2014/main" id="{E362E694-0462-4CE9-A978-D0E139E5ADF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3850" y="1098550"/>
            <a:ext cx="8362950" cy="5138738"/>
          </a:xfrm>
          <a:ln>
            <a:miter/>
          </a:ln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noProof="1"/>
              <a:t>数据库的完整性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noProof="1"/>
              <a:t>数据的</a:t>
            </a:r>
            <a:r>
              <a:rPr lang="zh-CN" altLang="en-US" noProof="1">
                <a:solidFill>
                  <a:srgbClr val="FF00FF"/>
                </a:solidFill>
              </a:rPr>
              <a:t>正确性</a:t>
            </a:r>
            <a:endParaRPr lang="en-US" altLang="x-none" noProof="1">
              <a:solidFill>
                <a:srgbClr val="FF00FF"/>
              </a:solidFill>
            </a:endParaRP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noProof="1"/>
              <a:t>数据是</a:t>
            </a:r>
            <a:r>
              <a:rPr lang="zh-CN" altLang="en-US" sz="2200" noProof="1">
                <a:solidFill>
                  <a:srgbClr val="0066FF"/>
                </a:solidFill>
              </a:rPr>
              <a:t>符合现实世界语义</a:t>
            </a:r>
            <a:r>
              <a:rPr lang="zh-CN" altLang="en-US" sz="2200" noProof="1"/>
              <a:t>，反映了当前实际状况的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noProof="1"/>
              <a:t>数据的</a:t>
            </a:r>
            <a:r>
              <a:rPr lang="zh-CN" altLang="en-US" noProof="1">
                <a:solidFill>
                  <a:srgbClr val="FF00FF"/>
                </a:solidFill>
              </a:rPr>
              <a:t>相容性</a:t>
            </a:r>
            <a:endParaRPr lang="en-US" altLang="x-none" noProof="1">
              <a:solidFill>
                <a:srgbClr val="FF00FF"/>
              </a:solidFill>
            </a:endParaRP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noProof="1"/>
              <a:t>同一对象</a:t>
            </a:r>
            <a:r>
              <a:rPr lang="zh-CN" altLang="en-US" sz="2200" i="1" noProof="1"/>
              <a:t>在不同关系表中</a:t>
            </a:r>
            <a:r>
              <a:rPr lang="zh-CN" altLang="en-US" sz="2200" noProof="1"/>
              <a:t>的数据是</a:t>
            </a:r>
            <a:r>
              <a:rPr lang="zh-CN" altLang="en-US" sz="2200" noProof="1">
                <a:solidFill>
                  <a:srgbClr val="0066FF"/>
                </a:solidFill>
              </a:rPr>
              <a:t>符合逻辑的</a:t>
            </a:r>
          </a:p>
          <a:p>
            <a:pPr marL="457200" lvl="1" indent="0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None/>
            </a:pPr>
            <a:endParaRPr lang="zh-CN" altLang="en-US" sz="2195" noProof="1"/>
          </a:p>
          <a:p>
            <a:pPr marL="457200" lvl="1" indent="0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None/>
            </a:pPr>
            <a:r>
              <a:rPr lang="zh-CN" altLang="en-US" sz="2195" noProof="1"/>
              <a:t>【例如】</a:t>
            </a:r>
            <a:endParaRPr lang="en-US" altLang="zh-CN" sz="2195" noProof="1"/>
          </a:p>
          <a:p>
            <a:pPr marL="1714500" lvl="3" indent="-342900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charset="0"/>
              <a:buChar char="ü"/>
            </a:pPr>
            <a:r>
              <a:rPr lang="zh-CN" altLang="en-US" sz="2200" noProof="1"/>
              <a:t>学生的学号必须唯一</a:t>
            </a:r>
            <a:endParaRPr lang="en-US" altLang="zh-CN" sz="2200" noProof="1"/>
          </a:p>
          <a:p>
            <a:pPr marL="1714500" lvl="3" indent="-342900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charset="0"/>
              <a:buChar char="ü"/>
            </a:pPr>
            <a:r>
              <a:rPr lang="zh-CN" altLang="en-US" sz="2200" noProof="1"/>
              <a:t>性别只能是男或女</a:t>
            </a:r>
            <a:endParaRPr lang="en-US" altLang="zh-CN" sz="2200" noProof="1"/>
          </a:p>
          <a:p>
            <a:pPr marL="1714500" lvl="3" indent="-342900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charset="0"/>
              <a:buChar char="ü"/>
            </a:pPr>
            <a:r>
              <a:rPr lang="zh-CN" altLang="en-US" sz="2200" noProof="1"/>
              <a:t>本科学生年龄的取值范围为</a:t>
            </a:r>
            <a:r>
              <a:rPr lang="en-US" altLang="zh-CN" sz="2200" noProof="1"/>
              <a:t>14~50</a:t>
            </a:r>
            <a:r>
              <a:rPr lang="zh-CN" altLang="en-US" sz="2200" noProof="1"/>
              <a:t>的整数</a:t>
            </a:r>
            <a:endParaRPr lang="en-US" altLang="zh-CN" sz="2200" noProof="1"/>
          </a:p>
          <a:p>
            <a:pPr marL="1714500" lvl="3" indent="-342900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charset="0"/>
              <a:buChar char="ü"/>
            </a:pPr>
            <a:r>
              <a:rPr lang="zh-CN" altLang="en-US" sz="2200" noProof="1"/>
              <a:t>学生所选的课程必须是学校开设的课程，学生所在的院系必须是学校已成立的院系</a:t>
            </a:r>
            <a:endParaRPr lang="en-US" altLang="zh-CN" sz="2200" noProof="1"/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endParaRPr lang="zh-CN" altLang="en-US" sz="2200" noProof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页脚占位符 4">
            <a:extLst>
              <a:ext uri="{FF2B5EF4-FFF2-40B4-BE49-F238E27FC236}">
                <a16:creationId xmlns:a16="http://schemas.microsoft.com/office/drawing/2014/main" id="{BBD7EF18-D8EB-49D9-8AC0-70DA0059D5F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93539114-E511-4704-9ADC-03660DE24A5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5.3  </a:t>
            </a:r>
            <a:r>
              <a:rPr lang="zh-CN" altLang="en-US" sz="3600"/>
              <a:t>用户定义的完整性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A64158B3-7494-4DE4-9B6C-DC5D63BD658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ln>
            <a:miter/>
          </a:ln>
        </p:spPr>
        <p:txBody>
          <a:bodyPr/>
          <a:lstStyle/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dirty="0">
                <a:solidFill>
                  <a:srgbClr val="00B050"/>
                </a:solidFill>
              </a:rPr>
              <a:t>5.3.1 </a:t>
            </a:r>
            <a:r>
              <a:rPr lang="zh-CN" altLang="en-US" dirty="0">
                <a:solidFill>
                  <a:srgbClr val="00B050"/>
                </a:solidFill>
              </a:rPr>
              <a:t>属性上的约束条件</a:t>
            </a:r>
          </a:p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dirty="0"/>
              <a:t>5.3.2 </a:t>
            </a:r>
            <a:r>
              <a:rPr lang="zh-CN" altLang="en-US" dirty="0"/>
              <a:t>元组上的约束条件 </a:t>
            </a:r>
            <a:endParaRPr lang="zh-CN" altLang="en-US" dirty="0">
              <a:solidFill>
                <a:srgbClr val="3333FF"/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页脚占位符 4">
            <a:extLst>
              <a:ext uri="{FF2B5EF4-FFF2-40B4-BE49-F238E27FC236}">
                <a16:creationId xmlns:a16="http://schemas.microsoft.com/office/drawing/2014/main" id="{D3FAF4F3-A6FB-4066-B476-30F19277595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E37EC8CA-C83D-476B-AB93-FD2A21346F9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1. </a:t>
            </a:r>
            <a:r>
              <a:rPr lang="zh-CN" altLang="en-US" sz="3600"/>
              <a:t>属性上约束条件的定义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059B09E-3649-408D-9E8C-DA13E416E6A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/>
              <a:t>CREATE TABLE</a:t>
            </a:r>
            <a:r>
              <a:rPr lang="zh-CN" altLang="en-US"/>
              <a:t>时</a:t>
            </a:r>
            <a:r>
              <a:rPr lang="zh-CN" altLang="en-US">
                <a:solidFill>
                  <a:srgbClr val="FF00FF"/>
                </a:solidFill>
              </a:rPr>
              <a:t>定义属性上的约束条件</a:t>
            </a:r>
            <a:endParaRPr lang="zh-CN" altLang="en-US"/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列值非空（</a:t>
            </a:r>
            <a:r>
              <a:rPr lang="en-US" altLang="zh-CN"/>
              <a:t>NOT NULL</a:t>
            </a:r>
            <a:r>
              <a:rPr lang="zh-CN" altLang="en-US"/>
              <a:t>）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列值唯一（</a:t>
            </a:r>
            <a:r>
              <a:rPr lang="en-US" altLang="zh-CN"/>
              <a:t>UNIQUE</a:t>
            </a:r>
            <a:r>
              <a:rPr lang="zh-CN" altLang="en-US"/>
              <a:t>）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检查列值是否满足一个条件表达式（</a:t>
            </a:r>
            <a:r>
              <a:rPr lang="en-US" altLang="zh-CN"/>
              <a:t>CHECK</a:t>
            </a:r>
            <a:r>
              <a:rPr lang="zh-CN" altLang="en-US"/>
              <a:t>）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页脚占位符 4">
            <a:extLst>
              <a:ext uri="{FF2B5EF4-FFF2-40B4-BE49-F238E27FC236}">
                <a16:creationId xmlns:a16="http://schemas.microsoft.com/office/drawing/2014/main" id="{E2791912-4F14-41BB-B67B-87B69D48AB2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A76C5312-5294-4578-9C2D-BA45D2314A5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属性上约束条件的定义</a:t>
            </a:r>
            <a:r>
              <a:rPr lang="en-US" altLang="zh-CN" sz="3600"/>
              <a:t>（</a:t>
            </a:r>
            <a:r>
              <a:rPr lang="zh-CN" altLang="en-US" sz="3600"/>
              <a:t>续</a:t>
            </a:r>
            <a:r>
              <a:rPr lang="en-US" altLang="zh-CN" sz="3600"/>
              <a:t>）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9E3A21BC-96F2-456B-A182-3AF1142BC40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25538"/>
            <a:ext cx="8229600" cy="48545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（1）</a:t>
            </a:r>
            <a:r>
              <a:rPr lang="zh-CN" altLang="en-US"/>
              <a:t>不允许取空值 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[</a:t>
            </a:r>
            <a:r>
              <a:rPr lang="zh-CN" altLang="en-US" sz="2400"/>
              <a:t>例5.</a:t>
            </a:r>
            <a:r>
              <a:rPr lang="en-US" altLang="zh-CN" sz="2400"/>
              <a:t>5]</a:t>
            </a:r>
            <a:r>
              <a:rPr lang="zh-CN" altLang="en-US" sz="2400"/>
              <a:t>  在定义</a:t>
            </a:r>
            <a:r>
              <a:rPr lang="en-US" altLang="zh-CN" sz="2400"/>
              <a:t>SC</a:t>
            </a:r>
            <a:r>
              <a:rPr lang="zh-CN" altLang="en-US" sz="2400"/>
              <a:t>表时，说明</a:t>
            </a:r>
            <a:r>
              <a:rPr lang="en-US" altLang="zh-CN" sz="2400"/>
              <a:t>Sno</a:t>
            </a:r>
            <a:r>
              <a:rPr lang="zh-CN" altLang="en-US" sz="2400"/>
              <a:t>、</a:t>
            </a:r>
            <a:r>
              <a:rPr lang="en-US" altLang="zh-CN" sz="2400"/>
              <a:t>Cno</a:t>
            </a:r>
            <a:r>
              <a:rPr lang="zh-CN" altLang="en-US" sz="2400"/>
              <a:t>、</a:t>
            </a:r>
            <a:r>
              <a:rPr lang="en-US" altLang="zh-CN" sz="2400"/>
              <a:t>Grade</a:t>
            </a:r>
            <a:r>
              <a:rPr lang="zh-CN" altLang="en-US" sz="2400"/>
              <a:t>属性不允许取空值。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/>
              <a:t>        </a:t>
            </a:r>
            <a:r>
              <a:rPr lang="en-US" altLang="zh-CN" sz="2200"/>
              <a:t>CREATE TABLE SC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/>
              <a:t>        </a:t>
            </a:r>
            <a:r>
              <a:rPr lang="zh-CN" altLang="en-US" sz="2200"/>
              <a:t>(  </a:t>
            </a:r>
            <a:r>
              <a:rPr lang="en-US" altLang="zh-CN" sz="2200"/>
              <a:t>Sno CHAR</a:t>
            </a:r>
            <a:r>
              <a:rPr lang="zh-CN" altLang="en-US" sz="2200"/>
              <a:t>(</a:t>
            </a:r>
            <a:r>
              <a:rPr lang="en-US" altLang="zh-CN" sz="2200"/>
              <a:t>9</a:t>
            </a:r>
            <a:r>
              <a:rPr lang="zh-CN" altLang="en-US" sz="2200"/>
              <a:t>)</a:t>
            </a:r>
            <a:r>
              <a:rPr lang="en-US" altLang="zh-CN" sz="2200"/>
              <a:t>  </a:t>
            </a:r>
            <a:r>
              <a:rPr lang="en-US" altLang="zh-CN" sz="2200">
                <a:solidFill>
                  <a:srgbClr val="FF00FF"/>
                </a:solidFill>
              </a:rPr>
              <a:t>NOT NULL</a:t>
            </a:r>
            <a:r>
              <a:rPr lang="zh-CN" altLang="en-US" sz="2200"/>
              <a:t>,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/>
              <a:t>           </a:t>
            </a:r>
            <a:r>
              <a:rPr lang="en-US" altLang="zh-CN" sz="2200"/>
              <a:t>Cno CHAR</a:t>
            </a:r>
            <a:r>
              <a:rPr lang="zh-CN" altLang="en-US" sz="2200"/>
              <a:t>(</a:t>
            </a:r>
            <a:r>
              <a:rPr lang="en-US" altLang="zh-CN" sz="2200"/>
              <a:t>4</a:t>
            </a:r>
            <a:r>
              <a:rPr lang="zh-CN" altLang="en-US" sz="2200"/>
              <a:t>)</a:t>
            </a:r>
            <a:r>
              <a:rPr lang="en-US" altLang="zh-CN" sz="2200"/>
              <a:t>  </a:t>
            </a:r>
            <a:r>
              <a:rPr lang="en-US" altLang="zh-CN" sz="2200">
                <a:solidFill>
                  <a:srgbClr val="FF00FF"/>
                </a:solidFill>
              </a:rPr>
              <a:t>NOT NULL</a:t>
            </a:r>
            <a:r>
              <a:rPr lang="zh-CN" altLang="en-US" sz="2200"/>
              <a:t>,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/>
              <a:t>           </a:t>
            </a:r>
            <a:r>
              <a:rPr lang="en-US" altLang="zh-CN" sz="2200"/>
              <a:t>Grade  SMALLINT </a:t>
            </a:r>
            <a:r>
              <a:rPr lang="en-US" altLang="zh-CN" sz="2200">
                <a:solidFill>
                  <a:srgbClr val="FF00FF"/>
                </a:solidFill>
              </a:rPr>
              <a:t>NOT NULL</a:t>
            </a:r>
            <a:r>
              <a:rPr lang="zh-CN" altLang="en-US" sz="2200"/>
              <a:t>,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/>
              <a:t>           </a:t>
            </a:r>
            <a:r>
              <a:rPr lang="en-US" altLang="zh-CN" sz="2200"/>
              <a:t>PRIMARY KEY </a:t>
            </a:r>
            <a:r>
              <a:rPr lang="zh-CN" altLang="en-US" sz="2200"/>
              <a:t>(</a:t>
            </a:r>
            <a:r>
              <a:rPr lang="en-US" altLang="zh-CN" sz="2200"/>
              <a:t>Sno</a:t>
            </a:r>
            <a:r>
              <a:rPr lang="zh-CN" altLang="en-US" sz="2200"/>
              <a:t>, </a:t>
            </a:r>
            <a:r>
              <a:rPr lang="en-US" altLang="zh-CN" sz="2200"/>
              <a:t>Cno</a:t>
            </a:r>
            <a:r>
              <a:rPr lang="zh-CN" altLang="en-US" sz="2200"/>
              <a:t>),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/>
              <a:t>             </a:t>
            </a:r>
            <a:r>
              <a:rPr lang="en-US" altLang="zh-CN" sz="2000"/>
              <a:t>…</a:t>
            </a:r>
            <a:r>
              <a:rPr lang="zh-CN" altLang="en-US" sz="2000"/>
              <a:t> </a:t>
            </a:r>
            <a:endParaRPr lang="en-US" altLang="zh-CN" sz="20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/>
              <a:t>           </a:t>
            </a:r>
            <a:r>
              <a:rPr lang="zh-CN" altLang="en-US" sz="1800"/>
              <a:t> </a:t>
            </a:r>
            <a:r>
              <a:rPr lang="en-US" altLang="zh-CN" sz="1800"/>
              <a:t> </a:t>
            </a:r>
            <a:r>
              <a:rPr lang="zh-CN" altLang="en-US" sz="1800"/>
              <a:t> </a:t>
            </a:r>
            <a:r>
              <a:rPr lang="en-US" altLang="zh-CN" sz="1800"/>
              <a:t>/* </a:t>
            </a:r>
            <a:r>
              <a:rPr lang="zh-CN" altLang="en-US" sz="1800"/>
              <a:t>如果在表级定义实体完整性，隐含了</a:t>
            </a:r>
            <a:r>
              <a:rPr lang="en-US" altLang="zh-CN" sz="1800"/>
              <a:t>Sno</a:t>
            </a:r>
            <a:r>
              <a:rPr lang="zh-CN" altLang="en-US" sz="1800"/>
              <a:t>，</a:t>
            </a:r>
            <a:r>
              <a:rPr lang="en-US" altLang="zh-CN" sz="1800"/>
              <a:t>Cno</a:t>
            </a:r>
            <a:r>
              <a:rPr lang="zh-CN" altLang="en-US" sz="1800"/>
              <a:t>不允许取空值，则在  </a:t>
            </a:r>
            <a:endParaRPr lang="en-US" altLang="zh-CN" sz="18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/>
              <a:t>             </a:t>
            </a:r>
            <a:r>
              <a:rPr lang="zh-CN" altLang="en-US" sz="1800"/>
              <a:t>列级不允许取空值的定义 可以不写 * </a:t>
            </a:r>
            <a:r>
              <a:rPr lang="en-US" altLang="zh-CN" sz="1800"/>
              <a:t>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/>
              <a:t>        </a:t>
            </a:r>
            <a:r>
              <a:rPr lang="zh-CN" altLang="en-US" sz="2200"/>
              <a:t> );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页脚占位符 4">
            <a:extLst>
              <a:ext uri="{FF2B5EF4-FFF2-40B4-BE49-F238E27FC236}">
                <a16:creationId xmlns:a16="http://schemas.microsoft.com/office/drawing/2014/main" id="{B01E4518-D838-463E-9EF4-D84B497AE39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B2EC3EF1-FC2F-4436-9A65-A78C2B2D461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属性上约束条件的定义</a:t>
            </a:r>
            <a:r>
              <a:rPr lang="en-US" altLang="zh-CN" sz="3600"/>
              <a:t>（</a:t>
            </a:r>
            <a:r>
              <a:rPr lang="zh-CN" altLang="en-US" sz="3600"/>
              <a:t>续</a:t>
            </a:r>
            <a:r>
              <a:rPr lang="en-US" altLang="zh-CN" sz="3600"/>
              <a:t>）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A371578F-787D-4B75-9E07-6FE69E8F963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（2）</a:t>
            </a:r>
            <a:r>
              <a:rPr lang="zh-CN" altLang="en-US"/>
              <a:t>列值唯一 </a:t>
            </a:r>
            <a:endParaRPr lang="en-US" altLang="zh-CN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	[</a:t>
            </a:r>
            <a:r>
              <a:rPr lang="zh-CN" altLang="en-US" sz="2400"/>
              <a:t>例5.</a:t>
            </a:r>
            <a:r>
              <a:rPr lang="en-US" altLang="zh-CN" sz="2400"/>
              <a:t>6]</a:t>
            </a:r>
            <a:r>
              <a:rPr lang="zh-CN" altLang="en-US" sz="2400"/>
              <a:t>建立部门表</a:t>
            </a:r>
            <a:r>
              <a:rPr lang="en-US" altLang="zh-CN" sz="2400"/>
              <a:t>DEPT</a:t>
            </a:r>
            <a:r>
              <a:rPr lang="zh-CN" altLang="en-US" sz="2400"/>
              <a:t>，要求部门名称</a:t>
            </a:r>
            <a:r>
              <a:rPr lang="en-US" altLang="zh-CN" sz="2400"/>
              <a:t>Dname</a:t>
            </a:r>
            <a:r>
              <a:rPr lang="zh-CN" altLang="en-US" sz="2400"/>
              <a:t>列取值唯一，部门编号</a:t>
            </a:r>
            <a:r>
              <a:rPr lang="en-US" altLang="zh-CN" sz="2400"/>
              <a:t>Deptno</a:t>
            </a:r>
            <a:r>
              <a:rPr lang="zh-CN" altLang="en-US" sz="2400"/>
              <a:t>列为主码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    </a:t>
            </a:r>
            <a:r>
              <a:rPr lang="en-US" altLang="zh-CN" sz="2200"/>
              <a:t>CREATE TABLE DEPT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        </a:t>
            </a:r>
            <a:r>
              <a:rPr lang="zh-CN" altLang="en-US" sz="2200"/>
              <a:t>(   </a:t>
            </a:r>
            <a:r>
              <a:rPr lang="en-US" altLang="zh-CN" sz="2200"/>
              <a:t>Deptno  NUMERIC</a:t>
            </a:r>
            <a:r>
              <a:rPr lang="zh-CN" altLang="en-US" sz="2200"/>
              <a:t>(</a:t>
            </a:r>
            <a:r>
              <a:rPr lang="en-US" altLang="zh-CN" sz="2200"/>
              <a:t>2</a:t>
            </a:r>
            <a:r>
              <a:rPr lang="zh-CN" altLang="en-US" sz="2200"/>
              <a:t>),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            </a:t>
            </a:r>
            <a:r>
              <a:rPr lang="en-US" altLang="zh-CN" sz="2200"/>
              <a:t>Dname  CHAR</a:t>
            </a:r>
            <a:r>
              <a:rPr lang="zh-CN" altLang="en-US" sz="2200"/>
              <a:t>(</a:t>
            </a:r>
            <a:r>
              <a:rPr lang="en-US" altLang="zh-CN" sz="2200"/>
              <a:t>9</a:t>
            </a:r>
            <a:r>
              <a:rPr lang="zh-CN" altLang="en-US" sz="2200"/>
              <a:t>)</a:t>
            </a:r>
            <a:r>
              <a:rPr lang="en-US" altLang="zh-CN" sz="2200"/>
              <a:t>  </a:t>
            </a:r>
            <a:r>
              <a:rPr lang="en-US" altLang="zh-CN" sz="2200">
                <a:solidFill>
                  <a:srgbClr val="FF00FF"/>
                </a:solidFill>
              </a:rPr>
              <a:t>UNIQUE NOT NULL</a:t>
            </a:r>
            <a:r>
              <a:rPr lang="zh-CN" altLang="en-US" sz="2200"/>
              <a:t>，</a:t>
            </a:r>
            <a:endParaRPr lang="en-US" altLang="zh-CN" sz="220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       </a:t>
            </a:r>
            <a:r>
              <a:rPr lang="zh-CN" altLang="en-US" sz="2000"/>
              <a:t>   </a:t>
            </a:r>
            <a:r>
              <a:rPr lang="en-US" altLang="zh-CN" sz="2000"/>
              <a:t>                            /*</a:t>
            </a:r>
            <a:r>
              <a:rPr lang="zh-CN" altLang="en-US" sz="2000"/>
              <a:t>要求</a:t>
            </a:r>
            <a:r>
              <a:rPr lang="en-US" altLang="zh-CN" sz="2000"/>
              <a:t>Dname</a:t>
            </a:r>
            <a:r>
              <a:rPr lang="zh-CN" altLang="en-US" sz="2000"/>
              <a:t>列值唯一</a:t>
            </a:r>
            <a:r>
              <a:rPr lang="en-US" altLang="zh-CN" sz="2000"/>
              <a:t>,</a:t>
            </a:r>
            <a:r>
              <a:rPr lang="zh-CN" altLang="en-US" sz="2000"/>
              <a:t> 并且不能取空值*</a:t>
            </a:r>
            <a:r>
              <a:rPr lang="en-US" altLang="zh-CN" sz="2000"/>
              <a:t>/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          </a:t>
            </a:r>
            <a:r>
              <a:rPr lang="zh-CN" altLang="en-US" sz="2200"/>
              <a:t>  </a:t>
            </a:r>
            <a:r>
              <a:rPr lang="en-US" altLang="zh-CN" sz="2200"/>
              <a:t>Location  CHAR</a:t>
            </a:r>
            <a:r>
              <a:rPr lang="zh-CN" altLang="en-US" sz="2200"/>
              <a:t>(</a:t>
            </a:r>
            <a:r>
              <a:rPr lang="en-US" altLang="zh-CN" sz="2200"/>
              <a:t>10</a:t>
            </a:r>
            <a:r>
              <a:rPr lang="zh-CN" altLang="en-US" sz="2200"/>
              <a:t>),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            </a:t>
            </a:r>
            <a:r>
              <a:rPr lang="en-US" altLang="zh-CN" sz="2200"/>
              <a:t>PRIMARY KEY </a:t>
            </a:r>
            <a:r>
              <a:rPr lang="zh-CN" altLang="en-US" sz="2200"/>
              <a:t>(</a:t>
            </a:r>
            <a:r>
              <a:rPr lang="en-US" altLang="zh-CN" sz="2200"/>
              <a:t>Deptno</a:t>
            </a:r>
            <a:r>
              <a:rPr lang="zh-CN" altLang="en-US" sz="2200"/>
              <a:t>)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       </a:t>
            </a:r>
            <a:r>
              <a:rPr lang="zh-CN" altLang="en-US" sz="2200"/>
              <a:t>  );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页脚占位符 4">
            <a:extLst>
              <a:ext uri="{FF2B5EF4-FFF2-40B4-BE49-F238E27FC236}">
                <a16:creationId xmlns:a16="http://schemas.microsoft.com/office/drawing/2014/main" id="{83DAAAAF-23CA-4700-9FA8-1057C26576C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AC304669-1859-4386-B1AE-AF9D65E3151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属性上约束条件的定义</a:t>
            </a:r>
            <a:r>
              <a:rPr lang="en-US" altLang="zh-CN" sz="3600"/>
              <a:t>（</a:t>
            </a:r>
            <a:r>
              <a:rPr lang="zh-CN" altLang="en-US" sz="3600"/>
              <a:t>续</a:t>
            </a:r>
            <a:r>
              <a:rPr lang="en-US" altLang="zh-CN" sz="3600"/>
              <a:t>）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9B88031E-C72C-4AA2-9A5C-7989922E52C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2850"/>
            <a:ext cx="8229600" cy="50958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/>
              <a:t>（3）</a:t>
            </a:r>
            <a:r>
              <a:rPr lang="zh-CN" altLang="en-US"/>
              <a:t>用</a:t>
            </a:r>
            <a:r>
              <a:rPr lang="en-US" altLang="zh-CN"/>
              <a:t>CHECK</a:t>
            </a:r>
            <a:r>
              <a:rPr lang="zh-CN" altLang="en-US"/>
              <a:t>短语指定列值应该满足的条件</a:t>
            </a:r>
            <a:endParaRPr lang="en-US" altLang="zh-CN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4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[</a:t>
            </a:r>
            <a:r>
              <a:rPr lang="zh-CN" altLang="en-US" sz="2400"/>
              <a:t>例5.</a:t>
            </a:r>
            <a:r>
              <a:rPr lang="en-US" altLang="zh-CN" sz="2400"/>
              <a:t>7]</a:t>
            </a:r>
            <a:r>
              <a:rPr lang="zh-CN" altLang="en-US" sz="2400"/>
              <a:t>  </a:t>
            </a:r>
            <a:r>
              <a:rPr lang="en-US" altLang="zh-CN" sz="2400"/>
              <a:t>Student</a:t>
            </a:r>
            <a:r>
              <a:rPr lang="zh-CN" altLang="en-US" sz="2400"/>
              <a:t>表的</a:t>
            </a:r>
            <a:r>
              <a:rPr lang="en-US" altLang="zh-CN" sz="2400"/>
              <a:t>Ssex</a:t>
            </a:r>
            <a:r>
              <a:rPr lang="zh-CN" altLang="en-US" sz="2400"/>
              <a:t>只允许取“男”或“女”。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     </a:t>
            </a:r>
            <a:r>
              <a:rPr lang="en-US" altLang="zh-CN" sz="2200"/>
              <a:t>CREATE TABLE Student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          </a:t>
            </a:r>
            <a:r>
              <a:rPr lang="zh-CN" altLang="en-US" sz="2200"/>
              <a:t>( </a:t>
            </a:r>
            <a:r>
              <a:rPr lang="en-US" altLang="zh-CN" sz="2200"/>
              <a:t>Sno  CHAR</a:t>
            </a:r>
            <a:r>
              <a:rPr lang="zh-CN" altLang="en-US" sz="2200"/>
              <a:t>(</a:t>
            </a:r>
            <a:r>
              <a:rPr lang="en-US" altLang="zh-CN" sz="2200"/>
              <a:t>9</a:t>
            </a:r>
            <a:r>
              <a:rPr lang="zh-CN" altLang="en-US" sz="2200"/>
              <a:t>)</a:t>
            </a:r>
            <a:r>
              <a:rPr lang="en-US" altLang="zh-CN" sz="2200"/>
              <a:t> PRIMARY KEY</a:t>
            </a:r>
            <a:r>
              <a:rPr lang="zh-CN" altLang="en-US" sz="2200"/>
              <a:t>,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            </a:t>
            </a:r>
            <a:r>
              <a:rPr lang="en-US" altLang="zh-CN" sz="2200"/>
              <a:t>Sname CHAR</a:t>
            </a:r>
            <a:r>
              <a:rPr lang="zh-CN" altLang="en-US" sz="2200"/>
              <a:t>(</a:t>
            </a:r>
            <a:r>
              <a:rPr lang="en-US" altLang="zh-CN" sz="2200"/>
              <a:t>8</a:t>
            </a:r>
            <a:r>
              <a:rPr lang="zh-CN" altLang="en-US" sz="2200"/>
              <a:t>)</a:t>
            </a:r>
            <a:r>
              <a:rPr lang="en-US" altLang="zh-CN" sz="2200"/>
              <a:t> NOT NULL</a:t>
            </a:r>
            <a:r>
              <a:rPr lang="zh-CN" altLang="en-US" sz="2200"/>
              <a:t>,                    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            </a:t>
            </a:r>
            <a:r>
              <a:rPr lang="en-US" altLang="zh-CN" sz="2200"/>
              <a:t>Ssex  CHAR</a:t>
            </a:r>
            <a:r>
              <a:rPr lang="zh-CN" altLang="en-US" sz="2200"/>
              <a:t>(</a:t>
            </a:r>
            <a:r>
              <a:rPr lang="en-US" altLang="zh-CN" sz="2200"/>
              <a:t>2</a:t>
            </a:r>
            <a:r>
              <a:rPr lang="zh-CN" altLang="en-US" sz="2200"/>
              <a:t>)</a:t>
            </a:r>
            <a:r>
              <a:rPr lang="en-US" altLang="zh-CN" sz="2200"/>
              <a:t>  </a:t>
            </a:r>
            <a:r>
              <a:rPr lang="en-US" altLang="zh-CN" sz="2200">
                <a:solidFill>
                  <a:srgbClr val="FF00FF"/>
                </a:solidFill>
              </a:rPr>
              <a:t>CHECK （Ssex IN （‘</a:t>
            </a:r>
            <a:r>
              <a:rPr lang="zh-CN" altLang="en-US" sz="2200">
                <a:solidFill>
                  <a:srgbClr val="FF00FF"/>
                </a:solidFill>
              </a:rPr>
              <a:t>男</a:t>
            </a:r>
            <a:r>
              <a:rPr lang="en-US" altLang="zh-CN" sz="2200">
                <a:solidFill>
                  <a:srgbClr val="FF00FF"/>
                </a:solidFill>
              </a:rPr>
              <a:t>’,’</a:t>
            </a:r>
            <a:r>
              <a:rPr lang="zh-CN" altLang="en-US" sz="2200">
                <a:solidFill>
                  <a:srgbClr val="FF00FF"/>
                </a:solidFill>
              </a:rPr>
              <a:t>女</a:t>
            </a:r>
            <a:r>
              <a:rPr lang="en-US" altLang="zh-CN" sz="2200">
                <a:solidFill>
                  <a:srgbClr val="FF00FF"/>
                </a:solidFill>
              </a:rPr>
              <a:t>’））</a:t>
            </a:r>
            <a:r>
              <a:rPr lang="zh-CN" altLang="en-US" sz="2200"/>
              <a:t>，          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                                                     </a:t>
            </a:r>
            <a:r>
              <a:rPr lang="en-US" altLang="zh-CN" sz="2000"/>
              <a:t>/*</a:t>
            </a:r>
            <a:r>
              <a:rPr lang="zh-CN" altLang="en-US" sz="2000"/>
              <a:t>性别属性</a:t>
            </a:r>
            <a:r>
              <a:rPr lang="en-US" altLang="zh-CN" sz="2000"/>
              <a:t>Ssex</a:t>
            </a:r>
            <a:r>
              <a:rPr lang="zh-CN" altLang="en-US" sz="2000"/>
              <a:t>只允许取</a:t>
            </a:r>
            <a:r>
              <a:rPr lang="en-US" altLang="zh-CN" sz="2000"/>
              <a:t>'</a:t>
            </a:r>
            <a:r>
              <a:rPr lang="zh-CN" altLang="en-US" sz="2000"/>
              <a:t>男</a:t>
            </a:r>
            <a:r>
              <a:rPr lang="en-US" altLang="zh-CN" sz="2000"/>
              <a:t>'</a:t>
            </a:r>
            <a:r>
              <a:rPr lang="zh-CN" altLang="en-US" sz="2000"/>
              <a:t>或</a:t>
            </a:r>
            <a:r>
              <a:rPr lang="en-US" altLang="zh-CN" sz="2000"/>
              <a:t>'</a:t>
            </a:r>
            <a:r>
              <a:rPr lang="zh-CN" altLang="en-US" sz="2000"/>
              <a:t>女</a:t>
            </a:r>
            <a:r>
              <a:rPr lang="en-US" altLang="zh-CN" sz="2000"/>
              <a:t>' */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          </a:t>
            </a:r>
            <a:r>
              <a:rPr lang="zh-CN" altLang="en-US" sz="2200"/>
              <a:t>  </a:t>
            </a:r>
            <a:r>
              <a:rPr lang="en-US" altLang="zh-CN" sz="2200"/>
              <a:t>Sage  SMALLINT</a:t>
            </a:r>
            <a:r>
              <a:rPr lang="zh-CN" altLang="en-US" sz="2200"/>
              <a:t>,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            </a:t>
            </a:r>
            <a:r>
              <a:rPr lang="en-US" altLang="zh-CN" sz="2200"/>
              <a:t>Sdept  CHAR</a:t>
            </a:r>
            <a:r>
              <a:rPr lang="zh-CN" altLang="en-US" sz="2200"/>
              <a:t>(</a:t>
            </a:r>
            <a:r>
              <a:rPr lang="en-US" altLang="zh-CN" sz="2200"/>
              <a:t>20</a:t>
            </a:r>
            <a:r>
              <a:rPr lang="zh-CN" altLang="en-US" sz="2200"/>
              <a:t>)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        </a:t>
            </a:r>
            <a:r>
              <a:rPr lang="zh-CN" altLang="en-US" sz="2200"/>
              <a:t>  )</a:t>
            </a:r>
            <a:r>
              <a:rPr lang="en-US" altLang="zh-CN" sz="2200"/>
              <a:t>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页脚占位符 4">
            <a:extLst>
              <a:ext uri="{FF2B5EF4-FFF2-40B4-BE49-F238E27FC236}">
                <a16:creationId xmlns:a16="http://schemas.microsoft.com/office/drawing/2014/main" id="{1B8D80A4-EBF4-4C3E-BA03-C1AFDB51636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9DE4D489-0B83-42A7-A7F9-8E4F8D6B6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-28575"/>
            <a:ext cx="8229600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 b="1">
                <a:solidFill>
                  <a:schemeClr val="bg1"/>
                </a:solidFill>
              </a:rPr>
              <a:t>属性上约束条件的定义</a:t>
            </a:r>
            <a:r>
              <a:rPr lang="en-US" altLang="zh-CN" sz="3600" b="1">
                <a:solidFill>
                  <a:schemeClr val="bg1"/>
                </a:solidFill>
              </a:rPr>
              <a:t>（</a:t>
            </a:r>
            <a:r>
              <a:rPr lang="zh-CN" altLang="en-US" sz="3600" b="1">
                <a:solidFill>
                  <a:schemeClr val="bg1"/>
                </a:solidFill>
              </a:rPr>
              <a:t>续</a:t>
            </a:r>
            <a:r>
              <a:rPr lang="en-US" altLang="zh-CN" sz="3600" b="1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AE103F8-D936-4BA2-864C-05E0AB31F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339850"/>
            <a:ext cx="9001125" cy="485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/>
              <a:t>[</a:t>
            </a:r>
            <a:r>
              <a:rPr lang="zh-CN" altLang="en-US" sz="2400" b="1"/>
              <a:t>例</a:t>
            </a:r>
            <a:r>
              <a:rPr lang="en-US" altLang="zh-CN" sz="2400" b="1"/>
              <a:t>5.8]  SC</a:t>
            </a:r>
            <a:r>
              <a:rPr lang="zh-CN" altLang="en-US" sz="2400" b="1"/>
              <a:t>表的</a:t>
            </a:r>
            <a:r>
              <a:rPr lang="en-US" altLang="zh-CN" sz="2400" b="1"/>
              <a:t>Grade</a:t>
            </a:r>
            <a:r>
              <a:rPr lang="zh-CN" altLang="en-US" sz="2400" b="1"/>
              <a:t>的值应该在</a:t>
            </a:r>
            <a:r>
              <a:rPr lang="en-US" altLang="zh-CN" sz="2400" b="1"/>
              <a:t>0</a:t>
            </a:r>
            <a:r>
              <a:rPr lang="zh-CN" altLang="en-US" sz="2400" b="1"/>
              <a:t>和</a:t>
            </a:r>
            <a:r>
              <a:rPr lang="en-US" altLang="zh-CN" sz="2400" b="1"/>
              <a:t>100</a:t>
            </a:r>
            <a:r>
              <a:rPr lang="zh-CN" altLang="en-US" sz="2400" b="1"/>
              <a:t>之间。</a:t>
            </a:r>
          </a:p>
          <a:p>
            <a:pPr>
              <a:lnSpc>
                <a:spcPct val="120000"/>
              </a:lnSpc>
            </a:pPr>
            <a:r>
              <a:rPr lang="en-US" altLang="zh-CN" sz="2400" b="1"/>
              <a:t>   </a:t>
            </a:r>
            <a:r>
              <a:rPr lang="en-US" altLang="zh-CN" sz="2200" b="1"/>
              <a:t>CREATE TABLE  SC</a:t>
            </a:r>
            <a:endParaRPr lang="zh-CN" altLang="en-US" sz="2200" b="1"/>
          </a:p>
          <a:p>
            <a:pPr>
              <a:lnSpc>
                <a:spcPct val="120000"/>
              </a:lnSpc>
            </a:pPr>
            <a:r>
              <a:rPr lang="en-US" altLang="zh-CN" sz="2200" b="1"/>
              <a:t>         </a:t>
            </a:r>
            <a:r>
              <a:rPr lang="zh-CN" altLang="en-US" sz="2200" b="1"/>
              <a:t>(  </a:t>
            </a:r>
            <a:r>
              <a:rPr lang="en-US" altLang="zh-CN" sz="2200" b="1"/>
              <a:t>Sno     CHAR</a:t>
            </a:r>
            <a:r>
              <a:rPr lang="zh-CN" altLang="en-US" sz="2200" b="1"/>
              <a:t>(</a:t>
            </a:r>
            <a:r>
              <a:rPr lang="en-US" altLang="zh-CN" sz="2200" b="1"/>
              <a:t>9</a:t>
            </a:r>
            <a:r>
              <a:rPr lang="zh-CN" altLang="en-US" sz="2200" b="1"/>
              <a:t>)</a:t>
            </a:r>
            <a:r>
              <a:rPr lang="en-US" altLang="zh-CN" sz="2200" b="1"/>
              <a:t> </a:t>
            </a:r>
            <a:r>
              <a:rPr lang="zh-CN" altLang="en-US" sz="2200" b="1"/>
              <a:t>,</a:t>
            </a:r>
          </a:p>
          <a:p>
            <a:pPr>
              <a:lnSpc>
                <a:spcPct val="120000"/>
              </a:lnSpc>
            </a:pPr>
            <a:r>
              <a:rPr lang="en-US" altLang="zh-CN" sz="2200" b="1"/>
              <a:t>         </a:t>
            </a:r>
            <a:r>
              <a:rPr lang="zh-CN" altLang="en-US" sz="2200" b="1"/>
              <a:t>   </a:t>
            </a:r>
            <a:r>
              <a:rPr lang="en-US" altLang="zh-CN" sz="2200" b="1"/>
              <a:t>Cno    CHAR</a:t>
            </a:r>
            <a:r>
              <a:rPr lang="zh-CN" altLang="en-US" sz="2200" b="1"/>
              <a:t>(</a:t>
            </a:r>
            <a:r>
              <a:rPr lang="en-US" altLang="zh-CN" sz="2200" b="1"/>
              <a:t>4</a:t>
            </a:r>
            <a:r>
              <a:rPr lang="zh-CN" altLang="en-US" sz="2200" b="1"/>
              <a:t>),</a:t>
            </a:r>
          </a:p>
          <a:p>
            <a:pPr>
              <a:lnSpc>
                <a:spcPct val="120000"/>
              </a:lnSpc>
            </a:pPr>
            <a:r>
              <a:rPr lang="en-US" altLang="zh-CN" sz="2200" b="1"/>
              <a:t>	Grade   SMALLINT </a:t>
            </a:r>
            <a:r>
              <a:rPr lang="en-US" altLang="zh-CN" sz="2200" b="1">
                <a:solidFill>
                  <a:srgbClr val="FF00FF"/>
                </a:solidFill>
              </a:rPr>
              <a:t>CHECK </a:t>
            </a:r>
            <a:r>
              <a:rPr lang="zh-CN" altLang="en-US" sz="2200" b="1">
                <a:solidFill>
                  <a:srgbClr val="FF00FF"/>
                </a:solidFill>
              </a:rPr>
              <a:t>(</a:t>
            </a:r>
            <a:r>
              <a:rPr lang="en-US" altLang="zh-CN" sz="2200" b="1">
                <a:solidFill>
                  <a:srgbClr val="FF00FF"/>
                </a:solidFill>
              </a:rPr>
              <a:t>Grade&gt;=0 AND Grade &lt;=100</a:t>
            </a:r>
            <a:r>
              <a:rPr lang="zh-CN" altLang="en-US" sz="2200" b="1">
                <a:solidFill>
                  <a:srgbClr val="FF00FF"/>
                </a:solidFill>
              </a:rPr>
              <a:t>)</a:t>
            </a:r>
            <a:r>
              <a:rPr lang="zh-CN" altLang="en-US" sz="2200" b="1"/>
              <a:t>，</a:t>
            </a:r>
            <a:r>
              <a:rPr lang="en-US" altLang="zh-CN" sz="2200" b="1"/>
              <a:t>			      </a:t>
            </a:r>
            <a:r>
              <a:rPr lang="en-US" altLang="zh-CN" sz="2000" b="1"/>
              <a:t>/*Grade</a:t>
            </a:r>
            <a:r>
              <a:rPr lang="zh-CN" altLang="en-US" sz="2000" b="1"/>
              <a:t>取值范围是</a:t>
            </a:r>
            <a:r>
              <a:rPr lang="en-US" altLang="zh-CN" sz="2000" b="1"/>
              <a:t>0</a:t>
            </a:r>
            <a:r>
              <a:rPr lang="zh-CN" altLang="en-US" sz="2000" b="1"/>
              <a:t>到</a:t>
            </a:r>
            <a:r>
              <a:rPr lang="en-US" altLang="zh-CN" sz="2000" b="1"/>
              <a:t>100*/</a:t>
            </a:r>
            <a:endParaRPr lang="zh-CN" altLang="en-US" sz="2000" b="1"/>
          </a:p>
          <a:p>
            <a:pPr>
              <a:lnSpc>
                <a:spcPct val="120000"/>
              </a:lnSpc>
            </a:pPr>
            <a:r>
              <a:rPr lang="en-US" altLang="zh-CN" sz="2200" b="1"/>
              <a:t>         </a:t>
            </a:r>
            <a:r>
              <a:rPr lang="zh-CN" altLang="en-US" sz="2200" b="1"/>
              <a:t>   </a:t>
            </a:r>
            <a:r>
              <a:rPr lang="en-US" altLang="zh-CN" sz="2200" b="1"/>
              <a:t>PRIMARY KEY </a:t>
            </a:r>
            <a:r>
              <a:rPr lang="zh-CN" altLang="en-US" sz="2200" b="1"/>
              <a:t>(</a:t>
            </a:r>
            <a:r>
              <a:rPr lang="en-US" altLang="zh-CN" sz="2200" b="1"/>
              <a:t>Sno</a:t>
            </a:r>
            <a:r>
              <a:rPr lang="zh-CN" altLang="en-US" sz="2200" b="1"/>
              <a:t>,</a:t>
            </a:r>
            <a:r>
              <a:rPr lang="en-US" altLang="zh-CN" sz="2200" b="1"/>
              <a:t>Cno</a:t>
            </a:r>
            <a:r>
              <a:rPr lang="zh-CN" altLang="en-US" sz="2200" b="1"/>
              <a:t>),</a:t>
            </a:r>
          </a:p>
          <a:p>
            <a:pPr>
              <a:lnSpc>
                <a:spcPct val="120000"/>
              </a:lnSpc>
            </a:pPr>
            <a:r>
              <a:rPr lang="en-US" altLang="zh-CN" sz="2200" b="1"/>
              <a:t>         </a:t>
            </a:r>
            <a:r>
              <a:rPr lang="zh-CN" altLang="en-US" sz="2200" b="1"/>
              <a:t>   </a:t>
            </a:r>
            <a:r>
              <a:rPr lang="en-US" altLang="zh-CN" sz="2200" b="1"/>
              <a:t>FOREIGN KEY </a:t>
            </a:r>
            <a:r>
              <a:rPr lang="zh-CN" altLang="en-US" sz="2200" b="1"/>
              <a:t>(</a:t>
            </a:r>
            <a:r>
              <a:rPr lang="en-US" altLang="zh-CN" sz="2200" b="1"/>
              <a:t>Sno</a:t>
            </a:r>
            <a:r>
              <a:rPr lang="zh-CN" altLang="en-US" sz="2200" b="1"/>
              <a:t>)</a:t>
            </a:r>
            <a:r>
              <a:rPr lang="en-US" altLang="zh-CN" sz="2200" b="1"/>
              <a:t> REFERENCES Student</a:t>
            </a:r>
            <a:r>
              <a:rPr lang="zh-CN" altLang="en-US" sz="2200" b="1"/>
              <a:t>(</a:t>
            </a:r>
            <a:r>
              <a:rPr lang="en-US" altLang="zh-CN" sz="2200" b="1"/>
              <a:t>Sno</a:t>
            </a:r>
            <a:r>
              <a:rPr lang="zh-CN" altLang="en-US" sz="2200" b="1"/>
              <a:t>),</a:t>
            </a:r>
          </a:p>
          <a:p>
            <a:pPr>
              <a:lnSpc>
                <a:spcPct val="120000"/>
              </a:lnSpc>
            </a:pPr>
            <a:r>
              <a:rPr lang="en-US" altLang="zh-CN" sz="2200" b="1"/>
              <a:t>         </a:t>
            </a:r>
            <a:r>
              <a:rPr lang="zh-CN" altLang="en-US" sz="2200" b="1"/>
              <a:t>   </a:t>
            </a:r>
            <a:r>
              <a:rPr lang="en-US" altLang="zh-CN" sz="2200" b="1"/>
              <a:t>FOREIGN KEY </a:t>
            </a:r>
            <a:r>
              <a:rPr lang="zh-CN" altLang="en-US" sz="2200" b="1"/>
              <a:t>(</a:t>
            </a:r>
            <a:r>
              <a:rPr lang="en-US" altLang="zh-CN" sz="2200" b="1"/>
              <a:t>Cno</a:t>
            </a:r>
            <a:r>
              <a:rPr lang="zh-CN" altLang="en-US" sz="2200" b="1"/>
              <a:t>)</a:t>
            </a:r>
            <a:r>
              <a:rPr lang="en-US" altLang="zh-CN" sz="2200" b="1"/>
              <a:t> REFERENCES Course</a:t>
            </a:r>
            <a:r>
              <a:rPr lang="zh-CN" altLang="en-US" sz="2200" b="1"/>
              <a:t>(</a:t>
            </a:r>
            <a:r>
              <a:rPr lang="en-US" altLang="zh-CN" sz="2200" b="1"/>
              <a:t>Cno</a:t>
            </a:r>
            <a:r>
              <a:rPr lang="zh-CN" altLang="en-US" sz="2200" b="1"/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2200" b="1"/>
              <a:t>         </a:t>
            </a:r>
            <a:r>
              <a:rPr lang="zh-CN" altLang="en-US" sz="2200" b="1"/>
              <a:t>  )</a:t>
            </a:r>
            <a:r>
              <a:rPr lang="en-US" altLang="zh-CN" sz="2200" b="1"/>
              <a:t>;</a:t>
            </a:r>
            <a:endParaRPr lang="zh-CN" altLang="en-US" sz="2200" b="1"/>
          </a:p>
          <a:p>
            <a:pPr>
              <a:lnSpc>
                <a:spcPct val="12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None/>
            </a:pPr>
            <a:endParaRPr lang="en-US" altLang="zh-CN" sz="2200"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页脚占位符 4">
            <a:extLst>
              <a:ext uri="{FF2B5EF4-FFF2-40B4-BE49-F238E27FC236}">
                <a16:creationId xmlns:a16="http://schemas.microsoft.com/office/drawing/2014/main" id="{C878CC1A-C2A2-4877-8117-46428A788AD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25529F9B-9987-4A8A-B138-12183536275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/>
              <a:t>属性上的约束条件检查和违约处理</a:t>
            </a:r>
            <a:endParaRPr lang="en-US" altLang="zh-CN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SzPct val="85000"/>
            </a:pPr>
            <a:r>
              <a:rPr lang="zh-CN" altLang="en-US"/>
              <a:t>插入元组或修改属性的值时，关系数据库管理系统检查属性上的约束条件是否被满足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SzPct val="85000"/>
            </a:pPr>
            <a:r>
              <a:rPr lang="zh-CN" altLang="en-US"/>
              <a:t>如果不满足则操作被拒绝执行 </a:t>
            </a: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B5977F1A-2149-47DB-A5FC-6EDF9AF4380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19050"/>
            <a:ext cx="8686800" cy="757238"/>
          </a:xfrm>
        </p:spPr>
        <p:txBody>
          <a:bodyPr/>
          <a:lstStyle/>
          <a:p>
            <a:pPr eaLnBrk="1" hangingPunct="1">
              <a:lnSpc>
                <a:spcPct val="220000"/>
              </a:lnSpc>
            </a:pPr>
            <a:r>
              <a:rPr lang="en-US" altLang="zh-CN" sz="3600"/>
              <a:t>2. </a:t>
            </a:r>
            <a:r>
              <a:rPr lang="zh-CN" altLang="en-US" sz="3600"/>
              <a:t>属性上的约束条件检查和违约处理</a:t>
            </a:r>
            <a:endParaRPr lang="en-US" altLang="zh-CN" sz="3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页脚占位符 4">
            <a:extLst>
              <a:ext uri="{FF2B5EF4-FFF2-40B4-BE49-F238E27FC236}">
                <a16:creationId xmlns:a16="http://schemas.microsoft.com/office/drawing/2014/main" id="{2D86D0AB-FAE0-40B7-8A5C-ED668F03FCD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3DD79EB3-26E1-4E9E-A6F2-F7626AC997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5.3  </a:t>
            </a:r>
            <a:r>
              <a:rPr lang="zh-CN" altLang="en-US" sz="3600"/>
              <a:t>用户定义的完整性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1C463E24-9DD5-4ACB-8C3C-5433B943BBF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63575" y="1339850"/>
            <a:ext cx="8229600" cy="4854575"/>
          </a:xfrm>
          <a:ln>
            <a:miter/>
          </a:ln>
        </p:spPr>
        <p:txBody>
          <a:bodyPr/>
          <a:lstStyle/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5.3.1 </a:t>
            </a:r>
            <a:r>
              <a:rPr lang="zh-CN" altLang="en-US" dirty="0"/>
              <a:t>属性上的约束条件</a:t>
            </a:r>
          </a:p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B050"/>
                </a:solidFill>
              </a:rPr>
              <a:t>5.3.2 </a:t>
            </a:r>
            <a:r>
              <a:rPr lang="zh-CN" altLang="en-US" dirty="0">
                <a:solidFill>
                  <a:srgbClr val="00B050"/>
                </a:solidFill>
              </a:rPr>
              <a:t>元组上的约束条件</a:t>
            </a:r>
          </a:p>
          <a:p>
            <a:pPr eaLnBrk="1" hangingPunct="1">
              <a:defRPr/>
            </a:pPr>
            <a:endParaRPr lang="en-US" altLang="zh-C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页脚占位符 4">
            <a:extLst>
              <a:ext uri="{FF2B5EF4-FFF2-40B4-BE49-F238E27FC236}">
                <a16:creationId xmlns:a16="http://schemas.microsoft.com/office/drawing/2014/main" id="{F8BD5A0F-2186-4E63-8C8D-F8C37F99F03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1704FA41-6843-4EBF-8D2A-5CF837124DB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1. </a:t>
            </a:r>
            <a:r>
              <a:rPr lang="zh-CN" altLang="en-US" sz="3600"/>
              <a:t>元组上约束条件的定义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95EF8296-3CC1-40E8-BDE3-934A0CB30AA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96975"/>
            <a:ext cx="8229600" cy="4854575"/>
          </a:xfrm>
        </p:spPr>
        <p:txBody>
          <a:bodyPr/>
          <a:lstStyle/>
          <a:p>
            <a:pPr eaLnBrk="1" hangingPunct="1">
              <a:lnSpc>
                <a:spcPct val="170000"/>
              </a:lnSpc>
            </a:pPr>
            <a:r>
              <a:rPr lang="zh-CN" altLang="en-US"/>
              <a:t>在</a:t>
            </a:r>
            <a:r>
              <a:rPr lang="en-US" altLang="zh-CN"/>
              <a:t>CREATE TABLE</a:t>
            </a:r>
            <a:r>
              <a:rPr lang="zh-CN" altLang="en-US"/>
              <a:t>时可以用</a:t>
            </a:r>
            <a:r>
              <a:rPr lang="en-US" altLang="zh-CN">
                <a:solidFill>
                  <a:srgbClr val="FF00FF"/>
                </a:solidFill>
              </a:rPr>
              <a:t>CHECK</a:t>
            </a:r>
            <a:r>
              <a:rPr lang="zh-CN" altLang="en-US"/>
              <a:t>短语定义元组上的约束条件，即</a:t>
            </a:r>
            <a:r>
              <a:rPr lang="zh-CN" altLang="en-US">
                <a:solidFill>
                  <a:srgbClr val="FF00FF"/>
                </a:solidFill>
              </a:rPr>
              <a:t>元组级的限制</a:t>
            </a:r>
          </a:p>
          <a:p>
            <a:pPr eaLnBrk="1" hangingPunct="1">
              <a:lnSpc>
                <a:spcPct val="170000"/>
              </a:lnSpc>
            </a:pPr>
            <a:endParaRPr lang="zh-CN" altLang="en-US" sz="3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页脚占位符 4">
            <a:extLst>
              <a:ext uri="{FF2B5EF4-FFF2-40B4-BE49-F238E27FC236}">
                <a16:creationId xmlns:a16="http://schemas.microsoft.com/office/drawing/2014/main" id="{54138DD0-4FD9-41A2-99CD-EF58408BC87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8D0626FA-7257-4C15-B79B-966B1C30E8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元组上约束条件的定义</a:t>
            </a:r>
            <a:r>
              <a:rPr lang="en-US" altLang="zh-CN" sz="3600"/>
              <a:t>（</a:t>
            </a:r>
            <a:r>
              <a:rPr lang="zh-CN" altLang="en-US" sz="3600"/>
              <a:t>续</a:t>
            </a:r>
            <a:r>
              <a:rPr lang="en-US" altLang="zh-CN" sz="3600"/>
              <a:t>）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44A5281E-6414-40D0-B9EA-3C6B9CD8A05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81075"/>
            <a:ext cx="8507413" cy="52133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例5.</a:t>
            </a:r>
            <a:r>
              <a:rPr lang="en-US" altLang="zh-CN" sz="2400"/>
              <a:t>9]</a:t>
            </a:r>
            <a:r>
              <a:rPr lang="zh-CN" altLang="en-US" sz="2400"/>
              <a:t>当学生的性别是男时，其名字不能以</a:t>
            </a:r>
            <a:r>
              <a:rPr lang="en-US" altLang="zh-CN" sz="2400"/>
              <a:t>Ms.</a:t>
            </a:r>
            <a:r>
              <a:rPr lang="zh-CN" altLang="en-US" sz="2400"/>
              <a:t>打头。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/>
              <a:t>    </a:t>
            </a:r>
            <a:r>
              <a:rPr lang="en-US" altLang="zh-CN" sz="2200"/>
              <a:t>CREATE TABLE Student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/>
              <a:t>         </a:t>
            </a:r>
            <a:r>
              <a:rPr lang="zh-CN" altLang="en-US" sz="2200"/>
              <a:t>(  </a:t>
            </a:r>
            <a:r>
              <a:rPr lang="en-US" altLang="zh-CN" sz="2200"/>
              <a:t>Sno    CHAR</a:t>
            </a:r>
            <a:r>
              <a:rPr lang="zh-CN" altLang="en-US" sz="2200"/>
              <a:t>(</a:t>
            </a:r>
            <a:r>
              <a:rPr lang="en-US" altLang="zh-CN" sz="2200"/>
              <a:t>9</a:t>
            </a:r>
            <a:r>
              <a:rPr lang="zh-CN" altLang="en-US" sz="2200"/>
              <a:t>),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/>
              <a:t>            </a:t>
            </a:r>
            <a:r>
              <a:rPr lang="en-US" altLang="zh-CN" sz="2200"/>
              <a:t>Sname  CHAR</a:t>
            </a:r>
            <a:r>
              <a:rPr lang="zh-CN" altLang="en-US" sz="2200"/>
              <a:t>(</a:t>
            </a:r>
            <a:r>
              <a:rPr lang="en-US" altLang="zh-CN" sz="2200"/>
              <a:t>8</a:t>
            </a:r>
            <a:r>
              <a:rPr lang="zh-CN" altLang="en-US" sz="2200"/>
              <a:t>)</a:t>
            </a:r>
            <a:r>
              <a:rPr lang="en-US" altLang="zh-CN" sz="2200"/>
              <a:t> NOT NULL</a:t>
            </a:r>
            <a:r>
              <a:rPr lang="zh-CN" altLang="en-US" sz="2200"/>
              <a:t>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/>
              <a:t>            </a:t>
            </a:r>
            <a:r>
              <a:rPr lang="en-US" altLang="zh-CN" sz="2200"/>
              <a:t>Ssex    CHAR</a:t>
            </a:r>
            <a:r>
              <a:rPr lang="zh-CN" altLang="en-US" sz="2200"/>
              <a:t>(</a:t>
            </a:r>
            <a:r>
              <a:rPr lang="en-US" altLang="zh-CN" sz="2200"/>
              <a:t>2</a:t>
            </a:r>
            <a:r>
              <a:rPr lang="zh-CN" altLang="en-US" sz="2200"/>
              <a:t>),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/>
              <a:t>            </a:t>
            </a:r>
            <a:r>
              <a:rPr lang="en-US" altLang="zh-CN" sz="2200"/>
              <a:t>Sage   SMALLINT</a:t>
            </a:r>
            <a:r>
              <a:rPr lang="zh-CN" altLang="en-US" sz="2200"/>
              <a:t>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/>
              <a:t>            </a:t>
            </a:r>
            <a:r>
              <a:rPr lang="en-US" altLang="zh-CN" sz="2200"/>
              <a:t>Sdept  CHAR</a:t>
            </a:r>
            <a:r>
              <a:rPr lang="zh-CN" altLang="en-US" sz="2200"/>
              <a:t>(</a:t>
            </a:r>
            <a:r>
              <a:rPr lang="en-US" altLang="zh-CN" sz="2200"/>
              <a:t>20</a:t>
            </a:r>
            <a:r>
              <a:rPr lang="zh-CN" altLang="en-US" sz="2200"/>
              <a:t>),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/>
              <a:t>            </a:t>
            </a:r>
            <a:r>
              <a:rPr lang="en-US" altLang="zh-CN" sz="2200"/>
              <a:t>PRIMARY KEY </a:t>
            </a:r>
            <a:r>
              <a:rPr lang="zh-CN" altLang="en-US" sz="2200"/>
              <a:t>(</a:t>
            </a:r>
            <a:r>
              <a:rPr lang="en-US" altLang="zh-CN" sz="2200"/>
              <a:t>Sno</a:t>
            </a:r>
            <a:r>
              <a:rPr lang="zh-CN" altLang="en-US" sz="2200"/>
              <a:t>),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/>
              <a:t>            </a:t>
            </a:r>
            <a:r>
              <a:rPr lang="en-US" altLang="zh-CN" sz="2200">
                <a:solidFill>
                  <a:srgbClr val="FF00FF"/>
                </a:solidFill>
              </a:rPr>
              <a:t>CHECK </a:t>
            </a:r>
            <a:r>
              <a:rPr lang="zh-CN" altLang="en-US" sz="2200">
                <a:solidFill>
                  <a:srgbClr val="FF00FF"/>
                </a:solidFill>
              </a:rPr>
              <a:t>(</a:t>
            </a:r>
            <a:r>
              <a:rPr lang="en-US" altLang="zh-CN" sz="2200">
                <a:solidFill>
                  <a:srgbClr val="FF00FF"/>
                </a:solidFill>
              </a:rPr>
              <a:t>Ssex='</a:t>
            </a:r>
            <a:r>
              <a:rPr lang="zh-CN" altLang="en-US" sz="2200">
                <a:solidFill>
                  <a:srgbClr val="FF00FF"/>
                </a:solidFill>
              </a:rPr>
              <a:t>女</a:t>
            </a:r>
            <a:r>
              <a:rPr lang="en-US" altLang="zh-CN" sz="2200">
                <a:solidFill>
                  <a:srgbClr val="FF00FF"/>
                </a:solidFill>
              </a:rPr>
              <a:t>' OR Sname NOT LIKE 'Ms.%'</a:t>
            </a:r>
            <a:r>
              <a:rPr lang="zh-CN" altLang="en-US" sz="2200">
                <a:solidFill>
                  <a:srgbClr val="FF00FF"/>
                </a:solidFill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      </a:t>
            </a:r>
            <a:r>
              <a:rPr lang="zh-CN" altLang="en-US" sz="2000"/>
              <a:t>         </a:t>
            </a:r>
            <a:r>
              <a:rPr lang="en-US" altLang="zh-CN" sz="2000"/>
              <a:t> /*</a:t>
            </a:r>
            <a:r>
              <a:rPr lang="zh-CN" altLang="en-US" sz="2000"/>
              <a:t>定义了元组中</a:t>
            </a:r>
            <a:r>
              <a:rPr lang="en-US" altLang="zh-CN" sz="2000"/>
              <a:t>Sname</a:t>
            </a:r>
            <a:r>
              <a:rPr lang="zh-CN" altLang="en-US" sz="2000"/>
              <a:t>和 </a:t>
            </a:r>
            <a:r>
              <a:rPr lang="en-US" altLang="zh-CN" sz="2000"/>
              <a:t>Ssex</a:t>
            </a:r>
            <a:r>
              <a:rPr lang="zh-CN" altLang="en-US" sz="2000"/>
              <a:t>两个属性值之间的约束条件*</a:t>
            </a:r>
            <a:r>
              <a:rPr lang="en-US" altLang="zh-CN" sz="2000"/>
              <a:t>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/>
              <a:t>         </a:t>
            </a:r>
            <a:r>
              <a:rPr lang="zh-CN" altLang="en-US" sz="2200"/>
              <a:t> );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 sz="2200"/>
              <a:t>性别是女性的元组都能通过该项检查，因为</a:t>
            </a:r>
            <a:r>
              <a:rPr lang="en-US" altLang="zh-CN" sz="2200"/>
              <a:t>Ssex=‘</a:t>
            </a:r>
            <a:r>
              <a:rPr lang="zh-CN" altLang="en-US" sz="2200"/>
              <a:t>女’成立;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 sz="2200"/>
              <a:t>当性别是男性时，要通过检查则名字一定不能以</a:t>
            </a:r>
            <a:r>
              <a:rPr lang="en-US" altLang="zh-CN" sz="2200"/>
              <a:t>Ms.</a:t>
            </a:r>
            <a:r>
              <a:rPr lang="zh-CN" altLang="en-US" sz="2200"/>
              <a:t>打头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E8A2980D-550A-4F15-9533-53A84A779CD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数据库完整性（续）</a:t>
            </a:r>
          </a:p>
        </p:txBody>
      </p:sp>
      <p:sp>
        <p:nvSpPr>
          <p:cNvPr id="5122" name="Rectangle 3">
            <a:extLst>
              <a:ext uri="{FF2B5EF4-FFF2-40B4-BE49-F238E27FC236}">
                <a16:creationId xmlns:a16="http://schemas.microsoft.com/office/drawing/2014/main" id="{419AF148-502C-462B-8EF1-E23BBA923D3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125538"/>
            <a:ext cx="8362950" cy="511175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/>
              <a:t>数据的</a:t>
            </a:r>
            <a:r>
              <a:rPr lang="en-US" altLang="zh-CN"/>
              <a:t>“</a:t>
            </a:r>
            <a:r>
              <a:rPr lang="zh-CN" altLang="en-US"/>
              <a:t>完整性</a:t>
            </a:r>
            <a:r>
              <a:rPr lang="en-US" altLang="zh-CN"/>
              <a:t>”</a:t>
            </a:r>
            <a:r>
              <a:rPr lang="zh-CN" altLang="en-US"/>
              <a:t>和</a:t>
            </a:r>
            <a:r>
              <a:rPr lang="en-US" altLang="zh-CN"/>
              <a:t>“</a:t>
            </a:r>
            <a:r>
              <a:rPr lang="zh-CN" altLang="en-US"/>
              <a:t>安全性</a:t>
            </a:r>
            <a:r>
              <a:rPr lang="en-US" altLang="zh-CN"/>
              <a:t>”</a:t>
            </a:r>
            <a:r>
              <a:rPr lang="zh-CN" altLang="en-US"/>
              <a:t>是两个不同概念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/>
              <a:t>数据的完整性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/>
              <a:t>防止数据库中存在不符合语义的数据，也就是防止数据库中存在不正确的数据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>
                <a:solidFill>
                  <a:srgbClr val="0066FF"/>
                </a:solidFill>
              </a:rPr>
              <a:t>防范对象：不合语义的、不正确的数据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/>
              <a:t>数据的安全性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/>
              <a:t>保护数据库 防止恶意的破坏和非法的存取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>
                <a:solidFill>
                  <a:srgbClr val="0066FF"/>
                </a:solidFill>
              </a:rPr>
              <a:t>防范对象：非法用户和非法操作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页脚占位符 4">
            <a:extLst>
              <a:ext uri="{FF2B5EF4-FFF2-40B4-BE49-F238E27FC236}">
                <a16:creationId xmlns:a16="http://schemas.microsoft.com/office/drawing/2014/main" id="{2FD6DF1C-69BE-4DDE-944E-683F881A62A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541EC6C7-0F00-436B-B6EE-EBD94762D75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96975"/>
            <a:ext cx="8229600" cy="4854575"/>
          </a:xfrm>
        </p:spPr>
        <p:txBody>
          <a:bodyPr/>
          <a:lstStyle/>
          <a:p>
            <a:pPr eaLnBrk="1" hangingPunct="1">
              <a:lnSpc>
                <a:spcPct val="180000"/>
              </a:lnSpc>
            </a:pPr>
            <a:r>
              <a:rPr lang="zh-CN" altLang="en-US"/>
              <a:t>元组上的约束条件检查和违约处理</a:t>
            </a:r>
            <a:endParaRPr lang="en-US" altLang="zh-CN"/>
          </a:p>
          <a:p>
            <a:pPr lvl="1" eaLnBrk="1" hangingPunct="1">
              <a:lnSpc>
                <a:spcPct val="180000"/>
              </a:lnSpc>
              <a:buSzPct val="85000"/>
            </a:pPr>
            <a:r>
              <a:rPr lang="zh-CN" altLang="en-US"/>
              <a:t>插入元组或修改属性的值时，关系数据库管理系统检查元组上的约束条件是否被满足</a:t>
            </a:r>
          </a:p>
          <a:p>
            <a:pPr lvl="1" eaLnBrk="1" hangingPunct="1">
              <a:lnSpc>
                <a:spcPct val="180000"/>
              </a:lnSpc>
              <a:buSzPct val="85000"/>
            </a:pPr>
            <a:r>
              <a:rPr lang="zh-CN" altLang="en-US"/>
              <a:t>如果不满足则操作被拒绝执行 </a:t>
            </a: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B381AB62-A149-4867-87E3-851B2880077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2. </a:t>
            </a:r>
            <a:r>
              <a:rPr lang="zh-CN" altLang="en-US" sz="3600"/>
              <a:t>元组上约束条件检查和违约处理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页脚占位符 4">
            <a:extLst>
              <a:ext uri="{FF2B5EF4-FFF2-40B4-BE49-F238E27FC236}">
                <a16:creationId xmlns:a16="http://schemas.microsoft.com/office/drawing/2014/main" id="{61991B03-5CF9-48B5-AF9B-B762172A940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7D0B0944-9D86-4535-8121-EFEF6D6F95C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00113" y="263525"/>
            <a:ext cx="7391400" cy="563563"/>
          </a:xfrm>
        </p:spPr>
        <p:txBody>
          <a:bodyPr/>
          <a:lstStyle/>
          <a:p>
            <a:pPr eaLnBrk="1" hangingPunct="1"/>
            <a:r>
              <a:rPr lang="zh-CN" altLang="en-US" sz="3600"/>
              <a:t>第五章 数据库完整性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A2D2548E-758E-4B57-8445-65833596675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196975"/>
            <a:ext cx="7859712" cy="44958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5.1  </a:t>
            </a:r>
            <a:r>
              <a:rPr lang="zh-CN" altLang="en-US"/>
              <a:t>实体完整性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5.2  </a:t>
            </a:r>
            <a:r>
              <a:rPr lang="zh-CN" altLang="en-US"/>
              <a:t>参照完整性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5.3  </a:t>
            </a:r>
            <a:r>
              <a:rPr lang="zh-CN" altLang="en-US"/>
              <a:t>用户定义的完整性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66FF"/>
                </a:solidFill>
              </a:rPr>
              <a:t>5.4  </a:t>
            </a:r>
            <a:r>
              <a:rPr lang="zh-CN" altLang="en-US">
                <a:solidFill>
                  <a:srgbClr val="0066FF"/>
                </a:solidFill>
              </a:rPr>
              <a:t>完整性约束命名子句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/>
              <a:t>*</a:t>
            </a:r>
            <a:r>
              <a:rPr lang="en-US" altLang="zh-CN"/>
              <a:t>5.5  </a:t>
            </a:r>
            <a:r>
              <a:rPr lang="zh-CN" altLang="en-US"/>
              <a:t>域中的完整性限制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5.6  </a:t>
            </a:r>
            <a:r>
              <a:rPr lang="zh-CN" altLang="en-US"/>
              <a:t>断言</a:t>
            </a:r>
            <a:endParaRPr lang="en-US" altLang="zh-CN" sz="320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5.7  </a:t>
            </a:r>
            <a:r>
              <a:rPr lang="zh-CN" altLang="en-US"/>
              <a:t>触发器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5.8  </a:t>
            </a:r>
            <a:r>
              <a:rPr lang="zh-CN" altLang="en-US"/>
              <a:t>小结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页脚占位符 4">
            <a:extLst>
              <a:ext uri="{FF2B5EF4-FFF2-40B4-BE49-F238E27FC236}">
                <a16:creationId xmlns:a16="http://schemas.microsoft.com/office/drawing/2014/main" id="{C1478075-445D-4901-957C-314D59544E1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6F900407-9DC2-4055-ABC9-CEF27E83844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5.4  </a:t>
            </a:r>
            <a:r>
              <a:rPr lang="zh-CN" altLang="en-US" sz="3600"/>
              <a:t>完整性约束命名子句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936CFC6C-818F-43BD-BD0B-2E74B56DA817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ln>
            <a:miter/>
          </a:ln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noProof="1"/>
              <a:t>1.</a:t>
            </a:r>
            <a:r>
              <a:rPr lang="zh-CN" altLang="en-US" noProof="1"/>
              <a:t>完整性约束命名子句</a:t>
            </a:r>
            <a:endParaRPr lang="en-US" altLang="x-none" noProof="1"/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noProof="1">
                <a:solidFill>
                  <a:srgbClr val="0066FF"/>
                </a:solidFill>
              </a:rPr>
              <a:t>CONSTRAINT &lt;</a:t>
            </a:r>
            <a:r>
              <a:rPr lang="zh-CN" altLang="en-US" noProof="1">
                <a:solidFill>
                  <a:srgbClr val="0066FF"/>
                </a:solidFill>
              </a:rPr>
              <a:t>完整性约束条件名</a:t>
            </a:r>
            <a:r>
              <a:rPr lang="en-US" altLang="zh-CN" noProof="1">
                <a:solidFill>
                  <a:srgbClr val="0066FF"/>
                </a:solidFill>
              </a:rPr>
              <a:t>&gt;&lt;</a:t>
            </a:r>
            <a:r>
              <a:rPr lang="zh-CN" altLang="en-US" noProof="1">
                <a:solidFill>
                  <a:srgbClr val="0066FF"/>
                </a:solidFill>
              </a:rPr>
              <a:t>完整性约束条件</a:t>
            </a:r>
            <a:r>
              <a:rPr lang="en-US" altLang="zh-CN" noProof="1">
                <a:solidFill>
                  <a:srgbClr val="0066FF"/>
                </a:solidFill>
              </a:rPr>
              <a:t>&gt;</a:t>
            </a:r>
          </a:p>
          <a:p>
            <a:pPr lvl="1" eaLnBrk="1" hangingPunct="1">
              <a:lnSpc>
                <a:spcPct val="150000"/>
              </a:lnSpc>
            </a:pPr>
            <a:endParaRPr lang="en-US" altLang="zh-CN" sz="2000" noProof="1"/>
          </a:p>
          <a:p>
            <a:pPr marL="457200"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noProof="1"/>
              <a:t>&lt;</a:t>
            </a:r>
            <a:r>
              <a:rPr lang="zh-CN" altLang="en-US" sz="2000" noProof="1"/>
              <a:t>完整性约束条件</a:t>
            </a:r>
            <a:r>
              <a:rPr lang="en-US" altLang="zh-CN" sz="2000" noProof="1"/>
              <a:t>&gt;</a:t>
            </a:r>
            <a:r>
              <a:rPr lang="zh-CN" altLang="en-US" sz="2000" noProof="1"/>
              <a:t>包括</a:t>
            </a:r>
            <a:r>
              <a:rPr lang="en-US" altLang="zh-CN" sz="2000" noProof="1"/>
              <a:t>NOT NULL</a:t>
            </a:r>
            <a:r>
              <a:rPr lang="zh-CN" altLang="en-US" sz="2000" noProof="1"/>
              <a:t>、</a:t>
            </a:r>
            <a:r>
              <a:rPr lang="en-US" altLang="zh-CN" sz="2000" noProof="1"/>
              <a:t>UNIQUE</a:t>
            </a:r>
            <a:r>
              <a:rPr lang="zh-CN" altLang="en-US" sz="2000" noProof="1"/>
              <a:t>、</a:t>
            </a:r>
            <a:r>
              <a:rPr lang="en-US" altLang="zh-CN" sz="2000" noProof="1"/>
              <a:t>PRIMARY KEY</a:t>
            </a:r>
            <a:r>
              <a:rPr lang="zh-CN" altLang="en-US" sz="2000" noProof="1"/>
              <a:t>短语、</a:t>
            </a:r>
            <a:r>
              <a:rPr lang="en-US" altLang="zh-CN" sz="2000" noProof="1"/>
              <a:t>FOREIGN KEY</a:t>
            </a:r>
            <a:r>
              <a:rPr lang="zh-CN" altLang="en-US" sz="2000" noProof="1"/>
              <a:t>短语、</a:t>
            </a:r>
            <a:r>
              <a:rPr lang="en-US" altLang="zh-CN" sz="2000" noProof="1"/>
              <a:t>CHECK</a:t>
            </a:r>
            <a:r>
              <a:rPr lang="zh-CN" altLang="en-US" sz="2000" noProof="1"/>
              <a:t>短语等</a:t>
            </a:r>
            <a:endParaRPr lang="en-US" altLang="x-none" sz="2000" noProof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页脚占位符 4">
            <a:extLst>
              <a:ext uri="{FF2B5EF4-FFF2-40B4-BE49-F238E27FC236}">
                <a16:creationId xmlns:a16="http://schemas.microsoft.com/office/drawing/2014/main" id="{D05C0E86-A715-427C-9CD2-CBE6121A594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657F70B4-3739-45ED-AFCE-8BA462281DE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完整性约束命名子句</a:t>
            </a:r>
            <a:r>
              <a:rPr lang="en-US" altLang="zh-CN" sz="3600"/>
              <a:t>（</a:t>
            </a:r>
            <a:r>
              <a:rPr lang="zh-CN" altLang="en-US" sz="3600"/>
              <a:t>续</a:t>
            </a:r>
            <a:r>
              <a:rPr lang="en-US" altLang="zh-CN" sz="3600"/>
              <a:t>）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A2413B89-6B53-40A3-BEEC-E5A00A432EA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5725" y="1027113"/>
            <a:ext cx="9072563" cy="5283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例5.</a:t>
            </a:r>
            <a:r>
              <a:rPr lang="en-US" altLang="zh-CN" sz="2400"/>
              <a:t>10]</a:t>
            </a:r>
            <a:r>
              <a:rPr lang="zh-CN" altLang="en-US" sz="2400"/>
              <a:t>建立学生登记表</a:t>
            </a:r>
            <a:r>
              <a:rPr lang="en-US" altLang="zh-CN" sz="2400"/>
              <a:t>Student</a:t>
            </a:r>
            <a:r>
              <a:rPr lang="zh-CN" altLang="en-US" sz="2400"/>
              <a:t>，要求学号在</a:t>
            </a:r>
            <a:r>
              <a:rPr lang="en-US" altLang="zh-CN" sz="2400"/>
              <a:t>90000~99999</a:t>
            </a:r>
            <a:r>
              <a:rPr lang="zh-CN" altLang="en-US" sz="2400"/>
              <a:t>之间，姓名不能取空值，年龄小于</a:t>
            </a:r>
            <a:r>
              <a:rPr lang="en-US" altLang="zh-CN" sz="2400"/>
              <a:t>30</a:t>
            </a:r>
            <a:r>
              <a:rPr lang="zh-CN" altLang="en-US" sz="2400"/>
              <a:t>，性别只能是“男”或“女”。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200"/>
              <a:t>    </a:t>
            </a:r>
            <a:r>
              <a:rPr lang="en-US" altLang="zh-CN" sz="2200"/>
              <a:t>CREATE TABLE Student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      </a:t>
            </a:r>
            <a:r>
              <a:rPr lang="zh-CN" altLang="en-US" sz="2200"/>
              <a:t>(   </a:t>
            </a:r>
            <a:r>
              <a:rPr lang="en-US" altLang="zh-CN" sz="2200"/>
              <a:t>Sno  NUMERIC</a:t>
            </a:r>
            <a:r>
              <a:rPr lang="zh-CN" altLang="en-US" sz="2200"/>
              <a:t>(</a:t>
            </a:r>
            <a:r>
              <a:rPr lang="en-US" altLang="zh-CN" sz="2200"/>
              <a:t>6</a:t>
            </a:r>
            <a:r>
              <a:rPr lang="zh-CN" altLang="en-US" sz="2200"/>
              <a:t>)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        </a:t>
            </a:r>
            <a:r>
              <a:rPr lang="zh-CN" altLang="en-US" sz="2200"/>
              <a:t>  </a:t>
            </a:r>
            <a:r>
              <a:rPr lang="en-US" altLang="zh-CN" sz="2200">
                <a:solidFill>
                  <a:srgbClr val="FF00FF"/>
                </a:solidFill>
              </a:rPr>
              <a:t>CONSTRAINT C1 CHECK </a:t>
            </a:r>
            <a:r>
              <a:rPr lang="zh-CN" altLang="en-US" sz="2200">
                <a:solidFill>
                  <a:srgbClr val="FF00FF"/>
                </a:solidFill>
              </a:rPr>
              <a:t>(</a:t>
            </a:r>
            <a:r>
              <a:rPr lang="en-US" altLang="zh-CN" sz="2200">
                <a:solidFill>
                  <a:srgbClr val="FF00FF"/>
                </a:solidFill>
              </a:rPr>
              <a:t>Sno BETWEEN 90000 AND 99999</a:t>
            </a:r>
            <a:r>
              <a:rPr lang="zh-CN" altLang="en-US" sz="2200">
                <a:solidFill>
                  <a:srgbClr val="FF00FF"/>
                </a:solidFill>
              </a:rPr>
              <a:t>)</a:t>
            </a:r>
            <a:r>
              <a:rPr lang="zh-CN" altLang="en-US" sz="2200"/>
              <a:t>,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200"/>
              <a:t>          </a:t>
            </a:r>
            <a:r>
              <a:rPr lang="en-US" altLang="zh-CN" sz="2200"/>
              <a:t>Sname  CHAR</a:t>
            </a:r>
            <a:r>
              <a:rPr lang="zh-CN" altLang="en-US" sz="2200"/>
              <a:t>(</a:t>
            </a:r>
            <a:r>
              <a:rPr lang="en-US" altLang="zh-CN" sz="2200"/>
              <a:t>20</a:t>
            </a:r>
            <a:r>
              <a:rPr lang="zh-CN" altLang="en-US" sz="2200"/>
              <a:t>)</a:t>
            </a:r>
            <a:r>
              <a:rPr lang="en-US" altLang="zh-CN" sz="2200"/>
              <a:t> 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        </a:t>
            </a:r>
            <a:r>
              <a:rPr lang="zh-CN" altLang="en-US" sz="2200"/>
              <a:t>  </a:t>
            </a:r>
            <a:r>
              <a:rPr lang="en-US" altLang="zh-CN" sz="2200">
                <a:solidFill>
                  <a:srgbClr val="FF00FF"/>
                </a:solidFill>
              </a:rPr>
              <a:t>CONSTRAINT C2 NOT NULL</a:t>
            </a:r>
            <a:r>
              <a:rPr lang="zh-CN" altLang="en-US" sz="2200"/>
              <a:t>,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200"/>
              <a:t>          </a:t>
            </a:r>
            <a:r>
              <a:rPr lang="en-US" altLang="zh-CN" sz="2200"/>
              <a:t>Sage  NUMERIC</a:t>
            </a:r>
            <a:r>
              <a:rPr lang="zh-CN" altLang="en-US" sz="2200"/>
              <a:t>(</a:t>
            </a:r>
            <a:r>
              <a:rPr lang="en-US" altLang="zh-CN" sz="2200"/>
              <a:t>3</a:t>
            </a:r>
            <a:r>
              <a:rPr lang="zh-CN" altLang="en-US" sz="2200"/>
              <a:t>)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       </a:t>
            </a:r>
            <a:r>
              <a:rPr lang="zh-CN" altLang="en-US" sz="2200"/>
              <a:t>  </a:t>
            </a:r>
            <a:r>
              <a:rPr lang="en-US" altLang="zh-CN" sz="2200"/>
              <a:t> </a:t>
            </a:r>
            <a:r>
              <a:rPr lang="en-US" altLang="zh-CN" sz="2200">
                <a:solidFill>
                  <a:srgbClr val="FF00FF"/>
                </a:solidFill>
              </a:rPr>
              <a:t>CONSTRAINT C3 CHECK </a:t>
            </a:r>
            <a:r>
              <a:rPr lang="zh-CN" altLang="en-US" sz="2200">
                <a:solidFill>
                  <a:srgbClr val="FF00FF"/>
                </a:solidFill>
              </a:rPr>
              <a:t>(</a:t>
            </a:r>
            <a:r>
              <a:rPr lang="en-US" altLang="zh-CN" sz="2200">
                <a:solidFill>
                  <a:srgbClr val="FF00FF"/>
                </a:solidFill>
              </a:rPr>
              <a:t>Sage &lt; 30</a:t>
            </a:r>
            <a:r>
              <a:rPr lang="zh-CN" altLang="en-US" sz="2200">
                <a:solidFill>
                  <a:srgbClr val="FF00FF"/>
                </a:solidFill>
              </a:rPr>
              <a:t>)</a:t>
            </a:r>
            <a:r>
              <a:rPr lang="zh-CN" altLang="en-US" sz="2200"/>
              <a:t>,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200"/>
              <a:t>          </a:t>
            </a:r>
            <a:r>
              <a:rPr lang="en-US" altLang="zh-CN" sz="2200"/>
              <a:t>Ssex  CHAR</a:t>
            </a:r>
            <a:r>
              <a:rPr lang="zh-CN" altLang="en-US" sz="2200"/>
              <a:t>(</a:t>
            </a:r>
            <a:r>
              <a:rPr lang="en-US" altLang="zh-CN" sz="2200"/>
              <a:t>2</a:t>
            </a:r>
            <a:r>
              <a:rPr lang="zh-CN" altLang="en-US" sz="2200"/>
              <a:t>)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       </a:t>
            </a:r>
            <a:r>
              <a:rPr lang="zh-CN" altLang="en-US" sz="2200"/>
              <a:t>  </a:t>
            </a:r>
            <a:r>
              <a:rPr lang="en-US" altLang="zh-CN" sz="2200"/>
              <a:t> </a:t>
            </a:r>
            <a:r>
              <a:rPr lang="en-US" altLang="zh-CN" sz="2200">
                <a:solidFill>
                  <a:srgbClr val="FF00FF"/>
                </a:solidFill>
              </a:rPr>
              <a:t>CONSTRAINT C4 CHECK </a:t>
            </a:r>
            <a:r>
              <a:rPr lang="zh-CN" altLang="en-US" sz="2200">
                <a:solidFill>
                  <a:srgbClr val="FF00FF"/>
                </a:solidFill>
              </a:rPr>
              <a:t>(</a:t>
            </a:r>
            <a:r>
              <a:rPr lang="en-US" altLang="zh-CN" sz="2200">
                <a:solidFill>
                  <a:srgbClr val="FF00FF"/>
                </a:solidFill>
              </a:rPr>
              <a:t>Ssex IN </a:t>
            </a:r>
            <a:r>
              <a:rPr lang="zh-CN" altLang="en-US" sz="2200">
                <a:solidFill>
                  <a:srgbClr val="FF00FF"/>
                </a:solidFill>
              </a:rPr>
              <a:t>(</a:t>
            </a:r>
            <a:r>
              <a:rPr lang="en-US" altLang="zh-CN" sz="2200">
                <a:solidFill>
                  <a:srgbClr val="FF00FF"/>
                </a:solidFill>
              </a:rPr>
              <a:t> ‘</a:t>
            </a:r>
            <a:r>
              <a:rPr lang="zh-CN" altLang="en-US" sz="2200">
                <a:solidFill>
                  <a:srgbClr val="FF00FF"/>
                </a:solidFill>
              </a:rPr>
              <a:t>男</a:t>
            </a:r>
            <a:r>
              <a:rPr lang="en-US" altLang="zh-CN" sz="2200">
                <a:solidFill>
                  <a:srgbClr val="FF00FF"/>
                </a:solidFill>
              </a:rPr>
              <a:t>’,'</a:t>
            </a:r>
            <a:r>
              <a:rPr lang="zh-CN" altLang="en-US" sz="2200">
                <a:solidFill>
                  <a:srgbClr val="FF00FF"/>
                </a:solidFill>
              </a:rPr>
              <a:t>女</a:t>
            </a:r>
            <a:r>
              <a:rPr lang="en-US" altLang="zh-CN" sz="2200">
                <a:solidFill>
                  <a:srgbClr val="FF00FF"/>
                </a:solidFill>
              </a:rPr>
              <a:t>'</a:t>
            </a:r>
            <a:r>
              <a:rPr lang="zh-CN" altLang="en-US" sz="2200">
                <a:solidFill>
                  <a:srgbClr val="FF00FF"/>
                </a:solidFill>
              </a:rPr>
              <a:t>))</a:t>
            </a:r>
            <a:r>
              <a:rPr lang="zh-CN" altLang="en-US" sz="2200">
                <a:solidFill>
                  <a:srgbClr val="FF66FF"/>
                </a:solidFill>
              </a:rPr>
              <a:t>,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200">
                <a:solidFill>
                  <a:srgbClr val="FF66FF"/>
                </a:solidFill>
              </a:rPr>
              <a:t>          </a:t>
            </a:r>
            <a:r>
              <a:rPr lang="en-US" altLang="zh-CN" sz="2200">
                <a:solidFill>
                  <a:srgbClr val="FF00FF"/>
                </a:solidFill>
              </a:rPr>
              <a:t>CONSTRAINT StudentKey PRIMARY KEY</a:t>
            </a:r>
            <a:r>
              <a:rPr lang="zh-CN" altLang="en-US" sz="2200">
                <a:solidFill>
                  <a:srgbClr val="FF00FF"/>
                </a:solidFill>
              </a:rPr>
              <a:t>(</a:t>
            </a:r>
            <a:r>
              <a:rPr lang="en-US" altLang="zh-CN" sz="2200">
                <a:solidFill>
                  <a:srgbClr val="FF00FF"/>
                </a:solidFill>
              </a:rPr>
              <a:t>Sno</a:t>
            </a:r>
            <a:r>
              <a:rPr lang="zh-CN" altLang="en-US" sz="2200">
                <a:solidFill>
                  <a:srgbClr val="FF00FF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      </a:t>
            </a:r>
            <a:r>
              <a:rPr lang="zh-CN" altLang="en-US" sz="2200"/>
              <a:t>  );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2200"/>
              <a:t>在</a:t>
            </a:r>
            <a:r>
              <a:rPr lang="en-US" altLang="zh-CN" sz="2200"/>
              <a:t>Student</a:t>
            </a:r>
            <a:r>
              <a:rPr lang="zh-CN" altLang="en-US" sz="2200"/>
              <a:t>表上建立了</a:t>
            </a:r>
            <a:r>
              <a:rPr lang="en-US" altLang="zh-CN" sz="2200"/>
              <a:t>5</a:t>
            </a:r>
            <a:r>
              <a:rPr lang="zh-CN" altLang="en-US" sz="2200"/>
              <a:t>个约束条件，包括主码约束（命名为</a:t>
            </a:r>
            <a:r>
              <a:rPr lang="en-US" altLang="zh-CN" sz="2200"/>
              <a:t>StudentKey</a:t>
            </a:r>
            <a:r>
              <a:rPr lang="zh-CN" altLang="en-US" sz="2200"/>
              <a:t>）以及</a:t>
            </a:r>
            <a:r>
              <a:rPr lang="en-US" altLang="zh-CN" sz="2200"/>
              <a:t>C1</a:t>
            </a:r>
            <a:r>
              <a:rPr lang="zh-CN" altLang="en-US" sz="2200"/>
              <a:t>、</a:t>
            </a:r>
            <a:r>
              <a:rPr lang="en-US" altLang="zh-CN" sz="2200"/>
              <a:t>C2</a:t>
            </a:r>
            <a:r>
              <a:rPr lang="zh-CN" altLang="en-US" sz="2200"/>
              <a:t>、</a:t>
            </a:r>
            <a:r>
              <a:rPr lang="en-US" altLang="zh-CN" sz="2200"/>
              <a:t>C3</a:t>
            </a:r>
            <a:r>
              <a:rPr lang="zh-CN" altLang="en-US" sz="2200"/>
              <a:t>、</a:t>
            </a:r>
            <a:r>
              <a:rPr lang="en-US" altLang="zh-CN" sz="2200"/>
              <a:t>C4</a:t>
            </a:r>
            <a:r>
              <a:rPr lang="zh-CN" altLang="en-US" sz="2200"/>
              <a:t>四个列级约束。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页脚占位符 4">
            <a:extLst>
              <a:ext uri="{FF2B5EF4-FFF2-40B4-BE49-F238E27FC236}">
                <a16:creationId xmlns:a16="http://schemas.microsoft.com/office/drawing/2014/main" id="{390E03DD-4486-4E7C-A707-9222495913D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F0EDE262-C944-4DAB-9252-E1187B85E9D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完整性约束命名子句</a:t>
            </a:r>
            <a:r>
              <a:rPr lang="en-US" altLang="zh-CN" sz="3600"/>
              <a:t>（</a:t>
            </a:r>
            <a:r>
              <a:rPr lang="zh-CN" altLang="en-US" sz="3600"/>
              <a:t>续</a:t>
            </a:r>
            <a:r>
              <a:rPr lang="en-US" altLang="zh-CN" sz="3600"/>
              <a:t>）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50F257A7-A12B-4A17-8AE4-28AF368C82D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098550"/>
            <a:ext cx="8785225" cy="5283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5.11]</a:t>
            </a:r>
            <a:r>
              <a:rPr lang="zh-CN" altLang="en-US" sz="2400" dirty="0"/>
              <a:t>建立教师表</a:t>
            </a:r>
            <a:r>
              <a:rPr lang="en-US" altLang="zh-CN" sz="2400" dirty="0"/>
              <a:t>TEACHER</a:t>
            </a:r>
            <a:r>
              <a:rPr lang="zh-CN" altLang="en-US" sz="2400" dirty="0"/>
              <a:t>，要求每个教师的应发工资不低于</a:t>
            </a:r>
            <a:r>
              <a:rPr lang="en-US" altLang="zh-CN" sz="2400" dirty="0"/>
              <a:t>3000</a:t>
            </a:r>
            <a:r>
              <a:rPr lang="zh-CN" altLang="en-US" sz="2400" dirty="0"/>
              <a:t>元。</a:t>
            </a:r>
            <a:r>
              <a:rPr lang="zh-CN" altLang="en-US" sz="2200" dirty="0"/>
              <a:t>应发工资是工资列</a:t>
            </a:r>
            <a:r>
              <a:rPr lang="en-US" altLang="zh-CN" sz="2200" dirty="0"/>
              <a:t>Sal</a:t>
            </a:r>
            <a:r>
              <a:rPr lang="zh-CN" altLang="en-US" sz="2200" dirty="0"/>
              <a:t>与扣除项</a:t>
            </a:r>
            <a:r>
              <a:rPr lang="en-US" altLang="zh-CN" sz="2200" dirty="0"/>
              <a:t>Deduct</a:t>
            </a:r>
            <a:r>
              <a:rPr lang="zh-CN" altLang="en-US" sz="2200" dirty="0"/>
              <a:t>之和。</a:t>
            </a:r>
            <a:endParaRPr lang="en-US" altLang="zh-CN" sz="22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200" dirty="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  </a:t>
            </a:r>
            <a:r>
              <a:rPr lang="en-US" altLang="zh-CN" sz="2200" dirty="0"/>
              <a:t>CREATE TABLE TEACHER</a:t>
            </a:r>
            <a:endParaRPr lang="zh-CN" altLang="en-US" sz="2200" dirty="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              </a:t>
            </a:r>
            <a:r>
              <a:rPr lang="zh-CN" altLang="en-US" sz="2200" dirty="0"/>
              <a:t>(   </a:t>
            </a:r>
            <a:r>
              <a:rPr lang="en-US" altLang="zh-CN" sz="2200" dirty="0"/>
              <a:t>Eno    NUMERIC</a:t>
            </a:r>
            <a:r>
              <a:rPr lang="zh-CN" altLang="en-US" sz="2200" dirty="0"/>
              <a:t>(</a:t>
            </a:r>
            <a:r>
              <a:rPr lang="en-US" altLang="zh-CN" sz="2200" dirty="0"/>
              <a:t>4</a:t>
            </a:r>
            <a:r>
              <a:rPr lang="zh-CN" altLang="en-US" sz="2200" dirty="0"/>
              <a:t>)</a:t>
            </a:r>
            <a:r>
              <a:rPr lang="en-US" altLang="zh-CN" sz="2200" dirty="0"/>
              <a:t>  PRIMARY KEY    </a:t>
            </a:r>
            <a:r>
              <a:rPr lang="en-US" altLang="zh-CN" sz="1800" dirty="0"/>
              <a:t>/*</a:t>
            </a:r>
            <a:r>
              <a:rPr lang="zh-CN" altLang="en-US" sz="1800" dirty="0"/>
              <a:t>在列级定义主码</a:t>
            </a:r>
            <a:r>
              <a:rPr lang="en-US" altLang="zh-CN" sz="1800" dirty="0"/>
              <a:t>*/</a:t>
            </a:r>
            <a:endParaRPr lang="zh-CN" altLang="en-US" sz="1800" dirty="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               </a:t>
            </a:r>
            <a:r>
              <a:rPr lang="zh-CN" altLang="en-US" sz="2200" dirty="0"/>
              <a:t>   </a:t>
            </a:r>
            <a:r>
              <a:rPr lang="en-US" altLang="zh-CN" sz="2200" dirty="0" err="1"/>
              <a:t>Ename</a:t>
            </a:r>
            <a:r>
              <a:rPr lang="en-US" altLang="zh-CN" sz="2200" dirty="0"/>
              <a:t>  CHAR</a:t>
            </a:r>
            <a:r>
              <a:rPr lang="zh-CN" altLang="en-US" sz="2200" dirty="0"/>
              <a:t>(</a:t>
            </a:r>
            <a:r>
              <a:rPr lang="en-US" altLang="zh-CN" sz="2200" dirty="0"/>
              <a:t>10</a:t>
            </a:r>
            <a:r>
              <a:rPr lang="zh-CN" altLang="en-US" sz="2200" dirty="0"/>
              <a:t>),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               </a:t>
            </a:r>
            <a:r>
              <a:rPr lang="zh-CN" altLang="en-US" sz="2200" dirty="0"/>
              <a:t>   </a:t>
            </a:r>
            <a:r>
              <a:rPr lang="en-US" altLang="zh-CN" sz="2200" dirty="0"/>
              <a:t>Job     CHAR</a:t>
            </a:r>
            <a:r>
              <a:rPr lang="zh-CN" altLang="en-US" sz="2200" dirty="0"/>
              <a:t>(</a:t>
            </a:r>
            <a:r>
              <a:rPr lang="en-US" altLang="zh-CN" sz="2200" dirty="0"/>
              <a:t>8</a:t>
            </a:r>
            <a:r>
              <a:rPr lang="zh-CN" altLang="en-US" sz="2200" dirty="0"/>
              <a:t>),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 		  </a:t>
            </a:r>
            <a:r>
              <a:rPr lang="zh-CN" altLang="en-US" sz="2200" dirty="0"/>
              <a:t>    </a:t>
            </a:r>
            <a:r>
              <a:rPr lang="en-US" altLang="zh-CN" sz="2200" dirty="0"/>
              <a:t>Sal     NUMERIC</a:t>
            </a:r>
            <a:r>
              <a:rPr lang="zh-CN" altLang="en-US" sz="2200" dirty="0"/>
              <a:t>(</a:t>
            </a:r>
            <a:r>
              <a:rPr lang="en-US" altLang="zh-CN" sz="2200" dirty="0"/>
              <a:t>7</a:t>
            </a:r>
            <a:r>
              <a:rPr lang="zh-CN" altLang="en-US" sz="2200" dirty="0"/>
              <a:t>,</a:t>
            </a:r>
            <a:r>
              <a:rPr lang="en-US" altLang="zh-CN" sz="2200" dirty="0"/>
              <a:t>2</a:t>
            </a:r>
            <a:r>
              <a:rPr lang="zh-CN" altLang="en-US" sz="2200" dirty="0"/>
              <a:t>),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 		  </a:t>
            </a:r>
            <a:r>
              <a:rPr lang="zh-CN" altLang="en-US" sz="2200" dirty="0"/>
              <a:t>    </a:t>
            </a:r>
            <a:r>
              <a:rPr lang="en-US" altLang="zh-CN" sz="2200" dirty="0"/>
              <a:t>Deduct  NUMERIC</a:t>
            </a:r>
            <a:r>
              <a:rPr lang="zh-CN" altLang="en-US" sz="2200" dirty="0"/>
              <a:t>(</a:t>
            </a:r>
            <a:r>
              <a:rPr lang="en-US" altLang="zh-CN" sz="2200" dirty="0"/>
              <a:t>7</a:t>
            </a:r>
            <a:r>
              <a:rPr lang="zh-CN" altLang="en-US" sz="2200" dirty="0"/>
              <a:t>,</a:t>
            </a:r>
            <a:r>
              <a:rPr lang="en-US" altLang="zh-CN" sz="2200" dirty="0"/>
              <a:t>2</a:t>
            </a:r>
            <a:r>
              <a:rPr lang="zh-CN" altLang="en-US" sz="2200" dirty="0"/>
              <a:t>),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 		  </a:t>
            </a:r>
            <a:r>
              <a:rPr lang="zh-CN" altLang="en-US" sz="2200" dirty="0"/>
              <a:t>    </a:t>
            </a:r>
            <a:r>
              <a:rPr lang="en-US" altLang="zh-CN" sz="2200" dirty="0" err="1"/>
              <a:t>Deptno</a:t>
            </a:r>
            <a:r>
              <a:rPr lang="en-US" altLang="zh-CN" sz="2200" dirty="0"/>
              <a:t>  NUMERIC</a:t>
            </a:r>
            <a:r>
              <a:rPr lang="zh-CN" altLang="en-US" sz="2200" dirty="0"/>
              <a:t>(</a:t>
            </a:r>
            <a:r>
              <a:rPr lang="en-US" altLang="zh-CN" sz="2200" dirty="0"/>
              <a:t>2</a:t>
            </a:r>
            <a:r>
              <a:rPr lang="zh-CN" altLang="en-US" sz="2200" dirty="0"/>
              <a:t>),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  		   </a:t>
            </a:r>
            <a:r>
              <a:rPr lang="zh-CN" altLang="en-US" sz="2200" dirty="0"/>
              <a:t>   </a:t>
            </a:r>
            <a:r>
              <a:rPr lang="en-US" altLang="zh-CN" sz="2200" dirty="0">
                <a:solidFill>
                  <a:srgbClr val="0066FF"/>
                </a:solidFill>
              </a:rPr>
              <a:t>CONSTRAINT </a:t>
            </a:r>
            <a:r>
              <a:rPr lang="en-US" altLang="zh-CN" sz="2200" dirty="0" err="1">
                <a:solidFill>
                  <a:srgbClr val="0066FF"/>
                </a:solidFill>
              </a:rPr>
              <a:t>TEACHERFKey</a:t>
            </a:r>
            <a:r>
              <a:rPr lang="en-US" altLang="zh-CN" sz="2200" dirty="0">
                <a:solidFill>
                  <a:srgbClr val="0066FF"/>
                </a:solidFill>
              </a:rPr>
              <a:t> </a:t>
            </a:r>
            <a:r>
              <a:rPr lang="en-US" altLang="zh-CN" sz="2200" dirty="0"/>
              <a:t>FOREIGN KEY </a:t>
            </a:r>
            <a:r>
              <a:rPr lang="zh-CN" altLang="en-US" sz="2200" dirty="0"/>
              <a:t>(</a:t>
            </a:r>
            <a:r>
              <a:rPr lang="en-US" altLang="zh-CN" sz="2200" dirty="0" err="1"/>
              <a:t>Deptno</a:t>
            </a:r>
            <a:r>
              <a:rPr lang="zh-CN" altLang="en-US" sz="2200" dirty="0"/>
              <a:t>)</a:t>
            </a:r>
            <a:r>
              <a:rPr lang="en-US" altLang="zh-CN" sz="2200" dirty="0"/>
              <a:t> 		</a:t>
            </a:r>
            <a:r>
              <a:rPr lang="zh-CN" altLang="en-US" sz="2200" dirty="0"/>
              <a:t>  </a:t>
            </a:r>
            <a:r>
              <a:rPr lang="en-US" altLang="zh-CN" sz="2200" dirty="0"/>
              <a:t>REFERENCES DEPT</a:t>
            </a:r>
            <a:r>
              <a:rPr lang="zh-CN" altLang="en-US" sz="2200" dirty="0"/>
              <a:t>(</a:t>
            </a:r>
            <a:r>
              <a:rPr lang="en-US" altLang="zh-CN" sz="2200" dirty="0" err="1"/>
              <a:t>Deptno</a:t>
            </a:r>
            <a:r>
              <a:rPr lang="zh-CN" altLang="en-US" sz="2200" dirty="0"/>
              <a:t>),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  		  </a:t>
            </a:r>
            <a:r>
              <a:rPr lang="zh-CN" altLang="en-US" sz="2200" dirty="0"/>
              <a:t>    </a:t>
            </a:r>
            <a:r>
              <a:rPr lang="en-US" altLang="zh-CN" sz="2200" dirty="0">
                <a:solidFill>
                  <a:srgbClr val="0066FF"/>
                </a:solidFill>
              </a:rPr>
              <a:t>CONSTRAINT C1</a:t>
            </a:r>
            <a:r>
              <a:rPr lang="en-US" altLang="zh-CN" sz="2200" dirty="0"/>
              <a:t> CHECK </a:t>
            </a:r>
            <a:r>
              <a:rPr lang="zh-CN" altLang="en-US" sz="2200" dirty="0"/>
              <a:t>(</a:t>
            </a:r>
            <a:r>
              <a:rPr lang="en-US" altLang="zh-CN" sz="2200" dirty="0"/>
              <a:t>Sal + Deduct &gt;= 3000</a:t>
            </a:r>
            <a:r>
              <a:rPr lang="zh-CN" altLang="en-US" sz="2200" dirty="0"/>
              <a:t>)</a:t>
            </a:r>
            <a:r>
              <a:rPr lang="en-US" altLang="zh-CN" sz="2200" dirty="0"/>
              <a:t> </a:t>
            </a:r>
            <a:endParaRPr lang="zh-CN" altLang="en-US" sz="2200" dirty="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dirty="0"/>
              <a:t>              </a:t>
            </a:r>
            <a:r>
              <a:rPr lang="zh-CN" altLang="en-US" sz="2200" dirty="0"/>
              <a:t>  );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18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页脚占位符 4">
            <a:extLst>
              <a:ext uri="{FF2B5EF4-FFF2-40B4-BE49-F238E27FC236}">
                <a16:creationId xmlns:a16="http://schemas.microsoft.com/office/drawing/2014/main" id="{8D377A4D-C707-4076-9965-B986AA84AE2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0C32C6BF-12C4-4202-BF12-5602A1E2F32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完整性约束命名子句</a:t>
            </a:r>
            <a:r>
              <a:rPr lang="en-US" altLang="zh-CN" sz="3600"/>
              <a:t>（</a:t>
            </a:r>
            <a:r>
              <a:rPr lang="zh-CN" altLang="en-US" sz="3600"/>
              <a:t>续</a:t>
            </a:r>
            <a:r>
              <a:rPr lang="en-US" altLang="zh-CN" sz="3600"/>
              <a:t>）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05C16551-ED83-46B5-9587-E82BAD6C741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96975"/>
            <a:ext cx="8229600" cy="4854575"/>
          </a:xfrm>
        </p:spPr>
        <p:txBody>
          <a:bodyPr/>
          <a:lstStyle/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2. </a:t>
            </a:r>
            <a:r>
              <a:rPr lang="zh-CN" altLang="en-US"/>
              <a:t>修改表中的完整性限制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使用</a:t>
            </a:r>
            <a:r>
              <a:rPr lang="en-US" altLang="zh-CN"/>
              <a:t>ALTER TABLE</a:t>
            </a:r>
            <a:r>
              <a:rPr lang="zh-CN" altLang="en-US"/>
              <a:t>语句修改表中的完整性限制</a:t>
            </a:r>
            <a:endParaRPr lang="en-US" altLang="zh-CN"/>
          </a:p>
          <a:p>
            <a:pPr lvl="1" eaLnBrk="1" hangingPunct="1">
              <a:lnSpc>
                <a:spcPct val="150000"/>
              </a:lnSpc>
            </a:pPr>
            <a:endParaRPr lang="en-US" altLang="zh-CN" sz="260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5.12]</a:t>
            </a:r>
            <a:r>
              <a:rPr lang="zh-CN" altLang="en-US" sz="2400"/>
              <a:t>去掉例</a:t>
            </a:r>
            <a:r>
              <a:rPr lang="en-US" altLang="zh-CN" sz="2400"/>
              <a:t>5.10 Student</a:t>
            </a:r>
            <a:r>
              <a:rPr lang="zh-CN" altLang="en-US" sz="2400"/>
              <a:t>表中对性别的限制。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  </a:t>
            </a:r>
            <a:r>
              <a:rPr lang="en-US" altLang="zh-CN" sz="2400"/>
              <a:t>      ALTER TABLE Student </a:t>
            </a:r>
            <a:endParaRPr lang="zh-CN" altLang="en-US" sz="240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</a:t>
            </a:r>
            <a:r>
              <a:rPr lang="en-US" altLang="zh-CN" sz="2400">
                <a:solidFill>
                  <a:srgbClr val="FF00FF"/>
                </a:solidFill>
              </a:rPr>
              <a:t>DROP CONSTRAINT C4</a:t>
            </a:r>
            <a:r>
              <a:rPr lang="en-US" altLang="zh-CN" sz="2400"/>
              <a:t>;</a:t>
            </a:r>
            <a:endParaRPr lang="zh-CN" altLang="en-US" sz="2400"/>
          </a:p>
          <a:p>
            <a:pPr lvl="1" eaLnBrk="1" hangingPunct="1">
              <a:lnSpc>
                <a:spcPct val="15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页脚占位符 4">
            <a:extLst>
              <a:ext uri="{FF2B5EF4-FFF2-40B4-BE49-F238E27FC236}">
                <a16:creationId xmlns:a16="http://schemas.microsoft.com/office/drawing/2014/main" id="{FF4456F1-D020-49FB-B44D-F24D6395C10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409C1A19-DE36-496E-A87B-77E962B667C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完整性约束命名子句</a:t>
            </a:r>
            <a:r>
              <a:rPr lang="en-US" altLang="zh-CN" sz="3600"/>
              <a:t>（</a:t>
            </a:r>
            <a:r>
              <a:rPr lang="zh-CN" altLang="en-US" sz="3600"/>
              <a:t>续</a:t>
            </a:r>
            <a:r>
              <a:rPr lang="en-US" altLang="zh-CN" sz="3600"/>
              <a:t>）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31BD8253-D69D-45E9-AC47-CE877571A57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123950"/>
            <a:ext cx="9144000" cy="56896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[</a:t>
            </a:r>
            <a:r>
              <a:rPr lang="zh-CN" altLang="en-US" sz="2400"/>
              <a:t>例5.</a:t>
            </a:r>
            <a:r>
              <a:rPr lang="en-US" altLang="zh-CN" sz="2400"/>
              <a:t>13]</a:t>
            </a:r>
            <a:r>
              <a:rPr lang="zh-CN" altLang="en-US" sz="2400"/>
              <a:t>  修改表</a:t>
            </a:r>
            <a:r>
              <a:rPr lang="en-US" altLang="zh-CN" sz="2400"/>
              <a:t>Student</a:t>
            </a:r>
            <a:r>
              <a:rPr lang="zh-CN" altLang="en-US" sz="2400"/>
              <a:t>中的约束条件，要求学号改为在</a:t>
            </a:r>
            <a:r>
              <a:rPr lang="en-US" altLang="zh-CN" sz="2400"/>
              <a:t>900000~999999</a:t>
            </a:r>
            <a:r>
              <a:rPr lang="zh-CN" altLang="en-US" sz="2400"/>
              <a:t>之间，年龄由小于</a:t>
            </a:r>
            <a:r>
              <a:rPr lang="en-US" altLang="zh-CN" sz="2400"/>
              <a:t>30</a:t>
            </a:r>
            <a:r>
              <a:rPr lang="zh-CN" altLang="en-US" sz="2400"/>
              <a:t>改为小于</a:t>
            </a:r>
            <a:r>
              <a:rPr lang="en-US" altLang="zh-CN" sz="2400"/>
              <a:t>40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>
                <a:solidFill>
                  <a:srgbClr val="3333FF"/>
                </a:solidFill>
              </a:rPr>
              <a:t>可以先删除原来的约束条件，再增加新的约束条件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/>
              <a:t>      </a:t>
            </a:r>
            <a:r>
              <a:rPr lang="en-US" altLang="zh-CN" sz="2000">
                <a:solidFill>
                  <a:srgbClr val="72BE2C"/>
                </a:solidFill>
              </a:rPr>
              <a:t>ALTER TABLE Student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72BE2C"/>
                </a:solidFill>
              </a:rPr>
              <a:t>        DROP CONSTRAINT C1;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    </a:t>
            </a:r>
            <a:r>
              <a:rPr lang="en-US" altLang="zh-CN" sz="2000">
                <a:solidFill>
                  <a:srgbClr val="FF00FF"/>
                </a:solidFill>
              </a:rPr>
              <a:t>ALTER TABLE Student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FF00FF"/>
                </a:solidFill>
              </a:rPr>
              <a:t>        ADD CONSTRAINT C1 CHECK </a:t>
            </a:r>
            <a:r>
              <a:rPr lang="zh-CN" altLang="en-US" sz="2000">
                <a:solidFill>
                  <a:srgbClr val="FF00FF"/>
                </a:solidFill>
              </a:rPr>
              <a:t>(</a:t>
            </a:r>
            <a:r>
              <a:rPr lang="en-US" altLang="zh-CN" sz="2000">
                <a:solidFill>
                  <a:srgbClr val="FF00FF"/>
                </a:solidFill>
              </a:rPr>
              <a:t>Sno BETWEEN 900000 AND 999999</a:t>
            </a:r>
            <a:r>
              <a:rPr lang="zh-CN" altLang="en-US" sz="2000">
                <a:solidFill>
                  <a:srgbClr val="FF00FF"/>
                </a:solidFill>
              </a:rPr>
              <a:t>),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        </a:t>
            </a:r>
            <a:r>
              <a:rPr lang="en-US" altLang="zh-CN" sz="2000">
                <a:solidFill>
                  <a:srgbClr val="72BE2C"/>
                </a:solidFill>
              </a:rPr>
              <a:t>ALTER TABLE Student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72BE2C"/>
                </a:solidFill>
              </a:rPr>
              <a:t>        DROP CONSTRAINT C3;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    </a:t>
            </a:r>
            <a:r>
              <a:rPr lang="en-US" altLang="zh-CN" sz="2000">
                <a:solidFill>
                  <a:srgbClr val="FF00FF"/>
                </a:solidFill>
              </a:rPr>
              <a:t>ALTER TABLE Student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FF00FF"/>
                </a:solidFill>
              </a:rPr>
              <a:t>        ADD CONSTRAINT C3 CHECK</a:t>
            </a:r>
            <a:r>
              <a:rPr lang="zh-CN" altLang="en-US" sz="2000">
                <a:solidFill>
                  <a:srgbClr val="FF00FF"/>
                </a:solidFill>
              </a:rPr>
              <a:t>(</a:t>
            </a:r>
            <a:r>
              <a:rPr lang="en-US" altLang="zh-CN" sz="2000">
                <a:solidFill>
                  <a:srgbClr val="FF00FF"/>
                </a:solidFill>
              </a:rPr>
              <a:t>Sage &lt; 40</a:t>
            </a:r>
            <a:r>
              <a:rPr lang="zh-CN" altLang="en-US" sz="2000">
                <a:solidFill>
                  <a:srgbClr val="FF00FF"/>
                </a:solidFill>
              </a:rPr>
              <a:t>);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页脚占位符 4">
            <a:extLst>
              <a:ext uri="{FF2B5EF4-FFF2-40B4-BE49-F238E27FC236}">
                <a16:creationId xmlns:a16="http://schemas.microsoft.com/office/drawing/2014/main" id="{5BE3EBE6-7087-493B-89CB-882A20E3817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079A9A9A-760F-4E12-A4DF-EF5BFF3A049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第五章 数据库完整性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97132CE5-3895-4CCF-9692-567F35D00DC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098550"/>
            <a:ext cx="7859712" cy="44958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5.1  </a:t>
            </a:r>
            <a:r>
              <a:rPr lang="zh-CN" altLang="en-US"/>
              <a:t>实体完整性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5.2  </a:t>
            </a:r>
            <a:r>
              <a:rPr lang="zh-CN" altLang="en-US"/>
              <a:t>参照完整性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5.3  </a:t>
            </a:r>
            <a:r>
              <a:rPr lang="zh-CN" altLang="en-US"/>
              <a:t>用户定义的完整性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5.4  </a:t>
            </a:r>
            <a:r>
              <a:rPr lang="zh-CN" altLang="en-US"/>
              <a:t>完整性约束命名字句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/>
              <a:t>*</a:t>
            </a:r>
            <a:r>
              <a:rPr lang="en-US" altLang="zh-CN"/>
              <a:t>5.5  </a:t>
            </a:r>
            <a:r>
              <a:rPr lang="zh-CN" altLang="en-US"/>
              <a:t>域中的完整性限制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66FF"/>
                </a:solidFill>
              </a:rPr>
              <a:t>5.6  </a:t>
            </a:r>
            <a:r>
              <a:rPr lang="zh-CN" altLang="en-US">
                <a:solidFill>
                  <a:srgbClr val="0066FF"/>
                </a:solidFill>
              </a:rPr>
              <a:t>断言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5.7  </a:t>
            </a:r>
            <a:r>
              <a:rPr lang="zh-CN" altLang="en-US"/>
              <a:t>触发器</a:t>
            </a:r>
            <a:endParaRPr lang="en-US" altLang="zh-CN" sz="320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5.8  </a:t>
            </a:r>
            <a:r>
              <a:rPr lang="zh-CN" altLang="en-US"/>
              <a:t>小结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1">
            <a:extLst>
              <a:ext uri="{FF2B5EF4-FFF2-40B4-BE49-F238E27FC236}">
                <a16:creationId xmlns:a16="http://schemas.microsoft.com/office/drawing/2014/main" id="{8FEF31E2-C039-482D-9963-28023C2C7A1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断言</a:t>
            </a:r>
          </a:p>
        </p:txBody>
      </p:sp>
      <p:sp>
        <p:nvSpPr>
          <p:cNvPr id="54274" name="内容占位符 2">
            <a:extLst>
              <a:ext uri="{FF2B5EF4-FFF2-40B4-BE49-F238E27FC236}">
                <a16:creationId xmlns:a16="http://schemas.microsoft.com/office/drawing/2014/main" id="{6C5B89C2-414E-4376-AAC6-55741E6A9F1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1095375"/>
            <a:ext cx="8229600" cy="4854575"/>
          </a:xfrm>
          <a:ln>
            <a:miter/>
          </a:ln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noProof="1"/>
              <a:t>SQL</a:t>
            </a:r>
            <a:r>
              <a:rPr lang="zh-CN" altLang="en-US" noProof="1"/>
              <a:t>中，可以使用</a:t>
            </a:r>
            <a:r>
              <a:rPr lang="zh-CN" altLang="en-US" noProof="1">
                <a:solidFill>
                  <a:srgbClr val="0066FF"/>
                </a:solidFill>
              </a:rPr>
              <a:t> </a:t>
            </a:r>
            <a:r>
              <a:rPr lang="en-US" altLang="zh-CN" noProof="1">
                <a:solidFill>
                  <a:srgbClr val="0066FF"/>
                </a:solidFill>
              </a:rPr>
              <a:t>CREATE ASSERTION</a:t>
            </a:r>
            <a:r>
              <a:rPr lang="zh-CN" altLang="en-US" noProof="1"/>
              <a:t>语句，通过声明性断言来</a:t>
            </a:r>
            <a:r>
              <a:rPr lang="zh-CN" altLang="en-US" u="sng" noProof="1"/>
              <a:t>指定更具一般性的约束</a:t>
            </a:r>
            <a:r>
              <a:rPr lang="zh-CN" altLang="en-US" noProof="1"/>
              <a:t>。</a:t>
            </a:r>
          </a:p>
          <a:p>
            <a:pPr eaLnBrk="1" hangingPunct="1">
              <a:lnSpc>
                <a:spcPct val="120000"/>
              </a:lnSpc>
            </a:pPr>
            <a:endParaRPr lang="zh-CN" altLang="en-US" sz="3200" noProof="1"/>
          </a:p>
          <a:p>
            <a:pPr lvl="1" eaLnBrk="1" hangingPunct="1">
              <a:lnSpc>
                <a:spcPct val="120000"/>
              </a:lnSpc>
            </a:pPr>
            <a:r>
              <a:rPr lang="zh-CN" altLang="en-US" noProof="1"/>
              <a:t>可以</a:t>
            </a:r>
            <a:r>
              <a:rPr lang="zh-CN" altLang="en-US" noProof="1">
                <a:solidFill>
                  <a:srgbClr val="FF0000"/>
                </a:solidFill>
              </a:rPr>
              <a:t>定义</a:t>
            </a:r>
            <a:r>
              <a:rPr lang="zh-CN" altLang="en-US" u="sng" noProof="1">
                <a:solidFill>
                  <a:srgbClr val="FF0000"/>
                </a:solidFill>
              </a:rPr>
              <a:t>比较复杂</a:t>
            </a:r>
            <a:r>
              <a:rPr lang="zh-CN" altLang="en-US" noProof="1">
                <a:solidFill>
                  <a:srgbClr val="FF0000"/>
                </a:solidFill>
              </a:rPr>
              <a:t>的完整性约束</a:t>
            </a:r>
            <a:r>
              <a:rPr lang="zh-CN" altLang="en-US" noProof="1"/>
              <a:t>。</a:t>
            </a:r>
            <a:endParaRPr lang="zh-CN" altLang="en-US" sz="2740" noProof="1"/>
          </a:p>
          <a:p>
            <a:pPr lvl="1" eaLnBrk="1" hangingPunct="1">
              <a:lnSpc>
                <a:spcPct val="120000"/>
              </a:lnSpc>
            </a:pPr>
            <a:r>
              <a:rPr lang="zh-CN" altLang="en-US" noProof="1"/>
              <a:t>断言创建以后，任何对断言中所涉及的关系的操作都会触发</a:t>
            </a:r>
            <a:r>
              <a:rPr lang="en-US" altLang="zh-CN" noProof="1"/>
              <a:t>DBMS</a:t>
            </a:r>
            <a:r>
              <a:rPr lang="zh-CN" altLang="en-US" noProof="1"/>
              <a:t>对断言的检查，任何使断言不为真值的操作都会被拒绝执行</a:t>
            </a:r>
          </a:p>
        </p:txBody>
      </p:sp>
      <p:sp>
        <p:nvSpPr>
          <p:cNvPr id="40963" name="页脚占位符 3">
            <a:extLst>
              <a:ext uri="{FF2B5EF4-FFF2-40B4-BE49-F238E27FC236}">
                <a16:creationId xmlns:a16="http://schemas.microsoft.com/office/drawing/2014/main" id="{8EE832F9-E16D-45F0-B61F-5E19DFDB932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1">
            <a:extLst>
              <a:ext uri="{FF2B5EF4-FFF2-40B4-BE49-F238E27FC236}">
                <a16:creationId xmlns:a16="http://schemas.microsoft.com/office/drawing/2014/main" id="{D876A046-FC02-4805-B7AA-7E9B48D2A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-28575"/>
            <a:ext cx="8229600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 b="1">
                <a:solidFill>
                  <a:schemeClr val="bg1"/>
                </a:solidFill>
              </a:rPr>
              <a:t>断言</a:t>
            </a:r>
            <a:r>
              <a:rPr lang="en-US" altLang="zh-CN" sz="3600" b="1">
                <a:solidFill>
                  <a:schemeClr val="bg1"/>
                </a:solidFill>
              </a:rPr>
              <a:t>（</a:t>
            </a:r>
            <a:r>
              <a:rPr lang="zh-CN" altLang="en-US" sz="3600" b="1">
                <a:solidFill>
                  <a:schemeClr val="bg1"/>
                </a:solidFill>
              </a:rPr>
              <a:t>续</a:t>
            </a:r>
            <a:r>
              <a:rPr lang="en-US" altLang="zh-CN" sz="3600" b="1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55298" name="内容占位符 2">
            <a:extLst>
              <a:ext uri="{FF2B5EF4-FFF2-40B4-BE49-F238E27FC236}">
                <a16:creationId xmlns:a16="http://schemas.microsoft.com/office/drawing/2014/main" id="{2F9CC36A-0A08-43FE-9A0A-642044DD3055}"/>
              </a:ext>
            </a:extLst>
          </p:cNvPr>
          <p:cNvSpPr txBox="1"/>
          <p:nvPr/>
        </p:nvSpPr>
        <p:spPr>
          <a:xfrm>
            <a:off x="285750" y="981075"/>
            <a:ext cx="8534400" cy="564673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2800" b="1" noProof="1">
                <a:cs typeface="+mn-ea"/>
              </a:rPr>
              <a:t>1. </a:t>
            </a:r>
            <a:r>
              <a:rPr lang="zh-CN" altLang="en-US" sz="2800" b="1" noProof="1">
                <a:cs typeface="+mn-ea"/>
              </a:rPr>
              <a:t>创建断言的语句格式</a:t>
            </a:r>
            <a:endParaRPr lang="zh-CN" altLang="en-US" sz="2800" b="1" noProof="1"/>
          </a:p>
          <a:p>
            <a:pPr lvl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b="1" noProof="1">
                <a:solidFill>
                  <a:srgbClr val="0066FF"/>
                </a:solidFill>
                <a:cs typeface="+mn-ea"/>
              </a:rPr>
              <a:t>CREATE ASSERTION&lt;</a:t>
            </a:r>
            <a:r>
              <a:rPr lang="zh-CN" altLang="en-US" sz="2400" b="1" noProof="1">
                <a:solidFill>
                  <a:srgbClr val="0066FF"/>
                </a:solidFill>
                <a:cs typeface="+mn-ea"/>
              </a:rPr>
              <a:t>断言名</a:t>
            </a:r>
            <a:r>
              <a:rPr lang="en-US" altLang="zh-CN" sz="2400" b="1" noProof="1">
                <a:solidFill>
                  <a:srgbClr val="0066FF"/>
                </a:solidFill>
                <a:cs typeface="+mn-ea"/>
              </a:rPr>
              <a:t>&gt;&lt;CHECK </a:t>
            </a:r>
            <a:r>
              <a:rPr lang="zh-CN" altLang="en-US" sz="2400" b="1" noProof="1">
                <a:solidFill>
                  <a:srgbClr val="0066FF"/>
                </a:solidFill>
                <a:cs typeface="+mn-ea"/>
              </a:rPr>
              <a:t>子句</a:t>
            </a:r>
            <a:r>
              <a:rPr lang="en-US" altLang="zh-CN" sz="2400" b="1" noProof="1">
                <a:solidFill>
                  <a:srgbClr val="0066FF"/>
                </a:solidFill>
                <a:cs typeface="+mn-ea"/>
              </a:rPr>
              <a:t>&gt;</a:t>
            </a:r>
            <a:endParaRPr lang="en-US" altLang="zh-CN" sz="2400" b="1" noProof="1">
              <a:solidFill>
                <a:srgbClr val="0066FF"/>
              </a:solidFill>
            </a:endParaRPr>
          </a:p>
          <a:p>
            <a:pPr lvl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000" b="1" noProof="1">
                <a:cs typeface="+mn-ea"/>
              </a:rPr>
              <a:t>每个断言</a:t>
            </a:r>
            <a:r>
              <a:rPr lang="zh-CN" altLang="en-US" sz="2000" b="1" noProof="1">
                <a:latin typeface="Adobe 宋体 Std L" pitchFamily="18" charset="-122"/>
                <a:cs typeface="+mn-ea"/>
              </a:rPr>
              <a:t>都被赋</a:t>
            </a:r>
            <a:r>
              <a:rPr lang="zh-CN" altLang="en-US" sz="2000" b="1" noProof="1">
                <a:cs typeface="+mn-ea"/>
              </a:rPr>
              <a:t>予一个名字，</a:t>
            </a:r>
            <a:r>
              <a:rPr lang="en-US" altLang="zh-CN" sz="2000" b="1" noProof="1">
                <a:cs typeface="+mn-ea"/>
              </a:rPr>
              <a:t>&lt;CHECK </a:t>
            </a:r>
            <a:r>
              <a:rPr lang="zh-CN" altLang="en-US" sz="2000" b="1" noProof="1">
                <a:cs typeface="+mn-ea"/>
              </a:rPr>
              <a:t>子句</a:t>
            </a:r>
            <a:r>
              <a:rPr lang="en-US" altLang="zh-CN" sz="2000" b="1" noProof="1">
                <a:cs typeface="+mn-ea"/>
              </a:rPr>
              <a:t>&gt;</a:t>
            </a:r>
            <a:r>
              <a:rPr lang="zh-CN" altLang="en-US" sz="2000" b="1" noProof="1">
                <a:cs typeface="+mn-ea"/>
              </a:rPr>
              <a:t>中的约束条件与</a:t>
            </a:r>
            <a:r>
              <a:rPr lang="en-US" altLang="zh-CN" sz="2000" b="1" noProof="1">
                <a:cs typeface="+mn-ea"/>
              </a:rPr>
              <a:t>WHERE</a:t>
            </a:r>
            <a:r>
              <a:rPr lang="zh-CN" altLang="en-US" sz="2000" b="1" noProof="1">
                <a:cs typeface="+mn-ea"/>
              </a:rPr>
              <a:t>子句的条件表达式类似。</a:t>
            </a:r>
            <a:endParaRPr lang="zh-CN" altLang="en-US" sz="2000" b="1" noProof="1"/>
          </a:p>
          <a:p>
            <a:pPr marL="742950" lvl="1" indent="-285750">
              <a:spcBef>
                <a:spcPct val="20000"/>
              </a:spcBef>
              <a:buFont typeface="Wingdings" panose="05000000000000000000" pitchFamily="2" charset="2"/>
              <a:buNone/>
            </a:pPr>
            <a:endParaRPr lang="en-US" altLang="zh-CN" sz="2400" b="1" noProof="1"/>
          </a:p>
          <a:p>
            <a:pPr marL="742950" lvl="1" indent="-28575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b="1" noProof="1">
                <a:cs typeface="+mn-ea"/>
              </a:rPr>
              <a:t>[</a:t>
            </a:r>
            <a:r>
              <a:rPr lang="zh-CN" altLang="en-US" sz="2400" b="1" noProof="1">
                <a:cs typeface="+mn-ea"/>
              </a:rPr>
              <a:t>例</a:t>
            </a:r>
            <a:r>
              <a:rPr lang="en-US" altLang="zh-CN" sz="2400" b="1" noProof="1">
                <a:cs typeface="+mn-ea"/>
              </a:rPr>
              <a:t>5.18] </a:t>
            </a:r>
            <a:r>
              <a:rPr lang="zh-CN" altLang="en-US" sz="2400" b="1" noProof="1">
                <a:cs typeface="+mn-ea"/>
              </a:rPr>
              <a:t>限制数据库课程最多</a:t>
            </a:r>
            <a:r>
              <a:rPr lang="en-US" altLang="zh-CN" sz="2400" b="1" noProof="1">
                <a:cs typeface="+mn-ea"/>
              </a:rPr>
              <a:t>60</a:t>
            </a:r>
            <a:r>
              <a:rPr lang="zh-CN" altLang="en-US" sz="2400" b="1" noProof="1">
                <a:cs typeface="+mn-ea"/>
              </a:rPr>
              <a:t>名学生选修</a:t>
            </a:r>
            <a:endParaRPr lang="en-US" altLang="x-none" sz="2400" b="1" noProof="1"/>
          </a:p>
          <a:p>
            <a:pPr marL="742950" lvl="1" indent="-28575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x-none" sz="2200" b="1" noProof="1">
                <a:cs typeface="+mn-ea"/>
              </a:rPr>
              <a:t>	</a:t>
            </a:r>
            <a:r>
              <a:rPr lang="en-US" altLang="zh-CN" sz="2200" b="1" noProof="1">
                <a:cs typeface="+mn-ea"/>
              </a:rPr>
              <a:t>CREATE ASSERTION ASSE_SC_DB_NUM</a:t>
            </a:r>
            <a:endParaRPr lang="en-US" altLang="zh-CN" sz="2200" b="1" noProof="1"/>
          </a:p>
          <a:p>
            <a:pPr marL="742950" lvl="1" indent="-28575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x-none" sz="2200" b="1" noProof="1">
                <a:cs typeface="+mn-ea"/>
              </a:rPr>
              <a:t>	</a:t>
            </a:r>
            <a:r>
              <a:rPr lang="en-US" altLang="zh-CN" sz="2200" b="1" noProof="1">
                <a:cs typeface="+mn-ea"/>
              </a:rPr>
              <a:t>CHECK</a:t>
            </a:r>
            <a:r>
              <a:rPr lang="zh-CN" altLang="en-US" sz="2200" b="1" noProof="1">
                <a:cs typeface="+mn-ea"/>
              </a:rPr>
              <a:t> (</a:t>
            </a:r>
            <a:r>
              <a:rPr lang="en-US" altLang="zh-CN" sz="2200" b="1" noProof="1">
                <a:cs typeface="+mn-ea"/>
              </a:rPr>
              <a:t>60 &gt;= </a:t>
            </a:r>
            <a:r>
              <a:rPr lang="zh-CN" altLang="en-US" sz="2200" b="1" noProof="1">
                <a:cs typeface="+mn-ea"/>
              </a:rPr>
              <a:t>(</a:t>
            </a:r>
            <a:r>
              <a:rPr lang="en-US" altLang="zh-CN" sz="2200" b="1" noProof="1">
                <a:cs typeface="+mn-ea"/>
              </a:rPr>
              <a:t>select</a:t>
            </a:r>
            <a:r>
              <a:rPr lang="zh-CN" altLang="en-US" sz="2200" b="1" noProof="1">
                <a:cs typeface="+mn-ea"/>
              </a:rPr>
              <a:t> </a:t>
            </a:r>
            <a:r>
              <a:rPr lang="en-US" altLang="zh-CN" sz="2200" b="1" noProof="1">
                <a:solidFill>
                  <a:srgbClr val="FF00FF"/>
                </a:solidFill>
                <a:cs typeface="+mn-ea"/>
              </a:rPr>
              <a:t>count</a:t>
            </a:r>
            <a:r>
              <a:rPr lang="zh-CN" altLang="en-US" sz="2200" b="1" noProof="1">
                <a:solidFill>
                  <a:srgbClr val="FF00FF"/>
                </a:solidFill>
                <a:cs typeface="+mn-ea"/>
              </a:rPr>
              <a:t>(</a:t>
            </a:r>
            <a:r>
              <a:rPr lang="en-US" altLang="zh-CN" sz="2200" b="1" noProof="1">
                <a:solidFill>
                  <a:srgbClr val="FF00FF"/>
                </a:solidFill>
                <a:cs typeface="+mn-ea"/>
              </a:rPr>
              <a:t>*</a:t>
            </a:r>
            <a:r>
              <a:rPr lang="zh-CN" altLang="en-US" sz="2200" b="1" noProof="1">
                <a:solidFill>
                  <a:srgbClr val="FF00FF"/>
                </a:solidFill>
                <a:cs typeface="+mn-ea"/>
              </a:rPr>
              <a:t>)</a:t>
            </a:r>
            <a:endParaRPr lang="zh-CN" altLang="en-US" sz="2200" b="1" noProof="1">
              <a:solidFill>
                <a:srgbClr val="FF00FF"/>
              </a:solidFill>
            </a:endParaRPr>
          </a:p>
          <a:p>
            <a:pPr marL="742950" lvl="1" indent="-28575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200" b="1" noProof="1">
                <a:cs typeface="+mn-ea"/>
              </a:rPr>
              <a:t>    </a:t>
            </a:r>
            <a:r>
              <a:rPr lang="en-US" altLang="zh-CN" sz="1600" b="1" noProof="1">
                <a:cs typeface="+mn-ea"/>
              </a:rPr>
              <a:t> </a:t>
            </a:r>
            <a:r>
              <a:rPr lang="en-US" altLang="zh-CN" b="1" noProof="1">
                <a:cs typeface="+mn-ea"/>
              </a:rPr>
              <a:t>            </a:t>
            </a:r>
            <a:r>
              <a:rPr lang="zh-CN" altLang="en-US" sz="2200" b="1" noProof="1">
                <a:cs typeface="+mn-ea"/>
              </a:rPr>
              <a:t>		 </a:t>
            </a:r>
            <a:r>
              <a:rPr lang="en-US" altLang="zh-CN" sz="2200" b="1" noProof="1">
                <a:cs typeface="+mn-ea"/>
              </a:rPr>
              <a:t>From Course,SC</a:t>
            </a:r>
            <a:endParaRPr lang="en-US" altLang="zh-CN" sz="2200" b="1" noProof="1"/>
          </a:p>
          <a:p>
            <a:pPr marL="742950" lvl="1" indent="-28575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200" b="1" noProof="1">
                <a:cs typeface="+mn-ea"/>
              </a:rPr>
              <a:t>    </a:t>
            </a:r>
            <a:r>
              <a:rPr lang="zh-CN" altLang="en-US" sz="2200" b="1" noProof="1">
                <a:cs typeface="+mn-ea"/>
              </a:rPr>
              <a:t>		    	</a:t>
            </a:r>
            <a:r>
              <a:rPr lang="en-US" altLang="zh-CN" sz="2200" b="1" noProof="1">
                <a:cs typeface="+mn-ea"/>
              </a:rPr>
              <a:t>Where SC.Cno=Course.Cno and </a:t>
            </a:r>
            <a:r>
              <a:rPr lang="zh-CN" altLang="en-US" sz="2200" b="1" noProof="1">
                <a:cs typeface="+mn-ea"/>
              </a:rPr>
              <a:t>						</a:t>
            </a:r>
            <a:r>
              <a:rPr lang="en-US" altLang="zh-CN" sz="2200" b="1" noProof="1">
                <a:cs typeface="+mn-ea"/>
              </a:rPr>
              <a:t>Course.Cname =</a:t>
            </a:r>
            <a:r>
              <a:rPr lang="zh-CN" altLang="en-US" sz="2200" b="1" noProof="1">
                <a:cs typeface="+mn-ea"/>
              </a:rPr>
              <a:t>'数据库')</a:t>
            </a:r>
            <a:endParaRPr lang="zh-CN" altLang="en-US" sz="2200" b="1" noProof="1"/>
          </a:p>
          <a:p>
            <a:pPr marL="742950" lvl="1" indent="-28575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200" b="1" noProof="1">
                <a:cs typeface="+mn-ea"/>
              </a:rPr>
              <a:t>			   	)</a:t>
            </a:r>
            <a:r>
              <a:rPr lang="en-US" altLang="zh-CN" sz="2200" b="1" noProof="1">
                <a:cs typeface="+mn-ea"/>
              </a:rPr>
              <a:t>;</a:t>
            </a:r>
            <a:endParaRPr lang="en-US" altLang="zh-CN" sz="2200" b="1" noProof="1"/>
          </a:p>
        </p:txBody>
      </p:sp>
      <p:sp>
        <p:nvSpPr>
          <p:cNvPr id="41987" name="页脚占位符 3">
            <a:extLst>
              <a:ext uri="{FF2B5EF4-FFF2-40B4-BE49-F238E27FC236}">
                <a16:creationId xmlns:a16="http://schemas.microsoft.com/office/drawing/2014/main" id="{B4816018-5AD4-4804-B67A-20A08E629A2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页脚占位符 4">
            <a:extLst>
              <a:ext uri="{FF2B5EF4-FFF2-40B4-BE49-F238E27FC236}">
                <a16:creationId xmlns:a16="http://schemas.microsoft.com/office/drawing/2014/main" id="{5E1A687D-2A95-44B2-85C2-C090C803534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E35B32A3-5448-4AEC-A992-3B30E410F66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第五章 数据库完整性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CA4E416-462A-4ABC-8779-9BD2FF2C6C7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052513"/>
            <a:ext cx="7859712" cy="5329237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66FF"/>
                </a:solidFill>
              </a:rPr>
              <a:t>5.1  </a:t>
            </a:r>
            <a:r>
              <a:rPr lang="zh-CN" altLang="en-US">
                <a:solidFill>
                  <a:srgbClr val="0066FF"/>
                </a:solidFill>
              </a:rPr>
              <a:t>实体完整性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5.2  </a:t>
            </a:r>
            <a:r>
              <a:rPr lang="zh-CN" altLang="en-US"/>
              <a:t>参照完整性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5.3  </a:t>
            </a:r>
            <a:r>
              <a:rPr lang="zh-CN" altLang="en-US"/>
              <a:t>用户定义的完整性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5.4  </a:t>
            </a:r>
            <a:r>
              <a:rPr lang="zh-CN" altLang="en-US"/>
              <a:t>完整性约束命名字句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/>
              <a:t>*</a:t>
            </a:r>
            <a:r>
              <a:rPr lang="en-US" altLang="zh-CN"/>
              <a:t>5.5  </a:t>
            </a:r>
            <a:r>
              <a:rPr lang="zh-CN" altLang="en-US"/>
              <a:t>域中的完整性限制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5.6  </a:t>
            </a:r>
            <a:r>
              <a:rPr lang="zh-CN" altLang="en-US"/>
              <a:t>断言</a:t>
            </a:r>
            <a:endParaRPr lang="en-US" altLang="zh-CN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5.7  </a:t>
            </a:r>
            <a:r>
              <a:rPr lang="zh-CN" altLang="en-US"/>
              <a:t>触发器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5.8  </a:t>
            </a:r>
            <a:r>
              <a:rPr lang="zh-CN" altLang="en-US"/>
              <a:t>小结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内容占位符 2">
            <a:extLst>
              <a:ext uri="{FF2B5EF4-FFF2-40B4-BE49-F238E27FC236}">
                <a16:creationId xmlns:a16="http://schemas.microsoft.com/office/drawing/2014/main" id="{658A8EE9-DC68-4ECA-98BF-E1E7B94782FB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52425" y="1289050"/>
            <a:ext cx="8467725" cy="48545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例5.</a:t>
            </a:r>
            <a:r>
              <a:rPr lang="en-US" altLang="zh-CN" sz="2400"/>
              <a:t>19]</a:t>
            </a:r>
            <a:r>
              <a:rPr lang="zh-CN" altLang="en-US" sz="2400"/>
              <a:t>限制每一门课程最多</a:t>
            </a:r>
            <a:r>
              <a:rPr lang="en-US" altLang="zh-CN" sz="2400"/>
              <a:t>60</a:t>
            </a:r>
            <a:r>
              <a:rPr lang="zh-CN" altLang="en-US" sz="2400"/>
              <a:t>名学生选修</a:t>
            </a:r>
            <a:endParaRPr lang="en-US" altLang="zh-CN" sz="240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20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	CREATE ASSERTION ASSE_SC_CNUM1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		CHECK</a:t>
            </a:r>
            <a:r>
              <a:rPr lang="zh-CN" altLang="en-US" sz="2200"/>
              <a:t>(</a:t>
            </a:r>
            <a:r>
              <a:rPr lang="en-US" altLang="zh-CN" sz="2200"/>
              <a:t>60 &gt;= ALL </a:t>
            </a:r>
            <a:r>
              <a:rPr lang="zh-CN" altLang="en-US" sz="2200"/>
              <a:t>(</a:t>
            </a:r>
            <a:r>
              <a:rPr lang="en-US" altLang="zh-CN" sz="2200"/>
              <a:t>SELECT </a:t>
            </a:r>
            <a:r>
              <a:rPr lang="en-US" altLang="zh-CN" sz="2200">
                <a:solidFill>
                  <a:srgbClr val="FF00FF"/>
                </a:solidFill>
              </a:rPr>
              <a:t>count</a:t>
            </a:r>
            <a:r>
              <a:rPr lang="zh-CN" altLang="en-US" sz="2200">
                <a:solidFill>
                  <a:srgbClr val="FF00FF"/>
                </a:solidFill>
              </a:rPr>
              <a:t>(</a:t>
            </a:r>
            <a:r>
              <a:rPr lang="en-US" altLang="zh-CN" sz="2200">
                <a:solidFill>
                  <a:srgbClr val="FF00FF"/>
                </a:solidFill>
              </a:rPr>
              <a:t>*</a:t>
            </a:r>
            <a:r>
              <a:rPr lang="zh-CN" altLang="en-US" sz="2200">
                <a:solidFill>
                  <a:srgbClr val="FF00FF"/>
                </a:solidFill>
              </a:rPr>
              <a:t>)</a:t>
            </a:r>
            <a:r>
              <a:rPr lang="zh-CN" altLang="en-US" sz="2200"/>
              <a:t> </a:t>
            </a:r>
            <a:r>
              <a:rPr lang="en-US" altLang="zh-CN" sz="2200"/>
              <a:t>		  </a:t>
            </a:r>
            <a:r>
              <a:rPr lang="zh-CN" altLang="en-US" sz="2200"/>
              <a:t> </a:t>
            </a:r>
            <a:r>
              <a:rPr lang="en-US" altLang="zh-CN" sz="2200"/>
              <a:t>				          FROM	 SC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				          </a:t>
            </a:r>
            <a:r>
              <a:rPr lang="en-US" altLang="zh-CN" sz="2200">
                <a:solidFill>
                  <a:srgbClr val="FF00FF"/>
                </a:solidFill>
              </a:rPr>
              <a:t>GROUP BY</a:t>
            </a:r>
            <a:r>
              <a:rPr lang="en-US" altLang="zh-CN" sz="2200"/>
              <a:t> cno</a:t>
            </a:r>
            <a:r>
              <a:rPr lang="zh-CN" altLang="en-US" sz="2200"/>
              <a:t>)</a:t>
            </a:r>
            <a:endParaRPr lang="en-US" altLang="zh-CN" sz="220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       </a:t>
            </a:r>
            <a:r>
              <a:rPr lang="zh-CN" altLang="en-US" sz="2200"/>
              <a:t> </a:t>
            </a:r>
            <a:r>
              <a:rPr lang="en-US" altLang="zh-CN" sz="2200"/>
              <a:t>		  </a:t>
            </a:r>
            <a:r>
              <a:rPr lang="zh-CN" altLang="en-US" sz="2200"/>
              <a:t>)</a:t>
            </a:r>
            <a:r>
              <a:rPr lang="en-US" altLang="zh-CN" sz="2200"/>
              <a:t>;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 </a:t>
            </a:r>
            <a:r>
              <a:rPr lang="en-US" altLang="zh-CN" sz="2200"/>
              <a:t>		/*</a:t>
            </a:r>
            <a:r>
              <a:rPr lang="zh-CN" altLang="en-US" sz="2200"/>
              <a:t>此断言的谓词，涉及聚集操作</a:t>
            </a:r>
            <a:r>
              <a:rPr lang="en-US" altLang="zh-CN" sz="2200"/>
              <a:t>count </a:t>
            </a:r>
            <a:r>
              <a:rPr lang="zh-CN" altLang="en-US" sz="2200"/>
              <a:t>和分组函数</a:t>
            </a:r>
            <a:r>
              <a:rPr lang="en-US" altLang="zh-CN" sz="2200"/>
              <a:t>group by		</a:t>
            </a:r>
            <a:r>
              <a:rPr lang="zh-CN" altLang="en-US" sz="2200"/>
              <a:t>的</a:t>
            </a:r>
            <a:r>
              <a:rPr lang="en-US" altLang="zh-CN" sz="2200"/>
              <a:t>SQL</a:t>
            </a:r>
            <a:r>
              <a:rPr lang="zh-CN" altLang="en-US" sz="2200"/>
              <a:t>语句*</a:t>
            </a:r>
            <a:r>
              <a:rPr lang="en-US" altLang="zh-CN" sz="2200"/>
              <a:t>/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	</a:t>
            </a:r>
            <a:endParaRPr lang="zh-CN" altLang="en-US" sz="2200"/>
          </a:p>
        </p:txBody>
      </p:sp>
      <p:sp>
        <p:nvSpPr>
          <p:cNvPr id="43010" name="页脚占位符 3">
            <a:extLst>
              <a:ext uri="{FF2B5EF4-FFF2-40B4-BE49-F238E27FC236}">
                <a16:creationId xmlns:a16="http://schemas.microsoft.com/office/drawing/2014/main" id="{D0DD05A0-A995-46DC-88EE-8B61DF2C407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43011" name="标题 1">
            <a:extLst>
              <a:ext uri="{FF2B5EF4-FFF2-40B4-BE49-F238E27FC236}">
                <a16:creationId xmlns:a16="http://schemas.microsoft.com/office/drawing/2014/main" id="{CBE99190-FD09-493D-9E59-CD5AFC0C5EF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断言</a:t>
            </a:r>
            <a:r>
              <a:rPr lang="en-US" altLang="zh-CN" sz="3600"/>
              <a:t>（</a:t>
            </a:r>
            <a:r>
              <a:rPr lang="zh-CN" altLang="en-US" sz="3600"/>
              <a:t>续</a:t>
            </a:r>
            <a:r>
              <a:rPr lang="en-US" altLang="zh-CN" sz="3600"/>
              <a:t>）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内容占位符 2">
            <a:extLst>
              <a:ext uri="{FF2B5EF4-FFF2-40B4-BE49-F238E27FC236}">
                <a16:creationId xmlns:a16="http://schemas.microsoft.com/office/drawing/2014/main" id="{8C1FA99C-C284-4379-841F-EBE3BFC1637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/>
              <a:t>2. </a:t>
            </a:r>
            <a:r>
              <a:rPr lang="zh-CN" altLang="en-US"/>
              <a:t>删除断言的语句格式为</a:t>
            </a:r>
          </a:p>
          <a:p>
            <a:pPr lvl="1">
              <a:lnSpc>
                <a:spcPct val="150000"/>
              </a:lnSpc>
            </a:pPr>
            <a:r>
              <a:rPr lang="en-US" altLang="zh-CN"/>
              <a:t>DROP ASSERTION &lt;</a:t>
            </a:r>
            <a:r>
              <a:rPr lang="zh-CN" altLang="en-US"/>
              <a:t>断言名</a:t>
            </a:r>
            <a:r>
              <a:rPr lang="en-US" altLang="zh-CN"/>
              <a:t>&gt;</a:t>
            </a:r>
            <a:r>
              <a:rPr lang="zh-CN" altLang="en-US"/>
              <a:t>;</a:t>
            </a:r>
          </a:p>
          <a:p>
            <a:pPr lvl="1">
              <a:lnSpc>
                <a:spcPct val="150000"/>
              </a:lnSpc>
            </a:pPr>
            <a:endParaRPr lang="zh-CN" altLang="en-US"/>
          </a:p>
        </p:txBody>
      </p:sp>
      <p:sp>
        <p:nvSpPr>
          <p:cNvPr id="44034" name="页脚占位符 3">
            <a:extLst>
              <a:ext uri="{FF2B5EF4-FFF2-40B4-BE49-F238E27FC236}">
                <a16:creationId xmlns:a16="http://schemas.microsoft.com/office/drawing/2014/main" id="{2FE55730-08A7-4AD3-92FF-917E358FBE4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44035" name="标题 1">
            <a:extLst>
              <a:ext uri="{FF2B5EF4-FFF2-40B4-BE49-F238E27FC236}">
                <a16:creationId xmlns:a16="http://schemas.microsoft.com/office/drawing/2014/main" id="{5698B07D-221E-4D3D-B0C6-E2B7B99654D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断言</a:t>
            </a:r>
            <a:r>
              <a:rPr lang="en-US" altLang="zh-CN" sz="3600"/>
              <a:t>（</a:t>
            </a:r>
            <a:r>
              <a:rPr lang="zh-CN" altLang="en-US" sz="3600"/>
              <a:t>续</a:t>
            </a:r>
            <a:r>
              <a:rPr lang="en-US" altLang="zh-CN" sz="3600"/>
              <a:t>）</a:t>
            </a:r>
          </a:p>
        </p:txBody>
      </p:sp>
      <p:sp>
        <p:nvSpPr>
          <p:cNvPr id="44036" name="文本框 1">
            <a:extLst>
              <a:ext uri="{FF2B5EF4-FFF2-40B4-BE49-F238E27FC236}">
                <a16:creationId xmlns:a16="http://schemas.microsoft.com/office/drawing/2014/main" id="{278B60E2-3416-479D-B51F-46053F289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300" y="3986213"/>
            <a:ext cx="7207250" cy="212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rgbClr val="FF0000"/>
                </a:solidFill>
              </a:rPr>
              <a:t>注意：</a:t>
            </a:r>
            <a:r>
              <a:rPr lang="en-US" altLang="zh-CN" sz="2400" b="1" dirty="0">
                <a:solidFill>
                  <a:srgbClr val="FF0000"/>
                </a:solidFill>
              </a:rPr>
              <a:t>T-SQL </a:t>
            </a:r>
            <a:r>
              <a:rPr lang="zh-CN" altLang="en-US" sz="2400" b="1" dirty="0">
                <a:solidFill>
                  <a:srgbClr val="FF0000"/>
                </a:solidFill>
              </a:rPr>
              <a:t>中没有 </a:t>
            </a:r>
            <a:r>
              <a:rPr lang="en-US" altLang="zh-CN" sz="2400" b="1" dirty="0">
                <a:solidFill>
                  <a:srgbClr val="FF0000"/>
                </a:solidFill>
              </a:rPr>
              <a:t>ASSERTION </a:t>
            </a:r>
            <a:r>
              <a:rPr lang="zh-CN" altLang="en-US" sz="2400" b="1" dirty="0">
                <a:solidFill>
                  <a:srgbClr val="FF0000"/>
                </a:solidFill>
              </a:rPr>
              <a:t>功能。</a:t>
            </a:r>
          </a:p>
          <a:p>
            <a:r>
              <a:rPr lang="zh-CN" altLang="en-US" dirty="0">
                <a:highlight>
                  <a:srgbClr val="FFFF00"/>
                </a:highlight>
              </a:rPr>
              <a:t>类似的有</a:t>
            </a:r>
            <a:r>
              <a:rPr lang="en-US" altLang="zh-CN" dirty="0">
                <a:highlight>
                  <a:srgbClr val="FFFF00"/>
                </a:highlight>
              </a:rPr>
              <a:t>RULE</a:t>
            </a:r>
            <a:r>
              <a:rPr lang="zh-CN" altLang="en-US" dirty="0"/>
              <a:t>，但使用方法不同：</a:t>
            </a:r>
          </a:p>
          <a:p>
            <a:r>
              <a:rPr lang="zh-CN" altLang="en-US" dirty="0"/>
              <a:t>上下文中不允许使用子查询，只允许使用标量表达式。</a:t>
            </a:r>
          </a:p>
          <a:p>
            <a:r>
              <a:rPr lang="zh-CN" altLang="en-US" dirty="0"/>
              <a:t>例如：</a:t>
            </a:r>
          </a:p>
          <a:p>
            <a:r>
              <a:rPr lang="zh-CN" altLang="en-US" dirty="0"/>
              <a:t>CREATE RULE sex_rule </a:t>
            </a:r>
          </a:p>
          <a:p>
            <a:r>
              <a:rPr lang="zh-CN" altLang="en-US" dirty="0"/>
              <a:t>AS @sex in ('男','女')</a:t>
            </a:r>
          </a:p>
          <a:p>
            <a:r>
              <a:rPr lang="zh-CN" altLang="en-US" dirty="0"/>
              <a:t>使用Constraint基本能完成功能，不建议使用</a:t>
            </a:r>
            <a:r>
              <a:rPr lang="en-US" altLang="zh-CN" dirty="0"/>
              <a:t>RULE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页脚占位符 4">
            <a:extLst>
              <a:ext uri="{FF2B5EF4-FFF2-40B4-BE49-F238E27FC236}">
                <a16:creationId xmlns:a16="http://schemas.microsoft.com/office/drawing/2014/main" id="{CE3470D2-82C5-42B7-BB87-00ED976AE85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24DCA926-779F-4832-85B4-6FA8DB2CC11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第五章 数据库完整性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74716B59-2149-46C2-9392-BA7F7A64626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270000"/>
            <a:ext cx="7859712" cy="44958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5.1  </a:t>
            </a:r>
            <a:r>
              <a:rPr lang="zh-CN" altLang="en-US"/>
              <a:t>实体完整性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5.2  </a:t>
            </a:r>
            <a:r>
              <a:rPr lang="zh-CN" altLang="en-US"/>
              <a:t>参照完整性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5.3  </a:t>
            </a:r>
            <a:r>
              <a:rPr lang="zh-CN" altLang="en-US"/>
              <a:t>用户定义的完整性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5.4  </a:t>
            </a:r>
            <a:r>
              <a:rPr lang="zh-CN" altLang="en-US"/>
              <a:t>完整性约束命名字句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/>
              <a:t>*</a:t>
            </a:r>
            <a:r>
              <a:rPr lang="en-US" altLang="zh-CN"/>
              <a:t>5.5  </a:t>
            </a:r>
            <a:r>
              <a:rPr lang="zh-CN" altLang="en-US"/>
              <a:t>域中的完整性限制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5.6  </a:t>
            </a:r>
            <a:r>
              <a:rPr lang="zh-CN" altLang="en-US"/>
              <a:t>断言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66FF"/>
                </a:solidFill>
              </a:rPr>
              <a:t>5.7  </a:t>
            </a:r>
            <a:r>
              <a:rPr lang="zh-CN" altLang="en-US">
                <a:solidFill>
                  <a:srgbClr val="0066FF"/>
                </a:solidFill>
              </a:rPr>
              <a:t>触发器</a:t>
            </a:r>
            <a:endParaRPr lang="en-US" altLang="zh-CN" sz="3200">
              <a:solidFill>
                <a:srgbClr val="0066FF"/>
              </a:solidFill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5.8  </a:t>
            </a:r>
            <a:r>
              <a:rPr lang="zh-CN" altLang="en-US"/>
              <a:t>小结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页脚占位符 4">
            <a:extLst>
              <a:ext uri="{FF2B5EF4-FFF2-40B4-BE49-F238E27FC236}">
                <a16:creationId xmlns:a16="http://schemas.microsoft.com/office/drawing/2014/main" id="{C1BEB0B2-86C8-4B44-A239-8584D6A103A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5483D68C-BDA9-4807-B091-00698B33679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触发器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BFE0F219-BEB8-4193-91A5-AD70057026F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1125538"/>
            <a:ext cx="8229600" cy="4854575"/>
          </a:xfrm>
          <a:ln>
            <a:miter/>
          </a:ln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noProof="1">
                <a:highlight>
                  <a:srgbClr val="FFFF00"/>
                </a:highlight>
              </a:rPr>
              <a:t>触发器（</a:t>
            </a:r>
            <a:r>
              <a:rPr lang="en-US" altLang="zh-CN" noProof="1">
                <a:highlight>
                  <a:srgbClr val="FFFF00"/>
                </a:highlight>
              </a:rPr>
              <a:t>Trigger</a:t>
            </a:r>
            <a:r>
              <a:rPr lang="zh-CN" altLang="en-US" noProof="1">
                <a:highlight>
                  <a:srgbClr val="FFFF00"/>
                </a:highlight>
              </a:rPr>
              <a:t>）</a:t>
            </a:r>
          </a:p>
          <a:p>
            <a:pPr marL="457200" lvl="1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x-none" noProof="1"/>
          </a:p>
          <a:p>
            <a:pPr lvl="1" eaLnBrk="1" hangingPunct="1">
              <a:lnSpc>
                <a:spcPct val="120000"/>
              </a:lnSpc>
            </a:pPr>
            <a:r>
              <a:rPr lang="zh-CN" altLang="en-US" noProof="1"/>
              <a:t>任何用户对表的增、删、改操作均由服务器</a:t>
            </a:r>
            <a:r>
              <a:rPr lang="zh-CN" altLang="en-US" u="sng" noProof="1"/>
              <a:t>自动激活</a:t>
            </a:r>
            <a:r>
              <a:rPr lang="zh-CN" altLang="en-US" noProof="1"/>
              <a:t>相应的触发器</a:t>
            </a:r>
          </a:p>
          <a:p>
            <a:pPr lvl="1">
              <a:lnSpc>
                <a:spcPct val="120000"/>
              </a:lnSpc>
            </a:pPr>
            <a:r>
              <a:rPr lang="zh-CN" altLang="en-US" noProof="1"/>
              <a:t>触发器可以实施</a:t>
            </a:r>
            <a:r>
              <a:rPr lang="zh-CN" altLang="en-US" noProof="1">
                <a:solidFill>
                  <a:srgbClr val="FF00FF"/>
                </a:solidFill>
              </a:rPr>
              <a:t>更为复杂的检查和操作</a:t>
            </a:r>
            <a:r>
              <a:rPr lang="zh-CN" altLang="en-US" noProof="1"/>
              <a:t>，具有更精细和更强大的数据控制能力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页脚占位符 4">
            <a:extLst>
              <a:ext uri="{FF2B5EF4-FFF2-40B4-BE49-F238E27FC236}">
                <a16:creationId xmlns:a16="http://schemas.microsoft.com/office/drawing/2014/main" id="{437F86D7-6B0A-45AD-9FEB-16994E8216C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CC7085A1-133E-4CCE-B6F6-2DC8A25E758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5.7  </a:t>
            </a:r>
            <a:r>
              <a:rPr lang="zh-CN" altLang="en-US" sz="3600"/>
              <a:t>触发器</a:t>
            </a:r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0EA7E834-C329-472E-950E-D454AE37E6E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63575" y="1339850"/>
            <a:ext cx="8229600" cy="4854575"/>
          </a:xfrm>
          <a:ln>
            <a:miter/>
          </a:ln>
        </p:spPr>
        <p:txBody>
          <a:bodyPr/>
          <a:lstStyle/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B050"/>
                </a:solidFill>
              </a:rPr>
              <a:t>5.7.1 </a:t>
            </a:r>
            <a:r>
              <a:rPr lang="zh-CN" altLang="en-US" dirty="0">
                <a:solidFill>
                  <a:srgbClr val="00B050"/>
                </a:solidFill>
              </a:rPr>
              <a:t>定义触发器 </a:t>
            </a:r>
          </a:p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5.7.2 </a:t>
            </a:r>
            <a:r>
              <a:rPr lang="zh-CN" altLang="en-US" dirty="0"/>
              <a:t>激活触发器 </a:t>
            </a:r>
          </a:p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5.7.3 </a:t>
            </a:r>
            <a:r>
              <a:rPr lang="zh-CN" altLang="en-US" dirty="0"/>
              <a:t>删除触发器 </a:t>
            </a:r>
          </a:p>
          <a:p>
            <a:pPr eaLnBrk="1" hangingPunct="1">
              <a:lnSpc>
                <a:spcPct val="190000"/>
              </a:lnSpc>
              <a:defRPr/>
            </a:pPr>
            <a:endParaRPr lang="en-US" altLang="zh-CN" dirty="0">
              <a:solidFill>
                <a:srgbClr val="3333FF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页脚占位符 4">
            <a:extLst>
              <a:ext uri="{FF2B5EF4-FFF2-40B4-BE49-F238E27FC236}">
                <a16:creationId xmlns:a16="http://schemas.microsoft.com/office/drawing/2014/main" id="{B7D16CEC-EBFE-4C95-8BAB-D89A0794AD9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4BD6491F-F948-4BA7-90B6-AA5FCF7A617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5.7.1 </a:t>
            </a:r>
            <a:r>
              <a:rPr lang="zh-CN" altLang="en-US" sz="3600"/>
              <a:t>定义触发器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D1A2ADE2-A3B1-41D4-A77C-CBFD0B2182E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zh-CN" sz="2400">
                <a:solidFill>
                  <a:srgbClr val="0066FF"/>
                </a:solidFill>
              </a:rPr>
              <a:t>CREATE TRIGGER</a:t>
            </a:r>
            <a:r>
              <a:rPr lang="zh-CN" altLang="en-US" sz="2400">
                <a:solidFill>
                  <a:srgbClr val="0066FF"/>
                </a:solidFill>
              </a:rPr>
              <a:t>语法格式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900"/>
              <a:t>	   </a:t>
            </a:r>
            <a:r>
              <a:rPr lang="en-US" altLang="zh-CN" sz="2000"/>
              <a:t>CREATE TRIGGER &lt;</a:t>
            </a:r>
            <a:r>
              <a:rPr lang="zh-CN" altLang="en-US" sz="2000"/>
              <a:t>触发器名</a:t>
            </a:r>
            <a:r>
              <a:rPr lang="en-US" altLang="zh-CN" sz="2000"/>
              <a:t>&gt; 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   {BEFORE | AFTER} &lt;</a:t>
            </a:r>
            <a:r>
              <a:rPr lang="zh-CN" altLang="en-US" sz="2000"/>
              <a:t>触发事件</a:t>
            </a:r>
            <a:r>
              <a:rPr lang="en-US" altLang="zh-CN" sz="2000"/>
              <a:t>&gt; ON &lt;</a:t>
            </a:r>
            <a:r>
              <a:rPr lang="zh-CN" altLang="en-US" sz="2000"/>
              <a:t>表名</a:t>
            </a:r>
            <a:r>
              <a:rPr lang="en-US" altLang="zh-CN" sz="2000"/>
              <a:t>&gt;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   REFERENCING NEW|OLD ROW AS&lt;</a:t>
            </a:r>
            <a:r>
              <a:rPr lang="zh-CN" altLang="en-US" sz="2000"/>
              <a:t>变量</a:t>
            </a:r>
            <a:r>
              <a:rPr lang="en-US" altLang="zh-CN" sz="2000"/>
              <a:t>&gt;</a:t>
            </a:r>
            <a:endParaRPr lang="zh-CN" altLang="en-US" sz="200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   FOR EACH  {ROW | STATEMENT}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   [WHEN &lt;</a:t>
            </a:r>
            <a:r>
              <a:rPr lang="zh-CN" altLang="en-US" sz="2000"/>
              <a:t>触发条件</a:t>
            </a:r>
            <a:r>
              <a:rPr lang="en-US" altLang="zh-CN" sz="2000"/>
              <a:t>&gt;]&lt;</a:t>
            </a:r>
            <a:r>
              <a:rPr lang="zh-CN" altLang="en-US" sz="2000"/>
              <a:t>触发动作体</a:t>
            </a:r>
            <a:r>
              <a:rPr lang="en-US" altLang="zh-CN" sz="2000"/>
              <a:t>&gt;</a:t>
            </a: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endParaRPr lang="en-US" altLang="zh-CN" sz="200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当特定的系统事件发生时，对规则的条件进行检查。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如果条件成立则执行规则中的动作，否则不执行该动作。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规则中的动作体可以很复杂，通常是一段</a:t>
            </a:r>
            <a:r>
              <a:rPr lang="en-US" altLang="zh-CN" sz="2000"/>
              <a:t>SQL</a:t>
            </a:r>
            <a:r>
              <a:rPr lang="zh-CN" altLang="en-US" sz="2000" u="sng"/>
              <a:t>存储过程</a:t>
            </a:r>
            <a:r>
              <a:rPr lang="zh-CN" altLang="en-US" sz="2000"/>
              <a:t>（</a:t>
            </a:r>
            <a:r>
              <a:rPr lang="en-US" altLang="zh-CN" sz="2000"/>
              <a:t>8.3</a:t>
            </a:r>
            <a:r>
              <a:rPr lang="zh-CN" altLang="en-US" sz="2000"/>
              <a:t>详解）。</a:t>
            </a:r>
            <a:endParaRPr lang="en-US" altLang="zh-CN" sz="20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B3B7BBF4-8497-452C-B2BB-10873695E7B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/>
              <a:t>定义触发器</a:t>
            </a:r>
            <a:r>
              <a:rPr lang="en-US" altLang="zh-CN" sz="3600"/>
              <a:t>（</a:t>
            </a:r>
            <a:r>
              <a:rPr lang="zh-CN" altLang="en-US" sz="3600"/>
              <a:t>续</a:t>
            </a:r>
            <a:r>
              <a:rPr lang="en-US" altLang="zh-CN" sz="3600"/>
              <a:t>）</a:t>
            </a:r>
          </a:p>
        </p:txBody>
      </p:sp>
      <p:sp>
        <p:nvSpPr>
          <p:cNvPr id="49154" name="Rectangle 3">
            <a:extLst>
              <a:ext uri="{FF2B5EF4-FFF2-40B4-BE49-F238E27FC236}">
                <a16:creationId xmlns:a16="http://schemas.microsoft.com/office/drawing/2014/main" id="{753CC856-7D60-4E7A-AE23-5A7F27D8CEE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98550"/>
            <a:ext cx="8362950" cy="5226050"/>
          </a:xfrm>
        </p:spPr>
        <p:txBody>
          <a:bodyPr/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/>
              <a:t>触发事件</a:t>
            </a:r>
          </a:p>
          <a:p>
            <a:pPr lvl="2">
              <a:lnSpc>
                <a:spcPct val="15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/>
              <a:t>触发事件可以是</a:t>
            </a:r>
            <a:r>
              <a:rPr lang="en-US" altLang="zh-CN" sz="2200"/>
              <a:t>INSERT</a:t>
            </a:r>
            <a:r>
              <a:rPr lang="zh-CN" altLang="en-US" sz="2200"/>
              <a:t>、</a:t>
            </a:r>
            <a:r>
              <a:rPr lang="en-US" altLang="zh-CN" sz="2200"/>
              <a:t>DELETE</a:t>
            </a:r>
            <a:r>
              <a:rPr lang="zh-CN" altLang="en-US" sz="2200"/>
              <a:t>或</a:t>
            </a:r>
            <a:r>
              <a:rPr lang="en-US" altLang="zh-CN" sz="2200"/>
              <a:t>UPDATE</a:t>
            </a:r>
          </a:p>
          <a:p>
            <a:pPr lvl="2">
              <a:lnSpc>
                <a:spcPct val="150000"/>
              </a:lnSpc>
              <a:buSzPct val="87000"/>
              <a:buFont typeface="Arial" panose="020B0604020202020204" pitchFamily="34" charset="0"/>
              <a:buNone/>
            </a:pPr>
            <a:r>
              <a:rPr lang="zh-CN" altLang="en-US" sz="2200"/>
              <a:t>   也可以是这几个事件的组合</a:t>
            </a:r>
          </a:p>
          <a:p>
            <a:pPr lvl="2">
              <a:lnSpc>
                <a:spcPct val="15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/>
              <a:t>还可以</a:t>
            </a:r>
            <a:r>
              <a:rPr lang="en-US" altLang="zh-CN" sz="2200"/>
              <a:t>UPDATE OF&lt;</a:t>
            </a:r>
            <a:r>
              <a:rPr lang="zh-CN" altLang="en-US" sz="2200"/>
              <a:t>触发列，</a:t>
            </a:r>
            <a:r>
              <a:rPr lang="en-US" altLang="zh-CN" sz="2200"/>
              <a:t>...&gt;</a:t>
            </a:r>
            <a:r>
              <a:rPr lang="zh-CN" altLang="en-US" sz="2200"/>
              <a:t>，即进一步指明修改哪些列时激活触发器</a:t>
            </a:r>
            <a:endParaRPr lang="en-US" altLang="en-US" sz="2200"/>
          </a:p>
          <a:p>
            <a:pPr lvl="2">
              <a:lnSpc>
                <a:spcPct val="150000"/>
              </a:lnSpc>
              <a:buSzPct val="87000"/>
              <a:buFont typeface="Wingdings" panose="05000000000000000000" pitchFamily="2" charset="2"/>
              <a:buChar char="l"/>
            </a:pPr>
            <a:r>
              <a:rPr lang="en-US" altLang="zh-CN" sz="2200"/>
              <a:t>AFTER/BEFORE</a:t>
            </a:r>
            <a:r>
              <a:rPr lang="zh-CN" altLang="en-US" sz="2200"/>
              <a:t>是触发的时机</a:t>
            </a:r>
            <a:endParaRPr lang="en-US" altLang="en-US" sz="2200"/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200"/>
              <a:t>AFTER</a:t>
            </a:r>
            <a:r>
              <a:rPr lang="zh-CN" altLang="en-US" sz="2200"/>
              <a:t>表示在触发事件的操作执行之后激活触发器</a:t>
            </a:r>
            <a:endParaRPr lang="en-US" altLang="zh-CN" sz="2200"/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200"/>
              <a:t>BEFORE</a:t>
            </a:r>
            <a:r>
              <a:rPr lang="zh-CN" altLang="en-US" sz="2200"/>
              <a:t>表示在触发事件的操作执行之前激活触发器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93431ED1-6631-4F24-9DD8-D68F05B0D51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/>
              <a:t>定义触发器</a:t>
            </a:r>
            <a:r>
              <a:rPr lang="en-US" altLang="zh-CN" sz="3600"/>
              <a:t>（</a:t>
            </a:r>
            <a:r>
              <a:rPr lang="zh-CN" altLang="en-US" sz="3600"/>
              <a:t>续</a:t>
            </a:r>
            <a:r>
              <a:rPr lang="en-US" altLang="zh-CN" sz="3600"/>
              <a:t>）</a:t>
            </a:r>
          </a:p>
        </p:txBody>
      </p:sp>
      <p:sp>
        <p:nvSpPr>
          <p:cNvPr id="65538" name="Rectangle 3">
            <a:extLst>
              <a:ext uri="{FF2B5EF4-FFF2-40B4-BE49-F238E27FC236}">
                <a16:creationId xmlns:a16="http://schemas.microsoft.com/office/drawing/2014/main" id="{F974AF8F-234E-4BF4-B671-7237238F12C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981075"/>
            <a:ext cx="8829675" cy="5213350"/>
          </a:xfrm>
          <a:ln>
            <a:miter/>
          </a:ln>
        </p:spPr>
        <p:txBody>
          <a:bodyPr/>
          <a:lstStyle/>
          <a:p>
            <a:pPr lvl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noProof="1"/>
              <a:t>触发器类型</a:t>
            </a:r>
          </a:p>
          <a:p>
            <a:pPr lvl="2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200" noProof="1"/>
              <a:t>行级触发器（</a:t>
            </a:r>
            <a:r>
              <a:rPr lang="en-US" altLang="zh-CN" sz="2200" noProof="1"/>
              <a:t>FOR EACH ROW</a:t>
            </a:r>
            <a:r>
              <a:rPr lang="zh-CN" altLang="en-US" sz="2200" noProof="1"/>
              <a:t>）</a:t>
            </a:r>
          </a:p>
          <a:p>
            <a:pPr lvl="2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200" noProof="1"/>
              <a:t>语句级触发器（</a:t>
            </a:r>
            <a:r>
              <a:rPr lang="en-US" altLang="zh-CN" sz="2200" noProof="1"/>
              <a:t>FOR EACH STATEMENT</a:t>
            </a:r>
            <a:r>
              <a:rPr lang="zh-CN" altLang="en-US" sz="2200" noProof="1"/>
              <a:t>）</a:t>
            </a:r>
            <a:endParaRPr lang="en-US" altLang="x-none" sz="2200" noProof="1"/>
          </a:p>
          <a:p>
            <a:pPr lvl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noProof="1"/>
              <a:t>    </a:t>
            </a:r>
            <a:endParaRPr lang="en-US" altLang="zh-CN" sz="2000" noProof="1"/>
          </a:p>
          <a:p>
            <a:pPr lvl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noProof="1"/>
              <a:t>    </a:t>
            </a:r>
            <a:r>
              <a:rPr lang="zh-CN" altLang="en-US" sz="2000" noProof="1"/>
              <a:t>例如</a:t>
            </a:r>
            <a:r>
              <a:rPr lang="en-US" altLang="zh-CN" sz="2000" noProof="1"/>
              <a:t>,</a:t>
            </a:r>
            <a:r>
              <a:rPr lang="zh-CN" altLang="en-US" sz="2000" noProof="1"/>
              <a:t>在例</a:t>
            </a:r>
            <a:r>
              <a:rPr lang="en-US" altLang="zh-CN" sz="2000" noProof="1"/>
              <a:t>5.11</a:t>
            </a:r>
            <a:r>
              <a:rPr lang="zh-CN" altLang="en-US" sz="2000" noProof="1"/>
              <a:t>的</a:t>
            </a:r>
            <a:r>
              <a:rPr lang="en-US" altLang="zh-CN" sz="2000" noProof="1"/>
              <a:t>TEACHER</a:t>
            </a:r>
            <a:r>
              <a:rPr lang="zh-CN" altLang="en-US" sz="2000" noProof="1"/>
              <a:t>表上创建一个</a:t>
            </a:r>
            <a:r>
              <a:rPr lang="en-US" altLang="zh-CN" sz="2000" noProof="1"/>
              <a:t>AFTER UPDATE</a:t>
            </a:r>
            <a:r>
              <a:rPr lang="zh-CN" altLang="en-US" sz="2000" noProof="1"/>
              <a:t>触发器，触发事件是</a:t>
            </a:r>
            <a:r>
              <a:rPr lang="en-US" altLang="zh-CN" sz="2000" noProof="1"/>
              <a:t>UPDATE</a:t>
            </a:r>
            <a:r>
              <a:rPr lang="zh-CN" altLang="en-US" sz="2000" noProof="1"/>
              <a:t>语句：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noProof="1"/>
              <a:t>            UPDATE TEACHER SET Deptno=5;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noProof="1"/>
              <a:t>    假设表</a:t>
            </a:r>
            <a:r>
              <a:rPr lang="en-US" altLang="zh-CN" sz="2000" noProof="1"/>
              <a:t>TEACHER</a:t>
            </a:r>
            <a:r>
              <a:rPr lang="zh-CN" altLang="en-US" sz="2000" noProof="1"/>
              <a:t>有</a:t>
            </a:r>
            <a:r>
              <a:rPr lang="en-US" altLang="zh-CN" sz="2000" noProof="1"/>
              <a:t>1000</a:t>
            </a:r>
            <a:r>
              <a:rPr lang="zh-CN" altLang="en-US" sz="2000" noProof="1"/>
              <a:t>行</a:t>
            </a:r>
            <a:endParaRPr lang="en-US" altLang="zh-CN" sz="2000" noProof="1"/>
          </a:p>
          <a:p>
            <a:pPr lvl="2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noProof="1"/>
              <a:t>  </a:t>
            </a:r>
          </a:p>
          <a:p>
            <a:pPr lvl="2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en-US" altLang="zh-CN" sz="1800" noProof="1"/>
              <a:t> </a:t>
            </a:r>
            <a:r>
              <a:rPr lang="zh-CN" altLang="en-US" noProof="1"/>
              <a:t>如果是</a:t>
            </a:r>
            <a:r>
              <a:rPr lang="zh-CN" altLang="en-US" noProof="1">
                <a:solidFill>
                  <a:srgbClr val="FF00FF"/>
                </a:solidFill>
              </a:rPr>
              <a:t>语句级</a:t>
            </a:r>
            <a:r>
              <a:rPr lang="zh-CN" altLang="en-US" noProof="1"/>
              <a:t>触发器，那么执行完该语句后，触发动作只发生</a:t>
            </a:r>
            <a:r>
              <a:rPr lang="en-US" altLang="zh-CN" noProof="1"/>
              <a:t>1</a:t>
            </a:r>
            <a:r>
              <a:rPr lang="zh-CN" altLang="en-US" noProof="1"/>
              <a:t>次</a:t>
            </a:r>
          </a:p>
          <a:p>
            <a:pPr lvl="2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noProof="1"/>
              <a:t>如果是</a:t>
            </a:r>
            <a:r>
              <a:rPr lang="zh-CN" altLang="en-US" noProof="1">
                <a:solidFill>
                  <a:srgbClr val="FF00FF"/>
                </a:solidFill>
              </a:rPr>
              <a:t>行级</a:t>
            </a:r>
            <a:r>
              <a:rPr lang="zh-CN" altLang="en-US" noProof="1"/>
              <a:t>触发器，触发动作将执行</a:t>
            </a:r>
            <a:r>
              <a:rPr lang="en-US" altLang="zh-CN" noProof="1"/>
              <a:t>1000</a:t>
            </a:r>
            <a:r>
              <a:rPr lang="zh-CN" altLang="en-US" noProof="1"/>
              <a:t>次</a:t>
            </a:r>
          </a:p>
          <a:p>
            <a:pPr lvl="2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endParaRPr lang="en-US" altLang="x-none" noProof="1"/>
          </a:p>
          <a:p>
            <a:pPr marL="0" lvl="1" indent="0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None/>
            </a:pPr>
            <a:r>
              <a:rPr lang="zh-CN" altLang="en-US" sz="2000" noProof="1">
                <a:solidFill>
                  <a:srgbClr val="0066FF"/>
                </a:solidFill>
                <a:sym typeface="+mn-ea"/>
              </a:rPr>
              <a:t>           注意：不同的</a:t>
            </a:r>
            <a:r>
              <a:rPr lang="en-US" altLang="zh-CN" sz="2000" noProof="1">
                <a:solidFill>
                  <a:srgbClr val="0066FF"/>
                </a:solidFill>
                <a:sym typeface="+mn-ea"/>
              </a:rPr>
              <a:t>RDBMS</a:t>
            </a:r>
            <a:r>
              <a:rPr lang="zh-CN" altLang="en-US" sz="2000" noProof="1">
                <a:solidFill>
                  <a:srgbClr val="0066FF"/>
                </a:solidFill>
                <a:sym typeface="+mn-ea"/>
              </a:rPr>
              <a:t>产品触发器语法各不相同</a:t>
            </a:r>
            <a:endParaRPr lang="zh-CN" altLang="en-US" sz="2000" noProof="1">
              <a:solidFill>
                <a:srgbClr val="0066FF"/>
              </a:solidFill>
            </a:endParaRPr>
          </a:p>
          <a:p>
            <a:pPr marL="914400" lvl="2" indent="0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None/>
            </a:pPr>
            <a:endParaRPr lang="en-US" altLang="x-none" noProof="1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页脚占位符 4">
            <a:extLst>
              <a:ext uri="{FF2B5EF4-FFF2-40B4-BE49-F238E27FC236}">
                <a16:creationId xmlns:a16="http://schemas.microsoft.com/office/drawing/2014/main" id="{8DB948F6-C114-4C76-A90A-D2620E1F347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45B2A618-234E-499B-B576-F13B2F7E91A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定义触发器</a:t>
            </a:r>
            <a:r>
              <a:rPr lang="en-US" altLang="zh-CN" sz="3600"/>
              <a:t>（</a:t>
            </a:r>
            <a:r>
              <a:rPr lang="zh-CN" altLang="en-US" sz="3600"/>
              <a:t>续</a:t>
            </a:r>
            <a:r>
              <a:rPr lang="en-US" altLang="zh-CN" sz="3600"/>
              <a:t>）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90BF7701-86FD-42C7-B185-B4928BD9DCD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33350" y="836613"/>
            <a:ext cx="8831263" cy="5761037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5.21]</a:t>
            </a:r>
            <a:r>
              <a:rPr lang="zh-CN" altLang="en-US" sz="2400"/>
              <a:t>当对表</a:t>
            </a:r>
            <a:r>
              <a:rPr lang="en-US" altLang="zh-CN" sz="2400"/>
              <a:t>SC</a:t>
            </a:r>
            <a:r>
              <a:rPr lang="zh-CN" altLang="en-US" sz="2400"/>
              <a:t>的</a:t>
            </a:r>
            <a:r>
              <a:rPr lang="en-US" altLang="zh-CN" sz="2400"/>
              <a:t>Grade</a:t>
            </a:r>
            <a:r>
              <a:rPr lang="zh-CN" altLang="en-US" sz="2400"/>
              <a:t>属性进行修改时，若分数增加了</a:t>
            </a:r>
            <a:r>
              <a:rPr lang="en-US" altLang="zh-CN" sz="2400"/>
              <a:t>10%</a:t>
            </a:r>
            <a:r>
              <a:rPr lang="zh-CN" altLang="en-US" sz="2400"/>
              <a:t>则将此次操作记录到下面表中：</a:t>
            </a:r>
            <a:endParaRPr lang="en-US" altLang="zh-CN" sz="240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SC_U</a:t>
            </a:r>
            <a:r>
              <a:rPr lang="zh-CN" altLang="en-US" sz="2400"/>
              <a:t>（</a:t>
            </a:r>
            <a:r>
              <a:rPr lang="en-US" altLang="zh-CN" sz="2400"/>
              <a:t>Sno</a:t>
            </a:r>
            <a:r>
              <a:rPr lang="zh-CN" altLang="en-US" sz="2400"/>
              <a:t>,</a:t>
            </a:r>
            <a:r>
              <a:rPr lang="en-US" altLang="zh-CN" sz="2400"/>
              <a:t>Cno</a:t>
            </a:r>
            <a:r>
              <a:rPr lang="zh-CN" altLang="en-US" sz="2400"/>
              <a:t>,</a:t>
            </a:r>
            <a:r>
              <a:rPr lang="en-US" altLang="zh-CN" sz="2400"/>
              <a:t>Oldgrade</a:t>
            </a:r>
            <a:r>
              <a:rPr lang="zh-CN" altLang="en-US" sz="2400"/>
              <a:t>,</a:t>
            </a:r>
            <a:r>
              <a:rPr lang="en-US" altLang="zh-CN" sz="2400"/>
              <a:t>Newgrade</a:t>
            </a:r>
            <a:r>
              <a:rPr lang="zh-CN" altLang="en-US" sz="2400"/>
              <a:t>）</a:t>
            </a:r>
            <a:endParaRPr lang="en-US" altLang="zh-CN" sz="240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</a:t>
            </a:r>
            <a:r>
              <a:rPr lang="zh-CN" altLang="en-US" sz="2000"/>
              <a:t>其中</a:t>
            </a:r>
            <a:r>
              <a:rPr lang="en-US" altLang="zh-CN" sz="2000"/>
              <a:t>Oldgrade</a:t>
            </a:r>
            <a:r>
              <a:rPr lang="zh-CN" altLang="en-US" sz="2000"/>
              <a:t>是修改前的分数，</a:t>
            </a:r>
            <a:r>
              <a:rPr lang="en-US" altLang="zh-CN" sz="2000"/>
              <a:t>Newgrade</a:t>
            </a:r>
            <a:r>
              <a:rPr lang="zh-CN" altLang="en-US" sz="2000"/>
              <a:t>是修改后的分数。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sz="240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66FF"/>
                </a:solidFill>
              </a:rPr>
              <a:t>	CREATE TRIGGER</a:t>
            </a:r>
            <a:r>
              <a:rPr lang="en-US" altLang="zh-CN" sz="1800"/>
              <a:t>  SC_T		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/>
              <a:t>	</a:t>
            </a:r>
            <a:r>
              <a:rPr lang="en-US" altLang="zh-CN" sz="1800">
                <a:solidFill>
                  <a:srgbClr val="0066FF"/>
                </a:solidFill>
              </a:rPr>
              <a:t>AFTER </a:t>
            </a:r>
            <a:r>
              <a:rPr lang="en-US" altLang="zh-CN" sz="1800"/>
              <a:t>UPDATE OF Grade ON SC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/>
              <a:t>     REFERENCING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/>
              <a:t>	      OLD row  AS  OldTuple,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/>
              <a:t>	      NEW row AS  NewTuple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/>
              <a:t>	FOR EACH </a:t>
            </a:r>
            <a:r>
              <a:rPr lang="en-US" altLang="zh-CN" sz="1800">
                <a:solidFill>
                  <a:srgbClr val="0066FF"/>
                </a:solidFill>
              </a:rPr>
              <a:t>ROW </a:t>
            </a:r>
            <a:r>
              <a:rPr lang="en-US" altLang="zh-CN" sz="1800"/>
              <a:t>	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/>
              <a:t>	WHEN </a:t>
            </a:r>
            <a:r>
              <a:rPr lang="zh-CN" altLang="en-US" sz="1800"/>
              <a:t>(</a:t>
            </a:r>
            <a:r>
              <a:rPr lang="en-US" altLang="zh-CN" sz="1800"/>
              <a:t>NewTuple.Grade &gt;= 1.1*OldTuple.Grade</a:t>
            </a:r>
            <a:r>
              <a:rPr lang="zh-CN" altLang="en-US" sz="1800"/>
              <a:t>)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/>
              <a:t>	    INSERT INTO SC_U</a:t>
            </a:r>
            <a:r>
              <a:rPr lang="zh-CN" altLang="en-US" sz="1800"/>
              <a:t>(</a:t>
            </a:r>
            <a:r>
              <a:rPr lang="en-US" altLang="zh-CN" sz="1800"/>
              <a:t>Sno,Cno,OldGrade,NewGrade</a:t>
            </a:r>
            <a:r>
              <a:rPr lang="zh-CN" altLang="en-US" sz="1800"/>
              <a:t>)</a:t>
            </a:r>
            <a:r>
              <a:rPr lang="en-US" altLang="zh-CN" sz="1800"/>
              <a:t>  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/>
              <a:t>VALUES</a:t>
            </a:r>
            <a:r>
              <a:rPr lang="zh-CN" altLang="en-US" sz="1800"/>
              <a:t>(</a:t>
            </a:r>
            <a:r>
              <a:rPr lang="en-US" altLang="zh-CN" sz="1800"/>
              <a:t>OldTuple.Sno,OldTuple.Cno,OldTuple.Grade,NewTuple.Grade</a:t>
            </a:r>
            <a:r>
              <a:rPr lang="zh-CN" altLang="en-US" sz="1800"/>
              <a:t>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页脚占位符 4">
            <a:extLst>
              <a:ext uri="{FF2B5EF4-FFF2-40B4-BE49-F238E27FC236}">
                <a16:creationId xmlns:a16="http://schemas.microsoft.com/office/drawing/2014/main" id="{297CE2A4-375F-4827-9B4D-6AFB937361C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A000B7BF-7E74-4EFB-A6F1-0E207A12ACD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定义触发器</a:t>
            </a:r>
            <a:r>
              <a:rPr lang="en-US" altLang="zh-CN" sz="3600"/>
              <a:t>（</a:t>
            </a:r>
            <a:r>
              <a:rPr lang="zh-CN" altLang="en-US" sz="3600"/>
              <a:t>续</a:t>
            </a:r>
            <a:r>
              <a:rPr lang="en-US" altLang="zh-CN" sz="3600"/>
              <a:t>）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2BA2C89A-52BF-47F0-AECE-139B52BBD24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27138"/>
            <a:ext cx="8229600" cy="47942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5.22] </a:t>
            </a:r>
            <a:r>
              <a:rPr lang="zh-CN" altLang="en-US" sz="2400"/>
              <a:t>将每次对表</a:t>
            </a:r>
            <a:r>
              <a:rPr lang="en-US" altLang="zh-CN" sz="2400"/>
              <a:t>Student</a:t>
            </a:r>
            <a:r>
              <a:rPr lang="zh-CN" altLang="en-US" sz="2400"/>
              <a:t>的插入操作所增加的学生个数记录到表</a:t>
            </a:r>
            <a:r>
              <a:rPr lang="en-US" altLang="zh-CN" sz="2400"/>
              <a:t>StudentInsertLog</a:t>
            </a:r>
            <a:r>
              <a:rPr lang="zh-CN" altLang="en-US" sz="2400"/>
              <a:t>中。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0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	</a:t>
            </a:r>
            <a:r>
              <a:rPr lang="en-US" altLang="zh-CN" sz="2000">
                <a:solidFill>
                  <a:srgbClr val="0066FF"/>
                </a:solidFill>
              </a:rPr>
              <a:t>CREATE TRIGGER</a:t>
            </a:r>
            <a:r>
              <a:rPr lang="en-US" altLang="zh-CN" sz="2000"/>
              <a:t> Student_Count</a:t>
            </a:r>
            <a:endParaRPr lang="zh-CN" altLang="en-US" sz="20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	</a:t>
            </a:r>
            <a:r>
              <a:rPr lang="en-US" altLang="zh-CN" sz="2000">
                <a:solidFill>
                  <a:srgbClr val="0066FF"/>
                </a:solidFill>
              </a:rPr>
              <a:t>AFTER </a:t>
            </a:r>
            <a:r>
              <a:rPr lang="en-US" altLang="zh-CN" sz="2000"/>
              <a:t>INSERT ON Student  	 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	REFERENCING</a:t>
            </a:r>
            <a:endParaRPr lang="zh-CN" altLang="en-US" sz="20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  	NEW TABLE AS DELTA</a:t>
            </a:r>
            <a:endParaRPr lang="zh-CN" altLang="en-US" sz="20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	FOR EACH </a:t>
            </a:r>
            <a:r>
              <a:rPr lang="en-US" altLang="zh-CN" sz="2000">
                <a:solidFill>
                  <a:srgbClr val="0066FF"/>
                </a:solidFill>
              </a:rPr>
              <a:t>STATEMENT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	      	INSERT INTO StudentInsertLog </a:t>
            </a:r>
            <a:r>
              <a:rPr lang="zh-CN" altLang="en-US" sz="2000"/>
              <a:t>(</a:t>
            </a:r>
            <a:r>
              <a:rPr lang="en-US" altLang="zh-CN" sz="2000"/>
              <a:t>Numbers</a:t>
            </a:r>
            <a:r>
              <a:rPr lang="zh-CN" altLang="en-US" sz="200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		SELECT COUNT</a:t>
            </a:r>
            <a:r>
              <a:rPr lang="zh-CN" altLang="en-US" sz="2000"/>
              <a:t>(</a:t>
            </a:r>
            <a:r>
              <a:rPr lang="en-US" altLang="zh-CN" sz="2000"/>
              <a:t>*</a:t>
            </a:r>
            <a:r>
              <a:rPr lang="zh-CN" altLang="en-US" sz="2000"/>
              <a:t>)</a:t>
            </a:r>
            <a:r>
              <a:rPr lang="en-US" altLang="zh-CN" sz="2000"/>
              <a:t> FROM DELTA</a:t>
            </a:r>
            <a:endParaRPr lang="zh-CN" altLang="en-US" sz="200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altLang="zh-CN" sz="220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DE68D1B-B3E2-4AE9-AA4A-28CD17EAE59F}"/>
              </a:ext>
            </a:extLst>
          </p:cNvPr>
          <p:cNvSpPr/>
          <p:nvPr/>
        </p:nvSpPr>
        <p:spPr>
          <a:xfrm>
            <a:off x="323528" y="5965310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i="1" dirty="0">
                <a:highlight>
                  <a:srgbClr val="FFFF00"/>
                </a:highlight>
              </a:rPr>
              <a:t>https://blog.csdn.net/qq_38975453/article/details/104729884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页脚占位符 4">
            <a:extLst>
              <a:ext uri="{FF2B5EF4-FFF2-40B4-BE49-F238E27FC236}">
                <a16:creationId xmlns:a16="http://schemas.microsoft.com/office/drawing/2014/main" id="{3C860F36-85E0-44D9-B8F5-0D13B1CAD46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3230ADE3-996E-40C3-A82A-493B51AA994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5.1 </a:t>
            </a:r>
            <a:r>
              <a:rPr lang="zh-CN" altLang="en-US" sz="3600"/>
              <a:t>实体完整性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AA36AE4-3925-41EE-B013-16FF915268B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63575" y="1339850"/>
            <a:ext cx="8229600" cy="4854575"/>
          </a:xfrm>
        </p:spPr>
        <p:txBody>
          <a:bodyPr/>
          <a:lstStyle/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B050"/>
                </a:solidFill>
              </a:rPr>
              <a:t>5.1.1 </a:t>
            </a:r>
            <a:r>
              <a:rPr lang="zh-CN" altLang="en-US">
                <a:solidFill>
                  <a:srgbClr val="00B050"/>
                </a:solidFill>
              </a:rPr>
              <a:t>实体完整性定义</a:t>
            </a:r>
          </a:p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</a:pPr>
            <a:r>
              <a:rPr lang="en-US" altLang="zh-CN"/>
              <a:t>5.1.2 </a:t>
            </a:r>
            <a:r>
              <a:rPr lang="zh-CN" altLang="en-US"/>
              <a:t>实体完整性检查和违约处理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页脚占位符 4">
            <a:extLst>
              <a:ext uri="{FF2B5EF4-FFF2-40B4-BE49-F238E27FC236}">
                <a16:creationId xmlns:a16="http://schemas.microsoft.com/office/drawing/2014/main" id="{41FCA7F5-72FD-4E64-A7F7-967E0831DF7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EE21242B-2872-4613-BF33-B3AC774F904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定义触发器</a:t>
            </a:r>
            <a:r>
              <a:rPr lang="en-US" altLang="zh-CN" sz="3600"/>
              <a:t>（</a:t>
            </a:r>
            <a:r>
              <a:rPr lang="zh-CN" altLang="en-US" sz="3600"/>
              <a:t>续</a:t>
            </a:r>
            <a:r>
              <a:rPr lang="en-US" altLang="zh-CN" sz="3600"/>
              <a:t>）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17EA18CE-64D3-4CCD-BEA5-0FC6B69DDA2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22363"/>
            <a:ext cx="8229600" cy="5487987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例5.</a:t>
            </a:r>
            <a:r>
              <a:rPr lang="en-US" altLang="zh-CN" sz="2400"/>
              <a:t>23] </a:t>
            </a:r>
            <a:r>
              <a:rPr lang="zh-CN" altLang="en-US" sz="2400"/>
              <a:t>定义一个</a:t>
            </a:r>
            <a:r>
              <a:rPr lang="en-US" altLang="zh-CN" sz="2400"/>
              <a:t>BEFORE</a:t>
            </a:r>
            <a:r>
              <a:rPr lang="zh-CN" altLang="en-US" sz="2400"/>
              <a:t>行级触发器，为教师表</a:t>
            </a:r>
            <a:r>
              <a:rPr lang="en-US" altLang="zh-CN" sz="2400"/>
              <a:t>Teacher</a:t>
            </a:r>
            <a:r>
              <a:rPr lang="zh-CN" altLang="en-US" sz="2400"/>
              <a:t>定义完整性规则“教授的工资不得低于</a:t>
            </a:r>
            <a:r>
              <a:rPr lang="en-US" altLang="zh-CN" sz="2400"/>
              <a:t>4000</a:t>
            </a:r>
            <a:r>
              <a:rPr lang="zh-CN" altLang="en-US" sz="2400"/>
              <a:t>元，如果低于</a:t>
            </a:r>
            <a:r>
              <a:rPr lang="en-US" altLang="zh-CN" sz="2400"/>
              <a:t>4000</a:t>
            </a:r>
            <a:r>
              <a:rPr lang="zh-CN" altLang="en-US" sz="2400"/>
              <a:t>元，自动改为</a:t>
            </a:r>
            <a:r>
              <a:rPr lang="en-US" altLang="zh-CN" sz="2400"/>
              <a:t>4000</a:t>
            </a:r>
            <a:r>
              <a:rPr lang="zh-CN" altLang="en-US" sz="2400"/>
              <a:t>元”。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   </a:t>
            </a:r>
            <a:r>
              <a:rPr lang="zh-CN" altLang="en-US" sz="2400"/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	    </a:t>
            </a:r>
            <a:r>
              <a:rPr lang="en-US" altLang="zh-CN" sz="2400"/>
              <a:t>CREATE TRIGGER Insert_Or_Update_Sal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 BEFORE </a:t>
            </a:r>
            <a:r>
              <a:rPr lang="en-US" altLang="zh-CN" sz="2400">
                <a:solidFill>
                  <a:srgbClr val="72BE2C"/>
                </a:solidFill>
              </a:rPr>
              <a:t>INSERT OR UPDATE</a:t>
            </a:r>
            <a:r>
              <a:rPr lang="en-US" altLang="zh-CN" sz="2400"/>
              <a:t> ON Teacher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   </a:t>
            </a:r>
            <a:r>
              <a:rPr lang="en-US" altLang="zh-CN" sz="1600"/>
              <a:t> </a:t>
            </a:r>
            <a:r>
              <a:rPr lang="zh-CN" altLang="en-US" sz="2000"/>
              <a:t> </a:t>
            </a:r>
            <a:r>
              <a:rPr lang="en-US" altLang="zh-CN" sz="2000"/>
              <a:t>			            </a:t>
            </a:r>
            <a:r>
              <a:rPr lang="zh-CN" altLang="en-US" sz="1800"/>
              <a:t> </a:t>
            </a:r>
            <a:r>
              <a:rPr lang="en-US" altLang="zh-CN" sz="1800"/>
              <a:t>/*</a:t>
            </a:r>
            <a:r>
              <a:rPr lang="zh-CN" altLang="en-US" sz="1800"/>
              <a:t>触发事件是插入或更新操作*</a:t>
            </a:r>
            <a:r>
              <a:rPr lang="en-US" altLang="zh-CN" sz="1800"/>
              <a:t>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     </a:t>
            </a:r>
            <a:r>
              <a:rPr lang="zh-CN" altLang="en-US" sz="2000"/>
              <a:t> </a:t>
            </a:r>
            <a:r>
              <a:rPr lang="en-US" altLang="zh-CN" sz="2400"/>
              <a:t>FOR </a:t>
            </a:r>
            <a:r>
              <a:rPr lang="en-US" altLang="zh-CN" sz="2400">
                <a:solidFill>
                  <a:srgbClr val="72BE2C"/>
                </a:solidFill>
              </a:rPr>
              <a:t>EACH ROW</a:t>
            </a:r>
            <a:r>
              <a:rPr lang="en-US" altLang="zh-CN" sz="2000"/>
              <a:t>        </a:t>
            </a:r>
            <a:r>
              <a:rPr lang="en-US" altLang="zh-CN" sz="1800"/>
              <a:t>/*</a:t>
            </a:r>
            <a:r>
              <a:rPr lang="zh-CN" altLang="en-US" sz="1800"/>
              <a:t>行级触发器*</a:t>
            </a:r>
            <a:r>
              <a:rPr lang="en-US" altLang="zh-CN" sz="1800"/>
              <a:t>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    </a:t>
            </a:r>
            <a:r>
              <a:rPr lang="zh-CN" altLang="en-US" sz="2000"/>
              <a:t>  </a:t>
            </a:r>
            <a:r>
              <a:rPr lang="en-US" altLang="zh-CN" sz="2400"/>
              <a:t>BEGIN  </a:t>
            </a:r>
            <a:r>
              <a:rPr lang="en-US" altLang="zh-CN" sz="2000"/>
              <a:t>                          </a:t>
            </a:r>
            <a:r>
              <a:rPr lang="en-US" altLang="zh-CN" sz="1800"/>
              <a:t> /*</a:t>
            </a:r>
            <a:r>
              <a:rPr lang="zh-CN" altLang="en-US" sz="1800"/>
              <a:t>定义触发动作体，是</a:t>
            </a:r>
            <a:r>
              <a:rPr lang="en-US" altLang="zh-CN" sz="1800"/>
              <a:t>PL/SQL</a:t>
            </a:r>
            <a:r>
              <a:rPr lang="zh-CN" altLang="en-US" sz="1800"/>
              <a:t>过程块*</a:t>
            </a:r>
            <a:r>
              <a:rPr lang="en-US" altLang="zh-CN" sz="1800"/>
              <a:t>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         	</a:t>
            </a:r>
            <a:r>
              <a:rPr lang="en-US" altLang="zh-CN" sz="2400"/>
              <a:t>IF </a:t>
            </a:r>
            <a:r>
              <a:rPr lang="zh-CN" altLang="en-US" sz="2400"/>
              <a:t>(</a:t>
            </a:r>
            <a:r>
              <a:rPr lang="en-US" altLang="zh-CN" sz="2400"/>
              <a:t>new.Job='</a:t>
            </a:r>
            <a:r>
              <a:rPr lang="zh-CN" altLang="en-US" sz="2400"/>
              <a:t>教授</a:t>
            </a:r>
            <a:r>
              <a:rPr lang="en-US" altLang="zh-CN" sz="2400"/>
              <a:t>'</a:t>
            </a:r>
            <a:r>
              <a:rPr lang="zh-CN" altLang="en-US" sz="2400"/>
              <a:t>)</a:t>
            </a:r>
            <a:r>
              <a:rPr lang="en-US" altLang="zh-CN" sz="2400"/>
              <a:t> AND </a:t>
            </a:r>
            <a:r>
              <a:rPr lang="zh-CN" altLang="en-US" sz="2400"/>
              <a:t>(</a:t>
            </a:r>
            <a:r>
              <a:rPr lang="en-US" altLang="zh-CN" sz="2400"/>
              <a:t>new.Sal &lt; 4000</a:t>
            </a:r>
            <a:r>
              <a:rPr lang="zh-CN" altLang="en-US" sz="2400"/>
              <a:t>)</a:t>
            </a:r>
            <a:r>
              <a:rPr lang="en-US" altLang="zh-CN" sz="2400"/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     	 THEN  new.Sal :=4000;             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   	 END IF;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END;               </a:t>
            </a:r>
            <a:r>
              <a:rPr lang="en-US" altLang="zh-CN" sz="2000"/>
              <a:t>                	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页脚占位符 4">
            <a:extLst>
              <a:ext uri="{FF2B5EF4-FFF2-40B4-BE49-F238E27FC236}">
                <a16:creationId xmlns:a16="http://schemas.microsoft.com/office/drawing/2014/main" id="{DDF23287-B88B-4925-8B48-DED48CD2E1A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62B88C9C-7488-409C-8D44-CC2D1712FA1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5.7  </a:t>
            </a:r>
            <a:r>
              <a:rPr lang="zh-CN" altLang="en-US" sz="3600"/>
              <a:t>触发器</a:t>
            </a:r>
          </a:p>
        </p:txBody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BA500943-34CE-4EAF-8E58-3D2AED28B60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63575" y="1339850"/>
            <a:ext cx="8229600" cy="4854575"/>
          </a:xfrm>
          <a:ln>
            <a:miter/>
          </a:ln>
        </p:spPr>
        <p:txBody>
          <a:bodyPr/>
          <a:lstStyle/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5.7.1 </a:t>
            </a:r>
            <a:r>
              <a:rPr lang="zh-CN" altLang="en-US" dirty="0"/>
              <a:t>定义触发器 </a:t>
            </a:r>
          </a:p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B050"/>
                </a:solidFill>
              </a:rPr>
              <a:t>5.7.2 </a:t>
            </a:r>
            <a:r>
              <a:rPr lang="zh-CN" altLang="en-US" dirty="0">
                <a:solidFill>
                  <a:srgbClr val="00B050"/>
                </a:solidFill>
              </a:rPr>
              <a:t>激活触发器 </a:t>
            </a:r>
          </a:p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5.7.3 </a:t>
            </a:r>
            <a:r>
              <a:rPr lang="zh-CN" altLang="en-US" dirty="0"/>
              <a:t>删除触发器 </a:t>
            </a:r>
          </a:p>
          <a:p>
            <a:pPr eaLnBrk="1" hangingPunct="1">
              <a:lnSpc>
                <a:spcPct val="190000"/>
              </a:lnSpc>
              <a:defRPr/>
            </a:pPr>
            <a:endParaRPr lang="en-US" altLang="zh-CN" dirty="0">
              <a:solidFill>
                <a:srgbClr val="3333FF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页脚占位符 4">
            <a:extLst>
              <a:ext uri="{FF2B5EF4-FFF2-40B4-BE49-F238E27FC236}">
                <a16:creationId xmlns:a16="http://schemas.microsoft.com/office/drawing/2014/main" id="{A422B4E7-5523-4997-8F2B-FCDB830D965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4F99A821-C526-48C4-8B66-8ACBBEA89A4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5.7.2 </a:t>
            </a:r>
            <a:r>
              <a:rPr lang="zh-CN" altLang="en-US" sz="3600"/>
              <a:t>激活触发器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18801E3D-F70B-4A4D-9069-EED27873227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/>
              <a:t>触发器的执行，是由</a:t>
            </a:r>
            <a:r>
              <a:rPr lang="zh-CN" altLang="en-US">
                <a:solidFill>
                  <a:srgbClr val="FF00FF"/>
                </a:solidFill>
              </a:rPr>
              <a:t>触发事件激活</a:t>
            </a:r>
            <a:r>
              <a:rPr lang="zh-CN" altLang="en-US"/>
              <a:t>的，并由数据库服务器</a:t>
            </a:r>
            <a:r>
              <a:rPr lang="zh-CN" altLang="en-US" sz="3200">
                <a:solidFill>
                  <a:srgbClr val="FF0000"/>
                </a:solidFill>
              </a:rPr>
              <a:t>自动执行！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/>
              <a:t>一个数据表上可能定义了</a:t>
            </a:r>
            <a:r>
              <a:rPr lang="zh-CN" altLang="en-US">
                <a:solidFill>
                  <a:srgbClr val="FF00FF"/>
                </a:solidFill>
              </a:rPr>
              <a:t>多个触发器</a:t>
            </a:r>
            <a:r>
              <a:rPr lang="zh-CN" altLang="en-US"/>
              <a:t>，遵循如下的执行顺序</a:t>
            </a:r>
            <a:r>
              <a:rPr lang="en-US" altLang="zh-CN" sz="2400"/>
              <a:t>:</a:t>
            </a:r>
            <a:endParaRPr lang="zh-CN" altLang="en-US" sz="2000"/>
          </a:p>
          <a:p>
            <a:pPr lvl="2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 执行该表上的</a:t>
            </a:r>
            <a:r>
              <a:rPr lang="en-US" altLang="zh-CN" sz="2400"/>
              <a:t>BEFORE</a:t>
            </a:r>
            <a:r>
              <a:rPr lang="zh-CN" altLang="en-US" sz="2400"/>
              <a:t>触发器;</a:t>
            </a:r>
          </a:p>
          <a:p>
            <a:pPr lvl="2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 激活触发器的</a:t>
            </a:r>
            <a:r>
              <a:rPr lang="en-US" altLang="zh-CN" sz="2400"/>
              <a:t>SQL</a:t>
            </a:r>
            <a:r>
              <a:rPr lang="zh-CN" altLang="en-US" sz="2400"/>
              <a:t>语句;</a:t>
            </a:r>
          </a:p>
          <a:p>
            <a:pPr lvl="2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400"/>
              <a:t>（</a:t>
            </a:r>
            <a:r>
              <a:rPr lang="en-US" altLang="zh-CN" sz="2400"/>
              <a:t>3</a:t>
            </a:r>
            <a:r>
              <a:rPr lang="zh-CN" altLang="en-US" sz="2400"/>
              <a:t>） 执行该表上的</a:t>
            </a:r>
            <a:r>
              <a:rPr lang="en-US" altLang="zh-CN" sz="2400"/>
              <a:t>AFTER</a:t>
            </a:r>
            <a:r>
              <a:rPr lang="zh-CN" altLang="en-US" sz="2400"/>
              <a:t>触发器。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页脚占位符 4">
            <a:extLst>
              <a:ext uri="{FF2B5EF4-FFF2-40B4-BE49-F238E27FC236}">
                <a16:creationId xmlns:a16="http://schemas.microsoft.com/office/drawing/2014/main" id="{3B16F2B6-3848-417D-B7FB-F161480B00B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250F2770-4442-412D-AFE0-71CCDB17152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5.7  </a:t>
            </a:r>
            <a:r>
              <a:rPr lang="zh-CN" altLang="en-US" sz="3600"/>
              <a:t>触发器</a:t>
            </a:r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601807C3-9193-41C4-9179-A90411B1463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63575" y="1339850"/>
            <a:ext cx="8229600" cy="4854575"/>
          </a:xfrm>
          <a:ln>
            <a:miter/>
          </a:ln>
        </p:spPr>
        <p:txBody>
          <a:bodyPr/>
          <a:lstStyle/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5.7.1 </a:t>
            </a:r>
            <a:r>
              <a:rPr lang="zh-CN" altLang="en-US" dirty="0"/>
              <a:t>定义触发器 </a:t>
            </a:r>
          </a:p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5.7.2 </a:t>
            </a:r>
            <a:r>
              <a:rPr lang="zh-CN" altLang="en-US" dirty="0"/>
              <a:t>激活触发器 </a:t>
            </a:r>
          </a:p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B050"/>
                </a:solidFill>
              </a:rPr>
              <a:t>5.7.3 </a:t>
            </a:r>
            <a:r>
              <a:rPr lang="zh-CN" altLang="en-US" dirty="0">
                <a:solidFill>
                  <a:srgbClr val="00B050"/>
                </a:solidFill>
              </a:rPr>
              <a:t>删除触发器 </a:t>
            </a:r>
          </a:p>
          <a:p>
            <a:pPr eaLnBrk="1" hangingPunct="1">
              <a:lnSpc>
                <a:spcPct val="190000"/>
              </a:lnSpc>
              <a:defRPr/>
            </a:pPr>
            <a:endParaRPr lang="en-US" altLang="zh-CN" dirty="0">
              <a:solidFill>
                <a:srgbClr val="3333FF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页脚占位符 4">
            <a:extLst>
              <a:ext uri="{FF2B5EF4-FFF2-40B4-BE49-F238E27FC236}">
                <a16:creationId xmlns:a16="http://schemas.microsoft.com/office/drawing/2014/main" id="{9BCA3AB9-3FB8-4015-9C1C-E9C1A34C78C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303448A5-82B9-49FB-A121-8220CE72390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5.7.3 </a:t>
            </a:r>
            <a:r>
              <a:rPr lang="zh-CN" altLang="en-US" sz="3600"/>
              <a:t>删除触发器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2C3E9A56-AF84-4136-9D29-8A6846400AB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zh-CN" altLang="en-US"/>
              <a:t>删除触发器的</a:t>
            </a:r>
            <a:r>
              <a:rPr lang="en-US" altLang="zh-CN"/>
              <a:t>SQL</a:t>
            </a:r>
            <a:r>
              <a:rPr lang="zh-CN" altLang="en-US"/>
              <a:t>语法：</a:t>
            </a: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</a:t>
            </a:r>
            <a:r>
              <a:rPr lang="en-US" altLang="zh-CN" sz="2400"/>
              <a:t>DROP TRIGGER &lt;</a:t>
            </a:r>
            <a:r>
              <a:rPr lang="zh-CN" altLang="en-US" sz="2400"/>
              <a:t>触发器名</a:t>
            </a:r>
            <a:r>
              <a:rPr lang="en-US" altLang="zh-CN" sz="2400"/>
              <a:t>&gt; ON &lt;</a:t>
            </a:r>
            <a:r>
              <a:rPr lang="zh-CN" altLang="en-US" sz="2400"/>
              <a:t>表名</a:t>
            </a:r>
            <a:r>
              <a:rPr lang="en-US" altLang="zh-CN" sz="2400"/>
              <a:t>&gt;;</a:t>
            </a:r>
          </a:p>
          <a:p>
            <a:pPr eaLnBrk="1" hangingPunct="1">
              <a:lnSpc>
                <a:spcPct val="16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文本框 1">
            <a:extLst>
              <a:ext uri="{FF2B5EF4-FFF2-40B4-BE49-F238E27FC236}">
                <a16:creationId xmlns:a16="http://schemas.microsoft.com/office/drawing/2014/main" id="{09C6AA61-D762-4BAD-BD41-B4BAE2243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413" y="195263"/>
            <a:ext cx="530066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>
                <a:solidFill>
                  <a:schemeClr val="bg1"/>
                </a:solidFill>
              </a:rPr>
              <a:t>8.3</a:t>
            </a:r>
            <a:r>
              <a:rPr lang="zh-CN" altLang="en-US" sz="3600">
                <a:solidFill>
                  <a:schemeClr val="bg1"/>
                </a:solidFill>
              </a:rPr>
              <a:t> 存储过程和函数</a:t>
            </a:r>
            <a:endParaRPr lang="zh-CN" altLang="en-US" sz="3600" b="1">
              <a:solidFill>
                <a:schemeClr val="bg1"/>
              </a:solidFill>
            </a:endParaRPr>
          </a:p>
        </p:txBody>
      </p:sp>
      <p:sp>
        <p:nvSpPr>
          <p:cNvPr id="58370" name="文本框 2">
            <a:extLst>
              <a:ext uri="{FF2B5EF4-FFF2-40B4-BE49-F238E27FC236}">
                <a16:creationId xmlns:a16="http://schemas.microsoft.com/office/drawing/2014/main" id="{DA55656A-E698-459F-A81E-9F55F6143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413" y="1298575"/>
            <a:ext cx="394493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B050"/>
                </a:solidFill>
              </a:rPr>
              <a:t>8.3.1  </a:t>
            </a:r>
            <a:r>
              <a:rPr lang="zh-CN" altLang="en-US" sz="2800" b="1">
                <a:solidFill>
                  <a:srgbClr val="00B050"/>
                </a:solidFill>
              </a:rPr>
              <a:t>存储过程</a:t>
            </a:r>
            <a:endParaRPr lang="en-US" altLang="zh-CN" sz="2800" b="1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b="1"/>
              <a:t>8.3.2  </a:t>
            </a:r>
            <a:r>
              <a:rPr lang="zh-CN" altLang="en-US" sz="2800" b="1"/>
              <a:t>函数</a:t>
            </a:r>
          </a:p>
        </p:txBody>
      </p:sp>
      <p:sp>
        <p:nvSpPr>
          <p:cNvPr id="58371" name="文本框 3">
            <a:extLst>
              <a:ext uri="{FF2B5EF4-FFF2-40B4-BE49-F238E27FC236}">
                <a16:creationId xmlns:a16="http://schemas.microsoft.com/office/drawing/2014/main" id="{89146211-B475-4570-9A77-D9B6B58DF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5725" y="3559175"/>
            <a:ext cx="47101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rgbClr val="FF0000"/>
                </a:solidFill>
              </a:rPr>
              <a:t>第八章 第三节内容，放置第五章学习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标题 1">
            <a:extLst>
              <a:ext uri="{FF2B5EF4-FFF2-40B4-BE49-F238E27FC236}">
                <a16:creationId xmlns:a16="http://schemas.microsoft.com/office/drawing/2014/main" id="{C013147E-4E20-43B4-8C18-793BD995048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/>
              <a:t>8.3.1  </a:t>
            </a:r>
            <a:r>
              <a:rPr lang="zh-CN" altLang="en-US"/>
              <a:t>存储过程</a:t>
            </a:r>
          </a:p>
        </p:txBody>
      </p:sp>
      <p:sp>
        <p:nvSpPr>
          <p:cNvPr id="23554" name="内容占位符 2">
            <a:extLst>
              <a:ext uri="{FF2B5EF4-FFF2-40B4-BE49-F238E27FC236}">
                <a16:creationId xmlns:a16="http://schemas.microsoft.com/office/drawing/2014/main" id="{3E24F106-F60F-42A7-AD29-C72F1A6C18E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5288" y="971550"/>
            <a:ext cx="8229600" cy="5199063"/>
          </a:xfrm>
          <a:ln>
            <a:miter/>
          </a:ln>
        </p:spPr>
        <p:txBody>
          <a:bodyPr/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noProof="1">
                <a:solidFill>
                  <a:srgbClr val="FF0000"/>
                </a:solidFill>
                <a:sym typeface="+mn-ea"/>
              </a:rPr>
              <a:t>存储过程</a:t>
            </a:r>
            <a:r>
              <a:rPr lang="zh-CN" altLang="en-US" noProof="1">
                <a:sym typeface="+mn-ea"/>
              </a:rPr>
              <a:t>：由过程化</a:t>
            </a:r>
            <a:r>
              <a:rPr lang="en-US" altLang="zh-CN" noProof="1">
                <a:sym typeface="+mn-ea"/>
              </a:rPr>
              <a:t>SQL</a:t>
            </a:r>
            <a:r>
              <a:rPr lang="zh-CN" altLang="en-US" noProof="1">
                <a:sym typeface="+mn-ea"/>
              </a:rPr>
              <a:t>语句，经编译和优化后存储在数据库服务器中，可以被反复调用，运行速度较快。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noProof="1"/>
          </a:p>
          <a:p>
            <a:pPr marL="0" indent="0">
              <a:lnSpc>
                <a:spcPct val="120000"/>
              </a:lnSpc>
              <a:buFont typeface="Wingdings" panose="05000000000000000000" charset="0"/>
              <a:buNone/>
            </a:pPr>
            <a:r>
              <a:rPr lang="zh-CN" altLang="en-US" sz="2400" noProof="1">
                <a:sym typeface="+mn-ea"/>
              </a:rPr>
              <a:t>优点：</a:t>
            </a:r>
            <a:endParaRPr lang="zh-CN" altLang="en-US" sz="2400" noProof="1"/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noProof="1">
                <a:sym typeface="+mn-ea"/>
              </a:rPr>
              <a:t>（</a:t>
            </a:r>
            <a:r>
              <a:rPr lang="en-US" altLang="zh-CN" noProof="1">
                <a:sym typeface="+mn-ea"/>
              </a:rPr>
              <a:t>1</a:t>
            </a:r>
            <a:r>
              <a:rPr lang="zh-CN" altLang="en-US" noProof="1">
                <a:sym typeface="+mn-ea"/>
              </a:rPr>
              <a:t>）运行效率高</a:t>
            </a:r>
            <a:endParaRPr lang="zh-CN" altLang="en-US" noProof="1"/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noProof="1">
                <a:sym typeface="+mn-ea"/>
              </a:rPr>
              <a:t>（</a:t>
            </a:r>
            <a:r>
              <a:rPr lang="en-US" altLang="zh-CN" noProof="1">
                <a:sym typeface="+mn-ea"/>
              </a:rPr>
              <a:t>2</a:t>
            </a:r>
            <a:r>
              <a:rPr lang="zh-CN" altLang="en-US" noProof="1">
                <a:sym typeface="+mn-ea"/>
              </a:rPr>
              <a:t>）降低了客户机和服务器之间的通信量	</a:t>
            </a:r>
            <a:endParaRPr lang="zh-CN" altLang="en-US" noProof="1"/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noProof="1">
                <a:sym typeface="+mn-ea"/>
              </a:rPr>
              <a:t>（</a:t>
            </a:r>
            <a:r>
              <a:rPr lang="en-US" altLang="zh-CN" noProof="1">
                <a:sym typeface="+mn-ea"/>
              </a:rPr>
              <a:t>3</a:t>
            </a:r>
            <a:r>
              <a:rPr lang="zh-CN" altLang="en-US" noProof="1">
                <a:sym typeface="+mn-ea"/>
              </a:rPr>
              <a:t>）方便实施企业规则</a:t>
            </a:r>
            <a:r>
              <a:rPr lang="zh-CN" altLang="en-US" noProof="1"/>
              <a:t>  </a:t>
            </a:r>
          </a:p>
          <a:p>
            <a:pPr marL="457200" lvl="1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noProof="1"/>
              <a:t> 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noProof="1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标题 1">
            <a:extLst>
              <a:ext uri="{FF2B5EF4-FFF2-40B4-BE49-F238E27FC236}">
                <a16:creationId xmlns:a16="http://schemas.microsoft.com/office/drawing/2014/main" id="{E4819C12-D1FB-48C2-B7D3-9378EB32EE3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30163"/>
            <a:ext cx="8229600" cy="1128713"/>
          </a:xfrm>
        </p:spPr>
        <p:txBody>
          <a:bodyPr/>
          <a:lstStyle/>
          <a:p>
            <a:r>
              <a:rPr lang="zh-CN" altLang="en-US"/>
              <a:t>存储过程（续）</a:t>
            </a:r>
          </a:p>
        </p:txBody>
      </p:sp>
      <p:sp>
        <p:nvSpPr>
          <p:cNvPr id="19458" name="内容占位符 2">
            <a:extLst>
              <a:ext uri="{FF2B5EF4-FFF2-40B4-BE49-F238E27FC236}">
                <a16:creationId xmlns:a16="http://schemas.microsoft.com/office/drawing/2014/main" id="{10C38C6D-AEF2-4AC1-869A-1B07C9641ABC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noProof="1"/>
          </a:p>
          <a:p>
            <a:pPr lvl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noProof="1"/>
              <a:t>（</a:t>
            </a:r>
            <a:r>
              <a:rPr lang="en-US" altLang="zh-CN" noProof="1"/>
              <a:t>1</a:t>
            </a:r>
            <a:r>
              <a:rPr lang="zh-CN" altLang="en-US" noProof="1"/>
              <a:t>）</a:t>
            </a:r>
            <a:r>
              <a:rPr lang="zh-CN" altLang="zh-CN" noProof="1">
                <a:solidFill>
                  <a:srgbClr val="FF0000"/>
                </a:solidFill>
              </a:rPr>
              <a:t>创建</a:t>
            </a:r>
            <a:r>
              <a:rPr lang="zh-CN" altLang="zh-CN" noProof="1"/>
              <a:t>存储过程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noProof="1"/>
              <a:t>（</a:t>
            </a:r>
            <a:r>
              <a:rPr lang="en-US" altLang="zh-CN" noProof="1"/>
              <a:t>2</a:t>
            </a:r>
            <a:r>
              <a:rPr lang="zh-CN" altLang="en-US" noProof="1"/>
              <a:t>）</a:t>
            </a:r>
            <a:r>
              <a:rPr lang="zh-CN" altLang="zh-CN" noProof="1">
                <a:solidFill>
                  <a:srgbClr val="FF0000"/>
                </a:solidFill>
              </a:rPr>
              <a:t>执行</a:t>
            </a:r>
            <a:r>
              <a:rPr lang="zh-CN" altLang="zh-CN" noProof="1"/>
              <a:t>存储过程 </a:t>
            </a:r>
            <a:endParaRPr lang="en-US" altLang="zh-CN" noProof="1"/>
          </a:p>
          <a:p>
            <a:pPr lvl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noProof="1"/>
              <a:t>（</a:t>
            </a:r>
            <a:r>
              <a:rPr lang="en-US" altLang="zh-CN" noProof="1"/>
              <a:t>3</a:t>
            </a:r>
            <a:r>
              <a:rPr lang="zh-CN" altLang="en-US" noProof="1"/>
              <a:t>）</a:t>
            </a:r>
            <a:r>
              <a:rPr lang="zh-CN" altLang="en-US" noProof="1">
                <a:solidFill>
                  <a:srgbClr val="FF0000"/>
                </a:solidFill>
              </a:rPr>
              <a:t>修改</a:t>
            </a:r>
            <a:r>
              <a:rPr lang="zh-CN" altLang="en-US" noProof="1"/>
              <a:t>存储过程</a:t>
            </a:r>
            <a:endParaRPr lang="zh-CN" altLang="zh-CN" noProof="1"/>
          </a:p>
          <a:p>
            <a:pPr lvl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noProof="1"/>
              <a:t>（</a:t>
            </a:r>
            <a:r>
              <a:rPr lang="en-US" altLang="zh-CN" noProof="1"/>
              <a:t>4</a:t>
            </a:r>
            <a:r>
              <a:rPr lang="zh-CN" altLang="en-US" noProof="1"/>
              <a:t>）</a:t>
            </a:r>
            <a:r>
              <a:rPr lang="zh-CN" altLang="zh-CN" noProof="1">
                <a:solidFill>
                  <a:srgbClr val="FF0000"/>
                </a:solidFill>
              </a:rPr>
              <a:t>删除</a:t>
            </a:r>
            <a:r>
              <a:rPr lang="zh-CN" altLang="zh-CN" noProof="1"/>
              <a:t>存储过程  </a:t>
            </a:r>
          </a:p>
          <a:p>
            <a:endParaRPr lang="zh-CN" altLang="zh-CN" noProof="1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标题 1">
            <a:extLst>
              <a:ext uri="{FF2B5EF4-FFF2-40B4-BE49-F238E27FC236}">
                <a16:creationId xmlns:a16="http://schemas.microsoft.com/office/drawing/2014/main" id="{C29933C6-C6CD-4982-8A46-F1768A4D5B9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zh-CN"/>
              <a:t>2.  </a:t>
            </a:r>
            <a:r>
              <a:rPr lang="zh-CN" altLang="en-US"/>
              <a:t>存储过程的用户接口</a:t>
            </a:r>
          </a:p>
        </p:txBody>
      </p:sp>
      <p:sp>
        <p:nvSpPr>
          <p:cNvPr id="20482" name="内容占位符 2">
            <a:extLst>
              <a:ext uri="{FF2B5EF4-FFF2-40B4-BE49-F238E27FC236}">
                <a16:creationId xmlns:a16="http://schemas.microsoft.com/office/drawing/2014/main" id="{CA97DE9E-0CCB-4A47-ACBB-9E05EB9F300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5288" y="822325"/>
            <a:ext cx="8229600" cy="5198963"/>
          </a:xfrm>
          <a:ln>
            <a:miter/>
          </a:ln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noProof="1"/>
              <a:t>（</a:t>
            </a:r>
            <a:r>
              <a:rPr lang="en-US" altLang="zh-CN" noProof="1"/>
              <a:t>1</a:t>
            </a:r>
            <a:r>
              <a:rPr lang="zh-CN" altLang="en-US" noProof="1"/>
              <a:t>）创建存储过程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noProof="1"/>
              <a:t>	</a:t>
            </a:r>
            <a:r>
              <a:rPr lang="en-US" altLang="zh-CN" sz="2000" noProof="1">
                <a:solidFill>
                  <a:srgbClr val="0066FF"/>
                </a:solidFill>
              </a:rPr>
              <a:t>CREATE OR REPLACE PROCEDURE </a:t>
            </a:r>
            <a:r>
              <a:rPr lang="zh-CN" altLang="en-US" sz="2000" noProof="1">
                <a:solidFill>
                  <a:srgbClr val="0066FF"/>
                </a:solidFill>
              </a:rPr>
              <a:t>过程名</a:t>
            </a:r>
            <a:r>
              <a:rPr lang="en-US" altLang="zh-CN" sz="2000" noProof="1">
                <a:solidFill>
                  <a:srgbClr val="0066FF"/>
                </a:solidFill>
              </a:rPr>
              <a:t>([</a:t>
            </a:r>
            <a:r>
              <a:rPr lang="zh-CN" altLang="en-US" sz="2000" noProof="1">
                <a:solidFill>
                  <a:srgbClr val="0066FF"/>
                </a:solidFill>
              </a:rPr>
              <a:t>参数</a:t>
            </a:r>
            <a:r>
              <a:rPr lang="en-US" altLang="zh-CN" sz="2000" noProof="1">
                <a:solidFill>
                  <a:srgbClr val="0066FF"/>
                </a:solidFill>
              </a:rPr>
              <a:t>1,</a:t>
            </a:r>
            <a:r>
              <a:rPr lang="zh-CN" altLang="en-US" sz="2000" noProof="1">
                <a:solidFill>
                  <a:srgbClr val="0066FF"/>
                </a:solidFill>
              </a:rPr>
              <a:t>参数</a:t>
            </a:r>
            <a:r>
              <a:rPr lang="en-US" altLang="zh-CN" sz="2000" noProof="1">
                <a:solidFill>
                  <a:srgbClr val="0066FF"/>
                </a:solidFill>
              </a:rPr>
              <a:t>2,...]) AS &lt;</a:t>
            </a:r>
            <a:r>
              <a:rPr lang="zh-CN" altLang="en-US" sz="2000" noProof="1">
                <a:solidFill>
                  <a:srgbClr val="0066FF"/>
                </a:solidFill>
              </a:rPr>
              <a:t>过程化</a:t>
            </a:r>
            <a:r>
              <a:rPr lang="en-US" altLang="zh-CN" sz="2000" noProof="1">
                <a:solidFill>
                  <a:srgbClr val="0066FF"/>
                </a:solidFill>
              </a:rPr>
              <a:t>SQL</a:t>
            </a:r>
            <a:r>
              <a:rPr lang="zh-CN" altLang="en-US" sz="2000" noProof="1">
                <a:solidFill>
                  <a:srgbClr val="0066FF"/>
                </a:solidFill>
              </a:rPr>
              <a:t>块</a:t>
            </a:r>
            <a:r>
              <a:rPr lang="en-US" altLang="zh-CN" sz="2000" noProof="1">
                <a:solidFill>
                  <a:srgbClr val="0066FF"/>
                </a:solidFill>
              </a:rPr>
              <a:t>&gt;</a:t>
            </a:r>
            <a:r>
              <a:rPr lang="zh-CN" altLang="en-US" sz="2000" noProof="1">
                <a:solidFill>
                  <a:srgbClr val="0066FF"/>
                </a:solidFill>
              </a:rPr>
              <a:t>；</a:t>
            </a:r>
          </a:p>
          <a:p>
            <a:r>
              <a:rPr lang="en-US" altLang="zh-CN" sz="2400" noProof="1">
                <a:sym typeface="+mn-ea"/>
              </a:rPr>
              <a:t>[</a:t>
            </a:r>
            <a:r>
              <a:rPr lang="zh-CN" altLang="en-US" sz="2400" noProof="1">
                <a:sym typeface="+mn-ea"/>
              </a:rPr>
              <a:t>例</a:t>
            </a:r>
            <a:r>
              <a:rPr lang="en-US" altLang="zh-CN" sz="2400" noProof="1">
                <a:sym typeface="+mn-ea"/>
              </a:rPr>
              <a:t>8.8]</a:t>
            </a:r>
            <a:r>
              <a:rPr lang="zh-CN" altLang="en-US" sz="2400" noProof="1">
                <a:sym typeface="+mn-ea"/>
              </a:rPr>
              <a:t> 利用存储过程来实现下面的应用：从账户</a:t>
            </a:r>
            <a:r>
              <a:rPr lang="en-US" altLang="zh-CN" sz="2400" noProof="1">
                <a:sym typeface="+mn-ea"/>
              </a:rPr>
              <a:t>1</a:t>
            </a:r>
            <a:r>
              <a:rPr lang="zh-CN" altLang="en-US" sz="2400" noProof="1">
                <a:sym typeface="+mn-ea"/>
              </a:rPr>
              <a:t>转指定数额的款项到账户</a:t>
            </a:r>
            <a:r>
              <a:rPr lang="en-US" altLang="zh-CN" sz="2400" noProof="1">
                <a:sym typeface="+mn-ea"/>
              </a:rPr>
              <a:t>2</a:t>
            </a:r>
            <a:r>
              <a:rPr lang="zh-CN" altLang="en-US" sz="2400" noProof="1">
                <a:sym typeface="+mn-ea"/>
              </a:rPr>
              <a:t>中。</a:t>
            </a:r>
            <a:endParaRPr lang="en-US" altLang="zh-CN" sz="2400" noProof="1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noProof="1">
                <a:sym typeface="+mn-ea"/>
              </a:rPr>
              <a:t>CREATE OR REPLACE PROCEDURE TRANSFER(inAccount INT,outAccount  INT,amount FLOAT) </a:t>
            </a:r>
            <a:endParaRPr lang="en-US" altLang="zh-CN" sz="2000" noProof="1"/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noProof="1">
                <a:sym typeface="+mn-ea"/>
              </a:rPr>
              <a:t> /*</a:t>
            </a:r>
            <a:r>
              <a:rPr lang="zh-CN" altLang="en-US" sz="2000" noProof="1">
                <a:sym typeface="+mn-ea"/>
              </a:rPr>
              <a:t>定义存储过程</a:t>
            </a:r>
            <a:r>
              <a:rPr lang="en-US" altLang="zh-CN" sz="2000" noProof="1">
                <a:sym typeface="+mn-ea"/>
              </a:rPr>
              <a:t>TRANSFER</a:t>
            </a:r>
            <a:r>
              <a:rPr lang="zh-CN" altLang="en-US" sz="2000" noProof="1">
                <a:sym typeface="+mn-ea"/>
              </a:rPr>
              <a:t>，参数为转入账户、转出账户、转账额度</a:t>
            </a:r>
            <a:r>
              <a:rPr lang="en-US" altLang="zh-CN" sz="2000" noProof="1">
                <a:sym typeface="+mn-ea"/>
              </a:rPr>
              <a:t>*/</a:t>
            </a:r>
            <a:endParaRPr lang="zh-CN" altLang="en-US" sz="2000" noProof="1"/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noProof="1">
                <a:sym typeface="+mn-ea"/>
              </a:rPr>
              <a:t>	AS DECLARE		/*</a:t>
            </a:r>
            <a:r>
              <a:rPr lang="zh-CN" altLang="en-US" sz="2000" noProof="1">
                <a:sym typeface="+mn-ea"/>
              </a:rPr>
              <a:t>定义变量</a:t>
            </a:r>
            <a:r>
              <a:rPr lang="en-US" altLang="zh-CN" sz="2000" noProof="1">
                <a:sym typeface="+mn-ea"/>
              </a:rPr>
              <a:t>*/</a:t>
            </a:r>
            <a:endParaRPr lang="zh-CN" altLang="en-US" sz="2000" noProof="1"/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noProof="1">
                <a:sym typeface="+mn-ea"/>
              </a:rPr>
              <a:t>	        totalDepositOut Float;</a:t>
            </a:r>
            <a:endParaRPr lang="en-US" altLang="zh-CN" sz="2000" noProof="1"/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noProof="1">
                <a:sym typeface="+mn-ea"/>
              </a:rPr>
              <a:t>             totalDepositIn Float;</a:t>
            </a:r>
            <a:endParaRPr lang="en-US" altLang="zh-CN" sz="2000" noProof="1"/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noProof="1">
                <a:sym typeface="+mn-ea"/>
              </a:rPr>
              <a:t>		inAccountnum INT;</a:t>
            </a:r>
            <a:endParaRPr lang="zh-CN" altLang="en-US" sz="2000" noProof="1"/>
          </a:p>
          <a:p>
            <a:pPr lvl="1">
              <a:lnSpc>
                <a:spcPct val="120000"/>
              </a:lnSpc>
            </a:pPr>
            <a:endParaRPr lang="zh-CN" altLang="en-US" sz="2000" noProof="1"/>
          </a:p>
          <a:p>
            <a:endParaRPr lang="zh-CN" altLang="en-US" sz="2000" noProof="1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D2395F0-02D4-414A-914E-6B8CE26482D8}"/>
              </a:ext>
            </a:extLst>
          </p:cNvPr>
          <p:cNvSpPr/>
          <p:nvPr/>
        </p:nvSpPr>
        <p:spPr>
          <a:xfrm>
            <a:off x="107504" y="6061938"/>
            <a:ext cx="8316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i="1" dirty="0">
                <a:highlight>
                  <a:srgbClr val="FFFF00"/>
                </a:highlight>
              </a:rPr>
              <a:t>https://blog.csdn.net/qq_38975453/article/details/104729681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标题 1">
            <a:extLst>
              <a:ext uri="{FF2B5EF4-FFF2-40B4-BE49-F238E27FC236}">
                <a16:creationId xmlns:a16="http://schemas.microsoft.com/office/drawing/2014/main" id="{D04E50D6-4E93-4C78-A961-48A050BBAD2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存储过程的用户接口（续）</a:t>
            </a:r>
          </a:p>
        </p:txBody>
      </p:sp>
      <p:sp>
        <p:nvSpPr>
          <p:cNvPr id="62466" name="内容占位符 2">
            <a:extLst>
              <a:ext uri="{FF2B5EF4-FFF2-40B4-BE49-F238E27FC236}">
                <a16:creationId xmlns:a16="http://schemas.microsoft.com/office/drawing/2014/main" id="{5DC47B0C-312D-4F3D-99EF-E997AA11D3C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95288" y="971550"/>
            <a:ext cx="8497887" cy="5095875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>
                <a:sym typeface="宋体" panose="02010600030101010101" pitchFamily="2" charset="-122"/>
              </a:rPr>
              <a:t> BEGIN                         	    /*</a:t>
            </a:r>
            <a:r>
              <a:rPr lang="zh-CN" altLang="en-US" sz="2000">
                <a:sym typeface="宋体" panose="02010600030101010101" pitchFamily="2" charset="-122"/>
              </a:rPr>
              <a:t>检查转出账户的余额 *</a:t>
            </a:r>
            <a:r>
              <a:rPr lang="en-US" altLang="zh-CN" sz="2000">
                <a:sym typeface="宋体" panose="02010600030101010101" pitchFamily="2" charset="-122"/>
              </a:rPr>
              <a:t>   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>
                <a:sym typeface="宋体" panose="02010600030101010101" pitchFamily="2" charset="-122"/>
              </a:rPr>
              <a:t>	       SELECT Total INTO totalDepositOut FROM Accout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>
                <a:sym typeface="宋体" panose="02010600030101010101" pitchFamily="2" charset="-122"/>
              </a:rPr>
              <a:t>	            WHERE accountnum=outAccount;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>
                <a:sym typeface="宋体" panose="02010600030101010101" pitchFamily="2" charset="-122"/>
              </a:rPr>
              <a:t>	       IF totalDepositOut IS NULL THEN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>
                <a:sym typeface="宋体" panose="02010600030101010101" pitchFamily="2" charset="-122"/>
              </a:rPr>
              <a:t>            	   /</a:t>
            </a:r>
            <a:r>
              <a:rPr lang="zh-CN" altLang="en-US" sz="2000">
                <a:sym typeface="宋体" panose="02010600030101010101" pitchFamily="2" charset="-122"/>
              </a:rPr>
              <a:t>*如果转出账户不存在或账户中没有存款</a:t>
            </a:r>
            <a:r>
              <a:rPr lang="en-US" altLang="zh-CN" sz="2000">
                <a:sym typeface="宋体" panose="02010600030101010101" pitchFamily="2" charset="-122"/>
              </a:rPr>
              <a:t>*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>
                <a:sym typeface="宋体" panose="02010600030101010101" pitchFamily="2" charset="-122"/>
              </a:rPr>
              <a:t>	                ROLLBACK; 	   /</a:t>
            </a:r>
            <a:r>
              <a:rPr lang="zh-CN" altLang="en-US" sz="2000">
                <a:sym typeface="宋体" panose="02010600030101010101" pitchFamily="2" charset="-122"/>
              </a:rPr>
              <a:t>*回滚事</a:t>
            </a:r>
            <a:r>
              <a:rPr lang="en-US" altLang="zh-CN" sz="2000">
                <a:sym typeface="宋体" panose="02010600030101010101" pitchFamily="2" charset="-122"/>
              </a:rPr>
              <a:t>务*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>
                <a:sym typeface="宋体" panose="02010600030101010101" pitchFamily="2" charset="-122"/>
              </a:rPr>
              <a:t>	                RETURN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>
                <a:sym typeface="宋体" panose="02010600030101010101" pitchFamily="2" charset="-122"/>
              </a:rPr>
              <a:t>	       END IF;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>
                <a:sym typeface="宋体" panose="02010600030101010101" pitchFamily="2" charset="-122"/>
              </a:rPr>
              <a:t>           IF totalDepositOut&lt; amount THEN    	/</a:t>
            </a:r>
            <a:r>
              <a:rPr lang="zh-CN" altLang="en-US" sz="2000">
                <a:sym typeface="宋体" panose="02010600030101010101" pitchFamily="2" charset="-122"/>
              </a:rPr>
              <a:t>*如果账户存款不足</a:t>
            </a:r>
            <a:r>
              <a:rPr lang="en-US" altLang="zh-CN" sz="2000">
                <a:sym typeface="宋体" panose="02010600030101010101" pitchFamily="2" charset="-122"/>
              </a:rPr>
              <a:t>*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>
                <a:sym typeface="宋体" panose="02010600030101010101" pitchFamily="2" charset="-122"/>
              </a:rPr>
              <a:t>	       ROLLBACK; 				/</a:t>
            </a:r>
            <a:r>
              <a:rPr lang="zh-CN" altLang="en-US" sz="2000">
                <a:sym typeface="宋体" panose="02010600030101010101" pitchFamily="2" charset="-122"/>
              </a:rPr>
              <a:t>*回滚事</a:t>
            </a:r>
            <a:r>
              <a:rPr lang="en-US" altLang="zh-CN" sz="2000">
                <a:sym typeface="宋体" panose="02010600030101010101" pitchFamily="2" charset="-122"/>
              </a:rPr>
              <a:t>务*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>
                <a:sym typeface="宋体" panose="02010600030101010101" pitchFamily="2" charset="-122"/>
              </a:rPr>
              <a:t>	       RETURN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>
                <a:sym typeface="宋体" panose="02010600030101010101" pitchFamily="2" charset="-122"/>
              </a:rPr>
              <a:t>           END IF</a:t>
            </a:r>
            <a:endParaRPr lang="en-US" altLang="zh-CN" sz="2000"/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页脚占位符 4">
            <a:extLst>
              <a:ext uri="{FF2B5EF4-FFF2-40B4-BE49-F238E27FC236}">
                <a16:creationId xmlns:a16="http://schemas.microsoft.com/office/drawing/2014/main" id="{F25F859A-6405-4C41-8D28-D8CFAB3B03B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205CA934-B78E-48C4-9F3A-9F93BD8A598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5.1.1 </a:t>
            </a:r>
            <a:r>
              <a:rPr lang="zh-CN" altLang="en-US" sz="3600"/>
              <a:t>实体完整性定义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FFC7F3D-A4A1-424D-9380-E8EDA270DB0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1098550"/>
            <a:ext cx="8229600" cy="5095875"/>
          </a:xfrm>
          <a:ln>
            <a:miter/>
          </a:ln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noProof="1"/>
              <a:t>关系模型的实体完整性</a:t>
            </a:r>
          </a:p>
          <a:p>
            <a:pPr marL="457200" lvl="1" indent="0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noProof="1">
                <a:solidFill>
                  <a:srgbClr val="0066FF"/>
                </a:solidFill>
              </a:rPr>
              <a:t>CREATE  TABLE</a:t>
            </a:r>
            <a:r>
              <a:rPr lang="zh-CN" altLang="en-US" noProof="1">
                <a:solidFill>
                  <a:srgbClr val="0066FF"/>
                </a:solidFill>
              </a:rPr>
              <a:t>中用</a:t>
            </a:r>
            <a:r>
              <a:rPr lang="en-US" altLang="zh-CN" noProof="1">
                <a:solidFill>
                  <a:srgbClr val="0066FF"/>
                </a:solidFill>
              </a:rPr>
              <a:t>PRIMARY KEY</a:t>
            </a:r>
            <a:r>
              <a:rPr lang="zh-CN" altLang="en-US" noProof="1">
                <a:solidFill>
                  <a:srgbClr val="0066FF"/>
                </a:solidFill>
              </a:rPr>
              <a:t>定义</a:t>
            </a:r>
          </a:p>
          <a:p>
            <a:pPr lvl="1" eaLnBrk="1" hangingPunct="1">
              <a:lnSpc>
                <a:spcPct val="140000"/>
              </a:lnSpc>
            </a:pPr>
            <a:endParaRPr lang="zh-CN" altLang="en-US" noProof="1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标题 1">
            <a:extLst>
              <a:ext uri="{FF2B5EF4-FFF2-40B4-BE49-F238E27FC236}">
                <a16:creationId xmlns:a16="http://schemas.microsoft.com/office/drawing/2014/main" id="{677216E2-3B52-45A5-AF13-FA3CC087DFF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存储过程的用户接口（续）</a:t>
            </a:r>
          </a:p>
        </p:txBody>
      </p:sp>
      <p:sp>
        <p:nvSpPr>
          <p:cNvPr id="22530" name="内容占位符 2">
            <a:extLst>
              <a:ext uri="{FF2B5EF4-FFF2-40B4-BE49-F238E27FC236}">
                <a16:creationId xmlns:a16="http://schemas.microsoft.com/office/drawing/2014/main" id="{8287B59F-4C60-4694-8811-471BF41682E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82563" y="971550"/>
            <a:ext cx="8847137" cy="5095875"/>
          </a:xfrm>
          <a:ln>
            <a:miter/>
          </a:ln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noProof="1">
                <a:sym typeface="+mn-ea"/>
              </a:rPr>
              <a:t>  SELECT Accountnum INTO inAccountnum FROM Account</a:t>
            </a:r>
            <a:endParaRPr lang="en-US" altLang="zh-CN" sz="2000" noProof="1"/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noProof="1">
                <a:sym typeface="+mn-ea"/>
              </a:rPr>
              <a:t>      WHERE accountnum=inAccount;</a:t>
            </a:r>
            <a:endParaRPr lang="en-US" altLang="zh-CN" sz="2000" noProof="1"/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noProof="1">
                <a:sym typeface="+mn-ea"/>
              </a:rPr>
              <a:t>  IF inAccount IS NULL THEN  		/*</a:t>
            </a:r>
            <a:r>
              <a:rPr lang="zh-CN" altLang="en-US" sz="2000" noProof="1">
                <a:sym typeface="+mn-ea"/>
              </a:rPr>
              <a:t>如果转入账户不存在</a:t>
            </a:r>
            <a:r>
              <a:rPr lang="en-US" altLang="zh-CN" sz="2000" noProof="1">
                <a:sym typeface="+mn-ea"/>
              </a:rPr>
              <a:t>*/                        </a:t>
            </a:r>
            <a:endParaRPr lang="en-US" altLang="zh-CN" sz="2000" noProof="1"/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noProof="1">
                <a:sym typeface="+mn-ea"/>
              </a:rPr>
              <a:t>	ROLLBACK; 	         	 		/*</a:t>
            </a:r>
            <a:r>
              <a:rPr lang="zh-CN" altLang="en-US" sz="2000" noProof="1">
                <a:sym typeface="+mn-ea"/>
              </a:rPr>
              <a:t>回滚事务</a:t>
            </a:r>
            <a:r>
              <a:rPr lang="en-US" altLang="zh-CN" sz="2000" noProof="1">
                <a:sym typeface="+mn-ea"/>
              </a:rPr>
              <a:t>*/</a:t>
            </a:r>
            <a:endParaRPr lang="zh-CN" altLang="en-US" sz="2000" noProof="1"/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noProof="1">
                <a:sym typeface="+mn-ea"/>
              </a:rPr>
              <a:t>	RETURN;</a:t>
            </a:r>
            <a:endParaRPr lang="en-US" altLang="zh-CN" sz="2000" noProof="1"/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noProof="1">
                <a:sym typeface="+mn-ea"/>
              </a:rPr>
              <a:t>  ENDIF;</a:t>
            </a:r>
            <a:endParaRPr lang="zh-CN" altLang="en-US" sz="2000" noProof="1"/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noProof="1">
                <a:sym typeface="+mn-ea"/>
              </a:rPr>
              <a:t>  UPDATE Account SET total=total-amount </a:t>
            </a:r>
            <a:br>
              <a:rPr lang="zh-CN" altLang="en-US" sz="2000" dirty="0">
                <a:sym typeface="+mn-ea"/>
              </a:rPr>
            </a:br>
            <a:r>
              <a:rPr lang="zh-CN" altLang="en-US" sz="2000" noProof="1">
                <a:sym typeface="+mn-ea"/>
              </a:rPr>
              <a:t>    </a:t>
            </a:r>
            <a:r>
              <a:rPr lang="en-US" altLang="zh-CN" sz="2000" noProof="1">
                <a:sym typeface="+mn-ea"/>
              </a:rPr>
              <a:t>WHERE accountnum=outAccount; /* </a:t>
            </a:r>
            <a:r>
              <a:rPr lang="zh-CN" altLang="en-US" sz="2000" noProof="1">
                <a:sym typeface="+mn-ea"/>
              </a:rPr>
              <a:t>修改转出账户余额，减去转出额 *</a:t>
            </a:r>
            <a:r>
              <a:rPr lang="en-US" altLang="zh-CN" sz="2000" noProof="1">
                <a:sym typeface="+mn-ea"/>
              </a:rPr>
              <a:t>/</a:t>
            </a:r>
            <a:endParaRPr lang="zh-CN" altLang="en-US" sz="2000" noProof="1"/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noProof="1">
                <a:sym typeface="+mn-ea"/>
              </a:rPr>
              <a:t>  UPDATE Account SET total=total + amount </a:t>
            </a:r>
            <a:endParaRPr lang="en-US" altLang="zh-CN" sz="2000" noProof="1"/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noProof="1">
                <a:sym typeface="+mn-ea"/>
              </a:rPr>
              <a:t>    WHERE   accountnum=inAccount; /* </a:t>
            </a:r>
            <a:r>
              <a:rPr lang="zh-CN" altLang="en-US" sz="2000" noProof="1">
                <a:sym typeface="+mn-ea"/>
              </a:rPr>
              <a:t>修改转入账户余额，增加转入额 *</a:t>
            </a:r>
            <a:r>
              <a:rPr lang="en-US" altLang="zh-CN" sz="2000" noProof="1">
                <a:sym typeface="+mn-ea"/>
              </a:rPr>
              <a:t>/</a:t>
            </a:r>
            <a:endParaRPr lang="zh-CN" altLang="en-US" sz="2000" noProof="1"/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noProof="1">
                <a:sym typeface="+mn-ea"/>
              </a:rPr>
              <a:t>  COMMIT;                       </a:t>
            </a:r>
            <a:r>
              <a:rPr lang="zh-CN" altLang="en-US" sz="2000" noProof="1">
                <a:sym typeface="+mn-ea"/>
              </a:rPr>
              <a:t>	</a:t>
            </a:r>
            <a:r>
              <a:rPr lang="en-US" altLang="zh-CN" sz="2000" noProof="1">
                <a:sym typeface="+mn-ea"/>
              </a:rPr>
              <a:t>/* </a:t>
            </a:r>
            <a:r>
              <a:rPr lang="zh-CN" altLang="en-US" sz="2000" noProof="1">
                <a:sym typeface="+mn-ea"/>
              </a:rPr>
              <a:t>提交转账事务 *</a:t>
            </a:r>
            <a:r>
              <a:rPr lang="en-US" altLang="zh-CN" sz="2000" noProof="1">
                <a:sym typeface="+mn-ea"/>
              </a:rPr>
              <a:t>/</a:t>
            </a:r>
            <a:endParaRPr lang="zh-CN" altLang="en-US" sz="2000" noProof="1"/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noProof="1">
                <a:sym typeface="+mn-ea"/>
              </a:rPr>
              <a:t>END;</a:t>
            </a:r>
            <a:endParaRPr lang="zh-CN" altLang="en-US" sz="2000" noProof="1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标题 1">
            <a:extLst>
              <a:ext uri="{FF2B5EF4-FFF2-40B4-BE49-F238E27FC236}">
                <a16:creationId xmlns:a16="http://schemas.microsoft.com/office/drawing/2014/main" id="{67215F9E-0CD0-4F45-BC21-FD97EF76B92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30163"/>
            <a:ext cx="8229600" cy="1128713"/>
          </a:xfrm>
        </p:spPr>
        <p:txBody>
          <a:bodyPr/>
          <a:lstStyle/>
          <a:p>
            <a:r>
              <a:rPr lang="zh-CN" altLang="en-US"/>
              <a:t>存储过程的用户接口（续）</a:t>
            </a:r>
          </a:p>
        </p:txBody>
      </p:sp>
      <p:sp>
        <p:nvSpPr>
          <p:cNvPr id="25602" name="内容占位符 2">
            <a:extLst>
              <a:ext uri="{FF2B5EF4-FFF2-40B4-BE49-F238E27FC236}">
                <a16:creationId xmlns:a16="http://schemas.microsoft.com/office/drawing/2014/main" id="{5D18F5D1-C5A5-4857-AB79-E990F6EC41B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79388" y="1098550"/>
            <a:ext cx="8999537" cy="4727575"/>
          </a:xfrm>
          <a:ln>
            <a:miter/>
          </a:ln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noProof="1"/>
              <a:t>（</a:t>
            </a:r>
            <a:r>
              <a:rPr lang="en-US" altLang="zh-CN" noProof="1"/>
              <a:t>2</a:t>
            </a:r>
            <a:r>
              <a:rPr lang="zh-CN" altLang="en-US" noProof="1"/>
              <a:t>）执行存储过程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 noProof="1"/>
              <a:t>	 </a:t>
            </a:r>
            <a:r>
              <a:rPr lang="zh-CN" altLang="en-US" sz="2400" noProof="1"/>
              <a:t> </a:t>
            </a:r>
            <a:r>
              <a:rPr lang="en-US" altLang="zh-CN" sz="2400" noProof="1">
                <a:solidFill>
                  <a:srgbClr val="0066FF"/>
                </a:solidFill>
              </a:rPr>
              <a:t>CALL/PERFORM  P</a:t>
            </a:r>
            <a:r>
              <a:rPr lang="zh-CN" altLang="en-US" sz="2400" noProof="1">
                <a:solidFill>
                  <a:srgbClr val="0066FF"/>
                </a:solidFill>
              </a:rPr>
              <a:t>ROCEDURE</a:t>
            </a:r>
            <a:r>
              <a:rPr lang="en-US" altLang="zh-CN" sz="2400" noProof="1">
                <a:solidFill>
                  <a:srgbClr val="0066FF"/>
                </a:solidFill>
              </a:rPr>
              <a:t> </a:t>
            </a:r>
            <a:r>
              <a:rPr lang="zh-CN" altLang="en-US" sz="2400" noProof="1">
                <a:solidFill>
                  <a:srgbClr val="0066FF"/>
                </a:solidFill>
              </a:rPr>
              <a:t>过程名</a:t>
            </a:r>
            <a:r>
              <a:rPr lang="en-US" altLang="zh-CN" sz="2400" noProof="1">
                <a:solidFill>
                  <a:srgbClr val="0066FF"/>
                </a:solidFill>
              </a:rPr>
              <a:t>(</a:t>
            </a:r>
            <a:r>
              <a:rPr lang="zh-CN" altLang="en-US" sz="2400" noProof="1">
                <a:solidFill>
                  <a:srgbClr val="0066FF"/>
                </a:solidFill>
              </a:rPr>
              <a:t>[参数</a:t>
            </a:r>
            <a:r>
              <a:rPr lang="en-US" altLang="zh-CN" sz="2400" noProof="1">
                <a:solidFill>
                  <a:srgbClr val="0066FF"/>
                </a:solidFill>
              </a:rPr>
              <a:t>1,</a:t>
            </a:r>
            <a:r>
              <a:rPr lang="zh-CN" altLang="en-US" sz="2400" noProof="1">
                <a:solidFill>
                  <a:srgbClr val="0066FF"/>
                </a:solidFill>
              </a:rPr>
              <a:t>参数</a:t>
            </a:r>
            <a:r>
              <a:rPr lang="en-US" altLang="zh-CN" sz="2400" noProof="1">
                <a:solidFill>
                  <a:srgbClr val="0066FF"/>
                </a:solidFill>
              </a:rPr>
              <a:t>2,...</a:t>
            </a:r>
            <a:r>
              <a:rPr lang="zh-CN" altLang="en-US" sz="2400" noProof="1">
                <a:solidFill>
                  <a:srgbClr val="0066FF"/>
                </a:solidFill>
              </a:rPr>
              <a:t>]</a:t>
            </a:r>
            <a:r>
              <a:rPr lang="en-US" altLang="zh-CN" sz="2400" noProof="1">
                <a:solidFill>
                  <a:srgbClr val="0066FF"/>
                </a:solidFill>
              </a:rPr>
              <a:t>)</a:t>
            </a:r>
            <a:r>
              <a:rPr lang="zh-CN" altLang="en-US" sz="2400" noProof="1">
                <a:solidFill>
                  <a:srgbClr val="0066FF"/>
                </a:solidFill>
              </a:rPr>
              <a:t>；</a:t>
            </a:r>
          </a:p>
          <a:p>
            <a:pPr lvl="1">
              <a:lnSpc>
                <a:spcPct val="120000"/>
              </a:lnSpc>
            </a:pPr>
            <a:r>
              <a:rPr lang="zh-CN" altLang="en-US" noProof="1"/>
              <a:t>使用</a:t>
            </a:r>
            <a:r>
              <a:rPr lang="en-US" altLang="zh-CN" noProof="1"/>
              <a:t>CALL</a:t>
            </a:r>
            <a:r>
              <a:rPr lang="zh-CN" altLang="en-US" noProof="1"/>
              <a:t>或者</a:t>
            </a:r>
            <a:r>
              <a:rPr lang="en-US" altLang="zh-CN" noProof="1"/>
              <a:t>PERFORM</a:t>
            </a:r>
            <a:r>
              <a:rPr lang="zh-CN" altLang="en-US" noProof="1"/>
              <a:t>等方式激活存储过程的执行</a:t>
            </a:r>
          </a:p>
          <a:p>
            <a:pPr lvl="1">
              <a:lnSpc>
                <a:spcPct val="120000"/>
              </a:lnSpc>
            </a:pPr>
            <a:r>
              <a:rPr lang="zh-CN" altLang="en-US" noProof="1"/>
              <a:t>数据库服务器支持在过程体中调用其他存储过程</a:t>
            </a:r>
          </a:p>
          <a:p>
            <a:pPr lvl="1">
              <a:lnSpc>
                <a:spcPct val="120000"/>
              </a:lnSpc>
            </a:pPr>
            <a:endParaRPr lang="zh-CN" altLang="en-US" noProof="1"/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noProof="1">
                <a:sym typeface="+mn-ea"/>
              </a:rPr>
              <a:t>[</a:t>
            </a:r>
            <a:r>
              <a:rPr lang="zh-CN" altLang="en-US" sz="2400" noProof="1">
                <a:sym typeface="+mn-ea"/>
              </a:rPr>
              <a:t>例</a:t>
            </a:r>
            <a:r>
              <a:rPr lang="en-US" altLang="zh-CN" sz="2400" noProof="1">
                <a:sym typeface="+mn-ea"/>
              </a:rPr>
              <a:t>8.9]</a:t>
            </a:r>
            <a:r>
              <a:rPr lang="zh-CN" altLang="en-US" sz="2400" noProof="1">
                <a:sym typeface="+mn-ea"/>
              </a:rPr>
              <a:t> 从账户</a:t>
            </a:r>
            <a:r>
              <a:rPr lang="en-US" altLang="zh-CN" sz="2400" noProof="1">
                <a:sym typeface="+mn-ea"/>
              </a:rPr>
              <a:t>01003815868</a:t>
            </a:r>
            <a:r>
              <a:rPr lang="zh-CN" altLang="en-US" sz="2400" noProof="1">
                <a:sym typeface="+mn-ea"/>
              </a:rPr>
              <a:t>转</a:t>
            </a:r>
            <a:r>
              <a:rPr lang="en-US" altLang="zh-CN" sz="2400" noProof="1">
                <a:sym typeface="+mn-ea"/>
              </a:rPr>
              <a:t>10000</a:t>
            </a:r>
            <a:r>
              <a:rPr lang="zh-CN" altLang="en-US" sz="2400" noProof="1">
                <a:sym typeface="+mn-ea"/>
              </a:rPr>
              <a:t>元到</a:t>
            </a:r>
            <a:r>
              <a:rPr lang="en-US" altLang="zh-CN" sz="2400" noProof="1">
                <a:sym typeface="+mn-ea"/>
              </a:rPr>
              <a:t>01003813828</a:t>
            </a:r>
            <a:r>
              <a:rPr lang="zh-CN" altLang="en-US" sz="2400" noProof="1">
                <a:sym typeface="+mn-ea"/>
              </a:rPr>
              <a:t>账户中。</a:t>
            </a:r>
            <a:endParaRPr lang="zh-CN" altLang="en-US" sz="2400" noProof="1"/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noProof="1">
                <a:sym typeface="+mn-ea"/>
              </a:rPr>
              <a:t>CALL </a:t>
            </a:r>
            <a:r>
              <a:rPr lang="zh-CN" altLang="en-US" sz="2400" noProof="1">
                <a:sym typeface="+mn-ea"/>
              </a:rPr>
              <a:t>PROCEDURE</a:t>
            </a:r>
            <a:r>
              <a:rPr lang="en-US" altLang="zh-CN" sz="2400" noProof="1">
                <a:sym typeface="+mn-ea"/>
              </a:rPr>
              <a:t>       TRANSFER(01003813828,01003815868,10000);</a:t>
            </a:r>
            <a:endParaRPr lang="zh-CN" altLang="en-US" sz="2400" noProof="1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标题 1">
            <a:extLst>
              <a:ext uri="{FF2B5EF4-FFF2-40B4-BE49-F238E27FC236}">
                <a16:creationId xmlns:a16="http://schemas.microsoft.com/office/drawing/2014/main" id="{53A358F5-890F-48DC-B04D-2D51E59CCB3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存储过程的用户接口（续）</a:t>
            </a:r>
          </a:p>
        </p:txBody>
      </p:sp>
      <p:sp>
        <p:nvSpPr>
          <p:cNvPr id="65538" name="内容占位符 2">
            <a:extLst>
              <a:ext uri="{FF2B5EF4-FFF2-40B4-BE49-F238E27FC236}">
                <a16:creationId xmlns:a16="http://schemas.microsoft.com/office/drawing/2014/main" id="{053F4BAB-6BFB-4228-83B9-53869D2DD8D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）修改存储过程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/>
              <a:t>   </a:t>
            </a:r>
            <a:r>
              <a:rPr lang="zh-CN" altLang="en-US">
                <a:solidFill>
                  <a:srgbClr val="0066FF"/>
                </a:solidFill>
              </a:rPr>
              <a:t> </a:t>
            </a:r>
            <a:r>
              <a:rPr lang="en-US" altLang="zh-CN" sz="2400">
                <a:solidFill>
                  <a:srgbClr val="0066FF"/>
                </a:solidFill>
              </a:rPr>
              <a:t>ALTER PROCEDURE </a:t>
            </a:r>
            <a:r>
              <a:rPr lang="zh-CN" altLang="en-US" sz="2400">
                <a:solidFill>
                  <a:srgbClr val="0066FF"/>
                </a:solidFill>
              </a:rPr>
              <a:t>过程名</a:t>
            </a:r>
            <a:r>
              <a:rPr lang="en-US" altLang="zh-CN" sz="2400">
                <a:solidFill>
                  <a:srgbClr val="0066FF"/>
                </a:solidFill>
              </a:rPr>
              <a:t>1  RENAME TO </a:t>
            </a:r>
            <a:r>
              <a:rPr lang="zh-CN" altLang="en-US" sz="2400">
                <a:solidFill>
                  <a:srgbClr val="0066FF"/>
                </a:solidFill>
              </a:rPr>
              <a:t>过程名</a:t>
            </a:r>
            <a:r>
              <a:rPr lang="en-US" altLang="zh-CN" sz="2400">
                <a:solidFill>
                  <a:srgbClr val="0066FF"/>
                </a:solidFill>
              </a:rPr>
              <a:t>2;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</a:t>
            </a:r>
            <a:r>
              <a:rPr lang="en-US" altLang="zh-CN"/>
              <a:t>删除存储过程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</a:t>
            </a:r>
            <a:r>
              <a:rPr lang="en-US" altLang="zh-CN" sz="2400">
                <a:solidFill>
                  <a:srgbClr val="0066FF"/>
                </a:solidFill>
              </a:rPr>
              <a:t>DROP  PROCEDURE 过程名()；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>
            <a:extLst>
              <a:ext uri="{FF2B5EF4-FFF2-40B4-BE49-F238E27FC236}">
                <a16:creationId xmlns:a16="http://schemas.microsoft.com/office/drawing/2014/main" id="{B88FB0FC-8896-41E7-8206-2DB02571267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/>
              <a:t>8.3</a:t>
            </a:r>
            <a:r>
              <a:rPr lang="zh-CN" altLang="en-US"/>
              <a:t> 存储过程和函数</a:t>
            </a:r>
          </a:p>
        </p:txBody>
      </p:sp>
      <p:sp>
        <p:nvSpPr>
          <p:cNvPr id="66562" name="内容占位符 2">
            <a:extLst>
              <a:ext uri="{FF2B5EF4-FFF2-40B4-BE49-F238E27FC236}">
                <a16:creationId xmlns:a16="http://schemas.microsoft.com/office/drawing/2014/main" id="{BF5178FF-FDC7-4033-B360-37425124E0D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720725" y="971550"/>
            <a:ext cx="8229600" cy="4787900"/>
          </a:xfrm>
        </p:spPr>
        <p:txBody>
          <a:bodyPr/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/>
              <a:t>8.3.1  </a:t>
            </a:r>
            <a:r>
              <a:rPr lang="zh-CN" altLang="en-US"/>
              <a:t>存储过程</a:t>
            </a:r>
            <a:endParaRPr lang="en-US" altLang="zh-CN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B050"/>
                </a:solidFill>
              </a:rPr>
              <a:t>8.3.2  </a:t>
            </a:r>
            <a:r>
              <a:rPr lang="zh-CN" altLang="en-US">
                <a:solidFill>
                  <a:srgbClr val="00B050"/>
                </a:solidFill>
              </a:rPr>
              <a:t>函数</a:t>
            </a:r>
            <a:endParaRPr lang="en-US" altLang="zh-CN">
              <a:solidFill>
                <a:srgbClr val="00B050"/>
              </a:solidFill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标题 1">
            <a:extLst>
              <a:ext uri="{FF2B5EF4-FFF2-40B4-BE49-F238E27FC236}">
                <a16:creationId xmlns:a16="http://schemas.microsoft.com/office/drawing/2014/main" id="{2AFFEC37-1A36-4540-957A-96AD5D53FDE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/>
              <a:t>8.3.2 </a:t>
            </a:r>
            <a:r>
              <a:rPr lang="zh-CN" altLang="en-US"/>
              <a:t>函数</a:t>
            </a:r>
          </a:p>
        </p:txBody>
      </p:sp>
      <p:sp>
        <p:nvSpPr>
          <p:cNvPr id="67586" name="内容占位符 2">
            <a:extLst>
              <a:ext uri="{FF2B5EF4-FFF2-40B4-BE49-F238E27FC236}">
                <a16:creationId xmlns:a16="http://schemas.microsoft.com/office/drawing/2014/main" id="{F490DB97-E4CF-4DC0-B739-50C989ADBD5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95288" y="1098550"/>
            <a:ext cx="8229600" cy="46609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函数和存储过程的异同</a:t>
            </a:r>
            <a:endParaRPr lang="en-US" altLang="zh-CN"/>
          </a:p>
          <a:p>
            <a:pPr lvl="1">
              <a:lnSpc>
                <a:spcPct val="150000"/>
              </a:lnSpc>
            </a:pPr>
            <a:r>
              <a:rPr lang="zh-CN" altLang="en-US"/>
              <a:t>同：都是持久性存储模块</a:t>
            </a:r>
            <a:endParaRPr lang="en-US" altLang="zh-CN"/>
          </a:p>
          <a:p>
            <a:pPr lvl="1">
              <a:lnSpc>
                <a:spcPct val="150000"/>
              </a:lnSpc>
            </a:pPr>
            <a:r>
              <a:rPr lang="zh-CN" altLang="en-US"/>
              <a:t>异：</a:t>
            </a:r>
            <a:r>
              <a:rPr lang="zh-CN" altLang="en-US" u="sng"/>
              <a:t>函数必须指定返回的类型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标题 1">
            <a:extLst>
              <a:ext uri="{FF2B5EF4-FFF2-40B4-BE49-F238E27FC236}">
                <a16:creationId xmlns:a16="http://schemas.microsoft.com/office/drawing/2014/main" id="{3A98A4F9-7895-4C39-A5AA-191297EA300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函数（续）</a:t>
            </a:r>
          </a:p>
        </p:txBody>
      </p:sp>
      <p:sp>
        <p:nvSpPr>
          <p:cNvPr id="68610" name="内容占位符 2">
            <a:extLst>
              <a:ext uri="{FF2B5EF4-FFF2-40B4-BE49-F238E27FC236}">
                <a16:creationId xmlns:a16="http://schemas.microsoft.com/office/drawing/2014/main" id="{85E7F5A9-9A7E-4298-BF18-3375B63E01F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95288" y="1098550"/>
            <a:ext cx="8229600" cy="466090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/>
              <a:t>1. </a:t>
            </a:r>
            <a:r>
              <a:rPr lang="zh-CN" altLang="en-US"/>
              <a:t>函数的定义语句格式</a:t>
            </a:r>
            <a:endParaRPr lang="en-US" altLang="zh-CN"/>
          </a:p>
          <a:p>
            <a:pPr marL="457200" lvl="1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/>
              <a:t>CREATE OR REPLACE </a:t>
            </a:r>
            <a:r>
              <a:rPr lang="en-US" altLang="zh-CN">
                <a:solidFill>
                  <a:srgbClr val="0066FF"/>
                </a:solidFill>
              </a:rPr>
              <a:t>FUNCTION</a:t>
            </a:r>
            <a:r>
              <a:rPr lang="en-US" altLang="zh-CN"/>
              <a:t> </a:t>
            </a:r>
            <a:r>
              <a:rPr lang="zh-CN" altLang="en-US"/>
              <a:t>函数名 </a:t>
            </a:r>
            <a:r>
              <a:rPr lang="en-US" altLang="zh-CN"/>
              <a:t>([</a:t>
            </a:r>
            <a:r>
              <a:rPr lang="zh-CN" altLang="en-US"/>
              <a:t>参数</a:t>
            </a:r>
            <a:r>
              <a:rPr lang="en-US" altLang="zh-CN"/>
              <a:t>1,</a:t>
            </a:r>
            <a:r>
              <a:rPr lang="zh-CN" altLang="en-US"/>
              <a:t>参数</a:t>
            </a:r>
            <a:r>
              <a:rPr lang="en-US" altLang="zh-CN"/>
              <a:t>2,…]) </a:t>
            </a:r>
            <a:r>
              <a:rPr lang="en-US" altLang="zh-CN">
                <a:solidFill>
                  <a:srgbClr val="0066FF"/>
                </a:solidFill>
              </a:rPr>
              <a:t>RETURNS</a:t>
            </a:r>
            <a:r>
              <a:rPr lang="en-US" altLang="zh-CN"/>
              <a:t> &lt;</a:t>
            </a:r>
            <a:r>
              <a:rPr lang="zh-CN" altLang="en-US"/>
              <a:t>类型</a:t>
            </a:r>
            <a:r>
              <a:rPr lang="en-US" altLang="zh-CN"/>
              <a:t>&gt;</a:t>
            </a:r>
            <a:r>
              <a:rPr lang="zh-CN" altLang="en-US"/>
              <a:t>  </a:t>
            </a:r>
            <a:r>
              <a:rPr lang="en-US" altLang="zh-CN"/>
              <a:t>AS &lt;</a:t>
            </a:r>
            <a:r>
              <a:rPr lang="zh-CN" altLang="en-US"/>
              <a:t>过程化</a:t>
            </a:r>
            <a:r>
              <a:rPr lang="en-US" altLang="zh-CN"/>
              <a:t>SQL</a:t>
            </a:r>
            <a:r>
              <a:rPr lang="zh-CN" altLang="en-US"/>
              <a:t>块</a:t>
            </a:r>
            <a:r>
              <a:rPr lang="en-US" altLang="zh-CN"/>
              <a:t>&gt;;</a:t>
            </a:r>
            <a:endParaRPr lang="zh-CN" altLang="en-US"/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/>
              <a:t>2. </a:t>
            </a:r>
            <a:r>
              <a:rPr lang="zh-CN" altLang="en-US"/>
              <a:t>函数的执行语句格式</a:t>
            </a:r>
            <a:endParaRPr lang="en-US" altLang="zh-CN"/>
          </a:p>
          <a:p>
            <a:pPr marL="457200" lvl="1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/>
              <a:t>CALL/SELECT </a:t>
            </a:r>
            <a:r>
              <a:rPr lang="zh-CN" altLang="en-US"/>
              <a:t>函数名 </a:t>
            </a:r>
            <a:r>
              <a:rPr lang="en-US" altLang="zh-CN"/>
              <a:t>([</a:t>
            </a:r>
            <a:r>
              <a:rPr lang="zh-CN" altLang="en-US"/>
              <a:t>参数</a:t>
            </a:r>
            <a:r>
              <a:rPr lang="en-US" altLang="zh-CN"/>
              <a:t>1,</a:t>
            </a:r>
            <a:r>
              <a:rPr lang="zh-CN" altLang="en-US"/>
              <a:t>参数</a:t>
            </a:r>
            <a:r>
              <a:rPr lang="en-US" altLang="zh-CN"/>
              <a:t>2,…]);</a:t>
            </a:r>
            <a:endParaRPr lang="zh-CN" altLang="en-US"/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/>
              <a:t>3. </a:t>
            </a:r>
            <a:r>
              <a:rPr lang="zh-CN" altLang="en-US"/>
              <a:t>修改函数</a:t>
            </a:r>
            <a:endParaRPr lang="en-US" altLang="zh-CN"/>
          </a:p>
          <a:p>
            <a:pPr marL="457200" lvl="1" indent="0">
              <a:lnSpc>
                <a:spcPct val="120000"/>
              </a:lnSpc>
            </a:pPr>
            <a:r>
              <a:rPr lang="zh-CN" altLang="en-US"/>
              <a:t>重命名</a:t>
            </a:r>
            <a:endParaRPr lang="en-US" altLang="zh-CN"/>
          </a:p>
          <a:p>
            <a:pPr marL="914400" lvl="2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/>
              <a:t>ALTER FUNCTION </a:t>
            </a:r>
            <a:r>
              <a:rPr lang="zh-CN" altLang="en-US"/>
              <a:t>过程名</a:t>
            </a:r>
            <a:r>
              <a:rPr lang="en-US" altLang="zh-CN"/>
              <a:t>1 RENAME TO </a:t>
            </a:r>
            <a:r>
              <a:rPr lang="zh-CN" altLang="en-US"/>
              <a:t>过程名</a:t>
            </a:r>
            <a:r>
              <a:rPr lang="en-US" altLang="zh-CN"/>
              <a:t>2;</a:t>
            </a:r>
            <a:endParaRPr lang="zh-CN" altLang="en-US"/>
          </a:p>
          <a:p>
            <a:pPr marL="457200" lvl="1" indent="0">
              <a:lnSpc>
                <a:spcPct val="120000"/>
              </a:lnSpc>
            </a:pPr>
            <a:r>
              <a:rPr lang="zh-CN" altLang="en-US"/>
              <a:t>重新编译</a:t>
            </a:r>
            <a:endParaRPr lang="en-US" altLang="zh-CN"/>
          </a:p>
          <a:p>
            <a:pPr marL="914400" lvl="2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/>
              <a:t>ALTER FUNCTION </a:t>
            </a:r>
            <a:r>
              <a:rPr lang="zh-CN" altLang="en-US"/>
              <a:t>过程名 </a:t>
            </a:r>
            <a:r>
              <a:rPr lang="en-US" altLang="zh-CN"/>
              <a:t>COMPILE;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文本框 1">
            <a:extLst>
              <a:ext uri="{FF2B5EF4-FFF2-40B4-BE49-F238E27FC236}">
                <a16:creationId xmlns:a16="http://schemas.microsoft.com/office/drawing/2014/main" id="{B1C4AC31-E88A-408E-BD2E-8A1E245FB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2063" y="1990725"/>
            <a:ext cx="64246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T-SQL </a:t>
            </a:r>
            <a:r>
              <a:rPr lang="zh-CN" altLang="en-US"/>
              <a:t>自定义函数可参考：</a:t>
            </a:r>
          </a:p>
          <a:p>
            <a:r>
              <a:rPr lang="zh-CN" altLang="en-US"/>
              <a:t>https://www.cnblogs.com/Brambling/p/6686947.html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页脚占位符 4">
            <a:extLst>
              <a:ext uri="{FF2B5EF4-FFF2-40B4-BE49-F238E27FC236}">
                <a16:creationId xmlns:a16="http://schemas.microsoft.com/office/drawing/2014/main" id="{E0C81DF2-DF4C-4F0B-A141-4E9D52D3683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6A45D282-B8FD-4AE2-B403-0D6852A1724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en-US" sz="3600"/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8A11BF46-BA88-4E65-8D81-FB0FBF6B8C2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ln>
            <a:miter/>
          </a:ln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720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END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页脚占位符 4">
            <a:extLst>
              <a:ext uri="{FF2B5EF4-FFF2-40B4-BE49-F238E27FC236}">
                <a16:creationId xmlns:a16="http://schemas.microsoft.com/office/drawing/2014/main" id="{8B96D8A6-D024-44CC-A5C8-E195E7FF69A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36C523B6-F3F2-4722-82B4-E5CA89C7840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实体完整性定义</a:t>
            </a:r>
            <a:r>
              <a:rPr lang="en-US" altLang="zh-CN" sz="3600"/>
              <a:t>（</a:t>
            </a:r>
            <a:r>
              <a:rPr lang="zh-CN" altLang="en-US" sz="3600"/>
              <a:t>续</a:t>
            </a:r>
            <a:r>
              <a:rPr lang="en-US" altLang="zh-CN" sz="3600"/>
              <a:t>）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15F78A9-540D-4C4A-BB7C-AABFB43DD54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ln>
            <a:miter/>
          </a:ln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noProof="1"/>
              <a:t>[</a:t>
            </a:r>
            <a:r>
              <a:rPr lang="zh-CN" altLang="en-US" sz="2400" noProof="1"/>
              <a:t>例5.</a:t>
            </a:r>
            <a:r>
              <a:rPr lang="en-US" altLang="zh-CN" sz="2400" noProof="1"/>
              <a:t>1]</a:t>
            </a:r>
            <a:r>
              <a:rPr lang="zh-CN" altLang="en-US" sz="2400" noProof="1"/>
              <a:t> 将</a:t>
            </a:r>
            <a:r>
              <a:rPr lang="en-US" altLang="zh-CN" sz="2400" noProof="1"/>
              <a:t>Student</a:t>
            </a:r>
            <a:r>
              <a:rPr lang="zh-CN" altLang="en-US" sz="2400" noProof="1"/>
              <a:t>表中的</a:t>
            </a:r>
            <a:r>
              <a:rPr lang="en-US" altLang="zh-CN" sz="2400" noProof="1"/>
              <a:t>Sno</a:t>
            </a:r>
            <a:r>
              <a:rPr lang="zh-CN" altLang="en-US" sz="2400" noProof="1"/>
              <a:t>属性定义为码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 noProof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noProof="1"/>
              <a:t>         </a:t>
            </a:r>
            <a:r>
              <a:rPr lang="en-US" altLang="x-none" sz="2400" noProof="1"/>
              <a:t>（</a:t>
            </a:r>
            <a:r>
              <a:rPr lang="en-US" altLang="zh-CN" sz="2400" noProof="1"/>
              <a:t>1</a:t>
            </a:r>
            <a:r>
              <a:rPr lang="en-US" altLang="x-none" sz="2400" noProof="1"/>
              <a:t>）</a:t>
            </a:r>
            <a:r>
              <a:rPr lang="zh-CN" altLang="en-US" sz="2400" noProof="1"/>
              <a:t>在列级定义主码              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55" noProof="1"/>
              <a:t>              </a:t>
            </a:r>
            <a:r>
              <a:rPr lang="en-US" altLang="zh-CN" sz="2055" noProof="1"/>
              <a:t>CREATE TABLE Student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x-none" sz="2055" noProof="1"/>
              <a:t>                </a:t>
            </a:r>
            <a:r>
              <a:rPr lang="zh-CN" altLang="en-US" sz="2055" noProof="1"/>
              <a:t>(  </a:t>
            </a:r>
            <a:r>
              <a:rPr lang="en-US" altLang="zh-CN" sz="2055" noProof="1">
                <a:solidFill>
                  <a:srgbClr val="FF00FF"/>
                </a:solidFill>
              </a:rPr>
              <a:t>Sno  CHAR</a:t>
            </a:r>
            <a:r>
              <a:rPr lang="zh-CN" altLang="en-US" sz="2055" noProof="1">
                <a:solidFill>
                  <a:srgbClr val="FF00FF"/>
                </a:solidFill>
              </a:rPr>
              <a:t>(</a:t>
            </a:r>
            <a:r>
              <a:rPr lang="en-US" altLang="zh-CN" sz="2055" noProof="1">
                <a:solidFill>
                  <a:srgbClr val="FF00FF"/>
                </a:solidFill>
              </a:rPr>
              <a:t>9</a:t>
            </a:r>
            <a:r>
              <a:rPr lang="zh-CN" altLang="en-US" sz="2055" noProof="1">
                <a:solidFill>
                  <a:srgbClr val="FF00FF"/>
                </a:solidFill>
              </a:rPr>
              <a:t>)</a:t>
            </a:r>
            <a:r>
              <a:rPr lang="en-US" altLang="zh-CN" sz="2055" noProof="1">
                <a:solidFill>
                  <a:srgbClr val="FF00FF"/>
                </a:solidFill>
              </a:rPr>
              <a:t>  PRIMARY KEY</a:t>
            </a:r>
            <a:r>
              <a:rPr lang="zh-CN" altLang="en-US" sz="2055" noProof="1">
                <a:solidFill>
                  <a:srgbClr val="FF00FF"/>
                </a:solidFill>
              </a:rPr>
              <a:t>,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55" noProof="1"/>
              <a:t>                   </a:t>
            </a:r>
            <a:r>
              <a:rPr lang="en-US" altLang="zh-CN" sz="2055" noProof="1"/>
              <a:t>Sname  CHAR</a:t>
            </a:r>
            <a:r>
              <a:rPr lang="zh-CN" altLang="en-US" sz="2055" noProof="1"/>
              <a:t>(</a:t>
            </a:r>
            <a:r>
              <a:rPr lang="en-US" altLang="zh-CN" sz="2055" noProof="1"/>
              <a:t>20</a:t>
            </a:r>
            <a:r>
              <a:rPr lang="zh-CN" altLang="en-US" sz="2055" noProof="1"/>
              <a:t>)</a:t>
            </a:r>
            <a:r>
              <a:rPr lang="en-US" altLang="zh-CN" sz="2055" noProof="1"/>
              <a:t> NOT NULL</a:t>
            </a:r>
            <a:r>
              <a:rPr lang="zh-CN" altLang="en-US" sz="2055" noProof="1"/>
              <a:t>,     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55" noProof="1"/>
              <a:t>                   </a:t>
            </a:r>
            <a:r>
              <a:rPr lang="en-US" altLang="zh-CN" sz="2055" noProof="1"/>
              <a:t>Ssex  CHAR</a:t>
            </a:r>
            <a:r>
              <a:rPr lang="zh-CN" altLang="en-US" sz="2055" noProof="1"/>
              <a:t>(</a:t>
            </a:r>
            <a:r>
              <a:rPr lang="en-US" altLang="zh-CN" sz="2055" noProof="1"/>
              <a:t>2</a:t>
            </a:r>
            <a:r>
              <a:rPr lang="zh-CN" altLang="en-US" sz="2055" noProof="1"/>
              <a:t>),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55" noProof="1"/>
              <a:t>                   </a:t>
            </a:r>
            <a:r>
              <a:rPr lang="en-US" altLang="zh-CN" sz="2055" noProof="1"/>
              <a:t>Sage  SMALLINT</a:t>
            </a:r>
            <a:r>
              <a:rPr lang="zh-CN" altLang="en-US" sz="2055" noProof="1"/>
              <a:t>,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55" noProof="1"/>
              <a:t>                   </a:t>
            </a:r>
            <a:r>
              <a:rPr lang="en-US" altLang="zh-CN" sz="2055" noProof="1"/>
              <a:t>Sdept  CHAR</a:t>
            </a:r>
            <a:r>
              <a:rPr lang="zh-CN" altLang="en-US" sz="2055" noProof="1"/>
              <a:t>(</a:t>
            </a:r>
            <a:r>
              <a:rPr lang="en-US" altLang="zh-CN" sz="2055" noProof="1"/>
              <a:t>20</a:t>
            </a:r>
            <a:r>
              <a:rPr lang="zh-CN" altLang="en-US" sz="2055" noProof="1"/>
              <a:t>)</a:t>
            </a:r>
            <a:endParaRPr lang="en-US" altLang="zh-CN" sz="2055" noProof="1"/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55" noProof="1"/>
              <a:t>                </a:t>
            </a:r>
            <a:r>
              <a:rPr lang="zh-CN" altLang="en-US" sz="2055" noProof="1"/>
              <a:t>)</a:t>
            </a:r>
            <a:r>
              <a:rPr lang="en-US" altLang="zh-CN" sz="2055" noProof="1"/>
              <a:t>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页脚占位符 4">
            <a:extLst>
              <a:ext uri="{FF2B5EF4-FFF2-40B4-BE49-F238E27FC236}">
                <a16:creationId xmlns:a16="http://schemas.microsoft.com/office/drawing/2014/main" id="{413CBBE0-2873-4016-B9B4-BBA8C9F4ADC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53B74D94-8489-4C0F-A0FC-62CF931AAE7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实体完整性定义</a:t>
            </a:r>
            <a:r>
              <a:rPr lang="en-US" altLang="zh-CN" sz="3600"/>
              <a:t>（</a:t>
            </a:r>
            <a:r>
              <a:rPr lang="zh-CN" altLang="en-US" sz="3600"/>
              <a:t>续</a:t>
            </a:r>
            <a:r>
              <a:rPr lang="en-US" altLang="zh-CN" sz="3600"/>
              <a:t>）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FB75280A-2A60-49B5-837D-AB7F24E09DF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63575" y="1457325"/>
            <a:ext cx="8229600" cy="5024438"/>
          </a:xfrm>
          <a:ln>
            <a:miter/>
          </a:ln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x-none" sz="2400" noProof="1"/>
              <a:t>（</a:t>
            </a:r>
            <a:r>
              <a:rPr lang="en-US" altLang="zh-CN" sz="2400" noProof="1"/>
              <a:t>2</a:t>
            </a:r>
            <a:r>
              <a:rPr lang="en-US" altLang="x-none" sz="2400" noProof="1"/>
              <a:t>）</a:t>
            </a:r>
            <a:r>
              <a:rPr lang="zh-CN" altLang="en-US" sz="2400" noProof="1"/>
              <a:t>在表级定义主码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55" noProof="1"/>
              <a:t>    </a:t>
            </a:r>
            <a:r>
              <a:rPr lang="en-US" altLang="zh-CN" sz="2055" noProof="1"/>
              <a:t>CREATE TABLE Student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x-none" sz="2055" noProof="1"/>
              <a:t>        </a:t>
            </a:r>
            <a:r>
              <a:rPr lang="zh-CN" altLang="en-US" sz="2055" noProof="1"/>
              <a:t>(  </a:t>
            </a:r>
            <a:r>
              <a:rPr lang="en-US" altLang="zh-CN" sz="2055" noProof="1"/>
              <a:t>Sno  CHAR</a:t>
            </a:r>
            <a:r>
              <a:rPr lang="zh-CN" altLang="en-US" sz="2055" noProof="1"/>
              <a:t>(</a:t>
            </a:r>
            <a:r>
              <a:rPr lang="en-US" altLang="zh-CN" sz="2055" noProof="1"/>
              <a:t>9</a:t>
            </a:r>
            <a:r>
              <a:rPr lang="zh-CN" altLang="en-US" sz="2055" noProof="1"/>
              <a:t>), 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55" noProof="1"/>
              <a:t>           </a:t>
            </a:r>
            <a:r>
              <a:rPr lang="en-US" altLang="zh-CN" sz="2055" noProof="1"/>
              <a:t>Sname  CHAR</a:t>
            </a:r>
            <a:r>
              <a:rPr lang="zh-CN" altLang="en-US" sz="2055" noProof="1"/>
              <a:t>(</a:t>
            </a:r>
            <a:r>
              <a:rPr lang="en-US" altLang="zh-CN" sz="2055" noProof="1"/>
              <a:t>20</a:t>
            </a:r>
            <a:r>
              <a:rPr lang="zh-CN" altLang="en-US" sz="2055" noProof="1"/>
              <a:t>)</a:t>
            </a:r>
            <a:r>
              <a:rPr lang="en-US" altLang="zh-CN" sz="2055" noProof="1"/>
              <a:t> NOT NULL</a:t>
            </a:r>
            <a:r>
              <a:rPr lang="zh-CN" altLang="en-US" sz="2055" noProof="1"/>
              <a:t>,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55" noProof="1"/>
              <a:t>           </a:t>
            </a:r>
            <a:r>
              <a:rPr lang="en-US" altLang="zh-CN" sz="2055" noProof="1"/>
              <a:t>Ssex  CHAR</a:t>
            </a:r>
            <a:r>
              <a:rPr lang="zh-CN" altLang="en-US" sz="2055" noProof="1"/>
              <a:t>(</a:t>
            </a:r>
            <a:r>
              <a:rPr lang="en-US" altLang="zh-CN" sz="2055" noProof="1"/>
              <a:t>2</a:t>
            </a:r>
            <a:r>
              <a:rPr lang="zh-CN" altLang="en-US" sz="2055" noProof="1"/>
              <a:t>),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55" noProof="1"/>
              <a:t>           </a:t>
            </a:r>
            <a:r>
              <a:rPr lang="en-US" altLang="zh-CN" sz="2055" noProof="1"/>
              <a:t>Sage  SMALLINT</a:t>
            </a:r>
            <a:r>
              <a:rPr lang="zh-CN" altLang="en-US" sz="2055" noProof="1"/>
              <a:t>,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55" noProof="1"/>
              <a:t>           </a:t>
            </a:r>
            <a:r>
              <a:rPr lang="en-US" altLang="zh-CN" sz="2055" noProof="1"/>
              <a:t>Sdept  CHAR</a:t>
            </a:r>
            <a:r>
              <a:rPr lang="zh-CN" altLang="en-US" sz="2055" noProof="1"/>
              <a:t>(</a:t>
            </a:r>
            <a:r>
              <a:rPr lang="en-US" altLang="zh-CN" sz="2055" noProof="1"/>
              <a:t>20</a:t>
            </a:r>
            <a:r>
              <a:rPr lang="zh-CN" altLang="en-US" sz="2055" noProof="1"/>
              <a:t>),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55" noProof="1"/>
              <a:t>           </a:t>
            </a:r>
            <a:r>
              <a:rPr lang="en-US" altLang="zh-CN" sz="2055" noProof="1">
                <a:solidFill>
                  <a:srgbClr val="FF00FF"/>
                </a:solidFill>
              </a:rPr>
              <a:t>PRIMARY KEY </a:t>
            </a:r>
            <a:r>
              <a:rPr lang="zh-CN" altLang="en-US" sz="2055" noProof="1">
                <a:solidFill>
                  <a:srgbClr val="FF00FF"/>
                </a:solidFill>
              </a:rPr>
              <a:t>(</a:t>
            </a:r>
            <a:r>
              <a:rPr lang="en-US" altLang="zh-CN" sz="2055" noProof="1">
                <a:solidFill>
                  <a:srgbClr val="FF00FF"/>
                </a:solidFill>
              </a:rPr>
              <a:t>Sno</a:t>
            </a:r>
            <a:r>
              <a:rPr lang="zh-CN" altLang="en-US" sz="2055" noProof="1">
                <a:solidFill>
                  <a:srgbClr val="FF00FF"/>
                </a:solidFill>
              </a:rPr>
              <a:t>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55" noProof="1"/>
              <a:t>      </a:t>
            </a:r>
            <a:r>
              <a:rPr lang="zh-CN" altLang="en-US" sz="2055" noProof="1"/>
              <a:t>   )</a:t>
            </a:r>
            <a:r>
              <a:rPr lang="en-US" altLang="zh-CN" sz="2055" noProof="1"/>
              <a:t>;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页脚占位符 4">
            <a:extLst>
              <a:ext uri="{FF2B5EF4-FFF2-40B4-BE49-F238E27FC236}">
                <a16:creationId xmlns:a16="http://schemas.microsoft.com/office/drawing/2014/main" id="{AFBC41F4-D2A7-4FEC-B63F-8A9FB92AE43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48BFF6ED-419A-4CB0-9039-867F2C32E19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实体完整性定义</a:t>
            </a:r>
            <a:r>
              <a:rPr lang="en-US" altLang="zh-CN" sz="3600"/>
              <a:t>（</a:t>
            </a:r>
            <a:r>
              <a:rPr lang="zh-CN" altLang="en-US" sz="3600"/>
              <a:t>续</a:t>
            </a:r>
            <a:r>
              <a:rPr lang="en-US" altLang="zh-CN" sz="3600"/>
              <a:t>）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71B8B88-62BF-4657-92EE-EF66F5B4E14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68413"/>
            <a:ext cx="8229600" cy="48545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例5.</a:t>
            </a:r>
            <a:r>
              <a:rPr lang="en-US" altLang="zh-CN" sz="2400"/>
              <a:t>2] </a:t>
            </a:r>
            <a:r>
              <a:rPr lang="zh-CN" altLang="en-US" sz="2400"/>
              <a:t>将</a:t>
            </a:r>
            <a:r>
              <a:rPr lang="en-US" altLang="zh-CN" sz="2400"/>
              <a:t>SC</a:t>
            </a:r>
            <a:r>
              <a:rPr lang="zh-CN" altLang="en-US" sz="2400"/>
              <a:t>表中的</a:t>
            </a:r>
            <a:r>
              <a:rPr lang="en-US" altLang="zh-CN" sz="2400"/>
              <a:t>Sno</a:t>
            </a:r>
            <a:r>
              <a:rPr lang="zh-CN" altLang="en-US" sz="2400"/>
              <a:t>，</a:t>
            </a:r>
            <a:r>
              <a:rPr lang="en-US" altLang="zh-CN" sz="2400"/>
              <a:t>Cno</a:t>
            </a:r>
            <a:r>
              <a:rPr lang="zh-CN" altLang="en-US" sz="2400"/>
              <a:t>属性组定义为码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 </a:t>
            </a:r>
            <a:r>
              <a:rPr lang="en-US" altLang="zh-CN" sz="2400"/>
              <a:t>CREATE TABLE SC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   </a:t>
            </a:r>
            <a:r>
              <a:rPr lang="zh-CN" altLang="en-US" sz="2400"/>
              <a:t>(  </a:t>
            </a:r>
            <a:r>
              <a:rPr lang="en-US" altLang="zh-CN" sz="2400"/>
              <a:t>Sno   CHAR</a:t>
            </a:r>
            <a:r>
              <a:rPr lang="zh-CN" altLang="en-US" sz="2400"/>
              <a:t>(</a:t>
            </a:r>
            <a:r>
              <a:rPr lang="en-US" altLang="zh-CN" sz="2400"/>
              <a:t>9</a:t>
            </a:r>
            <a:r>
              <a:rPr lang="zh-CN" altLang="en-US" sz="2400"/>
              <a:t>)</a:t>
            </a:r>
            <a:r>
              <a:rPr lang="en-US" altLang="zh-CN" sz="2400"/>
              <a:t>  NOT NULL</a:t>
            </a:r>
            <a:r>
              <a:rPr lang="zh-CN" altLang="en-US" sz="2400"/>
              <a:t>, 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         </a:t>
            </a:r>
            <a:r>
              <a:rPr lang="en-US" altLang="zh-CN" sz="2400"/>
              <a:t>Cno  CHAR</a:t>
            </a:r>
            <a:r>
              <a:rPr lang="zh-CN" altLang="en-US" sz="2400"/>
              <a:t>(</a:t>
            </a:r>
            <a:r>
              <a:rPr lang="en-US" altLang="zh-CN" sz="2400"/>
              <a:t>4</a:t>
            </a:r>
            <a:r>
              <a:rPr lang="zh-CN" altLang="en-US" sz="2400"/>
              <a:t>)</a:t>
            </a:r>
            <a:r>
              <a:rPr lang="en-US" altLang="zh-CN" sz="2400"/>
              <a:t>  NOT NULL</a:t>
            </a:r>
            <a:r>
              <a:rPr lang="zh-CN" altLang="en-US" sz="2400"/>
              <a:t>,  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         </a:t>
            </a:r>
            <a:r>
              <a:rPr lang="en-US" altLang="zh-CN" sz="2400"/>
              <a:t>Grade    SMALLINT</a:t>
            </a:r>
            <a:r>
              <a:rPr lang="zh-CN" altLang="en-US" sz="2400"/>
              <a:t>,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         </a:t>
            </a:r>
            <a:r>
              <a:rPr lang="en-US" altLang="zh-CN" sz="2400">
                <a:solidFill>
                  <a:srgbClr val="FF00FF"/>
                </a:solidFill>
              </a:rPr>
              <a:t>PRIMARY KEY </a:t>
            </a:r>
            <a:r>
              <a:rPr lang="zh-CN" altLang="en-US" sz="2400">
                <a:solidFill>
                  <a:srgbClr val="FF00FF"/>
                </a:solidFill>
              </a:rPr>
              <a:t>(</a:t>
            </a:r>
            <a:r>
              <a:rPr lang="en-US" altLang="zh-CN" sz="2400">
                <a:solidFill>
                  <a:srgbClr val="FF00FF"/>
                </a:solidFill>
              </a:rPr>
              <a:t>Sno</a:t>
            </a:r>
            <a:r>
              <a:rPr lang="zh-CN" altLang="en-US" sz="2400">
                <a:solidFill>
                  <a:srgbClr val="FF00FF"/>
                </a:solidFill>
              </a:rPr>
              <a:t>,</a:t>
            </a:r>
            <a:r>
              <a:rPr lang="en-US" altLang="zh-CN" sz="2400">
                <a:solidFill>
                  <a:srgbClr val="FF00FF"/>
                </a:solidFill>
              </a:rPr>
              <a:t>Cno</a:t>
            </a:r>
            <a:r>
              <a:rPr lang="zh-CN" altLang="en-US" sz="2400">
                <a:solidFill>
                  <a:srgbClr val="FF00FF"/>
                </a:solidFill>
              </a:rPr>
              <a:t>)  </a:t>
            </a:r>
            <a:r>
              <a:rPr lang="en-US" altLang="zh-CN" sz="2000">
                <a:solidFill>
                  <a:srgbClr val="FF00FF"/>
                </a:solidFill>
              </a:rPr>
              <a:t>  /*</a:t>
            </a:r>
            <a:r>
              <a:rPr lang="zh-CN" altLang="en-US" sz="2000">
                <a:solidFill>
                  <a:srgbClr val="FF00FF"/>
                </a:solidFill>
              </a:rPr>
              <a:t>只能在表级定义主码*</a:t>
            </a:r>
            <a:r>
              <a:rPr lang="en-US" altLang="zh-CN" sz="2000">
                <a:solidFill>
                  <a:srgbClr val="FF00FF"/>
                </a:solidFill>
              </a:rPr>
              <a:t>/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  </a:t>
            </a:r>
            <a:r>
              <a:rPr lang="zh-CN" altLang="en-US" sz="2400"/>
              <a:t> )</a:t>
            </a:r>
            <a:r>
              <a:rPr lang="en-US" altLang="zh-CN" sz="2400"/>
              <a:t>;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数据库系统概论">
  <a:themeElements>
    <a:clrScheme name="数据库系统概论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数据库系统概论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数据库系统概论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Pages>0</Pages>
  <Words>4313</Words>
  <Characters>0</Characters>
  <Application>Microsoft Office PowerPoint</Application>
  <DocSecurity>0</DocSecurity>
  <PresentationFormat>全屏显示(4:3)</PresentationFormat>
  <Lines>0</Lines>
  <Paragraphs>535</Paragraphs>
  <Slides>67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76" baseType="lpstr">
      <vt:lpstr>Adobe 宋体 Std L</vt:lpstr>
      <vt:lpstr>黑体</vt:lpstr>
      <vt:lpstr>华文楷体</vt:lpstr>
      <vt:lpstr>宋体</vt:lpstr>
      <vt:lpstr>Arial</vt:lpstr>
      <vt:lpstr>Calibri</vt:lpstr>
      <vt:lpstr>Times New Roman</vt:lpstr>
      <vt:lpstr>Wingdings</vt:lpstr>
      <vt:lpstr>数据库系统概论</vt:lpstr>
      <vt:lpstr>PowerPoint 演示文稿</vt:lpstr>
      <vt:lpstr>数据库完整性</vt:lpstr>
      <vt:lpstr>数据库完整性（续）</vt:lpstr>
      <vt:lpstr>第五章 数据库完整性</vt:lpstr>
      <vt:lpstr>5.1 实体完整性</vt:lpstr>
      <vt:lpstr>5.1.1 实体完整性定义</vt:lpstr>
      <vt:lpstr>实体完整性定义（续）</vt:lpstr>
      <vt:lpstr>实体完整性定义（续）</vt:lpstr>
      <vt:lpstr>实体完整性定义（续）</vt:lpstr>
      <vt:lpstr>5.1.2 实体完整性检查和违约处理</vt:lpstr>
      <vt:lpstr>第五章 数据库完整性</vt:lpstr>
      <vt:lpstr>5.2  参照完整性</vt:lpstr>
      <vt:lpstr>5.2.1 参照完整性定义</vt:lpstr>
      <vt:lpstr>参照完整性定义（续）</vt:lpstr>
      <vt:lpstr>参照完整性检查和违约处理（续）</vt:lpstr>
      <vt:lpstr>参照完整性检查和违约处理（续）</vt:lpstr>
      <vt:lpstr>参照完整性检查和违约处理（续）</vt:lpstr>
      <vt:lpstr>第五章 数据库完整性</vt:lpstr>
      <vt:lpstr>5.3  用户定义的完整性</vt:lpstr>
      <vt:lpstr>5.3  用户定义的完整性</vt:lpstr>
      <vt:lpstr>1. 属性上约束条件的定义</vt:lpstr>
      <vt:lpstr>属性上约束条件的定义（续）</vt:lpstr>
      <vt:lpstr>属性上约束条件的定义（续）</vt:lpstr>
      <vt:lpstr>属性上约束条件的定义（续）</vt:lpstr>
      <vt:lpstr>PowerPoint 演示文稿</vt:lpstr>
      <vt:lpstr>2. 属性上的约束条件检查和违约处理</vt:lpstr>
      <vt:lpstr>5.3  用户定义的完整性</vt:lpstr>
      <vt:lpstr>1. 元组上约束条件的定义</vt:lpstr>
      <vt:lpstr>元组上约束条件的定义（续）</vt:lpstr>
      <vt:lpstr>2. 元组上约束条件检查和违约处理</vt:lpstr>
      <vt:lpstr>第五章 数据库完整性</vt:lpstr>
      <vt:lpstr>5.4  完整性约束命名子句</vt:lpstr>
      <vt:lpstr>完整性约束命名子句（续）</vt:lpstr>
      <vt:lpstr>完整性约束命名子句（续）</vt:lpstr>
      <vt:lpstr>完整性约束命名子句（续）</vt:lpstr>
      <vt:lpstr>完整性约束命名子句（续）</vt:lpstr>
      <vt:lpstr>第五章 数据库完整性</vt:lpstr>
      <vt:lpstr>断言</vt:lpstr>
      <vt:lpstr>PowerPoint 演示文稿</vt:lpstr>
      <vt:lpstr>断言（续）</vt:lpstr>
      <vt:lpstr>断言（续）</vt:lpstr>
      <vt:lpstr>第五章 数据库完整性</vt:lpstr>
      <vt:lpstr>触发器</vt:lpstr>
      <vt:lpstr>5.7  触发器</vt:lpstr>
      <vt:lpstr>5.7.1 定义触发器</vt:lpstr>
      <vt:lpstr>定义触发器（续）</vt:lpstr>
      <vt:lpstr>定义触发器（续）</vt:lpstr>
      <vt:lpstr>定义触发器（续）</vt:lpstr>
      <vt:lpstr>定义触发器（续）</vt:lpstr>
      <vt:lpstr>定义触发器（续）</vt:lpstr>
      <vt:lpstr>5.7  触发器</vt:lpstr>
      <vt:lpstr>5.7.2 激活触发器</vt:lpstr>
      <vt:lpstr>5.7  触发器</vt:lpstr>
      <vt:lpstr>5.7.3 删除触发器</vt:lpstr>
      <vt:lpstr>PowerPoint 演示文稿</vt:lpstr>
      <vt:lpstr>8.3.1  存储过程</vt:lpstr>
      <vt:lpstr>存储过程（续）</vt:lpstr>
      <vt:lpstr>2.  存储过程的用户接口</vt:lpstr>
      <vt:lpstr>存储过程的用户接口（续）</vt:lpstr>
      <vt:lpstr>存储过程的用户接口（续）</vt:lpstr>
      <vt:lpstr>存储过程的用户接口（续）</vt:lpstr>
      <vt:lpstr>存储过程的用户接口（续）</vt:lpstr>
      <vt:lpstr>8.3 存储过程和函数</vt:lpstr>
      <vt:lpstr>8.3.2 函数</vt:lpstr>
      <vt:lpstr>函数（续）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guixiang</dc:creator>
  <cp:keywords/>
  <dc:description/>
  <cp:lastModifiedBy>David yonggang</cp:lastModifiedBy>
  <cp:revision>136</cp:revision>
  <dcterms:created xsi:type="dcterms:W3CDTF">2014-10-23T05:39:10Z</dcterms:created>
  <dcterms:modified xsi:type="dcterms:W3CDTF">2020-03-29T15:43:22Z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