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8" r:id="rId2"/>
    <p:sldId id="390" r:id="rId3"/>
    <p:sldId id="474" r:id="rId4"/>
    <p:sldId id="391" r:id="rId5"/>
    <p:sldId id="392" r:id="rId6"/>
    <p:sldId id="393" r:id="rId7"/>
    <p:sldId id="394" r:id="rId8"/>
    <p:sldId id="396" r:id="rId9"/>
    <p:sldId id="483" r:id="rId10"/>
    <p:sldId id="401" r:id="rId11"/>
    <p:sldId id="403" r:id="rId12"/>
    <p:sldId id="404" r:id="rId13"/>
    <p:sldId id="405" r:id="rId14"/>
    <p:sldId id="406" r:id="rId15"/>
    <p:sldId id="473" r:id="rId16"/>
    <p:sldId id="407" r:id="rId17"/>
    <p:sldId id="408" r:id="rId18"/>
    <p:sldId id="409" r:id="rId19"/>
    <p:sldId id="411" r:id="rId20"/>
    <p:sldId id="412" r:id="rId21"/>
    <p:sldId id="413" r:id="rId22"/>
    <p:sldId id="414" r:id="rId23"/>
    <p:sldId id="415" r:id="rId24"/>
    <p:sldId id="416" r:id="rId25"/>
    <p:sldId id="418" r:id="rId26"/>
    <p:sldId id="421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6" r:id="rId38"/>
    <p:sldId id="437" r:id="rId39"/>
    <p:sldId id="438" r:id="rId40"/>
    <p:sldId id="439" r:id="rId41"/>
    <p:sldId id="497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3" r:id="rId53"/>
    <p:sldId id="454" r:id="rId54"/>
    <p:sldId id="455" r:id="rId55"/>
    <p:sldId id="456" r:id="rId56"/>
    <p:sldId id="457" r:id="rId57"/>
    <p:sldId id="458" r:id="rId58"/>
    <p:sldId id="498" r:id="rId59"/>
    <p:sldId id="460" r:id="rId60"/>
    <p:sldId id="462" r:id="rId61"/>
    <p:sldId id="463" r:id="rId62"/>
    <p:sldId id="464" r:id="rId63"/>
    <p:sldId id="500" r:id="rId64"/>
    <p:sldId id="465" r:id="rId65"/>
    <p:sldId id="467" r:id="rId66"/>
    <p:sldId id="504" r:id="rId67"/>
    <p:sldId id="469" r:id="rId68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86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58E6579-0D3D-4D94-9D3E-C8BB77F2CB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B8F27-F741-4881-AAC8-F97BA1B577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074A2B8-0384-4A05-BCD7-B26B53FC287C}" type="datetimeFigureOut">
              <a:rPr lang="zh-CN" altLang="en-US"/>
              <a:pPr>
                <a:defRPr/>
              </a:pPr>
              <a:t>2020/3/25</a:t>
            </a:fld>
            <a:endParaRPr lang="zh-C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71F3B9B-DAB3-4030-AD2B-D08C897F555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5CE9DD5-CD7C-42AD-A25A-A5735833B3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73ADE18-E41F-4064-BA61-7E91EC7BF2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978195B-07FB-436A-BF7E-FA990DF6C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0E187E-EDCB-4729-A4C4-8CC7B8015B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1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66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535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7753A-79F0-498A-A396-3AA6C9A1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0B50C-39A2-4156-A21C-2BF2E598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4013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53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42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64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5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217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5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33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88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0EC01304-C0BC-4690-8EBC-8C9E736F1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C83884A9-8ABF-4592-B4DB-6F900D1CB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BDEF08D6-850F-48B8-B3C1-4F152AEC8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6A1CBE31-4D17-4229-A5DD-CE75532E4D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B6747C1-530D-4921-97BF-FA7E34D488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566404F-3B40-4B4A-894F-82B777680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745D4B4-A2EE-45A7-946B-40B33F08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ABFD6270-C1AE-4064-A2A8-BBD80FF779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8" name="副标题 2">
            <a:extLst>
              <a:ext uri="{FF2B5EF4-FFF2-40B4-BE49-F238E27FC236}">
                <a16:creationId xmlns:a16="http://schemas.microsoft.com/office/drawing/2014/main" id="{6B45EB1E-E48E-4662-B804-1DA741E56E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D6DB3FB0-F0A2-4845-A343-2FD54D11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7FB313F7-B153-4D2B-B3C4-FB611E9B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208963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  <a:p>
            <a:pPr algn="ctr"/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第四章 数据库安全性</a:t>
            </a:r>
          </a:p>
          <a:p>
            <a:pPr algn="ctr"/>
            <a:b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A5A0D46-44F6-4141-B916-5266C4F5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517232"/>
            <a:ext cx="525621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河北大学网络空间安全与计算机学院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>
            <a:extLst>
              <a:ext uri="{FF2B5EF4-FFF2-40B4-BE49-F238E27FC236}">
                <a16:creationId xmlns:a16="http://schemas.microsoft.com/office/drawing/2014/main" id="{2BD6CD30-05E1-41BB-9743-0DBB9500BF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53CDF27-A33F-495D-A0D8-4A6B214057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188913"/>
            <a:ext cx="7978775" cy="563562"/>
          </a:xfrm>
        </p:spPr>
        <p:txBody>
          <a:bodyPr/>
          <a:lstStyle/>
          <a:p>
            <a:pPr algn="l" eaLnBrk="1" hangingPunct="1"/>
            <a:r>
              <a:rPr lang="en-US" altLang="zh-CN" sz="3600"/>
              <a:t>                           CC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7E8A820-9B9A-4487-97C3-D6BAA40417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en-US" altLang="zh-CN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marL="0" indent="0" eaLnBrk="1" hangingPunct="1">
              <a:buSzTx/>
              <a:buNone/>
            </a:pPr>
            <a:r>
              <a:rPr lang="zh-CN" altLang="en-US" sz="2200" noProof="1"/>
              <a:t>标准文件下载地址：</a:t>
            </a:r>
            <a:r>
              <a:rPr lang="en-US" altLang="zh-CN" sz="2000" noProof="1"/>
              <a:t> https://standards.iso.org</a:t>
            </a:r>
            <a:endParaRPr lang="zh-CN" altLang="en-US" sz="2000" noProof="1"/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endParaRPr lang="zh-CN" altLang="en-US" sz="2000" noProof="1"/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00" noProof="1"/>
              <a:t>         </a:t>
            </a:r>
            <a:r>
              <a:rPr lang="zh-CN" altLang="en-US" sz="2000" noProof="1">
                <a:solidFill>
                  <a:srgbClr val="0066FF"/>
                </a:solidFill>
              </a:rPr>
              <a:t>CC评估等级分为EAL1、EAL2、EAL3、EAL4、EAL5、EAL6和EAL7共七个等级。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00" noProof="1">
                <a:solidFill>
                  <a:srgbClr val="0066FF"/>
                </a:solidFill>
              </a:rPr>
              <a:t>        等级越高，表示通过认证需要满足的安全保证要求越多，系统的安全特性越可靠。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endParaRPr lang="zh-CN" altLang="en-US" sz="2000" noProof="1"/>
          </a:p>
        </p:txBody>
      </p:sp>
      <p:pic>
        <p:nvPicPr>
          <p:cNvPr id="14340" name="图片 1" descr="QQ截图20160404143142">
            <a:extLst>
              <a:ext uri="{FF2B5EF4-FFF2-40B4-BE49-F238E27FC236}">
                <a16:creationId xmlns:a16="http://schemas.microsoft.com/office/drawing/2014/main" id="{02EBD4A8-F088-489E-860E-27BD563D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09638"/>
            <a:ext cx="6103229" cy="237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5">
            <a:extLst>
              <a:ext uri="{FF2B5EF4-FFF2-40B4-BE49-F238E27FC236}">
                <a16:creationId xmlns:a16="http://schemas.microsoft.com/office/drawing/2014/main" id="{90796F6C-9C53-4F21-8000-68D480415A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440E598-057B-47C6-AEAE-B2BF40EBF9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90575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CC</a:t>
            </a:r>
            <a:r>
              <a:rPr lang="zh-CN" altLang="en-US" sz="3600"/>
              <a:t>（续）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CDBFB9B-1BC6-4B57-B3A5-3586F2745EC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052513"/>
            <a:ext cx="6994525" cy="663575"/>
          </a:xfrm>
        </p:spPr>
        <p:txBody>
          <a:bodyPr/>
          <a:lstStyle/>
          <a:p>
            <a:pPr eaLnBrk="1" hangingPunct="1"/>
            <a:r>
              <a:rPr lang="en-US" altLang="zh-CN"/>
              <a:t>  CC</a:t>
            </a:r>
            <a:r>
              <a:rPr lang="zh-CN" altLang="en-US"/>
              <a:t>评估保证级（</a:t>
            </a:r>
            <a:r>
              <a:rPr lang="en-US" altLang="zh-CN"/>
              <a:t>EAL</a:t>
            </a:r>
            <a:r>
              <a:rPr lang="zh-CN" altLang="en-US"/>
              <a:t>）划分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/>
          </a:p>
        </p:txBody>
      </p:sp>
      <p:graphicFrame>
        <p:nvGraphicFramePr>
          <p:cNvPr id="17413" name="Group 5">
            <a:extLst>
              <a:ext uri="{FF2B5EF4-FFF2-40B4-BE49-F238E27FC236}">
                <a16:creationId xmlns:a16="http://schemas.microsoft.com/office/drawing/2014/main" id="{84492244-E405-42D8-9114-CA2F5C372EEE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57980441"/>
              </p:ext>
            </p:extLst>
          </p:nvPr>
        </p:nvGraphicFramePr>
        <p:xfrm>
          <a:off x="914400" y="2204864"/>
          <a:ext cx="7426572" cy="3182836"/>
        </p:xfrm>
        <a:graphic>
          <a:graphicData uri="http://schemas.openxmlformats.org/drawingml/2006/table">
            <a:tbl>
              <a:tblPr/>
              <a:tblGrid>
                <a:gridCol w="152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评估保证级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定　　义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EAL1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功能测试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EAL2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结构测试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EAL3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系统地测试和检查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EAL4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系统地设计、测试和复查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EAL5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半形式化设计和测试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EAL6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半形式化验证的设计和测试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EAL7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形式化验证的设计和测试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>
            <a:extLst>
              <a:ext uri="{FF2B5EF4-FFF2-40B4-BE49-F238E27FC236}">
                <a16:creationId xmlns:a16="http://schemas.microsoft.com/office/drawing/2014/main" id="{D0A1FEBA-1EBF-4D96-B9CE-230D7B3434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A643457-4B6C-40C1-9BE4-1CC122D866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15B61B-4E92-4636-A229-D6E78B7C7A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412875"/>
            <a:ext cx="6069012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4.2  </a:t>
            </a:r>
            <a:r>
              <a:rPr lang="zh-CN" altLang="en-US">
                <a:solidFill>
                  <a:schemeClr val="accent2"/>
                </a:solidFill>
              </a:rPr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lnSpc>
                <a:spcPct val="13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页脚占位符 4">
            <a:extLst>
              <a:ext uri="{FF2B5EF4-FFF2-40B4-BE49-F238E27FC236}">
                <a16:creationId xmlns:a16="http://schemas.microsoft.com/office/drawing/2014/main" id="{DC035FC2-09DE-4AC3-B87C-17094A270D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E8D3842-039C-48D8-8156-EE6D5C6ADD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55C0FA6-2D15-43E8-9F4F-483B9FFF6D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非法使用数据库的情况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编写合法程序</a:t>
            </a:r>
            <a:r>
              <a:rPr lang="zh-CN" altLang="en-US" dirty="0">
                <a:highlight>
                  <a:srgbClr val="FFFF00"/>
                </a:highlight>
              </a:rPr>
              <a:t>绕过</a:t>
            </a:r>
            <a:r>
              <a:rPr lang="en-US" altLang="zh-CN" dirty="0"/>
              <a:t>DBMS</a:t>
            </a:r>
            <a:r>
              <a:rPr lang="zh-CN" altLang="en-US" dirty="0"/>
              <a:t>及其授权机制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>
                <a:highlight>
                  <a:srgbClr val="FFFF00"/>
                </a:highlight>
              </a:rPr>
              <a:t>直接</a:t>
            </a:r>
            <a:r>
              <a:rPr lang="zh-CN" altLang="en-US" dirty="0"/>
              <a:t>（或编写应用程序）执行非授权操作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通过多次合法查询数据库从中</a:t>
            </a:r>
            <a:r>
              <a:rPr lang="zh-CN" altLang="en-US" dirty="0">
                <a:highlight>
                  <a:srgbClr val="FFFF00"/>
                </a:highlight>
              </a:rPr>
              <a:t>推导</a:t>
            </a:r>
            <a:r>
              <a:rPr lang="zh-CN" altLang="en-US" dirty="0"/>
              <a:t>出一些保密数据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>
            <a:extLst>
              <a:ext uri="{FF2B5EF4-FFF2-40B4-BE49-F238E27FC236}">
                <a16:creationId xmlns:a16="http://schemas.microsoft.com/office/drawing/2014/main" id="{19C4AF1B-6C80-4D3F-961E-B90EDAC560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8D7CBD3-5072-4F01-9A13-E0FF2FAEAE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1BE1741-F200-4C82-A7CA-CA828F2E86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930275"/>
            <a:ext cx="7772400" cy="478155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计算机系统中，安全措施是一级一级层层设置</a:t>
            </a:r>
            <a:endParaRPr lang="en-US" altLang="zh-CN" sz="2000" dirty="0"/>
          </a:p>
        </p:txBody>
      </p:sp>
      <p:pic>
        <p:nvPicPr>
          <p:cNvPr id="18436" name="Picture 17" descr="42">
            <a:extLst>
              <a:ext uri="{FF2B5EF4-FFF2-40B4-BE49-F238E27FC236}">
                <a16:creationId xmlns:a16="http://schemas.microsoft.com/office/drawing/2014/main" id="{E9742A2B-D0B9-4603-A77E-8F232AEC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6413"/>
            <a:ext cx="705802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本框 1">
            <a:extLst>
              <a:ext uri="{FF2B5EF4-FFF2-40B4-BE49-F238E27FC236}">
                <a16:creationId xmlns:a16="http://schemas.microsoft.com/office/drawing/2014/main" id="{CDAD1F17-2ED3-4E2F-A959-BB0D50A5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974975"/>
            <a:ext cx="823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用户</a:t>
            </a:r>
            <a:r>
              <a:rPr lang="zh-CN" altLang="en-US" sz="2000" b="1">
                <a:sym typeface="Arial" panose="020B0604020202020204" pitchFamily="34" charset="0"/>
              </a:rPr>
              <a:t>标识鉴定用户身份，合法用户准许进入系统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数据库管理系统</a:t>
            </a:r>
            <a:r>
              <a:rPr lang="zh-CN" altLang="en-US" sz="2000" b="1">
                <a:sym typeface="Arial" panose="020B0604020202020204" pitchFamily="34" charset="0"/>
              </a:rPr>
              <a:t>还要进行存取控制，只允许用户执行合法操作 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操作系统</a:t>
            </a:r>
            <a:r>
              <a:rPr lang="zh-CN" altLang="en-US" sz="2000" b="1">
                <a:sym typeface="Arial" panose="020B0604020202020204" pitchFamily="34" charset="0"/>
              </a:rPr>
              <a:t>有自己的保护措施 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数据</a:t>
            </a:r>
            <a:r>
              <a:rPr lang="zh-CN" altLang="en-US" sz="2000" b="1">
                <a:sym typeface="Arial" panose="020B0604020202020204" pitchFamily="34" charset="0"/>
              </a:rPr>
              <a:t>以密文形式存储到数据库中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C0173648-CE59-4BB6-A03B-8D0FB1CAB9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7DF64D4-936B-42C5-AB74-BAC071881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C50C380-EBEF-4C03-9C33-62C203A1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矩形 8">
            <a:extLst>
              <a:ext uri="{FF2B5EF4-FFF2-40B4-BE49-F238E27FC236}">
                <a16:creationId xmlns:a16="http://schemas.microsoft.com/office/drawing/2014/main" id="{A86AFB9B-0D10-4E5F-AF6A-E8FB431A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6084888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数据库管理系统</a:t>
            </a:r>
            <a:r>
              <a:rPr lang="zh-CN" altLang="zh-CN" b="1"/>
              <a:t>安全性控制模型</a:t>
            </a:r>
            <a:endParaRPr lang="zh-CN" altLang="en-US" b="1"/>
          </a:p>
        </p:txBody>
      </p:sp>
      <p:pic>
        <p:nvPicPr>
          <p:cNvPr id="19461" name="图片 6" descr="飞信图片20141015084016.jpg">
            <a:extLst>
              <a:ext uri="{FF2B5EF4-FFF2-40B4-BE49-F238E27FC236}">
                <a16:creationId xmlns:a16="http://schemas.microsoft.com/office/drawing/2014/main" id="{8022BE22-6D88-4647-B7C4-AFB4F6C9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125538"/>
            <a:ext cx="77374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页脚占位符 4">
            <a:extLst>
              <a:ext uri="{FF2B5EF4-FFF2-40B4-BE49-F238E27FC236}">
                <a16:creationId xmlns:a16="http://schemas.microsoft.com/office/drawing/2014/main" id="{730CD461-8485-4C9F-876B-E64F9E07C0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890F221-68FA-4B50-92A2-D2321B5C62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AB58BF8-AFAD-4BFF-90A5-B1FF8868B0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SzTx/>
            </a:pPr>
            <a:r>
              <a:rPr lang="zh-CN" altLang="en-US" noProof="1"/>
              <a:t>数据库安全性控制的常用方法：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用户标识和鉴定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存取控制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视图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审计</a:t>
            </a:r>
          </a:p>
          <a:p>
            <a:pPr lvl="1" eaLnBrk="1" hangingPunct="1">
              <a:lnSpc>
                <a:spcPct val="120000"/>
              </a:lnSpc>
              <a:buSzTx/>
            </a:pPr>
            <a:r>
              <a:rPr lang="zh-CN" altLang="en-US" noProof="1">
                <a:cs typeface="+mn-ea"/>
              </a:rPr>
              <a:t>数据加密</a:t>
            </a:r>
          </a:p>
          <a:p>
            <a:pPr lvl="1" eaLnBrk="1" hangingPunct="1">
              <a:lnSpc>
                <a:spcPct val="120000"/>
              </a:lnSpc>
              <a:buSzTx/>
            </a:pPr>
            <a:endParaRPr lang="zh-CN" altLang="en-US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6890F895-86B7-47B2-A517-D42181FB46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6D17355-7058-44C7-9757-164331CFE2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56A1F0-328A-41EC-8DAD-EE0CF9587D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2513"/>
            <a:ext cx="7473950" cy="4824412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4.2.1 </a:t>
            </a:r>
            <a:r>
              <a:rPr lang="zh-CN" altLang="en-US">
                <a:solidFill>
                  <a:srgbClr val="00B050"/>
                </a:solidFill>
              </a:rPr>
              <a:t>用户身份鉴别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4">
            <a:extLst>
              <a:ext uri="{FF2B5EF4-FFF2-40B4-BE49-F238E27FC236}">
                <a16:creationId xmlns:a16="http://schemas.microsoft.com/office/drawing/2014/main" id="{06196DB9-544C-4BDF-AFBF-877A57DE61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8420CDD-6653-4004-B8A4-A73A69F2A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4.2.1  </a:t>
            </a:r>
            <a:r>
              <a:rPr lang="zh-CN" altLang="en-US" sz="3600"/>
              <a:t>用户身份鉴别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7CC9A56-7BD8-47D9-A5E0-46C85A028C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03263" y="857250"/>
            <a:ext cx="7772400" cy="514032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1.</a:t>
            </a:r>
            <a:r>
              <a:rPr lang="zh-CN" altLang="en-US" noProof="1">
                <a:sym typeface="+mn-ea"/>
              </a:rPr>
              <a:t>静态口令鉴别</a:t>
            </a: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zh-CN" sz="2100" noProof="1">
                <a:sym typeface="+mn-ea"/>
              </a:rPr>
              <a:t>     静态口令一般由用户自己设定</a:t>
            </a:r>
            <a:r>
              <a:rPr lang="zh-CN" altLang="en-US" sz="2100" noProof="1">
                <a:sym typeface="+mn-ea"/>
              </a:rPr>
              <a:t>，</a:t>
            </a:r>
            <a:r>
              <a:rPr lang="zh-CN" altLang="zh-CN" sz="2100" noProof="1">
                <a:sym typeface="+mn-ea"/>
              </a:rPr>
              <a:t>这些口令是静态不变的</a:t>
            </a:r>
            <a:endParaRPr lang="en-US" altLang="x-none" sz="2100" noProof="1"/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2.</a:t>
            </a:r>
            <a:r>
              <a:rPr lang="zh-CN" altLang="en-US" noProof="1">
                <a:sym typeface="+mn-ea"/>
              </a:rPr>
              <a:t>动态口令鉴别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口令是动态变化的，每次鉴别时均需使用动态产生的新口令登录数据库管理系统，即采用一次一密的方法</a:t>
            </a:r>
            <a:endParaRPr lang="en-US" altLang="x-none" sz="2880" noProof="1">
              <a:cs typeface="+mn-ea"/>
            </a:endParaRP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3.</a:t>
            </a:r>
            <a:r>
              <a:rPr lang="zh-CN" altLang="en-US" noProof="1">
                <a:sym typeface="+mn-ea"/>
              </a:rPr>
              <a:t>生物特征鉴别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通过生物特征进行认证的技术，生物特征如人脸、指纹等</a:t>
            </a:r>
            <a:endParaRPr lang="en-US" altLang="x-none" sz="2880" noProof="1">
              <a:cs typeface="+mn-ea"/>
            </a:endParaRP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4.</a:t>
            </a:r>
            <a:r>
              <a:rPr lang="zh-CN" altLang="en-US" noProof="1">
                <a:sym typeface="+mn-ea"/>
              </a:rPr>
              <a:t>智能卡鉴别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智能卡是一种不可复制的硬件，内置集成电路的芯片，具有硬件加密功能</a:t>
            </a:r>
            <a:endParaRPr lang="en-US" altLang="x-none" sz="2880" noProof="1">
              <a:solidFill>
                <a:srgbClr val="0000FF"/>
              </a:solidFill>
              <a:cs typeface="+mn-ea"/>
            </a:endParaRPr>
          </a:p>
          <a:p>
            <a:pPr lvl="1" eaLnBrk="1" hangingPunct="1">
              <a:lnSpc>
                <a:spcPct val="190000"/>
              </a:lnSpc>
              <a:buSzTx/>
            </a:pP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4">
            <a:extLst>
              <a:ext uri="{FF2B5EF4-FFF2-40B4-BE49-F238E27FC236}">
                <a16:creationId xmlns:a16="http://schemas.microsoft.com/office/drawing/2014/main" id="{4011007B-B62C-444D-941D-7EB55CE13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4B1CE0B-1123-45FA-9491-4327C8EA72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5024D4E-AE4B-4746-A334-923B0ABCD3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098550"/>
            <a:ext cx="7581900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4.2.2 </a:t>
            </a:r>
            <a:r>
              <a:rPr lang="zh-CN" altLang="en-US">
                <a:solidFill>
                  <a:srgbClr val="00B050"/>
                </a:solidFill>
              </a:rPr>
              <a:t>存取控制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>
            <a:extLst>
              <a:ext uri="{FF2B5EF4-FFF2-40B4-BE49-F238E27FC236}">
                <a16:creationId xmlns:a16="http://schemas.microsoft.com/office/drawing/2014/main" id="{83856B48-F2CA-443A-ADA0-E80550355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92725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0DC2B9F-767B-4CC6-8530-CF9BE20CC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6513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 </a:t>
            </a:r>
            <a:r>
              <a:rPr lang="zh-CN" altLang="en-US" sz="3600">
                <a:latin typeface="宋体" panose="02010600030101010101" pitchFamily="2" charset="-122"/>
              </a:rPr>
              <a:t>数据库安全性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A4E9A15-4EF1-4CA5-93AE-E15940D831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208962" cy="379888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问题的提出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数据库的一大特点是数据共享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数据共享必然带来数据库的安全性问题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数据库系统中的数据共享不能是无条件的共享</a:t>
            </a:r>
            <a:endParaRPr lang="en-US" altLang="zh-CN" dirty="0"/>
          </a:p>
          <a:p>
            <a:pPr marL="5715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dirty="0">
                <a:cs typeface="+mn-cs"/>
              </a:rPr>
              <a:t>例如：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军事秘密、国家机密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新产品实验数据、市场需求分析、市场营销策略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客户档案、医疗档案、银行储蓄数据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4453BE6-5274-481E-A467-BE6889415B8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372100"/>
            <a:ext cx="4968875" cy="576263"/>
            <a:chOff x="0" y="0"/>
            <a:chExt cx="3130" cy="363"/>
          </a:xfrm>
        </p:grpSpPr>
        <p:sp>
          <p:nvSpPr>
            <p:cNvPr id="5125" name="AutoShape 4">
              <a:extLst>
                <a:ext uri="{FF2B5EF4-FFF2-40B4-BE49-F238E27FC236}">
                  <a16:creationId xmlns:a16="http://schemas.microsoft.com/office/drawing/2014/main" id="{84E1B017-77D8-48B7-BE09-BDDC77FEF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"/>
              <a:ext cx="1270" cy="227"/>
            </a:xfrm>
            <a:prstGeom prst="rightArrow">
              <a:avLst>
                <a:gd name="adj1" fmla="val 50000"/>
                <a:gd name="adj2" fmla="val 13968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30F7496D-7136-495C-9481-150A1DC20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0"/>
              <a:ext cx="172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数据库安全性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4">
            <a:extLst>
              <a:ext uri="{FF2B5EF4-FFF2-40B4-BE49-F238E27FC236}">
                <a16:creationId xmlns:a16="http://schemas.microsoft.com/office/drawing/2014/main" id="{1D52C90A-EB4F-4A28-96F6-FD873D55C3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33B11D9-4ACD-49EC-9EFD-DB00FEAED7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4.2.2  </a:t>
            </a:r>
            <a:r>
              <a:rPr lang="zh-CN" altLang="en-US" sz="3600"/>
              <a:t>存取控制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21F2A77-D2AE-4639-9ADE-C0CFDFB892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存取控制机制组成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定义用户权限</a:t>
            </a:r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en-US" altLang="zh-CN" sz="2200" dirty="0"/>
              <a:t>DBMS</a:t>
            </a:r>
            <a:r>
              <a:rPr lang="zh-CN" altLang="en-US" sz="2200" dirty="0"/>
              <a:t>提供适当的语言来定义用户权限，存放在数据字典中，称做安全规则或授权规则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</a:rPr>
              <a:t>合法权限检查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sz="2200" dirty="0"/>
              <a:t>用户发出存取数据库操作请求，</a:t>
            </a:r>
            <a:r>
              <a:rPr lang="en-US" altLang="zh-CN" sz="2200" dirty="0"/>
              <a:t>DBMS</a:t>
            </a:r>
            <a:r>
              <a:rPr lang="zh-CN" altLang="en-US" sz="2200" dirty="0"/>
              <a:t>查找数据字典，进行合法权限检查</a:t>
            </a:r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u="sng" dirty="0">
                <a:solidFill>
                  <a:srgbClr val="00B050"/>
                </a:solidFill>
              </a:rPr>
              <a:t>用户权限定义</a:t>
            </a:r>
            <a:r>
              <a:rPr lang="zh-CN" altLang="en-US" sz="2000" dirty="0">
                <a:solidFill>
                  <a:srgbClr val="00B050"/>
                </a:solidFill>
              </a:rPr>
              <a:t>和</a:t>
            </a:r>
            <a:r>
              <a:rPr lang="zh-CN" altLang="en-US" sz="2000" u="sng" dirty="0">
                <a:solidFill>
                  <a:srgbClr val="00B050"/>
                </a:solidFill>
              </a:rPr>
              <a:t>合法权检查机制</a:t>
            </a:r>
            <a:r>
              <a:rPr lang="zh-CN" altLang="en-US" sz="2000" dirty="0">
                <a:solidFill>
                  <a:srgbClr val="00B050"/>
                </a:solidFill>
              </a:rPr>
              <a:t>一起组成了</a:t>
            </a:r>
            <a:r>
              <a:rPr lang="en-US" altLang="zh-CN" sz="2000" dirty="0">
                <a:solidFill>
                  <a:srgbClr val="00B050"/>
                </a:solidFill>
              </a:rPr>
              <a:t>DBMS</a:t>
            </a:r>
            <a:r>
              <a:rPr lang="zh-CN" altLang="en-US" sz="2000" dirty="0">
                <a:solidFill>
                  <a:srgbClr val="00B050"/>
                </a:solidFill>
              </a:rPr>
              <a:t>的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存取控制子系统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4">
            <a:extLst>
              <a:ext uri="{FF2B5EF4-FFF2-40B4-BE49-F238E27FC236}">
                <a16:creationId xmlns:a16="http://schemas.microsoft.com/office/drawing/2014/main" id="{FB489D31-A08B-4CA4-B1F3-6A01F29EE3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E959383-DBD9-42BB-BE05-B4F94581E4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存取控制（续）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64B7A51-993A-4346-89EB-0CC066ECECE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955675"/>
            <a:ext cx="8712200" cy="54260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noProof="1"/>
              <a:t>常用存取控制方法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noProof="1">
                <a:solidFill>
                  <a:srgbClr val="0000FF"/>
                </a:solidFill>
                <a:cs typeface="+mn-ea"/>
              </a:rPr>
              <a:t>自主存取控制</a:t>
            </a:r>
            <a:r>
              <a:rPr lang="zh-CN" altLang="en-US" noProof="1">
                <a:cs typeface="+mn-ea"/>
              </a:rPr>
              <a:t>（</a:t>
            </a:r>
            <a:r>
              <a:rPr lang="en-US" altLang="zh-CN" noProof="1">
                <a:cs typeface="+mn-ea"/>
              </a:rPr>
              <a:t>DAC</a:t>
            </a:r>
            <a:r>
              <a:rPr lang="zh-CN" altLang="en-US" noProof="1">
                <a:cs typeface="+mn-ea"/>
              </a:rPr>
              <a:t>）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用户对不同的数据对象有不同的存取权限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不同的用户对同一对象也有不同的权限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用户还可将其拥有的存取权限转授给其他用户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>
              <a:cs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solidFill>
                  <a:srgbClr val="0000FF"/>
                </a:solidFill>
                <a:cs typeface="+mn-ea"/>
                <a:sym typeface="+mn-ea"/>
              </a:rPr>
              <a:t>强制存取控制</a:t>
            </a:r>
            <a:r>
              <a:rPr lang="zh-CN" altLang="en-US" sz="2200" noProof="1">
                <a:cs typeface="+mn-ea"/>
                <a:sym typeface="+mn-ea"/>
              </a:rPr>
              <a:t>（</a:t>
            </a:r>
            <a:r>
              <a:rPr lang="en-US" altLang="zh-CN" sz="2200" noProof="1">
                <a:cs typeface="+mn-ea"/>
                <a:sym typeface="+mn-ea"/>
              </a:rPr>
              <a:t>MAC</a:t>
            </a:r>
            <a:r>
              <a:rPr lang="zh-CN" altLang="en-US" sz="2200" noProof="1">
                <a:cs typeface="+mn-ea"/>
                <a:sym typeface="+mn-ea"/>
              </a:rPr>
              <a:t>）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每一个数据对象被标以一定的密级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每一个用户也被授予某一个级别的许可证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对于任意一个对象，具有合法许可证的用户才可以存取</a:t>
            </a:r>
            <a:endParaRPr lang="zh-CN" altLang="en-US" sz="2200" noProof="1">
              <a:cs typeface="+mn-ea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4">
            <a:extLst>
              <a:ext uri="{FF2B5EF4-FFF2-40B4-BE49-F238E27FC236}">
                <a16:creationId xmlns:a16="http://schemas.microsoft.com/office/drawing/2014/main" id="{6F29326F-9081-4CA3-BB4F-44357EF7F2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1CA2F07-1A84-453B-9232-DD42A93E0A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9FAB1-4EFD-43C4-A8C5-64B34C2FE0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271588"/>
            <a:ext cx="6130925" cy="44958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4.2.3 </a:t>
            </a:r>
            <a:r>
              <a:rPr lang="zh-CN" altLang="en-US">
                <a:solidFill>
                  <a:srgbClr val="00B050"/>
                </a:solidFill>
              </a:rPr>
              <a:t>自主存取控制方法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FCA7792E-5F97-4241-800F-C9C228E973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71ECC11-5CA9-46DC-BE9F-AFA4EDC3F9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4.2.3  </a:t>
            </a:r>
            <a:r>
              <a:rPr lang="zh-CN" altLang="en-US" sz="3600"/>
              <a:t>自主存取控制方法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5B7350F-2772-485B-9230-D38AB0E7D65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noProof="1"/>
              <a:t>通过 </a:t>
            </a:r>
            <a:r>
              <a:rPr lang="en-US" altLang="zh-CN" noProof="1"/>
              <a:t>SQL </a:t>
            </a:r>
            <a:r>
              <a:rPr lang="zh-CN" altLang="en-US" noProof="1"/>
              <a:t>的</a:t>
            </a:r>
            <a:r>
              <a:rPr lang="en-US" altLang="zh-CN" noProof="1">
                <a:solidFill>
                  <a:srgbClr val="FF00FF"/>
                </a:solidFill>
              </a:rPr>
              <a:t>GRANT</a:t>
            </a:r>
            <a:r>
              <a:rPr lang="en-US" altLang="zh-CN" noProof="1"/>
              <a:t> </a:t>
            </a:r>
            <a:r>
              <a:rPr lang="zh-CN" altLang="en-US" noProof="1"/>
              <a:t>语句和</a:t>
            </a:r>
            <a:r>
              <a:rPr lang="en-US" altLang="zh-CN" noProof="1">
                <a:solidFill>
                  <a:srgbClr val="FF00FF"/>
                </a:solidFill>
              </a:rPr>
              <a:t>REVOKE</a:t>
            </a:r>
            <a:r>
              <a:rPr lang="en-US" altLang="zh-CN" noProof="1"/>
              <a:t> </a:t>
            </a:r>
            <a:r>
              <a:rPr lang="zh-CN" altLang="en-US" noProof="1"/>
              <a:t>语句实现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</a:pPr>
            <a:endParaRPr lang="zh-CN" altLang="en-US" sz="2400" noProof="1"/>
          </a:p>
          <a:p>
            <a:pPr eaLnBrk="1" hangingPunct="1">
              <a:lnSpc>
                <a:spcPct val="150000"/>
              </a:lnSpc>
              <a:buSzTx/>
            </a:pPr>
            <a:r>
              <a:rPr lang="zh-CN" altLang="en-US" noProof="1"/>
              <a:t>定义用户存取权限：定义用户可以在哪些</a:t>
            </a:r>
            <a:r>
              <a:rPr lang="zh-CN" altLang="en-US" u="sng" noProof="1"/>
              <a:t>数据库对象</a:t>
            </a:r>
            <a:r>
              <a:rPr lang="zh-CN" altLang="en-US" noProof="1"/>
              <a:t>上进行哪些</a:t>
            </a:r>
            <a:r>
              <a:rPr lang="zh-CN" altLang="en-US" u="sng" noProof="1"/>
              <a:t>操作</a:t>
            </a:r>
          </a:p>
          <a:p>
            <a:pPr eaLnBrk="1" hangingPunct="1">
              <a:lnSpc>
                <a:spcPct val="150000"/>
              </a:lnSpc>
              <a:buSzTx/>
            </a:pPr>
            <a:endParaRPr lang="zh-CN" altLang="en-US" u="sng" noProof="1"/>
          </a:p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5">
            <a:extLst>
              <a:ext uri="{FF2B5EF4-FFF2-40B4-BE49-F238E27FC236}">
                <a16:creationId xmlns:a16="http://schemas.microsoft.com/office/drawing/2014/main" id="{583E68BA-9D5B-406A-A98E-07C8407EE2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25503A5-9A12-4C37-AC97-1526C7A701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自主存取控制方法（续）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332A9C-EBAA-4AA7-98C2-097962FDD6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25538"/>
            <a:ext cx="8218488" cy="1960562"/>
          </a:xfrm>
        </p:spPr>
        <p:txBody>
          <a:bodyPr/>
          <a:lstStyle/>
          <a:p>
            <a:pPr eaLnBrk="1" hangingPunct="1"/>
            <a:r>
              <a:rPr lang="zh-CN" altLang="en-US"/>
              <a:t>关系数据库系统中存取控制对象 </a:t>
            </a:r>
          </a:p>
        </p:txBody>
      </p:sp>
      <p:graphicFrame>
        <p:nvGraphicFramePr>
          <p:cNvPr id="30725" name="Group 5">
            <a:extLst>
              <a:ext uri="{FF2B5EF4-FFF2-40B4-BE49-F238E27FC236}">
                <a16:creationId xmlns:a16="http://schemas.microsoft.com/office/drawing/2014/main" id="{4FBA5729-FAD8-46B1-B421-F93E2BBF82F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57200" y="1844675"/>
          <a:ext cx="8578850" cy="3717925"/>
        </p:xfrm>
        <a:graphic>
          <a:graphicData uri="http://schemas.openxmlformats.org/drawingml/2006/table">
            <a:tbl>
              <a:tblPr/>
              <a:tblGrid>
                <a:gridCol w="123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对象类型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操 作 类 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SCHEMA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TABLE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ALTER TABLE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VIEW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INDEX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基本表和视图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DELETE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06" name="Rectangle 247">
            <a:extLst>
              <a:ext uri="{FF2B5EF4-FFF2-40B4-BE49-F238E27FC236}">
                <a16:creationId xmlns:a16="http://schemas.microsoft.com/office/drawing/2014/main" id="{C49B5F3A-6B63-4F47-8B6B-8D7B9CF7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732463"/>
            <a:ext cx="290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关系数据库系统中的存取权限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211F17CE-739D-4A92-8475-C68E3F5616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0F1BA05-E124-413E-80EF-55DBD7A6E9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4.2.4 </a:t>
            </a:r>
            <a:r>
              <a:rPr lang="zh-CN" altLang="en-US" sz="3600"/>
              <a:t>授权：授予与回收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C13A7BC-5BEE-482B-839C-D3039909D2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188" y="1098550"/>
            <a:ext cx="8353425" cy="5126038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1.GRANT</a:t>
            </a:r>
          </a:p>
          <a:p>
            <a:pPr marL="0" indent="0"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GRANT &lt;</a:t>
            </a:r>
            <a:r>
              <a:rPr lang="zh-CN" altLang="en-US" sz="2400" noProof="1">
                <a:solidFill>
                  <a:srgbClr val="0066FF"/>
                </a:solidFill>
              </a:rPr>
              <a:t>权限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权限</a:t>
            </a:r>
            <a:r>
              <a:rPr lang="en-US" altLang="zh-CN" sz="2400" noProof="1">
                <a:solidFill>
                  <a:srgbClr val="0066FF"/>
                </a:solidFill>
              </a:rPr>
              <a:t>&gt;]... 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ON &lt;</a:t>
            </a:r>
            <a:r>
              <a:rPr lang="zh-CN" altLang="en-US" sz="2400" noProof="1">
                <a:solidFill>
                  <a:srgbClr val="0066FF"/>
                </a:solidFill>
              </a:rPr>
              <a:t>对象类型</a:t>
            </a:r>
            <a:r>
              <a:rPr lang="en-US" altLang="zh-CN" sz="2400" noProof="1">
                <a:solidFill>
                  <a:srgbClr val="0066FF"/>
                </a:solidFill>
              </a:rPr>
              <a:t>&gt; &lt;</a:t>
            </a:r>
            <a:r>
              <a:rPr lang="zh-CN" altLang="en-US" sz="2400" noProof="1">
                <a:solidFill>
                  <a:srgbClr val="0066FF"/>
                </a:solidFill>
              </a:rPr>
              <a:t>对象名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对象类型</a:t>
            </a:r>
            <a:r>
              <a:rPr lang="en-US" altLang="zh-CN" sz="2400" noProof="1">
                <a:solidFill>
                  <a:srgbClr val="0066FF"/>
                </a:solidFill>
              </a:rPr>
              <a:t>&gt; &lt;</a:t>
            </a:r>
            <a:r>
              <a:rPr lang="zh-CN" altLang="en-US" sz="2400" noProof="1">
                <a:solidFill>
                  <a:srgbClr val="0066FF"/>
                </a:solidFill>
              </a:rPr>
              <a:t>对象名</a:t>
            </a:r>
            <a:r>
              <a:rPr lang="en-US" altLang="zh-CN" sz="2400" noProof="1">
                <a:solidFill>
                  <a:srgbClr val="0066FF"/>
                </a:solidFill>
              </a:rPr>
              <a:t>&gt;]…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TO &lt;</a:t>
            </a:r>
            <a:r>
              <a:rPr lang="zh-CN" altLang="en-US" sz="2400" noProof="1">
                <a:solidFill>
                  <a:srgbClr val="0066FF"/>
                </a:solidFill>
              </a:rPr>
              <a:t>用户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用户</a:t>
            </a:r>
            <a:r>
              <a:rPr lang="en-US" altLang="zh-CN" sz="2400" noProof="1">
                <a:solidFill>
                  <a:srgbClr val="0066FF"/>
                </a:solidFill>
              </a:rPr>
              <a:t>&gt;]...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[WITH GRANT OPTION];</a:t>
            </a:r>
          </a:p>
          <a:p>
            <a:pPr lvl="1" eaLnBrk="1" hangingPunct="1">
              <a:lnSpc>
                <a:spcPct val="120000"/>
              </a:lnSpc>
              <a:buSzTx/>
            </a:pPr>
            <a:r>
              <a:rPr lang="en-US" altLang="zh-CN" sz="2055" noProof="1">
                <a:cs typeface="+mn-ea"/>
                <a:sym typeface="+mn-ea"/>
              </a:rPr>
              <a:t>WITH GRANT OPTION</a:t>
            </a:r>
            <a:r>
              <a:rPr lang="zh-CN" altLang="en-US" sz="2055" noProof="1">
                <a:cs typeface="+mn-ea"/>
                <a:sym typeface="+mn-ea"/>
              </a:rPr>
              <a:t>子句</a:t>
            </a:r>
            <a:r>
              <a:rPr lang="en-US" altLang="zh-CN" sz="2055" noProof="1">
                <a:cs typeface="+mn-ea"/>
                <a:sym typeface="+mn-ea"/>
              </a:rPr>
              <a:t>: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noProof="1">
                <a:cs typeface="+mn-ea"/>
                <a:sym typeface="+mn-ea"/>
              </a:rPr>
              <a:t>指定：可以</a:t>
            </a:r>
            <a:r>
              <a:rPr lang="zh-CN" altLang="en-US" noProof="1">
                <a:solidFill>
                  <a:srgbClr val="E02920"/>
                </a:solidFill>
                <a:cs typeface="+mn-ea"/>
                <a:sym typeface="+mn-ea"/>
              </a:rPr>
              <a:t>再授予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noProof="1">
                <a:cs typeface="+mn-ea"/>
                <a:sym typeface="+mn-ea"/>
              </a:rPr>
              <a:t>没有指定：</a:t>
            </a:r>
            <a:r>
              <a:rPr lang="zh-CN" altLang="en-US" noProof="1">
                <a:solidFill>
                  <a:srgbClr val="E02920"/>
                </a:solidFill>
                <a:cs typeface="+mn-ea"/>
                <a:sym typeface="+mn-ea"/>
              </a:rPr>
              <a:t>不能传播</a:t>
            </a:r>
            <a:endParaRPr lang="en-US" altLang="zh-CN" noProof="1">
              <a:solidFill>
                <a:srgbClr val="0066FF"/>
              </a:solidFill>
              <a:cs typeface="+mn-ea"/>
            </a:endParaRPr>
          </a:p>
          <a:p>
            <a:pPr lvl="1" algn="just" eaLnBrk="1" hangingPunct="1">
              <a:lnSpc>
                <a:spcPct val="150000"/>
              </a:lnSpc>
              <a:buSzTx/>
            </a:pPr>
            <a:r>
              <a:rPr lang="zh-CN" altLang="en-US" sz="2055" noProof="1">
                <a:cs typeface="+mn-ea"/>
              </a:rPr>
              <a:t>语义：将对指定操作对象的指定操作权限授予指定的用户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4">
            <a:extLst>
              <a:ext uri="{FF2B5EF4-FFF2-40B4-BE49-F238E27FC236}">
                <a16:creationId xmlns:a16="http://schemas.microsoft.com/office/drawing/2014/main" id="{1FF6BAE9-69F2-47EE-9684-EFD711C85B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C62FAB1-FAE1-4906-82A1-85B2C0C49F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165060-6C27-4A35-A3F2-8BC8A5B9D6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>
                <a:latin typeface="宋体" panose="02010600030101010101" pitchFamily="2" charset="-122"/>
              </a:rPr>
              <a:t>例</a:t>
            </a:r>
            <a:r>
              <a:rPr lang="zh-CN" altLang="en-US">
                <a:ea typeface="Arial Unicode MS" pitchFamily="34" charset="-122"/>
              </a:rPr>
              <a:t>4.1</a:t>
            </a:r>
            <a:r>
              <a:rPr lang="en-US" altLang="zh-CN"/>
              <a:t>]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把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查询</a:t>
            </a:r>
            <a:r>
              <a:rPr lang="en-US" altLang="zh-CN"/>
              <a:t>Student</a:t>
            </a:r>
            <a:r>
              <a:rPr lang="zh-CN" altLang="en-US">
                <a:latin typeface="宋体" panose="02010600030101010101" pitchFamily="2" charset="-122"/>
              </a:rPr>
              <a:t>表权限授给用户</a:t>
            </a:r>
            <a:r>
              <a:rPr lang="en-US" altLang="zh-CN"/>
              <a:t>U1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GRANT   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en-US" altLang="zh-CN">
                <a:solidFill>
                  <a:srgbClr val="0066FF"/>
                </a:solidFill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ON   TABLE   Student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TO   U1;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66F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[</a:t>
            </a:r>
            <a:r>
              <a:rPr lang="zh-CN" altLang="en-US">
                <a:sym typeface="Arial" panose="020B0604020202020204" pitchFamily="34" charset="0"/>
              </a:rPr>
              <a:t>例4.</a:t>
            </a:r>
            <a:r>
              <a:rPr lang="en-US" altLang="zh-CN">
                <a:sym typeface="Arial" panose="020B0604020202020204" pitchFamily="34" charset="0"/>
              </a:rPr>
              <a:t>2] </a:t>
            </a:r>
            <a:r>
              <a:rPr lang="zh-CN" altLang="en-US">
                <a:sym typeface="Arial" panose="020B0604020202020204" pitchFamily="34" charset="0"/>
              </a:rPr>
              <a:t>把对</a:t>
            </a:r>
            <a:r>
              <a:rPr lang="en-US" altLang="zh-CN">
                <a:sym typeface="Arial" panose="020B0604020202020204" pitchFamily="34" charset="0"/>
              </a:rPr>
              <a:t>Student</a:t>
            </a:r>
            <a:r>
              <a:rPr lang="zh-CN" altLang="en-US">
                <a:sym typeface="Arial" panose="020B0604020202020204" pitchFamily="34" charset="0"/>
              </a:rPr>
              <a:t>表和</a:t>
            </a:r>
            <a:r>
              <a:rPr lang="en-US" altLang="zh-CN">
                <a:sym typeface="Arial" panose="020B0604020202020204" pitchFamily="34" charset="0"/>
              </a:rPr>
              <a:t>Course</a:t>
            </a:r>
            <a:r>
              <a:rPr lang="zh-CN" altLang="en-US">
                <a:sym typeface="Arial" panose="020B0604020202020204" pitchFamily="34" charset="0"/>
              </a:rPr>
              <a:t>表的</a:t>
            </a: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全部权限</a:t>
            </a:r>
            <a:r>
              <a:rPr lang="zh-CN" altLang="en-US">
                <a:sym typeface="Arial" panose="020B0604020202020204" pitchFamily="34" charset="0"/>
              </a:rPr>
              <a:t>授予用户</a:t>
            </a:r>
            <a:r>
              <a:rPr lang="en-US" altLang="zh-CN">
                <a:sym typeface="Arial" panose="020B0604020202020204" pitchFamily="34" charset="0"/>
              </a:rPr>
              <a:t>U2</a:t>
            </a:r>
            <a:r>
              <a:rPr lang="zh-CN" altLang="en-US">
                <a:sym typeface="Arial" panose="020B0604020202020204" pitchFamily="34" charset="0"/>
              </a:rPr>
              <a:t>和</a:t>
            </a:r>
            <a:r>
              <a:rPr lang="en-US" altLang="zh-CN">
                <a:sym typeface="Arial" panose="020B0604020202020204" pitchFamily="34" charset="0"/>
              </a:rPr>
              <a:t>U3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GRANT </a:t>
            </a:r>
            <a:r>
              <a:rPr lang="en-US" altLang="zh-CN">
                <a:solidFill>
                  <a:srgbClr val="E02920"/>
                </a:solidFill>
                <a:sym typeface="Arial" panose="020B0604020202020204" pitchFamily="34" charset="0"/>
              </a:rPr>
              <a:t>ALL PRIVILIGES</a:t>
            </a:r>
            <a:r>
              <a:rPr lang="en-US" altLang="zh-CN">
                <a:sym typeface="Arial" panose="020B0604020202020204" pitchFamily="34" charset="0"/>
              </a:rPr>
              <a:t> 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ON TABLE Student,Course 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TO U2,U3;</a:t>
            </a:r>
            <a:endParaRPr lang="en-US" altLang="zh-CN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875ED978-FDD8-4FE2-B472-3A94ADEC53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3F7D06C-7495-411C-9774-C6CBC51E63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042E351-F822-4486-8B25-E9DB817EBD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3]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的查询权限授予</a:t>
            </a:r>
            <a:r>
              <a:rPr lang="zh-CN" altLang="en-US">
                <a:solidFill>
                  <a:srgbClr val="FF0000"/>
                </a:solidFill>
              </a:rPr>
              <a:t>所有用户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GRANT SELECT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  TO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4">
            <a:extLst>
              <a:ext uri="{FF2B5EF4-FFF2-40B4-BE49-F238E27FC236}">
                <a16:creationId xmlns:a16="http://schemas.microsoft.com/office/drawing/2014/main" id="{E3A0ED1C-261E-401F-B1BD-A9804B5433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6CC3949-A815-4596-A2D1-45F631E61B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BAC1E6-D535-418A-9DA6-B9084C5BA8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339850"/>
            <a:ext cx="8148637" cy="47783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4] </a:t>
            </a:r>
            <a:r>
              <a:rPr lang="zh-CN" altLang="en-US"/>
              <a:t>把查询</a:t>
            </a:r>
            <a:r>
              <a:rPr lang="en-US" altLang="zh-CN"/>
              <a:t>Student</a:t>
            </a:r>
            <a:r>
              <a:rPr lang="zh-CN" altLang="en-US"/>
              <a:t>表和</a:t>
            </a:r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zh-CN" altLang="en-US"/>
              <a:t>学生学号的权限授给用户</a:t>
            </a:r>
            <a:r>
              <a:rPr lang="en-US" altLang="zh-CN"/>
              <a:t>U4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　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  	</a:t>
            </a:r>
            <a:r>
              <a:rPr lang="en-US" altLang="zh-CN"/>
              <a:t>GRANT </a:t>
            </a:r>
            <a:r>
              <a:rPr lang="en-US" altLang="zh-CN">
                <a:solidFill>
                  <a:srgbClr val="E02920"/>
                </a:solidFill>
              </a:rPr>
              <a:t>UPDATE(Sno),</a:t>
            </a:r>
            <a:r>
              <a:rPr lang="en-US" altLang="zh-CN"/>
              <a:t> SELECT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	ON TABLE Student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	TO U4;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对属性列的授权时必须明确指出相应属性列名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页脚占位符 4">
            <a:extLst>
              <a:ext uri="{FF2B5EF4-FFF2-40B4-BE49-F238E27FC236}">
                <a16:creationId xmlns:a16="http://schemas.microsoft.com/office/drawing/2014/main" id="{93D9E4EA-EEE3-4F79-8FC8-5C7B7FA07E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34FE831-A71F-4213-BA91-4AC1FB2FD8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58D8881-2C42-4021-AA07-F8714E5C2C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7772400" cy="43561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5]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</a:t>
            </a:r>
            <a:r>
              <a:rPr lang="en-US" altLang="zh-CN"/>
              <a:t>INSERT</a:t>
            </a:r>
            <a:r>
              <a:rPr lang="zh-CN" altLang="en-US"/>
              <a:t>权限授予</a:t>
            </a:r>
            <a:r>
              <a:rPr lang="en-US" altLang="zh-CN"/>
              <a:t>U5</a:t>
            </a:r>
            <a:r>
              <a:rPr lang="zh-CN" altLang="en-US"/>
              <a:t>用户，并</a:t>
            </a:r>
            <a:r>
              <a:rPr lang="zh-CN" altLang="en-US">
                <a:solidFill>
                  <a:srgbClr val="FF0000"/>
                </a:solidFill>
              </a:rPr>
              <a:t>允许他再将此权限授予其他用户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GRANT INSERT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TO U5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E02920"/>
                </a:solidFill>
              </a:rPr>
              <a:t>WITH GRANT OPTION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E8128B-91DF-4917-8391-0603EE0D1F69}"/>
              </a:ext>
            </a:extLst>
          </p:cNvPr>
          <p:cNvSpPr/>
          <p:nvPr/>
        </p:nvSpPr>
        <p:spPr>
          <a:xfrm>
            <a:off x="2181225" y="115888"/>
            <a:ext cx="435292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+mj-ea"/>
                <a:cs typeface="+mj-cs"/>
              </a:rPr>
              <a:t>数据库安全性（续）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DF9F16-8D6C-434E-95BD-C84E154ED68B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309688"/>
            <a:ext cx="8229600" cy="4495800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i="1" kern="0" dirty="0">
                <a:latin typeface="+mn-lt"/>
              </a:rPr>
              <a:t>数据库的安全性：</a:t>
            </a:r>
          </a:p>
          <a:p>
            <a:pPr lvl="1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+mn-lt"/>
              </a:rPr>
              <a:t>       保护数据库以防止不合法使用所造成的数据泄露、更改或破坏 。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400" b="1" kern="0" dirty="0">
              <a:latin typeface="+mn-lt"/>
            </a:endParaRP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+mn-lt"/>
              </a:rPr>
              <a:t>系统安全保护措施是否有效是数据库系统主要的性能指标之一。</a:t>
            </a:r>
          </a:p>
          <a:p>
            <a:pPr marL="742950" lvl="1" indent="-285750" algn="just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400" b="1" kern="0" dirty="0">
              <a:latin typeface="+mn-lt"/>
            </a:endParaRP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400" b="1" kern="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页脚占位符 4">
            <a:extLst>
              <a:ext uri="{FF2B5EF4-FFF2-40B4-BE49-F238E27FC236}">
                <a16:creationId xmlns:a16="http://schemas.microsoft.com/office/drawing/2014/main" id="{20AC1D91-BCD7-4EC0-A151-9EDCA060F3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95725BA-0CF4-4AED-971E-FF1AF60EB0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传播权限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F6802D0-2EA1-4F68-B17C-7709619D90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7772400" cy="4851400"/>
          </a:xfrm>
          <a:ln>
            <a:miter/>
          </a:ln>
        </p:spPr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执行例4.</a:t>
            </a:r>
            <a:r>
              <a:rPr lang="en-US" altLang="zh-CN" sz="2400" noProof="1"/>
              <a:t>5</a:t>
            </a:r>
            <a:r>
              <a:rPr lang="zh-CN" altLang="en-US" sz="2400" noProof="1"/>
              <a:t>后，</a:t>
            </a:r>
            <a:r>
              <a:rPr lang="en-US" altLang="zh-CN" sz="2400" noProof="1"/>
              <a:t>U5</a:t>
            </a:r>
            <a:r>
              <a:rPr lang="zh-CN" altLang="en-US" sz="2400" noProof="1"/>
              <a:t>不仅拥有了对表</a:t>
            </a:r>
            <a:r>
              <a:rPr lang="en-US" altLang="zh-CN" sz="2400" noProof="1"/>
              <a:t>SC</a:t>
            </a:r>
            <a:r>
              <a:rPr lang="zh-CN" altLang="en-US" sz="2400" noProof="1"/>
              <a:t>的</a:t>
            </a:r>
            <a:r>
              <a:rPr lang="en-US" altLang="zh-CN" sz="2400" noProof="1"/>
              <a:t>INSERT</a:t>
            </a:r>
            <a:r>
              <a:rPr lang="zh-CN" altLang="en-US" sz="2400" noProof="1"/>
              <a:t>权限，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 还可以传播此权限：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[</a:t>
            </a:r>
            <a:r>
              <a:rPr lang="zh-CN" altLang="en-US" sz="2055" noProof="1">
                <a:cs typeface="+mn-ea"/>
              </a:rPr>
              <a:t>例4.</a:t>
            </a:r>
            <a:r>
              <a:rPr lang="en-US" altLang="zh-CN" sz="2055" noProof="1">
                <a:cs typeface="+mn-ea"/>
              </a:rPr>
              <a:t>6]</a:t>
            </a: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GRANT INSERT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             ON TABLE SC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             TO U6</a:t>
            </a:r>
            <a:endParaRPr lang="en-US" altLang="zh-CN" noProof="1">
              <a:solidFill>
                <a:srgbClr val="E02920"/>
              </a:solidFill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             </a:t>
            </a: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WITH GRANT OPTION</a:t>
            </a:r>
            <a:r>
              <a:rPr lang="en-US" altLang="zh-CN" sz="2055" noProof="1">
                <a:cs typeface="+mn-ea"/>
              </a:rPr>
              <a:t>;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同样，</a:t>
            </a:r>
            <a:r>
              <a:rPr lang="en-US" altLang="zh-CN" sz="2400" noProof="1"/>
              <a:t>U6</a:t>
            </a:r>
            <a:r>
              <a:rPr lang="zh-CN" altLang="en-US" sz="2400" noProof="1"/>
              <a:t>还可以将此权限授予</a:t>
            </a:r>
            <a:r>
              <a:rPr lang="en-US" altLang="zh-CN" sz="2400" noProof="1"/>
              <a:t>U7</a:t>
            </a:r>
            <a:r>
              <a:rPr lang="zh-CN" altLang="en-US" sz="2400" noProof="1"/>
              <a:t>：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[</a:t>
            </a:r>
            <a:r>
              <a:rPr lang="zh-CN" altLang="en-US" sz="2055" noProof="1">
                <a:cs typeface="+mn-ea"/>
              </a:rPr>
              <a:t>例4.</a:t>
            </a:r>
            <a:r>
              <a:rPr lang="en-US" altLang="zh-CN" sz="2055" noProof="1">
                <a:cs typeface="+mn-ea"/>
              </a:rPr>
              <a:t>7] GRANT INSERT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	         ON TABLE SC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             TO U7</a:t>
            </a:r>
            <a:r>
              <a:rPr lang="en-US" altLang="zh-CN" sz="2055" noProof="1">
                <a:cs typeface="+mn-ea"/>
              </a:rPr>
              <a:t>;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400" noProof="1"/>
              <a:t> </a:t>
            </a:r>
            <a:r>
              <a:rPr lang="zh-CN" altLang="en-US" sz="2400" noProof="1"/>
              <a:t>但</a:t>
            </a:r>
            <a:r>
              <a:rPr lang="en-US" altLang="zh-CN" sz="2400" noProof="1"/>
              <a:t>U7</a:t>
            </a:r>
            <a:r>
              <a:rPr lang="zh-CN" altLang="en-US" sz="2400" noProof="1"/>
              <a:t>不能再传播此权限。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5">
            <a:extLst>
              <a:ext uri="{FF2B5EF4-FFF2-40B4-BE49-F238E27FC236}">
                <a16:creationId xmlns:a16="http://schemas.microsoft.com/office/drawing/2014/main" id="{89CD6602-3FAD-4315-B33C-3A1318F0CF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990C6CF-D928-4260-9266-523F9BF86B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传播权限（续）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D4D89A-6429-4377-B6EB-74443611E46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098550"/>
            <a:ext cx="8075612" cy="45878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执行了例4.</a:t>
            </a:r>
            <a:r>
              <a:rPr lang="en-US" altLang="zh-CN" sz="1800"/>
              <a:t>1~</a:t>
            </a:r>
            <a:r>
              <a:rPr lang="zh-CN" altLang="en-US" sz="1800"/>
              <a:t>例4.</a:t>
            </a:r>
            <a:r>
              <a:rPr lang="en-US" altLang="zh-CN" sz="1800"/>
              <a:t>7</a:t>
            </a:r>
            <a:r>
              <a:rPr lang="zh-CN" altLang="en-US" sz="1800"/>
              <a:t>语句后学生</a:t>
            </a:r>
            <a:r>
              <a:rPr lang="en-US" altLang="zh-CN" sz="1800"/>
              <a:t>-</a:t>
            </a:r>
            <a:r>
              <a:rPr lang="zh-CN" altLang="en-US" sz="1800"/>
              <a:t>课程数据库中的</a:t>
            </a:r>
            <a:r>
              <a:rPr lang="zh-CN" altLang="en-US" sz="1800">
                <a:solidFill>
                  <a:srgbClr val="0066FF"/>
                </a:solidFill>
              </a:rPr>
              <a:t>用户权限定义表 </a:t>
            </a:r>
          </a:p>
        </p:txBody>
      </p:sp>
      <p:graphicFrame>
        <p:nvGraphicFramePr>
          <p:cNvPr id="41989" name="Group 5">
            <a:extLst>
              <a:ext uri="{FF2B5EF4-FFF2-40B4-BE49-F238E27FC236}">
                <a16:creationId xmlns:a16="http://schemas.microsoft.com/office/drawing/2014/main" id="{50A98D69-DF21-453F-BC2E-F98250F1EE6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57175" y="1557338"/>
          <a:ext cx="8689975" cy="4389456"/>
        </p:xfrm>
        <a:graphic>
          <a:graphicData uri="http://schemas.openxmlformats.org/drawingml/2006/table">
            <a:tbl>
              <a:tblPr/>
              <a:tblGrid>
                <a:gridCol w="146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PUBLIC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Student.Sno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U7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4">
            <a:extLst>
              <a:ext uri="{FF2B5EF4-FFF2-40B4-BE49-F238E27FC236}">
                <a16:creationId xmlns:a16="http://schemas.microsoft.com/office/drawing/2014/main" id="{A75AE77A-F046-48DE-980C-80CDCFC592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95B8FA5-C954-4E57-A19C-8E5823E132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授权：授予与回收（续）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AF8EB3B-8897-4633-8573-FE80AE2375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052513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2.REVOKE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/>
              <a:t>语句的一般格式为：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66FF"/>
                </a:solidFill>
              </a:rPr>
              <a:t>    </a:t>
            </a:r>
            <a:r>
              <a:rPr lang="en-US" altLang="zh-CN" sz="2400">
                <a:solidFill>
                  <a:srgbClr val="0066FF"/>
                </a:solidFill>
              </a:rPr>
              <a:t>REVOKE &lt;</a:t>
            </a:r>
            <a:r>
              <a:rPr lang="zh-CN" altLang="en-US" sz="2400">
                <a:solidFill>
                  <a:srgbClr val="0066FF"/>
                </a:solidFill>
              </a:rPr>
              <a:t>权限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权限</a:t>
            </a:r>
            <a:r>
              <a:rPr lang="en-US" altLang="zh-CN" sz="2400">
                <a:solidFill>
                  <a:srgbClr val="0066FF"/>
                </a:solidFill>
              </a:rPr>
              <a:t>&gt;]...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    ON &lt;</a:t>
            </a:r>
            <a:r>
              <a:rPr lang="zh-CN" altLang="en-US" sz="2400">
                <a:solidFill>
                  <a:srgbClr val="0066FF"/>
                </a:solidFill>
              </a:rPr>
              <a:t>对象类型</a:t>
            </a:r>
            <a:r>
              <a:rPr lang="en-US" altLang="zh-CN" sz="2400">
                <a:solidFill>
                  <a:srgbClr val="0066FF"/>
                </a:solidFill>
              </a:rPr>
              <a:t>&gt; &lt;</a:t>
            </a:r>
            <a:r>
              <a:rPr lang="zh-CN" altLang="en-US" sz="2400">
                <a:solidFill>
                  <a:srgbClr val="0066FF"/>
                </a:solidFill>
              </a:rPr>
              <a:t>对象名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对象类型</a:t>
            </a:r>
            <a:r>
              <a:rPr lang="en-US" altLang="zh-CN" sz="2400">
                <a:solidFill>
                  <a:srgbClr val="0066FF"/>
                </a:solidFill>
              </a:rPr>
              <a:t>&gt;&lt;</a:t>
            </a:r>
            <a:r>
              <a:rPr lang="zh-CN" altLang="en-US" sz="2400">
                <a:solidFill>
                  <a:srgbClr val="0066FF"/>
                </a:solidFill>
              </a:rPr>
              <a:t>对象名</a:t>
            </a:r>
            <a:r>
              <a:rPr lang="en-US" altLang="zh-CN" sz="2400">
                <a:solidFill>
                  <a:srgbClr val="0066FF"/>
                </a:solidFill>
              </a:rPr>
              <a:t>&gt;]…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    FROM &lt;</a:t>
            </a:r>
            <a:r>
              <a:rPr lang="zh-CN" altLang="en-US" sz="2400">
                <a:solidFill>
                  <a:srgbClr val="0066FF"/>
                </a:solidFill>
              </a:rPr>
              <a:t>用户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用户</a:t>
            </a:r>
            <a:r>
              <a:rPr lang="en-US" altLang="zh-CN" sz="2400">
                <a:solidFill>
                  <a:srgbClr val="0066FF"/>
                </a:solidFill>
              </a:rPr>
              <a:t>&gt;]...[CASCADE | RESTRICT];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AE90DD81-607E-4F89-8E87-0958D8935E4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BAD5305-B0C0-484E-A2C9-6B85078E5C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2C982AE-D989-4EC0-88F9-9905D5C6E2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8] </a:t>
            </a:r>
            <a:r>
              <a:rPr lang="zh-CN" altLang="en-US"/>
              <a:t>把用户</a:t>
            </a:r>
            <a:r>
              <a:rPr lang="en-US" altLang="zh-CN"/>
              <a:t>U4</a:t>
            </a:r>
            <a:r>
              <a:rPr lang="zh-CN" altLang="en-US"/>
              <a:t>修改学生学号的权限收回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>
                <a:solidFill>
                  <a:srgbClr val="0066FF"/>
                </a:solidFill>
              </a:rPr>
              <a:t>REVOKE UPDATE(Sno)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		ON TABLE Student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		FROM U4;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4">
            <a:extLst>
              <a:ext uri="{FF2B5EF4-FFF2-40B4-BE49-F238E27FC236}">
                <a16:creationId xmlns:a16="http://schemas.microsoft.com/office/drawing/2014/main" id="{45D74DC0-502F-4849-9FB5-7CE6EA05F7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EE85904-B22E-42E0-BF50-2977B5F0A5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49FB1F3-94DD-47C8-9D56-247D30C0D9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9] </a:t>
            </a:r>
            <a:r>
              <a:rPr lang="zh-CN" altLang="en-US"/>
              <a:t>收回</a:t>
            </a:r>
            <a:r>
              <a:rPr lang="zh-CN" altLang="en-US">
                <a:solidFill>
                  <a:srgbClr val="0066FF"/>
                </a:solidFill>
              </a:rPr>
              <a:t>所有用户</a:t>
            </a:r>
            <a:r>
              <a:rPr lang="zh-CN" altLang="en-US"/>
              <a:t>对表</a:t>
            </a:r>
            <a:r>
              <a:rPr lang="en-US" altLang="zh-CN"/>
              <a:t>SC</a:t>
            </a:r>
            <a:r>
              <a:rPr lang="zh-CN" altLang="en-US"/>
              <a:t>的查询权限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REVOKE SELECT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ON TABLE SC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FROM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页脚占位符 4">
            <a:extLst>
              <a:ext uri="{FF2B5EF4-FFF2-40B4-BE49-F238E27FC236}">
                <a16:creationId xmlns:a16="http://schemas.microsoft.com/office/drawing/2014/main" id="{28C2BEA4-2AD7-4A54-86F8-AF80F038A8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82A57C4-9A9E-49A1-AC84-08C94C424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CACD26E-0200-4E80-8FB4-AB38C14E60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435975" cy="52562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10] </a:t>
            </a:r>
            <a:r>
              <a:rPr lang="zh-CN" altLang="en-US"/>
              <a:t>把用户</a:t>
            </a:r>
            <a:r>
              <a:rPr lang="en-US" altLang="zh-CN"/>
              <a:t>U5</a:t>
            </a:r>
            <a:r>
              <a:rPr lang="zh-CN" altLang="en-US"/>
              <a:t>对</a:t>
            </a:r>
            <a:r>
              <a:rPr lang="en-US" altLang="zh-CN"/>
              <a:t>SC</a:t>
            </a:r>
            <a:r>
              <a:rPr lang="zh-CN" altLang="en-US"/>
              <a:t>表的</a:t>
            </a:r>
            <a:r>
              <a:rPr lang="en-US" altLang="zh-CN"/>
              <a:t>INSERT</a:t>
            </a:r>
            <a:r>
              <a:rPr lang="zh-CN" altLang="en-US"/>
              <a:t>权限收回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 sz="2400"/>
              <a:t>REVOKE INSERT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ON TABLE SC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FROM U5 </a:t>
            </a:r>
            <a:r>
              <a:rPr lang="en-US" altLang="zh-CN" sz="2400">
                <a:solidFill>
                  <a:srgbClr val="0066FF"/>
                </a:solidFill>
              </a:rPr>
              <a:t>CASCADE</a:t>
            </a:r>
            <a:r>
              <a:rPr lang="en-US" altLang="zh-CN" sz="2400"/>
              <a:t> ;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将用户</a:t>
            </a:r>
            <a:r>
              <a:rPr lang="en-US" altLang="zh-CN" sz="2000"/>
              <a:t>U5</a:t>
            </a:r>
            <a:r>
              <a:rPr lang="zh-CN" altLang="en-US" sz="2000"/>
              <a:t>的</a:t>
            </a:r>
            <a:r>
              <a:rPr lang="en-US" altLang="zh-CN" sz="2000"/>
              <a:t>INSERT</a:t>
            </a:r>
            <a:r>
              <a:rPr lang="zh-CN" altLang="en-US" sz="2000"/>
              <a:t>权限收回的时候应该使用</a:t>
            </a:r>
            <a:r>
              <a:rPr lang="en-US" altLang="zh-CN" sz="2000"/>
              <a:t>CASCADE</a:t>
            </a:r>
            <a:r>
              <a:rPr lang="zh-CN" altLang="en-US" sz="2000"/>
              <a:t>，否则拒绝执行该语句 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如果</a:t>
            </a:r>
            <a:r>
              <a:rPr lang="en-US" altLang="zh-CN" sz="2000"/>
              <a:t>U6</a:t>
            </a:r>
            <a:r>
              <a:rPr lang="zh-CN" altLang="en-US" sz="2000"/>
              <a:t>或</a:t>
            </a:r>
            <a:r>
              <a:rPr lang="en-US" altLang="zh-CN" sz="2000"/>
              <a:t>U7</a:t>
            </a:r>
            <a:r>
              <a:rPr lang="zh-CN" altLang="en-US" sz="2000"/>
              <a:t>还从其他用户处获得对</a:t>
            </a:r>
            <a:r>
              <a:rPr lang="en-US" altLang="zh-CN" sz="2000"/>
              <a:t>SC</a:t>
            </a:r>
            <a:r>
              <a:rPr lang="zh-CN" altLang="en-US" sz="2000"/>
              <a:t>表的</a:t>
            </a:r>
            <a:r>
              <a:rPr lang="en-US" altLang="zh-CN" sz="2000"/>
              <a:t>INSERT</a:t>
            </a:r>
            <a:r>
              <a:rPr lang="zh-CN" altLang="en-US" sz="2000"/>
              <a:t>权限，则他们仍具有此权限，系统只收回直接或间接从</a:t>
            </a:r>
            <a:r>
              <a:rPr lang="en-US" altLang="zh-CN" sz="2000"/>
              <a:t>U5</a:t>
            </a:r>
            <a:r>
              <a:rPr lang="zh-CN" altLang="en-US" sz="2000"/>
              <a:t>处获得的权限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页脚占位符 5">
            <a:extLst>
              <a:ext uri="{FF2B5EF4-FFF2-40B4-BE49-F238E27FC236}">
                <a16:creationId xmlns:a16="http://schemas.microsoft.com/office/drawing/2014/main" id="{89967A0D-8102-4621-8BB0-68C7F4C786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6625AAF-8078-4831-809B-5E00B4A53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968E449-3D7C-4A1C-996B-B5EF396C068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1300" y="1098550"/>
            <a:ext cx="8578850" cy="58896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zh-CN" altLang="en-US" sz="2000"/>
              <a:t>执行例4.</a:t>
            </a:r>
            <a:r>
              <a:rPr lang="en-US" altLang="zh-CN" sz="2000"/>
              <a:t>8~</a:t>
            </a:r>
            <a:r>
              <a:rPr lang="zh-CN" altLang="en-US" sz="2000"/>
              <a:t>4.</a:t>
            </a:r>
            <a:r>
              <a:rPr lang="en-US" altLang="zh-CN" sz="2000"/>
              <a:t>10</a:t>
            </a:r>
            <a:r>
              <a:rPr lang="zh-CN" altLang="en-US" sz="2000"/>
              <a:t>语句后学生</a:t>
            </a:r>
            <a:r>
              <a:rPr lang="en-US" altLang="zh-CN" sz="2000"/>
              <a:t>-</a:t>
            </a:r>
            <a:r>
              <a:rPr lang="zh-CN" altLang="en-US" sz="2000"/>
              <a:t>课程数据库中的</a:t>
            </a:r>
            <a:r>
              <a:rPr lang="zh-CN" altLang="en-US" sz="2000">
                <a:solidFill>
                  <a:srgbClr val="0066FF"/>
                </a:solidFill>
              </a:rPr>
              <a:t>用户权限定义表</a:t>
            </a:r>
          </a:p>
        </p:txBody>
      </p:sp>
      <p:graphicFrame>
        <p:nvGraphicFramePr>
          <p:cNvPr id="47109" name="Group 5">
            <a:extLst>
              <a:ext uri="{FF2B5EF4-FFF2-40B4-BE49-F238E27FC236}">
                <a16:creationId xmlns:a16="http://schemas.microsoft.com/office/drawing/2014/main" id="{032BDF57-2DB4-47E0-858F-7C1BF21E9AFD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41300" y="1916113"/>
          <a:ext cx="8794750" cy="2773512"/>
        </p:xfrm>
        <a:graphic>
          <a:graphicData uri="http://schemas.openxmlformats.org/drawingml/2006/table">
            <a:tbl>
              <a:tblPr/>
              <a:tblGrid>
                <a:gridCol w="152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页脚占位符 4">
            <a:extLst>
              <a:ext uri="{FF2B5EF4-FFF2-40B4-BE49-F238E27FC236}">
                <a16:creationId xmlns:a16="http://schemas.microsoft.com/office/drawing/2014/main" id="{45053B89-DCE8-4821-A118-F751D21CA8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D28D178-23D9-4DF5-8182-303CE5AD23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AEB0F64-340B-4189-9C0B-A5C3837650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22960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4.2.5 </a:t>
            </a:r>
            <a:r>
              <a:rPr lang="zh-CN" altLang="en-US">
                <a:solidFill>
                  <a:srgbClr val="00B050"/>
                </a:solidFill>
              </a:rPr>
              <a:t>数据库角色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页脚占位符 4">
            <a:extLst>
              <a:ext uri="{FF2B5EF4-FFF2-40B4-BE49-F238E27FC236}">
                <a16:creationId xmlns:a16="http://schemas.microsoft.com/office/drawing/2014/main" id="{747B998C-620C-4055-B03D-8216CA43F1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BB5259B-5B26-460B-B11B-AA07861F36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4.2.5 </a:t>
            </a:r>
            <a:r>
              <a:rPr lang="zh-CN" altLang="en-US" sz="3600"/>
              <a:t>数据库角色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4CE8EB1-B4FD-4A28-BEC2-3437E3D8A66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339850"/>
            <a:ext cx="8482013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角色（</a:t>
            </a:r>
            <a:r>
              <a:rPr lang="en-US" altLang="zh-CN" noProof="1">
                <a:solidFill>
                  <a:srgbClr val="0066FF"/>
                </a:solidFill>
              </a:rPr>
              <a:t>ROLE</a:t>
            </a:r>
            <a:r>
              <a:rPr lang="zh-CN" altLang="en-US" noProof="1">
                <a:solidFill>
                  <a:srgbClr val="0066FF"/>
                </a:solidFill>
              </a:rPr>
              <a:t>）：</a:t>
            </a:r>
          </a:p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被命名的一组与数据库操作相关的权限</a:t>
            </a:r>
          </a:p>
          <a:p>
            <a:pPr lvl="1" eaLnBrk="1" hangingPunct="1">
              <a:lnSpc>
                <a:spcPct val="200000"/>
              </a:lnSpc>
              <a:buSzTx/>
            </a:pPr>
            <a:r>
              <a:rPr lang="zh-CN" altLang="en-US" noProof="1">
                <a:cs typeface="+mn-ea"/>
              </a:rPr>
              <a:t>角色是</a:t>
            </a:r>
            <a:r>
              <a:rPr lang="zh-CN" altLang="en-US" noProof="1">
                <a:solidFill>
                  <a:srgbClr val="FF0000"/>
                </a:solidFill>
                <a:cs typeface="+mn-ea"/>
              </a:rPr>
              <a:t>权限的集合</a:t>
            </a:r>
            <a:r>
              <a:rPr lang="zh-CN" altLang="en-US" noProof="1">
                <a:cs typeface="+mn-ea"/>
              </a:rPr>
              <a:t>。可以为一组具有相同权限的用户创建一个角色。</a:t>
            </a:r>
          </a:p>
          <a:p>
            <a:pPr lvl="1" eaLnBrk="1" hangingPunct="1">
              <a:lnSpc>
                <a:spcPct val="200000"/>
              </a:lnSpc>
              <a:buSzTx/>
            </a:pPr>
            <a:r>
              <a:rPr lang="zh-CN" altLang="en-US" noProof="1">
                <a:cs typeface="+mn-ea"/>
              </a:rPr>
              <a:t>优点：简化授权的过程</a:t>
            </a:r>
          </a:p>
          <a:p>
            <a:pPr eaLnBrk="1" hangingPunct="1">
              <a:buSzTx/>
            </a:pPr>
            <a:endParaRPr lang="en-US" altLang="zh-CN" sz="32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页脚占位符 4">
            <a:extLst>
              <a:ext uri="{FF2B5EF4-FFF2-40B4-BE49-F238E27FC236}">
                <a16:creationId xmlns:a16="http://schemas.microsoft.com/office/drawing/2014/main" id="{287BD09C-8451-4367-84B0-A41B4F4C2F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F290242-3490-4EE7-868F-754CA7783D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C27444E-37B8-44FA-99F3-54FF57D6107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268413"/>
            <a:ext cx="8229600" cy="4856162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角色的创建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CREATE  ROLE 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角色名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 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en-US" altLang="zh-CN" sz="2330" noProof="1">
              <a:solidFill>
                <a:srgbClr val="0066FF"/>
              </a:solidFill>
              <a:cs typeface="+mn-ea"/>
            </a:endParaRPr>
          </a:p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2.</a:t>
            </a:r>
            <a:r>
              <a:rPr lang="zh-CN" altLang="en-US" noProof="1"/>
              <a:t>给角色授权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GRANT 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权限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&gt;[,&lt;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权限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&gt;]…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ON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对象类型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对象名 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TO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&gt;[,&lt;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&gt;]…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en-US" altLang="x-none" sz="2200" noProof="1"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4C893C13-9289-4B3B-A304-F8CC6A52C3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1501C1D-6CF4-47E6-A3F8-FF488856E4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A72253-97CE-44E1-BDA4-4395A93DD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6923087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4.1  </a:t>
            </a:r>
            <a:r>
              <a:rPr lang="zh-CN" altLang="en-US">
                <a:solidFill>
                  <a:schemeClr val="accent2"/>
                </a:solidFill>
              </a:rPr>
              <a:t>数据库安全性概述</a:t>
            </a:r>
            <a:endParaRPr lang="en-US" altLang="zh-CN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4">
            <a:extLst>
              <a:ext uri="{FF2B5EF4-FFF2-40B4-BE49-F238E27FC236}">
                <a16:creationId xmlns:a16="http://schemas.microsoft.com/office/drawing/2014/main" id="{2B63F7FF-2336-47AE-BFCE-031E3D6632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20823A0-6B97-4BF6-96AE-20FE0E012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F315387-AF59-4289-9ECD-DEBB4060AA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3.</a:t>
            </a:r>
            <a:r>
              <a:rPr lang="zh-CN" altLang="en-US"/>
              <a:t>将一个角色授予其他的角色或用户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GRANT  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1&gt;[,&lt;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2&gt;]…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TO  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3&gt;[,&lt;</a:t>
            </a:r>
            <a:r>
              <a:rPr lang="zh-CN" altLang="en-US">
                <a:solidFill>
                  <a:srgbClr val="0066FF"/>
                </a:solidFill>
              </a:rPr>
              <a:t>用户</a:t>
            </a:r>
            <a:r>
              <a:rPr lang="en-US" altLang="zh-CN">
                <a:solidFill>
                  <a:srgbClr val="0066FF"/>
                </a:solidFill>
              </a:rPr>
              <a:t>1&gt;]…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[WITH ADMIN OPTION]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66FF"/>
              </a:solidFill>
            </a:endParaRPr>
          </a:p>
          <a:p>
            <a:pPr lvl="1"/>
            <a:r>
              <a:rPr lang="zh-CN" altLang="en-US" sz="2200"/>
              <a:t>该语句把角色授予某用户，或授予另一个角色</a:t>
            </a:r>
          </a:p>
          <a:p>
            <a:pPr lvl="1"/>
            <a:r>
              <a:rPr lang="zh-CN" altLang="en-US" sz="2200"/>
              <a:t>授予者是角色的创建者或拥有在这个角色上的</a:t>
            </a:r>
            <a:r>
              <a:rPr lang="en-US" altLang="zh-CN" sz="2200"/>
              <a:t>ADMIN OPTION</a:t>
            </a:r>
          </a:p>
          <a:p>
            <a:pPr lvl="1"/>
            <a:r>
              <a:rPr lang="zh-CN" altLang="en-US" sz="2200"/>
              <a:t>指定了</a:t>
            </a:r>
            <a:r>
              <a:rPr lang="en-US" altLang="zh-CN" sz="2200"/>
              <a:t>WITH ADMIN OPTION</a:t>
            </a:r>
            <a:r>
              <a:rPr lang="zh-CN" altLang="en-US" sz="2200"/>
              <a:t>则获得某种权限的角色或用户还可以把这种权限授予其他角色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20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</a:rPr>
              <a:t>一个角色的权限：直接授予这个角色的全部权限加上其他角色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</a:rPr>
              <a:t>授予这个角色的全部权限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B2C5C1-14D4-4CF9-8B78-6486CED9FD8F}"/>
              </a:ext>
            </a:extLst>
          </p:cNvPr>
          <p:cNvSpPr/>
          <p:nvPr/>
        </p:nvSpPr>
        <p:spPr>
          <a:xfrm>
            <a:off x="755650" y="1196975"/>
            <a:ext cx="7993063" cy="4635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+mn-lt"/>
                <a:ea typeface="+mn-ea"/>
              </a:rPr>
              <a:t>4.</a:t>
            </a:r>
            <a:r>
              <a:rPr lang="zh-CN" altLang="en-US" sz="2800" b="1" dirty="0">
                <a:latin typeface="+mn-lt"/>
                <a:ea typeface="+mn-ea"/>
              </a:rPr>
              <a:t>角色权限的收回 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REVOKE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权限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&gt;[,&lt;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权限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&gt;]…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ON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对象类型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对象名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FROM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角色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&gt;[,&lt;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角色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&gt;]…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200" b="1" dirty="0">
                <a:latin typeface="+mn-lt"/>
              </a:rPr>
              <a:t>用户可以回收角色的权限，从而修改角色拥有的权限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200" b="1" dirty="0">
                <a:latin typeface="+mn-lt"/>
              </a:rPr>
              <a:t>REVOKE</a:t>
            </a:r>
            <a:r>
              <a:rPr lang="zh-CN" altLang="en-US" sz="2200" b="1" dirty="0">
                <a:latin typeface="+mn-lt"/>
              </a:rPr>
              <a:t>执行者是</a:t>
            </a:r>
          </a:p>
          <a:p>
            <a:pPr lvl="2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角色的创建者</a:t>
            </a:r>
          </a:p>
          <a:p>
            <a:pPr lvl="2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拥有在这个（些）角色上的</a:t>
            </a:r>
            <a:r>
              <a:rPr lang="en-US" altLang="zh-CN" sz="2200" b="1" dirty="0"/>
              <a:t>ADMIN OPTION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83A009-2766-463F-BF6A-033AC5A195F4}"/>
              </a:ext>
            </a:extLst>
          </p:cNvPr>
          <p:cNvSpPr/>
          <p:nvPr/>
        </p:nvSpPr>
        <p:spPr>
          <a:xfrm>
            <a:off x="2339975" y="115888"/>
            <a:ext cx="3890963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数据库角色（续）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4">
            <a:extLst>
              <a:ext uri="{FF2B5EF4-FFF2-40B4-BE49-F238E27FC236}">
                <a16:creationId xmlns:a16="http://schemas.microsoft.com/office/drawing/2014/main" id="{338FD3F5-F23F-497B-BC4A-0D954BC656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968348F-0220-40D1-A933-76D1CFAE25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67284F1-A752-4712-A065-6CD9D005B9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268413"/>
            <a:ext cx="8567738" cy="4881562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11] </a:t>
            </a:r>
            <a:r>
              <a:rPr lang="zh-CN" altLang="en-US"/>
              <a:t>通过角色来实现将一组权限授予一个用户。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步骤如下：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）首先创建一个角色 </a:t>
            </a:r>
            <a:r>
              <a:rPr lang="en-US" altLang="zh-CN" sz="2200"/>
              <a:t>R1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 CREATE  ROLE  R1;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）然后使用</a:t>
            </a:r>
            <a:r>
              <a:rPr lang="en-US" altLang="zh-CN" sz="2200"/>
              <a:t>GRANT</a:t>
            </a:r>
            <a:r>
              <a:rPr lang="zh-CN" altLang="en-US" sz="2200"/>
              <a:t>语句，使角色</a:t>
            </a:r>
            <a:r>
              <a:rPr lang="en-US" altLang="zh-CN" sz="2200"/>
              <a:t>R1</a:t>
            </a:r>
            <a:r>
              <a:rPr lang="zh-CN" altLang="en-US" sz="2200"/>
              <a:t>拥有</a:t>
            </a:r>
            <a:r>
              <a:rPr lang="en-US" altLang="zh-CN" sz="2200"/>
              <a:t>Student</a:t>
            </a:r>
            <a:r>
              <a:rPr lang="zh-CN" altLang="en-US" sz="2200"/>
              <a:t>表的</a:t>
            </a:r>
            <a:r>
              <a:rPr lang="en-US" altLang="zh-CN" sz="2200"/>
              <a:t>	SELECT</a:t>
            </a:r>
            <a:r>
              <a:rPr lang="zh-CN" altLang="en-US" sz="2200"/>
              <a:t>、</a:t>
            </a:r>
            <a:r>
              <a:rPr lang="en-US" altLang="zh-CN" sz="2200"/>
              <a:t>UPDATE</a:t>
            </a:r>
            <a:r>
              <a:rPr lang="zh-CN" altLang="en-US" sz="2200"/>
              <a:t>、</a:t>
            </a:r>
            <a:r>
              <a:rPr lang="en-US" altLang="zh-CN" sz="2200"/>
              <a:t>INSERT</a:t>
            </a:r>
            <a:r>
              <a:rPr lang="zh-CN" altLang="en-US" sz="2200"/>
              <a:t>权限</a:t>
            </a:r>
            <a:br>
              <a:rPr lang="en-US" altLang="zh-CN" sz="2200"/>
            </a:br>
            <a:endParaRPr lang="zh-CN" altLang="en-US" sz="220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</a:t>
            </a:r>
            <a:r>
              <a:rPr lang="en-US" altLang="zh-CN" sz="2200"/>
              <a:t>GRANT SELECT, UPDATE, INSERT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ON TABLE Student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TO R1;</a:t>
            </a:r>
            <a:endParaRPr lang="zh-CN" altLang="en-US"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4">
            <a:extLst>
              <a:ext uri="{FF2B5EF4-FFF2-40B4-BE49-F238E27FC236}">
                <a16:creationId xmlns:a16="http://schemas.microsoft.com/office/drawing/2014/main" id="{E16DFBDC-FDE9-4815-86ED-7CFFCF94CA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AA9B0EC-C735-483D-A8C3-D7266AFD4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58218E9-E1FF-4567-9950-C97D904911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362950" cy="4495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）将这个角色授予王平，张明，赵玲。使他们具有角色</a:t>
            </a:r>
            <a:r>
              <a:rPr lang="en-US" altLang="zh-CN"/>
              <a:t>R1</a:t>
            </a:r>
            <a:r>
              <a:rPr lang="zh-CN" altLang="en-US"/>
              <a:t>所包含的全部权限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	 GRANT  R1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    	 TO </a:t>
            </a:r>
            <a:r>
              <a:rPr lang="zh-CN" altLang="en-US"/>
              <a:t>王平</a:t>
            </a:r>
            <a:r>
              <a:rPr lang="en-US" altLang="zh-CN"/>
              <a:t>,</a:t>
            </a:r>
            <a:r>
              <a:rPr lang="zh-CN" altLang="en-US"/>
              <a:t>张明</a:t>
            </a:r>
            <a:r>
              <a:rPr lang="en-US" altLang="zh-CN"/>
              <a:t>,</a:t>
            </a:r>
            <a:r>
              <a:rPr lang="zh-CN" altLang="en-US"/>
              <a:t>赵玲</a:t>
            </a:r>
            <a:r>
              <a:rPr lang="en-US" altLang="zh-CN"/>
              <a:t>;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可以一次性通过</a:t>
            </a:r>
            <a:r>
              <a:rPr lang="en-US" altLang="zh-CN"/>
              <a:t>R1</a:t>
            </a:r>
            <a:r>
              <a:rPr lang="zh-CN" altLang="en-US"/>
              <a:t>来回收王平的这</a:t>
            </a:r>
            <a:r>
              <a:rPr lang="en-US" altLang="zh-CN"/>
              <a:t>3</a:t>
            </a:r>
            <a:r>
              <a:rPr lang="zh-CN" altLang="en-US"/>
              <a:t>个权限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	  REVOKE  R1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     	  FROM </a:t>
            </a:r>
            <a:r>
              <a:rPr lang="zh-CN" altLang="en-US"/>
              <a:t>王平</a:t>
            </a:r>
            <a:r>
              <a:rPr lang="en-US" altLang="zh-CN"/>
              <a:t>;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页脚占位符 4">
            <a:extLst>
              <a:ext uri="{FF2B5EF4-FFF2-40B4-BE49-F238E27FC236}">
                <a16:creationId xmlns:a16="http://schemas.microsoft.com/office/drawing/2014/main" id="{36BD6434-D756-433B-8DCC-1ACB965B34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4533FC2-6278-4C39-BC14-EB2519526D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EC9828D-BC54-4063-9FE2-D9C150FD0C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36663"/>
            <a:ext cx="8713788" cy="4495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12]</a:t>
            </a:r>
            <a:r>
              <a:rPr lang="zh-CN" altLang="en-US"/>
              <a:t> 角色的权限修改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GRANT DELETE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ON TABLE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TO R1;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/>
              <a:t>使角色</a:t>
            </a:r>
            <a:r>
              <a:rPr lang="en-US" altLang="zh-CN"/>
              <a:t>R1</a:t>
            </a:r>
            <a:r>
              <a:rPr lang="zh-CN" altLang="zh-CN"/>
              <a:t>在原来的基础上增加了</a:t>
            </a:r>
            <a:r>
              <a:rPr lang="en-US" altLang="zh-CN"/>
              <a:t>Student</a:t>
            </a:r>
            <a:r>
              <a:rPr lang="zh-CN" altLang="zh-CN"/>
              <a:t>表的</a:t>
            </a:r>
            <a:r>
              <a:rPr lang="en-US" altLang="zh-CN"/>
              <a:t>DELETE </a:t>
            </a:r>
            <a:r>
              <a:rPr lang="zh-CN" altLang="zh-CN"/>
              <a:t>权限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页脚占位符 4">
            <a:extLst>
              <a:ext uri="{FF2B5EF4-FFF2-40B4-BE49-F238E27FC236}">
                <a16:creationId xmlns:a16="http://schemas.microsoft.com/office/drawing/2014/main" id="{0676C80A-7FE0-4D97-8333-694B4EA7F5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D9E98F0-081F-41A1-BCC2-42B098E6A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E350672-9281-4178-A2DA-59D76796C7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495800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13]</a:t>
            </a:r>
            <a:r>
              <a:rPr lang="zh-CN" altLang="en-US"/>
              <a:t>　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  <a:r>
              <a:rPr lang="en-US" altLang="zh-CN" sz="2800"/>
              <a:t>	  </a:t>
            </a:r>
            <a:r>
              <a:rPr lang="en-US" altLang="zh-CN"/>
              <a:t>REVOKE SELECT 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ON TABLE Student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FROM  R1</a:t>
            </a:r>
            <a:r>
              <a:rPr lang="zh-CN" altLang="en-US"/>
              <a:t>；</a:t>
            </a:r>
            <a:endParaRPr lang="en-US" altLang="zh-CN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zh-CN"/>
              <a:t>使</a:t>
            </a:r>
            <a:r>
              <a:rPr lang="en-US" altLang="zh-CN"/>
              <a:t>R1</a:t>
            </a:r>
            <a:r>
              <a:rPr lang="zh-CN" altLang="zh-CN"/>
              <a:t>减少了</a:t>
            </a:r>
            <a:r>
              <a:rPr lang="en-US" altLang="zh-CN"/>
              <a:t>SELECT</a:t>
            </a:r>
            <a:r>
              <a:rPr lang="zh-CN" altLang="zh-CN"/>
              <a:t>权限</a:t>
            </a:r>
            <a:endParaRPr lang="en-US" altLang="zh-CN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4">
            <a:extLst>
              <a:ext uri="{FF2B5EF4-FFF2-40B4-BE49-F238E27FC236}">
                <a16:creationId xmlns:a16="http://schemas.microsoft.com/office/drawing/2014/main" id="{EEC45434-8EB3-436D-ABE0-CA424A685A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2702F7B-5FA3-4BB2-8203-B0B193F790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3C7E25F-6E38-469C-850A-4774F67469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981075"/>
            <a:ext cx="7186612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授权与回收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4.2.6 </a:t>
            </a:r>
            <a:r>
              <a:rPr lang="zh-CN" altLang="en-US">
                <a:solidFill>
                  <a:srgbClr val="00B050"/>
                </a:solidFill>
              </a:rPr>
              <a:t>强制存取控制方法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4">
            <a:extLst>
              <a:ext uri="{FF2B5EF4-FFF2-40B4-BE49-F238E27FC236}">
                <a16:creationId xmlns:a16="http://schemas.microsoft.com/office/drawing/2014/main" id="{C93EFF8A-B320-4F26-9913-2D92455D1A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CC3C46D-7007-489A-AD30-02FB196FF1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自主存取控制缺点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DB248D3-6D34-4EA1-A50A-55F9F21070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7772400" cy="4443413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可能存在数据的“无意泄露”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原因：这种机制仅仅通过对数据的存取权限来进行安全控制，而</a:t>
            </a:r>
            <a:r>
              <a:rPr lang="zh-CN" altLang="en-US">
                <a:solidFill>
                  <a:srgbClr val="0066FF"/>
                </a:solidFill>
              </a:rPr>
              <a:t>数据本身并无安全性标记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解决：对系统控制下的所有主客体</a:t>
            </a:r>
            <a:r>
              <a:rPr lang="zh-CN" altLang="en-US">
                <a:solidFill>
                  <a:srgbClr val="0066FF"/>
                </a:solidFill>
              </a:rPr>
              <a:t>实施强制存取控制</a:t>
            </a:r>
            <a:r>
              <a:rPr lang="zh-CN" altLang="en-US"/>
              <a:t>策略</a:t>
            </a:r>
          </a:p>
          <a:p>
            <a:pPr lvl="2" eaLnBrk="1" hangingPunct="1">
              <a:spcBef>
                <a:spcPct val="60000"/>
              </a:spcBef>
              <a:buFont typeface="Arial" panose="020B0604020202020204" pitchFamily="34" charset="0"/>
              <a:buNone/>
            </a:pPr>
            <a:r>
              <a:rPr lang="zh-CN" altLang="en-US" sz="2400"/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4">
            <a:extLst>
              <a:ext uri="{FF2B5EF4-FFF2-40B4-BE49-F238E27FC236}">
                <a16:creationId xmlns:a16="http://schemas.microsoft.com/office/drawing/2014/main" id="{EB90969F-9D14-480F-8D44-10D2A06D65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D12BBB9-A65F-44EB-A721-941E7B1736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4.2.6  </a:t>
            </a:r>
            <a:r>
              <a:rPr lang="zh-CN" altLang="en-US" sz="3600"/>
              <a:t>强制存取控制方法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7501F13-ACB7-42CD-BA00-C78B958F72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强制存取控制（</a:t>
            </a:r>
            <a:r>
              <a:rPr lang="en-US" altLang="zh-CN"/>
              <a:t>MAC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保证更高程度的安全性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用户不能直接感知或进行控制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适用于对数据有严格而固定密级分类的部门</a:t>
            </a:r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 军事部门</a:t>
            </a:r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 政府部门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E39E590D-2C23-4D22-831C-6F8FEFA33E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BE02EE5-6B9E-4248-9504-BA94AE401F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7C4CE2F-B8F0-4BBF-AC31-AF9E93EA08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marL="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cs typeface="+mn-ea"/>
              </a:rPr>
              <a:t>在强制存取控制中，数据库管理系统所管理的全部实体被分为</a:t>
            </a:r>
            <a:r>
              <a:rPr lang="zh-CN" altLang="en-US" sz="2800" u="sng" dirty="0">
                <a:cs typeface="+mn-ea"/>
              </a:rPr>
              <a:t>主体</a:t>
            </a:r>
            <a:r>
              <a:rPr lang="zh-CN" altLang="en-US" sz="2800" dirty="0">
                <a:cs typeface="+mn-ea"/>
              </a:rPr>
              <a:t>和</a:t>
            </a:r>
            <a:r>
              <a:rPr lang="zh-CN" altLang="en-US" sz="2800" u="sng" dirty="0">
                <a:cs typeface="+mn-ea"/>
              </a:rPr>
              <a:t>客体</a:t>
            </a:r>
            <a:r>
              <a:rPr lang="zh-CN" altLang="en-US" sz="2800" dirty="0">
                <a:cs typeface="+mn-ea"/>
              </a:rPr>
              <a:t>两大类</a:t>
            </a:r>
          </a:p>
          <a:p>
            <a:pPr marL="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FF"/>
                </a:solidFill>
                <a:cs typeface="+mn-cs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主体</a:t>
            </a:r>
            <a:r>
              <a:rPr lang="zh-CN" altLang="en-US" sz="2800" dirty="0">
                <a:solidFill>
                  <a:srgbClr val="0066FF"/>
                </a:solidFill>
                <a:cs typeface="+mn-cs"/>
              </a:rPr>
              <a:t>是系统中的活动实体</a:t>
            </a:r>
          </a:p>
          <a:p>
            <a:pPr lvl="1" eaLnBrk="1" hangingPunct="1">
              <a:lnSpc>
                <a:spcPct val="120000"/>
              </a:lnSpc>
              <a:buSzPct val="85000"/>
              <a:defRPr/>
            </a:pPr>
            <a:r>
              <a:rPr lang="zh-CN" altLang="en-US" dirty="0">
                <a:cs typeface="+mn-ea"/>
              </a:rPr>
              <a:t> 数据库管理系统所管理的实际用户</a:t>
            </a:r>
          </a:p>
          <a:p>
            <a:pPr marL="457200" lvl="1" indent="0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客体</a:t>
            </a:r>
            <a:r>
              <a:rPr lang="zh-CN" altLang="en-US" sz="2800" dirty="0">
                <a:solidFill>
                  <a:srgbClr val="0066FF"/>
                </a:solidFill>
                <a:cs typeface="+mn-cs"/>
              </a:rPr>
              <a:t>是系统中的被动实体</a:t>
            </a:r>
            <a:endParaRPr lang="zh-CN" altLang="en-US" sz="2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buSzPct val="85000"/>
              <a:defRPr/>
            </a:pPr>
            <a:r>
              <a:rPr lang="zh-CN" altLang="en-US" dirty="0">
                <a:cs typeface="+mn-ea"/>
              </a:rPr>
              <a:t> 文件、基本表、索引、视图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>
            <a:extLst>
              <a:ext uri="{FF2B5EF4-FFF2-40B4-BE49-F238E27FC236}">
                <a16:creationId xmlns:a16="http://schemas.microsoft.com/office/drawing/2014/main" id="{C80F4E88-8B59-40BF-9B76-850FF7A98F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D1891A2-51E9-4905-8AF2-9738B0F49E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  </a:t>
            </a:r>
            <a:r>
              <a:rPr lang="zh-CN" altLang="en-US" sz="3600"/>
              <a:t>数据库安全性概述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E9F9788-A33F-40D7-AD6D-DA81679084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4.1.1  </a:t>
            </a:r>
            <a:r>
              <a:rPr lang="zh-CN" altLang="en-US">
                <a:solidFill>
                  <a:srgbClr val="00B050"/>
                </a:solidFill>
              </a:rPr>
              <a:t>数据库的不安全因素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4.1.2  </a:t>
            </a:r>
            <a:r>
              <a:rPr lang="zh-CN" altLang="en-US"/>
              <a:t>安全标准简介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4">
            <a:extLst>
              <a:ext uri="{FF2B5EF4-FFF2-40B4-BE49-F238E27FC236}">
                <a16:creationId xmlns:a16="http://schemas.microsoft.com/office/drawing/2014/main" id="{66A2D3E5-8755-4BCD-B3E2-27CF7F8DAC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74CB2D5-59C1-45E0-9735-1F262A6F31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26910D1-6451-40F2-B672-9CDCEE63E9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0066FF"/>
                </a:solidFill>
              </a:rPr>
              <a:t>敏感度标记</a:t>
            </a:r>
            <a:r>
              <a:rPr lang="zh-CN" altLang="en-US" sz="2400" noProof="1"/>
              <a:t>（</a:t>
            </a:r>
            <a:r>
              <a:rPr lang="en-US" altLang="zh-CN" sz="2400" noProof="1"/>
              <a:t>Label</a:t>
            </a:r>
            <a:r>
              <a:rPr lang="zh-CN" altLang="en-US" sz="2400" noProof="1"/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cs typeface="+mn-ea"/>
              </a:rPr>
              <a:t> 对于主体和客体，</a:t>
            </a:r>
            <a:r>
              <a:rPr lang="en-US" altLang="zh-CN" sz="2200" noProof="1">
                <a:cs typeface="+mn-ea"/>
              </a:rPr>
              <a:t>DBMS</a:t>
            </a:r>
            <a:r>
              <a:rPr lang="zh-CN" altLang="en-US" sz="2200" noProof="1">
                <a:cs typeface="+mn-ea"/>
              </a:rPr>
              <a:t>为它们每个实例（值）指派一个敏感度标记（</a:t>
            </a:r>
            <a:r>
              <a:rPr lang="en-US" altLang="zh-CN" sz="2200" noProof="1">
                <a:cs typeface="+mn-ea"/>
              </a:rPr>
              <a:t>Label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cs typeface="+mn-ea"/>
              </a:rPr>
              <a:t> 敏感度标记分成若干级别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绝密（</a:t>
            </a:r>
            <a:r>
              <a:rPr lang="en-US" altLang="zh-CN" sz="2200" noProof="1">
                <a:cs typeface="+mn-ea"/>
              </a:rPr>
              <a:t>Top Secret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TS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机密（</a:t>
            </a:r>
            <a:r>
              <a:rPr lang="en-US" altLang="zh-CN" sz="2200" noProof="1">
                <a:cs typeface="+mn-ea"/>
              </a:rPr>
              <a:t>Secret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S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可信（</a:t>
            </a:r>
            <a:r>
              <a:rPr lang="en-US" altLang="zh-CN" sz="2200" noProof="1">
                <a:cs typeface="+mn-ea"/>
              </a:rPr>
              <a:t>Confidential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C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公开（</a:t>
            </a:r>
            <a:r>
              <a:rPr lang="en-US" altLang="zh-CN" sz="2200" noProof="1">
                <a:cs typeface="+mn-ea"/>
              </a:rPr>
              <a:t>Public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P</a:t>
            </a:r>
            <a:r>
              <a:rPr lang="zh-CN" altLang="en-US" sz="2200" noProof="1">
                <a:cs typeface="+mn-ea"/>
              </a:rPr>
              <a:t>）</a:t>
            </a:r>
            <a:endParaRPr lang="en-US" altLang="zh-CN" sz="2200" noProof="1">
              <a:cs typeface="+mn-ea"/>
            </a:endParaRPr>
          </a:p>
          <a:p>
            <a:pPr marL="914400" lvl="2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en-US" altLang="zh-CN" sz="2200" noProof="1">
                <a:cs typeface="+mn-ea"/>
              </a:rPr>
              <a:t>TS&gt;=S&gt;=C&gt;=P</a:t>
            </a:r>
            <a:endParaRPr lang="zh-CN" altLang="en-US" sz="2200" noProof="1">
              <a:cs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FF0000"/>
                </a:solidFill>
              </a:rPr>
              <a:t>主体的敏感度标记</a:t>
            </a:r>
            <a:r>
              <a:rPr lang="zh-CN" altLang="en-US" sz="2400" noProof="1"/>
              <a:t>称为</a:t>
            </a:r>
            <a:r>
              <a:rPr lang="zh-CN" altLang="en-US" sz="2400" noProof="1">
                <a:solidFill>
                  <a:srgbClr val="FF0000"/>
                </a:solidFill>
              </a:rPr>
              <a:t>许可证级别</a:t>
            </a:r>
            <a:r>
              <a:rPr lang="zh-CN" altLang="en-US" sz="2400" noProof="1"/>
              <a:t>（</a:t>
            </a:r>
            <a:r>
              <a:rPr lang="en-US" altLang="zh-CN" sz="2400" noProof="1"/>
              <a:t>Clearance Level</a:t>
            </a:r>
            <a:r>
              <a:rPr lang="zh-CN" altLang="en-US" sz="2400" noProof="1"/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FF0000"/>
                </a:solidFill>
              </a:rPr>
              <a:t>客体的敏感度标记</a:t>
            </a:r>
            <a:r>
              <a:rPr lang="zh-CN" altLang="en-US" sz="2400" noProof="1"/>
              <a:t>称为</a:t>
            </a:r>
            <a:r>
              <a:rPr lang="zh-CN" altLang="en-US" sz="2400" noProof="1">
                <a:solidFill>
                  <a:srgbClr val="FF0000"/>
                </a:solidFill>
              </a:rPr>
              <a:t>密级</a:t>
            </a:r>
            <a:r>
              <a:rPr lang="zh-CN" altLang="en-US" sz="2400" noProof="1"/>
              <a:t>（</a:t>
            </a:r>
            <a:r>
              <a:rPr lang="en-US" altLang="zh-CN" sz="2400" noProof="1"/>
              <a:t>Classification Level</a:t>
            </a:r>
            <a:r>
              <a:rPr lang="zh-CN" altLang="en-US" sz="2400" noProof="1"/>
              <a:t>）</a:t>
            </a:r>
            <a:endParaRPr lang="en-US" altLang="zh-CN" sz="2400" noProof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页脚占位符 4">
            <a:extLst>
              <a:ext uri="{FF2B5EF4-FFF2-40B4-BE49-F238E27FC236}">
                <a16:creationId xmlns:a16="http://schemas.microsoft.com/office/drawing/2014/main" id="{C000949B-8B6B-4383-B4B8-9F58D4059D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6DDC3F3-38F8-45B1-B33C-BD94CC7726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AAAB375-1B25-4E85-ADA2-B99B4E9C0D4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noProof="1"/>
              <a:t> </a:t>
            </a:r>
            <a:r>
              <a:rPr lang="zh-CN" altLang="en-US" noProof="1"/>
              <a:t>强制存取控制规则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（</a:t>
            </a:r>
            <a:r>
              <a:rPr lang="en-US" altLang="zh-CN" noProof="1"/>
              <a:t>1</a:t>
            </a:r>
            <a:r>
              <a:rPr lang="zh-CN" altLang="en-US" noProof="1"/>
              <a:t>）仅当</a:t>
            </a:r>
            <a:r>
              <a:rPr lang="zh-CN" altLang="en-US" noProof="1">
                <a:solidFill>
                  <a:srgbClr val="0066FF"/>
                </a:solidFill>
              </a:rPr>
              <a:t>主体</a:t>
            </a:r>
            <a:r>
              <a:rPr lang="zh-CN" altLang="en-US" noProof="1"/>
              <a:t>的许可证级别</a:t>
            </a:r>
            <a:r>
              <a:rPr lang="zh-CN" altLang="en-US" noProof="1">
                <a:solidFill>
                  <a:srgbClr val="FF00FF"/>
                </a:solidFill>
              </a:rPr>
              <a:t>大于或等于</a:t>
            </a:r>
            <a:r>
              <a:rPr lang="zh-CN" altLang="en-US" noProof="1">
                <a:solidFill>
                  <a:srgbClr val="0066FF"/>
                </a:solidFill>
              </a:rPr>
              <a:t>客体</a:t>
            </a:r>
            <a:r>
              <a:rPr lang="zh-CN" altLang="en-US" noProof="1"/>
              <a:t>的密级时，该主体才能</a:t>
            </a:r>
            <a:r>
              <a:rPr lang="zh-CN" altLang="en-US" noProof="1">
                <a:solidFill>
                  <a:srgbClr val="FF0000"/>
                </a:solidFill>
              </a:rPr>
              <a:t>读</a:t>
            </a:r>
            <a:r>
              <a:rPr lang="zh-CN" altLang="en-US" noProof="1"/>
              <a:t>相应的客体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（</a:t>
            </a:r>
            <a:r>
              <a:rPr lang="en-US" altLang="zh-CN" noProof="1"/>
              <a:t>2</a:t>
            </a:r>
            <a:r>
              <a:rPr lang="zh-CN" altLang="en-US" noProof="1"/>
              <a:t>）仅当</a:t>
            </a:r>
            <a:r>
              <a:rPr lang="zh-CN" altLang="en-US" noProof="1">
                <a:solidFill>
                  <a:srgbClr val="0066FF"/>
                </a:solidFill>
              </a:rPr>
              <a:t>主体</a:t>
            </a:r>
            <a:r>
              <a:rPr lang="zh-CN" altLang="en-US" noProof="1"/>
              <a:t>的许可证级别</a:t>
            </a:r>
            <a:r>
              <a:rPr lang="zh-CN" altLang="en-US" noProof="1">
                <a:solidFill>
                  <a:srgbClr val="FF00FF"/>
                </a:solidFill>
              </a:rPr>
              <a:t>小于或等于</a:t>
            </a:r>
            <a:r>
              <a:rPr lang="zh-CN" altLang="en-US" noProof="1">
                <a:solidFill>
                  <a:srgbClr val="0066FF"/>
                </a:solidFill>
              </a:rPr>
              <a:t>客体</a:t>
            </a:r>
            <a:r>
              <a:rPr lang="zh-CN" altLang="en-US" noProof="1"/>
              <a:t>的密级时，该主体才能</a:t>
            </a:r>
            <a:r>
              <a:rPr lang="zh-CN" altLang="en-US" noProof="1">
                <a:solidFill>
                  <a:srgbClr val="FF0000"/>
                </a:solidFill>
              </a:rPr>
              <a:t>写</a:t>
            </a:r>
            <a:r>
              <a:rPr lang="zh-CN" altLang="en-US" noProof="1"/>
              <a:t>相应的客体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1600" noProof="1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1600" noProof="1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3600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简单记作：向下读；向上写</a:t>
            </a:r>
            <a:endParaRPr lang="zh-CN" altLang="en-US" sz="16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noProof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4">
            <a:extLst>
              <a:ext uri="{FF2B5EF4-FFF2-40B4-BE49-F238E27FC236}">
                <a16:creationId xmlns:a16="http://schemas.microsoft.com/office/drawing/2014/main" id="{1B55C6D2-918F-43CD-9776-8A42D784C5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B4D0C61-88FE-4319-BE40-1FDEEEAE71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2AB4344-8134-4C85-AED2-701ADD33B3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412875"/>
            <a:ext cx="7921625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4.3  </a:t>
            </a:r>
            <a:r>
              <a:rPr lang="zh-CN" altLang="en-US">
                <a:solidFill>
                  <a:schemeClr val="accent2"/>
                </a:solidFill>
              </a:rPr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页脚占位符 4">
            <a:extLst>
              <a:ext uri="{FF2B5EF4-FFF2-40B4-BE49-F238E27FC236}">
                <a16:creationId xmlns:a16="http://schemas.microsoft.com/office/drawing/2014/main" id="{7686A570-3489-44EE-B1F2-300DD06592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362FEFF-F9F8-4E48-B588-C37D9FFED7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4.3  </a:t>
            </a:r>
            <a:r>
              <a:rPr lang="zh-CN" altLang="en-US" sz="3600"/>
              <a:t>视图机制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191EDB9-4343-4D1E-84AD-DD5B793AA3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把要保密的数据对无权存取这些数据的用户</a:t>
            </a:r>
            <a:r>
              <a:rPr lang="zh-CN" altLang="en-US">
                <a:solidFill>
                  <a:srgbClr val="0066FF"/>
                </a:solidFill>
              </a:rPr>
              <a:t>隐藏</a:t>
            </a:r>
            <a:r>
              <a:rPr lang="zh-CN" altLang="en-US"/>
              <a:t>起来，对数据提供一定程度的安全保护</a:t>
            </a:r>
            <a:r>
              <a:rPr lang="zh-CN" altLang="en-US" sz="3200"/>
              <a:t> </a:t>
            </a:r>
            <a:endParaRPr lang="zh-CN" altLang="en-US"/>
          </a:p>
          <a:p>
            <a:pPr eaLnBrk="1" hangingPunct="1">
              <a:lnSpc>
                <a:spcPct val="200000"/>
              </a:lnSpc>
            </a:pPr>
            <a:r>
              <a:rPr lang="zh-CN" altLang="en-US"/>
              <a:t>间接地实现支持存取谓词的用户权限定义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页脚占位符 4">
            <a:extLst>
              <a:ext uri="{FF2B5EF4-FFF2-40B4-BE49-F238E27FC236}">
                <a16:creationId xmlns:a16="http://schemas.microsoft.com/office/drawing/2014/main" id="{4672D1D2-2ABB-4429-9D86-8448109CAA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B6467F9-2C04-4DB7-9DF6-D462D0A01F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视图机制（续）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AC0EC03-0D51-4ED8-8343-91C2D154B3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例4.</a:t>
            </a:r>
            <a:r>
              <a:rPr lang="en-US" altLang="zh-CN" sz="2400"/>
              <a:t>14] </a:t>
            </a:r>
            <a:r>
              <a:rPr lang="zh-CN" altLang="en-US" sz="2400"/>
              <a:t>建立计算机系学生的视图，把对该视图的</a:t>
            </a:r>
            <a:r>
              <a:rPr lang="en-US" altLang="zh-CN" sz="2400"/>
              <a:t>SELECT</a:t>
            </a:r>
            <a:r>
              <a:rPr lang="zh-CN" altLang="en-US" sz="2400"/>
              <a:t>权限授于王平，把该视图上的所有操作权限授于张明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先建立计算机系学生的视图</a:t>
            </a:r>
            <a:r>
              <a:rPr lang="en-US" altLang="zh-CN" sz="2400"/>
              <a:t>CS_Student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/>
              <a:t>              </a:t>
            </a:r>
            <a:r>
              <a:rPr lang="en-US" altLang="zh-CN" sz="2400"/>
              <a:t>CREATE VIEW CS_Student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/>
              <a:t>    AS 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/>
              <a:t>    SELECT  *</a:t>
            </a:r>
            <a:endParaRPr lang="en-US" altLang="zh-CN" sz="2200" baseline="-1600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/>
              <a:t>    FROM   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/>
              <a:t>    WHERE  Sdept='CS';</a:t>
            </a:r>
            <a:endParaRPr lang="zh-CN" altLang="en-US"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页脚占位符 4">
            <a:extLst>
              <a:ext uri="{FF2B5EF4-FFF2-40B4-BE49-F238E27FC236}">
                <a16:creationId xmlns:a16="http://schemas.microsoft.com/office/drawing/2014/main" id="{440A2340-A848-46AC-A972-974E9C2DE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29FCC28-1907-4983-A915-B5D03B444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视图机制（续）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DE8832-D05F-449E-8B42-32036262CA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229600" cy="4854575"/>
          </a:xfrm>
        </p:spPr>
        <p:txBody>
          <a:bodyPr/>
          <a:lstStyle/>
          <a:p>
            <a:pPr lvl="2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在视图上进一步定义存取权限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GRANT  SELECT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   ON  CS_Student  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   TO </a:t>
            </a:r>
            <a:r>
              <a:rPr lang="zh-CN" altLang="en-US" sz="2400"/>
              <a:t>王平</a:t>
            </a:r>
            <a:r>
              <a:rPr lang="en-US" altLang="zh-CN" sz="2400"/>
              <a:t>;</a:t>
            </a:r>
            <a:endParaRPr lang="zh-CN" altLang="en-US" sz="240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/>
              <a:t>   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GRANT ALL PRIVILIGES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   ON  CS_Student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   TO  </a:t>
            </a:r>
            <a:r>
              <a:rPr lang="zh-CN" altLang="en-US" sz="2400"/>
              <a:t>张明</a:t>
            </a:r>
            <a:r>
              <a:rPr lang="en-US" altLang="zh-CN" sz="2400"/>
              <a:t>;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页脚占位符 4">
            <a:extLst>
              <a:ext uri="{FF2B5EF4-FFF2-40B4-BE49-F238E27FC236}">
                <a16:creationId xmlns:a16="http://schemas.microsoft.com/office/drawing/2014/main" id="{600BE8CF-9A79-4BDF-BF84-595A73B610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CA932E8-98DE-478E-86C4-C7C3015148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AD71901-BB39-4098-B750-2A76D297D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485900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4.4  </a:t>
            </a:r>
            <a:r>
              <a:rPr lang="zh-CN" altLang="en-US">
                <a:solidFill>
                  <a:schemeClr val="accent2"/>
                </a:solidFill>
              </a:rPr>
              <a:t>审计（</a:t>
            </a:r>
            <a:r>
              <a:rPr lang="en-US" altLang="zh-CN">
                <a:solidFill>
                  <a:schemeClr val="accent2"/>
                </a:solidFill>
              </a:rPr>
              <a:t>Audit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页脚占位符 4">
            <a:extLst>
              <a:ext uri="{FF2B5EF4-FFF2-40B4-BE49-F238E27FC236}">
                <a16:creationId xmlns:a16="http://schemas.microsoft.com/office/drawing/2014/main" id="{2E9CDA7B-AFE0-4C6A-82E4-8BFD0304B6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075B901-170F-4904-9564-5D8CFD11A4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4.4  </a:t>
            </a:r>
            <a:r>
              <a:rPr lang="zh-CN" altLang="en-US" sz="3600"/>
              <a:t>审计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C73125B-B5B5-408C-8ED7-D4919B967E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什么是审计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/>
              <a:t>审计日志（</a:t>
            </a:r>
            <a:r>
              <a:rPr lang="en-US" altLang="zh-CN"/>
              <a:t>Audit Log</a:t>
            </a:r>
            <a:r>
              <a:rPr lang="zh-CN" altLang="en-US"/>
              <a:t>）</a:t>
            </a: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/>
              <a:t>    将用户对数据库的所有操作记录在上面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/>
              <a:t>审计员利用审计日志</a:t>
            </a: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zh-CN"/>
              <a:t>         监控数据库中的各种行为</a:t>
            </a:r>
            <a:r>
              <a:rPr lang="zh-CN" altLang="en-US"/>
              <a:t>，找出非法存取数据的人、时间和内容。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页脚占位符 4">
            <a:extLst>
              <a:ext uri="{FF2B5EF4-FFF2-40B4-BE49-F238E27FC236}">
                <a16:creationId xmlns:a16="http://schemas.microsoft.com/office/drawing/2014/main" id="{7C960E1B-389B-4C29-9DA0-A0050FD088A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ECF0D59-C41A-4C08-B083-A6D9E4956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审计（续）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1E34798-976E-4BEC-B141-3B53CF676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审计功能的可选性</a:t>
            </a:r>
          </a:p>
          <a:p>
            <a:pPr lvl="1">
              <a:lnSpc>
                <a:spcPct val="160000"/>
              </a:lnSpc>
            </a:pPr>
            <a:r>
              <a:rPr lang="zh-CN" altLang="en-US"/>
              <a:t>审计很费时间和空间</a:t>
            </a:r>
          </a:p>
          <a:p>
            <a:pPr lvl="1">
              <a:lnSpc>
                <a:spcPct val="160000"/>
              </a:lnSpc>
            </a:pPr>
            <a:r>
              <a:rPr lang="en-US" altLang="zh-CN"/>
              <a:t>DBA</a:t>
            </a:r>
            <a:r>
              <a:rPr lang="zh-CN" altLang="en-US"/>
              <a:t>可以打开或关闭审计功能</a:t>
            </a:r>
          </a:p>
          <a:p>
            <a:pPr lvl="1">
              <a:lnSpc>
                <a:spcPct val="160000"/>
              </a:lnSpc>
            </a:pPr>
            <a:r>
              <a:rPr lang="zh-CN" altLang="en-US"/>
              <a:t>审计功能主要用于安全性要求较高的部门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页脚占位符 4">
            <a:extLst>
              <a:ext uri="{FF2B5EF4-FFF2-40B4-BE49-F238E27FC236}">
                <a16:creationId xmlns:a16="http://schemas.microsoft.com/office/drawing/2014/main" id="{6A034B43-E7E2-4DB5-8534-EF7BD9B426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8022E8A-5C49-459B-B266-9996212C86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审计（续）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549E6AE-4E8C-4D04-9981-EF36D000E9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 AUDIT</a:t>
            </a:r>
            <a:r>
              <a:rPr lang="zh-CN" altLang="en-US"/>
              <a:t>语句和</a:t>
            </a:r>
            <a:r>
              <a:rPr lang="en-US" altLang="zh-CN"/>
              <a:t>NOAUDIT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>
              <a:lnSpc>
                <a:spcPct val="170000"/>
              </a:lnSpc>
            </a:pPr>
            <a:r>
              <a:rPr lang="en-US" altLang="zh-CN"/>
              <a:t>AUDIT</a:t>
            </a:r>
            <a:r>
              <a:rPr lang="zh-CN" altLang="en-US"/>
              <a:t>语句：设置审计功能 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/>
              <a:t>NOAUDIT</a:t>
            </a:r>
            <a:r>
              <a:rPr lang="zh-CN" altLang="en-US"/>
              <a:t>语句：取消审计功能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2">
            <a:extLst>
              <a:ext uri="{FF2B5EF4-FFF2-40B4-BE49-F238E27FC236}">
                <a16:creationId xmlns:a16="http://schemas.microsoft.com/office/drawing/2014/main" id="{58DF1F9D-F3F4-403A-9A51-A3606D9657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非授权用户对数据库的恶意存取和破坏</a:t>
            </a:r>
            <a:endParaRPr lang="en-US" altLang="zh-CN" noProof="1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zh-CN" sz="1600" noProof="1">
                <a:cs typeface="+mn-ea"/>
              </a:rPr>
              <a:t>猎取用户名和用户口令，然后</a:t>
            </a:r>
            <a:r>
              <a:rPr lang="zh-CN" altLang="zh-CN" sz="1600" noProof="1">
                <a:solidFill>
                  <a:srgbClr val="0066FF"/>
                </a:solidFill>
                <a:cs typeface="+mn-ea"/>
              </a:rPr>
              <a:t>假冒</a:t>
            </a:r>
            <a:r>
              <a:rPr lang="zh-CN" altLang="zh-CN" sz="1600" noProof="1">
                <a:cs typeface="+mn-ea"/>
              </a:rPr>
              <a:t>合法用户偷取、修改甚至破坏用户数据。</a:t>
            </a:r>
          </a:p>
          <a:p>
            <a:pPr eaLnBrk="1" hangingPunct="1">
              <a:lnSpc>
                <a:spcPct val="150000"/>
              </a:lnSpc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ym typeface="+mn-ea"/>
              </a:rPr>
              <a:t>2.数据库中重要或敏感的数据被泄露</a:t>
            </a:r>
            <a:endParaRPr lang="en-US" altLang="zh-CN" sz="1600" dirty="0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600" dirty="0">
                <a:cs typeface="+mn-cs"/>
                <a:sym typeface="+mn-ea"/>
              </a:rPr>
              <a:t>黑客和敌对分子千方百计</a:t>
            </a:r>
            <a:r>
              <a:rPr lang="zh-CN" altLang="zh-CN" sz="1600" dirty="0">
                <a:solidFill>
                  <a:srgbClr val="0066FF"/>
                </a:solidFill>
                <a:cs typeface="+mn-cs"/>
                <a:sym typeface="+mn-ea"/>
              </a:rPr>
              <a:t>盗窃</a:t>
            </a:r>
            <a:r>
              <a:rPr lang="zh-CN" altLang="zh-CN" sz="1600" dirty="0">
                <a:cs typeface="+mn-cs"/>
                <a:sym typeface="+mn-ea"/>
              </a:rPr>
              <a:t>数据库中的重要数据，一些机密信息被暴露。</a:t>
            </a:r>
          </a:p>
          <a:p>
            <a:pPr eaLnBrk="1" hangingPunct="1">
              <a:lnSpc>
                <a:spcPct val="150000"/>
              </a:lnSpc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ym typeface="+mn-ea"/>
              </a:rPr>
              <a:t>3.安全环境的脆弱性</a:t>
            </a:r>
            <a:endParaRPr lang="en-US" altLang="zh-CN" sz="1600" kern="1200" dirty="0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600" kern="1200" dirty="0">
                <a:cs typeface="+mn-cs"/>
                <a:sym typeface="+mn-ea"/>
              </a:rPr>
              <a:t>数据库安全性与计算机系统安全性紧密联系（计算机硬件、操作系统、网络等安全性）</a:t>
            </a:r>
            <a:endParaRPr lang="en-US" altLang="zh-CN" sz="1600" noProof="1">
              <a:cs typeface="+mn-ea"/>
            </a:endParaRPr>
          </a:p>
          <a:p>
            <a:pPr lvl="1" eaLnBrk="1" hangingPunct="1">
              <a:lnSpc>
                <a:spcPct val="150000"/>
              </a:lnSpc>
              <a:buSzTx/>
            </a:pPr>
            <a:endParaRPr lang="en-US" altLang="x-none" noProof="1">
              <a:cs typeface="+mn-ea"/>
            </a:endParaRPr>
          </a:p>
        </p:txBody>
      </p:sp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CC8F200D-5F08-439A-963D-80E6876A3B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771A6CA-B73F-4FA0-B699-FE3A2C6933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4.1.1 </a:t>
            </a:r>
            <a:r>
              <a:rPr lang="zh-CN" altLang="en-US" sz="3600"/>
              <a:t>数据库的不安全因素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页脚占位符 4">
            <a:extLst>
              <a:ext uri="{FF2B5EF4-FFF2-40B4-BE49-F238E27FC236}">
                <a16:creationId xmlns:a16="http://schemas.microsoft.com/office/drawing/2014/main" id="{CD167533-1792-41F8-8193-06344EB13E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AB1B911-10B9-4F39-8DCF-E703DB322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审计（续）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22E7FBA-6DF3-4A35-BE55-F7844B79AA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例4.</a:t>
            </a:r>
            <a:r>
              <a:rPr lang="en-US" altLang="zh-CN" sz="2400"/>
              <a:t>15] </a:t>
            </a:r>
            <a:r>
              <a:rPr lang="zh-CN" altLang="en-US" sz="2400"/>
              <a:t>对修改</a:t>
            </a:r>
            <a:r>
              <a:rPr lang="en-US" altLang="zh-CN" sz="2400"/>
              <a:t>SC</a:t>
            </a:r>
            <a:r>
              <a:rPr lang="zh-CN" altLang="en-US" sz="2400"/>
              <a:t>表结构或修改</a:t>
            </a:r>
            <a:r>
              <a:rPr lang="en-US" altLang="zh-CN" sz="2400"/>
              <a:t>SC</a:t>
            </a:r>
            <a:r>
              <a:rPr lang="zh-CN" altLang="en-US" sz="2400"/>
              <a:t>表数据的操作进行审计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>
                <a:solidFill>
                  <a:srgbClr val="0066FF"/>
                </a:solidFill>
              </a:rPr>
              <a:t>AUDIT</a:t>
            </a:r>
            <a:r>
              <a:rPr lang="en-US" altLang="zh-CN" sz="2400"/>
              <a:t> ALTER,UPDATE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ON  SC;</a:t>
            </a:r>
            <a:endParaRPr lang="zh-CN" altLang="en-US" sz="24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例4.</a:t>
            </a:r>
            <a:r>
              <a:rPr lang="en-US" altLang="zh-CN" sz="2400"/>
              <a:t>16] </a:t>
            </a:r>
            <a:r>
              <a:rPr lang="zh-CN" altLang="en-US" sz="2400"/>
              <a:t>取消对</a:t>
            </a:r>
            <a:r>
              <a:rPr lang="en-US" altLang="zh-CN" sz="2400"/>
              <a:t>SC</a:t>
            </a:r>
            <a:r>
              <a:rPr lang="zh-CN" altLang="en-US" sz="2400"/>
              <a:t>表的一切审计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>
                <a:solidFill>
                  <a:srgbClr val="0066FF"/>
                </a:solidFill>
              </a:rPr>
              <a:t>NOAUDIT</a:t>
            </a:r>
            <a:r>
              <a:rPr lang="en-US" altLang="zh-CN" sz="2400"/>
              <a:t>  ALTER,UPDATE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ON  SC;</a:t>
            </a:r>
            <a:endParaRPr lang="zh-CN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页脚占位符 4">
            <a:extLst>
              <a:ext uri="{FF2B5EF4-FFF2-40B4-BE49-F238E27FC236}">
                <a16:creationId xmlns:a16="http://schemas.microsoft.com/office/drawing/2014/main" id="{6AB67A11-9B18-430F-9AAD-802E80B1ED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90332-4C6C-491C-A467-08FDE3E2E0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461817D-38A0-4CBD-A0B8-8E788DB5D6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1255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4.5  </a:t>
            </a:r>
            <a:r>
              <a:rPr lang="zh-CN" altLang="en-US">
                <a:solidFill>
                  <a:schemeClr val="accent2"/>
                </a:solidFill>
              </a:rPr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页脚占位符 4">
            <a:extLst>
              <a:ext uri="{FF2B5EF4-FFF2-40B4-BE49-F238E27FC236}">
                <a16:creationId xmlns:a16="http://schemas.microsoft.com/office/drawing/2014/main" id="{42167BCA-081A-4AA1-A42C-B5252A5C45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F1A8F97-61CA-4D3B-BA82-45EEF9DEB2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4.5  </a:t>
            </a:r>
            <a:r>
              <a:rPr lang="zh-CN" altLang="en-US" sz="3600"/>
              <a:t>数据加密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9931E1-E16E-4A72-9C46-F1C7EFD76B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4260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数据加密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防止数据库中数据在</a:t>
            </a:r>
            <a:r>
              <a:rPr lang="zh-CN" altLang="en-US" u="sng" dirty="0"/>
              <a:t>存储和传输</a:t>
            </a:r>
            <a:r>
              <a:rPr lang="zh-CN" altLang="en-US" dirty="0"/>
              <a:t>中失密的有效手段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12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加密的基本思想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/>
              <a:t>根据一定的算法将</a:t>
            </a:r>
            <a:r>
              <a:rPr lang="zh-CN" altLang="zh-CN" dirty="0">
                <a:highlight>
                  <a:srgbClr val="FFFF00"/>
                </a:highlight>
              </a:rPr>
              <a:t>原始数据</a:t>
            </a:r>
            <a:r>
              <a:rPr lang="en-US" altLang="zh-CN" dirty="0">
                <a:highlight>
                  <a:srgbClr val="FFFF00"/>
                </a:highlight>
              </a:rPr>
              <a:t>—</a:t>
            </a:r>
            <a:r>
              <a:rPr lang="zh-CN" altLang="zh-CN" dirty="0">
                <a:solidFill>
                  <a:srgbClr val="0066FF"/>
                </a:solidFill>
                <a:highlight>
                  <a:srgbClr val="FFFF00"/>
                </a:highlight>
              </a:rPr>
              <a:t>明文</a:t>
            </a:r>
            <a:r>
              <a:rPr lang="zh-CN" altLang="zh-CN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Plain text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r>
              <a:rPr lang="zh-CN" altLang="zh-CN" dirty="0"/>
              <a:t>变换为</a:t>
            </a:r>
            <a:r>
              <a:rPr lang="zh-CN" altLang="zh-CN" dirty="0">
                <a:highlight>
                  <a:srgbClr val="FFFF00"/>
                </a:highlight>
              </a:rPr>
              <a:t>不可直接识别的格式—</a:t>
            </a:r>
            <a:r>
              <a:rPr lang="zh-CN" altLang="zh-CN" dirty="0">
                <a:solidFill>
                  <a:srgbClr val="0066FF"/>
                </a:solidFill>
                <a:highlight>
                  <a:srgbClr val="FFFF00"/>
                </a:highlight>
              </a:rPr>
              <a:t>密文</a:t>
            </a:r>
            <a:r>
              <a:rPr lang="zh-CN" altLang="zh-CN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Cipher text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endParaRPr lang="zh-CN" altLang="en-US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12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加密方法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存储加密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传输加密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endParaRPr lang="zh-CN" altLang="en-US" sz="1200" dirty="0">
              <a:solidFill>
                <a:srgbClr val="FF66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>
            <a:extLst>
              <a:ext uri="{FF2B5EF4-FFF2-40B4-BE49-F238E27FC236}">
                <a16:creationId xmlns:a16="http://schemas.microsoft.com/office/drawing/2014/main" id="{DBCE1629-60A0-4232-B04C-F92852AF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lang="zh-CN" altLang="zh-CN" sz="3600" b="1">
                <a:solidFill>
                  <a:schemeClr val="bg1"/>
                </a:solidFill>
              </a:rPr>
              <a:t>数据加密（续）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C209-C631-47FA-8E02-0859FE9A2083}"/>
              </a:ext>
            </a:extLst>
          </p:cNvPr>
          <p:cNvSpPr txBox="1"/>
          <p:nvPr/>
        </p:nvSpPr>
        <p:spPr bwMode="auto">
          <a:xfrm>
            <a:off x="457200" y="1098550"/>
            <a:ext cx="8229600" cy="5095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存储加密</a:t>
            </a:r>
            <a:endParaRPr lang="en-US" sz="2800" b="1" kern="0" dirty="0">
              <a:latin typeface="+mn-lt"/>
              <a:ea typeface="+mn-ea"/>
            </a:endParaRPr>
          </a:p>
          <a:p>
            <a:pPr marL="800100" lvl="1" indent="-457200" eaLnBrk="0" hangingPunc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/>
              <a:t>透明存储加密</a:t>
            </a:r>
            <a:endParaRPr lang="en-US" altLang="zh-CN" sz="24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内核级加密保护方式，对用户完全透明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将</a:t>
            </a:r>
            <a:r>
              <a:rPr lang="zh-CN" altLang="zh-CN" sz="2200" b="1" dirty="0"/>
              <a:t>数据在写到磁盘时对数据进行加密</a:t>
            </a:r>
            <a:r>
              <a:rPr lang="zh-CN" altLang="en-US" sz="2200" b="1" dirty="0"/>
              <a:t>，</a:t>
            </a:r>
            <a:r>
              <a:rPr lang="zh-CN" altLang="zh-CN" sz="2200" b="1" dirty="0"/>
              <a:t>授权用户读取数据时再对其进行解密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数据库的应用程序不需要做任何修改，只需在创建表语句中说明需加密的字段即可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defRPr/>
            </a:pPr>
            <a:r>
              <a:rPr lang="en-US" altLang="zh-CN" sz="2200" b="1" dirty="0">
                <a:solidFill>
                  <a:srgbClr val="FF0000"/>
                </a:solidFill>
              </a:rPr>
              <a:t>  </a:t>
            </a:r>
            <a:r>
              <a:rPr lang="zh-CN" altLang="zh-CN" sz="2200" b="1" dirty="0">
                <a:solidFill>
                  <a:srgbClr val="FF0000"/>
                </a:solidFill>
              </a:rPr>
              <a:t>内核级加密</a:t>
            </a:r>
            <a:r>
              <a:rPr lang="zh-CN" altLang="en-US" sz="2200" b="1" dirty="0">
                <a:solidFill>
                  <a:srgbClr val="FF0000"/>
                </a:solidFill>
              </a:rPr>
              <a:t>方法</a:t>
            </a:r>
            <a:r>
              <a:rPr lang="en-US" altLang="zh-CN" sz="2200" b="1" dirty="0">
                <a:solidFill>
                  <a:srgbClr val="FF0000"/>
                </a:solidFill>
              </a:rPr>
              <a:t>:</a:t>
            </a:r>
            <a:r>
              <a:rPr lang="zh-CN" altLang="en-US" sz="2200" b="1" dirty="0">
                <a:solidFill>
                  <a:srgbClr val="FF0000"/>
                </a:solidFill>
              </a:rPr>
              <a:t> 性能较好，安全完备性较高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800100" lvl="1" indent="-457200" eaLnBrk="0" hangingPunc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/>
              <a:t>非透明存储加密</a:t>
            </a:r>
            <a:endParaRPr lang="en-US" altLang="zh-CN" sz="24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通过多个加密函数实现</a:t>
            </a:r>
            <a:endParaRPr lang="en-US" sz="2200" b="1" kern="0" dirty="0">
              <a:latin typeface="宋体" panose="02010600030101010101" pitchFamily="2" charset="-122"/>
              <a:ea typeface="+mn-ea"/>
            </a:endParaRPr>
          </a:p>
          <a:p>
            <a:pPr marL="1257300" lvl="2" indent="-4572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sz="1600" b="1" kern="0" dirty="0">
              <a:latin typeface="宋体" panose="02010600030101010101" pitchFamily="2" charset="-122"/>
              <a:ea typeface="+mn-ea"/>
            </a:endParaRPr>
          </a:p>
          <a:p>
            <a:pPr marL="1257300" lvl="2" indent="-4572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zh-CN" altLang="en-US" sz="1600" b="1" kern="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68611" name="页脚占位符 3">
            <a:extLst>
              <a:ext uri="{FF2B5EF4-FFF2-40B4-BE49-F238E27FC236}">
                <a16:creationId xmlns:a16="http://schemas.microsoft.com/office/drawing/2014/main" id="{29CECC2B-970A-4661-A983-78317E3A44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>
            <a:extLst>
              <a:ext uri="{FF2B5EF4-FFF2-40B4-BE49-F238E27FC236}">
                <a16:creationId xmlns:a16="http://schemas.microsoft.com/office/drawing/2014/main" id="{A65FF7EE-BD92-41A7-9F66-57B01CDDC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数据加密（续）</a:t>
            </a:r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DA33F65-5962-4824-8F9E-275B162E8B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传输加密（结合计算机网络学习）</a:t>
            </a:r>
            <a:endParaRPr lang="en-US" altLang="zh-CN"/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>
                <a:latin typeface="宋体" panose="02010600030101010101" pitchFamily="2" charset="-122"/>
              </a:rPr>
              <a:t>链路加密</a:t>
            </a:r>
            <a:endParaRPr lang="en-US" altLang="zh-CN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在链路层进行加密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传输信息由报头和报文两部分组成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报文和报头均加密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>
                <a:latin typeface="宋体" panose="02010600030101010101" pitchFamily="2" charset="-122"/>
              </a:rPr>
              <a:t>端到端加密</a:t>
            </a:r>
            <a:endParaRPr lang="en-US" altLang="zh-CN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在发送端加密，接收端解密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只加密报文不加密报头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所需密码设备数量相对较少</a:t>
            </a:r>
            <a:r>
              <a:rPr lang="zh-CN" altLang="en-US" sz="2200"/>
              <a:t>，</a:t>
            </a:r>
            <a:r>
              <a:rPr lang="zh-CN" altLang="zh-CN" sz="2200"/>
              <a:t>容易被非法监听者发现并从中获取敏感信息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>
              <a:latin typeface="宋体" panose="02010600030101010101" pitchFamily="2" charset="-122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zh-CN" altLang="en-US" sz="1600">
              <a:latin typeface="宋体" panose="02010600030101010101" pitchFamily="2" charset="-122"/>
            </a:endParaRPr>
          </a:p>
        </p:txBody>
      </p:sp>
      <p:sp>
        <p:nvSpPr>
          <p:cNvPr id="69635" name="页脚占位符 3">
            <a:extLst>
              <a:ext uri="{FF2B5EF4-FFF2-40B4-BE49-F238E27FC236}">
                <a16:creationId xmlns:a16="http://schemas.microsoft.com/office/drawing/2014/main" id="{F7BE1F3E-51C9-4C16-999C-8D7AA6593C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57ACFBCE-7E15-4C89-A19A-11D36FD458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079B651-87CB-42C9-BC79-B4C281C67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33B5EA6-0165-4112-97DF-033486AE59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412875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计算机安全性概述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FF"/>
                </a:solidFill>
              </a:rPr>
              <a:t>4.6  </a:t>
            </a:r>
            <a:r>
              <a:rPr lang="zh-CN" altLang="en-US">
                <a:solidFill>
                  <a:srgbClr val="3333FF"/>
                </a:solidFill>
              </a:rPr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页脚占位符 4">
            <a:extLst>
              <a:ext uri="{FF2B5EF4-FFF2-40B4-BE49-F238E27FC236}">
                <a16:creationId xmlns:a16="http://schemas.microsoft.com/office/drawing/2014/main" id="{3DA16709-F3ED-48CA-8C5F-883FD496DC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B82512F-4599-4E86-879C-339DDDD0EC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其他安全性保护（续）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33BEDF5-2D46-498A-9B09-A1755DF41B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958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FF"/>
                </a:solidFill>
              </a:rPr>
              <a:t>数据隐私保护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描述个人控制其不愿他人知道或他人不便知道的个人数据的能力</a:t>
            </a:r>
            <a:endParaRPr lang="en-US" altLang="zh-CN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范围很广</a:t>
            </a:r>
            <a:r>
              <a:rPr lang="zh-CN" altLang="en-US"/>
              <a:t>：</a:t>
            </a:r>
            <a:r>
              <a:rPr lang="zh-CN" altLang="zh-CN"/>
              <a:t>数据收集、数据存储、数据处理和数据发布等各个阶段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页脚占位符 4">
            <a:extLst>
              <a:ext uri="{FF2B5EF4-FFF2-40B4-BE49-F238E27FC236}">
                <a16:creationId xmlns:a16="http://schemas.microsoft.com/office/drawing/2014/main" id="{2F172C02-9982-43B7-9141-8747EB9125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475DDAC-2169-4B46-B9A3-6F0BB8C56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E45817A-B39F-499B-B477-93A09D011E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414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9600">
                <a:solidFill>
                  <a:schemeClr val="accent2"/>
                </a:solidFill>
              </a:rPr>
              <a:t>END</a:t>
            </a:r>
          </a:p>
          <a:p>
            <a:pPr eaLnBrk="1" hangingPunct="1"/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>
            <a:extLst>
              <a:ext uri="{FF2B5EF4-FFF2-40B4-BE49-F238E27FC236}">
                <a16:creationId xmlns:a16="http://schemas.microsoft.com/office/drawing/2014/main" id="{4CD21957-FF91-456B-BAC0-9144F60B3D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87D21C5-F72E-48B5-8ED1-38929550F4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  </a:t>
            </a:r>
            <a:r>
              <a:rPr lang="zh-CN" altLang="en-US" sz="3600"/>
              <a:t>数据库安全性概述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FE8FDA-8D30-4A56-996A-4402FAFFF2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4.1.1  </a:t>
            </a:r>
            <a:r>
              <a:rPr lang="zh-CN" altLang="en-US"/>
              <a:t>数据库的不安全因素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4.1.2  </a:t>
            </a:r>
            <a:r>
              <a:rPr lang="zh-CN" altLang="en-US">
                <a:solidFill>
                  <a:srgbClr val="00B050"/>
                </a:solidFill>
              </a:rPr>
              <a:t>安全标准简介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>
            <a:extLst>
              <a:ext uri="{FF2B5EF4-FFF2-40B4-BE49-F238E27FC236}">
                <a16:creationId xmlns:a16="http://schemas.microsoft.com/office/drawing/2014/main" id="{8FCBD78F-4338-4CC5-96CC-D20C5DBED8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E116BA8-F784-4A96-A825-EB0FFDB7BB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4.1.2  </a:t>
            </a:r>
            <a:r>
              <a:rPr lang="zh-CN" altLang="en-US" sz="3600" dirty="0"/>
              <a:t>安全标准简介</a:t>
            </a:r>
          </a:p>
        </p:txBody>
      </p:sp>
      <p:pic>
        <p:nvPicPr>
          <p:cNvPr id="12291" name="Picture 4" descr="41">
            <a:extLst>
              <a:ext uri="{FF2B5EF4-FFF2-40B4-BE49-F238E27FC236}">
                <a16:creationId xmlns:a16="http://schemas.microsoft.com/office/drawing/2014/main" id="{5FD56205-1B41-4AF4-BB5C-B7ECC9813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241425"/>
            <a:ext cx="838041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>
            <a:extLst>
              <a:ext uri="{FF2B5EF4-FFF2-40B4-BE49-F238E27FC236}">
                <a16:creationId xmlns:a16="http://schemas.microsoft.com/office/drawing/2014/main" id="{E77583C9-319F-46DE-81AB-72B86FB3C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5526867"/>
            <a:ext cx="279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信息安全标准的发展历史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F42D38-09D4-4713-9375-4D0DC3D9E686}"/>
              </a:ext>
            </a:extLst>
          </p:cNvPr>
          <p:cNvSpPr/>
          <p:nvPr/>
        </p:nvSpPr>
        <p:spPr>
          <a:xfrm>
            <a:off x="6051098" y="1455955"/>
            <a:ext cx="316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noProof="1">
                <a:solidFill>
                  <a:srgbClr val="0066FF"/>
                </a:solidFill>
                <a:sym typeface="+mn-ea"/>
              </a:rPr>
              <a:t>CC</a:t>
            </a:r>
            <a:r>
              <a:rPr lang="zh-CN" altLang="en-US" noProof="1">
                <a:solidFill>
                  <a:srgbClr val="0066FF"/>
                </a:solidFill>
                <a:sym typeface="+mn-ea"/>
              </a:rPr>
              <a:t>（</a:t>
            </a:r>
            <a:r>
              <a:rPr lang="en-US" altLang="zh-CN" noProof="1">
                <a:solidFill>
                  <a:srgbClr val="0066FF"/>
                </a:solidFill>
                <a:sym typeface="+mn-ea"/>
              </a:rPr>
              <a:t>Common Criteria</a:t>
            </a:r>
            <a:r>
              <a:rPr lang="zh-CN" altLang="en-US" noProof="1">
                <a:solidFill>
                  <a:srgbClr val="0066FF"/>
                </a:solidFill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375911-8958-4C34-B7CB-6786F61CA517}"/>
              </a:ext>
            </a:extLst>
          </p:cNvPr>
          <p:cNvSpPr/>
          <p:nvPr/>
        </p:nvSpPr>
        <p:spPr>
          <a:xfrm>
            <a:off x="1115616" y="609329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国际标准化组织（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International Organization for Standardization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ISO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E3198D5C-A56C-4721-B490-8523EC858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安全标准简介（续）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AB07F930-CD23-4C93-AA3F-B5CE8A27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0425"/>
            <a:ext cx="8229600" cy="5232400"/>
          </a:xfrm>
          <a:ln>
            <a:miter/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noProof="1"/>
              <a:t>	</a:t>
            </a:r>
            <a:r>
              <a:rPr sz="2000" noProof="1"/>
              <a:t>1999年</a:t>
            </a:r>
            <a:r>
              <a:rPr lang="zh-CN" sz="2000" noProof="1"/>
              <a:t>，</a:t>
            </a:r>
            <a:r>
              <a:rPr sz="2000" noProof="1"/>
              <a:t>CC V2.1     ISO/IEC15408-1999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sz="2000" noProof="1">
                <a:solidFill>
                  <a:srgbClr val="0066FF"/>
                </a:solidFill>
              </a:rPr>
              <a:t>	2008</a:t>
            </a:r>
            <a:r>
              <a:rPr lang="zh-CN" altLang="en-US" sz="2000" noProof="1">
                <a:solidFill>
                  <a:srgbClr val="0066FF"/>
                </a:solidFill>
              </a:rPr>
              <a:t>年，</a:t>
            </a:r>
            <a:r>
              <a:rPr sz="2000" noProof="1">
                <a:solidFill>
                  <a:srgbClr val="0066FF"/>
                </a:solidFill>
              </a:rPr>
              <a:t>CC V3.1     </a:t>
            </a:r>
            <a:r>
              <a:rPr sz="2000" noProof="1">
                <a:solidFill>
                  <a:srgbClr val="0066FF"/>
                </a:solidFill>
                <a:sym typeface="+mn-ea"/>
              </a:rPr>
              <a:t>ISO/IEC15408-2008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sz="2000" noProof="1">
              <a:solidFill>
                <a:srgbClr val="0066FF"/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</a:pPr>
            <a:endParaRPr lang="zh-CN" altLang="en-US" noProof="1">
              <a:solidFill>
                <a:srgbClr val="0066FF"/>
              </a:solidFill>
            </a:endParaRPr>
          </a:p>
        </p:txBody>
      </p:sp>
      <p:pic>
        <p:nvPicPr>
          <p:cNvPr id="13315" name="图片 1" descr="QQ截图20160404141252">
            <a:extLst>
              <a:ext uri="{FF2B5EF4-FFF2-40B4-BE49-F238E27FC236}">
                <a16:creationId xmlns:a16="http://schemas.microsoft.com/office/drawing/2014/main" id="{2A314B77-C20F-49E2-B2DF-5D3E1FEF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6841"/>
            <a:ext cx="587692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Pages>0</Pages>
  <Words>3293</Words>
  <Characters>0</Characters>
  <Application>Microsoft Office PowerPoint</Application>
  <DocSecurity>0</DocSecurity>
  <PresentationFormat>全屏显示(4:3)</PresentationFormat>
  <Lines>0</Lines>
  <Paragraphs>595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黑体</vt:lpstr>
      <vt:lpstr>华文细黑</vt:lpstr>
      <vt:lpstr>宋体</vt:lpstr>
      <vt:lpstr>Arial</vt:lpstr>
      <vt:lpstr>Arial</vt:lpstr>
      <vt:lpstr>Calibri</vt:lpstr>
      <vt:lpstr>Times New Roman</vt:lpstr>
      <vt:lpstr>Wingdings</vt:lpstr>
      <vt:lpstr>数据库系统概论</vt:lpstr>
      <vt:lpstr>PowerPoint 演示文稿</vt:lpstr>
      <vt:lpstr> 数据库安全性</vt:lpstr>
      <vt:lpstr>PowerPoint 演示文稿</vt:lpstr>
      <vt:lpstr>第四章  数据库安全性</vt:lpstr>
      <vt:lpstr>4.1  数据库安全性概述</vt:lpstr>
      <vt:lpstr>4.1.1 数据库的不安全因素</vt:lpstr>
      <vt:lpstr>4.1  数据库安全性概述</vt:lpstr>
      <vt:lpstr>4.1.2  安全标准简介</vt:lpstr>
      <vt:lpstr>安全标准简介（续）</vt:lpstr>
      <vt:lpstr>                           CC</vt:lpstr>
      <vt:lpstr>CC（续）</vt:lpstr>
      <vt:lpstr>第四章  数据库安全性</vt:lpstr>
      <vt:lpstr>4.2  数据库安全性控制</vt:lpstr>
      <vt:lpstr>数据库安全性控制（续）</vt:lpstr>
      <vt:lpstr>数据库安全性控制（续）</vt:lpstr>
      <vt:lpstr>数据库安全性控制（续）</vt:lpstr>
      <vt:lpstr>4.2  数据库安全性控制</vt:lpstr>
      <vt:lpstr>4.2.1  用户身份鉴别</vt:lpstr>
      <vt:lpstr>4.2  数据库安全性控制</vt:lpstr>
      <vt:lpstr>4.2.2  存取控制</vt:lpstr>
      <vt:lpstr>存取控制（续）</vt:lpstr>
      <vt:lpstr>4.2  数据库安全性控制</vt:lpstr>
      <vt:lpstr>4.2.3  自主存取控制方法</vt:lpstr>
      <vt:lpstr>自主存取控制方法（续）</vt:lpstr>
      <vt:lpstr>4.2.4 授权：授予与回收</vt:lpstr>
      <vt:lpstr>例题</vt:lpstr>
      <vt:lpstr>例题（续）</vt:lpstr>
      <vt:lpstr>例题（续）</vt:lpstr>
      <vt:lpstr>例题（续）</vt:lpstr>
      <vt:lpstr>传播权限</vt:lpstr>
      <vt:lpstr>传播权限（续）</vt:lpstr>
      <vt:lpstr>授权：授予与回收（续）</vt:lpstr>
      <vt:lpstr>REVOKE（续）</vt:lpstr>
      <vt:lpstr>REVOKE（续）</vt:lpstr>
      <vt:lpstr>REVOKE（续）</vt:lpstr>
      <vt:lpstr>REVOKE（续）</vt:lpstr>
      <vt:lpstr>4.2  数据库安全性控制</vt:lpstr>
      <vt:lpstr>4.2.5 数据库角色</vt:lpstr>
      <vt:lpstr>数据库角色（续）</vt:lpstr>
      <vt:lpstr>数据库角色（续）</vt:lpstr>
      <vt:lpstr>PowerPoint 演示文稿</vt:lpstr>
      <vt:lpstr>数据库角色（续）</vt:lpstr>
      <vt:lpstr>数据库角色（续）</vt:lpstr>
      <vt:lpstr>数据库角色（续）</vt:lpstr>
      <vt:lpstr>数据库角色（续）</vt:lpstr>
      <vt:lpstr>4.2  数据库安全性控制</vt:lpstr>
      <vt:lpstr>自主存取控制缺点</vt:lpstr>
      <vt:lpstr>4.2.6  强制存取控制方法</vt:lpstr>
      <vt:lpstr>强制存取控制方法（续）</vt:lpstr>
      <vt:lpstr>强制存取控制方法（续）</vt:lpstr>
      <vt:lpstr>强制存取控制方法（续）</vt:lpstr>
      <vt:lpstr>第四章  数据库安全性</vt:lpstr>
      <vt:lpstr>4.3  视图机制</vt:lpstr>
      <vt:lpstr>视图机制（续）</vt:lpstr>
      <vt:lpstr>视图机制（续）</vt:lpstr>
      <vt:lpstr>第四章  数据库安全性</vt:lpstr>
      <vt:lpstr>4.4  审计</vt:lpstr>
      <vt:lpstr>审计（续）</vt:lpstr>
      <vt:lpstr>审计（续）</vt:lpstr>
      <vt:lpstr>审计（续）</vt:lpstr>
      <vt:lpstr>第四章  数据库安全性</vt:lpstr>
      <vt:lpstr>4.5  数据加密</vt:lpstr>
      <vt:lpstr>PowerPoint 演示文稿</vt:lpstr>
      <vt:lpstr>数据加密（续）</vt:lpstr>
      <vt:lpstr>第四章  数据库安全性</vt:lpstr>
      <vt:lpstr>其他安全性保护（续）</vt:lpstr>
      <vt:lpstr>第四章  数据库安全性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David</dc:creator>
  <cp:keywords/>
  <dc:description/>
  <cp:lastModifiedBy>David yonggang</cp:lastModifiedBy>
  <cp:revision>135</cp:revision>
  <dcterms:created xsi:type="dcterms:W3CDTF">2016-02-29T09:57:48Z</dcterms:created>
  <dcterms:modified xsi:type="dcterms:W3CDTF">2020-03-25T04:41:36Z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