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535" r:id="rId2"/>
    <p:sldId id="536" r:id="rId3"/>
    <p:sldId id="537" r:id="rId4"/>
    <p:sldId id="533" r:id="rId5"/>
    <p:sldId id="534" r:id="rId6"/>
    <p:sldId id="256" r:id="rId7"/>
    <p:sldId id="258" r:id="rId8"/>
    <p:sldId id="412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5" r:id="rId55"/>
    <p:sldId id="321" r:id="rId56"/>
    <p:sldId id="323" r:id="rId57"/>
    <p:sldId id="324" r:id="rId58"/>
    <p:sldId id="325" r:id="rId59"/>
    <p:sldId id="332" r:id="rId60"/>
    <p:sldId id="333" r:id="rId61"/>
    <p:sldId id="337" r:id="rId62"/>
    <p:sldId id="538" r:id="rId63"/>
    <p:sldId id="540" r:id="rId64"/>
    <p:sldId id="539" r:id="rId65"/>
    <p:sldId id="338" r:id="rId66"/>
    <p:sldId id="532" r:id="rId6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FF"/>
    <a:srgbClr val="0066FF"/>
    <a:srgbClr val="D9FDA5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59" autoAdjust="0"/>
  </p:normalViewPr>
  <p:slideViewPr>
    <p:cSldViewPr snapToObjects="1">
      <p:cViewPr varScale="1">
        <p:scale>
          <a:sx n="125" d="100"/>
          <a:sy n="125" d="100"/>
        </p:scale>
        <p:origin x="1584" y="24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8BFF6B-A1A8-4463-9214-B114DD063D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2F741E2-DF9C-4612-8306-2CF7D10AD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pPr>
                <a:defRPr/>
              </a:pPr>
              <a:t>2020/4/13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A6DB8C6-B9A6-4BCA-8EC4-8FEC99AA47A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A821A3-9C24-4363-9A56-1684F8B048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F4B53D6-8679-4FFE-9106-597104095A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1CB54B2-BAA4-4F06-98EC-CFCBF736C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5BC5A8-66ED-42FD-9707-BEFA383793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410" y="-27305"/>
            <a:ext cx="7772400" cy="85979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674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64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7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46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20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14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80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1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81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78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36ECB04C-EE74-48DE-987E-60031AFFB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88BA55EC-25A7-4CE5-837B-0C158B5EC1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0B87F76B-AEAB-4D1C-8519-B2BAEF25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514B3C5C-0D6C-47CF-9873-D91BD70F00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FF073CC-080A-49C7-8654-E92D9DFAFA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A555F70-BAC0-4405-B379-413C89C7DD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2" name="WordArt 8">
            <a:extLst>
              <a:ext uri="{FF2B5EF4-FFF2-40B4-BE49-F238E27FC236}">
                <a16:creationId xmlns:a16="http://schemas.microsoft.com/office/drawing/2014/main" id="{4208927F-89A2-4F80-BD0D-E4247D3FA31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58AB95CE-5F64-422B-AE77-22543F221A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1B4089E6-81A0-408E-A094-F8CCF15D4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1CC3C061-3FC1-469D-9131-8ADA777BB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9453424-443E-404D-B64E-38290314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A3A10D9-17A6-4C02-A33E-562B9743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5" y="790664"/>
            <a:ext cx="8208962" cy="51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第一篇 基础篇 </a:t>
            </a:r>
            <a:r>
              <a:rPr lang="zh-CN" altLang="en-US" sz="3600" b="1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√</a:t>
            </a:r>
            <a:endParaRPr lang="en-US" altLang="zh-CN" sz="3600" b="1" dirty="0">
              <a:solidFill>
                <a:srgbClr val="92D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第二篇 设计与应用开发篇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第三篇 系统篇</a:t>
            </a: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C23613C-A63D-41EE-9108-2602DE7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5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935BA4A3-EFA5-4FC4-8F2F-6675CCECF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C8E7EC52-8826-49F3-8E28-D00A84D1C1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与模式设计关系不大，只用到三元组：</a:t>
            </a:r>
            <a:r>
              <a:rPr lang="en-US" altLang="zh-CN" dirty="0">
                <a:highlight>
                  <a:srgbClr val="FFFF00"/>
                </a:highlight>
              </a:rPr>
              <a:t>R&lt;U,F&gt;</a:t>
            </a:r>
            <a:endParaRPr lang="zh-CN" alt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50000"/>
              </a:lnSpc>
              <a:buSzPct val="87000"/>
            </a:pPr>
            <a:endParaRPr lang="zh-CN" altLang="en-US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二维表</a:t>
            </a:r>
            <a:r>
              <a:rPr lang="zh-CN" altLang="en-US" dirty="0">
                <a:solidFill>
                  <a:srgbClr val="0066FF"/>
                </a:solidFill>
              </a:rPr>
              <a:t>每个分量必须是不可分开的数据项。</a:t>
            </a:r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满足了这个条件的关系模式就属于：</a:t>
            </a:r>
            <a:endParaRPr lang="en-US" altLang="zh-CN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第一范式（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1NF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>
            <a:extLst>
              <a:ext uri="{FF2B5EF4-FFF2-40B4-BE49-F238E27FC236}">
                <a16:creationId xmlns:a16="http://schemas.microsoft.com/office/drawing/2014/main" id="{775A4CE2-0F26-4805-B34F-33050B1A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194" name="文本框 4">
            <a:extLst>
              <a:ext uri="{FF2B5EF4-FFF2-40B4-BE49-F238E27FC236}">
                <a16:creationId xmlns:a16="http://schemas.microsoft.com/office/drawing/2014/main" id="{A72A0A95-F86B-4FA7-8E5F-C0D3BD37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AE7C686-2A74-4274-8808-8E91387B60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A7E5D79-3363-4A71-BD65-A5D04A71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2663"/>
            <a:ext cx="8372475" cy="5256212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数据依赖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000" noProof="1">
                <a:sym typeface="Calibri" panose="020F0502020204030204" pitchFamily="34" charset="0"/>
              </a:rPr>
              <a:t>是一个关系内部</a:t>
            </a:r>
            <a:r>
              <a:rPr lang="zh-CN" altLang="en-US" sz="2000" u="sng" noProof="1">
                <a:highlight>
                  <a:srgbClr val="FFFF00"/>
                </a:highlight>
                <a:sym typeface="Calibri" panose="020F0502020204030204" pitchFamily="34" charset="0"/>
              </a:rPr>
              <a:t>属性与属性</a:t>
            </a:r>
            <a:r>
              <a:rPr lang="zh-CN" altLang="en-US" sz="2000" noProof="1">
                <a:sym typeface="Calibri" panose="020F0502020204030204" pitchFamily="34" charset="0"/>
              </a:rPr>
              <a:t>之间的一种</a:t>
            </a:r>
            <a:r>
              <a:rPr lang="zh-CN" altLang="en-US" sz="2000" noProof="1">
                <a:highlight>
                  <a:srgbClr val="FFFF00"/>
                </a:highlight>
                <a:sym typeface="Calibri" panose="020F0502020204030204" pitchFamily="34" charset="0"/>
              </a:rPr>
              <a:t>约束</a:t>
            </a:r>
            <a:r>
              <a:rPr lang="zh-CN" altLang="en-US" sz="2000" noProof="1">
                <a:sym typeface="Calibri" panose="020F0502020204030204" pitchFamily="34" charset="0"/>
              </a:rPr>
              <a:t>关系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通过属性间值的相等与否体现出来的数据间相互联系</a:t>
            </a:r>
            <a:endParaRPr lang="en-US" altLang="en-US" sz="2380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是现实世界属性间相互联系的抽象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是数据内在的性质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是语义的体现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200" noProof="1">
                <a:sym typeface="Calibri" panose="020F0502020204030204" pitchFamily="34" charset="0"/>
              </a:rPr>
              <a:t>主要类型</a:t>
            </a:r>
            <a:r>
              <a:rPr lang="en-US" altLang="zh-CN" sz="2200" noProof="1">
                <a:sym typeface="Calibri" panose="020F0502020204030204" pitchFamily="34" charset="0"/>
              </a:rPr>
              <a:t>: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函数依赖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Functional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多值依赖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Multi-Valued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MVD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3">
            <a:extLst>
              <a:ext uri="{FF2B5EF4-FFF2-40B4-BE49-F238E27FC236}">
                <a16:creationId xmlns:a16="http://schemas.microsoft.com/office/drawing/2014/main" id="{36D4B275-6B07-4905-A19A-6BDC75D0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18" name="文本框 4">
            <a:extLst>
              <a:ext uri="{FF2B5EF4-FFF2-40B4-BE49-F238E27FC236}">
                <a16:creationId xmlns:a16="http://schemas.microsoft.com/office/drawing/2014/main" id="{B95BA9EA-EA38-48DF-9D7A-2DB75CED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49A7FCB-EF05-4338-83E4-B5763B8E2A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28CEC0F-3235-4B0C-9C02-31FB829D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985838"/>
            <a:ext cx="8474075" cy="57562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函数依赖</a:t>
            </a:r>
            <a:r>
              <a:rPr lang="zh-CN" altLang="en-US" noProof="1">
                <a:sym typeface="Calibri" panose="020F0502020204030204" pitchFamily="34" charset="0"/>
              </a:rPr>
              <a:t>普遍存在于现实生活中：</a:t>
            </a:r>
            <a:endParaRPr lang="en-US" altLang="en-US" noProof="1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描述一个学生关系，可以有学号、姓名、系名等属性。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一个学号只对应一个学生，一个学生只在一个系中学习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宋体" panose="02010600030101010101" pitchFamily="2" charset="-122"/>
              </a:rPr>
              <a:t>“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学号</a:t>
            </a:r>
            <a:r>
              <a:rPr lang="zh-CN" altLang="en-US" noProof="1">
                <a:cs typeface="+mn-ea"/>
                <a:sym typeface="宋体" panose="02010600030101010101" pitchFamily="2" charset="-122"/>
              </a:rPr>
              <a:t>”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确定后，学生姓名及所在系的值就被唯一确定。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en-US" altLang="zh-CN" noProof="1">
                <a:cs typeface="+mn-ea"/>
              </a:rPr>
              <a:t>Sname=f(Sno)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Sdept=f(Sno)</a:t>
            </a:r>
            <a:endParaRPr lang="zh-CN" altLang="en-US" noProof="1">
              <a:cs typeface="+mn-ea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Sname</a:t>
            </a: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Sdept</a:t>
            </a:r>
            <a:endParaRPr lang="zh-CN" altLang="en-US" noProof="1">
              <a:cs typeface="+mn-ea"/>
            </a:endParaRPr>
          </a:p>
          <a:p>
            <a:pPr lvl="2" algn="l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记作：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Sname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Sdept</a:t>
            </a:r>
            <a:endParaRPr lang="en-US" altLang="zh-CN" noProof="1">
              <a:solidFill>
                <a:srgbClr val="0066FF"/>
              </a:solidFill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>
            <a:extLst>
              <a:ext uri="{FF2B5EF4-FFF2-40B4-BE49-F238E27FC236}">
                <a16:creationId xmlns:a16="http://schemas.microsoft.com/office/drawing/2014/main" id="{9D0B42D8-1389-4C69-BE31-409F9959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42" name="文本框 4">
            <a:extLst>
              <a:ext uri="{FF2B5EF4-FFF2-40B4-BE49-F238E27FC236}">
                <a16:creationId xmlns:a16="http://schemas.microsoft.com/office/drawing/2014/main" id="{8A64EB7E-0018-4B0B-A632-F1880B7F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B786E21-953B-441A-BB73-DCE7069F61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</a:t>
            </a:r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DF7E32F-13EB-4903-9D71-96677ABE27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6.1] </a:t>
            </a:r>
            <a:r>
              <a:rPr lang="zh-CN" altLang="en-US" dirty="0">
                <a:sym typeface="Calibri" panose="020F0502020204030204" pitchFamily="34" charset="0"/>
              </a:rPr>
              <a:t>建立一个描述学校教务的数据库。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涉及的对象包括：	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学号（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所在系（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系主任姓名（</a:t>
            </a:r>
            <a:r>
              <a:rPr lang="en-US" altLang="zh-CN" dirty="0" err="1">
                <a:sym typeface="Calibri" panose="020F0502020204030204" pitchFamily="34" charset="0"/>
              </a:rPr>
              <a:t>Mname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课程号（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成绩（</a:t>
            </a:r>
            <a:r>
              <a:rPr lang="en-US" altLang="zh-CN" dirty="0">
                <a:sym typeface="Calibri" panose="020F0502020204030204" pitchFamily="34" charset="0"/>
              </a:rPr>
              <a:t>Grade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3">
            <a:extLst>
              <a:ext uri="{FF2B5EF4-FFF2-40B4-BE49-F238E27FC236}">
                <a16:creationId xmlns:a16="http://schemas.microsoft.com/office/drawing/2014/main" id="{74301504-6394-46C9-9D8D-51C89045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266" name="文本框 4">
            <a:extLst>
              <a:ext uri="{FF2B5EF4-FFF2-40B4-BE49-F238E27FC236}">
                <a16:creationId xmlns:a16="http://schemas.microsoft.com/office/drawing/2014/main" id="{FE28481F-837E-47AB-9B5C-B198DF85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215B864-E5E0-49A9-8607-94EA6C3C74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12B9F8A-B6D6-4D27-B56E-0B75C9FD49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1052513"/>
            <a:ext cx="8640763" cy="5599112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anose="020F0502020204030204" pitchFamily="34" charset="0"/>
              </a:rPr>
              <a:t>Student</a:t>
            </a:r>
            <a:r>
              <a:rPr lang="zh-CN" altLang="en-US" dirty="0">
                <a:sym typeface="Calibri" panose="020F0502020204030204" pitchFamily="34" charset="0"/>
              </a:rPr>
              <a:t>来表示，则</a:t>
            </a:r>
            <a:r>
              <a:rPr lang="zh-CN" altLang="en-US" i="1" dirty="0">
                <a:sym typeface="Calibri" panose="020F0502020204030204" pitchFamily="34" charset="0"/>
              </a:rPr>
              <a:t>该关系模式的属性集合</a:t>
            </a:r>
            <a:r>
              <a:rPr lang="zh-CN" altLang="en-US" dirty="0">
                <a:sym typeface="Calibri" panose="020F0502020204030204" pitchFamily="34" charset="0"/>
              </a:rPr>
              <a:t>为：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＝{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Sdept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Mname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Cno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Grade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}  </a:t>
            </a:r>
          </a:p>
          <a:p>
            <a:pPr lvl="2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现实世界的已知事实（语义）：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一个系有若干学生， 但一个学生只属于一个系；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一个系只有一名（正职）负责人；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一个学生可以选修多门课程，每门课程有若干学生选修；</a:t>
            </a: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每个学生学习每一门课程有一个成绩。 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3">
            <a:extLst>
              <a:ext uri="{FF2B5EF4-FFF2-40B4-BE49-F238E27FC236}">
                <a16:creationId xmlns:a16="http://schemas.microsoft.com/office/drawing/2014/main" id="{2524F33C-A993-4404-8D0A-8C3EAD77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290" name="文本框 4">
            <a:extLst>
              <a:ext uri="{FF2B5EF4-FFF2-40B4-BE49-F238E27FC236}">
                <a16:creationId xmlns:a16="http://schemas.microsoft.com/office/drawing/2014/main" id="{79AF416B-6088-4180-BF02-F2344A09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D1D85B5-B248-4EDA-970C-9241E11F5C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EE1BE0A-CAF7-4F59-9A2E-4A2236BBCF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由此可得到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属性组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函数依赖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F={</a:t>
            </a: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en-US" altLang="zh-CN" sz="2400" dirty="0">
                <a:sym typeface="Calibri" panose="020F0502020204030204" pitchFamily="34" charset="0"/>
              </a:rPr>
              <a:t>→ </a:t>
            </a:r>
            <a:r>
              <a:rPr lang="en-US" altLang="zh-CN" sz="2400" dirty="0" err="1">
                <a:sym typeface="Calibri" panose="020F0502020204030204" pitchFamily="34" charset="0"/>
              </a:rPr>
              <a:t>Mname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)→ Grade}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E6D6F-2D8A-48F0-A939-934584F0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45" y="2564940"/>
            <a:ext cx="7683369" cy="30752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>
            <a:extLst>
              <a:ext uri="{FF2B5EF4-FFF2-40B4-BE49-F238E27FC236}">
                <a16:creationId xmlns:a16="http://schemas.microsoft.com/office/drawing/2014/main" id="{8A7D1BF2-3E00-4A86-BE43-91E47DA9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4" name="文本框 4">
            <a:extLst>
              <a:ext uri="{FF2B5EF4-FFF2-40B4-BE49-F238E27FC236}">
                <a16:creationId xmlns:a16="http://schemas.microsoft.com/office/drawing/2014/main" id="{A40445FC-438B-4E27-BCE0-13894C1D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8631A0B9-86D9-407C-BEF3-4D500233FB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97CB95F6-67E7-49CD-B1D4-7F0360F55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关系模式{</a:t>
            </a:r>
            <a:r>
              <a:rPr lang="en-US" altLang="zh-CN" sz="2400" noProof="1">
                <a:solidFill>
                  <a:srgbClr val="FF0000"/>
                </a:solidFill>
                <a:sym typeface="Calibri" panose="020F0502020204030204" pitchFamily="34" charset="0"/>
              </a:rPr>
              <a:t>Sno, Sdept, Mname, Cno, Grade</a:t>
            </a:r>
            <a:r>
              <a:rPr lang="zh-CN" altLang="en-US" sz="2400" noProof="1">
                <a:sym typeface="Calibri" panose="020F0502020204030204" pitchFamily="34" charset="0"/>
              </a:rPr>
              <a:t>}中存在的问题</a:t>
            </a:r>
            <a:endParaRPr lang="en-US" altLang="zh-CN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1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数据冗余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浪费大量的存储空间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每一个系主任的姓名重复出现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2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更新异常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Update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更新数据时，维护代价大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某系更换系主任后，须修改有关的每一个元组。</a:t>
            </a:r>
          </a:p>
          <a:p>
            <a:pPr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3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Insertion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    如果一个系刚成立，尚无学生，则无法把这个系及其系主任存入数据库。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4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Deletion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</a:p>
          <a:p>
            <a:pPr lvl="1" algn="l">
              <a:lnSpc>
                <a:spcPct val="150000"/>
              </a:lnSpc>
              <a:buSzTx/>
            </a:pPr>
            <a:endParaRPr lang="zh-CN" altLang="en-US" sz="1800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2B11D516-7E6F-49B0-A843-A1022524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4338" name="文本框 4">
            <a:extLst>
              <a:ext uri="{FF2B5EF4-FFF2-40B4-BE49-F238E27FC236}">
                <a16:creationId xmlns:a16="http://schemas.microsoft.com/office/drawing/2014/main" id="{0F734BF1-64EA-44C1-AD1D-D02D7DD6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8D8535E5-8AA6-4BF2-9088-355F6957A5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191F12A9-0B53-4031-8272-9F5E4BF834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结论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ym typeface="Calibri" panose="020F0502020204030204" pitchFamily="34" charset="0"/>
              </a:rPr>
              <a:t>           Student</a:t>
            </a:r>
            <a:r>
              <a:rPr lang="zh-CN" altLang="en-US" sz="2000" dirty="0">
                <a:sym typeface="Calibri" panose="020F0502020204030204" pitchFamily="34" charset="0"/>
              </a:rPr>
              <a:t>关系模式不是一个好的模式。一个</a:t>
            </a:r>
            <a:r>
              <a:rPr lang="zh-CN" altLang="en-US" sz="2000" dirty="0">
                <a:sym typeface="宋体" panose="02010600030101010101" pitchFamily="2" charset="-122"/>
              </a:rPr>
              <a:t>“</a:t>
            </a:r>
            <a:r>
              <a:rPr lang="zh-CN" altLang="en-US" sz="2000" dirty="0">
                <a:sym typeface="Calibri" panose="020F0502020204030204" pitchFamily="34" charset="0"/>
              </a:rPr>
              <a:t>好</a:t>
            </a:r>
            <a:r>
              <a:rPr lang="zh-CN" altLang="en-US" sz="2000" dirty="0"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sym typeface="Calibri" panose="020F0502020204030204" pitchFamily="34" charset="0"/>
              </a:rPr>
              <a:t>的模式应当不会发生</a:t>
            </a:r>
            <a:r>
              <a:rPr lang="zh-CN" altLang="en-US" sz="2000" u="sng" dirty="0">
                <a:sym typeface="Calibri" panose="020F0502020204030204" pitchFamily="34" charset="0"/>
              </a:rPr>
              <a:t>插入异常、删除异常和更新异常</a:t>
            </a:r>
            <a:r>
              <a:rPr lang="zh-CN" altLang="en-US" sz="2000" dirty="0">
                <a:sym typeface="Calibri" panose="020F0502020204030204" pitchFamily="34" charset="0"/>
              </a:rPr>
              <a:t>，</a:t>
            </a:r>
            <a:r>
              <a:rPr lang="zh-CN" altLang="en-US" sz="2000" u="sng" dirty="0">
                <a:sym typeface="Calibri" panose="020F0502020204030204" pitchFamily="34" charset="0"/>
              </a:rPr>
              <a:t>数据冗余</a:t>
            </a:r>
            <a:r>
              <a:rPr lang="zh-CN" altLang="en-US" sz="2000" dirty="0">
                <a:sym typeface="Calibri" panose="020F0502020204030204" pitchFamily="34" charset="0"/>
              </a:rPr>
              <a:t>应尽可能少。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原因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 由存在于模式中的某些</a:t>
            </a:r>
            <a:r>
              <a:rPr lang="zh-CN" altLang="en-US" sz="2000" u="sng" dirty="0">
                <a:sym typeface="Calibri" panose="020F0502020204030204" pitchFamily="34" charset="0"/>
              </a:rPr>
              <a:t>数据依赖</a:t>
            </a:r>
            <a:r>
              <a:rPr lang="zh-CN" altLang="en-US" sz="2000" dirty="0">
                <a:sym typeface="Calibri" panose="020F0502020204030204" pitchFamily="34" charset="0"/>
              </a:rPr>
              <a:t>引起的。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解决方法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用</a:t>
            </a:r>
            <a:r>
              <a:rPr lang="zh-CN" altLang="en-US" sz="2000" u="sng" dirty="0">
                <a:sym typeface="Calibri" panose="020F0502020204030204" pitchFamily="34" charset="0"/>
              </a:rPr>
              <a:t>规范化理论</a:t>
            </a:r>
            <a:r>
              <a:rPr lang="zh-CN" altLang="en-US" sz="2000" dirty="0">
                <a:sym typeface="Calibri" panose="020F0502020204030204" pitchFamily="34" charset="0"/>
              </a:rPr>
              <a:t>改造关系模式来消除其中不合适的数据依赖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>
            <a:extLst>
              <a:ext uri="{FF2B5EF4-FFF2-40B4-BE49-F238E27FC236}">
                <a16:creationId xmlns:a16="http://schemas.microsoft.com/office/drawing/2014/main" id="{A152D729-4A5B-4B34-973C-468B223C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62" name="文本框 4">
            <a:extLst>
              <a:ext uri="{FF2B5EF4-FFF2-40B4-BE49-F238E27FC236}">
                <a16:creationId xmlns:a16="http://schemas.microsoft.com/office/drawing/2014/main" id="{440B1772-09D6-4034-A311-F5B7DFD6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7FF11DA1-C034-4B6B-8E36-CD2C46FB0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12EB4C4E-9B61-47BA-A8DB-594F6D68F6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把这个单一的模式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拆</a:t>
            </a:r>
            <a:r>
              <a:rPr lang="zh-CN" altLang="en-US" dirty="0">
                <a:sym typeface="Calibri" panose="020F0502020204030204" pitchFamily="34" charset="0"/>
              </a:rPr>
              <a:t>成三个关系模式：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Sno,Cno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) → Grade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DEPT(</a:t>
            </a:r>
            <a:r>
              <a:rPr lang="en-US" altLang="zh-CN" dirty="0" err="1">
                <a:sym typeface="Calibri" panose="020F0502020204030204" pitchFamily="34" charset="0"/>
              </a:rPr>
              <a:t>Sdept,Mname,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Mname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        这三个模式都不会发生插入异常、删除异常的问题，数据的冗余也得到了控制。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>
            <a:extLst>
              <a:ext uri="{FF2B5EF4-FFF2-40B4-BE49-F238E27FC236}">
                <a16:creationId xmlns:a16="http://schemas.microsoft.com/office/drawing/2014/main" id="{E81DA013-FD57-4DD0-8AC8-901816CCAB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16386" name="文本占位符 4">
            <a:extLst>
              <a:ext uri="{FF2B5EF4-FFF2-40B4-BE49-F238E27FC236}">
                <a16:creationId xmlns:a16="http://schemas.microsoft.com/office/drawing/2014/main" id="{2CC7A892-FE4B-4C97-9C45-8EC0E5F569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6.2.1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 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F0DBF2-F849-4613-9BB8-9F8F5D8A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>
            <a:extLst>
              <a:ext uri="{FF2B5EF4-FFF2-40B4-BE49-F238E27FC236}">
                <a16:creationId xmlns:a16="http://schemas.microsoft.com/office/drawing/2014/main" id="{2A873E99-8167-4F63-A6C0-FEB1914544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>
                <a:sym typeface="Calibri" panose="020F0502020204030204" pitchFamily="34" charset="0"/>
              </a:rPr>
              <a:t>6.2.1 </a:t>
            </a:r>
            <a:r>
              <a:rPr lang="zh-CN" altLang="en-US" sz="3600">
                <a:sym typeface="Calibri" panose="020F0502020204030204" pitchFamily="34" charset="0"/>
              </a:rPr>
              <a:t>函数依赖</a:t>
            </a:r>
          </a:p>
        </p:txBody>
      </p:sp>
      <p:sp>
        <p:nvSpPr>
          <p:cNvPr id="17410" name="文本占位符 4">
            <a:extLst>
              <a:ext uri="{FF2B5EF4-FFF2-40B4-BE49-F238E27FC236}">
                <a16:creationId xmlns:a16="http://schemas.microsoft.com/office/drawing/2014/main" id="{34E121A5-EA3F-4CAD-920F-198DACA0C5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ym typeface="Calibri" panose="020F0502020204030204" pitchFamily="34" charset="0"/>
              </a:rPr>
              <a:t>1.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2.</a:t>
            </a:r>
            <a:r>
              <a:rPr lang="zh-CN" altLang="en-US">
                <a:sym typeface="微软雅黑" panose="020B0503020204020204" pitchFamily="34" charset="-122"/>
              </a:rPr>
              <a:t>平凡函数依赖与非平凡函数依赖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3.</a:t>
            </a:r>
            <a:r>
              <a:rPr lang="zh-CN" altLang="en-US">
                <a:sym typeface="微软雅黑" panose="020B0503020204020204" pitchFamily="34" charset="-122"/>
              </a:rPr>
              <a:t>完全函数依赖与部分函数依赖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4.</a:t>
            </a:r>
            <a:r>
              <a:rPr lang="zh-CN" altLang="en-US">
                <a:sym typeface="微软雅黑" panose="020B0503020204020204" pitchFamily="34" charset="-122"/>
              </a:rPr>
              <a:t>传递函数依赖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>
            <a:extLst>
              <a:ext uri="{FF2B5EF4-FFF2-40B4-BE49-F238E27FC236}">
                <a16:creationId xmlns:a16="http://schemas.microsoft.com/office/drawing/2014/main" id="{7E48C519-42BA-486D-9C3D-72A545C7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8434" name="文本框 4">
            <a:extLst>
              <a:ext uri="{FF2B5EF4-FFF2-40B4-BE49-F238E27FC236}">
                <a16:creationId xmlns:a16="http://schemas.microsoft.com/office/drawing/2014/main" id="{712C1662-74A6-4427-9950-0F08CB1F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C3D1284-3520-4AAB-B628-BBC8012D21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1.</a:t>
            </a:r>
            <a:r>
              <a:rPr lang="zh-CN" altLang="en-US" sz="3600">
                <a:sym typeface="微软雅黑" panose="020B0503020204020204" pitchFamily="34" charset="-122"/>
              </a:rPr>
              <a:t>  函数依赖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9D640D-4898-47E0-A772-F2666C815E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设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是一个属性集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上的关系模式，</a:t>
            </a:r>
            <a:r>
              <a:rPr lang="en-US" altLang="zh-CN" sz="2400" i="1" dirty="0"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ym typeface="Calibri" panose="020F0502020204030204" pitchFamily="34" charset="0"/>
              </a:rPr>
              <a:t>和</a:t>
            </a:r>
            <a:r>
              <a:rPr lang="en-US" altLang="zh-CN" sz="2400" i="1" dirty="0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是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的子集。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对于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的任意一个可能的关系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 中不可能存在：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两个元组在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上的属性值相等</a:t>
            </a:r>
            <a:r>
              <a:rPr lang="zh-CN" altLang="en-US" sz="2400" dirty="0">
                <a:solidFill>
                  <a:srgbClr val="00B050"/>
                </a:solidFill>
                <a:sym typeface="Calibri" panose="020F0502020204030204" pitchFamily="34" charset="0"/>
              </a:rPr>
              <a:t>，而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上的属性值不等</a:t>
            </a:r>
            <a:r>
              <a:rPr lang="zh-CN" altLang="en-US" sz="2400" dirty="0">
                <a:sym typeface="Calibri" panose="020F0502020204030204" pitchFamily="34" charset="0"/>
              </a:rPr>
              <a:t>， 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称“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函数确定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或“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函数依赖于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，记作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66FF"/>
                </a:solidFill>
                <a:sym typeface="Calibri" panose="020F0502020204030204" pitchFamily="34" charset="0"/>
              </a:rPr>
              <a:t>→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>
            <a:extLst>
              <a:ext uri="{FF2B5EF4-FFF2-40B4-BE49-F238E27FC236}">
                <a16:creationId xmlns:a16="http://schemas.microsoft.com/office/drawing/2014/main" id="{BAB79ADB-2E99-4BC3-BB6D-7F9009D02A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19458" name="Rectangle 1027">
            <a:extLst>
              <a:ext uri="{FF2B5EF4-FFF2-40B4-BE49-F238E27FC236}">
                <a16:creationId xmlns:a16="http://schemas.microsoft.com/office/drawing/2014/main" id="{992C7575-CF43-4B09-938E-1944859693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>
              <a:lnSpc>
                <a:spcPct val="120000"/>
              </a:lnSpc>
            </a:pPr>
            <a:r>
              <a:rPr lang="zh-CN" altLang="en-US" dirty="0"/>
              <a:t>[例]</a:t>
            </a:r>
            <a:r>
              <a:rPr lang="en-US" altLang="zh-CN" dirty="0"/>
              <a:t> 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Sage, </a:t>
            </a:r>
            <a:r>
              <a:rPr lang="en-US" altLang="zh-CN" dirty="0" err="1"/>
              <a:t>Sdept</a:t>
            </a:r>
            <a:r>
              <a:rPr lang="en-US" altLang="zh-CN" dirty="0"/>
              <a:t>),         </a:t>
            </a:r>
          </a:p>
          <a:p>
            <a:pPr marL="57150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假设不允许重名，则有</a:t>
            </a:r>
            <a:r>
              <a:rPr lang="en-US" altLang="zh-CN" dirty="0"/>
              <a:t>:</a:t>
            </a:r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，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←→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但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Sage, </a:t>
            </a:r>
            <a:r>
              <a:rPr lang="en-US" altLang="zh-CN" sz="2400" dirty="0" err="1"/>
              <a:t>Ssex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Sdept</a:t>
            </a:r>
            <a:endParaRPr lang="en-US" altLang="zh-CN" sz="2400" dirty="0"/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0B44704-DFEA-4877-A1B6-F8E0317F0A06}"/>
              </a:ext>
            </a:extLst>
          </p:cNvPr>
          <p:cNvGrpSpPr>
            <a:grpSpLocks/>
          </p:cNvGrpSpPr>
          <p:nvPr/>
        </p:nvGrpSpPr>
        <p:grpSpPr bwMode="auto">
          <a:xfrm>
            <a:off x="935037" y="5181219"/>
            <a:ext cx="7127875" cy="979488"/>
            <a:chOff x="0" y="0"/>
            <a:chExt cx="11224" cy="1542"/>
          </a:xfrm>
        </p:grpSpPr>
        <p:sp>
          <p:nvSpPr>
            <p:cNvPr id="19460" name="Text Box 1030">
              <a:extLst>
                <a:ext uri="{FF2B5EF4-FFF2-40B4-BE49-F238E27FC236}">
                  <a16:creationId xmlns:a16="http://schemas.microsoft.com/office/drawing/2014/main" id="{A92BD5E3-3942-44FC-B527-BFBEF8C9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，并且</a:t>
              </a:r>
              <a:r>
                <a:rPr lang="en-US" altLang="zh-CN" sz="2400" b="1">
                  <a:latin typeface="Times New Roman" panose="02020603050405020304" pitchFamily="18" charset="0"/>
                </a:rPr>
                <a:t>Y→X,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X←→Y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不函数依赖于</a:t>
              </a:r>
              <a:r>
                <a:rPr lang="en-US" altLang="zh-CN" sz="2400" b="1">
                  <a:latin typeface="Times New Roman" panose="02020603050405020304" pitchFamily="18" charset="0"/>
                </a:rPr>
                <a:t>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宋体" panose="02010600030101010101" pitchFamily="2" charset="-122"/>
                  <a:sym typeface="宋体" panose="02010600030101010101" pitchFamily="2" charset="-122"/>
                </a:rPr>
                <a:t>→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9461" name="Line 1029">
              <a:extLst>
                <a:ext uri="{FF2B5EF4-FFF2-40B4-BE49-F238E27FC236}">
                  <a16:creationId xmlns:a16="http://schemas.microsoft.com/office/drawing/2014/main" id="{88C9477B-740B-49D9-AE97-61D1376E0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9462" name="Line 1029">
            <a:extLst>
              <a:ext uri="{FF2B5EF4-FFF2-40B4-BE49-F238E27FC236}">
                <a16:creationId xmlns:a16="http://schemas.microsoft.com/office/drawing/2014/main" id="{3BC2ADC0-3FE1-4860-8E3A-3362306D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60" y="414905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3" name="Line 1029">
            <a:extLst>
              <a:ext uri="{FF2B5EF4-FFF2-40B4-BE49-F238E27FC236}">
                <a16:creationId xmlns:a16="http://schemas.microsoft.com/office/drawing/2014/main" id="{CBA4B3BF-9D84-4477-A284-F9181E5DF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0621" y="4149362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3A5619-6C0B-41CD-B3BD-E3748BAA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9078"/>
            <a:ext cx="5580226" cy="75028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9BE20-694F-4595-9E83-1BF04ABB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80" y="3643209"/>
            <a:ext cx="3336471" cy="15292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B3EC751-5678-41F6-9F1B-B76CF530AF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</a:p>
        </p:txBody>
      </p:sp>
      <p:sp>
        <p:nvSpPr>
          <p:cNvPr id="20482" name="Rectangle 10">
            <a:extLst>
              <a:ext uri="{FF2B5EF4-FFF2-40B4-BE49-F238E27FC236}">
                <a16:creationId xmlns:a16="http://schemas.microsoft.com/office/drawing/2014/main" id="{4500B833-1BE8-4245-B333-4680BFCE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3" name="Rectangle 11">
            <a:extLst>
              <a:ext uri="{FF2B5EF4-FFF2-40B4-BE49-F238E27FC236}">
                <a16:creationId xmlns:a16="http://schemas.microsoft.com/office/drawing/2014/main" id="{598A6933-66DF-446D-8080-7C75E9E0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4" name="Rectangle 12">
            <a:extLst>
              <a:ext uri="{FF2B5EF4-FFF2-40B4-BE49-F238E27FC236}">
                <a16:creationId xmlns:a16="http://schemas.microsoft.com/office/drawing/2014/main" id="{6F40887D-CF5E-41F9-BEEF-A1585643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5" name="Rectangle 13">
            <a:extLst>
              <a:ext uri="{FF2B5EF4-FFF2-40B4-BE49-F238E27FC236}">
                <a16:creationId xmlns:a16="http://schemas.microsoft.com/office/drawing/2014/main" id="{7DA30E6A-D615-44FC-8F47-04F67E5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6" name="Rectangle 14">
            <a:extLst>
              <a:ext uri="{FF2B5EF4-FFF2-40B4-BE49-F238E27FC236}">
                <a16:creationId xmlns:a16="http://schemas.microsoft.com/office/drawing/2014/main" id="{BA7D56DF-D438-43BC-916B-72C8BC2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>
            <a:extLst>
              <a:ext uri="{FF2B5EF4-FFF2-40B4-BE49-F238E27FC236}">
                <a16:creationId xmlns:a16="http://schemas.microsoft.com/office/drawing/2014/main" id="{9DFF29C7-59B4-46A2-89AE-F231D54117B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632700" cy="3372012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Sno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Sname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Ssex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Sage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Sdept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张三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李四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女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自动化系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S3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王五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S4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赵六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S5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田七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4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37" name="Rectangle 77">
            <a:extLst>
              <a:ext uri="{FF2B5EF4-FFF2-40B4-BE49-F238E27FC236}">
                <a16:creationId xmlns:a16="http://schemas.microsoft.com/office/drawing/2014/main" id="{AA9E4E2D-3442-4D26-9BC9-6A3F66E1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28900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8" name="Rectangle 78">
            <a:extLst>
              <a:ext uri="{FF2B5EF4-FFF2-40B4-BE49-F238E27FC236}">
                <a16:creationId xmlns:a16="http://schemas.microsoft.com/office/drawing/2014/main" id="{5D887A65-6F8F-4296-9DD4-C6E99CE3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205038"/>
            <a:ext cx="360363" cy="287337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9" name="Rectangle 79">
            <a:extLst>
              <a:ext uri="{FF2B5EF4-FFF2-40B4-BE49-F238E27FC236}">
                <a16:creationId xmlns:a16="http://schemas.microsoft.com/office/drawing/2014/main" id="{48919A51-5C25-4840-801F-E1252FB0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28900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40" name="Rectangle 80">
            <a:extLst>
              <a:ext uri="{FF2B5EF4-FFF2-40B4-BE49-F238E27FC236}">
                <a16:creationId xmlns:a16="http://schemas.microsoft.com/office/drawing/2014/main" id="{16B43ED9-7C1C-49D1-8414-3804D56B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205038"/>
            <a:ext cx="1223963" cy="290512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>
            <a:extLst>
              <a:ext uri="{FF2B5EF4-FFF2-40B4-BE49-F238E27FC236}">
                <a16:creationId xmlns:a16="http://schemas.microsoft.com/office/drawing/2014/main" id="{191D27C2-5456-4A12-B07B-96B331A5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1506" name="文本框 4">
            <a:extLst>
              <a:ext uri="{FF2B5EF4-FFF2-40B4-BE49-F238E27FC236}">
                <a16:creationId xmlns:a16="http://schemas.microsoft.com/office/drawing/2014/main" id="{BD2D7300-C451-4A15-B961-DE94403C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68BCE2-85F7-42B4-BDB4-025307D39C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2.</a:t>
            </a:r>
            <a:r>
              <a:rPr lang="zh-CN" altLang="en-US" sz="3600">
                <a:sym typeface="微软雅黑" panose="020B0503020204020204" pitchFamily="34" charset="-122"/>
              </a:rPr>
              <a:t> 平凡函数依赖与非平凡函数依赖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7342A56-CB6A-4145-8B08-D59CCE02F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非平凡的函数依赖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⊆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 lvl="1" indent="-285750"/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29702" name="文本框 3">
            <a:extLst>
              <a:ext uri="{FF2B5EF4-FFF2-40B4-BE49-F238E27FC236}">
                <a16:creationId xmlns:a16="http://schemas.microsoft.com/office/drawing/2014/main" id="{65AF8923-4ACB-43C8-AF7B-E0E94BB6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82950"/>
            <a:ext cx="7777163" cy="1200329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5400000" scaled="1"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平凡函数依赖都是必然成立的，不反映新的语义。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endParaRPr lang="en-US" altLang="en-US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>
            <a:extLst>
              <a:ext uri="{FF2B5EF4-FFF2-40B4-BE49-F238E27FC236}">
                <a16:creationId xmlns:a16="http://schemas.microsoft.com/office/drawing/2014/main" id="{9156E838-F20B-42CF-B5F0-E320A747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2530" name="文本框 4">
            <a:extLst>
              <a:ext uri="{FF2B5EF4-FFF2-40B4-BE49-F238E27FC236}">
                <a16:creationId xmlns:a16="http://schemas.microsoft.com/office/drawing/2014/main" id="{F0A4EF91-F2F7-4D6B-BDA3-FD5F390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850070B7-C09E-4296-B211-C3C97A08D7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平凡函数依赖与非平凡函数依赖（续）</a:t>
            </a:r>
          </a:p>
        </p:txBody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A96D9EAD-8572-407D-9FDC-C406F70F76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称为这个函数依赖的</a:t>
            </a:r>
            <a:r>
              <a:rPr lang="zh-CN" altLang="en-US" dirty="0">
                <a:solidFill>
                  <a:srgbClr val="FF00FF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决定因素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←→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>
            <a:extLst>
              <a:ext uri="{FF2B5EF4-FFF2-40B4-BE49-F238E27FC236}">
                <a16:creationId xmlns:a16="http://schemas.microsoft.com/office/drawing/2014/main" id="{E45374B8-7F47-4824-8E53-01574D54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554" name="文本框 4">
            <a:extLst>
              <a:ext uri="{FF2B5EF4-FFF2-40B4-BE49-F238E27FC236}">
                <a16:creationId xmlns:a16="http://schemas.microsoft.com/office/drawing/2014/main" id="{5959FC92-DBCE-405A-95BA-D60C0017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F5979E-5C5A-4C82-AC3E-BFF3789951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3.</a:t>
            </a:r>
            <a:r>
              <a:rPr lang="zh-CN" altLang="en-US" sz="3600">
                <a:sym typeface="微软雅黑" panose="020B0503020204020204" pitchFamily="34" charset="-122"/>
              </a:rPr>
              <a:t> 完全函数依赖与部分函数依赖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740719-BE7E-41F3-822A-59C77C61ED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6.2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，并且对于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的任何一个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真子集</a:t>
            </a:r>
            <a:r>
              <a:rPr lang="en-US" altLang="zh-CN" i="1" dirty="0">
                <a:sym typeface="Calibri" panose="020F0502020204030204" pitchFamily="34" charset="0"/>
              </a:rPr>
              <a:t>X’</a:t>
            </a:r>
            <a:r>
              <a:rPr lang="zh-CN" altLang="en-US" dirty="0">
                <a:sym typeface="Calibri" panose="020F0502020204030204" pitchFamily="34" charset="0"/>
              </a:rPr>
              <a:t>, 都有 </a:t>
            </a:r>
            <a:r>
              <a:rPr lang="en-US" altLang="zh-CN" i="1" dirty="0">
                <a:sym typeface="Calibri" panose="020F0502020204030204" pitchFamily="34" charset="0"/>
              </a:rPr>
              <a:t>X’ 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 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不完全函数依赖于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部分函数依赖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</a:p>
        </p:txBody>
      </p:sp>
      <p:sp>
        <p:nvSpPr>
          <p:cNvPr id="23557" name="文本框 4">
            <a:extLst>
              <a:ext uri="{FF2B5EF4-FFF2-40B4-BE49-F238E27FC236}">
                <a16:creationId xmlns:a16="http://schemas.microsoft.com/office/drawing/2014/main" id="{58A4813E-DAAE-4632-ADF5-34CDB641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501772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3558" name="文本框 10">
            <a:extLst>
              <a:ext uri="{FF2B5EF4-FFF2-40B4-BE49-F238E27FC236}">
                <a16:creationId xmlns:a16="http://schemas.microsoft.com/office/drawing/2014/main" id="{39CC8B00-2D36-49C4-BCA0-E85362AD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7545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>
            <a:extLst>
              <a:ext uri="{FF2B5EF4-FFF2-40B4-BE49-F238E27FC236}">
                <a16:creationId xmlns:a16="http://schemas.microsoft.com/office/drawing/2014/main" id="{FC7D7D55-07D2-49F1-9D56-B8FF79EC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24578" name="文本框 4">
            <a:extLst>
              <a:ext uri="{FF2B5EF4-FFF2-40B4-BE49-F238E27FC236}">
                <a16:creationId xmlns:a16="http://schemas.microsoft.com/office/drawing/2014/main" id="{8A594B2A-C8AC-48EE-BA2B-4BAE64CF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48815162-AB68-4D8E-8354-2E730A461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完全函数依赖与部分函数依赖（续）</a:t>
            </a:r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D89E7B06-5F63-4AFA-B4C5-4CE3D0A04E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] </a:t>
            </a:r>
            <a:r>
              <a:rPr lang="zh-CN" altLang="en-US" dirty="0">
                <a:sym typeface="Calibri" panose="020F0502020204030204" pitchFamily="34" charset="0"/>
              </a:rPr>
              <a:t>在关系</a:t>
            </a: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, Grade)</a:t>
            </a:r>
            <a:r>
              <a:rPr lang="zh-CN" altLang="en-US" dirty="0">
                <a:sym typeface="Calibri" panose="020F0502020204030204" pitchFamily="34" charset="0"/>
              </a:rPr>
              <a:t>中，有：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        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↛Grade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 ↛ Grade</a:t>
            </a:r>
            <a:r>
              <a:rPr lang="zh-CN" altLang="en-US" dirty="0">
                <a:sym typeface="Calibri" panose="020F0502020204030204" pitchFamily="34" charset="0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	因此：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  →</a:t>
            </a:r>
            <a:r>
              <a:rPr lang="zh-CN" altLang="en-US" sz="2400" dirty="0">
                <a:sym typeface="Calibri" panose="020F0502020204030204" pitchFamily="34" charset="0"/>
              </a:rPr>
              <a:t>   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en-US" dirty="0">
                <a:sym typeface="Calibri" panose="020F0502020204030204" pitchFamily="34" charset="0"/>
              </a:rPr>
              <a:t>                    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)→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                    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 →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24581" name="文本框 10">
            <a:extLst>
              <a:ext uri="{FF2B5EF4-FFF2-40B4-BE49-F238E27FC236}">
                <a16:creationId xmlns:a16="http://schemas.microsoft.com/office/drawing/2014/main" id="{374C2349-E755-4B87-B70D-C633F458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708275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4582" name="文本框 11">
            <a:extLst>
              <a:ext uri="{FF2B5EF4-FFF2-40B4-BE49-F238E27FC236}">
                <a16:creationId xmlns:a16="http://schemas.microsoft.com/office/drawing/2014/main" id="{0BB8D04C-8250-422B-9368-159002D5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3929063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  <p:sp>
        <p:nvSpPr>
          <p:cNvPr id="24583" name="文本框 12">
            <a:extLst>
              <a:ext uri="{FF2B5EF4-FFF2-40B4-BE49-F238E27FC236}">
                <a16:creationId xmlns:a16="http://schemas.microsoft.com/office/drawing/2014/main" id="{2A584834-0C32-46DA-AB69-FB08061A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348038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>
            <a:extLst>
              <a:ext uri="{FF2B5EF4-FFF2-40B4-BE49-F238E27FC236}">
                <a16:creationId xmlns:a16="http://schemas.microsoft.com/office/drawing/2014/main" id="{4205B132-4CCB-4B37-AC23-47542E10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602" name="文本框 4">
            <a:extLst>
              <a:ext uri="{FF2B5EF4-FFF2-40B4-BE49-F238E27FC236}">
                <a16:creationId xmlns:a16="http://schemas.microsoft.com/office/drawing/2014/main" id="{A4187C97-B205-4813-A2E1-F6FE623C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835F02-64DB-4A33-BCDA-3C6C29FDF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4.</a:t>
            </a:r>
            <a:r>
              <a:rPr lang="zh-CN" altLang="en-US" sz="3600">
                <a:sym typeface="微软雅黑" panose="020B0503020204020204" pitchFamily="34" charset="-122"/>
              </a:rPr>
              <a:t> 传递函数依赖</a:t>
            </a:r>
            <a:endParaRPr lang="zh-CN" altLang="en-US" sz="36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0ABDA9-AAE9-4908-9BC5-21C63F58BB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6.3 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传递函数依赖</a:t>
            </a:r>
            <a:r>
              <a:rPr lang="en-US" altLang="zh-CN" dirty="0">
                <a:sym typeface="Calibri" panose="020F0502020204030204" pitchFamily="34" charset="0"/>
              </a:rPr>
              <a:t>(transitive functional dependency)</a:t>
            </a:r>
            <a:r>
              <a:rPr lang="zh-CN" altLang="en-US" dirty="0">
                <a:sym typeface="Calibri" panose="020F0502020204030204" pitchFamily="34" charset="0"/>
              </a:rPr>
              <a:t>。记为：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sz="2000" i="1" dirty="0">
                <a:sym typeface="Times New Roman" panose="02020603050405020304" pitchFamily="18" charset="0"/>
              </a:rPr>
              <a:t>注</a:t>
            </a:r>
            <a:r>
              <a:rPr lang="en-US" altLang="zh-CN" sz="2000" i="1" dirty="0">
                <a:sym typeface="Times New Roman" panose="02020603050405020304" pitchFamily="18" charset="0"/>
              </a:rPr>
              <a:t>: </a:t>
            </a:r>
            <a:r>
              <a:rPr lang="zh-CN" altLang="en-US" sz="2000" i="1" dirty="0">
                <a:sym typeface="Times New Roman" panose="02020603050405020304" pitchFamily="18" charset="0"/>
              </a:rPr>
              <a:t>如果</a:t>
            </a:r>
            <a:r>
              <a:rPr lang="en-US" altLang="zh-CN" sz="2000" i="1" dirty="0">
                <a:sym typeface="Times New Roman" panose="02020603050405020304" pitchFamily="18" charset="0"/>
              </a:rPr>
              <a:t>Y→X, </a:t>
            </a:r>
            <a:r>
              <a:rPr lang="zh-CN" altLang="en-US" sz="2000" i="1" dirty="0">
                <a:sym typeface="Times New Roman" panose="02020603050405020304" pitchFamily="18" charset="0"/>
              </a:rPr>
              <a:t>即</a:t>
            </a:r>
            <a:r>
              <a:rPr lang="en-US" altLang="zh-CN" sz="2000" i="1" dirty="0">
                <a:sym typeface="Times New Roman" panose="02020603050405020304" pitchFamily="18" charset="0"/>
              </a:rPr>
              <a:t>X←→Y</a:t>
            </a:r>
            <a:r>
              <a:rPr lang="zh-CN" altLang="en-US" sz="2000" i="1" dirty="0">
                <a:sym typeface="Times New Roman" panose="02020603050405020304" pitchFamily="18" charset="0"/>
              </a:rPr>
              <a:t>，则</a:t>
            </a:r>
            <a:r>
              <a:rPr lang="en-US" altLang="zh-CN" sz="2000" i="1" dirty="0">
                <a:sym typeface="Times New Roman" panose="02020603050405020304" pitchFamily="18" charset="0"/>
              </a:rPr>
              <a:t>Z</a:t>
            </a:r>
            <a:r>
              <a:rPr lang="zh-CN" altLang="en-US" sz="2000" i="1" dirty="0">
                <a:sym typeface="Times New Roman" panose="02020603050405020304" pitchFamily="18" charset="0"/>
              </a:rPr>
              <a:t>直接依赖于</a:t>
            </a:r>
            <a:r>
              <a:rPr lang="en-US" altLang="zh-CN" sz="2000" i="1" dirty="0">
                <a:sym typeface="Times New Roman" panose="02020603050405020304" pitchFamily="18" charset="0"/>
              </a:rPr>
              <a:t>X</a:t>
            </a:r>
            <a:r>
              <a:rPr lang="zh-CN" altLang="en-US" sz="2000" i="1" dirty="0">
                <a:sym typeface="Times New Roman" panose="02020603050405020304" pitchFamily="18" charset="0"/>
              </a:rPr>
              <a:t>，而不是传递函数依赖。</a:t>
            </a:r>
            <a:endParaRPr lang="en-US" altLang="zh-CN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Times New Roman" panose="02020603050405020304" pitchFamily="18" charset="0"/>
              </a:rPr>
              <a:t>[</a:t>
            </a:r>
            <a:r>
              <a:rPr lang="zh-CN" altLang="en-US" dirty="0">
                <a:sym typeface="Times New Roman" panose="02020603050405020304" pitchFamily="18" charset="0"/>
              </a:rPr>
              <a:t>例</a:t>
            </a:r>
            <a:r>
              <a:rPr lang="en-US" altLang="zh-CN" dirty="0">
                <a:sym typeface="Times New Roman" panose="02020603050405020304" pitchFamily="18" charset="0"/>
              </a:rPr>
              <a:t>] </a:t>
            </a:r>
            <a:r>
              <a:rPr lang="zh-CN" altLang="en-US" dirty="0">
                <a:sym typeface="Times New Roman" panose="02020603050405020304" pitchFamily="18" charset="0"/>
              </a:rPr>
              <a:t>在关系</a:t>
            </a:r>
            <a:r>
              <a:rPr lang="en-US" altLang="zh-CN" dirty="0">
                <a:sym typeface="Times New Roman" panose="02020603050405020304" pitchFamily="18" charset="0"/>
              </a:rPr>
              <a:t>Std(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en-US" altLang="zh-CN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中，有：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传递函数依赖于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endParaRPr lang="zh-CN" altLang="en-US" dirty="0"/>
          </a:p>
        </p:txBody>
      </p:sp>
      <p:sp>
        <p:nvSpPr>
          <p:cNvPr id="25605" name="文本框 3">
            <a:extLst>
              <a:ext uri="{FF2B5EF4-FFF2-40B4-BE49-F238E27FC236}">
                <a16:creationId xmlns:a16="http://schemas.microsoft.com/office/drawing/2014/main" id="{CDC272FF-E284-45D6-9312-A0C467E1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85" y="3102484"/>
            <a:ext cx="588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>
            <a:extLst>
              <a:ext uri="{FF2B5EF4-FFF2-40B4-BE49-F238E27FC236}">
                <a16:creationId xmlns:a16="http://schemas.microsoft.com/office/drawing/2014/main" id="{98D8F800-2810-4939-9DA2-E9E6EE3B6B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26626" name="文本占位符 4">
            <a:extLst>
              <a:ext uri="{FF2B5EF4-FFF2-40B4-BE49-F238E27FC236}">
                <a16:creationId xmlns:a16="http://schemas.microsoft.com/office/drawing/2014/main" id="{50F73431-E07F-443B-AB2E-F3B06B5354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6.2.2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F0DBF2-F849-4613-9BB8-9F8F5D8A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00" y="116770"/>
            <a:ext cx="5459139" cy="63358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F94943-A081-4E90-A70E-19496E480E6D}"/>
              </a:ext>
            </a:extLst>
          </p:cNvPr>
          <p:cNvSpPr/>
          <p:nvPr/>
        </p:nvSpPr>
        <p:spPr>
          <a:xfrm>
            <a:off x="7596210" y="2924965"/>
            <a:ext cx="1015663" cy="3112390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提高效率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DAC24E-5B17-48A6-97D7-6F30FDA3C5AC}"/>
              </a:ext>
            </a:extLst>
          </p:cNvPr>
          <p:cNvSpPr/>
          <p:nvPr/>
        </p:nvSpPr>
        <p:spPr>
          <a:xfrm>
            <a:off x="6312273" y="1052835"/>
            <a:ext cx="1015663" cy="3112390"/>
          </a:xfrm>
          <a:prstGeom prst="rect">
            <a:avLst/>
          </a:prstGeom>
          <a:noFill/>
        </p:spPr>
        <p:txBody>
          <a:bodyPr vert="eaVert"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118906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>
            <a:extLst>
              <a:ext uri="{FF2B5EF4-FFF2-40B4-BE49-F238E27FC236}">
                <a16:creationId xmlns:a16="http://schemas.microsoft.com/office/drawing/2014/main" id="{32F608AB-2B46-4127-92D1-3F5EAB969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50" name="文本框 4">
            <a:extLst>
              <a:ext uri="{FF2B5EF4-FFF2-40B4-BE49-F238E27FC236}">
                <a16:creationId xmlns:a16="http://schemas.microsoft.com/office/drawing/2014/main" id="{4286C4F1-ECEE-4E98-8B33-2E1FA37D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0981311-6A40-46E6-A335-1F89E50D28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6.2.2</a:t>
            </a:r>
            <a:r>
              <a:rPr lang="zh-CN" altLang="en-US" sz="3600">
                <a:sym typeface="微软雅黑" panose="020B0503020204020204" pitchFamily="34" charset="-122"/>
              </a:rPr>
              <a:t>  码</a:t>
            </a:r>
            <a:endParaRPr lang="zh-CN" altLang="en-US" sz="36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4063CB5-0BD2-452D-98D2-F755B1AF33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6.4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设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</a:t>
            </a:r>
            <a:r>
              <a:rPr lang="zh-CN" altLang="en-US" dirty="0">
                <a:sym typeface="Calibri" panose="020F0502020204030204" pitchFamily="34" charset="0"/>
              </a:rPr>
              <a:t>中的属性或属性组合。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的一个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候选码</a:t>
            </a:r>
            <a:r>
              <a:rPr lang="en-US" altLang="zh-CN" sz="2000" dirty="0">
                <a:sym typeface="Calibri" panose="020F0502020204030204" pitchFamily="34" charset="0"/>
              </a:rPr>
              <a:t>(Candidate Key)</a:t>
            </a:r>
            <a:r>
              <a:rPr lang="zh-CN" altLang="en-US" sz="2000" dirty="0">
                <a:sym typeface="Calibri" panose="020F0502020204030204" pitchFamily="34" charset="0"/>
              </a:rPr>
              <a:t>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部分函数依赖于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zh-CN" altLang="en-US" dirty="0"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超码</a:t>
            </a:r>
            <a:r>
              <a:rPr lang="zh-CN" altLang="en-US" dirty="0">
                <a:sym typeface="Calibri" panose="020F0502020204030204" pitchFamily="34" charset="0"/>
              </a:rPr>
              <a:t> 。</a:t>
            </a: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候选码是最小的超码，即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的任意真子集都不是候选码。</a:t>
            </a:r>
            <a:endParaRPr lang="en-US" altLang="en-US" sz="28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若关系模式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有多个候选码，则选定其中的一个做为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主码</a:t>
            </a:r>
            <a:r>
              <a:rPr lang="en-US" altLang="zh-CN" sz="2400" dirty="0">
                <a:sym typeface="Calibri" panose="020F0502020204030204" pitchFamily="34" charset="0"/>
              </a:rPr>
              <a:t>(Primary key)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</p:txBody>
      </p:sp>
      <p:sp>
        <p:nvSpPr>
          <p:cNvPr id="27653" name="文本框 6">
            <a:extLst>
              <a:ext uri="{FF2B5EF4-FFF2-40B4-BE49-F238E27FC236}">
                <a16:creationId xmlns:a16="http://schemas.microsoft.com/office/drawing/2014/main" id="{D587819B-7EEC-4515-AE3F-840E3895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78" y="220491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</a:p>
        </p:txBody>
      </p:sp>
      <p:sp>
        <p:nvSpPr>
          <p:cNvPr id="27654" name="文本框 7">
            <a:extLst>
              <a:ext uri="{FF2B5EF4-FFF2-40B4-BE49-F238E27FC236}">
                <a16:creationId xmlns:a16="http://schemas.microsoft.com/office/drawing/2014/main" id="{93D08D43-FDD5-4BBF-902B-8E9FA2E5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20" y="324496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>
            <a:extLst>
              <a:ext uri="{FF2B5EF4-FFF2-40B4-BE49-F238E27FC236}">
                <a16:creationId xmlns:a16="http://schemas.microsoft.com/office/drawing/2014/main" id="{6D08A1DA-E1FD-404B-954E-95BA0B37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8674" name="文本框 4">
            <a:extLst>
              <a:ext uri="{FF2B5EF4-FFF2-40B4-BE49-F238E27FC236}">
                <a16:creationId xmlns:a16="http://schemas.microsoft.com/office/drawing/2014/main" id="{C43948ED-E420-4644-9848-1B177A8F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B4DAB03-4164-4C68-AF2B-4CC2FC5C70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10073A1-0878-4660-9116-160CB41E76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主属性与非主属性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包含在任何一个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候选码</a:t>
            </a:r>
            <a:r>
              <a:rPr lang="zh-CN" altLang="en-US" dirty="0">
                <a:sym typeface="Calibri" panose="020F0502020204030204" pitchFamily="34" charset="0"/>
              </a:rPr>
              <a:t>中的属性 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不包含在任何码中的属性称为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整个属性组是码，称为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All-key</a:t>
            </a:r>
            <a:r>
              <a:rPr lang="zh-CN" altLang="en-US" dirty="0">
                <a:sym typeface="Calibri" panose="020F0502020204030204" pitchFamily="34" charset="0"/>
              </a:rPr>
              <a:t>）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>
            <a:extLst>
              <a:ext uri="{FF2B5EF4-FFF2-40B4-BE49-F238E27FC236}">
                <a16:creationId xmlns:a16="http://schemas.microsoft.com/office/drawing/2014/main" id="{1759112D-295E-4B85-9233-904305D6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9698" name="文本框 4">
            <a:extLst>
              <a:ext uri="{FF2B5EF4-FFF2-40B4-BE49-F238E27FC236}">
                <a16:creationId xmlns:a16="http://schemas.microsoft.com/office/drawing/2014/main" id="{4FDB927C-CB96-4BC3-B77C-CA23CD71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369E21-4566-4323-964C-018A7B1B7F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6D78BCC-490E-47CF-A988-8A8E6DFF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87450"/>
            <a:ext cx="8229600" cy="540861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6.2]</a:t>
            </a:r>
            <a:r>
              <a:rPr lang="en-US" altLang="zh-CN" sz="2400" noProof="1">
                <a:sym typeface="Calibri" panose="020F0502020204030204" pitchFamily="34" charset="0"/>
              </a:rPr>
              <a:t>S(Sno, Sdept, Sage)</a:t>
            </a:r>
            <a:r>
              <a:rPr lang="zh-CN" altLang="en-US" sz="2400" noProof="1">
                <a:sym typeface="Calibri" panose="020F0502020204030204" pitchFamily="34" charset="0"/>
              </a:rPr>
              <a:t>，单个属性</a:t>
            </a:r>
            <a:r>
              <a:rPr lang="en-US" altLang="zh-CN" sz="2400" noProof="1">
                <a:sym typeface="Calibri" panose="020F0502020204030204" pitchFamily="34" charset="0"/>
              </a:rPr>
              <a:t>Sno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  <a:endParaRPr lang="en-US" altLang="en-US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	  </a:t>
            </a:r>
            <a:r>
              <a:rPr lang="en-US" altLang="zh-CN" sz="2400" noProof="1">
                <a:sym typeface="Calibri" panose="020F0502020204030204" pitchFamily="34" charset="0"/>
              </a:rPr>
              <a:t>SC(Sno, Cno, Grade)</a:t>
            </a:r>
            <a:r>
              <a:rPr lang="zh-CN" altLang="en-US" sz="2400" noProof="1">
                <a:sym typeface="Calibri" panose="020F0502020204030204" pitchFamily="34" charset="0"/>
              </a:rPr>
              <a:t>中，</a:t>
            </a:r>
            <a:r>
              <a:rPr lang="en-US" altLang="zh-CN" sz="2400" noProof="1">
                <a:sym typeface="Calibri" panose="020F0502020204030204" pitchFamily="34" charset="0"/>
              </a:rPr>
              <a:t>(Sno, Cno)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</a:p>
          <a:p>
            <a:pPr>
              <a:lnSpc>
                <a:spcPct val="120000"/>
              </a:lnSpc>
              <a:buSzTx/>
            </a:pPr>
            <a:endParaRPr lang="zh-CN" altLang="en-US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6.3] R(P,W,A)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noProof="1">
                <a:sym typeface="Calibri" panose="020F0502020204030204" pitchFamily="34" charset="0"/>
              </a:rPr>
              <a:t> </a:t>
            </a:r>
            <a:r>
              <a:rPr lang="en-US" altLang="zh-CN" noProof="1">
                <a:sym typeface="Calibri" panose="020F0502020204030204" pitchFamily="34" charset="0"/>
              </a:rPr>
              <a:t>P</a:t>
            </a:r>
            <a:r>
              <a:rPr lang="zh-CN" altLang="en-US" noProof="1">
                <a:sym typeface="Calibri" panose="020F0502020204030204" pitchFamily="34" charset="0"/>
              </a:rPr>
              <a:t>：演奏者     </a:t>
            </a:r>
            <a:r>
              <a:rPr lang="en-US" altLang="zh-CN" noProof="1">
                <a:sym typeface="Calibri" panose="020F0502020204030204" pitchFamily="34" charset="0"/>
              </a:rPr>
              <a:t>W</a:t>
            </a:r>
            <a:r>
              <a:rPr lang="zh-CN" altLang="en-US" noProof="1">
                <a:sym typeface="Calibri" panose="020F0502020204030204" pitchFamily="34" charset="0"/>
              </a:rPr>
              <a:t>：作品    </a:t>
            </a:r>
            <a:r>
              <a:rPr lang="en-US" altLang="zh-CN" noProof="1">
                <a:sym typeface="Calibri" panose="020F0502020204030204" pitchFamily="34" charset="0"/>
              </a:rPr>
              <a:t>A</a:t>
            </a:r>
            <a:r>
              <a:rPr lang="zh-CN" altLang="en-US" noProof="1">
                <a:sym typeface="Calibri" panose="020F0502020204030204" pitchFamily="34" charset="0"/>
              </a:rPr>
              <a:t>：听众</a:t>
            </a:r>
            <a:endParaRPr lang="en-US" altLang="en-US" noProof="1"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1710" noProof="1">
                <a:cs typeface="+mn-ea"/>
                <a:sym typeface="Calibri" panose="020F0502020204030204" pitchFamily="34" charset="0"/>
              </a:rPr>
              <a:t>		</a:t>
            </a: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一个演奏者可以演奏多个作品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某一作品可被多个演奏者演奏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听众可以欣赏不同演奏者的不同作品</a:t>
            </a: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 </a:t>
            </a: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402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码为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(P,W,A)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，即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All-Key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>
            <a:extLst>
              <a:ext uri="{FF2B5EF4-FFF2-40B4-BE49-F238E27FC236}">
                <a16:creationId xmlns:a16="http://schemas.microsoft.com/office/drawing/2014/main" id="{410EA293-2C8E-4CF0-90D0-6FF9CFB5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0722" name="文本框 4">
            <a:extLst>
              <a:ext uri="{FF2B5EF4-FFF2-40B4-BE49-F238E27FC236}">
                <a16:creationId xmlns:a16="http://schemas.microsoft.com/office/drawing/2014/main" id="{793667E3-CC8D-42A8-A660-BF60A832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A24D2F-F7B6-4854-9F90-78197E5025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D8AA8B9-BDFA-4086-800F-54CF937097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6.5 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中属性或属性组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并非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但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是另一个关系模式的码，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则称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Foreign key</a:t>
            </a:r>
            <a:r>
              <a:rPr lang="zh-CN" altLang="en-US" dirty="0">
                <a:sym typeface="Calibri" panose="020F0502020204030204" pitchFamily="34" charset="0"/>
              </a:rPr>
              <a:t>）也称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外码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不是码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 </a:t>
            </a: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Sno,Sdept,Sage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的码，则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的外码 </a:t>
            </a:r>
            <a:endParaRPr lang="en-US" altLang="en-US" sz="32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主码与外码一起提供了表示关系间联系的手段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>
            <a:extLst>
              <a:ext uri="{FF2B5EF4-FFF2-40B4-BE49-F238E27FC236}">
                <a16:creationId xmlns:a16="http://schemas.microsoft.com/office/drawing/2014/main" id="{F8140922-561C-4A0E-98D6-CD3F4C7DED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31746" name="文本占位符 4">
            <a:extLst>
              <a:ext uri="{FF2B5EF4-FFF2-40B4-BE49-F238E27FC236}">
                <a16:creationId xmlns:a16="http://schemas.microsoft.com/office/drawing/2014/main" id="{226C252E-168A-4956-9E3D-6B3BE04A1F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6.2.3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>
            <a:extLst>
              <a:ext uri="{FF2B5EF4-FFF2-40B4-BE49-F238E27FC236}">
                <a16:creationId xmlns:a16="http://schemas.microsoft.com/office/drawing/2014/main" id="{4DFB3934-4AA7-4C56-B0E2-A920E6E0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2770" name="文本框 4">
            <a:extLst>
              <a:ext uri="{FF2B5EF4-FFF2-40B4-BE49-F238E27FC236}">
                <a16:creationId xmlns:a16="http://schemas.microsoft.com/office/drawing/2014/main" id="{1146FF04-32FE-4DCF-89D6-C9AAF7FE5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36A52C4F-CDAB-40B4-B27E-17817F622F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6.2.3 </a:t>
            </a:r>
            <a:r>
              <a:rPr lang="zh-CN" altLang="en-US" sz="3600">
                <a:sym typeface="微软雅黑" panose="020B0503020204020204" pitchFamily="34" charset="-122"/>
              </a:rPr>
              <a:t> 范式</a:t>
            </a:r>
            <a:endParaRPr lang="zh-CN" altLang="en-US" sz="3600"/>
          </a:p>
        </p:txBody>
      </p:sp>
      <p:sp>
        <p:nvSpPr>
          <p:cNvPr id="32772" name="Rectangle 1027">
            <a:extLst>
              <a:ext uri="{FF2B5EF4-FFF2-40B4-BE49-F238E27FC236}">
                <a16:creationId xmlns:a16="http://schemas.microsoft.com/office/drawing/2014/main" id="{F50B5582-4199-47C9-850A-455C4555FD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9638"/>
            <a:ext cx="8229600" cy="3240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范式</a:t>
            </a:r>
            <a:r>
              <a:rPr lang="zh-CN" altLang="en-US">
                <a:sym typeface="Calibri" panose="020F0502020204030204" pitchFamily="34" charset="0"/>
              </a:rPr>
              <a:t>是符合某一种级别的关系模式的集合。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种类：</a:t>
            </a:r>
            <a:r>
              <a:rPr lang="zh-CN" altLang="en-US" sz="2000">
                <a:sym typeface="Calibri" panose="020F0502020204030204" pitchFamily="34" charset="0"/>
              </a:rPr>
              <a:t>			</a:t>
            </a:r>
            <a:endParaRPr lang="en-US" altLang="en-US" sz="1800">
              <a:sym typeface="Calibri" panose="020F0502020204030204" pitchFamily="34" charset="0"/>
            </a:endParaRPr>
          </a:p>
        </p:txBody>
      </p:sp>
      <p:grpSp>
        <p:nvGrpSpPr>
          <p:cNvPr id="32773" name="Group 6">
            <a:extLst>
              <a:ext uri="{FF2B5EF4-FFF2-40B4-BE49-F238E27FC236}">
                <a16:creationId xmlns:a16="http://schemas.microsoft.com/office/drawing/2014/main" id="{ACDDD3AA-3AE1-4B8F-9B6A-C3941A84ECE8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2568575"/>
            <a:ext cx="5197475" cy="2835275"/>
            <a:chOff x="0" y="0"/>
            <a:chExt cx="8184" cy="4464"/>
          </a:xfrm>
        </p:grpSpPr>
        <p:sp>
          <p:nvSpPr>
            <p:cNvPr id="32774" name="AutoShape 1028">
              <a:extLst>
                <a:ext uri="{FF2B5EF4-FFF2-40B4-BE49-F238E27FC236}">
                  <a16:creationId xmlns:a16="http://schemas.microsoft.com/office/drawing/2014/main" id="{80B78268-D980-41A2-AFF8-DDA0F307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49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775" name="Text Box 8">
              <a:extLst>
                <a:ext uri="{FF2B5EF4-FFF2-40B4-BE49-F238E27FC236}">
                  <a16:creationId xmlns:a16="http://schemas.microsoft.com/office/drawing/2014/main" id="{C86367CB-C36A-4237-92D6-E5F98056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(BCNF)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第四范式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(4NF)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第五范式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(5NF)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>
            <a:extLst>
              <a:ext uri="{FF2B5EF4-FFF2-40B4-BE49-F238E27FC236}">
                <a16:creationId xmlns:a16="http://schemas.microsoft.com/office/drawing/2014/main" id="{72ED9DE9-CC46-4F54-83C0-E9089F09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3794" name="文本框 4">
            <a:extLst>
              <a:ext uri="{FF2B5EF4-FFF2-40B4-BE49-F238E27FC236}">
                <a16:creationId xmlns:a16="http://schemas.microsoft.com/office/drawing/2014/main" id="{058706D0-B642-4C9C-BBD4-2B8F5C3E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BDFD3EC-C2F6-446D-A661-54CDA4F5DE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范式（续）</a:t>
            </a:r>
            <a:endParaRPr lang="zh-CN" altLang="en-US" sz="360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AAB2D4B-7A99-4913-B795-FF9AA0E021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sym typeface="Calibri" panose="020F0502020204030204" pitchFamily="34" charset="0"/>
              </a:rPr>
              <a:t>各种范式之间存在联系：</a:t>
            </a:r>
            <a:endParaRPr lang="zh-CN" altLang="en-US" sz="3600">
              <a:sym typeface="Calibri" panose="020F0502020204030204" pitchFamily="34" charset="0"/>
            </a:endParaRPr>
          </a:p>
          <a:p>
            <a:pPr lvl="1" indent="-285750">
              <a:lnSpc>
                <a:spcPct val="250000"/>
              </a:lnSpc>
            </a:pPr>
            <a:r>
              <a:rPr lang="zh-CN" altLang="en-US">
                <a:sym typeface="Calibri" panose="020F0502020204030204" pitchFamily="34" charset="0"/>
              </a:rPr>
              <a:t>某一关系模式</a:t>
            </a:r>
            <a:r>
              <a:rPr lang="en-US" altLang="zh-CN">
                <a:sym typeface="Calibri" panose="020F0502020204030204" pitchFamily="34" charset="0"/>
              </a:rPr>
              <a:t>R</a:t>
            </a:r>
            <a:r>
              <a:rPr lang="zh-CN" altLang="en-US">
                <a:sym typeface="Calibri" panose="020F0502020204030204" pitchFamily="34" charset="0"/>
              </a:rPr>
              <a:t>为第</a:t>
            </a:r>
            <a:r>
              <a:rPr lang="en-US" altLang="zh-CN">
                <a:sym typeface="Calibri" panose="020F0502020204030204" pitchFamily="34" charset="0"/>
              </a:rPr>
              <a:t>n</a:t>
            </a:r>
            <a:r>
              <a:rPr lang="zh-CN" altLang="en-US">
                <a:sym typeface="Calibri" panose="020F0502020204030204" pitchFamily="34" charset="0"/>
              </a:rPr>
              <a:t>范式，可简记为</a:t>
            </a:r>
            <a:r>
              <a:rPr lang="en-US" altLang="zh-CN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en-US" altLang="en-US">
              <a:sym typeface="Calibri" panose="020F0502020204030204" pitchFamily="34" charset="0"/>
            </a:endParaRPr>
          </a:p>
        </p:txBody>
      </p:sp>
      <p:pic>
        <p:nvPicPr>
          <p:cNvPr id="33797" name="Object 1024">
            <a:extLst>
              <a:ext uri="{FF2B5EF4-FFF2-40B4-BE49-F238E27FC236}">
                <a16:creationId xmlns:a16="http://schemas.microsoft.com/office/drawing/2014/main" id="{5D7F354C-0388-4D35-9F5E-B706E6F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2" descr="62">
            <a:extLst>
              <a:ext uri="{FF2B5EF4-FFF2-40B4-BE49-F238E27FC236}">
                <a16:creationId xmlns:a16="http://schemas.microsoft.com/office/drawing/2014/main" id="{0B8AFA68-8D34-4918-9C74-06E06554A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068638"/>
            <a:ext cx="280035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3">
            <a:extLst>
              <a:ext uri="{FF2B5EF4-FFF2-40B4-BE49-F238E27FC236}">
                <a16:creationId xmlns:a16="http://schemas.microsoft.com/office/drawing/2014/main" id="{26A884F9-B785-4301-A082-9F702FE7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</a:t>
            </a:r>
            <a:r>
              <a:rPr lang="zh-CN" altLang="en-US" sz="2800" b="1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模式分解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>
            <a:extLst>
              <a:ext uri="{FF2B5EF4-FFF2-40B4-BE49-F238E27FC236}">
                <a16:creationId xmlns:a16="http://schemas.microsoft.com/office/drawing/2014/main" id="{50DDEDFC-A142-4FE5-AC6F-C9A349CCB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 规范化</a:t>
            </a:r>
            <a:endParaRPr lang="zh-CN" altLang="en-US"/>
          </a:p>
        </p:txBody>
      </p:sp>
      <p:sp>
        <p:nvSpPr>
          <p:cNvPr id="34818" name="文本占位符 4">
            <a:extLst>
              <a:ext uri="{FF2B5EF4-FFF2-40B4-BE49-F238E27FC236}">
                <a16:creationId xmlns:a16="http://schemas.microsoft.com/office/drawing/2014/main" id="{596F9885-1198-4EF5-8F8F-829526A615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6.2.4  2NF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>
            <a:extLst>
              <a:ext uri="{FF2B5EF4-FFF2-40B4-BE49-F238E27FC236}">
                <a16:creationId xmlns:a16="http://schemas.microsoft.com/office/drawing/2014/main" id="{076F2F95-3E41-4146-AC29-92557CB2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2" name="文本框 4">
            <a:extLst>
              <a:ext uri="{FF2B5EF4-FFF2-40B4-BE49-F238E27FC236}">
                <a16:creationId xmlns:a16="http://schemas.microsoft.com/office/drawing/2014/main" id="{3AD08804-303C-4641-9978-176F0CAD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CC2963F-71CB-4048-BA8A-0A21B48A6E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6.2.4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2NF</a:t>
            </a:r>
            <a:endParaRPr lang="zh-CN" altLang="en-US" sz="360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640685-DC62-49F8-99AC-4F87EB5E8C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0" y="982663"/>
            <a:ext cx="8639175" cy="58308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6.6】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∈1NF</a:t>
            </a:r>
            <a:r>
              <a:rPr lang="zh-CN" altLang="en-US" dirty="0">
                <a:sym typeface="Calibri" panose="020F0502020204030204" pitchFamily="34" charset="0"/>
              </a:rPr>
              <a:t>，并且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每一个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都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于任何一个候选码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2NF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6.4] 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Calibri" panose="020F0502020204030204" pitchFamily="34" charset="0"/>
              </a:rPr>
              <a:t>S-L-C(</a:t>
            </a:r>
            <a:r>
              <a:rPr lang="en-US" altLang="zh-CN" dirty="0" err="1">
                <a:sym typeface="Calibri" panose="020F0502020204030204" pitchFamily="34" charset="0"/>
              </a:rPr>
              <a:t>Sno,Sdept,Sloc,Cno,Grade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en-US" dirty="0"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为学生的住处，并且每个系的学生住在同一个地方。</a:t>
            </a:r>
            <a:r>
              <a:rPr lang="en-US" altLang="zh-CN" dirty="0">
                <a:sym typeface="Calibri" panose="020F0502020204030204" pitchFamily="34" charset="0"/>
              </a:rPr>
              <a:t>S-L-C</a:t>
            </a:r>
            <a:r>
              <a:rPr lang="zh-CN" altLang="en-US" dirty="0">
                <a:sym typeface="Calibri" panose="020F0502020204030204" pitchFamily="34" charset="0"/>
              </a:rPr>
              <a:t>的码为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Sno,Cno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ym typeface="Calibri" panose="020F0502020204030204" pitchFamily="34" charset="0"/>
              </a:rPr>
              <a:t>函数依赖有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Sno→Sloc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Calibri" panose="020F0502020204030204" pitchFamily="34" charset="0"/>
            </a:endParaRPr>
          </a:p>
          <a:p>
            <a:endParaRPr lang="zh-CN" altLang="en-US" sz="2000" dirty="0">
              <a:sym typeface="Calibri" panose="020F0502020204030204" pitchFamily="34" charset="0"/>
            </a:endParaRP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1C552CA2-5888-4284-AC71-9D6D9674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4354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4EF589F0-0AE0-44BE-A115-8EDD5D54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27638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7" name="TextBox 1">
            <a:extLst>
              <a:ext uri="{FF2B5EF4-FFF2-40B4-BE49-F238E27FC236}">
                <a16:creationId xmlns:a16="http://schemas.microsoft.com/office/drawing/2014/main" id="{65A9678C-ABBB-42E7-80AD-66206995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8672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>
            <a:extLst>
              <a:ext uri="{FF2B5EF4-FFF2-40B4-BE49-F238E27FC236}">
                <a16:creationId xmlns:a16="http://schemas.microsoft.com/office/drawing/2014/main" id="{940854A4-F422-44A1-9148-8B101F95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6866" name="文本框 4">
            <a:extLst>
              <a:ext uri="{FF2B5EF4-FFF2-40B4-BE49-F238E27FC236}">
                <a16:creationId xmlns:a16="http://schemas.microsoft.com/office/drawing/2014/main" id="{43B0C896-50E8-4126-AF8E-4F0AB413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2C197E0-C4C3-4972-83F6-DB39A62BEB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grpSp>
        <p:nvGrpSpPr>
          <p:cNvPr id="36868" name="Group 5">
            <a:extLst>
              <a:ext uri="{FF2B5EF4-FFF2-40B4-BE49-F238E27FC236}">
                <a16:creationId xmlns:a16="http://schemas.microsoft.com/office/drawing/2014/main" id="{918EF02F-78B1-4F78-9B32-689612AEE8F2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1533525"/>
            <a:ext cx="5991225" cy="2039938"/>
            <a:chOff x="0" y="0"/>
            <a:chExt cx="9435" cy="3213"/>
          </a:xfrm>
        </p:grpSpPr>
        <p:sp>
          <p:nvSpPr>
            <p:cNvPr id="36869" name="Rectangle 8">
              <a:extLst>
                <a:ext uri="{FF2B5EF4-FFF2-40B4-BE49-F238E27FC236}">
                  <a16:creationId xmlns:a16="http://schemas.microsoft.com/office/drawing/2014/main" id="{A60F2046-864B-4EC7-8CCE-0E28F164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0" name="Text Box 9">
              <a:extLst>
                <a:ext uri="{FF2B5EF4-FFF2-40B4-BE49-F238E27FC236}">
                  <a16:creationId xmlns:a16="http://schemas.microsoft.com/office/drawing/2014/main" id="{5617778A-65D7-4611-89B1-FE069964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6871" name="Text Box 10">
              <a:extLst>
                <a:ext uri="{FF2B5EF4-FFF2-40B4-BE49-F238E27FC236}">
                  <a16:creationId xmlns:a16="http://schemas.microsoft.com/office/drawing/2014/main" id="{7F5B9738-6975-42F9-87CA-5780E4D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6872" name="Text Box 11">
              <a:extLst>
                <a:ext uri="{FF2B5EF4-FFF2-40B4-BE49-F238E27FC236}">
                  <a16:creationId xmlns:a16="http://schemas.microsoft.com/office/drawing/2014/main" id="{F79A75C4-0504-4E40-9B33-49AAD703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36873" name="Text Box 12">
              <a:extLst>
                <a:ext uri="{FF2B5EF4-FFF2-40B4-BE49-F238E27FC236}">
                  <a16:creationId xmlns:a16="http://schemas.microsoft.com/office/drawing/2014/main" id="{0A687B46-8416-4AB2-8765-3613A09B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</a:p>
          </p:txBody>
        </p:sp>
        <p:sp>
          <p:nvSpPr>
            <p:cNvPr id="36874" name="Text Box 13">
              <a:extLst>
                <a:ext uri="{FF2B5EF4-FFF2-40B4-BE49-F238E27FC236}">
                  <a16:creationId xmlns:a16="http://schemas.microsoft.com/office/drawing/2014/main" id="{7837C1C3-BF6B-4FAD-ADF0-034C9862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Sloc</a:t>
              </a:r>
            </a:p>
          </p:txBody>
        </p:sp>
        <p:sp>
          <p:nvSpPr>
            <p:cNvPr id="36875" name="Line 14">
              <a:extLst>
                <a:ext uri="{FF2B5EF4-FFF2-40B4-BE49-F238E27FC236}">
                  <a16:creationId xmlns:a16="http://schemas.microsoft.com/office/drawing/2014/main" id="{5D23851B-C4B2-48A5-B40D-0182BCFB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5">
              <a:extLst>
                <a:ext uri="{FF2B5EF4-FFF2-40B4-BE49-F238E27FC236}">
                  <a16:creationId xmlns:a16="http://schemas.microsoft.com/office/drawing/2014/main" id="{4D45D888-9130-4D28-8B06-4713DB8D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>
              <a:extLst>
                <a:ext uri="{FF2B5EF4-FFF2-40B4-BE49-F238E27FC236}">
                  <a16:creationId xmlns:a16="http://schemas.microsoft.com/office/drawing/2014/main" id="{8B316B53-F676-469D-A5B2-EDB161B9C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>
              <a:extLst>
                <a:ext uri="{FF2B5EF4-FFF2-40B4-BE49-F238E27FC236}">
                  <a16:creationId xmlns:a16="http://schemas.microsoft.com/office/drawing/2014/main" id="{828898AA-1D78-4E31-96A6-14391C0F1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>
              <a:extLst>
                <a:ext uri="{FF2B5EF4-FFF2-40B4-BE49-F238E27FC236}">
                  <a16:creationId xmlns:a16="http://schemas.microsoft.com/office/drawing/2014/main" id="{E13AC446-E0AD-4B02-8989-97A8F2A2A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>
              <a:extLst>
                <a:ext uri="{FF2B5EF4-FFF2-40B4-BE49-F238E27FC236}">
                  <a16:creationId xmlns:a16="http://schemas.microsoft.com/office/drawing/2014/main" id="{0EE8459F-E3B5-4DF9-887E-BAABC010F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矩形 19">
            <a:extLst>
              <a:ext uri="{FF2B5EF4-FFF2-40B4-BE49-F238E27FC236}">
                <a16:creationId xmlns:a16="http://schemas.microsoft.com/office/drawing/2014/main" id="{D8F3E07A-4614-4465-9D7F-B1F0AD4B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36882" name="矩形 20">
            <a:extLst>
              <a:ext uri="{FF2B5EF4-FFF2-40B4-BE49-F238E27FC236}">
                <a16:creationId xmlns:a16="http://schemas.microsoft.com/office/drawing/2014/main" id="{886B5057-D80C-4F53-8F93-5CFDD575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非主属性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Sdept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Sloc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并不完全依赖于码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D011D0-0843-455D-9FCA-5278E3CE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710" y="980831"/>
            <a:ext cx="4824334" cy="5102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33BD4A-7966-4B31-B016-73BEE87D6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1052835"/>
            <a:ext cx="3092162" cy="2232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AD3B2A-C11A-4DF5-8278-1EF1D286D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3" y="3861030"/>
            <a:ext cx="3091929" cy="223198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EAF744D4-479F-4BD8-BC38-4B6717F6F6AD}"/>
              </a:ext>
            </a:extLst>
          </p:cNvPr>
          <p:cNvSpPr/>
          <p:nvPr/>
        </p:nvSpPr>
        <p:spPr bwMode="auto">
          <a:xfrm>
            <a:off x="6730123" y="3284989"/>
            <a:ext cx="578067" cy="576040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26B85-E528-4881-B7CE-5E4BAB2E082C}"/>
              </a:ext>
            </a:extLst>
          </p:cNvPr>
          <p:cNvSpPr txBox="1"/>
          <p:nvPr/>
        </p:nvSpPr>
        <p:spPr>
          <a:xfrm>
            <a:off x="395709" y="81624"/>
            <a:ext cx="7992555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祝贺大家顺利完成“第一篇 基础篇”</a:t>
            </a:r>
          </a:p>
        </p:txBody>
      </p:sp>
    </p:spTree>
    <p:extLst>
      <p:ext uri="{BB962C8B-B14F-4D97-AF65-F5344CB8AC3E}">
        <p14:creationId xmlns:p14="http://schemas.microsoft.com/office/powerpoint/2010/main" val="1342490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>
            <a:extLst>
              <a:ext uri="{FF2B5EF4-FFF2-40B4-BE49-F238E27FC236}">
                <a16:creationId xmlns:a16="http://schemas.microsoft.com/office/drawing/2014/main" id="{99D2CAC4-999F-47F4-B5ED-ABA517CD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7890" name="文本框 4">
            <a:extLst>
              <a:ext uri="{FF2B5EF4-FFF2-40B4-BE49-F238E27FC236}">
                <a16:creationId xmlns:a16="http://schemas.microsoft.com/office/drawing/2014/main" id="{940BF2E9-8F14-4537-87BD-B0A0583B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50D34E1-48F1-4F89-83ED-0B8CBE26B3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>
                <a:sym typeface="Calibri" panose="020F0502020204030204" pitchFamily="34" charset="0"/>
              </a:rPr>
              <a:t>S-L-C(</a:t>
            </a:r>
            <a:r>
              <a:rPr lang="en-US" altLang="zh-CN" sz="3600" u="sng">
                <a:sym typeface="Calibri" panose="020F0502020204030204" pitchFamily="34" charset="0"/>
              </a:rPr>
              <a:t>Sno,Cno</a:t>
            </a:r>
            <a:r>
              <a:rPr lang="en-US" altLang="zh-CN" sz="3600">
                <a:sym typeface="Calibri" panose="020F0502020204030204" pitchFamily="34" charset="0"/>
              </a:rPr>
              <a:t>,Sdept,Sloc,Grade)</a:t>
            </a:r>
            <a:endParaRPr lang="zh-CN" altLang="en-US" sz="3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412CB6B-8ABA-4C56-9F4C-BCB1693F0B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2296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ym typeface="Calibri" panose="020F0502020204030204" pitchFamily="34" charset="0"/>
              </a:rPr>
              <a:t>一个关系模式不属于</a:t>
            </a:r>
            <a:r>
              <a:rPr lang="en-US" altLang="zh-CN">
                <a:sym typeface="Calibri" panose="020F0502020204030204" pitchFamily="34" charset="0"/>
              </a:rPr>
              <a:t>2NF</a:t>
            </a:r>
            <a:r>
              <a:rPr lang="zh-CN" altLang="en-US">
                <a:sym typeface="Calibri" panose="020F0502020204030204" pitchFamily="34" charset="0"/>
              </a:rPr>
              <a:t>，会产生以下问题：</a:t>
            </a:r>
            <a:endParaRPr lang="en-US" altLang="en-US" sz="320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如果插入一个新学生，但该生未选课，即该生无</a:t>
            </a:r>
            <a:r>
              <a:rPr lang="en-US" altLang="zh-CN">
                <a:sym typeface="Calibri" panose="020F0502020204030204" pitchFamily="34" charset="0"/>
              </a:rPr>
              <a:t>Cno</a:t>
            </a:r>
            <a:r>
              <a:rPr lang="zh-CN" altLang="en-US">
                <a:sym typeface="Calibri" panose="020F0502020204030204" pitchFamily="34" charset="0"/>
              </a:rPr>
              <a:t>，由于插入元组时，必须给定码值，因此插入失败。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</a:t>
            </a:r>
            <a:r>
              <a:rPr lang="en-US" altLang="zh-CN">
                <a:sym typeface="Calibri" panose="020F0502020204030204" pitchFamily="34" charset="0"/>
              </a:rPr>
              <a:t>S4</a:t>
            </a:r>
            <a:r>
              <a:rPr lang="zh-CN" altLang="en-US">
                <a:sym typeface="Calibri" panose="020F0502020204030204" pitchFamily="34" charset="0"/>
              </a:rPr>
              <a:t>只选了一门课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，现在他不再选这门课，则删除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后，整个元组的其他信息也被删除了。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修改复杂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如果一个学生选了多门课，则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被存储了多次。如果该生转系，则需要修改所有相关的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，造成修改的复杂化。</a:t>
            </a:r>
            <a:endParaRPr lang="zh-CN" altLang="en-US" sz="200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>
            <a:extLst>
              <a:ext uri="{FF2B5EF4-FFF2-40B4-BE49-F238E27FC236}">
                <a16:creationId xmlns:a16="http://schemas.microsoft.com/office/drawing/2014/main" id="{02BD4415-6153-4DB5-B258-009843EA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8914" name="文本框 4">
            <a:extLst>
              <a:ext uri="{FF2B5EF4-FFF2-40B4-BE49-F238E27FC236}">
                <a16:creationId xmlns:a16="http://schemas.microsoft.com/office/drawing/2014/main" id="{9459A9B3-0D6B-4A69-B605-00D399E7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A739C8F-77E6-478B-A010-845B0158A9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F5E79BF-A527-45CF-80BF-74D3BF30D5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49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出现这种问题的原因：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例子中有两类非主属性：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一类如</a:t>
            </a:r>
            <a:r>
              <a:rPr lang="en-US" altLang="zh-CN">
                <a:sym typeface="Calibri" panose="020F0502020204030204" pitchFamily="34" charset="0"/>
              </a:rPr>
              <a:t>Grade</a:t>
            </a:r>
            <a:r>
              <a:rPr lang="zh-CN" altLang="en-US">
                <a:sym typeface="Calibri" panose="020F0502020204030204" pitchFamily="34" charset="0"/>
              </a:rPr>
              <a:t>，它对码完全函数依赖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另一类如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、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，它们对码不是完全函数依赖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解决方法：</a:t>
            </a: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用投影分解把关系模式</a:t>
            </a:r>
            <a:r>
              <a:rPr lang="en-US" altLang="zh-CN">
                <a:sym typeface="Calibri" panose="020F0502020204030204" pitchFamily="34" charset="0"/>
              </a:rPr>
              <a:t>S-L-C</a:t>
            </a:r>
            <a:r>
              <a:rPr lang="zh-CN" altLang="en-US">
                <a:sym typeface="Calibri" panose="020F0502020204030204" pitchFamily="34" charset="0"/>
              </a:rPr>
              <a:t>分解成两个关系模式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,Cno,Grade)</a:t>
            </a:r>
            <a:endParaRPr lang="zh-CN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S-L(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,Sdept,Sloc)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9887B470-6A0B-4F0B-8497-F2A6DC146F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B9E74C4-1219-405C-A9C2-62725FB8A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SC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),SL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Calibri" panose="020F0502020204030204" pitchFamily="34" charset="0"/>
              </a:rPr>
              <a:t>这样使得非主属性对码都是完全函数依赖了</a:t>
            </a:r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C6227D4D-5F06-4839-98AD-A1B7A54D1CAF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39940" name="Rectangle 5">
              <a:extLst>
                <a:ext uri="{FF2B5EF4-FFF2-40B4-BE49-F238E27FC236}">
                  <a16:creationId xmlns:a16="http://schemas.microsoft.com/office/drawing/2014/main" id="{D814EC92-E5AF-4BDD-A89A-8EA07C52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Text Box 6">
              <a:extLst>
                <a:ext uri="{FF2B5EF4-FFF2-40B4-BE49-F238E27FC236}">
                  <a16:creationId xmlns:a16="http://schemas.microsoft.com/office/drawing/2014/main" id="{8C2ED3D1-9360-44F2-8B91-EF71A8A0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Sno</a:t>
              </a:r>
            </a:p>
          </p:txBody>
        </p:sp>
        <p:sp>
          <p:nvSpPr>
            <p:cNvPr id="39942" name="Text Box 7">
              <a:extLst>
                <a:ext uri="{FF2B5EF4-FFF2-40B4-BE49-F238E27FC236}">
                  <a16:creationId xmlns:a16="http://schemas.microsoft.com/office/drawing/2014/main" id="{3342E670-E6B6-47E2-9A53-905CEC65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Cno</a:t>
              </a:r>
            </a:p>
          </p:txBody>
        </p:sp>
        <p:sp>
          <p:nvSpPr>
            <p:cNvPr id="39943" name="Text Box 8">
              <a:extLst>
                <a:ext uri="{FF2B5EF4-FFF2-40B4-BE49-F238E27FC236}">
                  <a16:creationId xmlns:a16="http://schemas.microsoft.com/office/drawing/2014/main" id="{E5C18DFC-CE0D-450B-93BB-C8CC0F33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</a:p>
          </p:txBody>
        </p:sp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BDFA2567-68D3-48D2-9AA0-45724DFD6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Text Box 6">
            <a:extLst>
              <a:ext uri="{FF2B5EF4-FFF2-40B4-BE49-F238E27FC236}">
                <a16:creationId xmlns:a16="http://schemas.microsoft.com/office/drawing/2014/main" id="{313D89AD-73E7-47D0-9506-52C95BB2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Sno</a:t>
            </a:r>
          </a:p>
        </p:txBody>
      </p:sp>
      <p:sp>
        <p:nvSpPr>
          <p:cNvPr id="39946" name="Text Box 6">
            <a:extLst>
              <a:ext uri="{FF2B5EF4-FFF2-40B4-BE49-F238E27FC236}">
                <a16:creationId xmlns:a16="http://schemas.microsoft.com/office/drawing/2014/main" id="{B99148B8-CF65-418B-9340-5B6D4BC8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Sdept</a:t>
            </a:r>
          </a:p>
        </p:txBody>
      </p:sp>
      <p:sp>
        <p:nvSpPr>
          <p:cNvPr id="39947" name="Text Box 6">
            <a:extLst>
              <a:ext uri="{FF2B5EF4-FFF2-40B4-BE49-F238E27FC236}">
                <a16:creationId xmlns:a16="http://schemas.microsoft.com/office/drawing/2014/main" id="{5285615C-3AC7-4071-8CF3-E2B61389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Sloc</a:t>
            </a:r>
          </a:p>
        </p:txBody>
      </p:sp>
      <p:cxnSp>
        <p:nvCxnSpPr>
          <p:cNvPr id="39948" name="直接箭头连接符 21">
            <a:extLst>
              <a:ext uri="{FF2B5EF4-FFF2-40B4-BE49-F238E27FC236}">
                <a16:creationId xmlns:a16="http://schemas.microsoft.com/office/drawing/2014/main" id="{B311297B-7373-4DD8-8231-D9A63197AB76}"/>
              </a:ext>
            </a:extLst>
          </p:cNvPr>
          <p:cNvCxnSpPr>
            <a:cxnSpLocks noChangeShapeType="1"/>
            <a:stCxn id="39945" idx="0"/>
            <a:endCxn id="39946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直接箭头连接符 23">
            <a:extLst>
              <a:ext uri="{FF2B5EF4-FFF2-40B4-BE49-F238E27FC236}">
                <a16:creationId xmlns:a16="http://schemas.microsoft.com/office/drawing/2014/main" id="{513093FF-B72A-4E8D-8D7A-9DEED71D49E6}"/>
              </a:ext>
            </a:extLst>
          </p:cNvPr>
          <p:cNvCxnSpPr>
            <a:cxnSpLocks noChangeShapeType="1"/>
            <a:stCxn id="39945" idx="0"/>
            <a:endCxn id="39946" idx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直接箭头连接符 25">
            <a:extLst>
              <a:ext uri="{FF2B5EF4-FFF2-40B4-BE49-F238E27FC236}">
                <a16:creationId xmlns:a16="http://schemas.microsoft.com/office/drawing/2014/main" id="{7801AC67-CDF8-4F03-AD52-01793913DDE0}"/>
              </a:ext>
            </a:extLst>
          </p:cNvPr>
          <p:cNvCxnSpPr>
            <a:cxnSpLocks noChangeShapeType="1"/>
            <a:stCxn id="39946" idx="2"/>
            <a:endCxn id="39947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9">
            <a:extLst>
              <a:ext uri="{FF2B5EF4-FFF2-40B4-BE49-F238E27FC236}">
                <a16:creationId xmlns:a16="http://schemas.microsoft.com/office/drawing/2014/main" id="{AC655BE0-8DC0-4C02-811D-4567C7F4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6.4 SC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  <p:sp>
        <p:nvSpPr>
          <p:cNvPr id="39952" name="TextBox 30">
            <a:extLst>
              <a:ext uri="{FF2B5EF4-FFF2-40B4-BE49-F238E27FC236}">
                <a16:creationId xmlns:a16="http://schemas.microsoft.com/office/drawing/2014/main" id="{E3705C55-618E-460B-A410-AEB13A92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6.5 S-L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>
            <a:extLst>
              <a:ext uri="{FF2B5EF4-FFF2-40B4-BE49-F238E27FC236}">
                <a16:creationId xmlns:a16="http://schemas.microsoft.com/office/drawing/2014/main" id="{7CFBB67D-63E7-4989-A9A1-60210A9463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0962" name="文本占位符 4">
            <a:extLst>
              <a:ext uri="{FF2B5EF4-FFF2-40B4-BE49-F238E27FC236}">
                <a16:creationId xmlns:a16="http://schemas.microsoft.com/office/drawing/2014/main" id="{90942D12-94FA-4142-9C66-B04DD72C95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6.2.5  3NF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>
            <a:extLst>
              <a:ext uri="{FF2B5EF4-FFF2-40B4-BE49-F238E27FC236}">
                <a16:creationId xmlns:a16="http://schemas.microsoft.com/office/drawing/2014/main" id="{B8749CA5-3960-42E7-8FCE-9B9A6CE6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6" name="文本框 4">
            <a:extLst>
              <a:ext uri="{FF2B5EF4-FFF2-40B4-BE49-F238E27FC236}">
                <a16:creationId xmlns:a16="http://schemas.microsoft.com/office/drawing/2014/main" id="{F6D8BBA0-BC3E-40CD-9A09-84A90805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92E19FE-A488-4248-970D-258E6B8837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</a:t>
            </a:r>
            <a:r>
              <a:rPr lang="zh-CN" altLang="en-US" sz="3600">
                <a:sym typeface="微软雅黑" panose="020B0503020204020204" pitchFamily="34" charset="-122"/>
              </a:rPr>
              <a:t>5</a:t>
            </a:r>
            <a:r>
              <a:rPr lang="en-US" altLang="zh-CN" sz="3600">
                <a:sym typeface="微软雅黑" panose="020B0503020204020204" pitchFamily="34" charset="-122"/>
              </a:rPr>
              <a:t> 3NF</a:t>
            </a:r>
            <a:endParaRPr lang="zh-CN" altLang="en-US" sz="36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41638B2-2EDC-43DC-BF34-C98C8AFB84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6.7】  </a:t>
            </a:r>
            <a:r>
              <a:rPr lang="zh-CN" altLang="en-US" dirty="0">
                <a:sym typeface="宋体" panose="02010600030101010101" pitchFamily="2" charset="-122"/>
              </a:rPr>
              <a:t>设关系模式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&gt;∈1NF,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若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zh-CN" altLang="en-US" dirty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、属性组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及非主属性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 </a:t>
            </a:r>
            <a:r>
              <a:rPr lang="zh-CN" altLang="en-US" dirty="0">
                <a:sym typeface="宋体" panose="02010600030101010101" pitchFamily="2" charset="-122"/>
              </a:rPr>
              <a:t>使得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成立，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 ↛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不成立，</a:t>
            </a:r>
            <a:endParaRPr lang="en-US" altLang="zh-CN" dirty="0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则</a:t>
            </a:r>
            <a:r>
              <a:rPr lang="zh-CN" altLang="en-US" dirty="0">
                <a:sym typeface="宋体" panose="02010600030101010101" pitchFamily="2" charset="-122"/>
              </a:rPr>
              <a:t>称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 ∈ </a:t>
            </a:r>
            <a:r>
              <a:rPr lang="en-US" altLang="zh-CN" dirty="0">
                <a:solidFill>
                  <a:srgbClr val="0066FF"/>
                </a:solidFill>
                <a:sym typeface="宋体" panose="02010600030101010101" pitchFamily="2" charset="-122"/>
              </a:rPr>
              <a:t>3NF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没有传递依赖，因此</a:t>
            </a:r>
            <a:r>
              <a:rPr lang="en-US" altLang="zh-CN" dirty="0">
                <a:sym typeface="Calibri" panose="020F0502020204030204" pitchFamily="34" charset="0"/>
              </a:rPr>
              <a:t>SC ∈ 3NF</a:t>
            </a:r>
            <a:endParaRPr lang="zh-CN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中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( 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↛ </a:t>
            </a:r>
            <a:r>
              <a:rPr lang="en-US" altLang="zh-CN" dirty="0" err="1">
                <a:sym typeface="宋体" panose="02010600030101010101" pitchFamily="2" charset="-122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), </a:t>
            </a:r>
            <a:r>
              <a:rPr lang="en-US" altLang="zh-CN" dirty="0" err="1">
                <a:sym typeface="Calibri" panose="020F0502020204030204" pitchFamily="34" charset="0"/>
              </a:rPr>
              <a:t>Sdept→Sloc</a:t>
            </a:r>
            <a:r>
              <a:rPr lang="zh-CN" altLang="en-US" dirty="0">
                <a:sym typeface="Calibri" panose="020F0502020204030204" pitchFamily="34" charset="0"/>
              </a:rPr>
              <a:t>，可得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 → 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zh-CN" altLang="en-US" dirty="0">
                <a:sym typeface="Calibri" panose="020F0502020204030204" pitchFamily="34" charset="0"/>
              </a:rPr>
              <a:t>解决的办法是将</a:t>
            </a: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分解成</a:t>
            </a: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S-D(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D-L(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/>
          </a:p>
        </p:txBody>
      </p:sp>
      <p:sp>
        <p:nvSpPr>
          <p:cNvPr id="41989" name="直接连接符 2">
            <a:extLst>
              <a:ext uri="{FF2B5EF4-FFF2-40B4-BE49-F238E27FC236}">
                <a16:creationId xmlns:a16="http://schemas.microsoft.com/office/drawing/2014/main" id="{7942DCE1-54CD-461B-8F19-0B5645CF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0170" y="1628775"/>
            <a:ext cx="7143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TextBox 6">
            <a:extLst>
              <a:ext uri="{FF2B5EF4-FFF2-40B4-BE49-F238E27FC236}">
                <a16:creationId xmlns:a16="http://schemas.microsoft.com/office/drawing/2014/main" id="{DFAB161F-E5A8-4EBD-A4EC-F442B6E2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097338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anose="020B0604020202020204" pitchFamily="34" charset="0"/>
              </a:rPr>
              <a:t>传递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>
            <a:extLst>
              <a:ext uri="{FF2B5EF4-FFF2-40B4-BE49-F238E27FC236}">
                <a16:creationId xmlns:a16="http://schemas.microsoft.com/office/drawing/2014/main" id="{38DB8579-E49D-4486-AEF1-470EB79FC5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3010" name="文本占位符 4">
            <a:extLst>
              <a:ext uri="{FF2B5EF4-FFF2-40B4-BE49-F238E27FC236}">
                <a16:creationId xmlns:a16="http://schemas.microsoft.com/office/drawing/2014/main" id="{8FB0CF81-C85F-4671-80BE-EC6BE74F03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6.2.6  BCNF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>
            <a:extLst>
              <a:ext uri="{FF2B5EF4-FFF2-40B4-BE49-F238E27FC236}">
                <a16:creationId xmlns:a16="http://schemas.microsoft.com/office/drawing/2014/main" id="{9DD5181E-06F9-40CB-93B5-4B83FEB9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4" name="文本框 4">
            <a:extLst>
              <a:ext uri="{FF2B5EF4-FFF2-40B4-BE49-F238E27FC236}">
                <a16:creationId xmlns:a16="http://schemas.microsoft.com/office/drawing/2014/main" id="{710B2038-5B0D-4DC8-87F8-161893C2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AB3BF60-6261-4DB5-BD57-A0FBE418E6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6.2.6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BCNF</a:t>
            </a:r>
            <a:endParaRPr lang="zh-CN" altLang="en-US" sz="36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38B7871-E81D-44F6-81CF-D2D9A31028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通常认为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6.8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sym typeface="Calibri" panose="020F0502020204030204" pitchFamily="34" charset="0"/>
              </a:rPr>
              <a:t>设关系模式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且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/>
              <a:t> ⊆ </a:t>
            </a:r>
            <a:r>
              <a:rPr lang="en-US" altLang="zh-CN" i="1" dirty="0"/>
              <a:t>X</a:t>
            </a:r>
            <a:r>
              <a:rPr lang="zh-CN" altLang="en-US" dirty="0"/>
              <a:t>时</a:t>
            </a:r>
            <a:r>
              <a:rPr lang="en-US" altLang="zh-CN" i="1" dirty="0"/>
              <a:t>X</a:t>
            </a:r>
            <a:r>
              <a:rPr lang="zh-CN" altLang="en-US" dirty="0"/>
              <a:t>必含有码，</a:t>
            </a:r>
            <a:r>
              <a:rPr lang="zh-CN" altLang="en-US" dirty="0">
                <a:highlight>
                  <a:srgbClr val="FFFF00"/>
                </a:highlight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>
                <a:sym typeface="Calibri" panose="020F0502020204030204" pitchFamily="34" charset="0"/>
              </a:rPr>
              <a:t>R&lt;U,F&gt;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zh-CN" altLang="en-US" u="sng" dirty="0">
                <a:solidFill>
                  <a:srgbClr val="00B050"/>
                </a:solidFill>
                <a:sym typeface="Calibri" panose="020F0502020204030204" pitchFamily="34" charset="0"/>
              </a:rPr>
              <a:t>每一个决定属性集都包含候选码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dirty="0">
                <a:sym typeface="Calibri" panose="020F0502020204030204" pitchFamily="34" charset="0"/>
              </a:rPr>
              <a:t>R∈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4037" name="直接连接符 5">
            <a:extLst>
              <a:ext uri="{FF2B5EF4-FFF2-40B4-BE49-F238E27FC236}">
                <a16:creationId xmlns:a16="http://schemas.microsoft.com/office/drawing/2014/main" id="{29DD54A3-6CA9-4D59-8F88-A49461F71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70827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>
            <a:extLst>
              <a:ext uri="{FF2B5EF4-FFF2-40B4-BE49-F238E27FC236}">
                <a16:creationId xmlns:a16="http://schemas.microsoft.com/office/drawing/2014/main" id="{E2A23B12-CAC2-4449-816C-B7E1CA486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/>
              <a:t>[例6.</a:t>
            </a:r>
            <a:r>
              <a:rPr lang="en-US" altLang="zh-CN"/>
              <a:t>5</a:t>
            </a:r>
            <a:r>
              <a:rPr lang="zh-CN" altLang="en-US"/>
              <a:t>]考察关系模式</a:t>
            </a:r>
            <a:r>
              <a:rPr lang="en-US" altLang="zh-CN"/>
              <a:t>C(Cno,Cname,Pcno)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只有一个码</a:t>
            </a:r>
            <a:r>
              <a:rPr lang="en-US" altLang="zh-CN" sz="2000"/>
              <a:t>Cno</a:t>
            </a:r>
            <a:r>
              <a:rPr lang="zh-CN" altLang="en-US" sz="2000"/>
              <a:t>，非主属性：</a:t>
            </a:r>
            <a:r>
              <a:rPr lang="en-US" altLang="zh-CN" sz="2000"/>
              <a:t>Canme</a:t>
            </a:r>
            <a:r>
              <a:rPr lang="zh-CN" altLang="en-US" sz="2000"/>
              <a:t>，</a:t>
            </a:r>
            <a:r>
              <a:rPr lang="en-US" altLang="zh-CN" sz="2000"/>
              <a:t>Pcno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没有非主属性对</a:t>
            </a:r>
            <a:r>
              <a:rPr lang="en-US" altLang="zh-CN" sz="2000"/>
              <a:t>Cno</a:t>
            </a:r>
            <a:r>
              <a:rPr lang="zh-CN" altLang="en-US" sz="2000"/>
              <a:t>部分依赖或传递依赖，所以</a:t>
            </a:r>
            <a:r>
              <a:rPr lang="en-US" altLang="zh-CN" sz="2000"/>
              <a:t>C∈3NF</a:t>
            </a:r>
            <a:r>
              <a:rPr lang="zh-CN" altLang="en-US" sz="2000"/>
              <a:t>。</a:t>
            </a:r>
            <a:endParaRPr lang="en-US" altLang="zh-CN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中</a:t>
            </a:r>
            <a:r>
              <a:rPr lang="en-US" altLang="zh-CN" sz="2000"/>
              <a:t>Cno</a:t>
            </a:r>
            <a:r>
              <a:rPr lang="zh-CN" altLang="en-US" sz="2000"/>
              <a:t>是唯一的决定因素，所以</a:t>
            </a:r>
            <a:r>
              <a:rPr lang="en-US" altLang="zh-CN" sz="2000"/>
              <a:t>C∈BCNF</a:t>
            </a:r>
            <a:r>
              <a:rPr lang="zh-CN" altLang="en-US" sz="2000"/>
              <a:t>。</a:t>
            </a:r>
            <a:endParaRPr lang="en-US" altLang="zh-CN" sz="2000"/>
          </a:p>
          <a:p>
            <a:pPr algn="just">
              <a:lnSpc>
                <a:spcPct val="150000"/>
              </a:lnSpc>
            </a:pPr>
            <a:endParaRPr lang="zh-CN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4EAEA97-B537-4579-87A7-7DFEC2D4C3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92EFE43A-F5F8-48B4-B5DF-5CF5AF71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4113"/>
            <a:ext cx="8229600" cy="5040312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lang="zh-CN" altLang="en-US" noProof="1"/>
              <a:t>[例</a:t>
            </a:r>
            <a:r>
              <a:rPr lang="en-US" altLang="zh-CN" noProof="1"/>
              <a:t>6</a:t>
            </a:r>
            <a:r>
              <a:rPr lang="zh-CN" altLang="en-US" noProof="1"/>
              <a:t>.6] 关系模式</a:t>
            </a:r>
            <a:r>
              <a:rPr lang="en-US" altLang="zh-CN" noProof="1"/>
              <a:t>S(Sno,Sname,Sdept,Sage)</a:t>
            </a:r>
            <a:r>
              <a:rPr lang="zh-CN" altLang="en-US" noProof="1"/>
              <a:t>，</a:t>
            </a:r>
            <a:endParaRPr lang="en-US" altLang="zh-CN" noProof="1"/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假定</a:t>
            </a:r>
            <a:r>
              <a:rPr lang="en-US" altLang="zh-CN" noProof="1">
                <a:cs typeface="+mn-ea"/>
              </a:rPr>
              <a:t>Sname</a:t>
            </a:r>
            <a:r>
              <a:rPr lang="zh-CN" altLang="en-US" noProof="1">
                <a:cs typeface="+mn-ea"/>
              </a:rPr>
              <a:t>具有唯一性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有两个候选码：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，非主属性：</a:t>
            </a:r>
            <a:r>
              <a:rPr lang="en-US" altLang="zh-CN" sz="2000" noProof="1">
                <a:cs typeface="+mn-ea"/>
              </a:rPr>
              <a:t>Sdept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Sage</a:t>
            </a: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noProof="1">
                <a:cs typeface="+mn-ea"/>
              </a:rPr>
              <a:t>非主属性不存在对码的传递依赖和部分依赖，所以</a:t>
            </a:r>
            <a:r>
              <a:rPr lang="en-US" altLang="zh-CN" sz="2000" noProof="1">
                <a:cs typeface="+mn-ea"/>
              </a:rPr>
              <a:t>S∈3NF</a:t>
            </a:r>
            <a:r>
              <a:rPr lang="zh-CN" altLang="en-US" sz="2000" noProof="1">
                <a:cs typeface="+mn-ea"/>
              </a:rPr>
              <a:t>。</a:t>
            </a:r>
            <a:endParaRPr lang="en-US" altLang="zh-CN" sz="2000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中</a:t>
            </a:r>
            <a:r>
              <a:rPr lang="zh-CN" altLang="en-US" sz="2000" noProof="1">
                <a:cs typeface="+mn-ea"/>
                <a:sym typeface="+mn-ea"/>
              </a:rPr>
              <a:t>决定因素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包含码，所以</a:t>
            </a: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也属于</a:t>
            </a:r>
            <a:r>
              <a:rPr lang="en-US" altLang="zh-CN" sz="2000" noProof="1">
                <a:cs typeface="+mn-ea"/>
              </a:rPr>
              <a:t>BCNF</a:t>
            </a:r>
            <a:r>
              <a:rPr lang="zh-CN" altLang="en-US" sz="2000" noProof="1">
                <a:cs typeface="+mn-ea"/>
              </a:rPr>
              <a:t>。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A84B0FF-459A-443E-80DA-8C13DFE978B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sym typeface="微软雅黑" panose="020B0503020204020204" pitchFamily="34" charset="-122"/>
              </a:rPr>
              <a:t>BCNF</a:t>
            </a:r>
            <a:r>
              <a:rPr lang="zh-CN" altLang="en-US" sz="3600" b="1">
                <a:solidFill>
                  <a:schemeClr val="bg1"/>
                </a:solidFill>
                <a:sym typeface="微软雅黑" panose="020B0503020204020204" pitchFamily="34" charset="-122"/>
              </a:rPr>
              <a:t>（续）</a:t>
            </a:r>
            <a:endParaRPr lang="zh-CN" altLang="en-US" sz="36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>
            <a:extLst>
              <a:ext uri="{FF2B5EF4-FFF2-40B4-BE49-F238E27FC236}">
                <a16:creationId xmlns:a16="http://schemas.microsoft.com/office/drawing/2014/main" id="{DAF64B62-E3C5-4A02-9510-D67A79F5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7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SJP(S,J,P)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是学生，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 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    课程，</a:t>
            </a:r>
            <a:r>
              <a:rPr lang="en-US" altLang="zh-CN" sz="2400" kern="1200" noProof="1"/>
              <a:t>P</a:t>
            </a:r>
            <a:r>
              <a:rPr lang="zh-CN" altLang="en-US" sz="2400" kern="1200" noProof="1"/>
              <a:t>表示名次。每一个学生选修每门课程的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成绩有一定的名次，每门课程中每一名次只有一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个学生（即没有并列名次）。</a:t>
            </a:r>
            <a:endParaRPr lang="en-US" altLang="zh-CN" sz="2400" kern="1200" noProof="1"/>
          </a:p>
          <a:p>
            <a:pPr lvl="1" algn="l">
              <a:lnSpc>
                <a:spcPct val="110000"/>
              </a:lnSpc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 (S,J)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P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S</a:t>
            </a: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kern="1200" noProof="1">
                <a:cs typeface="+mn-ea"/>
              </a:rPr>
              <a:t>  </a:t>
            </a:r>
            <a:r>
              <a:rPr lang="zh-CN" altLang="en-US" sz="2000" kern="1200" noProof="1">
                <a:cs typeface="+mn-ea"/>
                <a:sym typeface="+mn-ea"/>
              </a:rPr>
              <a:t>候选码：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，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。没有非主属性。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没有非主属性对码传递依赖或部分依赖，所</a:t>
            </a:r>
            <a:r>
              <a:rPr lang="en-US" altLang="zh-CN" sz="2000" kern="1200" noProof="1">
                <a:cs typeface="+mn-ea"/>
              </a:rPr>
              <a:t>SJP∈3NF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除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与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以外没有其他决定因素，所以</a:t>
            </a:r>
            <a:r>
              <a:rPr lang="en-US" altLang="zh-CN" sz="2000" kern="1200" noProof="1">
                <a:cs typeface="+mn-ea"/>
              </a:rPr>
              <a:t>SJP∈BCNF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sz="2400" kern="1200" noProof="1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F09F940-C824-4568-9D45-F86E607A9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474F72-F75B-4193-ACD0-3A49DACA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" y="896054"/>
            <a:ext cx="4564475" cy="3589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106DF-9ECB-4242-8D4D-D915E1CCD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7" y="2924965"/>
            <a:ext cx="4865501" cy="35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5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D703279A-23DD-4D73-A772-B96BFA818E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8C157EFB-44BB-435B-BBAD-934987A0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213350"/>
          </a:xfrm>
          <a:ln>
            <a:miter/>
          </a:ln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8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STJ(S,T,J)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表示学生，</a:t>
            </a:r>
            <a:r>
              <a:rPr lang="en-US" altLang="zh-CN" sz="2400" kern="1200" noProof="1"/>
              <a:t>T</a:t>
            </a:r>
            <a:r>
              <a:rPr lang="zh-CN" altLang="en-US" sz="2400" kern="1200" noProof="1"/>
              <a:t>表示教师，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表示课程。每一教师只教一门课。每门课有若干教师，某一学生选定某门课，就对应一个固定的教师</a:t>
            </a:r>
            <a:r>
              <a:rPr lang="zh-CN" altLang="en-US" kern="1200" noProof="1"/>
              <a:t>。</a:t>
            </a:r>
          </a:p>
          <a:p>
            <a:pPr>
              <a:spcBef>
                <a:spcPct val="0"/>
              </a:spcBef>
              <a:buSzTx/>
            </a:pPr>
            <a:endParaRPr lang="en-US" altLang="zh-CN" kern="1200" noProof="1"/>
          </a:p>
          <a:p>
            <a:pPr lvl="1" algn="l">
              <a:spcBef>
                <a:spcPct val="0"/>
              </a:spcBef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(S,J)→T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(S,T)→J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T→J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候选码：（</a:t>
            </a:r>
            <a:r>
              <a:rPr lang="en-US" altLang="zh-CN" sz="2000" kern="1200" noProof="1">
                <a:cs typeface="+mn-ea"/>
              </a:rPr>
              <a:t>S,J</a:t>
            </a:r>
            <a:r>
              <a:rPr lang="zh-CN" altLang="en-US" sz="2000" kern="1200" noProof="1">
                <a:cs typeface="+mn-ea"/>
              </a:rPr>
              <a:t>），（</a:t>
            </a:r>
            <a:r>
              <a:rPr lang="en-US" altLang="zh-CN" sz="2000" kern="1200" noProof="1">
                <a:cs typeface="+mn-ea"/>
              </a:rPr>
              <a:t>S,T</a:t>
            </a:r>
            <a:r>
              <a:rPr lang="zh-CN" altLang="en-US" sz="2000" kern="1200" noProof="1">
                <a:cs typeface="+mn-ea"/>
              </a:rPr>
              <a:t>）；没有非主属性</a:t>
            </a: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因为没有非主属性对码传递依赖或部分依赖，</a:t>
            </a:r>
            <a:r>
              <a:rPr lang="en-US" altLang="zh-CN" sz="2000" kern="1200" noProof="1">
                <a:cs typeface="+mn-ea"/>
              </a:rPr>
              <a:t>STJ ∈ 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是决定因素，而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不包含码，所以</a:t>
            </a:r>
            <a:r>
              <a:rPr lang="en-US" altLang="zh-CN" sz="2000" kern="1200" noProof="1">
                <a:cs typeface="+mn-ea"/>
              </a:rPr>
              <a:t>STJ ∈ BCNF</a:t>
            </a:r>
            <a:r>
              <a:rPr lang="zh-CN" altLang="en-US" sz="2000" kern="1200" noProof="1">
                <a:cs typeface="+mn-ea"/>
              </a:rPr>
              <a:t>。</a:t>
            </a:r>
          </a:p>
          <a:p>
            <a:pPr>
              <a:buSzTx/>
            </a:pPr>
            <a:endParaRPr lang="zh-CN" altLang="en-US" kern="1200" noProof="1"/>
          </a:p>
        </p:txBody>
      </p:sp>
      <p:pic>
        <p:nvPicPr>
          <p:cNvPr id="48131" name="图片 3" descr="66">
            <a:extLst>
              <a:ext uri="{FF2B5EF4-FFF2-40B4-BE49-F238E27FC236}">
                <a16:creationId xmlns:a16="http://schemas.microsoft.com/office/drawing/2014/main" id="{B0E920A9-26D3-457A-B29D-F6C7AA918C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59213"/>
            <a:ext cx="36718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2" name="直接连接符 5">
            <a:extLst>
              <a:ext uri="{FF2B5EF4-FFF2-40B4-BE49-F238E27FC236}">
                <a16:creationId xmlns:a16="http://schemas.microsoft.com/office/drawing/2014/main" id="{D49ADB90-F30D-40A7-BD62-C0B7081C0D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18275" y="35718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3" name="文本框 1">
            <a:extLst>
              <a:ext uri="{FF2B5EF4-FFF2-40B4-BE49-F238E27FC236}">
                <a16:creationId xmlns:a16="http://schemas.microsoft.com/office/drawing/2014/main" id="{9738C34E-735D-4D30-ACD5-4087039C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5516563"/>
            <a:ext cx="6213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非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的关系模式也可以通过分解成为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例如</a:t>
            </a:r>
            <a:r>
              <a:rPr lang="en-US" altLang="zh-CN" b="1">
                <a:sym typeface="Arial" panose="020B0604020202020204" pitchFamily="34" charset="0"/>
              </a:rPr>
              <a:t>STJ</a:t>
            </a:r>
            <a:r>
              <a:rPr lang="zh-CN" altLang="en-US" b="1">
                <a:sym typeface="Arial" panose="020B0604020202020204" pitchFamily="34" charset="0"/>
              </a:rPr>
              <a:t>可分解为</a:t>
            </a:r>
            <a:r>
              <a:rPr lang="en-US" altLang="zh-CN" b="1">
                <a:sym typeface="Arial" panose="020B0604020202020204" pitchFamily="34" charset="0"/>
              </a:rPr>
              <a:t>ST(S,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)</a:t>
            </a:r>
            <a:r>
              <a:rPr lang="zh-CN" altLang="en-US" b="1">
                <a:sym typeface="Arial" panose="020B0604020202020204" pitchFamily="34" charset="0"/>
              </a:rPr>
              <a:t>与</a:t>
            </a:r>
            <a:r>
              <a:rPr lang="en-US" altLang="zh-CN" b="1">
                <a:sym typeface="Arial" panose="020B0604020202020204" pitchFamily="34" charset="0"/>
              </a:rPr>
              <a:t>TJ(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,J)</a:t>
            </a:r>
            <a:r>
              <a:rPr lang="zh-CN" altLang="en-US" b="1">
                <a:sym typeface="Arial" panose="020B0604020202020204" pitchFamily="34" charset="0"/>
              </a:rPr>
              <a:t>，它们都是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">
            <a:extLst>
              <a:ext uri="{FF2B5EF4-FFF2-40B4-BE49-F238E27FC236}">
                <a16:creationId xmlns:a16="http://schemas.microsoft.com/office/drawing/2014/main" id="{E1972039-8ECC-4BE5-9A6C-F3BC99DE22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9154" name="文本占位符 4">
            <a:extLst>
              <a:ext uri="{FF2B5EF4-FFF2-40B4-BE49-F238E27FC236}">
                <a16:creationId xmlns:a16="http://schemas.microsoft.com/office/drawing/2014/main" id="{D8D47982-EC49-4122-93BF-C3FE8950F7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6.2.7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多值依赖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3">
            <a:extLst>
              <a:ext uri="{FF2B5EF4-FFF2-40B4-BE49-F238E27FC236}">
                <a16:creationId xmlns:a16="http://schemas.microsoft.com/office/drawing/2014/main" id="{E3A78F78-98F2-45B7-9ED7-745F17D4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8" name="文本框 4">
            <a:extLst>
              <a:ext uri="{FF2B5EF4-FFF2-40B4-BE49-F238E27FC236}">
                <a16:creationId xmlns:a16="http://schemas.microsoft.com/office/drawing/2014/main" id="{3F081297-0944-4FDE-BEE8-8E9B9C5C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AA55B3D-2FD0-4328-94C5-C0942B6973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6.2.7 </a:t>
            </a:r>
            <a:r>
              <a:rPr lang="zh-CN" altLang="en-US" sz="3600">
                <a:sym typeface="微软雅黑" panose="020B0503020204020204" pitchFamily="34" charset="-122"/>
              </a:rPr>
              <a:t>多值依赖</a:t>
            </a:r>
            <a:endParaRPr lang="zh-CN" altLang="en-US" sz="36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48E2F66-1695-4B3D-AF9E-1C1D3EC7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54100"/>
            <a:ext cx="8229600" cy="4854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[例6.9]设学校中某一门课程由多个教师讲授，他们</a:t>
            </a:r>
            <a:endParaRPr lang="en-US" altLang="zh-CN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使用相同的一套参考书。</a:t>
            </a:r>
            <a:r>
              <a:rPr lang="zh-CN" altLang="en-US" noProof="1"/>
              <a:t>每个教员可以讲授多门课</a:t>
            </a:r>
            <a:endParaRPr lang="en-US" altLang="zh-CN" noProof="1"/>
          </a:p>
          <a:p>
            <a:pPr>
              <a:lnSpc>
                <a:spcPct val="120000"/>
              </a:lnSpc>
              <a:buSzTx/>
            </a:pPr>
            <a:r>
              <a:rPr lang="zh-CN" altLang="en-US" noProof="1"/>
              <a:t>程，每种参考书可以供多门课程使用。</a:t>
            </a:r>
            <a:endParaRPr lang="zh-CN" altLang="en-US" sz="3200" noProof="1">
              <a:sym typeface="Calibri" panose="020F0502020204030204" pitchFamily="34" charset="0"/>
            </a:endParaRPr>
          </a:p>
          <a:p>
            <a:pPr lvl="1" indent="-285750">
              <a:lnSpc>
                <a:spcPct val="120000"/>
              </a:lnSpc>
              <a:buSzTx/>
            </a:pP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关系模式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Teaching(C,T,B)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课程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C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教师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参考书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B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4">
            <a:extLst>
              <a:ext uri="{FF2B5EF4-FFF2-40B4-BE49-F238E27FC236}">
                <a16:creationId xmlns:a16="http://schemas.microsoft.com/office/drawing/2014/main" id="{EC7A33EA-27DB-4319-839F-E662A28E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C1C485B-93E8-41C3-BD86-8D237B290B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1203" name="Rectangle 99">
            <a:extLst>
              <a:ext uri="{FF2B5EF4-FFF2-40B4-BE49-F238E27FC236}">
                <a16:creationId xmlns:a16="http://schemas.microsoft.com/office/drawing/2014/main" id="{7BE72D59-4086-4D79-B325-827B283B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866775"/>
            <a:ext cx="5099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非规范化关系示例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51204" name="Group 5">
            <a:extLst>
              <a:ext uri="{FF2B5EF4-FFF2-40B4-BE49-F238E27FC236}">
                <a16:creationId xmlns:a16="http://schemas.microsoft.com/office/drawing/2014/main" id="{463ABE93-B873-41C0-820B-D76D4A535AB1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1409700"/>
            <a:ext cx="6459538" cy="4829175"/>
            <a:chOff x="0" y="0"/>
            <a:chExt cx="10173" cy="7605"/>
          </a:xfrm>
        </p:grpSpPr>
        <p:sp>
          <p:nvSpPr>
            <p:cNvPr id="51205" name="Text Box 52">
              <a:extLst>
                <a:ext uri="{FF2B5EF4-FFF2-40B4-BE49-F238E27FC236}">
                  <a16:creationId xmlns:a16="http://schemas.microsoft.com/office/drawing/2014/main" id="{5D8E1111-EB31-4C69-B26F-CD34CD85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6" name="Text Box 50">
              <a:extLst>
                <a:ext uri="{FF2B5EF4-FFF2-40B4-BE49-F238E27FC236}">
                  <a16:creationId xmlns:a16="http://schemas.microsoft.com/office/drawing/2014/main" id="{6AD26459-6862-4E95-9D4B-27282B0EF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7" name="Text Box 51">
              <a:extLst>
                <a:ext uri="{FF2B5EF4-FFF2-40B4-BE49-F238E27FC236}">
                  <a16:creationId xmlns:a16="http://schemas.microsoft.com/office/drawing/2014/main" id="{5AF09AFA-B970-4418-A84B-47DFE30B2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942415D7-8B57-421F-B427-B60E98CC2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51209" name="AutoShape 55">
                <a:extLst>
                  <a:ext uri="{FF2B5EF4-FFF2-40B4-BE49-F238E27FC236}">
                    <a16:creationId xmlns:a16="http://schemas.microsoft.com/office/drawing/2014/main" id="{63334E96-8EA7-4545-9C4A-0EE2D6C9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0" name="AutoShape 54">
                <a:extLst>
                  <a:ext uri="{FF2B5EF4-FFF2-40B4-BE49-F238E27FC236}">
                    <a16:creationId xmlns:a16="http://schemas.microsoft.com/office/drawing/2014/main" id="{FF5130CD-8A99-4246-B90E-4B67731578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1" name="Group 11">
              <a:extLst>
                <a:ext uri="{FF2B5EF4-FFF2-40B4-BE49-F238E27FC236}">
                  <a16:creationId xmlns:a16="http://schemas.microsoft.com/office/drawing/2014/main" id="{20979307-2F39-4F93-B634-57E9719B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51212" name="AutoShape 61">
                <a:extLst>
                  <a:ext uri="{FF2B5EF4-FFF2-40B4-BE49-F238E27FC236}">
                    <a16:creationId xmlns:a16="http://schemas.microsoft.com/office/drawing/2014/main" id="{6C05B4F2-0D45-4CA1-A92E-A8AE9820D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3" name="AutoShape 60">
                <a:extLst>
                  <a:ext uri="{FF2B5EF4-FFF2-40B4-BE49-F238E27FC236}">
                    <a16:creationId xmlns:a16="http://schemas.microsoft.com/office/drawing/2014/main" id="{88FA1FF6-78EC-4F04-B53F-DEB9CCBE1D0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4" name="Group 14">
              <a:extLst>
                <a:ext uri="{FF2B5EF4-FFF2-40B4-BE49-F238E27FC236}">
                  <a16:creationId xmlns:a16="http://schemas.microsoft.com/office/drawing/2014/main" id="{850CBA21-C55B-4325-AFC6-6D91E669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51215" name="AutoShape 58">
                <a:extLst>
                  <a:ext uri="{FF2B5EF4-FFF2-40B4-BE49-F238E27FC236}">
                    <a16:creationId xmlns:a16="http://schemas.microsoft.com/office/drawing/2014/main" id="{C506E1EC-28A6-4C06-99D0-0B7A6325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6" name="AutoShape 57">
                <a:extLst>
                  <a:ext uri="{FF2B5EF4-FFF2-40B4-BE49-F238E27FC236}">
                    <a16:creationId xmlns:a16="http://schemas.microsoft.com/office/drawing/2014/main" id="{DC7C0798-455A-414E-A801-82FB61388A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7" name="Group 17">
              <a:extLst>
                <a:ext uri="{FF2B5EF4-FFF2-40B4-BE49-F238E27FC236}">
                  <a16:creationId xmlns:a16="http://schemas.microsoft.com/office/drawing/2014/main" id="{D38871E0-FA3D-47E7-855C-4B5144F43F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51218" name="AutoShape 70">
                <a:extLst>
                  <a:ext uri="{FF2B5EF4-FFF2-40B4-BE49-F238E27FC236}">
                    <a16:creationId xmlns:a16="http://schemas.microsoft.com/office/drawing/2014/main" id="{035EF99B-A0EA-4286-A560-91D554C0B3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9" name="AutoShape 69">
                <a:extLst>
                  <a:ext uri="{FF2B5EF4-FFF2-40B4-BE49-F238E27FC236}">
                    <a16:creationId xmlns:a16="http://schemas.microsoft.com/office/drawing/2014/main" id="{809CED8E-6913-418C-8101-DC58A1F660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0" name="Group 21">
              <a:extLst>
                <a:ext uri="{FF2B5EF4-FFF2-40B4-BE49-F238E27FC236}">
                  <a16:creationId xmlns:a16="http://schemas.microsoft.com/office/drawing/2014/main" id="{129D5469-56F2-479D-933F-FD60C38CAF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51221" name="AutoShape 67">
                <a:extLst>
                  <a:ext uri="{FF2B5EF4-FFF2-40B4-BE49-F238E27FC236}">
                    <a16:creationId xmlns:a16="http://schemas.microsoft.com/office/drawing/2014/main" id="{1F3FA4E8-E51F-41B6-A649-41C472FD19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4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2" name="AutoShape 66">
                <a:extLst>
                  <a:ext uri="{FF2B5EF4-FFF2-40B4-BE49-F238E27FC236}">
                    <a16:creationId xmlns:a16="http://schemas.microsoft.com/office/drawing/2014/main" id="{C34F095B-734F-452F-AB37-3B4985477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24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3" name="Group 23">
              <a:extLst>
                <a:ext uri="{FF2B5EF4-FFF2-40B4-BE49-F238E27FC236}">
                  <a16:creationId xmlns:a16="http://schemas.microsoft.com/office/drawing/2014/main" id="{6EDD3ECC-6C49-44E2-A159-10C8D51FA0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51224" name="AutoShape 64">
                <a:extLst>
                  <a:ext uri="{FF2B5EF4-FFF2-40B4-BE49-F238E27FC236}">
                    <a16:creationId xmlns:a16="http://schemas.microsoft.com/office/drawing/2014/main" id="{49431E2A-DBB5-4C4F-B69C-1705E24493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5" name="AutoShape 63">
                <a:extLst>
                  <a:ext uri="{FF2B5EF4-FFF2-40B4-BE49-F238E27FC236}">
                    <a16:creationId xmlns:a16="http://schemas.microsoft.com/office/drawing/2014/main" id="{0B83EE7F-73DC-4AC8-9EE7-D13D703A17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6" name="Group 27">
              <a:extLst>
                <a:ext uri="{FF2B5EF4-FFF2-40B4-BE49-F238E27FC236}">
                  <a16:creationId xmlns:a16="http://schemas.microsoft.com/office/drawing/2014/main" id="{A17D00BD-9ECB-4CD2-97CC-108AEFF84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51227" name="Group 28">
                <a:extLst>
                  <a:ext uri="{FF2B5EF4-FFF2-40B4-BE49-F238E27FC236}">
                    <a16:creationId xmlns:a16="http://schemas.microsoft.com/office/drawing/2014/main" id="{C4DB94B4-0A39-43B9-95D5-51D15848E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51228" name="Rectangle 71">
                  <a:extLst>
                    <a:ext uri="{FF2B5EF4-FFF2-40B4-BE49-F238E27FC236}">
                      <a16:creationId xmlns:a16="http://schemas.microsoft.com/office/drawing/2014/main" id="{8F0FE7DE-9199-40C2-AE07-20E7EB04C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课程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51229" name="Rectangle 81">
                  <a:extLst>
                    <a:ext uri="{FF2B5EF4-FFF2-40B4-BE49-F238E27FC236}">
                      <a16:creationId xmlns:a16="http://schemas.microsoft.com/office/drawing/2014/main" id="{C6EF185A-2533-40BB-978C-926CC8E1C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0" name="Group 31">
                <a:extLst>
                  <a:ext uri="{FF2B5EF4-FFF2-40B4-BE49-F238E27FC236}">
                    <a16:creationId xmlns:a16="http://schemas.microsoft.com/office/drawing/2014/main" id="{9343A651-A20D-41D3-9FAA-E15CF8EA2F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51231" name="Rectangle 72">
                  <a:extLst>
                    <a:ext uri="{FF2B5EF4-FFF2-40B4-BE49-F238E27FC236}">
                      <a16:creationId xmlns:a16="http://schemas.microsoft.com/office/drawing/2014/main" id="{AD2BC3F3-EAE6-4343-9083-C1F0387D5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教员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51232" name="Rectangle 83">
                  <a:extLst>
                    <a:ext uri="{FF2B5EF4-FFF2-40B4-BE49-F238E27FC236}">
                      <a16:creationId xmlns:a16="http://schemas.microsoft.com/office/drawing/2014/main" id="{09511990-AA31-4E49-BAFC-3432C25B1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3" name="Group 34">
                <a:extLst>
                  <a:ext uri="{FF2B5EF4-FFF2-40B4-BE49-F238E27FC236}">
                    <a16:creationId xmlns:a16="http://schemas.microsoft.com/office/drawing/2014/main" id="{5D2FD2C7-C3AA-4BD8-99EE-A09725549A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51234" name="Rectangle 73">
                  <a:extLst>
                    <a:ext uri="{FF2B5EF4-FFF2-40B4-BE49-F238E27FC236}">
                      <a16:creationId xmlns:a16="http://schemas.microsoft.com/office/drawing/2014/main" id="{343C7BA8-FFFF-4D4B-A41D-4098A14B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参考书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1235" name="Rectangle 85">
                  <a:extLst>
                    <a:ext uri="{FF2B5EF4-FFF2-40B4-BE49-F238E27FC236}">
                      <a16:creationId xmlns:a16="http://schemas.microsoft.com/office/drawing/2014/main" id="{6B8E1748-00A8-444E-A4E8-EECE58BF0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6" name="Group 37">
                <a:extLst>
                  <a:ext uri="{FF2B5EF4-FFF2-40B4-BE49-F238E27FC236}">
                    <a16:creationId xmlns:a16="http://schemas.microsoft.com/office/drawing/2014/main" id="{21F5A155-C7FC-4A55-8927-4ED5AEBDD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51237" name="Rectangle 74">
                  <a:extLst>
                    <a:ext uri="{FF2B5EF4-FFF2-40B4-BE49-F238E27FC236}">
                      <a16:creationId xmlns:a16="http://schemas.microsoft.com/office/drawing/2014/main" id="{2BF5D211-C95A-4949-88FA-4ADE502A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物理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 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计算数学</a:t>
                  </a:r>
                  <a:endParaRPr lang="zh-CN" altLang="en-US" sz="6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38" name="Rectangle 87">
                  <a:extLst>
                    <a:ext uri="{FF2B5EF4-FFF2-40B4-BE49-F238E27FC236}">
                      <a16:creationId xmlns:a16="http://schemas.microsoft.com/office/drawing/2014/main" id="{D134588C-7221-406F-9468-B53E536AC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9" name="Group 40">
                <a:extLst>
                  <a:ext uri="{FF2B5EF4-FFF2-40B4-BE49-F238E27FC236}">
                    <a16:creationId xmlns:a16="http://schemas.microsoft.com/office/drawing/2014/main" id="{96E5786E-2F27-45AF-9E96-97F433D15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51240" name="Rectangle 79">
                  <a:extLst>
                    <a:ext uri="{FF2B5EF4-FFF2-40B4-BE49-F238E27FC236}">
                      <a16:creationId xmlns:a16="http://schemas.microsoft.com/office/drawing/2014/main" id="{79BE8276-3ECC-466C-BF29-DFE505CEF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王 军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b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</a:b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周 峰</a:t>
                  </a: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1" name="Rectangle 89">
                  <a:extLst>
                    <a:ext uri="{FF2B5EF4-FFF2-40B4-BE49-F238E27FC236}">
                      <a16:creationId xmlns:a16="http://schemas.microsoft.com/office/drawing/2014/main" id="{271DB005-E081-4429-8A2F-2352DC0F0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42" name="Group 43">
                <a:extLst>
                  <a:ext uri="{FF2B5EF4-FFF2-40B4-BE49-F238E27FC236}">
                    <a16:creationId xmlns:a16="http://schemas.microsoft.com/office/drawing/2014/main" id="{3059E072-A6BD-4720-A41B-A7F48C9A1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51243" name="Rectangle 80">
                  <a:extLst>
                    <a:ext uri="{FF2B5EF4-FFF2-40B4-BE49-F238E27FC236}">
                      <a16:creationId xmlns:a16="http://schemas.microsoft.com/office/drawing/2014/main" id="{688FDA33-9FAC-4E25-883A-909755F6C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</a:t>
                  </a: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普通物理学</a:t>
                  </a:r>
                  <a:endParaRPr lang="en-US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光学原理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物理习题集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微分方程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 高等代数  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4" name="Rectangle 91">
                  <a:extLst>
                    <a:ext uri="{FF2B5EF4-FFF2-40B4-BE49-F238E27FC236}">
                      <a16:creationId xmlns:a16="http://schemas.microsoft.com/office/drawing/2014/main" id="{710E2DAC-CBA4-4F8E-AA68-9DF988D10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245" name="Text Box 52">
              <a:extLst>
                <a:ext uri="{FF2B5EF4-FFF2-40B4-BE49-F238E27FC236}">
                  <a16:creationId xmlns:a16="http://schemas.microsoft.com/office/drawing/2014/main" id="{34354323-43C8-4A9B-B71F-9A7FDF4D2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>
            <a:extLst>
              <a:ext uri="{FF2B5EF4-FFF2-40B4-BE49-F238E27FC236}">
                <a16:creationId xmlns:a16="http://schemas.microsoft.com/office/drawing/2014/main" id="{6C6E9654-726D-4A49-AA44-7CFA6EA0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6" name="文本框 4">
            <a:extLst>
              <a:ext uri="{FF2B5EF4-FFF2-40B4-BE49-F238E27FC236}">
                <a16:creationId xmlns:a16="http://schemas.microsoft.com/office/drawing/2014/main" id="{F89D0985-896A-4397-97BB-B46F3C91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BCE62F5-A320-40E8-91D1-5F76A901D3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2228" name="Rectangle 36">
            <a:extLst>
              <a:ext uri="{FF2B5EF4-FFF2-40B4-BE49-F238E27FC236}">
                <a16:creationId xmlns:a16="http://schemas.microsoft.com/office/drawing/2014/main" id="{432458B6-79FC-419C-A4F2-9380917A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908050"/>
            <a:ext cx="5688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6.4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规范化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的二维表 </a:t>
            </a:r>
            <a:r>
              <a:rPr lang="en-US" altLang="zh-CN" sz="2000" b="1">
                <a:solidFill>
                  <a:srgbClr val="000000"/>
                </a:solidFill>
                <a:sym typeface="Times New Roman" panose="02020603050405020304" pitchFamily="18" charset="0"/>
              </a:rPr>
              <a:t>Teaching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FB7F235-620C-4BB5-A747-1F0BC2E6828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1268413"/>
          <a:ext cx="6096000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3">
            <a:extLst>
              <a:ext uri="{FF2B5EF4-FFF2-40B4-BE49-F238E27FC236}">
                <a16:creationId xmlns:a16="http://schemas.microsoft.com/office/drawing/2014/main" id="{1D1E1285-6D9E-4B7C-9782-D632E8ED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0" name="文本框 4">
            <a:extLst>
              <a:ext uri="{FF2B5EF4-FFF2-40B4-BE49-F238E27FC236}">
                <a16:creationId xmlns:a16="http://schemas.microsoft.com/office/drawing/2014/main" id="{2B59621D-9CBC-4DAC-B0EB-B2F588DD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9D19E11-D435-4751-A8E5-7AA462C8EB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5E08AD36-AC61-4D1C-9A82-3278002BFD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928688"/>
            <a:ext cx="8229600" cy="5389562"/>
          </a:xfrm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noProof="1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6.9】</a:t>
            </a:r>
            <a:r>
              <a:rPr lang="en-US" altLang="zh-CN" noProof="1">
                <a:sym typeface="Calibri" panose="020F0502020204030204" pitchFamily="34" charset="0"/>
              </a:rPr>
              <a:t>    </a:t>
            </a:r>
            <a:r>
              <a:rPr lang="zh-CN" altLang="en-US" noProof="1"/>
              <a:t>设</a:t>
            </a:r>
            <a:r>
              <a:rPr lang="en-US" altLang="zh-CN" i="1" noProof="1"/>
              <a:t>R(U)</a:t>
            </a:r>
            <a:r>
              <a:rPr lang="zh-CN" altLang="en-US" noProof="1"/>
              <a:t>是属性集</a:t>
            </a:r>
            <a:r>
              <a:rPr lang="en-US" altLang="zh-CN" i="1" noProof="1"/>
              <a:t>U</a:t>
            </a:r>
            <a:r>
              <a:rPr lang="zh-CN" altLang="en-US" noProof="1"/>
              <a:t>上的一个关系模式。</a:t>
            </a:r>
            <a:r>
              <a:rPr lang="en-US" altLang="zh-CN" i="1" noProof="1"/>
              <a:t>X</a:t>
            </a:r>
            <a:r>
              <a:rPr lang="zh-CN" altLang="en-US" noProof="1"/>
              <a:t>,</a:t>
            </a:r>
            <a:r>
              <a:rPr lang="en-US" altLang="zh-CN" i="1" noProof="1"/>
              <a:t>Y</a:t>
            </a:r>
            <a:r>
              <a:rPr lang="zh-CN" altLang="en-US" noProof="1"/>
              <a:t>,</a:t>
            </a:r>
            <a:r>
              <a:rPr lang="en-US" altLang="zh-CN" i="1" noProof="1"/>
              <a:t>Z</a:t>
            </a:r>
            <a:r>
              <a:rPr lang="zh-CN" altLang="en-US" noProof="1"/>
              <a:t>是</a:t>
            </a:r>
            <a:r>
              <a:rPr lang="en-US" altLang="zh-CN" i="1" noProof="1"/>
              <a:t>U</a:t>
            </a:r>
            <a:r>
              <a:rPr lang="zh-CN" altLang="en-US" noProof="1"/>
              <a:t>的子集，并且</a:t>
            </a:r>
            <a:r>
              <a:rPr lang="en-US" altLang="zh-CN" i="1" noProof="1"/>
              <a:t>Z</a:t>
            </a:r>
            <a:r>
              <a:rPr lang="en-US" altLang="zh-CN" noProof="1"/>
              <a:t>=</a:t>
            </a:r>
            <a:r>
              <a:rPr lang="en-US" altLang="zh-CN" i="1" noProof="1"/>
              <a:t>U</a:t>
            </a:r>
            <a:r>
              <a:rPr lang="en-US" altLang="zh-CN" noProof="1"/>
              <a:t>-</a:t>
            </a:r>
            <a:r>
              <a:rPr lang="en-US" altLang="zh-CN" i="1" noProof="1"/>
              <a:t>X</a:t>
            </a:r>
            <a:r>
              <a:rPr lang="en-US" altLang="zh-CN" noProof="1"/>
              <a:t>-</a:t>
            </a:r>
            <a:r>
              <a:rPr lang="en-US" altLang="zh-CN" i="1" noProof="1"/>
              <a:t>Y</a:t>
            </a:r>
            <a:r>
              <a:rPr lang="zh-CN" altLang="en-US" noProof="1"/>
              <a:t>。关系模式</a:t>
            </a:r>
            <a:r>
              <a:rPr lang="en-US" altLang="zh-CN" i="1" noProof="1"/>
              <a:t>R(U)</a:t>
            </a:r>
            <a:r>
              <a:rPr lang="zh-CN" altLang="en-US" noProof="1"/>
              <a:t>中</a:t>
            </a:r>
            <a:r>
              <a:rPr lang="zh-CN" altLang="en-US" noProof="1">
                <a:solidFill>
                  <a:srgbClr val="0066FF"/>
                </a:solidFill>
              </a:rPr>
              <a:t>多值依赖</a:t>
            </a:r>
            <a:r>
              <a:rPr lang="en-US" altLang="zh-CN" i="1" noProof="1">
                <a:solidFill>
                  <a:srgbClr val="0066FF"/>
                </a:solidFill>
              </a:rPr>
              <a:t>X</a:t>
            </a:r>
            <a:r>
              <a:rPr lang="zh-CN" altLang="en-US" noProof="1">
                <a:solidFill>
                  <a:srgbClr val="0066FF"/>
                </a:solidFill>
              </a:rPr>
              <a:t>→→</a:t>
            </a:r>
            <a:r>
              <a:rPr lang="en-US" altLang="zh-CN" i="1" noProof="1">
                <a:solidFill>
                  <a:srgbClr val="0066FF"/>
                </a:solidFill>
              </a:rPr>
              <a:t>Y</a:t>
            </a:r>
            <a:r>
              <a:rPr lang="zh-CN" altLang="en-US" noProof="1"/>
              <a:t>成立，当且仅当</a:t>
            </a:r>
            <a:r>
              <a:rPr lang="zh-CN" altLang="en-US" u="sng" noProof="1"/>
              <a:t>对</a:t>
            </a:r>
            <a:r>
              <a:rPr lang="en-US" altLang="zh-CN" i="1" u="sng" noProof="1"/>
              <a:t>R(U)</a:t>
            </a:r>
            <a:r>
              <a:rPr lang="zh-CN" altLang="en-US" u="sng" noProof="1"/>
              <a:t>的任一关系</a:t>
            </a:r>
            <a:r>
              <a:rPr lang="en-US" altLang="zh-CN" i="1" u="sng" noProof="1"/>
              <a:t>r</a:t>
            </a:r>
            <a:r>
              <a:rPr lang="zh-CN" altLang="en-US" u="sng" noProof="1"/>
              <a:t>，给定的一对</a:t>
            </a:r>
            <a:r>
              <a:rPr lang="en-US" altLang="zh-CN" u="sng" noProof="1"/>
              <a:t>(</a:t>
            </a:r>
            <a:r>
              <a:rPr lang="en-US" altLang="zh-CN" i="1" u="sng" noProof="1"/>
              <a:t>x</a:t>
            </a:r>
            <a:r>
              <a:rPr lang="en-US" altLang="zh-CN" u="sng" noProof="1"/>
              <a:t>,</a:t>
            </a:r>
            <a:r>
              <a:rPr lang="en-US" altLang="zh-CN" i="1" u="sng" noProof="1"/>
              <a:t>z</a:t>
            </a:r>
            <a:r>
              <a:rPr lang="en-US" altLang="zh-CN" u="sng" noProof="1"/>
              <a:t>)</a:t>
            </a:r>
            <a:r>
              <a:rPr lang="zh-CN" altLang="en-US" u="sng" noProof="1"/>
              <a:t>值，有一组</a:t>
            </a:r>
            <a:r>
              <a:rPr lang="en-US" altLang="zh-CN" i="1" u="sng" noProof="1"/>
              <a:t>Y</a:t>
            </a:r>
            <a:r>
              <a:rPr lang="zh-CN" altLang="en-US" u="sng" noProof="1"/>
              <a:t>的值，这组值仅仅决定于</a:t>
            </a:r>
            <a:r>
              <a:rPr lang="en-US" altLang="zh-CN" i="1" u="sng" noProof="1"/>
              <a:t>x</a:t>
            </a:r>
            <a:r>
              <a:rPr lang="zh-CN" altLang="en-US" u="sng" noProof="1"/>
              <a:t>值而与</a:t>
            </a:r>
            <a:r>
              <a:rPr lang="en-US" altLang="zh-CN" i="1" u="sng" noProof="1"/>
              <a:t>z</a:t>
            </a:r>
            <a:r>
              <a:rPr lang="zh-CN" altLang="en-US" u="sng" noProof="1"/>
              <a:t>值无关</a:t>
            </a:r>
            <a:r>
              <a:rPr lang="zh-CN" altLang="en-US" noProof="1"/>
              <a:t>。</a:t>
            </a:r>
            <a:endParaRPr lang="en-US" altLang="zh-CN" noProof="1"/>
          </a:p>
          <a:p>
            <a:pPr>
              <a:lnSpc>
                <a:spcPct val="150000"/>
              </a:lnSpc>
              <a:buSzTx/>
            </a:pPr>
            <a:r>
              <a:rPr lang="zh-CN" altLang="en-US" noProof="1"/>
              <a:t>【例】  </a:t>
            </a:r>
            <a:r>
              <a:rPr lang="en-US" altLang="zh-CN" noProof="1"/>
              <a:t>Teaching</a:t>
            </a:r>
            <a:r>
              <a:rPr lang="zh-CN" altLang="en-US" noProof="1"/>
              <a:t>（</a:t>
            </a:r>
            <a:r>
              <a:rPr lang="en-US" altLang="zh-CN" noProof="1"/>
              <a:t>C, T, B</a:t>
            </a:r>
            <a:r>
              <a:rPr lang="zh-CN" altLang="en-US" noProof="1"/>
              <a:t>）</a:t>
            </a:r>
          </a:p>
          <a:p>
            <a:pPr>
              <a:lnSpc>
                <a:spcPct val="150000"/>
              </a:lnSpc>
              <a:buSzTx/>
            </a:pPr>
            <a:r>
              <a:rPr lang="en-US" altLang="zh-CN" sz="2400" kern="1200" noProof="1">
                <a:sym typeface="Calibri" panose="020F0502020204030204" pitchFamily="34" charset="0"/>
              </a:rPr>
              <a:t>T</a:t>
            </a:r>
            <a:r>
              <a:rPr lang="en-US" altLang="zh-CN" sz="2000" kern="1200" noProof="1">
                <a:sym typeface="Calibri" panose="020F0502020204030204" pitchFamily="34" charset="0"/>
              </a:rPr>
              <a:t>eaching</a:t>
            </a:r>
            <a:r>
              <a:rPr lang="zh-CN" altLang="en-US" sz="2000" kern="1200" noProof="1">
                <a:sym typeface="Calibri" panose="020F0502020204030204" pitchFamily="34" charset="0"/>
              </a:rPr>
              <a:t>具有唯一候选码</a:t>
            </a:r>
            <a:r>
              <a:rPr lang="en-US" altLang="zh-CN" sz="2000" kern="1200" noProof="1">
                <a:sym typeface="Calibri" panose="020F0502020204030204" pitchFamily="34" charset="0"/>
              </a:rPr>
              <a:t>(C,T,B)</a:t>
            </a:r>
            <a:r>
              <a:rPr lang="zh-CN" altLang="en-US" sz="2000" kern="1200" noProof="1">
                <a:sym typeface="Calibri" panose="020F0502020204030204" pitchFamily="34" charset="0"/>
              </a:rPr>
              <a:t>， 即全码。</a:t>
            </a:r>
            <a:r>
              <a:rPr lang="en-US" altLang="zh-CN" sz="2000" kern="1200" noProof="1">
                <a:sym typeface="Calibri" panose="020F0502020204030204" pitchFamily="34" charset="0"/>
              </a:rPr>
              <a:t>Teaching∈BCNF   </a:t>
            </a:r>
            <a:endParaRPr lang="zh-CN" altLang="en-US" sz="2000" noProof="1"/>
          </a:p>
          <a:p>
            <a:pPr>
              <a:buSzTx/>
            </a:pPr>
            <a:r>
              <a:rPr lang="zh-CN" altLang="en-US" sz="2000" noProof="1"/>
              <a:t>对于</a:t>
            </a:r>
            <a:r>
              <a:rPr lang="en-US" altLang="zh-CN" sz="2000" noProof="1"/>
              <a:t>C</a:t>
            </a:r>
            <a:r>
              <a:rPr lang="zh-CN" altLang="en-US" sz="2000" noProof="1"/>
              <a:t>的每一个值，</a:t>
            </a:r>
            <a:r>
              <a:rPr lang="en-US" altLang="zh-CN" sz="2000" noProof="1"/>
              <a:t>T</a:t>
            </a:r>
            <a:r>
              <a:rPr lang="zh-CN" altLang="en-US" sz="2000" noProof="1"/>
              <a:t>有一组值与之对应，而不论</a:t>
            </a:r>
            <a:r>
              <a:rPr lang="en-US" altLang="zh-CN" sz="2000" noProof="1"/>
              <a:t>B</a:t>
            </a:r>
            <a:r>
              <a:rPr lang="zh-CN" altLang="en-US" sz="2000" noProof="1"/>
              <a:t>取何值。</a:t>
            </a:r>
          </a:p>
          <a:p>
            <a:pPr>
              <a:buSzTx/>
            </a:pPr>
            <a:r>
              <a:rPr lang="zh-CN" altLang="en-US" sz="2000" noProof="1"/>
              <a:t>因此</a:t>
            </a:r>
            <a:r>
              <a:rPr lang="en-US" altLang="zh-CN" sz="2000" noProof="1"/>
              <a:t>T</a:t>
            </a:r>
            <a:r>
              <a:rPr lang="zh-CN" altLang="en-US" sz="2000" noProof="1"/>
              <a:t>多值依赖于</a:t>
            </a:r>
            <a:r>
              <a:rPr lang="en-US" altLang="zh-CN" sz="2000" noProof="1"/>
              <a:t>C</a:t>
            </a:r>
            <a:r>
              <a:rPr lang="zh-CN" altLang="en-US" sz="2000" noProof="1"/>
              <a:t>，即</a:t>
            </a:r>
            <a:r>
              <a:rPr lang="en-US" altLang="zh-CN" sz="2000" noProof="1"/>
              <a:t>C→→T</a:t>
            </a:r>
            <a:r>
              <a:rPr lang="zh-CN" altLang="en-US" sz="2000" noProof="1"/>
              <a:t>。 </a:t>
            </a:r>
          </a:p>
          <a:p>
            <a:pPr marL="342900" indent="-342900">
              <a:lnSpc>
                <a:spcPct val="120000"/>
              </a:lnSpc>
              <a:buSzTx/>
              <a:buFont typeface="Wingdings" panose="05000000000000000000" pitchFamily="2" charset="2"/>
              <a:buChar char="v"/>
            </a:pPr>
            <a:endParaRPr lang="zh-CN" altLang="en-US" sz="2000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>
            <a:extLst>
              <a:ext uri="{FF2B5EF4-FFF2-40B4-BE49-F238E27FC236}">
                <a16:creationId xmlns:a16="http://schemas.microsoft.com/office/drawing/2014/main" id="{AE3EFE8C-A008-403D-B6E8-282D14CD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4274" name="文本框 4">
            <a:extLst>
              <a:ext uri="{FF2B5EF4-FFF2-40B4-BE49-F238E27FC236}">
                <a16:creationId xmlns:a16="http://schemas.microsoft.com/office/drawing/2014/main" id="{30BAE970-94B1-4D96-A672-D975F928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F4DD185-9519-4184-9FBE-F196F0A4EA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C9A784C-B7D5-4051-808A-B45865145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268413"/>
            <a:ext cx="8258175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平凡多值依赖和非平凡的多值依赖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若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，而</a:t>
            </a:r>
            <a:r>
              <a:rPr lang="en-US" altLang="zh-CN">
                <a:sym typeface="Calibri" panose="020F0502020204030204" pitchFamily="34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＝</a:t>
            </a:r>
            <a:r>
              <a:rPr lang="zh-CN" altLang="en-US"/>
              <a:t>Ф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>
                <a:sym typeface="Calibri" panose="020F0502020204030204" pitchFamily="34" charset="0"/>
              </a:rPr>
              <a:t>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否则称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非平凡的多值依赖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>
            <a:extLst>
              <a:ext uri="{FF2B5EF4-FFF2-40B4-BE49-F238E27FC236}">
                <a16:creationId xmlns:a16="http://schemas.microsoft.com/office/drawing/2014/main" id="{D0DF86CC-5A46-490E-A508-3DA712FEB5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graphicFrame>
        <p:nvGraphicFramePr>
          <p:cNvPr id="72707" name="Group 3">
            <a:extLst>
              <a:ext uri="{FF2B5EF4-FFF2-40B4-BE49-F238E27FC236}">
                <a16:creationId xmlns:a16="http://schemas.microsoft.com/office/drawing/2014/main" id="{B5F7B43C-871E-4B4F-85AA-EACF6E483B6B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2852738"/>
          <a:ext cx="4248149" cy="33528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2636520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48" name="内容占位符 4">
            <a:extLst>
              <a:ext uri="{FF2B5EF4-FFF2-40B4-BE49-F238E27FC236}">
                <a16:creationId xmlns:a16="http://schemas.microsoft.com/office/drawing/2014/main" id="{487A0819-0186-4294-96C9-4BFF221C9169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2950" cy="187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[例6.</a:t>
            </a:r>
            <a:r>
              <a:rPr lang="en-US" altLang="zh-CN" sz="2400"/>
              <a:t>10</a:t>
            </a:r>
            <a:r>
              <a:rPr lang="zh-CN" altLang="en-US" sz="2400"/>
              <a:t>]关系模式</a:t>
            </a:r>
            <a:r>
              <a:rPr lang="en-US" altLang="zh-CN" sz="2400"/>
              <a:t>WSC(W,S,C)</a:t>
            </a:r>
            <a:r>
              <a:rPr lang="zh-CN" altLang="en-US" sz="2400"/>
              <a:t>中，</a:t>
            </a:r>
            <a:r>
              <a:rPr lang="en-US" altLang="zh-CN" sz="2400"/>
              <a:t>W</a:t>
            </a:r>
            <a:r>
              <a:rPr lang="zh-CN" altLang="en-US" sz="2400"/>
              <a:t>表示仓库，</a:t>
            </a:r>
            <a:r>
              <a:rPr lang="en-US" altLang="zh-CN" sz="2400"/>
              <a:t>S</a:t>
            </a:r>
            <a:r>
              <a:rPr lang="zh-CN" altLang="en-US" sz="2400"/>
              <a:t> 表示保管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员，</a:t>
            </a:r>
            <a:r>
              <a:rPr lang="en-US" altLang="zh-CN" sz="2400"/>
              <a:t>C</a:t>
            </a:r>
            <a:r>
              <a:rPr lang="zh-CN" altLang="en-US" sz="2400"/>
              <a:t> 表示商品。假设每个仓库有若干个保管员，有若干种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商品。每个保管员保管所在仓库的所有商品，每种商品被所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有保管员保管。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>
            <a:extLst>
              <a:ext uri="{FF2B5EF4-FFF2-40B4-BE49-F238E27FC236}">
                <a16:creationId xmlns:a16="http://schemas.microsoft.com/office/drawing/2014/main" id="{29C3704F-3C33-4528-B4C7-19CF5DFAB0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6322" name="内容占位符 5">
            <a:extLst>
              <a:ext uri="{FF2B5EF4-FFF2-40B4-BE49-F238E27FC236}">
                <a16:creationId xmlns:a16="http://schemas.microsoft.com/office/drawing/2014/main" id="{BA75AF95-4985-4F84-AC42-3CA3BCE940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1413"/>
            <a:ext cx="8435975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按照语义对于</a:t>
            </a:r>
            <a:r>
              <a:rPr lang="en-US" altLang="zh-CN"/>
              <a:t>W</a:t>
            </a:r>
            <a:r>
              <a:rPr lang="zh-CN" altLang="en-US"/>
              <a:t>的每一个值</a:t>
            </a:r>
            <a:r>
              <a:rPr lang="en-US" altLang="zh-CN"/>
              <a:t>W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有一个完整的集合与之对应而不问</a:t>
            </a:r>
            <a:r>
              <a:rPr lang="en-US" altLang="zh-CN"/>
              <a:t>C</a:t>
            </a:r>
            <a:r>
              <a:rPr lang="zh-CN" altLang="en-US"/>
              <a:t>取何值。所以</a:t>
            </a:r>
            <a:r>
              <a:rPr lang="en-US" altLang="zh-CN"/>
              <a:t>W</a:t>
            </a:r>
            <a:r>
              <a:rPr lang="zh-CN" altLang="en-US"/>
              <a:t>→→</a:t>
            </a:r>
            <a:r>
              <a:rPr lang="en-US" altLang="zh-CN"/>
              <a:t>S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由于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与</a:t>
            </a:r>
            <a:r>
              <a:rPr lang="en-US" altLang="zh-CN">
                <a:sym typeface="Arial" panose="020B0604020202020204" pitchFamily="34" charset="0"/>
              </a:rPr>
              <a:t>S</a:t>
            </a:r>
            <a:r>
              <a:rPr lang="zh-CN" altLang="en-US">
                <a:sym typeface="Arial" panose="020B0604020202020204" pitchFamily="34" charset="0"/>
              </a:rPr>
              <a:t>的完全对称性，必然有</a:t>
            </a:r>
            <a:r>
              <a:rPr lang="en-US" altLang="zh-CN">
                <a:sym typeface="Arial" panose="020B0604020202020204" pitchFamily="34" charset="0"/>
              </a:rPr>
              <a:t>W</a:t>
            </a:r>
            <a:r>
              <a:rPr lang="zh-CN" altLang="en-US">
                <a:sym typeface="Arial" panose="020B0604020202020204" pitchFamily="34" charset="0"/>
              </a:rPr>
              <a:t>→→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成立。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56323" name="内容占位符 3" descr="67">
            <a:extLst>
              <a:ext uri="{FF2B5EF4-FFF2-40B4-BE49-F238E27FC236}">
                <a16:creationId xmlns:a16="http://schemas.microsoft.com/office/drawing/2014/main" id="{FD625B84-7F25-4295-B262-56275FD43ADA}"/>
              </a:ext>
            </a:extLst>
          </p:cNvPr>
          <p:cNvPicPr>
            <a:picLocks noGrp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0075"/>
            <a:ext cx="56657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>
            <a:extLst>
              <a:ext uri="{FF2B5EF4-FFF2-40B4-BE49-F238E27FC236}">
                <a16:creationId xmlns:a16="http://schemas.microsoft.com/office/drawing/2014/main" id="{00415DC7-2555-44E0-96D8-FEAD7FE5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7346" name="文本框 4">
            <a:extLst>
              <a:ext uri="{FF2B5EF4-FFF2-40B4-BE49-F238E27FC236}">
                <a16:creationId xmlns:a16="http://schemas.microsoft.com/office/drawing/2014/main" id="{DDE78A37-046A-4E25-8BA8-AB405DCE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50BB079-C546-4EC8-B838-DE803B414E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6.2.8  </a:t>
            </a:r>
            <a:r>
              <a:rPr lang="en-US" altLang="zh-CN" sz="3600">
                <a:sym typeface="微软雅黑" panose="020B0503020204020204" pitchFamily="34" charset="-122"/>
              </a:rPr>
              <a:t>4NF</a:t>
            </a:r>
            <a:endParaRPr lang="zh-CN" altLang="en-US" sz="36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F1EEB52-5E48-4DC7-9259-217CE2D171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28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6.10】  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，如果对于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的每个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非平凡多值依赖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Calibri" panose="020F0502020204030204" pitchFamily="34" charset="0"/>
              </a:rPr>
              <a:t>→→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Arial Unicode MS" pitchFamily="34" charset="-122"/>
              </a:rPr>
              <a:t>⊈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），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都含有码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如果一个关系模式是</a:t>
            </a:r>
            <a:r>
              <a:rPr lang="en-US" altLang="zh-CN" dirty="0"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， 则必为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1B4089E6-81A0-408E-A094-F8CCF15D4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1CC3C061-3FC1-469D-9131-8ADA777BB2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9453424-443E-404D-B64E-38290314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9A3A10D9-17A6-4C02-A33E-562B9743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第六章  关系数据理论</a:t>
            </a:r>
          </a:p>
          <a:p>
            <a:pPr algn="ctr">
              <a:buSzPct val="100000"/>
            </a:pP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C23613C-A63D-41EE-9108-2602DE7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>
            <a:extLst>
              <a:ext uri="{FF2B5EF4-FFF2-40B4-BE49-F238E27FC236}">
                <a16:creationId xmlns:a16="http://schemas.microsoft.com/office/drawing/2014/main" id="{57485DE9-1DF8-431F-B089-92649D7C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8370" name="文本框 4">
            <a:extLst>
              <a:ext uri="{FF2B5EF4-FFF2-40B4-BE49-F238E27FC236}">
                <a16:creationId xmlns:a16="http://schemas.microsoft.com/office/drawing/2014/main" id="{16AC1A83-483F-42C8-81DE-C6B2C4AF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744189F-F6CB-4CD0-BBB9-90DEA09A98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FF61858-3E93-4CB9-A90E-C833B70536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5538"/>
            <a:ext cx="8229600" cy="5284787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在</a:t>
            </a:r>
            <a:r>
              <a:rPr lang="en-US" altLang="zh-CN">
                <a:sym typeface="Calibri" panose="020F0502020204030204" pitchFamily="34" charset="0"/>
              </a:rPr>
              <a:t>[</a:t>
            </a:r>
            <a:r>
              <a:rPr lang="zh-CN" altLang="en-US">
                <a:sym typeface="Calibri" panose="020F0502020204030204" pitchFamily="34" charset="0"/>
              </a:rPr>
              <a:t>例6.10</a:t>
            </a:r>
            <a:r>
              <a:rPr lang="en-US" altLang="zh-CN">
                <a:sym typeface="Calibri" panose="020F0502020204030204" pitchFamily="34" charset="0"/>
              </a:rPr>
              <a:t>]</a:t>
            </a:r>
            <a:r>
              <a:rPr lang="zh-CN" altLang="en-US">
                <a:sym typeface="Calibri" panose="020F0502020204030204" pitchFamily="34" charset="0"/>
              </a:rPr>
              <a:t>的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中，</a:t>
            </a:r>
            <a:r>
              <a:rPr lang="en-US" altLang="zh-CN">
                <a:sym typeface="Calibri" panose="020F0502020204030204" pitchFamily="34" charset="0"/>
              </a:rPr>
              <a:t>W →→S, W→→C,</a:t>
            </a:r>
            <a:r>
              <a:rPr lang="zh-CN" altLang="en-US">
                <a:sym typeface="Calibri" panose="020F0502020204030204" pitchFamily="34" charset="0"/>
              </a:rPr>
              <a:t>他们都是非平凡多值依赖。而</a:t>
            </a:r>
            <a:r>
              <a:rPr lang="en-US" altLang="zh-CN">
                <a:sym typeface="Calibri" panose="020F0502020204030204" pitchFamily="34" charset="0"/>
              </a:rPr>
              <a:t>W</a:t>
            </a:r>
            <a:r>
              <a:rPr lang="zh-CN" altLang="en-US">
                <a:sym typeface="Calibri" panose="020F0502020204030204" pitchFamily="34" charset="0"/>
              </a:rPr>
              <a:t>不是码，关系模式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的码是</a:t>
            </a:r>
            <a:r>
              <a:rPr lang="en-US" altLang="zh-CN">
                <a:sym typeface="Calibri" panose="020F0502020204030204" pitchFamily="34" charset="0"/>
              </a:rPr>
              <a:t>(W,S,C)</a:t>
            </a:r>
            <a:r>
              <a:rPr lang="zh-CN" altLang="en-US">
                <a:sym typeface="Calibri" panose="020F0502020204030204" pitchFamily="34" charset="0"/>
              </a:rPr>
              <a:t>，即</a:t>
            </a:r>
            <a:r>
              <a:rPr lang="en-US" altLang="zh-CN">
                <a:sym typeface="Calibri" panose="020F0502020204030204" pitchFamily="34" charset="0"/>
              </a:rPr>
              <a:t>All-key</a:t>
            </a:r>
            <a:r>
              <a:rPr lang="zh-CN" altLang="en-US">
                <a:sym typeface="Calibri" panose="020F0502020204030204" pitchFamily="34" charset="0"/>
              </a:rPr>
              <a:t>，因此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/>
              <a:t> ∈ </a:t>
            </a:r>
            <a:r>
              <a:rPr lang="en-US" altLang="zh-CN">
                <a:sym typeface="Calibri" panose="020F0502020204030204" pitchFamily="34" charset="0"/>
              </a:rPr>
              <a:t>4NF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可以把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分解成</a:t>
            </a:r>
            <a:r>
              <a:rPr lang="en-US" altLang="zh-CN">
                <a:sym typeface="Calibri" panose="020F0502020204030204" pitchFamily="34" charset="0"/>
              </a:rPr>
              <a:t>WS(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,S),WC(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,C)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en-US"/>
              <a:t> </a:t>
            </a:r>
            <a:r>
              <a:rPr lang="en-US" altLang="zh-CN"/>
              <a:t>WS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，</a:t>
            </a:r>
            <a:r>
              <a:rPr lang="en-US" altLang="zh-CN"/>
              <a:t>WC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。</a:t>
            </a:r>
          </a:p>
        </p:txBody>
      </p:sp>
      <p:cxnSp>
        <p:nvCxnSpPr>
          <p:cNvPr id="58373" name="直接连接符 6">
            <a:extLst>
              <a:ext uri="{FF2B5EF4-FFF2-40B4-BE49-F238E27FC236}">
                <a16:creationId xmlns:a16="http://schemas.microsoft.com/office/drawing/2014/main" id="{60EBC008-A886-48D6-886B-72D35E58A7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27763" y="29241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3">
            <a:extLst>
              <a:ext uri="{FF2B5EF4-FFF2-40B4-BE49-F238E27FC236}">
                <a16:creationId xmlns:a16="http://schemas.microsoft.com/office/drawing/2014/main" id="{93C9FE4F-1207-48FA-B464-6C021384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9394" name="文本框 4">
            <a:extLst>
              <a:ext uri="{FF2B5EF4-FFF2-40B4-BE49-F238E27FC236}">
                <a16:creationId xmlns:a16="http://schemas.microsoft.com/office/drawing/2014/main" id="{3E04B0F6-FE63-4297-82D3-66CB3473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99FAAE9A-585F-4453-AA39-B5094EFA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56981D9D-3352-44D4-991F-AC0F8D4E6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446A588E-0FAC-4128-8006-B9E40AD950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3950"/>
            <a:ext cx="8686800" cy="4854575"/>
          </a:xfrm>
        </p:spPr>
        <p:txBody>
          <a:bodyPr/>
          <a:lstStyle/>
          <a:p>
            <a:r>
              <a:rPr lang="zh-CN" altLang="en-US" sz="2400">
                <a:sym typeface="Calibri" panose="020F0502020204030204" pitchFamily="34" charset="0"/>
              </a:rPr>
              <a:t>关系模式规范化的基本步骤</a:t>
            </a:r>
            <a:endParaRPr lang="en-US" altLang="en-US" sz="2400">
              <a:sym typeface="Calibri" panose="020F0502020204030204" pitchFamily="34" charset="0"/>
            </a:endParaRPr>
          </a:p>
          <a:p>
            <a:r>
              <a:rPr lang="en-US" altLang="en-US" sz="240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1NF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决定因素</a:t>
            </a:r>
            <a:r>
              <a:rPr lang="zh-CN" altLang="en-US" sz="2400">
                <a:sym typeface="Calibri" panose="020F0502020204030204" pitchFamily="34" charset="0"/>
              </a:rPr>
              <a:t>        </a:t>
            </a:r>
            <a:r>
              <a:rPr lang="en-US" altLang="zh-CN" sz="2400">
                <a:sym typeface="Calibri" panose="020F0502020204030204" pitchFamily="34" charset="0"/>
              </a:rPr>
              <a:t>2NF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非码的非平凡         ↓      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函数依赖               </a:t>
            </a:r>
            <a:r>
              <a:rPr lang="en-US" altLang="zh-CN" sz="2400">
                <a:sym typeface="Calibri" panose="020F0502020204030204" pitchFamily="34" charset="0"/>
              </a:rPr>
              <a:t>3NF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↓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部分和传递函数依赖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>
                <a:sym typeface="Calibri" panose="020F0502020204030204" pitchFamily="34" charset="0"/>
              </a:rPr>
              <a:t>BCNF 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ym typeface="Calibri" panose="020F0502020204030204" pitchFamily="34" charset="0"/>
              </a:rPr>
              <a:t>非平凡且非函数依赖的多值依赖</a:t>
            </a: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</a:t>
            </a:r>
            <a:r>
              <a:rPr lang="en-US" altLang="zh-CN" sz="2400">
                <a:sym typeface="Calibri" panose="020F0502020204030204" pitchFamily="34" charset="0"/>
              </a:rPr>
              <a:t>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4NF</a:t>
            </a:r>
            <a:endParaRPr lang="zh-CN" altLang="en-US" sz="2400">
              <a:sym typeface="Calibri" panose="020F0502020204030204" pitchFamily="34" charset="0"/>
            </a:endParaRPr>
          </a:p>
        </p:txBody>
      </p:sp>
      <p:sp>
        <p:nvSpPr>
          <p:cNvPr id="59398" name="Line 4">
            <a:extLst>
              <a:ext uri="{FF2B5EF4-FFF2-40B4-BE49-F238E27FC236}">
                <a16:creationId xmlns:a16="http://schemas.microsoft.com/office/drawing/2014/main" id="{61B44920-6082-4C81-957C-F7B013E66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8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8037FB2C-0818-4137-BDA5-402D4D105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488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Box 1">
            <a:extLst>
              <a:ext uri="{FF2B5EF4-FFF2-40B4-BE49-F238E27FC236}">
                <a16:creationId xmlns:a16="http://schemas.microsoft.com/office/drawing/2014/main" id="{A0367E5F-520E-4EDD-A98D-B491CB15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940425"/>
            <a:ext cx="302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0DB4-1A9C-4714-B527-A3FAAB69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ED6BA-DE07-429F-B440-19FCE629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 1】</a:t>
            </a:r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F={D→ B , B → D , AD → B , AC → D}, 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(1) L=(A , C ), R=</a:t>
            </a:r>
            <a:r>
              <a:rPr lang="zh-CN" altLang="en-US" sz="1600" dirty="0"/>
              <a:t>空</a:t>
            </a:r>
            <a:r>
              <a:rPr lang="en-US" altLang="zh-CN" sz="1600" dirty="0"/>
              <a:t>, LR=(B , D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(2) L </a:t>
            </a:r>
            <a:r>
              <a:rPr lang="zh-CN" altLang="zh-CN" sz="1600" dirty="0"/>
              <a:t>∪</a:t>
            </a:r>
            <a:r>
              <a:rPr lang="en-US" altLang="zh-CN" sz="1600" dirty="0"/>
              <a:t> N=(A , C ),</a:t>
            </a:r>
            <a:r>
              <a:rPr lang="zh-CN" altLang="zh-CN" sz="1600" dirty="0"/>
              <a:t>因为</a:t>
            </a:r>
            <a:r>
              <a:rPr lang="en-US" altLang="zh-CN" sz="1600" dirty="0"/>
              <a:t>(AC ) +=ACBD=U,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AC </a:t>
            </a:r>
            <a:r>
              <a:rPr lang="zh-CN" altLang="zh-CN" dirty="0">
                <a:solidFill>
                  <a:srgbClr val="FF0000"/>
                </a:solidFill>
              </a:rPr>
              <a:t>是唯一候选码</a:t>
            </a:r>
            <a:endParaRPr lang="zh-CN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6071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3818-FD25-4B15-9C3D-59696D00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9CCE-26CD-4DA6-AB69-DAC59E7A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0413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</a:p>
          <a:p>
            <a:pPr marL="0" indent="0">
              <a:buNone/>
              <a:defRPr/>
            </a:pPr>
            <a:r>
              <a:rPr lang="en-US" altLang="zh-CN" dirty="0"/>
              <a:t>R&lt;U,F&gt;,U=(A,B,C,D,E,G),</a:t>
            </a:r>
          </a:p>
          <a:p>
            <a:pPr marL="0" indent="0">
              <a:buNone/>
              <a:defRPr/>
            </a:pPr>
            <a:r>
              <a:rPr lang="en-US" altLang="zh-CN" dirty="0"/>
              <a:t>F={AB-&gt;C,CD-&gt;E,E-&gt;A</a:t>
            </a:r>
            <a:r>
              <a:rPr lang="zh-CN" altLang="en-US" dirty="0"/>
              <a:t>，</a:t>
            </a:r>
            <a:r>
              <a:rPr lang="en-US" altLang="zh-CN" dirty="0"/>
              <a:t>A-&gt;G},</a:t>
            </a:r>
          </a:p>
          <a:p>
            <a:pPr marL="0" indent="0">
              <a:buNone/>
              <a:defRPr/>
            </a:pPr>
            <a:r>
              <a:rPr lang="zh-CN" altLang="en-US" dirty="0"/>
              <a:t>求候选码。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sz="1600" dirty="0"/>
              <a:t>(1) L=(B,D), R=(G), LR=(A,C,E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(2) L </a:t>
            </a:r>
            <a:r>
              <a:rPr lang="zh-CN" altLang="zh-CN" sz="1600" dirty="0"/>
              <a:t>∪</a:t>
            </a:r>
            <a:r>
              <a:rPr lang="en-US" altLang="zh-CN" sz="1600" dirty="0"/>
              <a:t> N=(B,D) BD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=BD;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      (3)ABD</a:t>
            </a:r>
            <a:r>
              <a:rPr lang="zh-CN" altLang="en-US" sz="1600" dirty="0"/>
              <a:t>：</a:t>
            </a:r>
            <a:r>
              <a:rPr lang="en-US" altLang="zh-CN" sz="1600" dirty="0"/>
              <a:t>AB--&gt;C,CD--&gt;E,A--&gt;G,</a:t>
            </a:r>
          </a:p>
          <a:p>
            <a:pPr marL="0" indent="0">
              <a:buNone/>
            </a:pPr>
            <a:r>
              <a:rPr lang="en-US" altLang="zh-CN" sz="1600" dirty="0"/>
              <a:t>   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ABD</a:t>
            </a:r>
            <a:r>
              <a:rPr lang="en-US" altLang="zh-CN" sz="1600" baseline="30000" dirty="0"/>
              <a:t> +</a:t>
            </a:r>
            <a:r>
              <a:rPr lang="en-US" altLang="zh-CN" sz="1600" dirty="0"/>
              <a:t>= ABDCEG=U</a:t>
            </a:r>
            <a:br>
              <a:rPr lang="en-US" altLang="zh-CN" sz="1600" dirty="0"/>
            </a:br>
            <a:r>
              <a:rPr lang="en-US" altLang="zh-CN" sz="1600" dirty="0"/>
              <a:t>  </a:t>
            </a:r>
            <a:r>
              <a:rPr lang="zh-CN" altLang="en-US" sz="1600" dirty="0"/>
              <a:t>         </a:t>
            </a:r>
            <a:r>
              <a:rPr lang="en-US" altLang="zh-CN" sz="1600" dirty="0"/>
              <a:t>BDC</a:t>
            </a:r>
            <a:r>
              <a:rPr lang="zh-CN" altLang="en-US" sz="1600" dirty="0"/>
              <a:t>：</a:t>
            </a:r>
            <a:r>
              <a:rPr lang="en-US" altLang="zh-CN" sz="1600" dirty="0"/>
              <a:t>CD--&gt;E,E--&gt;A,A--&gt; G</a:t>
            </a:r>
          </a:p>
          <a:p>
            <a:pPr marL="0" indent="0">
              <a:buNone/>
            </a:pPr>
            <a:r>
              <a:rPr lang="zh-CN" altLang="en-US" sz="1600" dirty="0"/>
              <a:t>                    所以</a:t>
            </a:r>
            <a:r>
              <a:rPr lang="en-US" altLang="zh-CN" sz="1600" dirty="0"/>
              <a:t>BDC</a:t>
            </a:r>
            <a:r>
              <a:rPr lang="en-US" altLang="zh-CN" sz="1600" baseline="30000" dirty="0"/>
              <a:t> +</a:t>
            </a:r>
            <a:r>
              <a:rPr lang="en-US" altLang="zh-CN" sz="1600" dirty="0"/>
              <a:t>= BDCEAG=U</a:t>
            </a:r>
            <a:br>
              <a:rPr lang="en-US" altLang="zh-CN" sz="1600" dirty="0"/>
            </a:br>
            <a:r>
              <a:rPr lang="en-US" altLang="zh-CN" sz="1600" dirty="0"/>
              <a:t>           BDE</a:t>
            </a:r>
            <a:r>
              <a:rPr lang="zh-CN" altLang="en-US" sz="1600" dirty="0"/>
              <a:t>：</a:t>
            </a:r>
            <a:r>
              <a:rPr lang="en-US" altLang="zh-CN" sz="1600" dirty="0"/>
              <a:t>E--&gt;A,A--&gt;G,AB--&gt;C,</a:t>
            </a:r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BDE</a:t>
            </a:r>
            <a:r>
              <a:rPr lang="en-US" altLang="zh-CN" sz="1600" baseline="30000" dirty="0"/>
              <a:t> +</a:t>
            </a:r>
            <a:r>
              <a:rPr lang="en-US" altLang="zh-CN" sz="1600" dirty="0"/>
              <a:t>= BDEAGC=U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候选码有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个分别是</a:t>
            </a:r>
            <a:r>
              <a:rPr lang="en-US" altLang="zh-CN" dirty="0">
                <a:solidFill>
                  <a:srgbClr val="FF0000"/>
                </a:solidFill>
              </a:rPr>
              <a:t>ABD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BCD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790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D6D6-A10D-4F47-8B03-CE1301A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D2A05-DDAC-4ACB-AAAE-6654F12E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84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例</a:t>
            </a:r>
            <a:r>
              <a:rPr lang="en-US" altLang="zh-CN" dirty="0">
                <a:highlight>
                  <a:srgbClr val="FFFF00"/>
                </a:highlight>
              </a:rPr>
              <a:t>3】</a:t>
            </a:r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, E , F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F={A→ BC , BC → A , BCD → EF , E → C}, 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sz="1600" dirty="0"/>
              <a:t>(1) L=(D ), R=(F ), LR=(A , B , C , 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N=(D ) D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(3)</a:t>
            </a:r>
            <a:r>
              <a:rPr lang="zh-CN" altLang="zh-CN" sz="1600" dirty="0"/>
              <a:t>因为</a:t>
            </a:r>
            <a:r>
              <a:rPr lang="en-US" altLang="zh-CN" sz="1600" dirty="0"/>
              <a:t> DA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=DABCEF=U, DB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 DC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=DC, DE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=DEC, </a:t>
            </a:r>
            <a:r>
              <a:rPr lang="zh-CN" altLang="zh-CN" sz="1600" dirty="0"/>
              <a:t>所以</a:t>
            </a:r>
            <a:r>
              <a:rPr lang="en-US" altLang="zh-CN" sz="1600" dirty="0"/>
              <a:t> DA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(4) </a:t>
            </a:r>
            <a:r>
              <a:rPr lang="zh-CN" altLang="zh-CN" sz="1600" dirty="0"/>
              <a:t>因为</a:t>
            </a:r>
            <a:r>
              <a:rPr lang="en-US" altLang="zh-CN" sz="1600" dirty="0"/>
              <a:t> DBC+=DBCAEF=U, DBE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=DBECAF=U, DCE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=DCE, </a:t>
            </a:r>
            <a:r>
              <a:rPr lang="zh-CN" altLang="zh-CN" sz="1600" dirty="0"/>
              <a:t>所以</a:t>
            </a:r>
            <a:r>
              <a:rPr lang="en-US" altLang="zh-CN" sz="1600" dirty="0"/>
              <a:t> DBC </a:t>
            </a:r>
            <a:r>
              <a:rPr lang="zh-CN" altLang="zh-CN" sz="1600" dirty="0"/>
              <a:t>、</a:t>
            </a:r>
            <a:r>
              <a:rPr lang="en-US" altLang="zh-CN" sz="1600" dirty="0"/>
              <a:t> DBE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dirty="0"/>
              <a:t>   (5) </a:t>
            </a:r>
            <a:r>
              <a:rPr lang="en-US" altLang="zh-CN" dirty="0">
                <a:solidFill>
                  <a:srgbClr val="FF0000"/>
                </a:solidFill>
              </a:rPr>
              <a:t>U </a:t>
            </a:r>
            <a:r>
              <a:rPr lang="zh-CN" altLang="zh-CN" dirty="0">
                <a:solidFill>
                  <a:srgbClr val="FF0000"/>
                </a:solidFill>
              </a:rPr>
              <a:t>的候选码有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DA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、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DBC 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、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DBE</a:t>
            </a:r>
            <a:endParaRPr lang="zh-CN" altLang="zh-C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A4B2A85D-6C8E-4688-A060-75B6DFE5880A}"/>
              </a:ext>
            </a:extLst>
          </p:cNvPr>
          <p:cNvSpPr/>
          <p:nvPr/>
        </p:nvSpPr>
        <p:spPr bwMode="auto">
          <a:xfrm>
            <a:off x="6804155" y="1268850"/>
            <a:ext cx="1728120" cy="1584110"/>
          </a:xfrm>
          <a:prstGeom prst="star5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B0C6D63C-C732-443F-A4B2-6E467F3925FA}"/>
              </a:ext>
            </a:extLst>
          </p:cNvPr>
          <p:cNvSpPr/>
          <p:nvPr/>
        </p:nvSpPr>
        <p:spPr bwMode="auto">
          <a:xfrm>
            <a:off x="6588140" y="1124840"/>
            <a:ext cx="914400" cy="914400"/>
          </a:xfrm>
          <a:prstGeom prst="star5">
            <a:avLst>
              <a:gd name="adj" fmla="val 22716"/>
              <a:gd name="hf" fmla="val 105146"/>
              <a:gd name="vf" fmla="val 11055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5D4E463-5916-4BD9-BA33-23093613EE64}"/>
              </a:ext>
            </a:extLst>
          </p:cNvPr>
          <p:cNvSpPr/>
          <p:nvPr/>
        </p:nvSpPr>
        <p:spPr bwMode="auto">
          <a:xfrm>
            <a:off x="1187765" y="5853143"/>
            <a:ext cx="600593" cy="562297"/>
          </a:xfrm>
          <a:prstGeom prst="star5">
            <a:avLst>
              <a:gd name="adj" fmla="val 19646"/>
              <a:gd name="hf" fmla="val 105146"/>
              <a:gd name="vf" fmla="val 110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7B9F0-C281-41C0-B362-A1C0917DCDDC}"/>
              </a:ext>
            </a:extLst>
          </p:cNvPr>
          <p:cNvSpPr/>
          <p:nvPr/>
        </p:nvSpPr>
        <p:spPr>
          <a:xfrm>
            <a:off x="1619795" y="5877170"/>
            <a:ext cx="24481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←→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199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>
            <a:extLst>
              <a:ext uri="{FF2B5EF4-FFF2-40B4-BE49-F238E27FC236}">
                <a16:creationId xmlns:a16="http://schemas.microsoft.com/office/drawing/2014/main" id="{D5680274-13F5-4FE9-A4BD-BECFC5E0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0418" name="文本框 4">
            <a:extLst>
              <a:ext uri="{FF2B5EF4-FFF2-40B4-BE49-F238E27FC236}">
                <a16:creationId xmlns:a16="http://schemas.microsoft.com/office/drawing/2014/main" id="{72FF4F1F-C677-4D3C-BB2D-5D4DAEF9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9FBD7C2-14BC-4C2C-9C75-6770D46D17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1FF88B0-A4E7-4C93-B382-E0510780E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lvl="1" indent="-285750" algn="l">
              <a:lnSpc>
                <a:spcPct val="15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          必须对现实世界的实际情况和用户应用需求作进一步分析，确定一个</a:t>
            </a: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合适的、能够反映现实世界的模式</a:t>
            </a:r>
            <a:r>
              <a:rPr lang="zh-CN" altLang="en-US">
                <a:sym typeface="Calibri" panose="020F0502020204030204" pitchFamily="34" charset="0"/>
              </a:rPr>
              <a:t>。上面的规范化步骤可以在其中任何一步终止。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D9654C60-42FC-40D0-9B73-D8841412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E573E-2B55-4B3B-B463-0AD9AAF4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00" y="786122"/>
            <a:ext cx="8229600" cy="4854575"/>
          </a:xfrm>
          <a:ln>
            <a:miter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6471B-82DD-473F-9A29-86FC8D3A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151"/>
            <a:ext cx="5361397" cy="44540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3C6E17-12E9-4B2A-A92E-87248BEB5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82" y="980830"/>
            <a:ext cx="5325761" cy="3168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0237AB59-7C24-4E46-9D8F-AE08F1397A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第六章 关系数据理论</a:t>
            </a:r>
            <a:endParaRPr lang="zh-CN" altLang="en-US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AE15A22C-28D7-4D94-879D-8A7AFADF27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>
                <a:solidFill>
                  <a:srgbClr val="0066FF"/>
                </a:solidFill>
                <a:sym typeface="Calibri" panose="020F0502020204030204" pitchFamily="34" charset="0"/>
              </a:rPr>
              <a:t>   6.1 </a:t>
            </a:r>
            <a:r>
              <a:rPr lang="zh-CN" altLang="en-US" sz="2800" dirty="0">
                <a:solidFill>
                  <a:srgbClr val="0066FF"/>
                </a:solidFill>
                <a:sym typeface="Calibri" panose="020F0502020204030204" pitchFamily="34" charset="0"/>
              </a:rPr>
              <a:t>问题的提出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6.2 </a:t>
            </a:r>
            <a:r>
              <a:rPr lang="zh-CN" altLang="en-US" dirty="0">
                <a:sym typeface="Calibri" panose="020F0502020204030204" pitchFamily="34" charset="0"/>
              </a:rPr>
              <a:t>规范化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*</a:t>
            </a:r>
            <a:r>
              <a:rPr lang="en-US" altLang="zh-CN" strike="sngStrike" dirty="0">
                <a:sym typeface="Calibri" panose="020F0502020204030204" pitchFamily="34" charset="0"/>
              </a:rPr>
              <a:t>6.3 </a:t>
            </a:r>
            <a:r>
              <a:rPr lang="zh-CN" altLang="en-US" strike="sngStrike" dirty="0">
                <a:sym typeface="Calibri" panose="020F0502020204030204" pitchFamily="34" charset="0"/>
              </a:rPr>
              <a:t>数据依赖的公理系统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trike="sngStrike" dirty="0">
                <a:sym typeface="Calibri" panose="020F0502020204030204" pitchFamily="34" charset="0"/>
              </a:rPr>
              <a:t>*6.4 </a:t>
            </a:r>
            <a:r>
              <a:rPr lang="zh-CN" altLang="en-US" strike="sngStrike" dirty="0">
                <a:sym typeface="Calibri" panose="020F0502020204030204" pitchFamily="34" charset="0"/>
              </a:rPr>
              <a:t>模式的分解</a:t>
            </a:r>
          </a:p>
          <a:p>
            <a:pPr marL="741363" indent="-284163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>
                <a:sym typeface="Calibri" panose="020F0502020204030204" pitchFamily="34" charset="0"/>
              </a:rPr>
              <a:t> 6.5 小结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>
            <a:extLst>
              <a:ext uri="{FF2B5EF4-FFF2-40B4-BE49-F238E27FC236}">
                <a16:creationId xmlns:a16="http://schemas.microsoft.com/office/drawing/2014/main" id="{C1032D04-60FC-403F-9674-0254AE955E4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CA1AB69-34BF-427D-AB49-DFF30D341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问题的提出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DE5329B-77C2-446E-94A8-60DA4F06C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4000" dirty="0"/>
              <a:t>逻辑设计（表结构）</a:t>
            </a:r>
            <a:endParaRPr lang="en-US" altLang="zh-CN" sz="4000" dirty="0"/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针对具体问题，构造数据模式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工具：</a:t>
            </a:r>
            <a:r>
              <a:rPr lang="zh-CN" altLang="en-US" dirty="0">
                <a:solidFill>
                  <a:srgbClr val="0066FF"/>
                </a:solidFill>
              </a:rPr>
              <a:t>关系数据库的</a:t>
            </a:r>
            <a:r>
              <a:rPr lang="zh-CN" altLang="en-US" dirty="0">
                <a:solidFill>
                  <a:srgbClr val="0066FF"/>
                </a:solidFill>
                <a:highlight>
                  <a:srgbClr val="FFFF00"/>
                </a:highlight>
              </a:rPr>
              <a:t>规范化理论</a:t>
            </a:r>
            <a:endParaRPr lang="zh-CN" altLang="en-US" sz="2800" dirty="0">
              <a:solidFill>
                <a:srgbClr val="0066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DBD18696-7CDB-4636-B118-27047CB55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6" name="文本框 4">
            <a:extLst>
              <a:ext uri="{FF2B5EF4-FFF2-40B4-BE49-F238E27FC236}">
                <a16:creationId xmlns:a16="http://schemas.microsoft.com/office/drawing/2014/main" id="{BE47E1E0-9FFF-4DF6-AF42-C8DA2531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73411E9-8245-40B5-842D-9DC6A8163A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77FF6FF-7FCF-40BA-BE93-BBB43EEA16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关系模式由五部分组成，是一个五元组：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            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R(U, D, DOM, F)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是符号化的元组语义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为一组属性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中的属性所来自的域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DOM</a:t>
            </a:r>
            <a:r>
              <a:rPr lang="zh-CN" altLang="en-US" dirty="0">
                <a:sym typeface="Calibri" panose="020F0502020204030204" pitchFamily="34" charset="0"/>
              </a:rPr>
              <a:t>为属性到域的映射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上的一组数据依赖</a:t>
            </a:r>
            <a:endParaRPr lang="en-US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Pages>0</Pages>
  <Words>4543</Words>
  <Characters>0</Characters>
  <Application>Microsoft Office PowerPoint</Application>
  <DocSecurity>0</DocSecurity>
  <PresentationFormat>全屏显示(4:3)</PresentationFormat>
  <Lines>0</Lines>
  <Paragraphs>657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Monotype Sorts</vt:lpstr>
      <vt:lpstr>Times-Roman</vt:lpstr>
      <vt:lpstr>黑体</vt:lpstr>
      <vt:lpstr>华文行楷</vt:lpstr>
      <vt:lpstr>华文琥珀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6.2 规范化</vt:lpstr>
      <vt:lpstr>6.2.1 函数依赖</vt:lpstr>
      <vt:lpstr>1.  函数依赖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S-L-C(Sno,Cno,Sdept,Sloc,Grade)</vt:lpstr>
      <vt:lpstr>2NF（续）</vt:lpstr>
      <vt:lpstr>2NF（续）</vt:lpstr>
      <vt:lpstr>6.2 规范化</vt:lpstr>
      <vt:lpstr> 6.2.5 3NF</vt:lpstr>
      <vt:lpstr>6.2 规范化</vt:lpstr>
      <vt:lpstr> 6.2.6  BCNF</vt:lpstr>
      <vt:lpstr>BCNF（续）</vt:lpstr>
      <vt:lpstr>PowerPoint 演示文稿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6.2.8  4NF</vt:lpstr>
      <vt:lpstr>4NF（续）</vt:lpstr>
      <vt:lpstr>规范化小结</vt:lpstr>
      <vt:lpstr>PowerPoint 演示文稿</vt:lpstr>
      <vt:lpstr>PowerPoint 演示文稿</vt:lpstr>
      <vt:lpstr>PowerPoint 演示文稿</vt:lpstr>
      <vt:lpstr>规范化小结（续）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259</cp:revision>
  <dcterms:created xsi:type="dcterms:W3CDTF">2016-04-14T02:28:14Z</dcterms:created>
  <dcterms:modified xsi:type="dcterms:W3CDTF">2020-04-12T16:52:01Z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