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718" r:id="rId2"/>
    <p:sldId id="724" r:id="rId3"/>
    <p:sldId id="693" r:id="rId4"/>
    <p:sldId id="689" r:id="rId5"/>
    <p:sldId id="682" r:id="rId6"/>
    <p:sldId id="681" r:id="rId7"/>
    <p:sldId id="725" r:id="rId8"/>
    <p:sldId id="680" r:id="rId9"/>
    <p:sldId id="679" r:id="rId10"/>
    <p:sldId id="678" r:id="rId11"/>
    <p:sldId id="677" r:id="rId12"/>
    <p:sldId id="695" r:id="rId13"/>
    <p:sldId id="676" r:id="rId14"/>
    <p:sldId id="674" r:id="rId15"/>
    <p:sldId id="673" r:id="rId16"/>
    <p:sldId id="672" r:id="rId17"/>
    <p:sldId id="719" r:id="rId18"/>
    <p:sldId id="665" r:id="rId19"/>
    <p:sldId id="664" r:id="rId20"/>
    <p:sldId id="658" r:id="rId21"/>
    <p:sldId id="657" r:id="rId22"/>
    <p:sldId id="656" r:id="rId23"/>
    <p:sldId id="654" r:id="rId24"/>
    <p:sldId id="653" r:id="rId25"/>
    <p:sldId id="651" r:id="rId26"/>
    <p:sldId id="650" r:id="rId27"/>
    <p:sldId id="648" r:id="rId28"/>
    <p:sldId id="647" r:id="rId29"/>
    <p:sldId id="720" r:id="rId30"/>
    <p:sldId id="644" r:id="rId31"/>
    <p:sldId id="636" r:id="rId32"/>
    <p:sldId id="631" r:id="rId33"/>
    <p:sldId id="630" r:id="rId34"/>
    <p:sldId id="629" r:id="rId35"/>
    <p:sldId id="721" r:id="rId36"/>
    <p:sldId id="627" r:id="rId37"/>
    <p:sldId id="723" r:id="rId38"/>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99"/>
    <a:srgbClr val="FFCCCC"/>
    <a:srgbClr val="FF66FF"/>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varScale="1">
        <p:scale>
          <a:sx n="118" d="100"/>
          <a:sy n="118" d="100"/>
        </p:scale>
        <p:origin x="1738" y="86"/>
      </p:cViewPr>
      <p:guideLst>
        <p:guide orient="horz" pos="2122"/>
        <p:guide pos="2880"/>
      </p:guideLst>
    </p:cSldViewPr>
  </p:slideViewPr>
  <p:notesTextViewPr>
    <p:cViewPr>
      <p:scale>
        <a:sx n="100" d="100"/>
        <a:sy n="100" d="100"/>
      </p:scale>
      <p:origin x="0" y="0"/>
    </p:cViewPr>
  </p:notesTextViewPr>
  <p:sorterViewPr>
    <p:cViewPr>
      <p:scale>
        <a:sx n="99" d="100"/>
        <a:sy n="9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996FBEE-54BD-4E92-BDF7-B213F8D34E75}"/>
              </a:ext>
            </a:extLst>
          </p:cNvPr>
          <p:cNvSpPr>
            <a:spLocks noGrp="1" noChangeArrowheads="1"/>
          </p:cNvSpPr>
          <p:nvPr>
            <p:ph type="hdr" sz="quarter"/>
          </p:nvPr>
        </p:nvSpPr>
        <p:spPr bwMode="auto">
          <a:xfrm>
            <a:off x="0" y="0"/>
            <a:ext cx="2970213" cy="457200"/>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2051" name="Rectangle 3">
            <a:extLst>
              <a:ext uri="{FF2B5EF4-FFF2-40B4-BE49-F238E27FC236}">
                <a16:creationId xmlns:a16="http://schemas.microsoft.com/office/drawing/2014/main" id="{8950A876-09B6-4CED-A519-6F5A9E81EF0B}"/>
              </a:ext>
            </a:extLst>
          </p:cNvPr>
          <p:cNvSpPr>
            <a:spLocks noGrp="1" noChangeArrowheads="1"/>
          </p:cNvSpPr>
          <p:nvPr>
            <p:ph type="dt" idx="1"/>
          </p:nvPr>
        </p:nvSpPr>
        <p:spPr bwMode="auto">
          <a:xfrm>
            <a:off x="3883025"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2052" name="Rectangle 4">
            <a:extLst>
              <a:ext uri="{FF2B5EF4-FFF2-40B4-BE49-F238E27FC236}">
                <a16:creationId xmlns:a16="http://schemas.microsoft.com/office/drawing/2014/main" id="{BF98D986-B6AE-4DF8-9B4F-6081937C5BAB}"/>
              </a:ext>
            </a:extLst>
          </p:cNvPr>
          <p:cNvSpPr>
            <a:spLocks noGrp="1" noChangeArrowheads="1"/>
          </p:cNvSpPr>
          <p:nvPr>
            <p:ph type="sldImg" idx="4294967295"/>
          </p:nvPr>
        </p:nvSpPr>
        <p:spPr bwMode="auto">
          <a:xfrm>
            <a:off x="1141413" y="685800"/>
            <a:ext cx="4572000"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F8602E71-FE0B-42DC-BEA1-DEA436A48370}"/>
              </a:ext>
            </a:extLst>
          </p:cNvPr>
          <p:cNvSpPr>
            <a:spLocks noGrp="1" noChangeArrowheads="1"/>
          </p:cNvSpPr>
          <p:nvPr>
            <p:ph type="body" sz="quarter" idx="3"/>
          </p:nvPr>
        </p:nvSpPr>
        <p:spPr bwMode="auto">
          <a:xfrm>
            <a:off x="684213" y="4343400"/>
            <a:ext cx="5486400" cy="4113213"/>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297FF5AB-FEFF-487C-9EBB-6188310C3989}"/>
              </a:ext>
            </a:extLst>
          </p:cNvPr>
          <p:cNvSpPr>
            <a:spLocks noGrp="1" noChangeArrowheads="1"/>
          </p:cNvSpPr>
          <p:nvPr>
            <p:ph type="ftr" sz="quarter" idx="4"/>
          </p:nvPr>
        </p:nvSpPr>
        <p:spPr bwMode="auto">
          <a:xfrm>
            <a:off x="0" y="8683625"/>
            <a:ext cx="2970213" cy="458788"/>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a:defRPr/>
            </a:pPr>
            <a:endParaRPr lang="en-US"/>
          </a:p>
        </p:txBody>
      </p:sp>
      <p:sp>
        <p:nvSpPr>
          <p:cNvPr id="2055" name="Rectangle 7">
            <a:extLst>
              <a:ext uri="{FF2B5EF4-FFF2-40B4-BE49-F238E27FC236}">
                <a16:creationId xmlns:a16="http://schemas.microsoft.com/office/drawing/2014/main" id="{46B877DA-07BF-4BCE-9C43-C4C66F711B1E}"/>
              </a:ext>
            </a:extLst>
          </p:cNvPr>
          <p:cNvSpPr>
            <a:spLocks noGrp="1" noChangeArrowheads="1"/>
          </p:cNvSpPr>
          <p:nvPr>
            <p:ph type="sldNum" sz="quarter" idx="5"/>
          </p:nvPr>
        </p:nvSpPr>
        <p:spPr bwMode="auto">
          <a:xfrm>
            <a:off x="3883025" y="8683625"/>
            <a:ext cx="2971800" cy="458788"/>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93E57EB5-98FF-4539-A35F-C2003FDB345D}"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79703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283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925"/>
            <a:ext cx="2057400" cy="62293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4925"/>
            <a:ext cx="6019800" cy="62293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4107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3097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52969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766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6922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75262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6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4811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4764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E43062A6-5F09-49A0-8038-2825CA3D551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7463" y="838200"/>
            <a:ext cx="9156701"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5A24FFFE-3F5B-4093-863C-3C438BC1DA9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63" y="6453188"/>
            <a:ext cx="91614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F98244AC-CA42-41F5-9EF8-1DD76D2D0F8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63" y="-23813"/>
            <a:ext cx="91614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310A9D26-EB92-41B1-A881-A00CCD9FB6F4}"/>
              </a:ext>
            </a:extLst>
          </p:cNvPr>
          <p:cNvSpPr>
            <a:spLocks noGrp="1" noChangeArrowheads="1"/>
          </p:cNvSpPr>
          <p:nvPr>
            <p:ph type="title" idx="4294967295"/>
          </p:nvPr>
        </p:nvSpPr>
        <p:spPr bwMode="auto">
          <a:xfrm>
            <a:off x="457200" y="-34925"/>
            <a:ext cx="82296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a16="http://schemas.microsoft.com/office/drawing/2014/main" id="{8B150B99-0FA6-4E0C-B4EB-2A572C769621}"/>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a:extLst>
              <a:ext uri="{FF2B5EF4-FFF2-40B4-BE49-F238E27FC236}">
                <a16:creationId xmlns:a16="http://schemas.microsoft.com/office/drawing/2014/main" id="{4AB1E5C0-0110-468A-B880-11EFD039E39E}"/>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600" b="1">
              <a:solidFill>
                <a:schemeClr val="bg1"/>
              </a:solidFill>
            </a:endParaRPr>
          </a:p>
        </p:txBody>
      </p:sp>
      <p:sp>
        <p:nvSpPr>
          <p:cNvPr id="1034" name="Text Box 10">
            <a:extLst>
              <a:ext uri="{FF2B5EF4-FFF2-40B4-BE49-F238E27FC236}">
                <a16:creationId xmlns:a16="http://schemas.microsoft.com/office/drawing/2014/main" id="{D68A9AA6-AA59-4D10-9846-D564DF844B3A}"/>
              </a:ext>
            </a:extLst>
          </p:cNvPr>
          <p:cNvSpPr txBox="1">
            <a:spLocks noChangeArrowheads="1"/>
          </p:cNvSpPr>
          <p:nvPr/>
        </p:nvSpPr>
        <p:spPr bwMode="auto">
          <a:xfrm>
            <a:off x="5465763" y="6516688"/>
            <a:ext cx="4103687" cy="33496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5B535055-E1E3-48D6-AFC8-EA76A913D1FA}"/>
              </a:ext>
            </a:extLst>
          </p:cNvPr>
          <p:cNvSpPr>
            <a:spLocks noGrp="1" noChangeArrowheads="1"/>
          </p:cNvSpPr>
          <p:nvPr>
            <p:ph type="ctrTitle"/>
          </p:nvPr>
        </p:nvSpPr>
        <p:spPr/>
        <p:txBody>
          <a:bodyPr/>
          <a:lstStyle/>
          <a:p>
            <a:pPr eaLnBrk="1" hangingPunct="1"/>
            <a:endParaRPr lang="zh-CN" altLang="zh-CN"/>
          </a:p>
        </p:txBody>
      </p:sp>
      <p:sp>
        <p:nvSpPr>
          <p:cNvPr id="3074" name="副标题 2">
            <a:extLst>
              <a:ext uri="{FF2B5EF4-FFF2-40B4-BE49-F238E27FC236}">
                <a16:creationId xmlns:a16="http://schemas.microsoft.com/office/drawing/2014/main" id="{ADB47CE8-0561-4641-BD69-0145861AC41A}"/>
              </a:ext>
            </a:extLst>
          </p:cNvPr>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3075" name="Picture 3">
            <a:extLst>
              <a:ext uri="{FF2B5EF4-FFF2-40B4-BE49-F238E27FC236}">
                <a16:creationId xmlns:a16="http://schemas.microsoft.com/office/drawing/2014/main" id="{7C8C650E-2A4A-4AB6-A887-8366A5528E9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A103DB36-4B3C-4DBA-A2D6-E6786015A0F8}"/>
              </a:ext>
            </a:extLst>
          </p:cNvPr>
          <p:cNvSpPr>
            <a:spLocks noChangeArrowheads="1"/>
          </p:cNvSpPr>
          <p:nvPr/>
        </p:nvSpPr>
        <p:spPr bwMode="auto">
          <a:xfrm>
            <a:off x="323850" y="908050"/>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3077" name="Rectangle 3">
            <a:extLst>
              <a:ext uri="{FF2B5EF4-FFF2-40B4-BE49-F238E27FC236}">
                <a16:creationId xmlns:a16="http://schemas.microsoft.com/office/drawing/2014/main" id="{A0E2AC83-349D-47BE-98C5-C2231B20724F}"/>
              </a:ext>
            </a:extLst>
          </p:cNvPr>
          <p:cNvSpPr>
            <a:spLocks noChangeArrowheads="1"/>
          </p:cNvSpPr>
          <p:nvPr/>
        </p:nvSpPr>
        <p:spPr bwMode="auto">
          <a:xfrm>
            <a:off x="1836738" y="5949950"/>
            <a:ext cx="52562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a:solidFill>
                  <a:schemeClr val="bg1"/>
                </a:solidFill>
                <a:latin typeface="Times-Roman" charset="0"/>
                <a:ea typeface="隶书" panose="02010509060101010101" pitchFamily="49" charset="-122"/>
                <a:sym typeface="Arial" panose="020B0604020202020204" pitchFamily="34" charset="0"/>
              </a:rPr>
              <a:t>河北大学计算机科学与技术学院</a:t>
            </a:r>
            <a:endParaRPr lang="en-US" altLang="zh-CN" sz="2400" b="1">
              <a:solidFill>
                <a:schemeClr val="bg1"/>
              </a:solidFill>
              <a:latin typeface="Times-Roman" charset="0"/>
              <a:ea typeface="隶书" panose="02010509060101010101" pitchFamily="49" charset="-122"/>
              <a:sym typeface="宋体" panose="02010600030101010101" pitchFamily="2" charset="-122"/>
            </a:endParaRPr>
          </a:p>
        </p:txBody>
      </p:sp>
      <p:sp>
        <p:nvSpPr>
          <p:cNvPr id="3078" name="矩形 7">
            <a:extLst>
              <a:ext uri="{FF2B5EF4-FFF2-40B4-BE49-F238E27FC236}">
                <a16:creationId xmlns:a16="http://schemas.microsoft.com/office/drawing/2014/main" id="{F089EA29-BBDF-4A31-AAF9-B27FBADEE2FA}"/>
              </a:ext>
            </a:extLst>
          </p:cNvPr>
          <p:cNvSpPr>
            <a:spLocks noChangeArrowheads="1"/>
          </p:cNvSpPr>
          <p:nvPr/>
        </p:nvSpPr>
        <p:spPr bwMode="auto">
          <a:xfrm>
            <a:off x="1371600" y="3933825"/>
            <a:ext cx="6584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800" b="1">
                <a:solidFill>
                  <a:schemeClr val="bg1"/>
                </a:solidFill>
                <a:latin typeface="黑体" panose="02010609060101010101" pitchFamily="49" charset="-122"/>
                <a:ea typeface="黑体" panose="02010609060101010101" pitchFamily="49" charset="-122"/>
              </a:rPr>
              <a:t>第九章 关系查询处理     </a:t>
            </a:r>
            <a:endParaRPr lang="en-US" altLang="zh-CN" sz="4800" b="1">
              <a:solidFill>
                <a:schemeClr val="bg1"/>
              </a:solidFill>
              <a:latin typeface="黑体" panose="02010609060101010101" pitchFamily="49" charset="-122"/>
              <a:ea typeface="黑体" panose="02010609060101010101" pitchFamily="49" charset="-122"/>
            </a:endParaRPr>
          </a:p>
          <a:p>
            <a:pPr algn="ctr"/>
            <a:r>
              <a:rPr lang="en-US" altLang="zh-CN" sz="4800" b="1">
                <a:solidFill>
                  <a:schemeClr val="bg1"/>
                </a:solidFill>
                <a:latin typeface="黑体" panose="02010609060101010101" pitchFamily="49" charset="-122"/>
                <a:ea typeface="黑体" panose="02010609060101010101" pitchFamily="49" charset="-122"/>
              </a:rPr>
              <a:t>      </a:t>
            </a:r>
            <a:r>
              <a:rPr lang="zh-CN" altLang="en-US" sz="4800" b="1">
                <a:solidFill>
                  <a:schemeClr val="bg1"/>
                </a:solidFill>
                <a:latin typeface="黑体" panose="02010609060101010101" pitchFamily="49" charset="-122"/>
                <a:ea typeface="黑体" panose="02010609060101010101" pitchFamily="49" charset="-122"/>
              </a:rPr>
              <a:t>和查询优化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B77CE1B4-127F-46AF-AF2F-4A5BCFBDD2E0}"/>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12290" name="内容占位符 2">
            <a:extLst>
              <a:ext uri="{FF2B5EF4-FFF2-40B4-BE49-F238E27FC236}">
                <a16:creationId xmlns:a16="http://schemas.microsoft.com/office/drawing/2014/main" id="{BD53A47B-F4BF-47B9-974C-D7BE79247F80}"/>
              </a:ext>
            </a:extLst>
          </p:cNvPr>
          <p:cNvSpPr>
            <a:spLocks noGrp="1" noChangeArrowheads="1"/>
          </p:cNvSpPr>
          <p:nvPr>
            <p:ph idx="1"/>
          </p:nvPr>
        </p:nvSpPr>
        <p:spPr>
          <a:xfrm>
            <a:off x="457200" y="1098550"/>
            <a:ext cx="8229600" cy="4854575"/>
          </a:xfrm>
        </p:spPr>
        <p:txBody>
          <a:bodyPr/>
          <a:lstStyle/>
          <a:p>
            <a:pPr>
              <a:lnSpc>
                <a:spcPct val="120000"/>
              </a:lnSpc>
            </a:pPr>
            <a:r>
              <a:rPr lang="en-US" altLang="zh-CN"/>
              <a:t>[</a:t>
            </a:r>
            <a:r>
              <a:rPr lang="zh-CN" altLang="en-US"/>
              <a:t>例</a:t>
            </a:r>
            <a:r>
              <a:rPr lang="en-US" altLang="zh-CN"/>
              <a:t>9.1-</a:t>
            </a:r>
            <a:r>
              <a:rPr lang="en-US" altLang="zh-CN">
                <a:solidFill>
                  <a:srgbClr val="0066FF"/>
                </a:solidFill>
              </a:rPr>
              <a:t>C3</a:t>
            </a:r>
            <a:r>
              <a:rPr lang="en-US" altLang="zh-CN"/>
              <a:t>] SELECT *</a:t>
            </a:r>
          </a:p>
          <a:p>
            <a:pPr>
              <a:lnSpc>
                <a:spcPct val="120000"/>
              </a:lnSpc>
              <a:buFont typeface="Wingdings" panose="05000000000000000000" pitchFamily="2" charset="2"/>
              <a:buNone/>
            </a:pPr>
            <a:r>
              <a:rPr lang="en-US" altLang="zh-CN"/>
              <a:t>                      FROM Student</a:t>
            </a:r>
          </a:p>
          <a:p>
            <a:pPr>
              <a:lnSpc>
                <a:spcPct val="120000"/>
              </a:lnSpc>
              <a:buFont typeface="Wingdings" panose="05000000000000000000" pitchFamily="2" charset="2"/>
              <a:buNone/>
            </a:pPr>
            <a:r>
              <a:rPr lang="en-US" altLang="zh-CN"/>
              <a:t>                      WHERE    Sage&gt;20</a:t>
            </a:r>
            <a:endParaRPr lang="zh-CN" altLang="en-US"/>
          </a:p>
          <a:p>
            <a:pPr lvl="1">
              <a:lnSpc>
                <a:spcPct val="120000"/>
              </a:lnSpc>
            </a:pPr>
            <a:r>
              <a:rPr lang="zh-CN" altLang="en-US"/>
              <a:t>假设</a:t>
            </a:r>
            <a:r>
              <a:rPr lang="en-US" altLang="zh-CN"/>
              <a:t>Sage </a:t>
            </a:r>
            <a:r>
              <a:rPr lang="zh-CN" altLang="en-US"/>
              <a:t>上有</a:t>
            </a:r>
            <a:r>
              <a:rPr lang="en-US" altLang="zh-CN"/>
              <a:t>B+</a:t>
            </a:r>
            <a:r>
              <a:rPr lang="zh-CN" altLang="en-US"/>
              <a:t>树索引</a:t>
            </a:r>
          </a:p>
          <a:p>
            <a:pPr lvl="1">
              <a:lnSpc>
                <a:spcPct val="120000"/>
              </a:lnSpc>
            </a:pPr>
            <a:r>
              <a:rPr lang="zh-CN" altLang="en-US"/>
              <a:t>算法：</a:t>
            </a:r>
          </a:p>
          <a:p>
            <a:pPr lvl="2">
              <a:lnSpc>
                <a:spcPct val="120000"/>
              </a:lnSpc>
              <a:buSzPct val="75000"/>
              <a:buFont typeface="Wingdings" panose="05000000000000000000" pitchFamily="2" charset="2"/>
              <a:buChar char="l"/>
            </a:pPr>
            <a:r>
              <a:rPr lang="zh-CN" altLang="en-US"/>
              <a:t>使用</a:t>
            </a:r>
            <a:r>
              <a:rPr lang="en-US" altLang="zh-CN"/>
              <a:t>B+</a:t>
            </a:r>
            <a:r>
              <a:rPr lang="zh-CN" altLang="en-US"/>
              <a:t>树索引找到</a:t>
            </a:r>
            <a:r>
              <a:rPr lang="en-US" altLang="zh-CN"/>
              <a:t>Sage=20</a:t>
            </a:r>
            <a:r>
              <a:rPr lang="zh-CN" altLang="en-US"/>
              <a:t>的索引项，以此为入口点在</a:t>
            </a:r>
            <a:r>
              <a:rPr lang="en-US" altLang="zh-CN"/>
              <a:t>B+</a:t>
            </a:r>
            <a:r>
              <a:rPr lang="zh-CN" altLang="en-US"/>
              <a:t>树的顺序集上得到</a:t>
            </a:r>
            <a:r>
              <a:rPr lang="en-US" altLang="zh-CN"/>
              <a:t>Sage&gt;20</a:t>
            </a:r>
            <a:r>
              <a:rPr lang="zh-CN" altLang="en-US"/>
              <a:t>的所有元组指针</a:t>
            </a:r>
          </a:p>
          <a:p>
            <a:pPr lvl="2">
              <a:lnSpc>
                <a:spcPct val="120000"/>
              </a:lnSpc>
              <a:buSzPct val="75000"/>
              <a:buFont typeface="Wingdings" panose="05000000000000000000" pitchFamily="2" charset="2"/>
              <a:buChar char="l"/>
            </a:pPr>
            <a:r>
              <a:rPr lang="zh-CN" altLang="en-US"/>
              <a:t>通过这些元组指针到</a:t>
            </a:r>
            <a:r>
              <a:rPr lang="en-US" altLang="zh-CN"/>
              <a:t>student</a:t>
            </a:r>
            <a:r>
              <a:rPr lang="zh-CN" altLang="en-US"/>
              <a:t>表中检索到所有年龄大于</a:t>
            </a:r>
            <a:r>
              <a:rPr lang="en-US" altLang="zh-CN"/>
              <a:t>20</a:t>
            </a:r>
            <a:r>
              <a:rPr lang="zh-CN" altLang="en-US"/>
              <a:t>的学生。 </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a:extLst>
              <a:ext uri="{FF2B5EF4-FFF2-40B4-BE49-F238E27FC236}">
                <a16:creationId xmlns:a16="http://schemas.microsoft.com/office/drawing/2014/main" id="{69E2C570-B308-4108-9ADE-4A58190D0D38}"/>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13314" name="内容占位符 2">
            <a:extLst>
              <a:ext uri="{FF2B5EF4-FFF2-40B4-BE49-F238E27FC236}">
                <a16:creationId xmlns:a16="http://schemas.microsoft.com/office/drawing/2014/main" id="{B05CDC90-C94C-4234-AF8A-F7CB896E3D93}"/>
              </a:ext>
            </a:extLst>
          </p:cNvPr>
          <p:cNvSpPr>
            <a:spLocks noGrp="1" noChangeArrowheads="1"/>
          </p:cNvSpPr>
          <p:nvPr>
            <p:ph idx="1"/>
          </p:nvPr>
        </p:nvSpPr>
        <p:spPr>
          <a:xfrm>
            <a:off x="250825" y="1098550"/>
            <a:ext cx="8580438" cy="5095875"/>
          </a:xfrm>
        </p:spPr>
        <p:txBody>
          <a:bodyPr/>
          <a:lstStyle/>
          <a:p>
            <a:pPr>
              <a:lnSpc>
                <a:spcPct val="120000"/>
              </a:lnSpc>
            </a:pPr>
            <a:r>
              <a:rPr lang="en-US" altLang="zh-CN"/>
              <a:t>[</a:t>
            </a:r>
            <a:r>
              <a:rPr lang="zh-CN" altLang="en-US"/>
              <a:t>例</a:t>
            </a:r>
            <a:r>
              <a:rPr lang="en-US" altLang="zh-CN"/>
              <a:t>9.1-</a:t>
            </a:r>
            <a:r>
              <a:rPr lang="en-US" altLang="zh-CN">
                <a:solidFill>
                  <a:srgbClr val="0066FF"/>
                </a:solidFill>
              </a:rPr>
              <a:t>C4</a:t>
            </a:r>
            <a:r>
              <a:rPr lang="en-US" altLang="zh-CN"/>
              <a:t>] SELECT *</a:t>
            </a:r>
          </a:p>
          <a:p>
            <a:pPr>
              <a:lnSpc>
                <a:spcPct val="120000"/>
              </a:lnSpc>
              <a:buFont typeface="Wingdings" panose="05000000000000000000" pitchFamily="2" charset="2"/>
              <a:buNone/>
            </a:pPr>
            <a:r>
              <a:rPr lang="en-US" altLang="zh-CN"/>
              <a:t>                      FROM Student</a:t>
            </a:r>
          </a:p>
          <a:p>
            <a:pPr>
              <a:lnSpc>
                <a:spcPct val="120000"/>
              </a:lnSpc>
              <a:buFont typeface="Wingdings" panose="05000000000000000000" pitchFamily="2" charset="2"/>
              <a:buNone/>
            </a:pPr>
            <a:r>
              <a:rPr lang="en-US" altLang="zh-CN"/>
              <a:t>                      WHERE Sdept='CS' AND Sage&gt;20;</a:t>
            </a:r>
            <a:endParaRPr lang="zh-CN" altLang="en-US"/>
          </a:p>
          <a:p>
            <a:pPr lvl="1">
              <a:lnSpc>
                <a:spcPct val="120000"/>
              </a:lnSpc>
            </a:pPr>
            <a:r>
              <a:rPr lang="zh-CN" altLang="en-US"/>
              <a:t>假设</a:t>
            </a:r>
            <a:r>
              <a:rPr lang="en-US" altLang="zh-CN"/>
              <a:t>Sdept</a:t>
            </a:r>
            <a:r>
              <a:rPr lang="zh-CN" altLang="en-US"/>
              <a:t>和</a:t>
            </a:r>
            <a:r>
              <a:rPr lang="en-US" altLang="zh-CN"/>
              <a:t>Sage</a:t>
            </a:r>
            <a:r>
              <a:rPr lang="zh-CN" altLang="en-US"/>
              <a:t>上都有索引</a:t>
            </a:r>
          </a:p>
          <a:p>
            <a:pPr lvl="1">
              <a:lnSpc>
                <a:spcPct val="120000"/>
              </a:lnSpc>
            </a:pPr>
            <a:r>
              <a:rPr lang="zh-CN" altLang="en-US"/>
              <a:t>算法一：分别用</a:t>
            </a:r>
            <a:r>
              <a:rPr lang="en-US" altLang="zh-CN"/>
              <a:t>Index Scan</a:t>
            </a:r>
            <a:r>
              <a:rPr lang="zh-CN" altLang="en-US"/>
              <a:t>找到</a:t>
            </a:r>
            <a:r>
              <a:rPr lang="en-US" altLang="zh-CN"/>
              <a:t>Sdept</a:t>
            </a:r>
            <a:r>
              <a:rPr lang="zh-CN" altLang="en-US"/>
              <a:t>＝</a:t>
            </a:r>
            <a:r>
              <a:rPr lang="en-US" altLang="zh-CN"/>
              <a:t>’CS’</a:t>
            </a:r>
            <a:r>
              <a:rPr lang="zh-CN" altLang="en-US"/>
              <a:t>的一组元组指针和</a:t>
            </a:r>
            <a:r>
              <a:rPr lang="en-US" altLang="zh-CN"/>
              <a:t>Sage&gt;20</a:t>
            </a:r>
            <a:r>
              <a:rPr lang="zh-CN" altLang="en-US"/>
              <a:t>的另一组元组指针</a:t>
            </a:r>
          </a:p>
          <a:p>
            <a:pPr lvl="2">
              <a:lnSpc>
                <a:spcPct val="120000"/>
              </a:lnSpc>
              <a:buSzPct val="75000"/>
              <a:buFont typeface="Wingdings" panose="05000000000000000000" pitchFamily="2" charset="2"/>
              <a:buChar char="l"/>
            </a:pPr>
            <a:r>
              <a:rPr lang="zh-CN" altLang="en-US"/>
              <a:t>求这两组指针的交集</a:t>
            </a:r>
          </a:p>
          <a:p>
            <a:pPr lvl="2">
              <a:lnSpc>
                <a:spcPct val="120000"/>
              </a:lnSpc>
              <a:buSzPct val="75000"/>
              <a:buFont typeface="Wingdings" panose="05000000000000000000" pitchFamily="2" charset="2"/>
              <a:buChar char="l"/>
            </a:pPr>
            <a:r>
              <a:rPr lang="zh-CN" altLang="en-US"/>
              <a:t>到</a:t>
            </a:r>
            <a:r>
              <a:rPr lang="en-US" altLang="zh-CN"/>
              <a:t>Student</a:t>
            </a:r>
            <a:r>
              <a:rPr lang="zh-CN" altLang="en-US"/>
              <a:t>表中检索</a:t>
            </a:r>
          </a:p>
          <a:p>
            <a:pPr lvl="2">
              <a:lnSpc>
                <a:spcPct val="120000"/>
              </a:lnSpc>
              <a:buSzPct val="75000"/>
              <a:buFont typeface="Wingdings" panose="05000000000000000000" pitchFamily="2" charset="2"/>
              <a:buChar char="l"/>
            </a:pPr>
            <a:r>
              <a:rPr lang="zh-CN" altLang="en-US"/>
              <a:t>得到计算机系年龄大于</a:t>
            </a:r>
            <a:r>
              <a:rPr lang="en-US" altLang="zh-CN"/>
              <a:t>20</a:t>
            </a:r>
            <a:r>
              <a:rPr lang="zh-CN" altLang="en-US"/>
              <a:t>的学生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93FB65FF-193E-483E-BDD0-7709A9B6BE4D}"/>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14338" name="内容占位符 2">
            <a:extLst>
              <a:ext uri="{FF2B5EF4-FFF2-40B4-BE49-F238E27FC236}">
                <a16:creationId xmlns:a16="http://schemas.microsoft.com/office/drawing/2014/main" id="{FD78689A-7B91-40B1-9FF8-6F16E378BE41}"/>
              </a:ext>
            </a:extLst>
          </p:cNvPr>
          <p:cNvSpPr>
            <a:spLocks noGrp="1" noChangeArrowheads="1"/>
          </p:cNvSpPr>
          <p:nvPr>
            <p:ph idx="1"/>
          </p:nvPr>
        </p:nvSpPr>
        <p:spPr>
          <a:xfrm>
            <a:off x="250825" y="1098550"/>
            <a:ext cx="8642350" cy="4854575"/>
          </a:xfrm>
        </p:spPr>
        <p:txBody>
          <a:bodyPr/>
          <a:lstStyle/>
          <a:p>
            <a:pPr lvl="1">
              <a:lnSpc>
                <a:spcPct val="150000"/>
              </a:lnSpc>
            </a:pPr>
            <a:r>
              <a:rPr lang="zh-CN" altLang="en-US"/>
              <a:t>算法二：找到</a:t>
            </a:r>
            <a:r>
              <a:rPr lang="en-US" altLang="zh-CN"/>
              <a:t>Sdept=’CS’</a:t>
            </a:r>
            <a:r>
              <a:rPr lang="zh-CN" altLang="en-US"/>
              <a:t>的一组元组指针，</a:t>
            </a:r>
          </a:p>
          <a:p>
            <a:pPr lvl="2">
              <a:lnSpc>
                <a:spcPct val="150000"/>
              </a:lnSpc>
              <a:buSzPct val="75000"/>
              <a:buFont typeface="Wingdings" panose="05000000000000000000" pitchFamily="2" charset="2"/>
              <a:buChar char="l"/>
            </a:pPr>
            <a:r>
              <a:rPr lang="zh-CN" altLang="en-US"/>
              <a:t>通过这些元组指针到</a:t>
            </a:r>
            <a:r>
              <a:rPr lang="en-US" altLang="zh-CN"/>
              <a:t>Student</a:t>
            </a:r>
            <a:r>
              <a:rPr lang="zh-CN" altLang="en-US"/>
              <a:t>表中检索</a:t>
            </a:r>
          </a:p>
          <a:p>
            <a:pPr lvl="2">
              <a:lnSpc>
                <a:spcPct val="150000"/>
              </a:lnSpc>
              <a:buSzPct val="75000"/>
              <a:buFont typeface="Wingdings" panose="05000000000000000000" pitchFamily="2" charset="2"/>
              <a:buChar char="l"/>
            </a:pPr>
            <a:r>
              <a:rPr lang="zh-CN" altLang="en-US"/>
              <a:t>对得到的元组检查另一些选择条件</a:t>
            </a:r>
            <a:r>
              <a:rPr lang="en-US" altLang="zh-CN"/>
              <a:t>(</a:t>
            </a:r>
            <a:r>
              <a:rPr lang="zh-CN" altLang="en-US"/>
              <a:t>如</a:t>
            </a:r>
            <a:r>
              <a:rPr lang="en-US" altLang="zh-CN"/>
              <a:t>Sage&gt;20)</a:t>
            </a:r>
            <a:r>
              <a:rPr lang="zh-CN" altLang="en-US"/>
              <a:t>是否满足</a:t>
            </a:r>
          </a:p>
          <a:p>
            <a:pPr lvl="2">
              <a:lnSpc>
                <a:spcPct val="150000"/>
              </a:lnSpc>
              <a:buSzPct val="75000"/>
              <a:buFont typeface="Wingdings" panose="05000000000000000000" pitchFamily="2" charset="2"/>
              <a:buChar char="l"/>
            </a:pPr>
            <a:r>
              <a:rPr lang="zh-CN" altLang="en-US"/>
              <a:t>把满足条件的元组作为结果输出。  </a:t>
            </a:r>
          </a:p>
          <a:p>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a:extLst>
              <a:ext uri="{FF2B5EF4-FFF2-40B4-BE49-F238E27FC236}">
                <a16:creationId xmlns:a16="http://schemas.microsoft.com/office/drawing/2014/main" id="{6812905D-F7EB-43EA-A2E2-A635CCC0329B}"/>
              </a:ext>
            </a:extLst>
          </p:cNvPr>
          <p:cNvSpPr>
            <a:spLocks noGrp="1" noChangeArrowheads="1"/>
          </p:cNvSpPr>
          <p:nvPr>
            <p:ph type="title"/>
          </p:nvPr>
        </p:nvSpPr>
        <p:spPr/>
        <p:txBody>
          <a:bodyPr/>
          <a:lstStyle/>
          <a:p>
            <a:r>
              <a:rPr lang="en-US" altLang="zh-CN" sz="3600"/>
              <a:t>2.</a:t>
            </a:r>
            <a:r>
              <a:rPr lang="zh-CN" altLang="zh-CN" sz="3600"/>
              <a:t>连接操作的实现 </a:t>
            </a:r>
            <a:endParaRPr lang="zh-CN" altLang="en-US" sz="3600"/>
          </a:p>
        </p:txBody>
      </p:sp>
      <p:sp>
        <p:nvSpPr>
          <p:cNvPr id="3" name="内容占位符 2">
            <a:extLst>
              <a:ext uri="{FF2B5EF4-FFF2-40B4-BE49-F238E27FC236}">
                <a16:creationId xmlns:a16="http://schemas.microsoft.com/office/drawing/2014/main" id="{1CE51458-A415-486F-8FC4-D168B8319DC4}"/>
              </a:ext>
            </a:extLst>
          </p:cNvPr>
          <p:cNvSpPr>
            <a:spLocks noGrp="1"/>
          </p:cNvSpPr>
          <p:nvPr>
            <p:ph idx="1"/>
          </p:nvPr>
        </p:nvSpPr>
        <p:spPr>
          <a:ln>
            <a:miter/>
          </a:ln>
        </p:spPr>
        <p:txBody>
          <a:bodyPr/>
          <a:lstStyle/>
          <a:p>
            <a:pPr marL="0" indent="0">
              <a:lnSpc>
                <a:spcPct val="120000"/>
              </a:lnSpc>
              <a:buFont typeface="Wingdings" panose="05000000000000000000" pitchFamily="2" charset="2"/>
              <a:buNone/>
            </a:pPr>
            <a:r>
              <a:rPr lang="zh-CN" altLang="en-US" u="sng" noProof="1">
                <a:solidFill>
                  <a:srgbClr val="0066FF"/>
                </a:solidFill>
              </a:rPr>
              <a:t>连接操作</a:t>
            </a:r>
            <a:r>
              <a:rPr lang="zh-CN" altLang="en-US" noProof="1">
                <a:solidFill>
                  <a:srgbClr val="0066FF"/>
                </a:solidFill>
              </a:rPr>
              <a:t>是查询处理中最耗时的操作之一</a:t>
            </a:r>
            <a:r>
              <a:rPr lang="zh-CN" altLang="en-US" noProof="1">
                <a:solidFill>
                  <a:srgbClr val="000000"/>
                </a:solidFill>
              </a:rPr>
              <a:t> </a:t>
            </a:r>
          </a:p>
          <a:p>
            <a:pPr marL="0" indent="0">
              <a:lnSpc>
                <a:spcPct val="120000"/>
              </a:lnSpc>
              <a:buFont typeface="Wingdings" panose="05000000000000000000" pitchFamily="2" charset="2"/>
              <a:buNone/>
            </a:pPr>
            <a:r>
              <a:rPr lang="zh-CN" altLang="en-US" sz="1800" noProof="1">
                <a:solidFill>
                  <a:srgbClr val="000000"/>
                </a:solidFill>
              </a:rPr>
              <a:t>（本节只讨论等值连接或自然连接最常用的实现算法 ）</a:t>
            </a:r>
          </a:p>
          <a:p>
            <a:pPr marL="0" indent="0">
              <a:buFont typeface="Wingdings" panose="05000000000000000000" pitchFamily="2" charset="2"/>
              <a:buNone/>
            </a:pPr>
            <a:r>
              <a:rPr lang="en-US" altLang="zh-CN" noProof="1">
                <a:solidFill>
                  <a:srgbClr val="000000"/>
                </a:solidFill>
              </a:rPr>
              <a:t>[</a:t>
            </a:r>
            <a:r>
              <a:rPr lang="zh-CN" altLang="en-US" noProof="1">
                <a:solidFill>
                  <a:srgbClr val="000000"/>
                </a:solidFill>
              </a:rPr>
              <a:t>例9.</a:t>
            </a:r>
            <a:r>
              <a:rPr lang="en-US" altLang="zh-CN" noProof="1">
                <a:solidFill>
                  <a:srgbClr val="000000"/>
                </a:solidFill>
              </a:rPr>
              <a:t>2]</a:t>
            </a:r>
            <a:r>
              <a:rPr lang="zh-CN" altLang="en-US" noProof="1">
                <a:solidFill>
                  <a:srgbClr val="000000"/>
                </a:solidFill>
              </a:rPr>
              <a:t>   </a:t>
            </a:r>
            <a:r>
              <a:rPr lang="en-US" altLang="zh-CN" noProof="1">
                <a:solidFill>
                  <a:srgbClr val="000000"/>
                </a:solidFill>
              </a:rPr>
              <a:t>SELECT * </a:t>
            </a:r>
          </a:p>
          <a:p>
            <a:pPr marL="0" indent="0">
              <a:buFont typeface="Wingdings" panose="05000000000000000000" pitchFamily="2" charset="2"/>
              <a:buNone/>
            </a:pPr>
            <a:r>
              <a:rPr lang="en-US" altLang="zh-CN" noProof="1">
                <a:solidFill>
                  <a:srgbClr val="000000"/>
                </a:solidFill>
              </a:rPr>
              <a:t>                  FROM    Student, SC 		      </a:t>
            </a:r>
          </a:p>
          <a:p>
            <a:pPr marL="0" indent="0">
              <a:buFont typeface="Wingdings" panose="05000000000000000000" pitchFamily="2" charset="2"/>
              <a:buNone/>
            </a:pPr>
            <a:r>
              <a:rPr lang="en-US" altLang="zh-CN" noProof="1">
                <a:solidFill>
                  <a:srgbClr val="000000"/>
                </a:solidFill>
              </a:rPr>
              <a:t>                  WHERE Student.Sno=SC.Sno;</a:t>
            </a:r>
            <a:r>
              <a:rPr lang="zh-CN" altLang="en-US" noProof="1">
                <a:solidFill>
                  <a:srgbClr val="000000"/>
                </a:solidFill>
              </a:rPr>
              <a:t> </a:t>
            </a:r>
          </a:p>
          <a:p>
            <a:pPr marL="0" indent="0">
              <a:lnSpc>
                <a:spcPct val="150000"/>
              </a:lnSpc>
              <a:buFont typeface="Wingdings" panose="05000000000000000000" pitchFamily="2" charset="2"/>
              <a:buNone/>
            </a:pPr>
            <a:r>
              <a:rPr lang="zh-CN" altLang="en-US" sz="2000" u="sng" noProof="1">
                <a:effectLst>
                  <a:outerShdw blurRad="38100" dist="38100" dir="2700000">
                    <a:srgbClr val="C0C0C0"/>
                  </a:outerShdw>
                </a:effectLst>
                <a:sym typeface="宋体" panose="02010600030101010101" pitchFamily="2" charset="-122"/>
              </a:rPr>
              <a:t>（</a:t>
            </a:r>
            <a:r>
              <a:rPr lang="en-US" altLang="zh-CN" sz="2000" u="sng" noProof="1">
                <a:effectLst>
                  <a:outerShdw blurRad="38100" dist="38100" dir="2700000">
                    <a:srgbClr val="C0C0C0"/>
                  </a:outerShdw>
                </a:effectLst>
                <a:sym typeface="宋体" panose="02010600030101010101" pitchFamily="2" charset="-122"/>
              </a:rPr>
              <a:t>1</a:t>
            </a:r>
            <a:r>
              <a:rPr lang="zh-CN" altLang="en-US" sz="2000" u="sng" noProof="1">
                <a:effectLst>
                  <a:outerShdw blurRad="38100" dist="38100" dir="2700000">
                    <a:srgbClr val="C0C0C0"/>
                  </a:outerShdw>
                </a:effectLst>
                <a:sym typeface="宋体" panose="02010600030101010101" pitchFamily="2" charset="-122"/>
              </a:rPr>
              <a:t>）嵌套循环算法</a:t>
            </a:r>
            <a:r>
              <a:rPr lang="en-US" altLang="zh-CN" sz="2000" u="sng" noProof="1">
                <a:effectLst>
                  <a:outerShdw blurRad="38100" dist="38100" dir="2700000">
                    <a:srgbClr val="C0C0C0"/>
                  </a:outerShdw>
                </a:effectLst>
                <a:sym typeface="宋体" panose="02010600030101010101" pitchFamily="2" charset="-122"/>
              </a:rPr>
              <a:t>(nested loop join) </a:t>
            </a:r>
          </a:p>
          <a:p>
            <a:pPr marL="0" indent="0">
              <a:lnSpc>
                <a:spcPct val="150000"/>
              </a:lnSpc>
              <a:buFont typeface="Wingdings" panose="05000000000000000000" pitchFamily="2" charset="2"/>
              <a:buNone/>
            </a:pPr>
            <a:r>
              <a:rPr lang="zh-CN" altLang="en-US" sz="2000" u="sng" noProof="1">
                <a:effectLst>
                  <a:outerShdw blurRad="38100" dist="38100" dir="2700000">
                    <a:srgbClr val="C0C0C0"/>
                  </a:outerShdw>
                </a:effectLst>
                <a:sym typeface="宋体" panose="02010600030101010101" pitchFamily="2" charset="-122"/>
              </a:rPr>
              <a:t>（</a:t>
            </a:r>
            <a:r>
              <a:rPr lang="en-US" altLang="zh-CN" sz="2000" u="sng" noProof="1">
                <a:effectLst>
                  <a:outerShdw blurRad="38100" dist="38100" dir="2700000">
                    <a:srgbClr val="C0C0C0"/>
                  </a:outerShdw>
                </a:effectLst>
                <a:sym typeface="宋体" panose="02010600030101010101" pitchFamily="2" charset="-122"/>
              </a:rPr>
              <a:t>2</a:t>
            </a:r>
            <a:r>
              <a:rPr lang="zh-CN" altLang="en-US" sz="2000" u="sng" noProof="1">
                <a:effectLst>
                  <a:outerShdw blurRad="38100" dist="38100" dir="2700000">
                    <a:srgbClr val="C0C0C0"/>
                  </a:outerShdw>
                </a:effectLst>
                <a:sym typeface="宋体" panose="02010600030101010101" pitchFamily="2" charset="-122"/>
              </a:rPr>
              <a:t>）排序</a:t>
            </a:r>
            <a:r>
              <a:rPr lang="en-US" altLang="zh-CN" sz="2000" u="sng" noProof="1">
                <a:effectLst>
                  <a:outerShdw blurRad="38100" dist="38100" dir="2700000">
                    <a:srgbClr val="C0C0C0"/>
                  </a:outerShdw>
                </a:effectLst>
                <a:sym typeface="宋体" panose="02010600030101010101" pitchFamily="2" charset="-122"/>
              </a:rPr>
              <a:t>-</a:t>
            </a:r>
            <a:r>
              <a:rPr lang="zh-CN" altLang="en-US" sz="2000" u="sng" noProof="1">
                <a:effectLst>
                  <a:outerShdw blurRad="38100" dist="38100" dir="2700000">
                    <a:srgbClr val="C0C0C0"/>
                  </a:outerShdw>
                </a:effectLst>
                <a:sym typeface="宋体" panose="02010600030101010101" pitchFamily="2" charset="-122"/>
              </a:rPr>
              <a:t>合并算法</a:t>
            </a:r>
            <a:r>
              <a:rPr lang="en-US" altLang="zh-CN" sz="2000" u="sng" noProof="1">
                <a:effectLst>
                  <a:outerShdw blurRad="38100" dist="38100" dir="2700000">
                    <a:srgbClr val="C0C0C0"/>
                  </a:outerShdw>
                </a:effectLst>
                <a:sym typeface="宋体" panose="02010600030101010101" pitchFamily="2" charset="-122"/>
              </a:rPr>
              <a:t>(sort-merge join </a:t>
            </a:r>
            <a:r>
              <a:rPr lang="zh-CN" altLang="en-US" sz="2000" u="sng" noProof="1">
                <a:effectLst>
                  <a:outerShdw blurRad="38100" dist="38100" dir="2700000">
                    <a:srgbClr val="C0C0C0"/>
                  </a:outerShdw>
                </a:effectLst>
                <a:sym typeface="宋体" panose="02010600030101010101" pitchFamily="2" charset="-122"/>
              </a:rPr>
              <a:t>或</a:t>
            </a:r>
            <a:r>
              <a:rPr lang="en-US" altLang="zh-CN" sz="2000" u="sng" noProof="1">
                <a:effectLst>
                  <a:outerShdw blurRad="38100" dist="38100" dir="2700000">
                    <a:srgbClr val="C0C0C0"/>
                  </a:outerShdw>
                </a:effectLst>
                <a:sym typeface="宋体" panose="02010600030101010101" pitchFamily="2" charset="-122"/>
              </a:rPr>
              <a:t>merge join)</a:t>
            </a:r>
          </a:p>
          <a:p>
            <a:pPr marL="0" indent="0">
              <a:lnSpc>
                <a:spcPct val="150000"/>
              </a:lnSpc>
              <a:buFont typeface="Wingdings" panose="05000000000000000000" pitchFamily="2" charset="2"/>
              <a:buNone/>
            </a:pPr>
            <a:r>
              <a:rPr lang="zh-CN" altLang="en-US" sz="2000" noProof="1">
                <a:solidFill>
                  <a:srgbClr val="000000"/>
                </a:solidFill>
                <a:sym typeface="宋体" panose="02010600030101010101" pitchFamily="2" charset="-122"/>
              </a:rPr>
              <a:t>（</a:t>
            </a:r>
            <a:r>
              <a:rPr lang="en-US" altLang="zh-CN" sz="2000" noProof="1">
                <a:solidFill>
                  <a:srgbClr val="000000"/>
                </a:solidFill>
                <a:sym typeface="宋体" panose="02010600030101010101" pitchFamily="2" charset="-122"/>
              </a:rPr>
              <a:t>3</a:t>
            </a:r>
            <a:r>
              <a:rPr lang="zh-CN" altLang="en-US" sz="2000" noProof="1">
                <a:solidFill>
                  <a:srgbClr val="000000"/>
                </a:solidFill>
                <a:sym typeface="宋体" panose="02010600030101010101" pitchFamily="2" charset="-122"/>
              </a:rPr>
              <a:t>）索引连接</a:t>
            </a:r>
            <a:r>
              <a:rPr lang="en-US" altLang="zh-CN" sz="2000" noProof="1">
                <a:solidFill>
                  <a:srgbClr val="000000"/>
                </a:solidFill>
                <a:sym typeface="宋体" panose="02010600030101010101" pitchFamily="2" charset="-122"/>
              </a:rPr>
              <a:t>(index join)</a:t>
            </a:r>
            <a:r>
              <a:rPr lang="zh-CN" altLang="en-US" sz="2000" noProof="1">
                <a:solidFill>
                  <a:srgbClr val="000000"/>
                </a:solidFill>
                <a:sym typeface="宋体" panose="02010600030101010101" pitchFamily="2" charset="-122"/>
              </a:rPr>
              <a:t>算法 </a:t>
            </a:r>
          </a:p>
          <a:p>
            <a:pPr marL="0" indent="0">
              <a:lnSpc>
                <a:spcPct val="150000"/>
              </a:lnSpc>
              <a:buFont typeface="Wingdings" panose="05000000000000000000" pitchFamily="2" charset="2"/>
              <a:buNone/>
            </a:pPr>
            <a:r>
              <a:rPr lang="zh-CN" altLang="en-US" sz="2000" noProof="1">
                <a:solidFill>
                  <a:srgbClr val="000000"/>
                </a:solidFill>
                <a:sym typeface="宋体" panose="02010600030101010101" pitchFamily="2" charset="-122"/>
              </a:rPr>
              <a:t>（</a:t>
            </a:r>
            <a:r>
              <a:rPr lang="en-US" altLang="zh-CN" sz="2000" noProof="1">
                <a:solidFill>
                  <a:srgbClr val="000000"/>
                </a:solidFill>
                <a:sym typeface="宋体" panose="02010600030101010101" pitchFamily="2" charset="-122"/>
              </a:rPr>
              <a:t>4</a:t>
            </a:r>
            <a:r>
              <a:rPr lang="zh-CN" altLang="en-US" sz="2000" noProof="1">
                <a:solidFill>
                  <a:srgbClr val="000000"/>
                </a:solidFill>
                <a:sym typeface="宋体" panose="02010600030101010101" pitchFamily="2" charset="-122"/>
              </a:rPr>
              <a:t>）</a:t>
            </a:r>
            <a:r>
              <a:rPr lang="en-US" altLang="zh-CN" sz="2000" noProof="1">
                <a:solidFill>
                  <a:srgbClr val="000000"/>
                </a:solidFill>
                <a:sym typeface="宋体" panose="02010600030101010101" pitchFamily="2" charset="-122"/>
              </a:rPr>
              <a:t>Hash Join</a:t>
            </a:r>
            <a:r>
              <a:rPr lang="zh-CN" altLang="en-US" sz="2000" noProof="1">
                <a:solidFill>
                  <a:srgbClr val="000000"/>
                </a:solidFill>
                <a:sym typeface="宋体" panose="02010600030101010101" pitchFamily="2" charset="-122"/>
              </a:rPr>
              <a:t>算法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661BB090-1179-4357-A516-82A0D896C1E7}"/>
              </a:ext>
            </a:extLst>
          </p:cNvPr>
          <p:cNvSpPr>
            <a:spLocks noGrp="1" noChangeArrowheads="1"/>
          </p:cNvSpPr>
          <p:nvPr>
            <p:ph type="title"/>
          </p:nvPr>
        </p:nvSpPr>
        <p:spPr/>
        <p:txBody>
          <a:bodyPr/>
          <a:lstStyle/>
          <a:p>
            <a:r>
              <a:rPr lang="zh-CN" altLang="zh-CN" sz="3600"/>
              <a:t>连接操作的实现（续）</a:t>
            </a:r>
            <a:endParaRPr lang="zh-CN" altLang="en-US" sz="3600"/>
          </a:p>
        </p:txBody>
      </p:sp>
      <p:sp>
        <p:nvSpPr>
          <p:cNvPr id="32771" name="内容占位符 2">
            <a:extLst>
              <a:ext uri="{FF2B5EF4-FFF2-40B4-BE49-F238E27FC236}">
                <a16:creationId xmlns:a16="http://schemas.microsoft.com/office/drawing/2014/main" id="{4EAE3866-9752-49A8-AB0F-7048031799B6}"/>
              </a:ext>
            </a:extLst>
          </p:cNvPr>
          <p:cNvSpPr>
            <a:spLocks noGrp="1"/>
          </p:cNvSpPr>
          <p:nvPr>
            <p:ph idx="1"/>
          </p:nvPr>
        </p:nvSpPr>
        <p:spPr>
          <a:xfrm>
            <a:off x="457200" y="1098550"/>
            <a:ext cx="8229600" cy="5095875"/>
          </a:xfrm>
          <a:ln>
            <a:miter/>
          </a:ln>
        </p:spPr>
        <p:txBody>
          <a:bodyPr/>
          <a:lstStyle/>
          <a:p>
            <a:pPr marL="0" indent="0">
              <a:lnSpc>
                <a:spcPct val="120000"/>
              </a:lnSpc>
              <a:buFont typeface="Wingdings" panose="05000000000000000000" pitchFamily="2" charset="2"/>
              <a:buNone/>
              <a:defRPr/>
            </a:pPr>
            <a:r>
              <a:rPr lang="zh-CN" altLang="en-US" dirty="0"/>
              <a:t>（</a:t>
            </a:r>
            <a:r>
              <a:rPr lang="en-US" altLang="zh-CN" dirty="0"/>
              <a:t>1</a:t>
            </a:r>
            <a:r>
              <a:rPr lang="zh-CN" altLang="en-US" dirty="0"/>
              <a:t>）嵌套循环算法</a:t>
            </a:r>
            <a:r>
              <a:rPr lang="en-US" altLang="zh-CN" dirty="0"/>
              <a:t>(nested loop join)</a:t>
            </a:r>
            <a:endParaRPr lang="zh-CN" altLang="en-US" dirty="0"/>
          </a:p>
          <a:p>
            <a:pPr marL="914400" lvl="1" indent="-457200">
              <a:lnSpc>
                <a:spcPct val="120000"/>
              </a:lnSpc>
              <a:buFont typeface="+mj-ea"/>
              <a:buAutoNum type="circleNumDbPlain"/>
              <a:defRPr/>
            </a:pPr>
            <a:r>
              <a:rPr lang="zh-CN" altLang="en-US" dirty="0"/>
              <a:t>对外层循环</a:t>
            </a:r>
            <a:r>
              <a:rPr lang="en-US" altLang="zh-CN" dirty="0"/>
              <a:t>(Student</a:t>
            </a:r>
            <a:r>
              <a:rPr lang="zh-CN" altLang="en-US" dirty="0"/>
              <a:t>表</a:t>
            </a:r>
            <a:r>
              <a:rPr lang="en-US" altLang="zh-CN" dirty="0"/>
              <a:t>)</a:t>
            </a:r>
            <a:r>
              <a:rPr lang="zh-CN" altLang="en-US" dirty="0"/>
              <a:t>的每一个元组</a:t>
            </a:r>
            <a:r>
              <a:rPr lang="en-US" altLang="zh-CN" dirty="0"/>
              <a:t>(s)</a:t>
            </a:r>
            <a:r>
              <a:rPr lang="zh-CN" altLang="en-US" dirty="0"/>
              <a:t>，检索内层循环</a:t>
            </a:r>
            <a:r>
              <a:rPr lang="en-US" altLang="zh-CN" dirty="0"/>
              <a:t>(SC</a:t>
            </a:r>
            <a:r>
              <a:rPr lang="zh-CN" altLang="en-US" dirty="0"/>
              <a:t>表</a:t>
            </a:r>
            <a:r>
              <a:rPr lang="en-US" altLang="zh-CN" dirty="0"/>
              <a:t>)</a:t>
            </a:r>
            <a:r>
              <a:rPr lang="zh-CN" altLang="en-US" dirty="0"/>
              <a:t>中的每一个元组</a:t>
            </a:r>
            <a:r>
              <a:rPr lang="en-US" altLang="zh-CN" dirty="0"/>
              <a:t>(</a:t>
            </a:r>
            <a:r>
              <a:rPr lang="en-US" altLang="zh-CN" dirty="0" err="1"/>
              <a:t>sc</a:t>
            </a:r>
            <a:r>
              <a:rPr lang="en-US" altLang="zh-CN" dirty="0"/>
              <a:t>)</a:t>
            </a:r>
            <a:endParaRPr lang="zh-CN" altLang="en-US" dirty="0"/>
          </a:p>
          <a:p>
            <a:pPr marL="914400" lvl="1" indent="-457200">
              <a:lnSpc>
                <a:spcPct val="120000"/>
              </a:lnSpc>
              <a:buFont typeface="+mj-ea"/>
              <a:buAutoNum type="circleNumDbPlain"/>
              <a:defRPr/>
            </a:pPr>
            <a:r>
              <a:rPr lang="zh-CN" altLang="en-US" dirty="0"/>
              <a:t>检查这两个元组在连接属性</a:t>
            </a:r>
            <a:r>
              <a:rPr lang="en-US" altLang="zh-CN" dirty="0"/>
              <a:t>(</a:t>
            </a:r>
            <a:r>
              <a:rPr lang="en-US" altLang="zh-CN" dirty="0" err="1"/>
              <a:t>Sno</a:t>
            </a:r>
            <a:r>
              <a:rPr lang="en-US" altLang="zh-CN" dirty="0"/>
              <a:t>)</a:t>
            </a:r>
            <a:r>
              <a:rPr lang="zh-CN" altLang="en-US" dirty="0"/>
              <a:t>上是否相等</a:t>
            </a:r>
          </a:p>
          <a:p>
            <a:pPr marL="914400" lvl="1" indent="-457200">
              <a:lnSpc>
                <a:spcPct val="120000"/>
              </a:lnSpc>
              <a:buFont typeface="+mj-ea"/>
              <a:buAutoNum type="circleNumDbPlain"/>
              <a:defRPr/>
            </a:pPr>
            <a:r>
              <a:rPr lang="zh-CN" altLang="en-US" dirty="0"/>
              <a:t>如果满足连接条件，则串接后作为结果输出，直到外层循环表中的元组处理完为止。</a:t>
            </a:r>
            <a:endParaRPr lang="en-US" altLang="zh-CN" dirty="0"/>
          </a:p>
          <a:p>
            <a:pPr>
              <a:lnSpc>
                <a:spcPct val="120000"/>
              </a:lnSpc>
              <a:defRPr/>
            </a:pPr>
            <a:endParaRPr lang="zh-CN" altLang="en-US" dirty="0"/>
          </a:p>
          <a:p>
            <a:pPr>
              <a:defRPr/>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D6BF22E1-67FA-4820-8C27-F1C82814A29D}"/>
              </a:ext>
            </a:extLst>
          </p:cNvPr>
          <p:cNvSpPr>
            <a:spLocks noGrp="1" noChangeArrowheads="1"/>
          </p:cNvSpPr>
          <p:nvPr>
            <p:ph type="title"/>
          </p:nvPr>
        </p:nvSpPr>
        <p:spPr/>
        <p:txBody>
          <a:bodyPr/>
          <a:lstStyle/>
          <a:p>
            <a:r>
              <a:rPr lang="zh-CN" altLang="zh-CN" sz="3600"/>
              <a:t>连接操作的实现（续）</a:t>
            </a:r>
            <a:endParaRPr lang="zh-CN" altLang="en-US" sz="3600"/>
          </a:p>
        </p:txBody>
      </p:sp>
      <p:sp>
        <p:nvSpPr>
          <p:cNvPr id="17410" name="内容占位符 2">
            <a:extLst>
              <a:ext uri="{FF2B5EF4-FFF2-40B4-BE49-F238E27FC236}">
                <a16:creationId xmlns:a16="http://schemas.microsoft.com/office/drawing/2014/main" id="{E5914F41-22EA-4994-AF26-EC58D7414B4C}"/>
              </a:ext>
            </a:extLst>
          </p:cNvPr>
          <p:cNvSpPr>
            <a:spLocks noGrp="1" noChangeArrowheads="1"/>
          </p:cNvSpPr>
          <p:nvPr>
            <p:ph idx="1"/>
          </p:nvPr>
        </p:nvSpPr>
        <p:spPr>
          <a:xfrm>
            <a:off x="457200" y="1098550"/>
            <a:ext cx="8229600" cy="5095875"/>
          </a:xfrm>
        </p:spPr>
        <p:txBody>
          <a:bodyPr/>
          <a:lstStyle/>
          <a:p>
            <a:pPr marL="0" indent="0">
              <a:buFont typeface="Wingdings" panose="05000000000000000000" pitchFamily="2" charset="2"/>
              <a:buNone/>
            </a:pPr>
            <a:r>
              <a:rPr lang="zh-CN" altLang="en-US"/>
              <a:t>（</a:t>
            </a:r>
            <a:r>
              <a:rPr lang="en-US" altLang="zh-CN"/>
              <a:t>2</a:t>
            </a:r>
            <a:r>
              <a:rPr lang="zh-CN" altLang="en-US"/>
              <a:t>）排序</a:t>
            </a:r>
            <a:r>
              <a:rPr lang="en-US" altLang="zh-CN"/>
              <a:t>-</a:t>
            </a:r>
            <a:r>
              <a:rPr lang="zh-CN" altLang="en-US"/>
              <a:t>合并算法</a:t>
            </a:r>
            <a:r>
              <a:rPr lang="en-US" altLang="zh-CN"/>
              <a:t>(sort-merge join </a:t>
            </a:r>
            <a:r>
              <a:rPr lang="zh-CN" altLang="en-US"/>
              <a:t>或</a:t>
            </a:r>
            <a:r>
              <a:rPr lang="en-US" altLang="zh-CN"/>
              <a:t>merge </a:t>
            </a:r>
          </a:p>
          <a:p>
            <a:pPr marL="0" indent="0">
              <a:buFont typeface="Wingdings" panose="05000000000000000000" pitchFamily="2" charset="2"/>
              <a:buNone/>
            </a:pPr>
            <a:r>
              <a:rPr lang="en-US" altLang="zh-CN"/>
              <a:t>          join) </a:t>
            </a:r>
            <a:endParaRPr lang="zh-CN" altLang="en-US"/>
          </a:p>
          <a:p>
            <a:pPr marL="914400" lvl="1" indent="-457200">
              <a:buFont typeface="Arial" panose="020B0604020202020204" pitchFamily="34" charset="0"/>
              <a:buAutoNum type="circleNumDbPlain"/>
            </a:pPr>
            <a:r>
              <a:rPr lang="zh-CN" altLang="en-US"/>
              <a:t>如果连接的表没有排好序，先对</a:t>
            </a:r>
            <a:r>
              <a:rPr lang="en-US" altLang="zh-CN"/>
              <a:t>Student</a:t>
            </a:r>
            <a:r>
              <a:rPr lang="zh-CN" altLang="en-US"/>
              <a:t>表和</a:t>
            </a:r>
            <a:r>
              <a:rPr lang="en-US" altLang="zh-CN"/>
              <a:t>SC</a:t>
            </a:r>
            <a:r>
              <a:rPr lang="zh-CN" altLang="en-US"/>
              <a:t>表按连接属性</a:t>
            </a:r>
            <a:r>
              <a:rPr lang="en-US" altLang="zh-CN"/>
              <a:t>Sno</a:t>
            </a:r>
            <a:r>
              <a:rPr lang="zh-CN" altLang="en-US"/>
              <a:t>排序 </a:t>
            </a:r>
          </a:p>
          <a:p>
            <a:pPr marL="914400" lvl="1" indent="-457200">
              <a:buFont typeface="Arial" panose="020B0604020202020204" pitchFamily="34" charset="0"/>
              <a:buAutoNum type="circleNumDbPlain"/>
            </a:pPr>
            <a:r>
              <a:rPr lang="zh-CN" altLang="en-US"/>
              <a:t>取</a:t>
            </a:r>
            <a:r>
              <a:rPr lang="en-US" altLang="zh-CN"/>
              <a:t>Student</a:t>
            </a:r>
            <a:r>
              <a:rPr lang="zh-CN" altLang="en-US"/>
              <a:t>表中第一个</a:t>
            </a:r>
            <a:r>
              <a:rPr lang="en-US" altLang="zh-CN"/>
              <a:t>Sno</a:t>
            </a:r>
            <a:r>
              <a:rPr lang="zh-CN" altLang="en-US"/>
              <a:t>，依次扫描</a:t>
            </a:r>
            <a:r>
              <a:rPr lang="en-US" altLang="zh-CN"/>
              <a:t>SC</a:t>
            </a:r>
            <a:r>
              <a:rPr lang="zh-CN" altLang="en-US"/>
              <a:t>表中具有相同</a:t>
            </a:r>
            <a:r>
              <a:rPr lang="en-US" altLang="zh-CN"/>
              <a:t>Sno</a:t>
            </a:r>
            <a:r>
              <a:rPr lang="zh-CN" altLang="en-US"/>
              <a:t>的元组 </a:t>
            </a:r>
          </a:p>
          <a:p>
            <a:pPr marL="914400" lvl="1" indent="-457200">
              <a:buFont typeface="Arial" panose="020B0604020202020204" pitchFamily="34" charset="0"/>
              <a:buAutoNum type="circleNumDbPlain"/>
            </a:pPr>
            <a:r>
              <a:rPr lang="zh-CN" altLang="en-US"/>
              <a:t>当扫描到</a:t>
            </a:r>
            <a:r>
              <a:rPr lang="en-US" altLang="zh-CN"/>
              <a:t>Sno</a:t>
            </a:r>
            <a:r>
              <a:rPr lang="zh-CN" altLang="en-US"/>
              <a:t>不相同的第一个</a:t>
            </a:r>
            <a:r>
              <a:rPr lang="en-US" altLang="zh-CN"/>
              <a:t>SC</a:t>
            </a:r>
            <a:r>
              <a:rPr lang="zh-CN" altLang="en-US"/>
              <a:t>元组时，返回</a:t>
            </a:r>
            <a:r>
              <a:rPr lang="en-US" altLang="zh-CN"/>
              <a:t>Student</a:t>
            </a:r>
            <a:r>
              <a:rPr lang="zh-CN" altLang="en-US"/>
              <a:t>表扫描它的下一个元组，再扫描</a:t>
            </a:r>
            <a:r>
              <a:rPr lang="en-US" altLang="zh-CN"/>
              <a:t>SC</a:t>
            </a:r>
            <a:r>
              <a:rPr lang="zh-CN" altLang="en-US"/>
              <a:t>表中具有相同</a:t>
            </a:r>
            <a:r>
              <a:rPr lang="en-US" altLang="zh-CN"/>
              <a:t>Sno</a:t>
            </a:r>
            <a:r>
              <a:rPr lang="zh-CN" altLang="en-US"/>
              <a:t>的元组，把它们连接起来 </a:t>
            </a:r>
          </a:p>
          <a:p>
            <a:pPr marL="914400" lvl="1" indent="-457200">
              <a:buFont typeface="Arial" panose="020B0604020202020204" pitchFamily="34" charset="0"/>
              <a:buAutoNum type="circleNumDbPlain"/>
            </a:pPr>
            <a:r>
              <a:rPr lang="zh-CN" altLang="en-US"/>
              <a:t>重复上述步骤直到</a:t>
            </a:r>
            <a:r>
              <a:rPr lang="en-US" altLang="zh-CN"/>
              <a:t>Student </a:t>
            </a:r>
            <a:r>
              <a:rPr lang="zh-CN" altLang="en-US"/>
              <a:t>表扫描完</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1398B94B-3C59-4798-A8AF-E00F2C5F8658}"/>
              </a:ext>
            </a:extLst>
          </p:cNvPr>
          <p:cNvSpPr>
            <a:spLocks noGrp="1" noChangeArrowheads="1"/>
          </p:cNvSpPr>
          <p:nvPr>
            <p:ph type="title"/>
          </p:nvPr>
        </p:nvSpPr>
        <p:spPr/>
        <p:txBody>
          <a:bodyPr/>
          <a:lstStyle/>
          <a:p>
            <a:r>
              <a:rPr lang="zh-CN" altLang="zh-CN" sz="3600"/>
              <a:t>连接操作的实现（续）</a:t>
            </a:r>
            <a:endParaRPr lang="zh-CN" altLang="en-US" sz="3600"/>
          </a:p>
        </p:txBody>
      </p:sp>
      <p:grpSp>
        <p:nvGrpSpPr>
          <p:cNvPr id="18434" name="组合 11">
            <a:extLst>
              <a:ext uri="{FF2B5EF4-FFF2-40B4-BE49-F238E27FC236}">
                <a16:creationId xmlns:a16="http://schemas.microsoft.com/office/drawing/2014/main" id="{67748FDA-D22D-4E87-89D0-0ED7C113C530}"/>
              </a:ext>
            </a:extLst>
          </p:cNvPr>
          <p:cNvGrpSpPr>
            <a:grpSpLocks/>
          </p:cNvGrpSpPr>
          <p:nvPr/>
        </p:nvGrpSpPr>
        <p:grpSpPr bwMode="auto">
          <a:xfrm>
            <a:off x="1187450" y="908050"/>
            <a:ext cx="5976938" cy="2917825"/>
            <a:chOff x="1115616" y="1700808"/>
            <a:chExt cx="5977335" cy="2917934"/>
          </a:xfrm>
        </p:grpSpPr>
        <p:sp>
          <p:nvSpPr>
            <p:cNvPr id="18435" name="Rectangle 5">
              <a:extLst>
                <a:ext uri="{FF2B5EF4-FFF2-40B4-BE49-F238E27FC236}">
                  <a16:creationId xmlns:a16="http://schemas.microsoft.com/office/drawing/2014/main" id="{56D05BD4-B8C8-493B-BBDD-9B4642D84E5F}"/>
                </a:ext>
              </a:extLst>
            </p:cNvPr>
            <p:cNvSpPr>
              <a:spLocks noChangeArrowheads="1"/>
            </p:cNvSpPr>
            <p:nvPr/>
          </p:nvSpPr>
          <p:spPr bwMode="auto">
            <a:xfrm>
              <a:off x="1115616" y="1700808"/>
              <a:ext cx="1800622" cy="2917934"/>
            </a:xfrm>
            <a:prstGeom prst="rect">
              <a:avLst/>
            </a:prstGeom>
            <a:noFill/>
            <a:ln w="25400">
              <a:solidFill>
                <a:schemeClr val="tx1"/>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a:t>
              </a:r>
              <a:endParaRPr lang="zh-CN" altLang="en-US" sz="2000" b="1">
                <a:latin typeface="Times New Roman" panose="02020603050405020304" pitchFamily="18" charset="0"/>
                <a:sym typeface="Times New Roman" panose="02020603050405020304" pitchFamily="18" charset="0"/>
              </a:endParaRPr>
            </a:p>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201215122 …</a:t>
              </a:r>
              <a:endParaRPr lang="zh-CN" altLang="en-US" sz="2000" b="1">
                <a:latin typeface="Times New Roman" panose="02020603050405020304" pitchFamily="18" charset="0"/>
                <a:sym typeface="Times New Roman" panose="02020603050405020304" pitchFamily="18" charset="0"/>
              </a:endParaRPr>
            </a:p>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201215123 …</a:t>
              </a:r>
              <a:endParaRPr lang="zh-CN" altLang="en-US" sz="2000" b="1">
                <a:latin typeface="Times New Roman" panose="02020603050405020304" pitchFamily="18" charset="0"/>
                <a:sym typeface="Times New Roman" panose="02020603050405020304" pitchFamily="18" charset="0"/>
              </a:endParaRPr>
            </a:p>
            <a:p>
              <a:pPr algn="ctr">
                <a:lnSpc>
                  <a:spcPct val="17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201215125 …</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a:t>
              </a:r>
              <a:endParaRPr lang="zh-CN" altLang="en-US" sz="2000" b="1">
                <a:latin typeface="Times New Roman" panose="02020603050405020304" pitchFamily="18" charset="0"/>
                <a:sym typeface="Times New Roman" panose="02020603050405020304" pitchFamily="18" charset="0"/>
              </a:endParaRPr>
            </a:p>
            <a:p>
              <a:pPr algn="ctr">
                <a:lnSpc>
                  <a:spcPct val="20000"/>
                </a:lnSpc>
                <a:buClr>
                  <a:schemeClr val="hlink"/>
                </a:buClr>
                <a:buFont typeface="Wingdings" panose="05000000000000000000" pitchFamily="2" charset="2"/>
                <a:buNone/>
              </a:pPr>
              <a:endParaRPr lang="zh-CN" altLang="en-US" sz="2000" b="1">
                <a:latin typeface="Times New Roman" panose="02020603050405020304" pitchFamily="18" charset="0"/>
                <a:sym typeface="Times New Roman" panose="02020603050405020304" pitchFamily="18" charset="0"/>
              </a:endParaRPr>
            </a:p>
          </p:txBody>
        </p:sp>
        <p:sp>
          <p:nvSpPr>
            <p:cNvPr id="18436" name="Rectangle 6">
              <a:extLst>
                <a:ext uri="{FF2B5EF4-FFF2-40B4-BE49-F238E27FC236}">
                  <a16:creationId xmlns:a16="http://schemas.microsoft.com/office/drawing/2014/main" id="{3EE24F34-20B5-4C0D-B3D7-F5F11670C699}"/>
                </a:ext>
              </a:extLst>
            </p:cNvPr>
            <p:cNvSpPr>
              <a:spLocks noChangeArrowheads="1"/>
            </p:cNvSpPr>
            <p:nvPr/>
          </p:nvSpPr>
          <p:spPr bwMode="auto">
            <a:xfrm>
              <a:off x="5148263" y="1700808"/>
              <a:ext cx="1944688" cy="2917934"/>
            </a:xfrm>
            <a:prstGeom prst="rect">
              <a:avLst/>
            </a:prstGeom>
            <a:noFill/>
            <a:ln w="25400">
              <a:solidFill>
                <a:schemeClr val="tx1"/>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201215121  1  92</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201215121  2  85</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201215121  3  88</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201215122  2  90</a:t>
              </a:r>
              <a:endParaRPr lang="zh-CN" altLang="en-US" sz="2000" b="1">
                <a:latin typeface="Times New Roman" panose="02020603050405020304" pitchFamily="18" charset="0"/>
                <a:sym typeface="Times New Roman" panose="02020603050405020304" pitchFamily="18" charset="0"/>
              </a:endParaRPr>
            </a:p>
            <a:p>
              <a:pPr algn="ctr">
                <a:lnSpc>
                  <a:spcPct val="130000"/>
                </a:lnSpc>
                <a:buClr>
                  <a:schemeClr val="hlink"/>
                </a:buClr>
                <a:buFont typeface="Wingdings" panose="05000000000000000000" pitchFamily="2" charset="2"/>
                <a:buNone/>
              </a:pPr>
              <a:r>
                <a:rPr lang="en-US" altLang="zh-CN" sz="2000" b="1">
                  <a:latin typeface="Times New Roman" panose="02020603050405020304" pitchFamily="18" charset="0"/>
                  <a:sym typeface="Times New Roman" panose="02020603050405020304" pitchFamily="18" charset="0"/>
                </a:rPr>
                <a:t>201215122  3  80</a:t>
              </a:r>
              <a:endParaRPr lang="zh-CN" altLang="en-US" sz="2000" b="1">
                <a:latin typeface="Times New Roman" panose="02020603050405020304" pitchFamily="18" charset="0"/>
                <a:sym typeface="Times New Roman" panose="02020603050405020304" pitchFamily="18" charset="0"/>
              </a:endParaRPr>
            </a:p>
            <a:p>
              <a:pPr algn="ctr">
                <a:lnSpc>
                  <a:spcPct val="30000"/>
                </a:lnSpc>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a:t>
              </a:r>
              <a:endParaRPr lang="zh-CN" altLang="en-US" b="1">
                <a:latin typeface="Times New Roman" panose="02020603050405020304" pitchFamily="18" charset="0"/>
                <a:sym typeface="Times New Roman" panose="02020603050405020304" pitchFamily="18" charset="0"/>
              </a:endParaRPr>
            </a:p>
            <a:p>
              <a:pPr algn="ctr">
                <a:lnSpc>
                  <a:spcPct val="30000"/>
                </a:lnSpc>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a:t>
              </a:r>
              <a:endParaRPr lang="zh-CN" altLang="en-US" b="1">
                <a:latin typeface="Times New Roman" panose="02020603050405020304" pitchFamily="18" charset="0"/>
                <a:sym typeface="Times New Roman" panose="02020603050405020304" pitchFamily="18" charset="0"/>
              </a:endParaRPr>
            </a:p>
            <a:p>
              <a:pPr algn="ctr">
                <a:lnSpc>
                  <a:spcPct val="30000"/>
                </a:lnSpc>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a:t>
              </a:r>
              <a:endParaRPr lang="zh-CN" altLang="en-US"/>
            </a:p>
          </p:txBody>
        </p:sp>
        <p:sp>
          <p:nvSpPr>
            <p:cNvPr id="18437" name="Line 7">
              <a:extLst>
                <a:ext uri="{FF2B5EF4-FFF2-40B4-BE49-F238E27FC236}">
                  <a16:creationId xmlns:a16="http://schemas.microsoft.com/office/drawing/2014/main" id="{71540292-9D2C-4ADB-90B7-7B3CDD17B004}"/>
                </a:ext>
              </a:extLst>
            </p:cNvPr>
            <p:cNvSpPr>
              <a:spLocks noChangeShapeType="1"/>
            </p:cNvSpPr>
            <p:nvPr/>
          </p:nvSpPr>
          <p:spPr bwMode="auto">
            <a:xfrm>
              <a:off x="2916238" y="2117918"/>
              <a:ext cx="2232025" cy="1837"/>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438" name="Line 8">
              <a:extLst>
                <a:ext uri="{FF2B5EF4-FFF2-40B4-BE49-F238E27FC236}">
                  <a16:creationId xmlns:a16="http://schemas.microsoft.com/office/drawing/2014/main" id="{F353CF29-51F1-4B5C-9C82-9393FF4BEB61}"/>
                </a:ext>
              </a:extLst>
            </p:cNvPr>
            <p:cNvSpPr>
              <a:spLocks noChangeShapeType="1"/>
            </p:cNvSpPr>
            <p:nvPr/>
          </p:nvSpPr>
          <p:spPr bwMode="auto">
            <a:xfrm>
              <a:off x="2916238" y="2117918"/>
              <a:ext cx="2232025" cy="916907"/>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439" name="Line 9">
              <a:extLst>
                <a:ext uri="{FF2B5EF4-FFF2-40B4-BE49-F238E27FC236}">
                  <a16:creationId xmlns:a16="http://schemas.microsoft.com/office/drawing/2014/main" id="{5CD19FCE-2160-4ADA-AFA6-F2F6E332153E}"/>
                </a:ext>
              </a:extLst>
            </p:cNvPr>
            <p:cNvSpPr>
              <a:spLocks noChangeShapeType="1"/>
            </p:cNvSpPr>
            <p:nvPr/>
          </p:nvSpPr>
          <p:spPr bwMode="auto">
            <a:xfrm>
              <a:off x="2916238" y="2784927"/>
              <a:ext cx="2232025" cy="749696"/>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440" name="Line 10">
              <a:extLst>
                <a:ext uri="{FF2B5EF4-FFF2-40B4-BE49-F238E27FC236}">
                  <a16:creationId xmlns:a16="http://schemas.microsoft.com/office/drawing/2014/main" id="{0D2F6A8E-8440-4A0A-8AB7-6F5D0E21145A}"/>
                </a:ext>
              </a:extLst>
            </p:cNvPr>
            <p:cNvSpPr>
              <a:spLocks noChangeShapeType="1"/>
            </p:cNvSpPr>
            <p:nvPr/>
          </p:nvSpPr>
          <p:spPr bwMode="auto">
            <a:xfrm>
              <a:off x="2916238" y="2784927"/>
              <a:ext cx="2232025" cy="1166806"/>
            </a:xfrm>
            <a:prstGeom prst="line">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8441" name="文本框 1">
            <a:extLst>
              <a:ext uri="{FF2B5EF4-FFF2-40B4-BE49-F238E27FC236}">
                <a16:creationId xmlns:a16="http://schemas.microsoft.com/office/drawing/2014/main" id="{CC1D7168-9444-4ADB-9638-2F124024D9C4}"/>
              </a:ext>
            </a:extLst>
          </p:cNvPr>
          <p:cNvSpPr txBox="1">
            <a:spLocks noChangeArrowheads="1"/>
          </p:cNvSpPr>
          <p:nvPr/>
        </p:nvSpPr>
        <p:spPr bwMode="auto">
          <a:xfrm>
            <a:off x="142875" y="4437063"/>
            <a:ext cx="85439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Char char="•"/>
            </a:pPr>
            <a:r>
              <a:rPr lang="en-US" altLang="zh-CN" b="1">
                <a:sym typeface="Arial" panose="020B0604020202020204" pitchFamily="34" charset="0"/>
              </a:rPr>
              <a:t>Student</a:t>
            </a:r>
            <a:r>
              <a:rPr lang="zh-CN" altLang="en-US" b="1">
                <a:sym typeface="Arial" panose="020B0604020202020204" pitchFamily="34" charset="0"/>
              </a:rPr>
              <a:t>表和</a:t>
            </a:r>
            <a:r>
              <a:rPr lang="en-US" altLang="zh-CN" b="1">
                <a:sym typeface="Arial" panose="020B0604020202020204" pitchFamily="34" charset="0"/>
              </a:rPr>
              <a:t>SC</a:t>
            </a:r>
            <a:r>
              <a:rPr lang="zh-CN" altLang="en-US" b="1">
                <a:sym typeface="Arial" panose="020B0604020202020204" pitchFamily="34" charset="0"/>
              </a:rPr>
              <a:t>表都只要扫描一遍</a:t>
            </a:r>
            <a:endParaRPr lang="zh-CN" altLang="en-US" b="1"/>
          </a:p>
          <a:p>
            <a:pPr>
              <a:lnSpc>
                <a:spcPct val="120000"/>
              </a:lnSpc>
              <a:buFont typeface="Arial" panose="020B0604020202020204" pitchFamily="34" charset="0"/>
              <a:buChar char="•"/>
            </a:pPr>
            <a:r>
              <a:rPr lang="zh-CN" altLang="en-US" b="1">
                <a:sym typeface="Arial" panose="020B0604020202020204" pitchFamily="34" charset="0"/>
              </a:rPr>
              <a:t>如果两个表原来无序，执行时间要加上对两个表的排序时间</a:t>
            </a:r>
            <a:endParaRPr lang="zh-CN" altLang="en-US" b="1"/>
          </a:p>
          <a:p>
            <a:pPr>
              <a:lnSpc>
                <a:spcPct val="120000"/>
              </a:lnSpc>
              <a:buFont typeface="Arial" panose="020B0604020202020204" pitchFamily="34" charset="0"/>
              <a:buChar char="•"/>
            </a:pPr>
            <a:r>
              <a:rPr lang="zh-CN" altLang="en-US" b="1">
                <a:sym typeface="Arial" panose="020B0604020202020204" pitchFamily="34" charset="0"/>
              </a:rPr>
              <a:t>对于大表，先排序后使用排序</a:t>
            </a:r>
            <a:r>
              <a:rPr lang="en-US" altLang="zh-CN" b="1">
                <a:sym typeface="Arial" panose="020B0604020202020204" pitchFamily="34" charset="0"/>
              </a:rPr>
              <a:t>-</a:t>
            </a:r>
            <a:r>
              <a:rPr lang="zh-CN" altLang="en-US" b="1">
                <a:sym typeface="Arial" panose="020B0604020202020204" pitchFamily="34" charset="0"/>
              </a:rPr>
              <a:t>合并连接算法执行连接，总的时间一般仍会减少 </a:t>
            </a:r>
            <a:endParaRPr lang="zh-CN" alt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0AC14584-695B-40AA-A901-FF3884E62D5E}"/>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19458" name="内容占位符 2">
            <a:extLst>
              <a:ext uri="{FF2B5EF4-FFF2-40B4-BE49-F238E27FC236}">
                <a16:creationId xmlns:a16="http://schemas.microsoft.com/office/drawing/2014/main" id="{4CB2DD02-B763-431A-99F5-9A89C0AA2E34}"/>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a:t>9.1 </a:t>
            </a:r>
            <a:r>
              <a:rPr lang="zh-CN" altLang="en-US" sz="2800"/>
              <a:t>关系数据库系统的查询处理 </a:t>
            </a:r>
          </a:p>
          <a:p>
            <a:pPr lvl="1" eaLnBrk="1" hangingPunct="1">
              <a:lnSpc>
                <a:spcPct val="140000"/>
              </a:lnSpc>
              <a:buFont typeface="Wingdings" panose="05000000000000000000" pitchFamily="2" charset="2"/>
              <a:buNone/>
            </a:pPr>
            <a:r>
              <a:rPr lang="en-US" altLang="zh-CN" sz="2800">
                <a:solidFill>
                  <a:srgbClr val="0066FF"/>
                </a:solidFill>
              </a:rPr>
              <a:t>9.2 </a:t>
            </a:r>
            <a:r>
              <a:rPr lang="zh-CN" altLang="en-US" sz="2800">
                <a:solidFill>
                  <a:srgbClr val="0066FF"/>
                </a:solidFill>
              </a:rPr>
              <a:t>关系数据库系统的查询优化 </a:t>
            </a:r>
          </a:p>
          <a:p>
            <a:pPr lvl="1" eaLnBrk="1" hangingPunct="1">
              <a:lnSpc>
                <a:spcPct val="140000"/>
              </a:lnSpc>
              <a:buFont typeface="Wingdings" panose="05000000000000000000" pitchFamily="2" charset="2"/>
              <a:buNone/>
            </a:pPr>
            <a:r>
              <a:rPr lang="en-US" altLang="zh-CN" sz="2800"/>
              <a:t>9.3 </a:t>
            </a:r>
            <a:r>
              <a:rPr lang="zh-CN" altLang="en-US" sz="2800"/>
              <a:t>代数优化 </a:t>
            </a:r>
          </a:p>
          <a:p>
            <a:pPr lvl="1" eaLnBrk="1" hangingPunct="1">
              <a:lnSpc>
                <a:spcPct val="140000"/>
              </a:lnSpc>
              <a:buFont typeface="Wingdings" panose="05000000000000000000" pitchFamily="2" charset="2"/>
              <a:buNone/>
            </a:pPr>
            <a:r>
              <a:rPr lang="en-US" altLang="zh-CN" sz="2800"/>
              <a:t>9.4 </a:t>
            </a:r>
            <a:r>
              <a:rPr lang="zh-CN" altLang="en-US" sz="2800"/>
              <a:t>物理优化 </a:t>
            </a:r>
          </a:p>
          <a:p>
            <a:pPr lvl="1" eaLnBrk="1" hangingPunct="1">
              <a:lnSpc>
                <a:spcPct val="140000"/>
              </a:lnSpc>
              <a:buFont typeface="Wingdings" panose="05000000000000000000" pitchFamily="2" charset="2"/>
              <a:buNone/>
            </a:pPr>
            <a:r>
              <a:rPr lang="en-US" altLang="zh-CN" sz="2800"/>
              <a:t>*9.5 </a:t>
            </a:r>
            <a:r>
              <a:rPr lang="zh-CN" altLang="en-US" sz="2800"/>
              <a:t>查询计划的执行</a:t>
            </a:r>
          </a:p>
          <a:p>
            <a:pPr lvl="1" eaLnBrk="1" hangingPunct="1">
              <a:lnSpc>
                <a:spcPct val="140000"/>
              </a:lnSpc>
              <a:buFont typeface="Wingdings" panose="05000000000000000000" pitchFamily="2" charset="2"/>
              <a:buNone/>
            </a:pPr>
            <a:r>
              <a:rPr lang="en-US" altLang="zh-CN" sz="2800"/>
              <a:t>9.6 </a:t>
            </a:r>
            <a:r>
              <a:rPr lang="zh-CN" altLang="en-US" sz="2800"/>
              <a:t>小 结 </a:t>
            </a:r>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3AF0CCD7-3DEF-4032-932E-FEE0A0947555}"/>
              </a:ext>
            </a:extLst>
          </p:cNvPr>
          <p:cNvSpPr>
            <a:spLocks noGrp="1" noChangeArrowheads="1"/>
          </p:cNvSpPr>
          <p:nvPr>
            <p:ph type="title"/>
          </p:nvPr>
        </p:nvSpPr>
        <p:spPr/>
        <p:txBody>
          <a:bodyPr/>
          <a:lstStyle/>
          <a:p>
            <a:r>
              <a:rPr lang="en-US" altLang="zh-CN" sz="3600"/>
              <a:t>9.2 </a:t>
            </a:r>
            <a:r>
              <a:rPr lang="zh-CN" altLang="en-US" sz="3600"/>
              <a:t>关系数据库系统的查询优化</a:t>
            </a:r>
          </a:p>
        </p:txBody>
      </p:sp>
      <p:sp>
        <p:nvSpPr>
          <p:cNvPr id="3" name="内容占位符 2">
            <a:extLst>
              <a:ext uri="{FF2B5EF4-FFF2-40B4-BE49-F238E27FC236}">
                <a16:creationId xmlns:a16="http://schemas.microsoft.com/office/drawing/2014/main" id="{A49236AC-B2FF-415B-B556-D3D283F67847}"/>
              </a:ext>
            </a:extLst>
          </p:cNvPr>
          <p:cNvSpPr>
            <a:spLocks noGrp="1"/>
          </p:cNvSpPr>
          <p:nvPr>
            <p:ph idx="1"/>
          </p:nvPr>
        </p:nvSpPr>
        <p:spPr>
          <a:ln>
            <a:miter/>
          </a:ln>
        </p:spPr>
        <p:txBody>
          <a:bodyPr/>
          <a:lstStyle/>
          <a:p>
            <a:pPr marL="0" indent="0">
              <a:lnSpc>
                <a:spcPct val="150000"/>
              </a:lnSpc>
              <a:buFont typeface="Wingdings" panose="05000000000000000000" pitchFamily="2" charset="2"/>
              <a:buNone/>
              <a:defRPr/>
            </a:pPr>
            <a:r>
              <a:rPr lang="en-US" altLang="zh-CN" dirty="0">
                <a:solidFill>
                  <a:srgbClr val="00B050"/>
                </a:solidFill>
              </a:rPr>
              <a:t>9.2.1</a:t>
            </a:r>
            <a:r>
              <a:rPr lang="zh-CN" altLang="en-US" dirty="0">
                <a:solidFill>
                  <a:srgbClr val="00B050"/>
                </a:solidFill>
              </a:rPr>
              <a:t>查询优化概述</a:t>
            </a:r>
          </a:p>
          <a:p>
            <a:pPr marL="0" indent="0">
              <a:lnSpc>
                <a:spcPct val="150000"/>
              </a:lnSpc>
              <a:buFont typeface="Wingdings" panose="05000000000000000000" pitchFamily="2" charset="2"/>
              <a:buNone/>
              <a:defRPr/>
            </a:pPr>
            <a:r>
              <a:rPr lang="en-US" altLang="zh-CN" dirty="0"/>
              <a:t>9.2.2</a:t>
            </a:r>
            <a:r>
              <a:rPr lang="zh-CN" altLang="en-US" dirty="0"/>
              <a:t>一个实例</a:t>
            </a:r>
          </a:p>
          <a:p>
            <a:pPr>
              <a:defRPr/>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a:extLst>
              <a:ext uri="{FF2B5EF4-FFF2-40B4-BE49-F238E27FC236}">
                <a16:creationId xmlns:a16="http://schemas.microsoft.com/office/drawing/2014/main" id="{3B720EDB-090A-48E8-8F50-F7CFA4BAB1D1}"/>
              </a:ext>
            </a:extLst>
          </p:cNvPr>
          <p:cNvSpPr>
            <a:spLocks noGrp="1" noChangeArrowheads="1"/>
          </p:cNvSpPr>
          <p:nvPr>
            <p:ph type="title"/>
          </p:nvPr>
        </p:nvSpPr>
        <p:spPr/>
        <p:txBody>
          <a:bodyPr/>
          <a:lstStyle/>
          <a:p>
            <a:r>
              <a:rPr lang="en-US" altLang="zh-CN" sz="3600"/>
              <a:t>9.2.1 </a:t>
            </a:r>
            <a:r>
              <a:rPr lang="zh-CN" altLang="en-US" sz="3600"/>
              <a:t>查询优化概述</a:t>
            </a:r>
          </a:p>
        </p:txBody>
      </p:sp>
      <p:sp>
        <p:nvSpPr>
          <p:cNvPr id="36866" name="内容占位符 2">
            <a:extLst>
              <a:ext uri="{FF2B5EF4-FFF2-40B4-BE49-F238E27FC236}">
                <a16:creationId xmlns:a16="http://schemas.microsoft.com/office/drawing/2014/main" id="{39CA4420-942C-4FDF-AEA8-187715401F2D}"/>
              </a:ext>
            </a:extLst>
          </p:cNvPr>
          <p:cNvSpPr>
            <a:spLocks noGrp="1"/>
          </p:cNvSpPr>
          <p:nvPr>
            <p:ph idx="1"/>
          </p:nvPr>
        </p:nvSpPr>
        <p:spPr>
          <a:xfrm>
            <a:off x="457200" y="1196975"/>
            <a:ext cx="8229600" cy="4997450"/>
          </a:xfrm>
          <a:ln>
            <a:miter/>
          </a:ln>
        </p:spPr>
        <p:txBody>
          <a:bodyPr/>
          <a:lstStyle/>
          <a:p>
            <a:pPr marL="0" indent="0">
              <a:lnSpc>
                <a:spcPct val="120000"/>
              </a:lnSpc>
              <a:buFont typeface="Wingdings" panose="05000000000000000000" pitchFamily="2" charset="2"/>
              <a:buNone/>
            </a:pPr>
            <a:r>
              <a:rPr lang="zh-CN" altLang="en-US" sz="2400" noProof="1">
                <a:solidFill>
                  <a:srgbClr val="0066FF"/>
                </a:solidFill>
                <a:sym typeface="+mn-ea"/>
              </a:rPr>
              <a:t>通过某种代价模型计算出各种查询执行策略的执行代价，</a:t>
            </a:r>
          </a:p>
          <a:p>
            <a:pPr marL="0" indent="0">
              <a:lnSpc>
                <a:spcPct val="120000"/>
              </a:lnSpc>
              <a:buFont typeface="Wingdings" panose="05000000000000000000" pitchFamily="2" charset="2"/>
              <a:buNone/>
            </a:pPr>
            <a:r>
              <a:rPr lang="zh-CN" altLang="en-US" sz="2400" noProof="1">
                <a:solidFill>
                  <a:srgbClr val="0066FF"/>
                </a:solidFill>
                <a:sym typeface="+mn-ea"/>
              </a:rPr>
              <a:t>然后</a:t>
            </a:r>
            <a:r>
              <a:rPr lang="zh-CN" altLang="en-US" sz="2400" i="1" u="sng" noProof="1">
                <a:solidFill>
                  <a:srgbClr val="FF0000"/>
                </a:solidFill>
                <a:sym typeface="+mn-ea"/>
              </a:rPr>
              <a:t>选取代价最小的执行方案</a:t>
            </a:r>
            <a:r>
              <a:rPr lang="zh-CN" altLang="en-US" sz="2400" noProof="1">
                <a:solidFill>
                  <a:srgbClr val="0066FF"/>
                </a:solidFill>
                <a:sym typeface="+mn-ea"/>
              </a:rPr>
              <a:t>。</a:t>
            </a:r>
          </a:p>
          <a:p>
            <a:pPr lvl="1">
              <a:lnSpc>
                <a:spcPct val="110000"/>
              </a:lnSpc>
              <a:buFont typeface="Wingdings" panose="05000000000000000000" charset="0"/>
              <a:buChar char=""/>
            </a:pPr>
            <a:r>
              <a:rPr lang="zh-CN" altLang="en-US" sz="2000" noProof="1">
                <a:sym typeface="+mn-ea"/>
              </a:rPr>
              <a:t>集中式数据库</a:t>
            </a:r>
            <a:endParaRPr lang="zh-CN" altLang="en-US" sz="2000" noProof="1"/>
          </a:p>
          <a:p>
            <a:pPr lvl="2">
              <a:lnSpc>
                <a:spcPct val="110000"/>
              </a:lnSpc>
              <a:buSzPct val="87000"/>
              <a:buFont typeface="Wingdings" panose="05000000000000000000" pitchFamily="2" charset="2"/>
              <a:buChar char="l"/>
            </a:pPr>
            <a:r>
              <a:rPr lang="zh-CN" altLang="en-US" sz="2000" noProof="1">
                <a:sym typeface="+mn-ea"/>
              </a:rPr>
              <a:t>执行开销主要包括</a:t>
            </a:r>
            <a:endParaRPr lang="zh-CN" altLang="en-US" sz="2000" noProof="1"/>
          </a:p>
          <a:p>
            <a:pPr lvl="3">
              <a:lnSpc>
                <a:spcPct val="110000"/>
              </a:lnSpc>
              <a:buFont typeface="Wingdings" panose="05000000000000000000" pitchFamily="2" charset="2"/>
              <a:buChar char="Ø"/>
            </a:pPr>
            <a:r>
              <a:rPr lang="zh-CN" altLang="en-US" noProof="1">
                <a:sym typeface="+mn-ea"/>
              </a:rPr>
              <a:t>磁盘存取块数</a:t>
            </a:r>
            <a:r>
              <a:rPr lang="en-US" altLang="zh-CN" noProof="1">
                <a:sym typeface="+mn-ea"/>
              </a:rPr>
              <a:t>(I/O</a:t>
            </a:r>
            <a:r>
              <a:rPr lang="zh-CN" altLang="en-US" noProof="1">
                <a:sym typeface="+mn-ea"/>
              </a:rPr>
              <a:t>代价</a:t>
            </a:r>
            <a:r>
              <a:rPr lang="en-US" altLang="zh-CN" noProof="1">
                <a:sym typeface="+mn-ea"/>
              </a:rPr>
              <a:t>)</a:t>
            </a:r>
            <a:endParaRPr lang="zh-CN" altLang="en-US" noProof="1"/>
          </a:p>
          <a:p>
            <a:pPr lvl="3">
              <a:lnSpc>
                <a:spcPct val="110000"/>
              </a:lnSpc>
              <a:buFont typeface="Wingdings" panose="05000000000000000000" pitchFamily="2" charset="2"/>
              <a:buChar char="Ø"/>
            </a:pPr>
            <a:r>
              <a:rPr lang="zh-CN" altLang="en-US" noProof="1">
                <a:sym typeface="+mn-ea"/>
              </a:rPr>
              <a:t>处理机时间</a:t>
            </a:r>
            <a:r>
              <a:rPr lang="en-US" altLang="zh-CN" noProof="1">
                <a:sym typeface="+mn-ea"/>
              </a:rPr>
              <a:t>(CPU</a:t>
            </a:r>
            <a:r>
              <a:rPr lang="zh-CN" altLang="en-US" noProof="1">
                <a:sym typeface="+mn-ea"/>
              </a:rPr>
              <a:t>代价</a:t>
            </a:r>
            <a:r>
              <a:rPr lang="en-US" altLang="zh-CN" noProof="1">
                <a:sym typeface="+mn-ea"/>
              </a:rPr>
              <a:t>)</a:t>
            </a:r>
            <a:endParaRPr lang="zh-CN" altLang="en-US" noProof="1"/>
          </a:p>
          <a:p>
            <a:pPr lvl="3">
              <a:lnSpc>
                <a:spcPct val="110000"/>
              </a:lnSpc>
              <a:buFont typeface="Wingdings" panose="05000000000000000000" pitchFamily="2" charset="2"/>
              <a:buChar char="Ø"/>
            </a:pPr>
            <a:r>
              <a:rPr lang="zh-CN" altLang="en-US" noProof="1">
                <a:sym typeface="+mn-ea"/>
              </a:rPr>
              <a:t>查询的内存开销 </a:t>
            </a:r>
            <a:endParaRPr lang="zh-CN" altLang="en-US" noProof="1"/>
          </a:p>
          <a:p>
            <a:pPr lvl="2">
              <a:lnSpc>
                <a:spcPct val="110000"/>
              </a:lnSpc>
              <a:buSzPct val="87000"/>
              <a:buFont typeface="Wingdings" panose="05000000000000000000" pitchFamily="2" charset="2"/>
              <a:buChar char="l"/>
            </a:pPr>
            <a:r>
              <a:rPr lang="en-US" altLang="zh-CN" sz="2000" noProof="1">
                <a:solidFill>
                  <a:srgbClr val="00B050"/>
                </a:solidFill>
                <a:sym typeface="+mn-ea"/>
              </a:rPr>
              <a:t>I/O</a:t>
            </a:r>
            <a:r>
              <a:rPr lang="zh-CN" altLang="en-US" sz="2000" noProof="1">
                <a:solidFill>
                  <a:srgbClr val="00B050"/>
                </a:solidFill>
                <a:sym typeface="+mn-ea"/>
              </a:rPr>
              <a:t>代价是最主要的</a:t>
            </a:r>
            <a:r>
              <a:rPr lang="zh-CN" altLang="en-US" sz="2000" noProof="1">
                <a:solidFill>
                  <a:srgbClr val="FF00FF"/>
                </a:solidFill>
                <a:sym typeface="+mn-ea"/>
              </a:rPr>
              <a:t> 	</a:t>
            </a:r>
            <a:endParaRPr lang="zh-CN" altLang="en-US" sz="2000" noProof="1">
              <a:solidFill>
                <a:srgbClr val="FF00FF"/>
              </a:solidFill>
            </a:endParaRPr>
          </a:p>
          <a:p>
            <a:pPr lvl="1">
              <a:lnSpc>
                <a:spcPct val="110000"/>
              </a:lnSpc>
              <a:buFont typeface="Wingdings" panose="05000000000000000000" charset="0"/>
              <a:buChar char=""/>
            </a:pPr>
            <a:r>
              <a:rPr lang="zh-CN" altLang="en-US" sz="2000" noProof="1">
                <a:sym typeface="+mn-ea"/>
              </a:rPr>
              <a:t>分布式数据库</a:t>
            </a:r>
            <a:endParaRPr lang="zh-CN" altLang="en-US" sz="2000" noProof="1"/>
          </a:p>
          <a:p>
            <a:pPr lvl="2">
              <a:lnSpc>
                <a:spcPct val="110000"/>
              </a:lnSpc>
              <a:buSzPct val="87000"/>
              <a:buFont typeface="Wingdings" panose="05000000000000000000" pitchFamily="2" charset="2"/>
              <a:buChar char="l"/>
            </a:pPr>
            <a:r>
              <a:rPr lang="zh-CN" altLang="en-US" sz="2000" noProof="1">
                <a:sym typeface="+mn-ea"/>
              </a:rPr>
              <a:t>总代价</a:t>
            </a:r>
            <a:r>
              <a:rPr lang="en-US" altLang="zh-CN" sz="2000" noProof="1">
                <a:sym typeface="+mn-ea"/>
              </a:rPr>
              <a:t>=I/O</a:t>
            </a:r>
            <a:r>
              <a:rPr lang="zh-CN" altLang="en-US" sz="2000" noProof="1">
                <a:sym typeface="+mn-ea"/>
              </a:rPr>
              <a:t>代价</a:t>
            </a:r>
            <a:r>
              <a:rPr lang="en-US" altLang="zh-CN" sz="2000" noProof="1">
                <a:sym typeface="+mn-ea"/>
              </a:rPr>
              <a:t>+CPU</a:t>
            </a:r>
            <a:r>
              <a:rPr lang="zh-CN" altLang="en-US" sz="2000" noProof="1">
                <a:sym typeface="+mn-ea"/>
              </a:rPr>
              <a:t>代价</a:t>
            </a:r>
            <a:r>
              <a:rPr lang="en-US" altLang="zh-CN" sz="2000" noProof="1">
                <a:sym typeface="+mn-ea"/>
              </a:rPr>
              <a:t>+</a:t>
            </a:r>
            <a:r>
              <a:rPr lang="zh-CN" altLang="en-US" sz="2000" noProof="1">
                <a:sym typeface="+mn-ea"/>
              </a:rPr>
              <a:t>内存代价＋</a:t>
            </a:r>
            <a:r>
              <a:rPr lang="zh-CN" altLang="en-US" sz="2000" noProof="1">
                <a:solidFill>
                  <a:srgbClr val="00B050"/>
                </a:solidFill>
                <a:sym typeface="+mn-ea"/>
              </a:rPr>
              <a:t>通信代价</a:t>
            </a:r>
            <a:r>
              <a:rPr lang="zh-CN" altLang="en-US" sz="2000" noProof="1">
                <a:sym typeface="+mn-ea"/>
              </a:rPr>
              <a:t> </a:t>
            </a:r>
            <a:endParaRPr lang="en-US" altLang="zh-CN" sz="2000" noProof="1"/>
          </a:p>
          <a:p>
            <a:pPr marL="0" indent="0">
              <a:lnSpc>
                <a:spcPct val="120000"/>
              </a:lnSpc>
              <a:buFont typeface="Wingdings" panose="05000000000000000000" pitchFamily="2" charset="2"/>
              <a:buNone/>
            </a:pPr>
            <a:r>
              <a:rPr lang="zh-CN" altLang="en-US" sz="2000" noProof="1"/>
              <a:t> </a:t>
            </a:r>
          </a:p>
          <a:p>
            <a:endParaRPr lang="zh-CN" altLang="en-US" sz="2000"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3F63F4E7-1F29-4AE5-BEA7-F998B7D793C1}"/>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第三篇  系统篇 </a:t>
            </a:r>
            <a:endParaRPr lang="zh-CN" altLang="en-US">
              <a:ea typeface="黑体" panose="02010609060101010101" pitchFamily="49" charset="-122"/>
            </a:endParaRPr>
          </a:p>
        </p:txBody>
      </p:sp>
      <p:sp>
        <p:nvSpPr>
          <p:cNvPr id="4098" name="Rectangle 3">
            <a:extLst>
              <a:ext uri="{FF2B5EF4-FFF2-40B4-BE49-F238E27FC236}">
                <a16:creationId xmlns:a16="http://schemas.microsoft.com/office/drawing/2014/main" id="{115A16D0-B19F-4103-BE99-F90064124EFB}"/>
              </a:ext>
            </a:extLst>
          </p:cNvPr>
          <p:cNvSpPr>
            <a:spLocks noGrp="1"/>
          </p:cNvSpPr>
          <p:nvPr>
            <p:ph idx="1"/>
          </p:nvPr>
        </p:nvSpPr>
        <p:spPr>
          <a:ln>
            <a:miter/>
          </a:ln>
        </p:spPr>
        <p:txBody>
          <a:bodyPr/>
          <a:lstStyle/>
          <a:p>
            <a:pPr marL="0" indent="0" algn="just" eaLnBrk="1" hangingPunct="1">
              <a:lnSpc>
                <a:spcPct val="120000"/>
              </a:lnSpc>
              <a:buFont typeface="Wingdings" panose="05000000000000000000" pitchFamily="2" charset="2"/>
              <a:buNone/>
            </a:pPr>
            <a:endParaRPr lang="zh-CN" altLang="en-US" noProof="1"/>
          </a:p>
          <a:p>
            <a:pPr lvl="1" algn="just" eaLnBrk="1" hangingPunct="1">
              <a:lnSpc>
                <a:spcPct val="120000"/>
              </a:lnSpc>
            </a:pPr>
            <a:r>
              <a:rPr lang="zh-CN" altLang="en-US" sz="2800" noProof="1"/>
              <a:t>第</a:t>
            </a:r>
            <a:r>
              <a:rPr lang="en-US" altLang="zh-CN" sz="2800" noProof="1"/>
              <a:t>9</a:t>
            </a:r>
            <a:r>
              <a:rPr lang="zh-CN" altLang="en-US" sz="2800" noProof="1"/>
              <a:t>章    关系查询处理和查询优化</a:t>
            </a:r>
          </a:p>
          <a:p>
            <a:pPr lvl="1" algn="just" eaLnBrk="1" hangingPunct="1">
              <a:lnSpc>
                <a:spcPct val="120000"/>
              </a:lnSpc>
            </a:pPr>
            <a:r>
              <a:rPr lang="zh-CN" altLang="en-US" sz="2800" noProof="1"/>
              <a:t>第</a:t>
            </a:r>
            <a:r>
              <a:rPr lang="en-US" altLang="zh-CN" sz="2800" noProof="1"/>
              <a:t>10</a:t>
            </a:r>
            <a:r>
              <a:rPr lang="zh-CN" altLang="en-US" sz="2800" noProof="1"/>
              <a:t>章  数据库恢复技术</a:t>
            </a:r>
          </a:p>
          <a:p>
            <a:pPr lvl="1" algn="just" eaLnBrk="1" hangingPunct="1">
              <a:lnSpc>
                <a:spcPct val="120000"/>
              </a:lnSpc>
            </a:pPr>
            <a:r>
              <a:rPr lang="zh-CN" altLang="en-US" sz="2800" noProof="1"/>
              <a:t>第</a:t>
            </a:r>
            <a:r>
              <a:rPr lang="en-US" altLang="zh-CN" sz="2800" noProof="1"/>
              <a:t>11</a:t>
            </a:r>
            <a:r>
              <a:rPr lang="zh-CN" altLang="en-US" sz="2800" noProof="1"/>
              <a:t>章  并发控制</a:t>
            </a:r>
            <a:endParaRPr lang="en-US" altLang="zh-CN" sz="2800" noProof="1"/>
          </a:p>
          <a:p>
            <a:pPr marL="457200" lvl="1" indent="0" algn="just" eaLnBrk="1" hangingPunct="1">
              <a:lnSpc>
                <a:spcPct val="120000"/>
              </a:lnSpc>
              <a:buFont typeface="Wingdings" panose="05000000000000000000" pitchFamily="2" charset="2"/>
              <a:buNone/>
            </a:pPr>
            <a:r>
              <a:rPr lang="en-US" altLang="zh-CN" sz="2800" noProof="1"/>
              <a:t>* </a:t>
            </a:r>
            <a:r>
              <a:rPr lang="zh-CN" altLang="en-US" sz="2800" noProof="1"/>
              <a:t>第</a:t>
            </a:r>
            <a:r>
              <a:rPr lang="en-US" altLang="zh-CN" sz="2800" noProof="1"/>
              <a:t>12</a:t>
            </a:r>
            <a:r>
              <a:rPr lang="zh-CN" altLang="en-US" sz="2800" noProof="1"/>
              <a:t>章  数据库管理系统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BFE3F085-78CA-4611-BA1B-1BB2965F2A0C}"/>
              </a:ext>
            </a:extLst>
          </p:cNvPr>
          <p:cNvSpPr>
            <a:spLocks noGrp="1" noChangeArrowheads="1"/>
          </p:cNvSpPr>
          <p:nvPr>
            <p:ph type="title"/>
          </p:nvPr>
        </p:nvSpPr>
        <p:spPr/>
        <p:txBody>
          <a:bodyPr/>
          <a:lstStyle/>
          <a:p>
            <a:r>
              <a:rPr lang="en-US" altLang="zh-CN" sz="3600"/>
              <a:t>9.2.2 </a:t>
            </a:r>
            <a:r>
              <a:rPr lang="zh-CN" altLang="en-US" sz="3600"/>
              <a:t>一个实例</a:t>
            </a:r>
          </a:p>
        </p:txBody>
      </p:sp>
      <p:sp>
        <p:nvSpPr>
          <p:cNvPr id="3" name="内容占位符 2">
            <a:extLst>
              <a:ext uri="{FF2B5EF4-FFF2-40B4-BE49-F238E27FC236}">
                <a16:creationId xmlns:a16="http://schemas.microsoft.com/office/drawing/2014/main" id="{4337E2BB-D67B-438C-B23A-AE977ED1468F}"/>
              </a:ext>
            </a:extLst>
          </p:cNvPr>
          <p:cNvSpPr>
            <a:spLocks noGrp="1"/>
          </p:cNvSpPr>
          <p:nvPr>
            <p:ph idx="1"/>
          </p:nvPr>
        </p:nvSpPr>
        <p:spPr>
          <a:xfrm>
            <a:off x="457200" y="1098550"/>
            <a:ext cx="8229600" cy="5095875"/>
          </a:xfrm>
          <a:ln>
            <a:miter/>
          </a:ln>
        </p:spPr>
        <p:txBody>
          <a:bodyPr/>
          <a:lstStyle/>
          <a:p>
            <a:pPr marL="0" indent="0">
              <a:buFont typeface="Wingdings" panose="05000000000000000000" pitchFamily="2" charset="2"/>
              <a:buNone/>
              <a:defRPr/>
            </a:pPr>
            <a:r>
              <a:rPr lang="en-US" altLang="zh-CN" dirty="0"/>
              <a:t>[</a:t>
            </a:r>
            <a:r>
              <a:rPr lang="zh-CN" altLang="en-US" dirty="0"/>
              <a:t>例</a:t>
            </a:r>
            <a:r>
              <a:rPr lang="en-US" altLang="zh-CN" dirty="0"/>
              <a:t>9.3] </a:t>
            </a:r>
            <a:r>
              <a:rPr lang="zh-CN" altLang="en-US" dirty="0"/>
              <a:t>求选修了</a:t>
            </a:r>
            <a:r>
              <a:rPr lang="en-US" altLang="zh-CN" dirty="0"/>
              <a:t>2</a:t>
            </a:r>
            <a:r>
              <a:rPr lang="zh-CN" altLang="en-US" dirty="0"/>
              <a:t>号课程的学生姓名。</a:t>
            </a:r>
            <a:endParaRPr lang="en-US" altLang="zh-CN" dirty="0"/>
          </a:p>
          <a:p>
            <a:pPr>
              <a:buFont typeface="Wingdings" panose="05000000000000000000" pitchFamily="2" charset="2"/>
              <a:buNone/>
              <a:defRPr/>
            </a:pPr>
            <a:r>
              <a:rPr lang="en-US" altLang="zh-CN" dirty="0"/>
              <a:t>    </a:t>
            </a:r>
            <a:r>
              <a:rPr lang="zh-CN" altLang="en-US" dirty="0"/>
              <a:t>用</a:t>
            </a:r>
            <a:r>
              <a:rPr lang="en-US" altLang="zh-CN" dirty="0"/>
              <a:t>SQL</a:t>
            </a:r>
            <a:r>
              <a:rPr lang="zh-CN" altLang="en-US" dirty="0"/>
              <a:t>表达：</a:t>
            </a:r>
          </a:p>
          <a:p>
            <a:pPr marL="0" indent="0">
              <a:buFont typeface="Wingdings" panose="05000000000000000000" pitchFamily="2" charset="2"/>
              <a:buNone/>
              <a:defRPr/>
            </a:pPr>
            <a:r>
              <a:rPr lang="zh-CN" altLang="en-US" sz="2400" dirty="0"/>
              <a:t>      </a:t>
            </a:r>
            <a:r>
              <a:rPr lang="en-US" altLang="zh-CN" sz="2400" dirty="0"/>
              <a:t>	SELECT  </a:t>
            </a:r>
            <a:r>
              <a:rPr lang="en-US" altLang="zh-CN" sz="2400" dirty="0" err="1"/>
              <a:t>Student.Sname</a:t>
            </a:r>
            <a:endParaRPr lang="en-US" altLang="zh-CN" sz="2400" dirty="0"/>
          </a:p>
          <a:p>
            <a:pPr marL="0" indent="0">
              <a:buFont typeface="Wingdings" panose="05000000000000000000" pitchFamily="2" charset="2"/>
              <a:buNone/>
              <a:defRPr/>
            </a:pPr>
            <a:r>
              <a:rPr lang="en-US" altLang="zh-CN" sz="2400" dirty="0"/>
              <a:t>	FROM      Student, SC</a:t>
            </a:r>
            <a:endParaRPr lang="zh-CN" altLang="en-US" sz="2400" dirty="0"/>
          </a:p>
          <a:p>
            <a:pPr marL="0" indent="0">
              <a:buFont typeface="Wingdings" panose="05000000000000000000" pitchFamily="2" charset="2"/>
              <a:buNone/>
              <a:defRPr/>
            </a:pPr>
            <a:r>
              <a:rPr lang="en-US" altLang="zh-CN" sz="2400" dirty="0"/>
              <a:t>	WHERE   </a:t>
            </a:r>
            <a:r>
              <a:rPr lang="en-US" altLang="zh-CN" sz="2400" dirty="0" err="1"/>
              <a:t>Student.Sno</a:t>
            </a:r>
            <a:r>
              <a:rPr lang="en-US" altLang="zh-CN" sz="2400" dirty="0"/>
              <a:t>=</a:t>
            </a:r>
            <a:r>
              <a:rPr lang="en-US" altLang="zh-CN" sz="2400" dirty="0" err="1"/>
              <a:t>SC.Sno</a:t>
            </a:r>
            <a:r>
              <a:rPr lang="en-US" altLang="zh-CN" sz="2400" dirty="0"/>
              <a:t> AND 				      </a:t>
            </a:r>
            <a:r>
              <a:rPr lang="en-US" altLang="zh-CN" sz="2400" dirty="0" err="1"/>
              <a:t>SC.Cno</a:t>
            </a:r>
            <a:r>
              <a:rPr lang="en-US" altLang="zh-CN" sz="2400" dirty="0"/>
              <a:t>=’2’</a:t>
            </a:r>
            <a:r>
              <a:rPr lang="zh-CN" altLang="en-US" sz="2400" dirty="0"/>
              <a:t> </a:t>
            </a:r>
          </a:p>
          <a:p>
            <a:pPr lvl="1">
              <a:defRPr/>
            </a:pPr>
            <a:r>
              <a:rPr lang="zh-CN" altLang="en-US" dirty="0"/>
              <a:t>假定学生</a:t>
            </a:r>
            <a:r>
              <a:rPr lang="en-US" altLang="zh-CN" dirty="0"/>
              <a:t>-</a:t>
            </a:r>
            <a:r>
              <a:rPr lang="zh-CN" altLang="en-US" dirty="0"/>
              <a:t>课程数据库中有</a:t>
            </a:r>
            <a:r>
              <a:rPr lang="en-US" altLang="zh-CN" dirty="0"/>
              <a:t>1000</a:t>
            </a:r>
            <a:r>
              <a:rPr lang="zh-CN" altLang="en-US" dirty="0"/>
              <a:t>个学生记录，</a:t>
            </a:r>
            <a:r>
              <a:rPr lang="en-US" altLang="zh-CN" dirty="0"/>
              <a:t>10000</a:t>
            </a:r>
            <a:r>
              <a:rPr lang="zh-CN" altLang="en-US" dirty="0"/>
              <a:t>个选课记录</a:t>
            </a:r>
          </a:p>
          <a:p>
            <a:pPr lvl="1">
              <a:defRPr/>
            </a:pPr>
            <a:r>
              <a:rPr lang="zh-CN" altLang="en-US" dirty="0"/>
              <a:t>选修</a:t>
            </a:r>
            <a:r>
              <a:rPr lang="en-US" altLang="zh-CN" dirty="0"/>
              <a:t>2</a:t>
            </a:r>
            <a:r>
              <a:rPr lang="zh-CN" altLang="en-US" dirty="0"/>
              <a:t>号课程的选课记录为</a:t>
            </a:r>
            <a:r>
              <a:rPr lang="en-US" altLang="zh-CN" dirty="0"/>
              <a:t>50</a:t>
            </a:r>
            <a:r>
              <a:rPr lang="zh-CN" altLang="en-US" dirty="0"/>
              <a:t>个 </a:t>
            </a:r>
          </a:p>
          <a:p>
            <a:pPr>
              <a:defRPr/>
            </a:pPr>
            <a:endParaRPr lang="zh-CN" altLang="en-US" dirty="0"/>
          </a:p>
          <a:p>
            <a:pPr>
              <a:defRPr/>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a:extLst>
              <a:ext uri="{FF2B5EF4-FFF2-40B4-BE49-F238E27FC236}">
                <a16:creationId xmlns:a16="http://schemas.microsoft.com/office/drawing/2014/main" id="{C547F427-4079-4025-82E8-1BE241846005}"/>
              </a:ext>
            </a:extLst>
          </p:cNvPr>
          <p:cNvSpPr>
            <a:spLocks noGrp="1" noChangeArrowheads="1"/>
          </p:cNvSpPr>
          <p:nvPr>
            <p:ph type="title"/>
          </p:nvPr>
        </p:nvSpPr>
        <p:spPr/>
        <p:txBody>
          <a:bodyPr/>
          <a:lstStyle/>
          <a:p>
            <a:r>
              <a:rPr lang="zh-CN" altLang="en-US" sz="3600"/>
              <a:t>一个</a:t>
            </a:r>
            <a:r>
              <a:rPr lang="zh-CN" altLang="zh-CN" sz="3600"/>
              <a:t>实例</a:t>
            </a:r>
            <a:r>
              <a:rPr lang="zh-CN" altLang="en-US" sz="3600"/>
              <a:t>（续）</a:t>
            </a:r>
          </a:p>
        </p:txBody>
      </p:sp>
      <p:sp>
        <p:nvSpPr>
          <p:cNvPr id="3" name="内容占位符 2">
            <a:extLst>
              <a:ext uri="{FF2B5EF4-FFF2-40B4-BE49-F238E27FC236}">
                <a16:creationId xmlns:a16="http://schemas.microsoft.com/office/drawing/2014/main" id="{F15E568A-E12F-4951-AB8B-FBDE66433301}"/>
              </a:ext>
            </a:extLst>
          </p:cNvPr>
          <p:cNvSpPr>
            <a:spLocks noGrp="1"/>
          </p:cNvSpPr>
          <p:nvPr>
            <p:ph idx="1"/>
          </p:nvPr>
        </p:nvSpPr>
        <p:spPr>
          <a:xfrm>
            <a:off x="457200" y="1339850"/>
            <a:ext cx="8507413" cy="4854575"/>
          </a:xfrm>
          <a:ln>
            <a:miter/>
          </a:ln>
        </p:spPr>
        <p:txBody>
          <a:bodyPr/>
          <a:lstStyle/>
          <a:p>
            <a:pPr marL="0" indent="0">
              <a:lnSpc>
                <a:spcPct val="120000"/>
              </a:lnSpc>
              <a:buFont typeface="Wingdings" panose="05000000000000000000" pitchFamily="2" charset="2"/>
              <a:buNone/>
              <a:defRPr/>
            </a:pPr>
            <a:r>
              <a:rPr lang="zh-CN" altLang="en-US" dirty="0"/>
              <a:t>可以用多种等价的关系代数表达式来完成这一查询</a:t>
            </a:r>
          </a:p>
          <a:p>
            <a:pPr marL="457200" lvl="1" indent="0">
              <a:lnSpc>
                <a:spcPct val="120000"/>
              </a:lnSpc>
              <a:buFont typeface="Wingdings" panose="05000000000000000000" pitchFamily="2" charset="2"/>
              <a:buNone/>
              <a:defRPr/>
            </a:pPr>
            <a:r>
              <a:rPr lang="en-US" altLang="zh-CN" dirty="0"/>
              <a:t>Q</a:t>
            </a:r>
            <a:r>
              <a:rPr lang="en-US" altLang="zh-CN" baseline="-25000" dirty="0"/>
              <a:t>1</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Student.Sno</a:t>
            </a:r>
            <a:r>
              <a:rPr lang="en-US" altLang="zh-CN" baseline="-25000" dirty="0"/>
              <a:t>=</a:t>
            </a:r>
            <a:r>
              <a:rPr lang="en-US" altLang="zh-CN" baseline="-25000" dirty="0" err="1"/>
              <a:t>SC.Sno∧SC.Cno</a:t>
            </a:r>
            <a:r>
              <a:rPr lang="en-US" altLang="zh-CN" baseline="-25000" dirty="0"/>
              <a:t>='2' </a:t>
            </a:r>
            <a:r>
              <a:rPr lang="en-US" altLang="zh-CN" dirty="0"/>
              <a:t>(</a:t>
            </a:r>
            <a:r>
              <a:rPr lang="en-US" altLang="zh-CN" dirty="0" err="1"/>
              <a:t>Student×SC</a:t>
            </a:r>
            <a:r>
              <a:rPr lang="en-US" altLang="zh-CN" dirty="0"/>
              <a:t>))</a:t>
            </a:r>
          </a:p>
          <a:p>
            <a:pPr marL="457200" lvl="1" indent="0">
              <a:lnSpc>
                <a:spcPct val="120000"/>
              </a:lnSpc>
              <a:buFont typeface="Wingdings" panose="05000000000000000000" pitchFamily="2" charset="2"/>
              <a:buNone/>
              <a:defRPr/>
            </a:pPr>
            <a:r>
              <a:rPr lang="en-US" altLang="zh-CN" dirty="0"/>
              <a:t>Q</a:t>
            </a:r>
            <a:r>
              <a:rPr lang="en-US" altLang="zh-CN" baseline="-25000" dirty="0"/>
              <a:t>2</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SC.Cno</a:t>
            </a:r>
            <a:r>
              <a:rPr lang="en-US" altLang="zh-CN" baseline="-25000" dirty="0"/>
              <a:t>='2'</a:t>
            </a:r>
            <a:r>
              <a:rPr lang="en-US" altLang="zh-CN" dirty="0"/>
              <a:t> (Student     SC))</a:t>
            </a:r>
            <a:endParaRPr lang="zh-CN" altLang="en-US" dirty="0"/>
          </a:p>
          <a:p>
            <a:pPr marL="457200" lvl="1" indent="0">
              <a:lnSpc>
                <a:spcPct val="120000"/>
              </a:lnSpc>
              <a:buFont typeface="Wingdings" panose="05000000000000000000" pitchFamily="2" charset="2"/>
              <a:buNone/>
              <a:defRPr/>
            </a:pPr>
            <a:r>
              <a:rPr lang="en-US" altLang="zh-CN" dirty="0"/>
              <a:t>Q</a:t>
            </a:r>
            <a:r>
              <a:rPr lang="en-US" altLang="zh-CN" baseline="-25000" dirty="0"/>
              <a:t>3</a:t>
            </a:r>
            <a:r>
              <a:rPr lang="en-US" altLang="zh-CN" dirty="0"/>
              <a:t>=</a:t>
            </a:r>
            <a:r>
              <a:rPr lang="en-US" altLang="zh-CN" dirty="0" err="1"/>
              <a:t>π</a:t>
            </a:r>
            <a:r>
              <a:rPr lang="en-US" altLang="zh-CN" baseline="-25000" dirty="0" err="1"/>
              <a:t>Sname</a:t>
            </a:r>
            <a:r>
              <a:rPr lang="en-US" altLang="zh-CN" dirty="0"/>
              <a:t>(Student      </a:t>
            </a:r>
            <a:r>
              <a:rPr lang="en-US" altLang="zh-CN" dirty="0" err="1"/>
              <a:t>σ</a:t>
            </a:r>
            <a:r>
              <a:rPr lang="en-US" altLang="zh-CN" baseline="-25000" dirty="0" err="1"/>
              <a:t>SC.Cno</a:t>
            </a:r>
            <a:r>
              <a:rPr lang="en-US" altLang="zh-CN" baseline="-25000" dirty="0"/>
              <a:t>='2'</a:t>
            </a:r>
            <a:r>
              <a:rPr lang="en-US" altLang="zh-CN" dirty="0"/>
              <a:t>(SC))</a:t>
            </a:r>
          </a:p>
          <a:p>
            <a:pPr marL="457200" lvl="1" indent="0">
              <a:lnSpc>
                <a:spcPct val="120000"/>
              </a:lnSpc>
              <a:buFont typeface="Wingdings" panose="05000000000000000000" pitchFamily="2" charset="2"/>
              <a:buNone/>
              <a:defRPr/>
            </a:pPr>
            <a:endParaRPr lang="en-US" altLang="zh-CN" dirty="0"/>
          </a:p>
          <a:p>
            <a:pPr marL="457200" lvl="1" indent="0">
              <a:lnSpc>
                <a:spcPct val="120000"/>
              </a:lnSpc>
              <a:buFont typeface="Wingdings" panose="05000000000000000000" pitchFamily="2" charset="2"/>
              <a:buNone/>
              <a:defRPr/>
            </a:pPr>
            <a:endParaRPr lang="zh-CN" altLang="en-US" dirty="0"/>
          </a:p>
          <a:p>
            <a:pPr>
              <a:defRPr/>
            </a:pPr>
            <a:endParaRPr lang="zh-CN" altLang="en-US" dirty="0"/>
          </a:p>
          <a:p>
            <a:pPr marL="0" indent="0">
              <a:buFont typeface="Wingdings" panose="05000000000000000000" pitchFamily="2" charset="2"/>
              <a:buNone/>
              <a:defRPr/>
            </a:pPr>
            <a:r>
              <a:rPr lang="en-US" altLang="zh-CN" dirty="0"/>
              <a:t>	</a:t>
            </a:r>
            <a:endParaRPr lang="zh-CN" altLang="en-US" dirty="0"/>
          </a:p>
          <a:p>
            <a:pPr>
              <a:defRPr/>
            </a:pPr>
            <a:endParaRPr lang="zh-CN" altLang="en-US" dirty="0"/>
          </a:p>
        </p:txBody>
      </p:sp>
      <p:grpSp>
        <p:nvGrpSpPr>
          <p:cNvPr id="23555" name="Group 4">
            <a:extLst>
              <a:ext uri="{FF2B5EF4-FFF2-40B4-BE49-F238E27FC236}">
                <a16:creationId xmlns:a16="http://schemas.microsoft.com/office/drawing/2014/main" id="{38722CC6-A536-45BF-9FE8-26BB2F5BCCFC}"/>
              </a:ext>
            </a:extLst>
          </p:cNvPr>
          <p:cNvGrpSpPr>
            <a:grpSpLocks/>
          </p:cNvGrpSpPr>
          <p:nvPr/>
        </p:nvGrpSpPr>
        <p:grpSpPr bwMode="auto">
          <a:xfrm>
            <a:off x="4573588" y="2628900"/>
            <a:ext cx="1600200" cy="754063"/>
            <a:chOff x="2325" y="6446"/>
            <a:chExt cx="705" cy="367"/>
          </a:xfrm>
        </p:grpSpPr>
        <p:sp>
          <p:nvSpPr>
            <p:cNvPr id="23556" name="AutoShape 5">
              <a:extLst>
                <a:ext uri="{FF2B5EF4-FFF2-40B4-BE49-F238E27FC236}">
                  <a16:creationId xmlns:a16="http://schemas.microsoft.com/office/drawing/2014/main" id="{E016D2E2-02BC-4D56-93D5-5E6BD0060618}"/>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3557" name="Text Box 6">
              <a:extLst>
                <a:ext uri="{FF2B5EF4-FFF2-40B4-BE49-F238E27FC236}">
                  <a16:creationId xmlns:a16="http://schemas.microsoft.com/office/drawing/2014/main" id="{17CEE655-E868-4172-A120-22A20DA92ABB}"/>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grpSp>
        <p:nvGrpSpPr>
          <p:cNvPr id="23558" name="Group 4">
            <a:extLst>
              <a:ext uri="{FF2B5EF4-FFF2-40B4-BE49-F238E27FC236}">
                <a16:creationId xmlns:a16="http://schemas.microsoft.com/office/drawing/2014/main" id="{99C12437-8423-4FDD-B997-CF66FD239559}"/>
              </a:ext>
            </a:extLst>
          </p:cNvPr>
          <p:cNvGrpSpPr>
            <a:grpSpLocks/>
          </p:cNvGrpSpPr>
          <p:nvPr/>
        </p:nvGrpSpPr>
        <p:grpSpPr bwMode="auto">
          <a:xfrm>
            <a:off x="3133725" y="3132138"/>
            <a:ext cx="1600200" cy="825500"/>
            <a:chOff x="2325" y="6446"/>
            <a:chExt cx="705" cy="367"/>
          </a:xfrm>
        </p:grpSpPr>
        <p:sp>
          <p:nvSpPr>
            <p:cNvPr id="23559" name="AutoShape 5">
              <a:extLst>
                <a:ext uri="{FF2B5EF4-FFF2-40B4-BE49-F238E27FC236}">
                  <a16:creationId xmlns:a16="http://schemas.microsoft.com/office/drawing/2014/main" id="{39603ECC-A4FB-4C1C-BF06-35883AA0D10A}"/>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3560" name="Text Box 6">
              <a:extLst>
                <a:ext uri="{FF2B5EF4-FFF2-40B4-BE49-F238E27FC236}">
                  <a16:creationId xmlns:a16="http://schemas.microsoft.com/office/drawing/2014/main" id="{F42B7184-5802-490B-80DD-6FB4A9834996}"/>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79AECA4E-C14A-4069-BCD4-98C7E3C587ED}"/>
              </a:ext>
            </a:extLst>
          </p:cNvPr>
          <p:cNvSpPr>
            <a:spLocks noGrp="1" noChangeArrowheads="1"/>
          </p:cNvSpPr>
          <p:nvPr>
            <p:ph type="title"/>
          </p:nvPr>
        </p:nvSpPr>
        <p:spPr/>
        <p:txBody>
          <a:bodyPr/>
          <a:lstStyle/>
          <a:p>
            <a:r>
              <a:rPr lang="zh-CN" altLang="en-US" sz="3600"/>
              <a:t>一个实例（续）</a:t>
            </a:r>
          </a:p>
        </p:txBody>
      </p:sp>
      <p:sp>
        <p:nvSpPr>
          <p:cNvPr id="51203" name="内容占位符 2">
            <a:extLst>
              <a:ext uri="{FF2B5EF4-FFF2-40B4-BE49-F238E27FC236}">
                <a16:creationId xmlns:a16="http://schemas.microsoft.com/office/drawing/2014/main" id="{C9AAE035-F7EB-4845-8C56-2E8024C9A0EB}"/>
              </a:ext>
            </a:extLst>
          </p:cNvPr>
          <p:cNvSpPr>
            <a:spLocks noGrp="1"/>
          </p:cNvSpPr>
          <p:nvPr>
            <p:ph idx="1"/>
          </p:nvPr>
        </p:nvSpPr>
        <p:spPr>
          <a:xfrm>
            <a:off x="131763" y="889000"/>
            <a:ext cx="8882062" cy="5305425"/>
          </a:xfrm>
          <a:ln>
            <a:miter/>
          </a:ln>
        </p:spPr>
        <p:txBody>
          <a:bodyPr/>
          <a:lstStyle/>
          <a:p>
            <a:pPr marL="0" indent="0">
              <a:lnSpc>
                <a:spcPct val="150000"/>
              </a:lnSpc>
              <a:buFont typeface="Wingdings" panose="05000000000000000000" pitchFamily="2" charset="2"/>
              <a:buNone/>
              <a:defRPr/>
            </a:pPr>
            <a:r>
              <a:rPr lang="en-US" altLang="zh-CN" dirty="0"/>
              <a:t>1.</a:t>
            </a:r>
            <a:r>
              <a:rPr lang="zh-CN" altLang="en-US" dirty="0"/>
              <a:t>第一种情况</a:t>
            </a:r>
          </a:p>
          <a:p>
            <a:pPr lvl="1">
              <a:lnSpc>
                <a:spcPct val="150000"/>
              </a:lnSpc>
              <a:defRPr/>
            </a:pPr>
            <a:r>
              <a:rPr lang="en-US" altLang="zh-CN" i="1" dirty="0"/>
              <a:t>Q</a:t>
            </a:r>
            <a:r>
              <a:rPr lang="en-US" altLang="zh-CN" baseline="-25000" dirty="0"/>
              <a:t>1</a:t>
            </a:r>
            <a:r>
              <a:rPr lang="en-US" altLang="zh-CN" dirty="0"/>
              <a:t>=π</a:t>
            </a:r>
            <a:r>
              <a:rPr lang="en-US" altLang="zh-CN" baseline="-25000" dirty="0" err="1"/>
              <a:t>Sname</a:t>
            </a:r>
            <a:r>
              <a:rPr lang="en-US" altLang="zh-CN" dirty="0"/>
              <a:t>(</a:t>
            </a:r>
            <a:r>
              <a:rPr lang="en-US" altLang="zh-CN" dirty="0" err="1"/>
              <a:t>σ</a:t>
            </a:r>
            <a:r>
              <a:rPr lang="en-US" altLang="zh-CN" baseline="-25000" dirty="0" err="1"/>
              <a:t>Student.Sno</a:t>
            </a:r>
            <a:r>
              <a:rPr lang="en-US" altLang="zh-CN" baseline="-25000" dirty="0"/>
              <a:t>=</a:t>
            </a:r>
            <a:r>
              <a:rPr lang="en-US" altLang="zh-CN" baseline="-25000" dirty="0" err="1"/>
              <a:t>SC.Sno∧SC.Cno</a:t>
            </a:r>
            <a:r>
              <a:rPr lang="en-US" altLang="zh-CN" baseline="-25000" dirty="0"/>
              <a:t>='2'</a:t>
            </a:r>
            <a:r>
              <a:rPr lang="en-US" altLang="zh-CN" dirty="0"/>
              <a:t> (</a:t>
            </a:r>
            <a:r>
              <a:rPr lang="en-US" altLang="zh-CN" dirty="0" err="1"/>
              <a:t>Student×SC</a:t>
            </a:r>
            <a:r>
              <a:rPr lang="en-US" altLang="zh-CN" dirty="0"/>
              <a:t>))</a:t>
            </a:r>
            <a:endParaRPr lang="zh-CN" altLang="en-US" dirty="0"/>
          </a:p>
          <a:p>
            <a:pPr marL="0" indent="0">
              <a:lnSpc>
                <a:spcPct val="120000"/>
              </a:lnSpc>
              <a:buFont typeface="Wingdings" panose="05000000000000000000" pitchFamily="2" charset="2"/>
              <a:buNone/>
              <a:defRPr/>
            </a:pPr>
            <a:r>
              <a:rPr lang="zh-CN" altLang="en-US" sz="1800" dirty="0">
                <a:sym typeface="+mn-ea"/>
              </a:rPr>
              <a:t>（</a:t>
            </a:r>
            <a:r>
              <a:rPr lang="en-US" altLang="zh-CN" sz="1800" dirty="0">
                <a:sym typeface="+mn-ea"/>
              </a:rPr>
              <a:t>1</a:t>
            </a:r>
            <a:r>
              <a:rPr lang="zh-CN" altLang="en-US" sz="1800" dirty="0">
                <a:sym typeface="+mn-ea"/>
              </a:rPr>
              <a:t>）</a:t>
            </a:r>
            <a:r>
              <a:rPr lang="en-US" altLang="zh-CN" sz="1800" dirty="0">
                <a:sym typeface="+mn-ea"/>
              </a:rPr>
              <a:t> </a:t>
            </a:r>
            <a:r>
              <a:rPr lang="zh-CN" altLang="en-US" sz="1800" dirty="0">
                <a:sym typeface="+mn-ea"/>
              </a:rPr>
              <a:t>计算广义笛卡尔积 </a:t>
            </a:r>
            <a:endParaRPr lang="zh-CN" altLang="en-US" sz="1800" dirty="0"/>
          </a:p>
          <a:p>
            <a:pPr>
              <a:lnSpc>
                <a:spcPct val="120000"/>
              </a:lnSpc>
              <a:defRPr/>
            </a:pPr>
            <a:r>
              <a:rPr lang="zh-CN" altLang="en-US" sz="1800" dirty="0">
                <a:sym typeface="+mn-ea"/>
              </a:rPr>
              <a:t>算法：</a:t>
            </a:r>
            <a:endParaRPr lang="zh-CN" altLang="en-US" sz="1800" dirty="0"/>
          </a:p>
          <a:p>
            <a:pPr lvl="1">
              <a:lnSpc>
                <a:spcPct val="120000"/>
              </a:lnSpc>
              <a:defRPr/>
            </a:pPr>
            <a:r>
              <a:rPr lang="zh-CN" altLang="en-US" sz="1800" dirty="0">
                <a:sym typeface="+mn-ea"/>
              </a:rPr>
              <a:t>在内存中尽可能多地装入某个表</a:t>
            </a:r>
            <a:r>
              <a:rPr lang="en-US" altLang="zh-CN" sz="1800" dirty="0">
                <a:sym typeface="+mn-ea"/>
              </a:rPr>
              <a:t>(</a:t>
            </a:r>
            <a:r>
              <a:rPr lang="zh-CN" altLang="en-US" sz="1800" dirty="0">
                <a:sym typeface="+mn-ea"/>
              </a:rPr>
              <a:t>如</a:t>
            </a:r>
            <a:r>
              <a:rPr lang="en-US" altLang="zh-CN" sz="1800" dirty="0">
                <a:sym typeface="+mn-ea"/>
              </a:rPr>
              <a:t>Student</a:t>
            </a:r>
            <a:r>
              <a:rPr lang="zh-CN" altLang="en-US" sz="1800" dirty="0">
                <a:sym typeface="+mn-ea"/>
              </a:rPr>
              <a:t>表</a:t>
            </a:r>
            <a:r>
              <a:rPr lang="en-US" altLang="zh-CN" sz="1800" dirty="0">
                <a:sym typeface="+mn-ea"/>
              </a:rPr>
              <a:t>)</a:t>
            </a:r>
            <a:r>
              <a:rPr lang="zh-CN" altLang="en-US" sz="1800" dirty="0">
                <a:sym typeface="+mn-ea"/>
              </a:rPr>
              <a:t>的若干块，留出一块存放另一个表</a:t>
            </a:r>
            <a:r>
              <a:rPr lang="en-US" altLang="zh-CN" sz="1800" dirty="0">
                <a:sym typeface="+mn-ea"/>
              </a:rPr>
              <a:t>(</a:t>
            </a:r>
            <a:r>
              <a:rPr lang="zh-CN" altLang="en-US" sz="1800" dirty="0">
                <a:sym typeface="+mn-ea"/>
              </a:rPr>
              <a:t>如</a:t>
            </a:r>
            <a:r>
              <a:rPr lang="en-US" altLang="zh-CN" sz="1800" dirty="0">
                <a:sym typeface="+mn-ea"/>
              </a:rPr>
              <a:t>SC</a:t>
            </a:r>
            <a:r>
              <a:rPr lang="zh-CN" altLang="en-US" sz="1800" dirty="0">
                <a:sym typeface="+mn-ea"/>
              </a:rPr>
              <a:t>表</a:t>
            </a:r>
            <a:r>
              <a:rPr lang="en-US" altLang="zh-CN" sz="1800" dirty="0">
                <a:sym typeface="+mn-ea"/>
              </a:rPr>
              <a:t>)</a:t>
            </a:r>
            <a:r>
              <a:rPr lang="zh-CN" altLang="en-US" sz="1800" dirty="0">
                <a:sym typeface="+mn-ea"/>
              </a:rPr>
              <a:t>的元组。</a:t>
            </a:r>
            <a:endParaRPr lang="zh-CN" altLang="en-US" sz="1800" dirty="0"/>
          </a:p>
          <a:p>
            <a:pPr lvl="1">
              <a:lnSpc>
                <a:spcPct val="120000"/>
              </a:lnSpc>
              <a:defRPr/>
            </a:pPr>
            <a:r>
              <a:rPr lang="zh-CN" altLang="en-US" sz="1800" dirty="0">
                <a:sym typeface="+mn-ea"/>
              </a:rPr>
              <a:t>把</a:t>
            </a:r>
            <a:r>
              <a:rPr lang="en-US" altLang="zh-CN" sz="1800" dirty="0">
                <a:sym typeface="+mn-ea"/>
              </a:rPr>
              <a:t>SC</a:t>
            </a:r>
            <a:r>
              <a:rPr lang="zh-CN" altLang="en-US" sz="1800" dirty="0">
                <a:sym typeface="+mn-ea"/>
              </a:rPr>
              <a:t>中的每个元组和</a:t>
            </a:r>
            <a:r>
              <a:rPr lang="en-US" altLang="zh-CN" sz="1800" dirty="0">
                <a:sym typeface="+mn-ea"/>
              </a:rPr>
              <a:t>Student</a:t>
            </a:r>
            <a:r>
              <a:rPr lang="zh-CN" altLang="en-US" sz="1800" dirty="0">
                <a:sym typeface="+mn-ea"/>
              </a:rPr>
              <a:t>中每个元组连接，连接后的元组装满一块后就写到中间文件上</a:t>
            </a:r>
            <a:endParaRPr lang="zh-CN" altLang="en-US" sz="1800" dirty="0"/>
          </a:p>
          <a:p>
            <a:pPr lvl="1">
              <a:lnSpc>
                <a:spcPct val="120000"/>
              </a:lnSpc>
              <a:defRPr/>
            </a:pPr>
            <a:r>
              <a:rPr lang="zh-CN" altLang="en-US" sz="1800" dirty="0">
                <a:sym typeface="+mn-ea"/>
              </a:rPr>
              <a:t>从</a:t>
            </a:r>
            <a:r>
              <a:rPr lang="en-US" altLang="zh-CN" sz="1800" dirty="0">
                <a:sym typeface="+mn-ea"/>
              </a:rPr>
              <a:t>SC</a:t>
            </a:r>
            <a:r>
              <a:rPr lang="zh-CN" altLang="en-US" sz="1800" dirty="0">
                <a:sym typeface="+mn-ea"/>
              </a:rPr>
              <a:t>中读入一块和内存中的</a:t>
            </a:r>
            <a:r>
              <a:rPr lang="en-US" altLang="zh-CN" sz="1800" dirty="0">
                <a:sym typeface="+mn-ea"/>
              </a:rPr>
              <a:t>Student</a:t>
            </a:r>
            <a:r>
              <a:rPr lang="zh-CN" altLang="en-US" sz="1800" dirty="0">
                <a:sym typeface="+mn-ea"/>
              </a:rPr>
              <a:t>元组连接，直到</a:t>
            </a:r>
            <a:r>
              <a:rPr lang="en-US" altLang="zh-CN" sz="1800" dirty="0">
                <a:sym typeface="+mn-ea"/>
              </a:rPr>
              <a:t>SC</a:t>
            </a:r>
            <a:r>
              <a:rPr lang="zh-CN" altLang="en-US" sz="1800" dirty="0">
                <a:sym typeface="+mn-ea"/>
              </a:rPr>
              <a:t>表处理完。</a:t>
            </a:r>
            <a:endParaRPr lang="zh-CN" altLang="en-US" sz="1800" dirty="0"/>
          </a:p>
          <a:p>
            <a:pPr lvl="1">
              <a:lnSpc>
                <a:spcPct val="120000"/>
              </a:lnSpc>
              <a:defRPr/>
            </a:pPr>
            <a:r>
              <a:rPr lang="zh-CN" altLang="en-US" sz="1800" dirty="0">
                <a:sym typeface="+mn-ea"/>
              </a:rPr>
              <a:t>再读入若干块</a:t>
            </a:r>
            <a:r>
              <a:rPr lang="en-US" altLang="zh-CN" sz="1800" dirty="0">
                <a:sym typeface="+mn-ea"/>
              </a:rPr>
              <a:t>Student</a:t>
            </a:r>
            <a:r>
              <a:rPr lang="zh-CN" altLang="en-US" sz="1800" dirty="0">
                <a:sym typeface="+mn-ea"/>
              </a:rPr>
              <a:t>元组，读入一块</a:t>
            </a:r>
            <a:r>
              <a:rPr lang="en-US" altLang="zh-CN" sz="1800" dirty="0">
                <a:sym typeface="+mn-ea"/>
              </a:rPr>
              <a:t>SC</a:t>
            </a:r>
            <a:r>
              <a:rPr lang="zh-CN" altLang="en-US" sz="1800" dirty="0">
                <a:sym typeface="+mn-ea"/>
              </a:rPr>
              <a:t>元组</a:t>
            </a:r>
            <a:endParaRPr lang="zh-CN" altLang="en-US" sz="1800" dirty="0"/>
          </a:p>
          <a:p>
            <a:pPr lvl="1">
              <a:lnSpc>
                <a:spcPct val="120000"/>
              </a:lnSpc>
              <a:defRPr/>
            </a:pPr>
            <a:r>
              <a:rPr lang="zh-CN" altLang="en-US" sz="1800" dirty="0">
                <a:sym typeface="+mn-ea"/>
              </a:rPr>
              <a:t>重复上述处理过程，直到把</a:t>
            </a:r>
            <a:r>
              <a:rPr lang="en-US" altLang="zh-CN" sz="1800" dirty="0">
                <a:sym typeface="+mn-ea"/>
              </a:rPr>
              <a:t>Student</a:t>
            </a:r>
            <a:r>
              <a:rPr lang="zh-CN" altLang="en-US" sz="1800" dirty="0">
                <a:sym typeface="+mn-ea"/>
              </a:rPr>
              <a:t>表处理完 </a:t>
            </a:r>
            <a:endParaRPr lang="zh-CN" altLang="en-US" sz="1800" dirty="0">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2DCCCE55-6BC0-4998-997A-AC8205B96738}"/>
              </a:ext>
            </a:extLst>
          </p:cNvPr>
          <p:cNvSpPr>
            <a:spLocks noGrp="1"/>
          </p:cNvSpPr>
          <p:nvPr>
            <p:ph type="title"/>
          </p:nvPr>
        </p:nvSpPr>
        <p:spPr>
          <a:ln>
            <a:miter/>
          </a:ln>
        </p:spPr>
        <p:txBody>
          <a:bodyPr/>
          <a:lstStyle/>
          <a:p>
            <a:pPr marL="457200" algn="l">
              <a:lnSpc>
                <a:spcPct val="150000"/>
              </a:lnSpc>
              <a:spcBef>
                <a:spcPct val="20000"/>
              </a:spcBef>
              <a:buFont typeface="Wingdings" panose="05000000000000000000" pitchFamily="2" charset="2"/>
              <a:buNone/>
            </a:pPr>
            <a:r>
              <a:rPr lang="en-US" altLang="zh-CN" sz="1800" i="1">
                <a:sym typeface="宋体" panose="02010600030101010101" pitchFamily="2" charset="-122"/>
              </a:rPr>
              <a:t>Q</a:t>
            </a:r>
            <a:r>
              <a:rPr lang="en-US" altLang="zh-CN" sz="1800" baseline="-25000">
                <a:sym typeface="宋体" panose="02010600030101010101" pitchFamily="2" charset="-122"/>
              </a:rPr>
              <a:t>1</a:t>
            </a:r>
            <a:r>
              <a:rPr lang="en-US" altLang="zh-CN" sz="1800">
                <a:sym typeface="宋体" panose="02010600030101010101" pitchFamily="2" charset="-122"/>
              </a:rPr>
              <a:t>=π</a:t>
            </a:r>
            <a:r>
              <a:rPr lang="en-US" altLang="zh-CN" sz="1800" baseline="-25000">
                <a:sym typeface="宋体" panose="02010600030101010101" pitchFamily="2" charset="-122"/>
              </a:rPr>
              <a:t>Sname</a:t>
            </a:r>
            <a:r>
              <a:rPr lang="en-US" altLang="zh-CN" sz="1800">
                <a:sym typeface="宋体" panose="02010600030101010101" pitchFamily="2" charset="-122"/>
              </a:rPr>
              <a:t>(σ</a:t>
            </a:r>
            <a:r>
              <a:rPr lang="en-US" altLang="zh-CN" sz="1800" baseline="-25000">
                <a:sym typeface="宋体" panose="02010600030101010101" pitchFamily="2" charset="-122"/>
              </a:rPr>
              <a:t>Student.Sno=SC.Sno∧SC.Cno='2'</a:t>
            </a:r>
            <a:r>
              <a:rPr lang="en-US" altLang="zh-CN" sz="1800">
                <a:sym typeface="宋体" panose="02010600030101010101" pitchFamily="2" charset="-122"/>
              </a:rPr>
              <a:t> (Student×SC))</a:t>
            </a:r>
          </a:p>
        </p:txBody>
      </p:sp>
      <p:sp>
        <p:nvSpPr>
          <p:cNvPr id="3" name="内容占位符 2">
            <a:extLst>
              <a:ext uri="{FF2B5EF4-FFF2-40B4-BE49-F238E27FC236}">
                <a16:creationId xmlns:a16="http://schemas.microsoft.com/office/drawing/2014/main" id="{08EF8E72-F631-4CC2-9707-131C0871018D}"/>
              </a:ext>
            </a:extLst>
          </p:cNvPr>
          <p:cNvSpPr>
            <a:spLocks noGrp="1"/>
          </p:cNvSpPr>
          <p:nvPr>
            <p:ph idx="1"/>
          </p:nvPr>
        </p:nvSpPr>
        <p:spPr>
          <a:xfrm>
            <a:off x="457200" y="1098550"/>
            <a:ext cx="8229600" cy="5095875"/>
          </a:xfrm>
          <a:ln>
            <a:miter/>
          </a:ln>
        </p:spPr>
        <p:txBody>
          <a:bodyPr/>
          <a:lstStyle/>
          <a:p>
            <a:pPr>
              <a:defRPr/>
            </a:pPr>
            <a:r>
              <a:rPr lang="zh-CN" altLang="en-US" dirty="0"/>
              <a:t>设一个块能装</a:t>
            </a:r>
            <a:r>
              <a:rPr lang="en-US" altLang="zh-CN" dirty="0"/>
              <a:t>10</a:t>
            </a:r>
            <a:r>
              <a:rPr lang="zh-CN" altLang="en-US" dirty="0"/>
              <a:t>个</a:t>
            </a:r>
            <a:r>
              <a:rPr lang="en-US" altLang="zh-CN" dirty="0"/>
              <a:t>Student</a:t>
            </a:r>
            <a:r>
              <a:rPr lang="zh-CN" altLang="en-US" dirty="0"/>
              <a:t>元组或</a:t>
            </a:r>
            <a:r>
              <a:rPr lang="en-US" altLang="zh-CN" dirty="0"/>
              <a:t>100</a:t>
            </a:r>
            <a:r>
              <a:rPr lang="zh-CN" altLang="en-US" dirty="0"/>
              <a:t>个</a:t>
            </a:r>
            <a:r>
              <a:rPr lang="en-US" altLang="zh-CN" dirty="0"/>
              <a:t>SC</a:t>
            </a:r>
            <a:r>
              <a:rPr lang="zh-CN" altLang="en-US" dirty="0"/>
              <a:t>元组，在内存中存放</a:t>
            </a:r>
            <a:r>
              <a:rPr lang="en-US" altLang="zh-CN" dirty="0"/>
              <a:t>5</a:t>
            </a:r>
            <a:r>
              <a:rPr lang="zh-CN" altLang="en-US" dirty="0"/>
              <a:t>块</a:t>
            </a:r>
            <a:r>
              <a:rPr lang="en-US" altLang="zh-CN" dirty="0"/>
              <a:t>Student</a:t>
            </a:r>
            <a:r>
              <a:rPr lang="zh-CN" altLang="en-US" dirty="0"/>
              <a:t>元组和</a:t>
            </a:r>
            <a:r>
              <a:rPr lang="en-US" altLang="zh-CN" dirty="0"/>
              <a:t>1</a:t>
            </a:r>
            <a:r>
              <a:rPr lang="zh-CN" altLang="en-US" dirty="0"/>
              <a:t>块</a:t>
            </a:r>
            <a:r>
              <a:rPr lang="en-US" altLang="zh-CN" dirty="0"/>
              <a:t>SC</a:t>
            </a:r>
            <a:r>
              <a:rPr lang="zh-CN" altLang="en-US" dirty="0"/>
              <a:t>元组，则</a:t>
            </a:r>
            <a:r>
              <a:rPr lang="zh-CN" altLang="en-US" u="sng" dirty="0"/>
              <a:t>读取总块数</a:t>
            </a:r>
            <a:r>
              <a:rPr lang="zh-CN" altLang="en-US" dirty="0"/>
              <a:t>为                                                                                </a:t>
            </a:r>
          </a:p>
          <a:p>
            <a:pPr marL="0" indent="0">
              <a:buFont typeface="Wingdings" panose="05000000000000000000" pitchFamily="2" charset="2"/>
              <a:buNone/>
              <a:defRPr/>
            </a:pPr>
            <a:r>
              <a:rPr lang="zh-CN" altLang="en-US" dirty="0"/>
              <a:t>                     </a:t>
            </a:r>
          </a:p>
          <a:p>
            <a:pPr marL="0" indent="0">
              <a:buFont typeface="Wingdings" panose="05000000000000000000" pitchFamily="2" charset="2"/>
              <a:buNone/>
              <a:defRPr/>
            </a:pPr>
            <a:r>
              <a:rPr lang="zh-CN" altLang="en-US" dirty="0"/>
              <a:t>                   </a:t>
            </a:r>
            <a:r>
              <a:rPr lang="zh-CN" altLang="en-US" sz="2400" dirty="0"/>
              <a:t>＋</a:t>
            </a:r>
            <a:r>
              <a:rPr lang="zh-CN" altLang="en-US" dirty="0"/>
              <a:t>                   </a:t>
            </a:r>
            <a:r>
              <a:rPr lang="en-US" altLang="zh-CN" sz="2400" dirty="0"/>
              <a:t>=100+20×100=2100</a:t>
            </a:r>
            <a:r>
              <a:rPr lang="zh-CN" altLang="en-US" sz="2400" dirty="0"/>
              <a:t>块</a:t>
            </a:r>
          </a:p>
          <a:p>
            <a:pPr>
              <a:defRPr/>
            </a:pPr>
            <a:endParaRPr lang="zh-CN" altLang="en-US" dirty="0"/>
          </a:p>
          <a:p>
            <a:pPr lvl="1">
              <a:lnSpc>
                <a:spcPct val="120000"/>
              </a:lnSpc>
              <a:defRPr/>
            </a:pPr>
            <a:r>
              <a:rPr lang="zh-CN" altLang="en-US" dirty="0"/>
              <a:t>读</a:t>
            </a:r>
            <a:r>
              <a:rPr lang="en-US" altLang="zh-CN" dirty="0"/>
              <a:t>Student</a:t>
            </a:r>
            <a:r>
              <a:rPr lang="zh-CN" altLang="en-US" dirty="0"/>
              <a:t>表</a:t>
            </a:r>
            <a:r>
              <a:rPr lang="en-US" altLang="zh-CN" dirty="0"/>
              <a:t>100</a:t>
            </a:r>
            <a:r>
              <a:rPr lang="zh-CN" altLang="en-US" dirty="0"/>
              <a:t>块，读</a:t>
            </a:r>
            <a:r>
              <a:rPr lang="en-US" altLang="zh-CN" dirty="0"/>
              <a:t>SC</a:t>
            </a:r>
            <a:r>
              <a:rPr lang="zh-CN" altLang="en-US" dirty="0"/>
              <a:t>表</a:t>
            </a:r>
            <a:r>
              <a:rPr lang="en-US" altLang="zh-CN" dirty="0"/>
              <a:t>20</a:t>
            </a:r>
            <a:r>
              <a:rPr lang="zh-CN" altLang="en-US" dirty="0"/>
              <a:t>遍，每遍</a:t>
            </a:r>
            <a:r>
              <a:rPr lang="en-US" altLang="zh-CN" dirty="0"/>
              <a:t>100</a:t>
            </a:r>
            <a:r>
              <a:rPr lang="zh-CN" altLang="en-US" dirty="0"/>
              <a:t>块，则总计要读取</a:t>
            </a:r>
            <a:r>
              <a:rPr lang="en-US" altLang="zh-CN" dirty="0"/>
              <a:t>2100</a:t>
            </a:r>
            <a:r>
              <a:rPr lang="zh-CN" altLang="en-US" dirty="0"/>
              <a:t>数据块。</a:t>
            </a:r>
            <a:endParaRPr lang="en-US" altLang="zh-CN" dirty="0"/>
          </a:p>
          <a:p>
            <a:pPr lvl="1">
              <a:lnSpc>
                <a:spcPct val="120000"/>
              </a:lnSpc>
              <a:defRPr/>
            </a:pPr>
            <a:r>
              <a:rPr lang="zh-CN" altLang="en-US" dirty="0"/>
              <a:t>连接后的元组数为</a:t>
            </a:r>
            <a:r>
              <a:rPr lang="en-US" altLang="zh-CN" dirty="0"/>
              <a:t>10</a:t>
            </a:r>
            <a:r>
              <a:rPr lang="en-US" altLang="zh-CN" baseline="30000" dirty="0"/>
              <a:t>3</a:t>
            </a:r>
            <a:r>
              <a:rPr lang="en-US" altLang="zh-CN" dirty="0"/>
              <a:t>×10</a:t>
            </a:r>
            <a:r>
              <a:rPr lang="en-US" altLang="zh-CN" baseline="30000" dirty="0"/>
              <a:t>4</a:t>
            </a:r>
            <a:r>
              <a:rPr lang="en-US" altLang="zh-CN" dirty="0"/>
              <a:t>=10</a:t>
            </a:r>
            <a:r>
              <a:rPr lang="en-US" altLang="zh-CN" baseline="30000" dirty="0"/>
              <a:t>7</a:t>
            </a:r>
            <a:r>
              <a:rPr lang="zh-CN" altLang="en-US" dirty="0"/>
              <a:t>。设每块能装</a:t>
            </a:r>
            <a:r>
              <a:rPr lang="en-US" altLang="zh-CN" dirty="0"/>
              <a:t>10</a:t>
            </a:r>
            <a:r>
              <a:rPr lang="zh-CN" altLang="en-US" dirty="0"/>
              <a:t>个元组，则写出</a:t>
            </a:r>
            <a:r>
              <a:rPr lang="en-US" altLang="zh-CN" dirty="0"/>
              <a:t>10</a:t>
            </a:r>
            <a:r>
              <a:rPr lang="en-US" altLang="zh-CN" baseline="30000" dirty="0"/>
              <a:t>6 </a:t>
            </a:r>
            <a:r>
              <a:rPr lang="zh-CN" altLang="en-US" dirty="0"/>
              <a:t>块。</a:t>
            </a:r>
          </a:p>
          <a:p>
            <a:pPr>
              <a:defRPr/>
            </a:pPr>
            <a:endParaRPr lang="zh-CN" altLang="en-US" dirty="0"/>
          </a:p>
        </p:txBody>
      </p:sp>
      <p:graphicFrame>
        <p:nvGraphicFramePr>
          <p:cNvPr id="25603" name="对象 3">
            <a:extLst>
              <a:ext uri="{FF2B5EF4-FFF2-40B4-BE49-F238E27FC236}">
                <a16:creationId xmlns:a16="http://schemas.microsoft.com/office/drawing/2014/main" id="{1D5FD75C-5399-4987-9847-73377EAB6FF1}"/>
              </a:ext>
            </a:extLst>
          </p:cNvPr>
          <p:cNvGraphicFramePr>
            <a:graphicFrameLocks noChangeAspect="1"/>
          </p:cNvGraphicFramePr>
          <p:nvPr/>
        </p:nvGraphicFramePr>
        <p:xfrm>
          <a:off x="1752600" y="2924175"/>
          <a:ext cx="587375" cy="649288"/>
        </p:xfrm>
        <a:graphic>
          <a:graphicData uri="http://schemas.openxmlformats.org/presentationml/2006/ole">
            <mc:AlternateContent xmlns:mc="http://schemas.openxmlformats.org/markup-compatibility/2006">
              <mc:Choice xmlns:v="urn:schemas-microsoft-com:vml" Requires="v">
                <p:oleObj spid="_x0000_s25606" r:id="rId3" imgW="357150" imgH="395416" progId="Equation.3">
                  <p:embed/>
                </p:oleObj>
              </mc:Choice>
              <mc:Fallback>
                <p:oleObj r:id="rId3" imgW="357150" imgH="395416"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924175"/>
                        <a:ext cx="5873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4" name="对象 4">
            <a:extLst>
              <a:ext uri="{FF2B5EF4-FFF2-40B4-BE49-F238E27FC236}">
                <a16:creationId xmlns:a16="http://schemas.microsoft.com/office/drawing/2014/main" id="{A5518094-E06B-4610-B63D-73588CC2F64B}"/>
              </a:ext>
            </a:extLst>
          </p:cNvPr>
          <p:cNvGraphicFramePr>
            <a:graphicFrameLocks noChangeAspect="1"/>
          </p:cNvGraphicFramePr>
          <p:nvPr/>
        </p:nvGraphicFramePr>
        <p:xfrm>
          <a:off x="2843213" y="2924175"/>
          <a:ext cx="650875" cy="641350"/>
        </p:xfrm>
        <a:graphic>
          <a:graphicData uri="http://schemas.openxmlformats.org/presentationml/2006/ole">
            <mc:AlternateContent xmlns:mc="http://schemas.openxmlformats.org/markup-compatibility/2006">
              <mc:Choice xmlns:v="urn:schemas-microsoft-com:vml" Requires="v">
                <p:oleObj spid="_x0000_s25607" r:id="rId5" imgW="408528" imgH="395761" progId="Equation.3">
                  <p:embed/>
                </p:oleObj>
              </mc:Choice>
              <mc:Fallback>
                <p:oleObj r:id="rId5" imgW="408528" imgH="395761"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2924175"/>
                        <a:ext cx="65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5" name="对象 5">
            <a:extLst>
              <a:ext uri="{FF2B5EF4-FFF2-40B4-BE49-F238E27FC236}">
                <a16:creationId xmlns:a16="http://schemas.microsoft.com/office/drawing/2014/main" id="{C7C36B0F-7695-4B4A-B8F5-3F0C45AA6D03}"/>
              </a:ext>
            </a:extLst>
          </p:cNvPr>
          <p:cNvGraphicFramePr>
            <a:graphicFrameLocks noChangeAspect="1"/>
          </p:cNvGraphicFramePr>
          <p:nvPr/>
        </p:nvGraphicFramePr>
        <p:xfrm>
          <a:off x="3635375" y="2924175"/>
          <a:ext cx="865188" cy="641350"/>
        </p:xfrm>
        <a:graphic>
          <a:graphicData uri="http://schemas.openxmlformats.org/presentationml/2006/ole">
            <mc:AlternateContent xmlns:mc="http://schemas.openxmlformats.org/markup-compatibility/2006">
              <mc:Choice xmlns:v="urn:schemas-microsoft-com:vml" Requires="v">
                <p:oleObj spid="_x0000_s25608" r:id="rId7" imgW="535026" imgH="394900" progId="Equation.3">
                  <p:embed/>
                </p:oleObj>
              </mc:Choice>
              <mc:Fallback>
                <p:oleObj r:id="rId7" imgW="535026" imgH="394900" progId="Equation.3">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2924175"/>
                        <a:ext cx="865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E53C3B09-EB5D-4D20-B4D1-2EFACD173A13}"/>
              </a:ext>
            </a:extLst>
          </p:cNvPr>
          <p:cNvSpPr>
            <a:spLocks noGrp="1"/>
          </p:cNvSpPr>
          <p:nvPr>
            <p:ph type="title"/>
          </p:nvPr>
        </p:nvSpPr>
        <p:spPr>
          <a:ln>
            <a:miter/>
          </a:ln>
        </p:spPr>
        <p:txBody>
          <a:bodyPr/>
          <a:lstStyle/>
          <a:p>
            <a:pPr marL="742950" indent="-285750" algn="l">
              <a:lnSpc>
                <a:spcPct val="150000"/>
              </a:lnSpc>
              <a:spcBef>
                <a:spcPct val="20000"/>
              </a:spcBef>
              <a:buFont typeface="Wingdings" panose="05000000000000000000" pitchFamily="2" charset="2"/>
              <a:buChar char="n"/>
            </a:pPr>
            <a:r>
              <a:rPr lang="en-US" altLang="zh-CN" sz="1800" i="1">
                <a:sym typeface="宋体" panose="02010600030101010101" pitchFamily="2" charset="-122"/>
              </a:rPr>
              <a:t>Q</a:t>
            </a:r>
            <a:r>
              <a:rPr lang="en-US" altLang="zh-CN" sz="1800" baseline="-25000">
                <a:sym typeface="宋体" panose="02010600030101010101" pitchFamily="2" charset="-122"/>
              </a:rPr>
              <a:t>1</a:t>
            </a:r>
            <a:r>
              <a:rPr lang="en-US" altLang="zh-CN" sz="1800">
                <a:sym typeface="宋体" panose="02010600030101010101" pitchFamily="2" charset="-122"/>
              </a:rPr>
              <a:t>=π</a:t>
            </a:r>
            <a:r>
              <a:rPr lang="en-US" altLang="zh-CN" sz="1800" baseline="-25000">
                <a:sym typeface="宋体" panose="02010600030101010101" pitchFamily="2" charset="-122"/>
              </a:rPr>
              <a:t>Sname</a:t>
            </a:r>
            <a:r>
              <a:rPr lang="en-US" altLang="zh-CN" sz="1800">
                <a:sym typeface="宋体" panose="02010600030101010101" pitchFamily="2" charset="-122"/>
              </a:rPr>
              <a:t>(σ</a:t>
            </a:r>
            <a:r>
              <a:rPr lang="en-US" altLang="zh-CN" sz="1800" baseline="-25000">
                <a:sym typeface="宋体" panose="02010600030101010101" pitchFamily="2" charset="-122"/>
              </a:rPr>
              <a:t>Student.Sno=SC.Sno∧SC.Cno='2'</a:t>
            </a:r>
            <a:r>
              <a:rPr lang="en-US" altLang="zh-CN" sz="1800">
                <a:sym typeface="宋体" panose="02010600030101010101" pitchFamily="2" charset="-122"/>
              </a:rPr>
              <a:t> (Student×SC))</a:t>
            </a:r>
            <a:endParaRPr lang="zh-CN" altLang="en-US" sz="1800"/>
          </a:p>
        </p:txBody>
      </p:sp>
      <p:sp>
        <p:nvSpPr>
          <p:cNvPr id="26626" name="内容占位符 2">
            <a:extLst>
              <a:ext uri="{FF2B5EF4-FFF2-40B4-BE49-F238E27FC236}">
                <a16:creationId xmlns:a16="http://schemas.microsoft.com/office/drawing/2014/main" id="{8F0E205B-864F-4B68-AE0A-0C07937D4909}"/>
              </a:ext>
            </a:extLst>
          </p:cNvPr>
          <p:cNvSpPr>
            <a:spLocks noGrp="1" noChangeArrowheads="1"/>
          </p:cNvSpPr>
          <p:nvPr>
            <p:ph idx="1"/>
          </p:nvPr>
        </p:nvSpPr>
        <p:spPr/>
        <p:txBody>
          <a:bodyPr/>
          <a:lstStyle/>
          <a:p>
            <a:pPr marL="0" indent="0">
              <a:lnSpc>
                <a:spcPct val="150000"/>
              </a:lnSpc>
              <a:buFont typeface="Wingdings" panose="05000000000000000000" pitchFamily="2" charset="2"/>
              <a:buNone/>
            </a:pPr>
            <a:r>
              <a:rPr lang="zh-CN" altLang="en-US" sz="1800"/>
              <a:t>（</a:t>
            </a:r>
            <a:r>
              <a:rPr lang="en-US" altLang="zh-CN" sz="1800"/>
              <a:t>2</a:t>
            </a:r>
            <a:r>
              <a:rPr lang="zh-CN" altLang="en-US" sz="1800"/>
              <a:t>）作选择操作 </a:t>
            </a:r>
          </a:p>
          <a:p>
            <a:pPr lvl="1">
              <a:lnSpc>
                <a:spcPct val="150000"/>
              </a:lnSpc>
            </a:pPr>
            <a:r>
              <a:rPr lang="zh-CN" altLang="en-US" sz="1800"/>
              <a:t>依次读入连接后的元组，按照选择条件选取满足要求的记录</a:t>
            </a:r>
          </a:p>
          <a:p>
            <a:pPr lvl="1">
              <a:lnSpc>
                <a:spcPct val="150000"/>
              </a:lnSpc>
            </a:pPr>
            <a:r>
              <a:rPr lang="zh-CN" altLang="en-US" sz="1800"/>
              <a:t>假定内存处理时间忽略。读取中间文件花费的时间</a:t>
            </a:r>
            <a:r>
              <a:rPr lang="en-US" altLang="zh-CN" sz="1800"/>
              <a:t>(</a:t>
            </a:r>
            <a:r>
              <a:rPr lang="zh-CN" altLang="en-US" sz="1800"/>
              <a:t>同写中间文件一样</a:t>
            </a:r>
            <a:r>
              <a:rPr lang="en-US" altLang="zh-CN" sz="1800"/>
              <a:t>)</a:t>
            </a:r>
            <a:r>
              <a:rPr lang="zh-CN" altLang="en-US" sz="1800"/>
              <a:t>需读入</a:t>
            </a:r>
            <a:r>
              <a:rPr lang="en-US" altLang="zh-CN" sz="1800"/>
              <a:t>10</a:t>
            </a:r>
            <a:r>
              <a:rPr lang="en-US" altLang="zh-CN" sz="1800" baseline="30000"/>
              <a:t>6</a:t>
            </a:r>
            <a:r>
              <a:rPr lang="zh-CN" altLang="en-US" sz="1800"/>
              <a:t>块。</a:t>
            </a:r>
            <a:r>
              <a:rPr lang="en-US" altLang="zh-CN" sz="1800"/>
              <a:t> </a:t>
            </a:r>
          </a:p>
          <a:p>
            <a:pPr lvl="1">
              <a:lnSpc>
                <a:spcPct val="150000"/>
              </a:lnSpc>
            </a:pPr>
            <a:r>
              <a:rPr lang="zh-CN" altLang="en-US" sz="1800"/>
              <a:t>若满足条件的元组假设仅</a:t>
            </a:r>
            <a:r>
              <a:rPr lang="en-US" altLang="zh-CN" sz="1800"/>
              <a:t>50</a:t>
            </a:r>
            <a:r>
              <a:rPr lang="zh-CN" altLang="en-US" sz="1800"/>
              <a:t>个，均可放在内存。</a:t>
            </a:r>
            <a:r>
              <a:rPr lang="zh-CN" altLang="en-US"/>
              <a:t> </a:t>
            </a:r>
          </a:p>
          <a:p>
            <a:pPr lvl="1">
              <a:lnSpc>
                <a:spcPct val="150000"/>
              </a:lnSpc>
            </a:pPr>
            <a:endParaRPr lang="zh-CN" altLang="en-US"/>
          </a:p>
          <a:p>
            <a:pPr marL="0" indent="0">
              <a:buFont typeface="Wingdings" panose="05000000000000000000" pitchFamily="2" charset="2"/>
              <a:buNone/>
            </a:pPr>
            <a:r>
              <a:rPr lang="zh-CN" altLang="en-US" sz="1800">
                <a:sym typeface="宋体" panose="02010600030101010101" pitchFamily="2" charset="-122"/>
              </a:rPr>
              <a:t>（</a:t>
            </a:r>
            <a:r>
              <a:rPr lang="en-US" altLang="zh-CN" sz="1800">
                <a:sym typeface="宋体" panose="02010600030101010101" pitchFamily="2" charset="-122"/>
              </a:rPr>
              <a:t>3</a:t>
            </a:r>
            <a:r>
              <a:rPr lang="zh-CN" altLang="en-US" sz="1800">
                <a:sym typeface="宋体" panose="02010600030101010101" pitchFamily="2" charset="-122"/>
              </a:rPr>
              <a:t>）作投影操作 </a:t>
            </a:r>
            <a:endParaRPr lang="zh-CN" altLang="en-US" sz="1800"/>
          </a:p>
          <a:p>
            <a:pPr lvl="1"/>
            <a:r>
              <a:rPr lang="zh-CN" altLang="en-US" sz="1800">
                <a:sym typeface="宋体" panose="02010600030101010101" pitchFamily="2" charset="-122"/>
              </a:rPr>
              <a:t>把第（</a:t>
            </a:r>
            <a:r>
              <a:rPr lang="en-US" altLang="zh-CN" sz="1800">
                <a:sym typeface="宋体" panose="02010600030101010101" pitchFamily="2" charset="-122"/>
              </a:rPr>
              <a:t>2</a:t>
            </a:r>
            <a:r>
              <a:rPr lang="zh-CN" altLang="en-US" sz="1800">
                <a:sym typeface="宋体" panose="02010600030101010101" pitchFamily="2" charset="-122"/>
              </a:rPr>
              <a:t>）步的结果在</a:t>
            </a:r>
            <a:r>
              <a:rPr lang="en-US" altLang="zh-CN" sz="1800">
                <a:sym typeface="宋体" panose="02010600030101010101" pitchFamily="2" charset="-122"/>
              </a:rPr>
              <a:t>Sname</a:t>
            </a:r>
            <a:r>
              <a:rPr lang="zh-CN" altLang="en-US" sz="1800">
                <a:sym typeface="宋体" panose="02010600030101010101" pitchFamily="2" charset="-122"/>
              </a:rPr>
              <a:t>上作投影输出，得到最终结果 </a:t>
            </a:r>
            <a:endParaRPr lang="zh-CN" altLang="en-US" sz="1800"/>
          </a:p>
          <a:p>
            <a:pPr lvl="1"/>
            <a:endParaRPr lang="zh-CN" altLang="en-US"/>
          </a:p>
          <a:p>
            <a:pPr marL="0" indent="0"/>
            <a:r>
              <a:rPr lang="zh-CN" altLang="en-US" sz="2400">
                <a:solidFill>
                  <a:srgbClr val="0066FF"/>
                </a:solidFill>
                <a:sym typeface="宋体" panose="02010600030101010101" pitchFamily="2" charset="-122"/>
              </a:rPr>
              <a:t>第一种情况下执行查询的总读写数据块</a:t>
            </a:r>
            <a:r>
              <a:rPr lang="en-US" altLang="zh-CN" sz="2400">
                <a:solidFill>
                  <a:srgbClr val="0066FF"/>
                </a:solidFill>
                <a:sym typeface="宋体" panose="02010600030101010101" pitchFamily="2" charset="-122"/>
              </a:rPr>
              <a:t>=2100+10</a:t>
            </a:r>
            <a:r>
              <a:rPr lang="en-US" altLang="zh-CN" sz="2400" baseline="30000">
                <a:solidFill>
                  <a:srgbClr val="0066FF"/>
                </a:solidFill>
                <a:sym typeface="宋体" panose="02010600030101010101" pitchFamily="2" charset="-122"/>
              </a:rPr>
              <a:t>6</a:t>
            </a:r>
            <a:r>
              <a:rPr lang="en-US" altLang="zh-CN" sz="2400">
                <a:solidFill>
                  <a:srgbClr val="0066FF"/>
                </a:solidFill>
                <a:sym typeface="宋体" panose="02010600030101010101" pitchFamily="2" charset="-122"/>
              </a:rPr>
              <a:t> +10</a:t>
            </a:r>
            <a:r>
              <a:rPr lang="en-US" altLang="zh-CN" sz="2400" baseline="30000">
                <a:solidFill>
                  <a:srgbClr val="0066FF"/>
                </a:solidFill>
                <a:sym typeface="宋体" panose="02010600030101010101" pitchFamily="2" charset="-122"/>
              </a:rPr>
              <a:t>6</a:t>
            </a:r>
          </a:p>
          <a:p>
            <a:pPr marL="0" indent="0"/>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BD2BC30D-7D93-4540-9B82-D08F09D2748A}"/>
              </a:ext>
            </a:extLst>
          </p:cNvPr>
          <p:cNvSpPr>
            <a:spLocks noGrp="1" noChangeArrowheads="1"/>
          </p:cNvSpPr>
          <p:nvPr>
            <p:ph type="title"/>
          </p:nvPr>
        </p:nvSpPr>
        <p:spPr/>
        <p:txBody>
          <a:bodyPr/>
          <a:lstStyle/>
          <a:p>
            <a:r>
              <a:rPr lang="zh-CN" altLang="en-US" sz="3600"/>
              <a:t>一个实例（续）</a:t>
            </a:r>
          </a:p>
        </p:txBody>
      </p:sp>
      <p:sp>
        <p:nvSpPr>
          <p:cNvPr id="27650" name="内容占位符 2">
            <a:extLst>
              <a:ext uri="{FF2B5EF4-FFF2-40B4-BE49-F238E27FC236}">
                <a16:creationId xmlns:a16="http://schemas.microsoft.com/office/drawing/2014/main" id="{7117B5DD-2A66-4E18-BC14-058A9EB442C1}"/>
              </a:ext>
            </a:extLst>
          </p:cNvPr>
          <p:cNvSpPr>
            <a:spLocks noGrp="1" noChangeArrowheads="1"/>
          </p:cNvSpPr>
          <p:nvPr>
            <p:ph idx="1"/>
          </p:nvPr>
        </p:nvSpPr>
        <p:spPr>
          <a:xfrm>
            <a:off x="161925" y="981075"/>
            <a:ext cx="8731250" cy="5213350"/>
          </a:xfrm>
        </p:spPr>
        <p:txBody>
          <a:bodyPr/>
          <a:lstStyle/>
          <a:p>
            <a:pPr marL="0" indent="0">
              <a:lnSpc>
                <a:spcPct val="120000"/>
              </a:lnSpc>
              <a:buFont typeface="Wingdings" panose="05000000000000000000" pitchFamily="2" charset="2"/>
              <a:buNone/>
            </a:pPr>
            <a:r>
              <a:rPr lang="en-US" altLang="zh-CN"/>
              <a:t>2.</a:t>
            </a:r>
            <a:r>
              <a:rPr lang="zh-CN" altLang="en-US"/>
              <a:t>第二种情况 </a:t>
            </a:r>
          </a:p>
          <a:p>
            <a:pPr marL="0" indent="0">
              <a:lnSpc>
                <a:spcPct val="120000"/>
              </a:lnSpc>
              <a:buFont typeface="Wingdings" panose="05000000000000000000" pitchFamily="2" charset="2"/>
              <a:buNone/>
            </a:pPr>
            <a:r>
              <a:rPr lang="zh-CN" altLang="en-US"/>
              <a:t>    </a:t>
            </a:r>
            <a:r>
              <a:rPr lang="en-US" altLang="zh-CN" i="1"/>
              <a:t>Q</a:t>
            </a:r>
            <a:r>
              <a:rPr lang="en-US" altLang="zh-CN" baseline="-25000"/>
              <a:t>2</a:t>
            </a:r>
            <a:r>
              <a:rPr lang="en-US" altLang="zh-CN"/>
              <a:t>=π</a:t>
            </a:r>
            <a:r>
              <a:rPr lang="en-US" altLang="zh-CN" baseline="-25000"/>
              <a:t>Sname</a:t>
            </a:r>
            <a:r>
              <a:rPr lang="en-US" altLang="zh-CN"/>
              <a:t>(σ</a:t>
            </a:r>
            <a:r>
              <a:rPr lang="en-US" altLang="zh-CN" baseline="-25000"/>
              <a:t>Sc.Cno='2'</a:t>
            </a:r>
            <a:r>
              <a:rPr lang="en-US" altLang="zh-CN"/>
              <a:t> (Student     SC))</a:t>
            </a:r>
          </a:p>
          <a:p>
            <a:pPr marL="457200" lvl="1" indent="0">
              <a:lnSpc>
                <a:spcPct val="120000"/>
              </a:lnSpc>
              <a:buFont typeface="Wingdings" panose="05000000000000000000" pitchFamily="2" charset="2"/>
              <a:buNone/>
            </a:pPr>
            <a:r>
              <a:rPr lang="zh-CN" altLang="en-US"/>
              <a:t>（</a:t>
            </a:r>
            <a:r>
              <a:rPr lang="en-US" altLang="zh-CN" sz="1800"/>
              <a:t>1</a:t>
            </a:r>
            <a:r>
              <a:rPr lang="zh-CN" altLang="en-US" sz="1800"/>
              <a:t>）计算自然连接 </a:t>
            </a:r>
          </a:p>
          <a:p>
            <a:pPr lvl="2">
              <a:lnSpc>
                <a:spcPct val="120000"/>
              </a:lnSpc>
              <a:buSzPct val="87000"/>
              <a:buFont typeface="Wingdings" panose="05000000000000000000" pitchFamily="2" charset="2"/>
              <a:buChar char="l"/>
            </a:pPr>
            <a:r>
              <a:rPr lang="zh-CN" altLang="en-US" sz="1800"/>
              <a:t>执行自然连接，读取</a:t>
            </a:r>
            <a:r>
              <a:rPr lang="en-US" altLang="zh-CN" sz="1800"/>
              <a:t>Student</a:t>
            </a:r>
            <a:r>
              <a:rPr lang="zh-CN" altLang="en-US" sz="1800"/>
              <a:t>和</a:t>
            </a:r>
            <a:r>
              <a:rPr lang="en-US" altLang="zh-CN" sz="1800"/>
              <a:t>SC</a:t>
            </a:r>
            <a:r>
              <a:rPr lang="zh-CN" altLang="en-US" sz="1800"/>
              <a:t>表的策略不变，总的读取块数仍为</a:t>
            </a:r>
            <a:r>
              <a:rPr lang="en-US" altLang="zh-CN" sz="1800"/>
              <a:t>2100</a:t>
            </a:r>
            <a:r>
              <a:rPr lang="zh-CN" altLang="en-US" sz="1800"/>
              <a:t>块</a:t>
            </a:r>
          </a:p>
          <a:p>
            <a:pPr lvl="2">
              <a:lnSpc>
                <a:spcPct val="120000"/>
              </a:lnSpc>
              <a:buSzPct val="87000"/>
              <a:buFont typeface="Wingdings" panose="05000000000000000000" pitchFamily="2" charset="2"/>
              <a:buChar char="l"/>
            </a:pPr>
            <a:r>
              <a:rPr lang="zh-CN" altLang="en-US" sz="1800"/>
              <a:t>自然连接的结果比第一种情况大大减少，为</a:t>
            </a:r>
            <a:r>
              <a:rPr lang="en-US" altLang="zh-CN" sz="1800"/>
              <a:t>10</a:t>
            </a:r>
            <a:r>
              <a:rPr lang="en-US" altLang="zh-CN" sz="1800" baseline="30000"/>
              <a:t>4</a:t>
            </a:r>
            <a:r>
              <a:rPr lang="zh-CN" altLang="en-US" sz="1800"/>
              <a:t>个元组</a:t>
            </a:r>
          </a:p>
          <a:p>
            <a:pPr lvl="2">
              <a:lnSpc>
                <a:spcPct val="120000"/>
              </a:lnSpc>
              <a:buSzPct val="87000"/>
              <a:buFont typeface="Wingdings" panose="05000000000000000000" pitchFamily="2" charset="2"/>
              <a:buChar char="l"/>
            </a:pPr>
            <a:r>
              <a:rPr lang="zh-CN" altLang="en-US" sz="1800"/>
              <a:t>写出数据块</a:t>
            </a:r>
            <a:r>
              <a:rPr lang="en-US" altLang="zh-CN" sz="1800"/>
              <a:t>=</a:t>
            </a:r>
            <a:r>
              <a:rPr lang="zh-CN" altLang="en-US" sz="1800"/>
              <a:t> </a:t>
            </a:r>
            <a:r>
              <a:rPr lang="en-US" altLang="zh-CN" sz="1800"/>
              <a:t>10</a:t>
            </a:r>
            <a:r>
              <a:rPr lang="en-US" altLang="zh-CN" sz="1800" baseline="30000"/>
              <a:t>3</a:t>
            </a:r>
            <a:r>
              <a:rPr lang="en-US" altLang="zh-CN" sz="1800"/>
              <a:t> </a:t>
            </a:r>
            <a:r>
              <a:rPr lang="zh-CN" altLang="en-US" sz="1800"/>
              <a:t>块</a:t>
            </a:r>
          </a:p>
          <a:p>
            <a:pPr marL="457200" lvl="1" indent="0">
              <a:lnSpc>
                <a:spcPct val="120000"/>
              </a:lnSpc>
              <a:buFont typeface="Wingdings" panose="05000000000000000000" pitchFamily="2" charset="2"/>
              <a:buNone/>
            </a:pPr>
            <a:r>
              <a:rPr lang="zh-CN" altLang="en-US" sz="1800">
                <a:sym typeface="宋体" panose="02010600030101010101" pitchFamily="2" charset="-122"/>
              </a:rPr>
              <a:t>（</a:t>
            </a:r>
            <a:r>
              <a:rPr lang="en-US" altLang="zh-CN" sz="1800">
                <a:sym typeface="宋体" panose="02010600030101010101" pitchFamily="2" charset="-122"/>
              </a:rPr>
              <a:t>2</a:t>
            </a:r>
            <a:r>
              <a:rPr lang="zh-CN" altLang="en-US" sz="1800">
                <a:sym typeface="宋体" panose="02010600030101010101" pitchFamily="2" charset="-122"/>
              </a:rPr>
              <a:t>）读取中间文件块，执行选择运算，读取的数据块 </a:t>
            </a:r>
            <a:r>
              <a:rPr lang="en-US" altLang="zh-CN" sz="1800">
                <a:sym typeface="宋体" panose="02010600030101010101" pitchFamily="2" charset="-122"/>
              </a:rPr>
              <a:t>=</a:t>
            </a:r>
            <a:r>
              <a:rPr lang="zh-CN" altLang="en-US" sz="1800">
                <a:sym typeface="宋体" panose="02010600030101010101" pitchFamily="2" charset="-122"/>
              </a:rPr>
              <a:t> </a:t>
            </a:r>
            <a:r>
              <a:rPr lang="en-US" altLang="zh-CN" sz="1800">
                <a:sym typeface="宋体" panose="02010600030101010101" pitchFamily="2" charset="-122"/>
              </a:rPr>
              <a:t>10</a:t>
            </a:r>
            <a:r>
              <a:rPr lang="en-US" altLang="zh-CN" sz="1800" baseline="30000">
                <a:sym typeface="宋体" panose="02010600030101010101" pitchFamily="2" charset="-122"/>
              </a:rPr>
              <a:t>3</a:t>
            </a:r>
            <a:r>
              <a:rPr lang="en-US" altLang="zh-CN" sz="1800">
                <a:sym typeface="宋体" panose="02010600030101010101" pitchFamily="2" charset="-122"/>
              </a:rPr>
              <a:t> </a:t>
            </a:r>
            <a:r>
              <a:rPr lang="zh-CN" altLang="en-US" sz="1800">
                <a:sym typeface="宋体" panose="02010600030101010101" pitchFamily="2" charset="-122"/>
              </a:rPr>
              <a:t>块</a:t>
            </a:r>
            <a:endParaRPr lang="zh-CN" altLang="en-US" sz="1800"/>
          </a:p>
          <a:p>
            <a:pPr marL="457200" lvl="1" indent="0">
              <a:lnSpc>
                <a:spcPct val="120000"/>
              </a:lnSpc>
              <a:buFont typeface="Wingdings" panose="05000000000000000000" pitchFamily="2" charset="2"/>
              <a:buNone/>
            </a:pPr>
            <a:r>
              <a:rPr lang="zh-CN" altLang="en-US" sz="1800">
                <a:sym typeface="宋体" panose="02010600030101010101" pitchFamily="2" charset="-122"/>
              </a:rPr>
              <a:t>（</a:t>
            </a:r>
            <a:r>
              <a:rPr lang="en-US" altLang="zh-CN" sz="1800">
                <a:sym typeface="宋体" panose="02010600030101010101" pitchFamily="2" charset="-122"/>
              </a:rPr>
              <a:t>3</a:t>
            </a:r>
            <a:r>
              <a:rPr lang="zh-CN" altLang="en-US" sz="1800">
                <a:sym typeface="宋体" panose="02010600030101010101" pitchFamily="2" charset="-122"/>
              </a:rPr>
              <a:t>）把第</a:t>
            </a:r>
            <a:r>
              <a:rPr lang="en-US" altLang="zh-CN" sz="1800">
                <a:sym typeface="宋体" panose="02010600030101010101" pitchFamily="2" charset="-122"/>
              </a:rPr>
              <a:t>2</a:t>
            </a:r>
            <a:r>
              <a:rPr lang="zh-CN" altLang="en-US" sz="1800">
                <a:sym typeface="宋体" panose="02010600030101010101" pitchFamily="2" charset="-122"/>
              </a:rPr>
              <a:t>步结果投影输出。</a:t>
            </a:r>
            <a:endParaRPr lang="zh-CN" altLang="en-US" sz="1800"/>
          </a:p>
          <a:p>
            <a:pPr marL="457200" lvl="1" indent="0">
              <a:lnSpc>
                <a:spcPct val="120000"/>
              </a:lnSpc>
            </a:pPr>
            <a:r>
              <a:rPr lang="zh-CN" altLang="en-US" sz="1800">
                <a:solidFill>
                  <a:srgbClr val="0066FF"/>
                </a:solidFill>
                <a:sym typeface="宋体" panose="02010600030101010101" pitchFamily="2" charset="-122"/>
              </a:rPr>
              <a:t>第二种情况下执行查询的总读写数据块</a:t>
            </a:r>
            <a:r>
              <a:rPr lang="en-US" altLang="zh-CN" sz="1800">
                <a:solidFill>
                  <a:srgbClr val="0066FF"/>
                </a:solidFill>
                <a:sym typeface="宋体" panose="02010600030101010101" pitchFamily="2" charset="-122"/>
              </a:rPr>
              <a:t>=2100+ 10</a:t>
            </a:r>
            <a:r>
              <a:rPr lang="en-US" altLang="zh-CN" sz="1800" baseline="30000">
                <a:solidFill>
                  <a:srgbClr val="0066FF"/>
                </a:solidFill>
                <a:sym typeface="宋体" panose="02010600030101010101" pitchFamily="2" charset="-122"/>
              </a:rPr>
              <a:t>3</a:t>
            </a:r>
            <a:r>
              <a:rPr lang="en-US" altLang="zh-CN" sz="1800">
                <a:solidFill>
                  <a:srgbClr val="0066FF"/>
                </a:solidFill>
                <a:sym typeface="宋体" panose="02010600030101010101" pitchFamily="2" charset="-122"/>
              </a:rPr>
              <a:t> +10</a:t>
            </a:r>
            <a:r>
              <a:rPr lang="en-US" altLang="zh-CN" sz="1800" baseline="30000">
                <a:solidFill>
                  <a:srgbClr val="0066FF"/>
                </a:solidFill>
                <a:sym typeface="宋体" panose="02010600030101010101" pitchFamily="2" charset="-122"/>
              </a:rPr>
              <a:t>3</a:t>
            </a:r>
          </a:p>
          <a:p>
            <a:pPr marL="457200" lvl="1" indent="0">
              <a:lnSpc>
                <a:spcPct val="120000"/>
              </a:lnSpc>
            </a:pPr>
            <a:r>
              <a:rPr lang="zh-CN" altLang="en-US" sz="1800">
                <a:solidFill>
                  <a:srgbClr val="FF0000"/>
                </a:solidFill>
                <a:sym typeface="宋体" panose="02010600030101010101" pitchFamily="2" charset="-122"/>
              </a:rPr>
              <a:t>其执行代价大约是第一种情况（</a:t>
            </a:r>
            <a:r>
              <a:rPr lang="en-US" altLang="zh-CN" sz="1800">
                <a:solidFill>
                  <a:srgbClr val="0066FF"/>
                </a:solidFill>
                <a:sym typeface="宋体" panose="02010600030101010101" pitchFamily="2" charset="-122"/>
              </a:rPr>
              <a:t>2100+10</a:t>
            </a:r>
            <a:r>
              <a:rPr lang="en-US" altLang="zh-CN" sz="1800" baseline="30000">
                <a:solidFill>
                  <a:srgbClr val="0066FF"/>
                </a:solidFill>
                <a:sym typeface="宋体" panose="02010600030101010101" pitchFamily="2" charset="-122"/>
              </a:rPr>
              <a:t>6</a:t>
            </a:r>
            <a:r>
              <a:rPr lang="en-US" altLang="zh-CN" sz="1800">
                <a:solidFill>
                  <a:srgbClr val="0066FF"/>
                </a:solidFill>
                <a:sym typeface="宋体" panose="02010600030101010101" pitchFamily="2" charset="-122"/>
              </a:rPr>
              <a:t> +10</a:t>
            </a:r>
            <a:r>
              <a:rPr lang="en-US" altLang="zh-CN" sz="1800" baseline="30000">
                <a:solidFill>
                  <a:srgbClr val="0066FF"/>
                </a:solidFill>
                <a:sym typeface="宋体" panose="02010600030101010101" pitchFamily="2" charset="-122"/>
              </a:rPr>
              <a:t>6</a:t>
            </a:r>
            <a:r>
              <a:rPr lang="zh-CN" altLang="en-US" sz="1800">
                <a:solidFill>
                  <a:srgbClr val="FF0000"/>
                </a:solidFill>
                <a:sym typeface="宋体" panose="02010600030101010101" pitchFamily="2" charset="-122"/>
              </a:rPr>
              <a:t>）的</a:t>
            </a:r>
            <a:r>
              <a:rPr lang="en-US" altLang="zh-CN" sz="1800">
                <a:solidFill>
                  <a:srgbClr val="FF0000"/>
                </a:solidFill>
                <a:sym typeface="宋体" panose="02010600030101010101" pitchFamily="2" charset="-122"/>
              </a:rPr>
              <a:t>488</a:t>
            </a:r>
            <a:r>
              <a:rPr lang="zh-CN" altLang="en-US" sz="1800">
                <a:solidFill>
                  <a:srgbClr val="FF0000"/>
                </a:solidFill>
                <a:sym typeface="宋体" panose="02010600030101010101" pitchFamily="2" charset="-122"/>
              </a:rPr>
              <a:t>分之一</a:t>
            </a:r>
          </a:p>
        </p:txBody>
      </p:sp>
      <p:grpSp>
        <p:nvGrpSpPr>
          <p:cNvPr id="27651" name="Group 4">
            <a:extLst>
              <a:ext uri="{FF2B5EF4-FFF2-40B4-BE49-F238E27FC236}">
                <a16:creationId xmlns:a16="http://schemas.microsoft.com/office/drawing/2014/main" id="{84007CF4-D700-47BA-9DF4-B339789CE72C}"/>
              </a:ext>
            </a:extLst>
          </p:cNvPr>
          <p:cNvGrpSpPr>
            <a:grpSpLocks/>
          </p:cNvGrpSpPr>
          <p:nvPr/>
        </p:nvGrpSpPr>
        <p:grpSpPr bwMode="auto">
          <a:xfrm>
            <a:off x="5076825" y="1835150"/>
            <a:ext cx="1600200" cy="825500"/>
            <a:chOff x="2325" y="6446"/>
            <a:chExt cx="705" cy="367"/>
          </a:xfrm>
        </p:grpSpPr>
        <p:sp>
          <p:nvSpPr>
            <p:cNvPr id="27652" name="AutoShape 5">
              <a:extLst>
                <a:ext uri="{FF2B5EF4-FFF2-40B4-BE49-F238E27FC236}">
                  <a16:creationId xmlns:a16="http://schemas.microsoft.com/office/drawing/2014/main" id="{DE9D5121-22D4-4B46-9DB2-CE6C9C29D447}"/>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7653" name="Text Box 6">
              <a:extLst>
                <a:ext uri="{FF2B5EF4-FFF2-40B4-BE49-F238E27FC236}">
                  <a16:creationId xmlns:a16="http://schemas.microsoft.com/office/drawing/2014/main" id="{90CCB5D9-B537-4DE5-8A2F-F12D0BD70C3A}"/>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E8ABBC7E-1C67-45E1-9FAF-1DD69730EF39}"/>
              </a:ext>
            </a:extLst>
          </p:cNvPr>
          <p:cNvSpPr>
            <a:spLocks noGrp="1" noChangeArrowheads="1"/>
          </p:cNvSpPr>
          <p:nvPr>
            <p:ph type="title"/>
          </p:nvPr>
        </p:nvSpPr>
        <p:spPr/>
        <p:txBody>
          <a:bodyPr/>
          <a:lstStyle/>
          <a:p>
            <a:r>
              <a:rPr lang="zh-CN" altLang="en-US" sz="3600"/>
              <a:t>一个实例（续）</a:t>
            </a:r>
          </a:p>
        </p:txBody>
      </p:sp>
      <p:sp>
        <p:nvSpPr>
          <p:cNvPr id="56323" name="内容占位符 2">
            <a:extLst>
              <a:ext uri="{FF2B5EF4-FFF2-40B4-BE49-F238E27FC236}">
                <a16:creationId xmlns:a16="http://schemas.microsoft.com/office/drawing/2014/main" id="{8EBC5350-0D3C-4707-89A0-42443C74271E}"/>
              </a:ext>
            </a:extLst>
          </p:cNvPr>
          <p:cNvSpPr>
            <a:spLocks noGrp="1"/>
          </p:cNvSpPr>
          <p:nvPr>
            <p:ph idx="1"/>
          </p:nvPr>
        </p:nvSpPr>
        <p:spPr>
          <a:xfrm>
            <a:off x="457200" y="1098550"/>
            <a:ext cx="8229600" cy="5095875"/>
          </a:xfrm>
          <a:ln>
            <a:miter/>
          </a:ln>
        </p:spPr>
        <p:txBody>
          <a:bodyPr/>
          <a:lstStyle/>
          <a:p>
            <a:pPr marL="0" indent="0">
              <a:lnSpc>
                <a:spcPct val="120000"/>
              </a:lnSpc>
              <a:buFont typeface="Wingdings" panose="05000000000000000000" pitchFamily="2" charset="2"/>
              <a:buNone/>
              <a:defRPr/>
            </a:pPr>
            <a:r>
              <a:rPr lang="en-US" altLang="zh-CN" dirty="0"/>
              <a:t>3.</a:t>
            </a:r>
            <a:r>
              <a:rPr lang="zh-CN" altLang="en-US" dirty="0"/>
              <a:t>第三种情况</a:t>
            </a:r>
          </a:p>
          <a:p>
            <a:pPr lvl="1">
              <a:lnSpc>
                <a:spcPct val="120000"/>
              </a:lnSpc>
              <a:buFont typeface="Wingdings" panose="05000000000000000000" pitchFamily="2" charset="2"/>
              <a:buNone/>
              <a:defRPr/>
            </a:pPr>
            <a:r>
              <a:rPr lang="en-US" altLang="zh-CN" dirty="0"/>
              <a:t>Q</a:t>
            </a:r>
            <a:r>
              <a:rPr lang="en-US" altLang="zh-CN" baseline="-25000" dirty="0"/>
              <a:t>3</a:t>
            </a:r>
            <a:r>
              <a:rPr lang="en-US" altLang="zh-CN" dirty="0"/>
              <a:t>=π</a:t>
            </a:r>
            <a:r>
              <a:rPr lang="en-US" altLang="zh-CN" baseline="-25000" dirty="0" err="1"/>
              <a:t>Sname</a:t>
            </a:r>
            <a:r>
              <a:rPr lang="en-US" altLang="zh-CN" dirty="0"/>
              <a:t>(Student      </a:t>
            </a:r>
            <a:r>
              <a:rPr lang="en-US" altLang="zh-CN" dirty="0" err="1"/>
              <a:t>σ</a:t>
            </a:r>
            <a:r>
              <a:rPr lang="en-US" altLang="zh-CN" baseline="-25000" dirty="0" err="1"/>
              <a:t>SC.Cno</a:t>
            </a:r>
            <a:r>
              <a:rPr lang="en-US" altLang="zh-CN" baseline="-25000" dirty="0"/>
              <a:t>='2'</a:t>
            </a:r>
            <a:r>
              <a:rPr lang="en-US" altLang="zh-CN" dirty="0"/>
              <a:t>(SC))</a:t>
            </a:r>
            <a:endParaRPr lang="zh-CN" altLang="en-US" dirty="0"/>
          </a:p>
          <a:p>
            <a:pPr marL="457200" lvl="1" indent="0">
              <a:lnSpc>
                <a:spcPct val="120000"/>
              </a:lnSpc>
              <a:buFont typeface="Wingdings" panose="05000000000000000000" pitchFamily="2" charset="2"/>
              <a:buNone/>
              <a:defRPr/>
            </a:pPr>
            <a:r>
              <a:rPr lang="zh-CN" altLang="en-US" sz="1800" dirty="0"/>
              <a:t>（</a:t>
            </a:r>
            <a:r>
              <a:rPr lang="en-US" altLang="zh-CN" sz="1800" dirty="0"/>
              <a:t>1</a:t>
            </a:r>
            <a:r>
              <a:rPr lang="zh-CN" altLang="en-US" sz="1800" dirty="0"/>
              <a:t>）先对</a:t>
            </a:r>
            <a:r>
              <a:rPr lang="en-US" altLang="zh-CN" sz="1800" dirty="0"/>
              <a:t>SC</a:t>
            </a:r>
            <a:r>
              <a:rPr lang="zh-CN" altLang="en-US" sz="1800" dirty="0"/>
              <a:t>表作选择运算，只需读一遍</a:t>
            </a:r>
            <a:r>
              <a:rPr lang="en-US" altLang="zh-CN" sz="1800" dirty="0"/>
              <a:t>SC</a:t>
            </a:r>
            <a:r>
              <a:rPr lang="zh-CN" altLang="en-US" sz="1800" dirty="0"/>
              <a:t>表，存取</a:t>
            </a:r>
            <a:r>
              <a:rPr lang="en-US" altLang="zh-CN" sz="1800" dirty="0"/>
              <a:t>100</a:t>
            </a:r>
            <a:r>
              <a:rPr lang="zh-CN" altLang="en-US" sz="1800" dirty="0"/>
              <a:t>块，因为满足条件的元组仅</a:t>
            </a:r>
            <a:r>
              <a:rPr lang="en-US" altLang="zh-CN" sz="1800" dirty="0"/>
              <a:t>50</a:t>
            </a:r>
            <a:r>
              <a:rPr lang="zh-CN" altLang="en-US" sz="1800" dirty="0"/>
              <a:t>个，不必使用中间文件。</a:t>
            </a:r>
          </a:p>
          <a:p>
            <a:pPr marL="457200" lvl="1" indent="0">
              <a:lnSpc>
                <a:spcPct val="120000"/>
              </a:lnSpc>
              <a:buFont typeface="Wingdings" panose="05000000000000000000" pitchFamily="2" charset="2"/>
              <a:buNone/>
              <a:defRPr/>
            </a:pPr>
            <a:r>
              <a:rPr lang="zh-CN" altLang="en-US" sz="1800" dirty="0"/>
              <a:t>（</a:t>
            </a:r>
            <a:r>
              <a:rPr lang="en-US" altLang="zh-CN" sz="1800" dirty="0"/>
              <a:t>2</a:t>
            </a:r>
            <a:r>
              <a:rPr lang="zh-CN" altLang="en-US" sz="1800" dirty="0"/>
              <a:t>）读取</a:t>
            </a:r>
            <a:r>
              <a:rPr lang="en-US" altLang="zh-CN" sz="1800" dirty="0"/>
              <a:t>Student</a:t>
            </a:r>
            <a:r>
              <a:rPr lang="zh-CN" altLang="en-US" sz="1800" dirty="0"/>
              <a:t>表，把读入的</a:t>
            </a:r>
            <a:r>
              <a:rPr lang="en-US" altLang="zh-CN" sz="1800" dirty="0"/>
              <a:t>Student</a:t>
            </a:r>
            <a:r>
              <a:rPr lang="zh-CN" altLang="en-US" sz="1800" dirty="0"/>
              <a:t>元组和内存中的</a:t>
            </a:r>
            <a:r>
              <a:rPr lang="en-US" altLang="zh-CN" sz="1800" dirty="0"/>
              <a:t>SC</a:t>
            </a:r>
            <a:r>
              <a:rPr lang="zh-CN" altLang="en-US" sz="1800" dirty="0"/>
              <a:t>元组作连接。也只需读一遍</a:t>
            </a:r>
            <a:r>
              <a:rPr lang="en-US" altLang="zh-CN" sz="1800" dirty="0"/>
              <a:t>Student</a:t>
            </a:r>
            <a:r>
              <a:rPr lang="zh-CN" altLang="en-US" sz="1800" dirty="0"/>
              <a:t>表共</a:t>
            </a:r>
            <a:r>
              <a:rPr lang="en-US" altLang="zh-CN" sz="1800" dirty="0"/>
              <a:t>100</a:t>
            </a:r>
            <a:r>
              <a:rPr lang="zh-CN" altLang="en-US" sz="1800" dirty="0"/>
              <a:t>块。</a:t>
            </a:r>
          </a:p>
          <a:p>
            <a:pPr marL="457200" lvl="1" indent="0">
              <a:lnSpc>
                <a:spcPct val="120000"/>
              </a:lnSpc>
              <a:buFont typeface="Wingdings" panose="05000000000000000000" pitchFamily="2" charset="2"/>
              <a:buNone/>
              <a:defRPr/>
            </a:pPr>
            <a:r>
              <a:rPr lang="zh-CN" altLang="en-US" sz="1800" dirty="0"/>
              <a:t>（</a:t>
            </a:r>
            <a:r>
              <a:rPr lang="en-US" altLang="zh-CN" sz="1800" dirty="0"/>
              <a:t>3</a:t>
            </a:r>
            <a:r>
              <a:rPr lang="zh-CN" altLang="en-US" sz="1800" dirty="0"/>
              <a:t>）把连接结果投影输出  </a:t>
            </a:r>
          </a:p>
          <a:p>
            <a:pPr lvl="1">
              <a:lnSpc>
                <a:spcPct val="120000"/>
              </a:lnSpc>
              <a:defRPr/>
            </a:pPr>
            <a:r>
              <a:rPr lang="zh-CN" altLang="en-US" sz="2000" dirty="0">
                <a:solidFill>
                  <a:srgbClr val="0066FF"/>
                </a:solidFill>
                <a:sym typeface="+mn-ea"/>
              </a:rPr>
              <a:t>第三种情况总的读写数据块</a:t>
            </a:r>
            <a:r>
              <a:rPr lang="en-US" altLang="zh-CN" sz="2000" dirty="0">
                <a:solidFill>
                  <a:srgbClr val="0066FF"/>
                </a:solidFill>
                <a:sym typeface="+mn-ea"/>
              </a:rPr>
              <a:t>=100+100</a:t>
            </a:r>
          </a:p>
          <a:p>
            <a:pPr lvl="1">
              <a:lnSpc>
                <a:spcPct val="120000"/>
              </a:lnSpc>
              <a:defRPr/>
            </a:pPr>
            <a:endParaRPr lang="en-US" altLang="zh-CN" sz="2000" dirty="0">
              <a:solidFill>
                <a:srgbClr val="0066FF"/>
              </a:solidFill>
              <a:sym typeface="+mn-ea"/>
            </a:endParaRPr>
          </a:p>
          <a:p>
            <a:pPr lvl="1">
              <a:lnSpc>
                <a:spcPct val="120000"/>
              </a:lnSpc>
              <a:defRPr/>
            </a:pPr>
            <a:r>
              <a:rPr lang="zh-CN" altLang="en-US" sz="2000" dirty="0">
                <a:solidFill>
                  <a:srgbClr val="FF0000"/>
                </a:solidFill>
                <a:sym typeface="+mn-ea"/>
              </a:rPr>
              <a:t>其执行代价大约是第一种情况（</a:t>
            </a:r>
            <a:r>
              <a:rPr lang="en-US" altLang="zh-CN" sz="2000" dirty="0">
                <a:solidFill>
                  <a:srgbClr val="0066FF"/>
                </a:solidFill>
                <a:cs typeface="+mn-cs"/>
                <a:sym typeface="+mn-ea"/>
              </a:rPr>
              <a:t>2100+10</a:t>
            </a:r>
            <a:r>
              <a:rPr lang="en-US" altLang="zh-CN" sz="2000" baseline="30000" dirty="0">
                <a:solidFill>
                  <a:srgbClr val="0066FF"/>
                </a:solidFill>
                <a:cs typeface="+mn-cs"/>
                <a:sym typeface="+mn-ea"/>
              </a:rPr>
              <a:t>6</a:t>
            </a:r>
            <a:r>
              <a:rPr lang="en-US" altLang="zh-CN" sz="2000" dirty="0">
                <a:solidFill>
                  <a:srgbClr val="0066FF"/>
                </a:solidFill>
                <a:cs typeface="+mn-cs"/>
                <a:sym typeface="+mn-ea"/>
              </a:rPr>
              <a:t> +10</a:t>
            </a:r>
            <a:r>
              <a:rPr lang="en-US" altLang="zh-CN" sz="2000" baseline="30000" dirty="0">
                <a:solidFill>
                  <a:srgbClr val="0066FF"/>
                </a:solidFill>
                <a:cs typeface="+mn-cs"/>
                <a:sym typeface="+mn-ea"/>
              </a:rPr>
              <a:t>6</a:t>
            </a:r>
            <a:r>
              <a:rPr lang="zh-CN" altLang="en-US" sz="2000" dirty="0">
                <a:solidFill>
                  <a:srgbClr val="FF0000"/>
                </a:solidFill>
                <a:sym typeface="+mn-ea"/>
              </a:rPr>
              <a:t>）的万分之一，</a:t>
            </a:r>
            <a:r>
              <a:rPr lang="zh-CN" altLang="en-US" sz="2000" dirty="0">
                <a:solidFill>
                  <a:srgbClr val="FF0000"/>
                </a:solidFill>
                <a:cs typeface="+mn-ea"/>
                <a:sym typeface="+mn-ea"/>
              </a:rPr>
              <a:t>是第二种</a:t>
            </a:r>
            <a:r>
              <a:rPr lang="zh-CN" altLang="en-US" sz="1830" dirty="0">
                <a:solidFill>
                  <a:srgbClr val="FF0000"/>
                </a:solidFill>
                <a:sym typeface="+mn-ea"/>
              </a:rPr>
              <a:t>情</a:t>
            </a:r>
            <a:r>
              <a:rPr lang="zh-CN" altLang="en-US" sz="2000" dirty="0">
                <a:solidFill>
                  <a:srgbClr val="FF0000"/>
                </a:solidFill>
                <a:sym typeface="+mn-ea"/>
              </a:rPr>
              <a:t>况（</a:t>
            </a:r>
            <a:r>
              <a:rPr lang="en-US" altLang="zh-CN" sz="2000" dirty="0">
                <a:solidFill>
                  <a:srgbClr val="0066FF"/>
                </a:solidFill>
                <a:sym typeface="+mn-ea"/>
              </a:rPr>
              <a:t>2100+ 10</a:t>
            </a:r>
            <a:r>
              <a:rPr lang="en-US" altLang="zh-CN" sz="2000" baseline="30000" dirty="0">
                <a:solidFill>
                  <a:srgbClr val="0066FF"/>
                </a:solidFill>
                <a:sym typeface="+mn-ea"/>
              </a:rPr>
              <a:t>3</a:t>
            </a:r>
            <a:r>
              <a:rPr lang="en-US" altLang="zh-CN" sz="2000" dirty="0">
                <a:solidFill>
                  <a:srgbClr val="0066FF"/>
                </a:solidFill>
                <a:sym typeface="+mn-ea"/>
              </a:rPr>
              <a:t> +10</a:t>
            </a:r>
            <a:r>
              <a:rPr lang="en-US" altLang="zh-CN" sz="2000" baseline="30000" dirty="0">
                <a:solidFill>
                  <a:srgbClr val="0066FF"/>
                </a:solidFill>
                <a:sym typeface="+mn-ea"/>
              </a:rPr>
              <a:t>3</a:t>
            </a:r>
            <a:r>
              <a:rPr lang="zh-CN" altLang="en-US" sz="2000" dirty="0">
                <a:solidFill>
                  <a:srgbClr val="FF0000"/>
                </a:solidFill>
                <a:sym typeface="+mn-ea"/>
              </a:rPr>
              <a:t>）的</a:t>
            </a:r>
            <a:r>
              <a:rPr lang="en-US" altLang="zh-CN" sz="2000" dirty="0">
                <a:solidFill>
                  <a:srgbClr val="FF0000"/>
                </a:solidFill>
                <a:sym typeface="+mn-ea"/>
              </a:rPr>
              <a:t>20</a:t>
            </a:r>
            <a:r>
              <a:rPr lang="zh-CN" altLang="en-US" sz="2000" dirty="0">
                <a:solidFill>
                  <a:srgbClr val="FF0000"/>
                </a:solidFill>
                <a:sym typeface="+mn-ea"/>
              </a:rPr>
              <a:t>分之一</a:t>
            </a:r>
            <a:endParaRPr lang="zh-CN" altLang="en-US" sz="2000" dirty="0">
              <a:solidFill>
                <a:srgbClr val="FF0000"/>
              </a:solidFill>
              <a:cs typeface="+mn-cs"/>
              <a:sym typeface="+mn-ea"/>
            </a:endParaRPr>
          </a:p>
        </p:txBody>
      </p:sp>
      <p:grpSp>
        <p:nvGrpSpPr>
          <p:cNvPr id="28675" name="Group 4">
            <a:extLst>
              <a:ext uri="{FF2B5EF4-FFF2-40B4-BE49-F238E27FC236}">
                <a16:creationId xmlns:a16="http://schemas.microsoft.com/office/drawing/2014/main" id="{3ACFB3BE-671B-4DC3-8C4B-43D8334329EF}"/>
              </a:ext>
            </a:extLst>
          </p:cNvPr>
          <p:cNvGrpSpPr>
            <a:grpSpLocks/>
          </p:cNvGrpSpPr>
          <p:nvPr/>
        </p:nvGrpSpPr>
        <p:grpSpPr bwMode="auto">
          <a:xfrm>
            <a:off x="3203575" y="1882775"/>
            <a:ext cx="1600200" cy="825500"/>
            <a:chOff x="2325" y="6446"/>
            <a:chExt cx="705" cy="367"/>
          </a:xfrm>
        </p:grpSpPr>
        <p:sp>
          <p:nvSpPr>
            <p:cNvPr id="28676" name="AutoShape 5">
              <a:extLst>
                <a:ext uri="{FF2B5EF4-FFF2-40B4-BE49-F238E27FC236}">
                  <a16:creationId xmlns:a16="http://schemas.microsoft.com/office/drawing/2014/main" id="{D2B13C74-412E-4CD8-BEE7-8D021C7D58DD}"/>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8677" name="Text Box 6">
              <a:extLst>
                <a:ext uri="{FF2B5EF4-FFF2-40B4-BE49-F238E27FC236}">
                  <a16:creationId xmlns:a16="http://schemas.microsoft.com/office/drawing/2014/main" id="{675F061E-332C-4ACE-B8A8-85289365FFC5}"/>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a:extLst>
              <a:ext uri="{FF2B5EF4-FFF2-40B4-BE49-F238E27FC236}">
                <a16:creationId xmlns:a16="http://schemas.microsoft.com/office/drawing/2014/main" id="{FC3D95FA-5216-4ED4-887C-02D5BEC034C5}"/>
              </a:ext>
            </a:extLst>
          </p:cNvPr>
          <p:cNvSpPr>
            <a:spLocks noGrp="1" noChangeArrowheads="1"/>
          </p:cNvSpPr>
          <p:nvPr>
            <p:ph type="title"/>
          </p:nvPr>
        </p:nvSpPr>
        <p:spPr/>
        <p:txBody>
          <a:bodyPr/>
          <a:lstStyle/>
          <a:p>
            <a:r>
              <a:rPr lang="zh-CN" altLang="en-US" sz="3600"/>
              <a:t>一个实例（续）</a:t>
            </a:r>
          </a:p>
        </p:txBody>
      </p:sp>
      <p:sp>
        <p:nvSpPr>
          <p:cNvPr id="3" name="内容占位符 2">
            <a:extLst>
              <a:ext uri="{FF2B5EF4-FFF2-40B4-BE49-F238E27FC236}">
                <a16:creationId xmlns:a16="http://schemas.microsoft.com/office/drawing/2014/main" id="{B3C6E411-85D1-401E-9C12-E04AC9D16CE9}"/>
              </a:ext>
            </a:extLst>
          </p:cNvPr>
          <p:cNvSpPr>
            <a:spLocks noGrp="1"/>
          </p:cNvSpPr>
          <p:nvPr>
            <p:ph idx="1"/>
          </p:nvPr>
        </p:nvSpPr>
        <p:spPr>
          <a:xfrm>
            <a:off x="203200" y="1052513"/>
            <a:ext cx="8832850" cy="5095875"/>
          </a:xfrm>
          <a:ln>
            <a:miter/>
          </a:ln>
        </p:spPr>
        <p:txBody>
          <a:bodyPr/>
          <a:lstStyle/>
          <a:p>
            <a:pPr>
              <a:defRPr/>
            </a:pPr>
            <a:r>
              <a:rPr lang="zh-CN" altLang="en-US" dirty="0"/>
              <a:t>把代数表达式</a:t>
            </a:r>
            <a:r>
              <a:rPr lang="en-US" altLang="zh-CN" dirty="0"/>
              <a:t>Q1</a:t>
            </a:r>
            <a:r>
              <a:rPr lang="zh-CN" altLang="en-US" dirty="0"/>
              <a:t>变换为</a:t>
            </a:r>
            <a:r>
              <a:rPr lang="en-US" altLang="zh-CN" dirty="0"/>
              <a:t>Q2</a:t>
            </a:r>
            <a:r>
              <a:rPr lang="zh-CN" altLang="en-US" dirty="0"/>
              <a:t>、 </a:t>
            </a:r>
            <a:r>
              <a:rPr lang="en-US" altLang="zh-CN" dirty="0"/>
              <a:t>Q3</a:t>
            </a:r>
            <a:endParaRPr lang="zh-CN" altLang="en-US" dirty="0"/>
          </a:p>
          <a:p>
            <a:pPr eaLnBrk="1" hangingPunct="1">
              <a:lnSpc>
                <a:spcPct val="130000"/>
              </a:lnSpc>
              <a:buFont typeface="Wingdings" panose="05000000000000000000" pitchFamily="2" charset="2"/>
              <a:buNone/>
              <a:defRPr/>
            </a:pPr>
            <a:r>
              <a:rPr lang="en-US" altLang="zh-CN" i="1" dirty="0"/>
              <a:t>Q</a:t>
            </a:r>
            <a:r>
              <a:rPr lang="en-US" altLang="zh-CN" baseline="-25000" dirty="0"/>
              <a:t>1</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Student.Sno</a:t>
            </a:r>
            <a:r>
              <a:rPr lang="en-US" altLang="zh-CN" baseline="-25000" dirty="0"/>
              <a:t>=</a:t>
            </a:r>
            <a:r>
              <a:rPr lang="en-US" altLang="zh-CN" baseline="-25000" dirty="0" err="1"/>
              <a:t>SC.Sno∧Sc.Cno</a:t>
            </a:r>
            <a:r>
              <a:rPr lang="en-US" altLang="zh-CN" baseline="-25000" dirty="0"/>
              <a:t>='2'</a:t>
            </a:r>
            <a:r>
              <a:rPr lang="en-US" altLang="zh-CN" dirty="0"/>
              <a:t> (</a:t>
            </a:r>
            <a:r>
              <a:rPr lang="en-US" altLang="zh-CN" dirty="0" err="1"/>
              <a:t>Student×SC</a:t>
            </a:r>
            <a:r>
              <a:rPr lang="en-US" altLang="zh-CN" dirty="0"/>
              <a:t>))</a:t>
            </a:r>
            <a:endParaRPr lang="en-US" altLang="zh-CN" i="1" dirty="0"/>
          </a:p>
          <a:p>
            <a:pPr marL="0" indent="0">
              <a:buFont typeface="Wingdings" panose="05000000000000000000" pitchFamily="2" charset="2"/>
              <a:buNone/>
              <a:defRPr/>
            </a:pPr>
            <a:endParaRPr lang="zh-CN" altLang="en-US" dirty="0"/>
          </a:p>
          <a:p>
            <a:pPr eaLnBrk="1" hangingPunct="1">
              <a:lnSpc>
                <a:spcPct val="130000"/>
              </a:lnSpc>
              <a:buFont typeface="Wingdings" panose="05000000000000000000" pitchFamily="2" charset="2"/>
              <a:buNone/>
              <a:defRPr/>
            </a:pPr>
            <a:r>
              <a:rPr lang="en-US" altLang="zh-CN" i="1" dirty="0"/>
              <a:t>Q</a:t>
            </a:r>
            <a:r>
              <a:rPr lang="en-US" altLang="zh-CN" baseline="-25000" dirty="0"/>
              <a:t>2</a:t>
            </a:r>
            <a:r>
              <a:rPr lang="en-US" altLang="zh-CN" dirty="0"/>
              <a:t>=</a:t>
            </a:r>
            <a:r>
              <a:rPr lang="en-US" altLang="zh-CN" dirty="0" err="1"/>
              <a:t>π</a:t>
            </a:r>
            <a:r>
              <a:rPr lang="en-US" altLang="zh-CN" baseline="-25000" dirty="0" err="1"/>
              <a:t>Sname</a:t>
            </a:r>
            <a:r>
              <a:rPr lang="en-US" altLang="zh-CN" dirty="0"/>
              <a:t>(</a:t>
            </a:r>
            <a:r>
              <a:rPr lang="en-US" altLang="zh-CN" dirty="0" err="1"/>
              <a:t>σ</a:t>
            </a:r>
            <a:r>
              <a:rPr lang="en-US" altLang="zh-CN" baseline="-25000" dirty="0" err="1"/>
              <a:t>Sc.Cno</a:t>
            </a:r>
            <a:r>
              <a:rPr lang="en-US" altLang="zh-CN" baseline="-25000" dirty="0"/>
              <a:t>='2'</a:t>
            </a:r>
            <a:r>
              <a:rPr lang="en-US" altLang="zh-CN" dirty="0"/>
              <a:t> (Student     SC))</a:t>
            </a:r>
          </a:p>
          <a:p>
            <a:pPr marL="342900" lvl="1" indent="-342900">
              <a:buFont typeface="Wingdings" panose="05000000000000000000" pitchFamily="2" charset="2"/>
              <a:buNone/>
              <a:defRPr/>
            </a:pPr>
            <a:r>
              <a:rPr lang="en-US" altLang="zh-CN" sz="2800" dirty="0"/>
              <a:t>Q</a:t>
            </a:r>
            <a:r>
              <a:rPr lang="en-US" altLang="zh-CN" sz="2800" baseline="-25000" dirty="0"/>
              <a:t>3</a:t>
            </a:r>
            <a:r>
              <a:rPr lang="en-US" altLang="zh-CN" sz="2800" dirty="0"/>
              <a:t>=</a:t>
            </a:r>
            <a:r>
              <a:rPr lang="en-US" altLang="zh-CN" sz="2800" dirty="0" err="1"/>
              <a:t>π</a:t>
            </a:r>
            <a:r>
              <a:rPr lang="en-US" altLang="zh-CN" sz="2800" baseline="-25000" dirty="0" err="1"/>
              <a:t>Sname</a:t>
            </a:r>
            <a:r>
              <a:rPr lang="en-US" altLang="zh-CN" sz="2800" dirty="0"/>
              <a:t>(Student      </a:t>
            </a:r>
            <a:r>
              <a:rPr lang="en-US" altLang="zh-CN" sz="2800" dirty="0" err="1"/>
              <a:t>σ</a:t>
            </a:r>
            <a:r>
              <a:rPr lang="en-US" altLang="zh-CN" sz="2800" baseline="-25000" dirty="0" err="1"/>
              <a:t>SC.Cno</a:t>
            </a:r>
            <a:r>
              <a:rPr lang="en-US" altLang="zh-CN" sz="2800" baseline="-25000" dirty="0"/>
              <a:t>='2'</a:t>
            </a:r>
            <a:r>
              <a:rPr lang="en-US" altLang="zh-CN" sz="2800" dirty="0"/>
              <a:t>(SC))</a:t>
            </a:r>
            <a:endParaRPr lang="zh-CN" altLang="en-US" sz="2800" dirty="0"/>
          </a:p>
          <a:p>
            <a:pPr>
              <a:defRPr/>
            </a:pPr>
            <a:endParaRPr lang="en-US" altLang="zh-CN" dirty="0"/>
          </a:p>
          <a:p>
            <a:pPr lvl="1">
              <a:lnSpc>
                <a:spcPct val="150000"/>
              </a:lnSpc>
              <a:defRPr/>
            </a:pPr>
            <a:r>
              <a:rPr lang="zh-CN" altLang="en-US" dirty="0"/>
              <a:t>有选择和连接操作时，先做选择操作，这样参加连接的元组就可以大大减少，这是</a:t>
            </a:r>
            <a:r>
              <a:rPr lang="zh-CN" altLang="en-US" dirty="0">
                <a:solidFill>
                  <a:srgbClr val="FF00FF"/>
                </a:solidFill>
              </a:rPr>
              <a:t>代数优化。</a:t>
            </a:r>
          </a:p>
          <a:p>
            <a:pPr marL="457200" lvl="1" indent="0">
              <a:lnSpc>
                <a:spcPct val="150000"/>
              </a:lnSpc>
              <a:buFont typeface="Wingdings" panose="05000000000000000000" pitchFamily="2" charset="2"/>
              <a:buNone/>
              <a:defRPr/>
            </a:pPr>
            <a:r>
              <a:rPr lang="zh-CN" altLang="en-US" sz="1800" dirty="0">
                <a:solidFill>
                  <a:schemeClr val="tx2"/>
                </a:solidFill>
              </a:rPr>
              <a:t>（代数优化改变查询语句中操作的次序和组合，不涉及底层的存取路径）</a:t>
            </a:r>
          </a:p>
          <a:p>
            <a:pPr>
              <a:defRPr/>
            </a:pPr>
            <a:endParaRPr lang="zh-CN" altLang="en-US" dirty="0"/>
          </a:p>
        </p:txBody>
      </p:sp>
      <p:sp>
        <p:nvSpPr>
          <p:cNvPr id="29699" name="AutoShape 6">
            <a:extLst>
              <a:ext uri="{FF2B5EF4-FFF2-40B4-BE49-F238E27FC236}">
                <a16:creationId xmlns:a16="http://schemas.microsoft.com/office/drawing/2014/main" id="{746A44DC-2347-413A-A446-9CFDCC32428A}"/>
              </a:ext>
            </a:extLst>
          </p:cNvPr>
          <p:cNvSpPr>
            <a:spLocks noChangeArrowheads="1"/>
          </p:cNvSpPr>
          <p:nvPr/>
        </p:nvSpPr>
        <p:spPr bwMode="auto">
          <a:xfrm>
            <a:off x="3602038" y="2205038"/>
            <a:ext cx="1150937" cy="576262"/>
          </a:xfrm>
          <a:prstGeom prst="downArrow">
            <a:avLst>
              <a:gd name="adj1" fmla="val 50000"/>
              <a:gd name="adj2" fmla="val 25000"/>
            </a:avLst>
          </a:prstGeom>
          <a:solidFill>
            <a:srgbClr val="EEE678"/>
          </a:solidFill>
          <a:ln w="25400">
            <a:solidFill>
              <a:schemeClr val="tx1"/>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Clr>
                <a:schemeClr val="hlink"/>
              </a:buClr>
              <a:buFont typeface="Wingdings" panose="05000000000000000000" pitchFamily="2" charset="2"/>
              <a:buNone/>
            </a:pPr>
            <a:endParaRPr lang="zh-CN" altLang="zh-CN" b="1">
              <a:latin typeface="Times New Roman" panose="02020603050405020304" pitchFamily="18" charset="0"/>
              <a:sym typeface="Times New Roman" panose="02020603050405020304" pitchFamily="18" charset="0"/>
            </a:endParaRPr>
          </a:p>
        </p:txBody>
      </p:sp>
      <p:grpSp>
        <p:nvGrpSpPr>
          <p:cNvPr id="29700" name="Group 4">
            <a:extLst>
              <a:ext uri="{FF2B5EF4-FFF2-40B4-BE49-F238E27FC236}">
                <a16:creationId xmlns:a16="http://schemas.microsoft.com/office/drawing/2014/main" id="{B64E5916-B899-4971-A0F1-B8B908009111}"/>
              </a:ext>
            </a:extLst>
          </p:cNvPr>
          <p:cNvGrpSpPr>
            <a:grpSpLocks/>
          </p:cNvGrpSpPr>
          <p:nvPr/>
        </p:nvGrpSpPr>
        <p:grpSpPr bwMode="auto">
          <a:xfrm>
            <a:off x="4556125" y="2963863"/>
            <a:ext cx="1600200" cy="825500"/>
            <a:chOff x="2325" y="6446"/>
            <a:chExt cx="705" cy="367"/>
          </a:xfrm>
        </p:grpSpPr>
        <p:sp>
          <p:nvSpPr>
            <p:cNvPr id="29701" name="AutoShape 5">
              <a:extLst>
                <a:ext uri="{FF2B5EF4-FFF2-40B4-BE49-F238E27FC236}">
                  <a16:creationId xmlns:a16="http://schemas.microsoft.com/office/drawing/2014/main" id="{5C3AACD7-35BF-459B-B2F5-AF13990D1C7A}"/>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9702" name="Text Box 6">
              <a:extLst>
                <a:ext uri="{FF2B5EF4-FFF2-40B4-BE49-F238E27FC236}">
                  <a16:creationId xmlns:a16="http://schemas.microsoft.com/office/drawing/2014/main" id="{14F0D33A-ACF0-4880-A64E-7F283AF46431}"/>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grpSp>
        <p:nvGrpSpPr>
          <p:cNvPr id="29703" name="Group 4">
            <a:extLst>
              <a:ext uri="{FF2B5EF4-FFF2-40B4-BE49-F238E27FC236}">
                <a16:creationId xmlns:a16="http://schemas.microsoft.com/office/drawing/2014/main" id="{3D81FE8C-5AF2-4205-AAD3-BF5C226BF54C}"/>
              </a:ext>
            </a:extLst>
          </p:cNvPr>
          <p:cNvGrpSpPr>
            <a:grpSpLocks/>
          </p:cNvGrpSpPr>
          <p:nvPr/>
        </p:nvGrpSpPr>
        <p:grpSpPr bwMode="auto">
          <a:xfrm>
            <a:off x="2971800" y="3540125"/>
            <a:ext cx="1600200" cy="825500"/>
            <a:chOff x="2325" y="6446"/>
            <a:chExt cx="705" cy="367"/>
          </a:xfrm>
        </p:grpSpPr>
        <p:sp>
          <p:nvSpPr>
            <p:cNvPr id="29704" name="AutoShape 5">
              <a:extLst>
                <a:ext uri="{FF2B5EF4-FFF2-40B4-BE49-F238E27FC236}">
                  <a16:creationId xmlns:a16="http://schemas.microsoft.com/office/drawing/2014/main" id="{4386B0EF-E25E-403B-A79F-5CEB5DCE94AA}"/>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29705" name="Text Box 6">
              <a:extLst>
                <a:ext uri="{FF2B5EF4-FFF2-40B4-BE49-F238E27FC236}">
                  <a16:creationId xmlns:a16="http://schemas.microsoft.com/office/drawing/2014/main" id="{43EEDEAB-83CC-41DD-A7E8-5B5BF3176622}"/>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0" hangingPunct="0">
                <a:lnSpc>
                  <a:spcPct val="80000"/>
                </a:lnSpc>
              </a:pPr>
              <a:r>
                <a:rPr lang="en-US" altLang="zh-CN" sz="600" b="1" i="1"/>
                <a:t> </a:t>
              </a:r>
              <a:endParaRPr lang="en-US" altLang="zh-CN" sz="600"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1365BB3D-80BA-4CF7-8FFF-5409AD2A33A6}"/>
              </a:ext>
            </a:extLst>
          </p:cNvPr>
          <p:cNvSpPr>
            <a:spLocks noGrp="1" noChangeArrowheads="1"/>
          </p:cNvSpPr>
          <p:nvPr>
            <p:ph type="title"/>
          </p:nvPr>
        </p:nvSpPr>
        <p:spPr/>
        <p:txBody>
          <a:bodyPr/>
          <a:lstStyle/>
          <a:p>
            <a:r>
              <a:rPr lang="zh-CN" altLang="en-US" sz="3600"/>
              <a:t>实例</a:t>
            </a:r>
            <a:r>
              <a:rPr lang="en-US" altLang="zh-CN" sz="3600"/>
              <a:t>: </a:t>
            </a:r>
            <a:r>
              <a:rPr lang="zh-CN" altLang="en-US" sz="3600"/>
              <a:t>小结</a:t>
            </a:r>
          </a:p>
        </p:txBody>
      </p:sp>
      <p:sp>
        <p:nvSpPr>
          <p:cNvPr id="3" name="内容占位符 2">
            <a:extLst>
              <a:ext uri="{FF2B5EF4-FFF2-40B4-BE49-F238E27FC236}">
                <a16:creationId xmlns:a16="http://schemas.microsoft.com/office/drawing/2014/main" id="{6211DF26-2913-4ADD-A900-DE433D852AA6}"/>
              </a:ext>
            </a:extLst>
          </p:cNvPr>
          <p:cNvSpPr>
            <a:spLocks noGrp="1"/>
          </p:cNvSpPr>
          <p:nvPr>
            <p:ph idx="1"/>
          </p:nvPr>
        </p:nvSpPr>
        <p:spPr>
          <a:xfrm>
            <a:off x="457200" y="1098550"/>
            <a:ext cx="8686800" cy="5095875"/>
          </a:xfrm>
          <a:ln>
            <a:miter/>
          </a:ln>
        </p:spPr>
        <p:txBody>
          <a:bodyPr/>
          <a:lstStyle/>
          <a:p>
            <a:pPr>
              <a:lnSpc>
                <a:spcPct val="150000"/>
              </a:lnSpc>
              <a:defRPr/>
            </a:pPr>
            <a:r>
              <a:rPr lang="zh-CN" altLang="en-US" dirty="0"/>
              <a:t>在</a:t>
            </a:r>
            <a:r>
              <a:rPr lang="en-US" altLang="zh-CN" dirty="0"/>
              <a:t>Q</a:t>
            </a:r>
            <a:r>
              <a:rPr lang="en-US" altLang="zh-CN" baseline="-25000" dirty="0"/>
              <a:t>3</a:t>
            </a:r>
            <a:r>
              <a:rPr lang="zh-CN" altLang="en-US" dirty="0"/>
              <a:t>中</a:t>
            </a:r>
          </a:p>
          <a:p>
            <a:pPr lvl="1">
              <a:lnSpc>
                <a:spcPct val="150000"/>
              </a:lnSpc>
              <a:defRPr/>
            </a:pPr>
            <a:r>
              <a:rPr lang="en-US" altLang="zh-CN" dirty="0"/>
              <a:t>SC</a:t>
            </a:r>
            <a:r>
              <a:rPr lang="zh-CN" altLang="en-US" dirty="0"/>
              <a:t>表的选择操作算法有全表扫描或索引扫描，经过初步估算，索引扫描方法较优。</a:t>
            </a:r>
          </a:p>
          <a:p>
            <a:pPr lvl="1">
              <a:lnSpc>
                <a:spcPct val="150000"/>
              </a:lnSpc>
              <a:defRPr/>
            </a:pPr>
            <a:r>
              <a:rPr lang="zh-CN" altLang="en-US" dirty="0"/>
              <a:t>对于</a:t>
            </a:r>
            <a:r>
              <a:rPr lang="en-US" altLang="zh-CN" dirty="0"/>
              <a:t>Student</a:t>
            </a:r>
            <a:r>
              <a:rPr lang="zh-CN" altLang="en-US" dirty="0"/>
              <a:t>和</a:t>
            </a:r>
            <a:r>
              <a:rPr lang="en-US" altLang="zh-CN" dirty="0"/>
              <a:t>SC</a:t>
            </a:r>
            <a:r>
              <a:rPr lang="zh-CN" altLang="en-US" dirty="0"/>
              <a:t>表的连接，利用</a:t>
            </a:r>
            <a:r>
              <a:rPr lang="en-US" altLang="zh-CN" dirty="0"/>
              <a:t>Student</a:t>
            </a:r>
            <a:r>
              <a:rPr lang="zh-CN" altLang="en-US" dirty="0"/>
              <a:t>表上的索引，采用索引连接代价也较小，这就是</a:t>
            </a:r>
            <a:r>
              <a:rPr lang="zh-CN" altLang="en-US" dirty="0">
                <a:solidFill>
                  <a:srgbClr val="FF00FF"/>
                </a:solidFill>
              </a:rPr>
              <a:t>物理优化</a:t>
            </a:r>
            <a:r>
              <a:rPr lang="zh-CN" altLang="en-US" dirty="0"/>
              <a:t>。</a:t>
            </a:r>
          </a:p>
          <a:p>
            <a:pPr marL="457200" lvl="1" indent="0">
              <a:lnSpc>
                <a:spcPct val="150000"/>
              </a:lnSpc>
              <a:buFont typeface="Wingdings" panose="05000000000000000000" pitchFamily="2" charset="2"/>
              <a:buNone/>
              <a:defRPr/>
            </a:pPr>
            <a:r>
              <a:rPr lang="zh-CN" altLang="en-US" sz="1800" dirty="0"/>
              <a:t>（物理优化是要选择高效合理的操作算法或存取路径，求得优化的查询计划）</a:t>
            </a:r>
          </a:p>
          <a:p>
            <a:pPr marL="0" indent="0">
              <a:buFont typeface="Wingdings" panose="05000000000000000000" pitchFamily="2" charset="2"/>
              <a:buNone/>
              <a:defRPr/>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FF69AF15-E3C4-407E-9C36-5242EDA138CA}"/>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31746" name="内容占位符 2">
            <a:extLst>
              <a:ext uri="{FF2B5EF4-FFF2-40B4-BE49-F238E27FC236}">
                <a16:creationId xmlns:a16="http://schemas.microsoft.com/office/drawing/2014/main" id="{08C74E7F-1573-4495-BBC6-28604A1BEE8C}"/>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a:t>9.1 </a:t>
            </a:r>
            <a:r>
              <a:rPr lang="zh-CN" altLang="en-US" sz="2800"/>
              <a:t>关系数据库系统的查询处理 </a:t>
            </a:r>
          </a:p>
          <a:p>
            <a:pPr lvl="1" eaLnBrk="1" hangingPunct="1">
              <a:lnSpc>
                <a:spcPct val="140000"/>
              </a:lnSpc>
              <a:buFont typeface="Wingdings" panose="05000000000000000000" pitchFamily="2" charset="2"/>
              <a:buNone/>
            </a:pPr>
            <a:r>
              <a:rPr lang="en-US" altLang="zh-CN" sz="2800"/>
              <a:t>9.2 </a:t>
            </a:r>
            <a:r>
              <a:rPr lang="zh-CN" altLang="en-US" sz="2800"/>
              <a:t>关系数据库系统的查询优化 </a:t>
            </a:r>
          </a:p>
          <a:p>
            <a:pPr lvl="1" eaLnBrk="1" hangingPunct="1">
              <a:lnSpc>
                <a:spcPct val="140000"/>
              </a:lnSpc>
              <a:buFont typeface="Wingdings" panose="05000000000000000000" pitchFamily="2" charset="2"/>
              <a:buNone/>
            </a:pPr>
            <a:r>
              <a:rPr lang="en-US" altLang="zh-CN" sz="2800">
                <a:solidFill>
                  <a:srgbClr val="0066FF"/>
                </a:solidFill>
              </a:rPr>
              <a:t>9.3 </a:t>
            </a:r>
            <a:r>
              <a:rPr lang="zh-CN" altLang="en-US" sz="2800">
                <a:solidFill>
                  <a:srgbClr val="0066FF"/>
                </a:solidFill>
              </a:rPr>
              <a:t>代数优化 </a:t>
            </a:r>
          </a:p>
          <a:p>
            <a:pPr lvl="1" eaLnBrk="1" hangingPunct="1">
              <a:lnSpc>
                <a:spcPct val="140000"/>
              </a:lnSpc>
              <a:buFont typeface="Wingdings" panose="05000000000000000000" pitchFamily="2" charset="2"/>
              <a:buNone/>
            </a:pPr>
            <a:r>
              <a:rPr lang="en-US" altLang="zh-CN" sz="2800"/>
              <a:t>9.4 </a:t>
            </a:r>
            <a:r>
              <a:rPr lang="zh-CN" altLang="en-US" sz="2800"/>
              <a:t>物理优化 </a:t>
            </a:r>
          </a:p>
          <a:p>
            <a:pPr lvl="1" eaLnBrk="1" hangingPunct="1">
              <a:lnSpc>
                <a:spcPct val="140000"/>
              </a:lnSpc>
              <a:buFont typeface="Wingdings" panose="05000000000000000000" pitchFamily="2" charset="2"/>
              <a:buNone/>
            </a:pPr>
            <a:r>
              <a:rPr lang="en-US" altLang="zh-CN" sz="2800"/>
              <a:t>*9.5 </a:t>
            </a:r>
            <a:r>
              <a:rPr lang="zh-CN" altLang="en-US" sz="2800"/>
              <a:t>查询计划的执行</a:t>
            </a:r>
          </a:p>
          <a:p>
            <a:pPr lvl="1" eaLnBrk="1" hangingPunct="1">
              <a:lnSpc>
                <a:spcPct val="140000"/>
              </a:lnSpc>
              <a:buFont typeface="Wingdings" panose="05000000000000000000" pitchFamily="2" charset="2"/>
              <a:buNone/>
            </a:pPr>
            <a:r>
              <a:rPr lang="en-US" altLang="zh-CN" sz="2800"/>
              <a:t>9.6 </a:t>
            </a:r>
            <a:r>
              <a:rPr lang="zh-CN" altLang="en-US" sz="2800"/>
              <a:t>小 结 </a:t>
            </a:r>
          </a:p>
          <a:p>
            <a:endParaRPr lang="zh-CN"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42173AF0-7800-4F79-B889-8B508C9EDC22}"/>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5122" name="内容占位符 2">
            <a:extLst>
              <a:ext uri="{FF2B5EF4-FFF2-40B4-BE49-F238E27FC236}">
                <a16:creationId xmlns:a16="http://schemas.microsoft.com/office/drawing/2014/main" id="{55AE9D0D-89F7-4F03-8347-52FEB484F028}"/>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a:solidFill>
                  <a:srgbClr val="0066FF"/>
                </a:solidFill>
              </a:rPr>
              <a:t>9.1 </a:t>
            </a:r>
            <a:r>
              <a:rPr lang="zh-CN" altLang="en-US" sz="2800">
                <a:solidFill>
                  <a:srgbClr val="0066FF"/>
                </a:solidFill>
              </a:rPr>
              <a:t>关系数据库系统的查询处理 </a:t>
            </a:r>
          </a:p>
          <a:p>
            <a:pPr lvl="1" eaLnBrk="1" hangingPunct="1">
              <a:lnSpc>
                <a:spcPct val="140000"/>
              </a:lnSpc>
              <a:buFont typeface="Wingdings" panose="05000000000000000000" pitchFamily="2" charset="2"/>
              <a:buNone/>
            </a:pPr>
            <a:r>
              <a:rPr lang="en-US" altLang="zh-CN" sz="2800"/>
              <a:t>9.2 </a:t>
            </a:r>
            <a:r>
              <a:rPr lang="zh-CN" altLang="en-US" sz="2800"/>
              <a:t>关系数据库系统的查询优化 </a:t>
            </a:r>
          </a:p>
          <a:p>
            <a:pPr lvl="1" eaLnBrk="1" hangingPunct="1">
              <a:lnSpc>
                <a:spcPct val="140000"/>
              </a:lnSpc>
              <a:buFont typeface="Wingdings" panose="05000000000000000000" pitchFamily="2" charset="2"/>
              <a:buNone/>
            </a:pPr>
            <a:r>
              <a:rPr lang="en-US" altLang="zh-CN" sz="2800"/>
              <a:t>9.3 </a:t>
            </a:r>
            <a:r>
              <a:rPr lang="zh-CN" altLang="en-US" sz="2800"/>
              <a:t>代数优化 </a:t>
            </a:r>
          </a:p>
          <a:p>
            <a:pPr lvl="1" eaLnBrk="1" hangingPunct="1">
              <a:lnSpc>
                <a:spcPct val="140000"/>
              </a:lnSpc>
              <a:buFont typeface="Wingdings" panose="05000000000000000000" pitchFamily="2" charset="2"/>
              <a:buNone/>
            </a:pPr>
            <a:r>
              <a:rPr lang="en-US" altLang="zh-CN" sz="2800"/>
              <a:t>9.4 </a:t>
            </a:r>
            <a:r>
              <a:rPr lang="zh-CN" altLang="en-US" sz="2800"/>
              <a:t>物理优化 </a:t>
            </a:r>
          </a:p>
          <a:p>
            <a:pPr lvl="1" eaLnBrk="1" hangingPunct="1">
              <a:lnSpc>
                <a:spcPct val="140000"/>
              </a:lnSpc>
              <a:buFont typeface="Wingdings" panose="05000000000000000000" pitchFamily="2" charset="2"/>
              <a:buNone/>
            </a:pPr>
            <a:r>
              <a:rPr lang="en-US" altLang="zh-CN" sz="2800"/>
              <a:t>*9.5 </a:t>
            </a:r>
            <a:r>
              <a:rPr lang="zh-CN" altLang="en-US" sz="2800"/>
              <a:t>查询计划的执行</a:t>
            </a:r>
          </a:p>
          <a:p>
            <a:pPr lvl="1" eaLnBrk="1" hangingPunct="1">
              <a:lnSpc>
                <a:spcPct val="140000"/>
              </a:lnSpc>
              <a:buFont typeface="Wingdings" panose="05000000000000000000" pitchFamily="2" charset="2"/>
              <a:buNone/>
            </a:pPr>
            <a:r>
              <a:rPr lang="en-US" altLang="zh-CN" sz="2800"/>
              <a:t>9.6 </a:t>
            </a:r>
            <a:r>
              <a:rPr lang="zh-CN" altLang="en-US" sz="2800"/>
              <a:t>小 结 </a:t>
            </a:r>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9CF1B18B-9BD4-4726-841B-3B74F45E103E}"/>
              </a:ext>
            </a:extLst>
          </p:cNvPr>
          <p:cNvSpPr>
            <a:spLocks noGrp="1" noChangeArrowheads="1"/>
          </p:cNvSpPr>
          <p:nvPr>
            <p:ph type="title"/>
          </p:nvPr>
        </p:nvSpPr>
        <p:spPr/>
        <p:txBody>
          <a:bodyPr/>
          <a:lstStyle/>
          <a:p>
            <a:r>
              <a:rPr lang="en-US" altLang="zh-CN" sz="3600"/>
              <a:t>9.3.1  </a:t>
            </a:r>
            <a:r>
              <a:rPr lang="zh-CN" altLang="en-US" sz="3600"/>
              <a:t>关系代数表达式等价变换规则 </a:t>
            </a:r>
          </a:p>
        </p:txBody>
      </p:sp>
      <p:sp>
        <p:nvSpPr>
          <p:cNvPr id="32770" name="内容占位符 2">
            <a:extLst>
              <a:ext uri="{FF2B5EF4-FFF2-40B4-BE49-F238E27FC236}">
                <a16:creationId xmlns:a16="http://schemas.microsoft.com/office/drawing/2014/main" id="{F30A419F-6618-4E45-966F-6B0F2B5BC9E6}"/>
              </a:ext>
            </a:extLst>
          </p:cNvPr>
          <p:cNvSpPr>
            <a:spLocks noGrp="1" noChangeArrowheads="1"/>
          </p:cNvSpPr>
          <p:nvPr>
            <p:ph idx="1"/>
          </p:nvPr>
        </p:nvSpPr>
        <p:spPr/>
        <p:txBody>
          <a:bodyPr/>
          <a:lstStyle/>
          <a:p>
            <a:pPr>
              <a:lnSpc>
                <a:spcPct val="120000"/>
              </a:lnSpc>
            </a:pPr>
            <a:r>
              <a:rPr lang="zh-CN" altLang="en-US"/>
              <a:t>代数优化策略：通过对关系代数表达式的等价变换来提高查询效率 </a:t>
            </a:r>
          </a:p>
          <a:p>
            <a:pPr>
              <a:lnSpc>
                <a:spcPct val="120000"/>
              </a:lnSpc>
            </a:pPr>
            <a:endParaRPr lang="zh-CN" altLang="en-US"/>
          </a:p>
          <a:p>
            <a:pPr lvl="1">
              <a:lnSpc>
                <a:spcPct val="120000"/>
              </a:lnSpc>
            </a:pPr>
            <a:r>
              <a:rPr lang="zh-CN" altLang="en-US"/>
              <a:t>关系代数表达式的等价：指用相同的关系代替两个表达式中相应的关系所得到的结果是相同的</a:t>
            </a:r>
          </a:p>
          <a:p>
            <a:pPr lvl="1">
              <a:lnSpc>
                <a:spcPct val="120000"/>
              </a:lnSpc>
            </a:pPr>
            <a:r>
              <a:rPr lang="zh-CN" altLang="en-US"/>
              <a:t>两个关系表达式</a:t>
            </a:r>
            <a:r>
              <a:rPr lang="en-US" altLang="zh-CN"/>
              <a:t>E</a:t>
            </a:r>
            <a:r>
              <a:rPr lang="en-US" altLang="zh-CN" baseline="-25000"/>
              <a:t>1</a:t>
            </a:r>
            <a:r>
              <a:rPr lang="zh-CN" altLang="en-US"/>
              <a:t>和</a:t>
            </a:r>
            <a:r>
              <a:rPr lang="en-US" altLang="zh-CN"/>
              <a:t>E</a:t>
            </a:r>
            <a:r>
              <a:rPr lang="en-US" altLang="zh-CN" baseline="-25000"/>
              <a:t>2</a:t>
            </a:r>
            <a:r>
              <a:rPr lang="zh-CN" altLang="en-US"/>
              <a:t>是等价的，可记为</a:t>
            </a:r>
            <a:r>
              <a:rPr lang="en-US" altLang="zh-CN"/>
              <a:t>E</a:t>
            </a:r>
            <a:r>
              <a:rPr lang="en-US" altLang="zh-CN" baseline="-25000"/>
              <a:t>1</a:t>
            </a:r>
            <a:r>
              <a:rPr lang="en-US" altLang="zh-CN"/>
              <a:t>≡E</a:t>
            </a:r>
            <a:r>
              <a:rPr lang="en-US" altLang="zh-CN" baseline="-25000"/>
              <a:t>2</a:t>
            </a:r>
            <a:r>
              <a:rPr lang="en-US" altLang="zh-CN"/>
              <a:t>  </a:t>
            </a:r>
          </a:p>
          <a:p>
            <a:pPr lvl="1">
              <a:lnSpc>
                <a:spcPct val="120000"/>
              </a:lnSpc>
            </a:pPr>
            <a:r>
              <a:rPr lang="zh-CN" altLang="en-US"/>
              <a:t>等价变换规则</a:t>
            </a:r>
            <a:r>
              <a:rPr lang="en-US" altLang="zh-CN"/>
              <a:t>11</a:t>
            </a:r>
            <a:r>
              <a:rPr lang="zh-CN" altLang="en-US"/>
              <a:t>个公式 </a:t>
            </a:r>
            <a:r>
              <a:rPr lang="en-US" altLang="zh-CN"/>
              <a:t>P281</a:t>
            </a:r>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994AA612-2194-4FA9-B50F-CADB3ECFE190}"/>
              </a:ext>
            </a:extLst>
          </p:cNvPr>
          <p:cNvSpPr>
            <a:spLocks noGrp="1" noChangeArrowheads="1"/>
          </p:cNvSpPr>
          <p:nvPr>
            <p:ph type="title"/>
          </p:nvPr>
        </p:nvSpPr>
        <p:spPr/>
        <p:txBody>
          <a:bodyPr/>
          <a:lstStyle/>
          <a:p>
            <a:r>
              <a:rPr lang="en-US" altLang="zh-CN" sz="3600"/>
              <a:t>9.3.2  </a:t>
            </a:r>
            <a:r>
              <a:rPr lang="zh-CN" altLang="en-US" sz="3600"/>
              <a:t>查询树的启发式优化 </a:t>
            </a:r>
          </a:p>
        </p:txBody>
      </p:sp>
      <p:sp>
        <p:nvSpPr>
          <p:cNvPr id="65539" name="内容占位符 2">
            <a:extLst>
              <a:ext uri="{FF2B5EF4-FFF2-40B4-BE49-F238E27FC236}">
                <a16:creationId xmlns:a16="http://schemas.microsoft.com/office/drawing/2014/main" id="{6E9144D0-8157-432F-B04E-01598B29DC91}"/>
              </a:ext>
            </a:extLst>
          </p:cNvPr>
          <p:cNvSpPr>
            <a:spLocks noGrp="1"/>
          </p:cNvSpPr>
          <p:nvPr>
            <p:ph idx="1"/>
          </p:nvPr>
        </p:nvSpPr>
        <p:spPr>
          <a:ln>
            <a:miter/>
          </a:ln>
        </p:spPr>
        <p:txBody>
          <a:bodyPr/>
          <a:lstStyle/>
          <a:p>
            <a:pPr>
              <a:defRPr/>
            </a:pPr>
            <a:r>
              <a:rPr lang="zh-CN" altLang="en-US" dirty="0"/>
              <a:t>典型的启发式规则</a:t>
            </a:r>
          </a:p>
          <a:p>
            <a:pPr marL="914400" lvl="1" indent="-457200">
              <a:lnSpc>
                <a:spcPct val="120000"/>
              </a:lnSpc>
              <a:buFont typeface="Wingdings" panose="05000000000000000000" pitchFamily="2" charset="2"/>
              <a:buNone/>
              <a:defRPr/>
            </a:pPr>
            <a:r>
              <a:rPr lang="zh-CN" altLang="en-US" sz="2000" dirty="0"/>
              <a:t>（</a:t>
            </a:r>
            <a:r>
              <a:rPr lang="en-US" altLang="zh-CN" sz="2000" dirty="0"/>
              <a:t>1</a:t>
            </a:r>
            <a:r>
              <a:rPr lang="zh-CN" altLang="en-US" sz="2000" dirty="0"/>
              <a:t>）选择运算应尽可能先做</a:t>
            </a:r>
            <a:endParaRPr lang="en-US" altLang="zh-CN" sz="2000" dirty="0"/>
          </a:p>
          <a:p>
            <a:pPr marL="914400" lvl="1" indent="-457200">
              <a:lnSpc>
                <a:spcPct val="120000"/>
              </a:lnSpc>
              <a:buFont typeface="Wingdings" panose="05000000000000000000" pitchFamily="2" charset="2"/>
              <a:buNone/>
              <a:defRPr/>
            </a:pPr>
            <a:r>
              <a:rPr lang="zh-CN" altLang="en-US" sz="2000" dirty="0"/>
              <a:t>（</a:t>
            </a:r>
            <a:r>
              <a:rPr lang="en-US" altLang="zh-CN" sz="2000" dirty="0"/>
              <a:t>2</a:t>
            </a:r>
            <a:r>
              <a:rPr lang="zh-CN" altLang="en-US" sz="2000" dirty="0"/>
              <a:t>）把投影运算和选择运算同时进行</a:t>
            </a:r>
          </a:p>
          <a:p>
            <a:pPr lvl="1">
              <a:lnSpc>
                <a:spcPct val="120000"/>
              </a:lnSpc>
              <a:buFont typeface="Wingdings" panose="05000000000000000000" pitchFamily="2" charset="2"/>
              <a:buNone/>
            </a:pPr>
            <a:r>
              <a:rPr lang="zh-CN" altLang="en-US" sz="2000" noProof="1">
                <a:sym typeface="+mn-ea"/>
              </a:rPr>
              <a:t>（</a:t>
            </a:r>
            <a:r>
              <a:rPr lang="en-US" altLang="zh-CN" sz="2000" noProof="1">
                <a:sym typeface="+mn-ea"/>
              </a:rPr>
              <a:t>3</a:t>
            </a:r>
            <a:r>
              <a:rPr lang="zh-CN" altLang="en-US" sz="2000" noProof="1">
                <a:sym typeface="+mn-ea"/>
              </a:rPr>
              <a:t>）</a:t>
            </a:r>
            <a:r>
              <a:rPr lang="en-US" altLang="zh-CN" sz="2000" noProof="1">
                <a:sym typeface="+mn-ea"/>
              </a:rPr>
              <a:t> </a:t>
            </a:r>
            <a:r>
              <a:rPr lang="zh-CN" altLang="en-US" sz="2000" noProof="1">
                <a:sym typeface="+mn-ea"/>
              </a:rPr>
              <a:t>把投影同其前或其后的双目运算结合起来，没有必要为了去掉某些字段而扫描一遍关系。</a:t>
            </a:r>
            <a:endParaRPr lang="zh-CN" altLang="en-US" sz="2000" noProof="1"/>
          </a:p>
          <a:p>
            <a:pPr marL="45720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4</a:t>
            </a:r>
            <a:r>
              <a:rPr lang="zh-CN" altLang="en-US" sz="2000" noProof="1">
                <a:sym typeface="+mn-ea"/>
              </a:rPr>
              <a:t>）</a:t>
            </a:r>
            <a:r>
              <a:rPr lang="en-US" altLang="zh-CN" sz="2000" noProof="1">
                <a:sym typeface="+mn-ea"/>
              </a:rPr>
              <a:t> </a:t>
            </a:r>
            <a:r>
              <a:rPr lang="zh-CN" altLang="en-US" sz="2000" noProof="1">
                <a:sym typeface="+mn-ea"/>
              </a:rPr>
              <a:t>把某些选择同在它前面要执行的笛卡尔积结合起来成为一个连接运算，连接特别是等值连接运算要比同样关系上的笛卡尔积省很多时间。</a:t>
            </a:r>
          </a:p>
          <a:p>
            <a:pPr marL="45720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5</a:t>
            </a:r>
            <a:r>
              <a:rPr lang="zh-CN" altLang="en-US" sz="2000" noProof="1">
                <a:sym typeface="+mn-ea"/>
              </a:rPr>
              <a:t>）</a:t>
            </a:r>
            <a:r>
              <a:rPr lang="en-US" altLang="zh-CN" sz="2000" noProof="1">
                <a:sym typeface="+mn-ea"/>
              </a:rPr>
              <a:t> </a:t>
            </a:r>
            <a:r>
              <a:rPr lang="zh-CN" altLang="en-US" sz="2000" noProof="1">
                <a:sym typeface="+mn-ea"/>
              </a:rPr>
              <a:t>找出公共子表达式</a:t>
            </a:r>
            <a:endParaRPr lang="zh-CN" altLang="en-US" sz="2000" dirty="0"/>
          </a:p>
          <a:p>
            <a:pPr>
              <a:defRPr/>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347DDE59-C738-4D17-81C6-7D48E9137105}"/>
              </a:ext>
            </a:extLst>
          </p:cNvPr>
          <p:cNvSpPr>
            <a:spLocks noGrp="1" noChangeArrowheads="1"/>
          </p:cNvSpPr>
          <p:nvPr>
            <p:ph type="title"/>
          </p:nvPr>
        </p:nvSpPr>
        <p:spPr/>
        <p:txBody>
          <a:bodyPr/>
          <a:lstStyle/>
          <a:p>
            <a:r>
              <a:rPr lang="zh-CN" altLang="zh-CN" sz="3600"/>
              <a:t>查询树的启发式优化（续）</a:t>
            </a:r>
            <a:endParaRPr lang="zh-CN" altLang="en-US" sz="3600"/>
          </a:p>
        </p:txBody>
      </p:sp>
      <p:sp>
        <p:nvSpPr>
          <p:cNvPr id="3" name="内容占位符 2">
            <a:extLst>
              <a:ext uri="{FF2B5EF4-FFF2-40B4-BE49-F238E27FC236}">
                <a16:creationId xmlns:a16="http://schemas.microsoft.com/office/drawing/2014/main" id="{F4F77EF5-EAD3-44D3-A564-AC8F02FEC315}"/>
              </a:ext>
            </a:extLst>
          </p:cNvPr>
          <p:cNvSpPr>
            <a:spLocks noGrp="1"/>
          </p:cNvSpPr>
          <p:nvPr>
            <p:ph idx="1"/>
          </p:nvPr>
        </p:nvSpPr>
        <p:spPr>
          <a:xfrm>
            <a:off x="250825" y="1098550"/>
            <a:ext cx="8713788" cy="5376863"/>
          </a:xfrm>
          <a:ln>
            <a:miter/>
          </a:ln>
        </p:spPr>
        <p:txBody>
          <a:bodyPr/>
          <a:lstStyle/>
          <a:p>
            <a:pPr marL="0" indent="0">
              <a:buFont typeface="Wingdings" panose="05000000000000000000" pitchFamily="2" charset="2"/>
              <a:buNone/>
              <a:defRPr/>
            </a:pPr>
            <a:r>
              <a:rPr lang="en-US" altLang="zh-CN" dirty="0"/>
              <a:t>[</a:t>
            </a:r>
            <a:r>
              <a:rPr lang="zh-CN" altLang="en-US" dirty="0"/>
              <a:t>例9.</a:t>
            </a:r>
            <a:r>
              <a:rPr lang="en-US" altLang="zh-CN" dirty="0"/>
              <a:t>4]</a:t>
            </a:r>
            <a:r>
              <a:rPr lang="en-US" altLang="zh-CN" sz="2000" dirty="0">
                <a:sym typeface="+mn-ea"/>
              </a:rPr>
              <a:t>SELECT  </a:t>
            </a:r>
            <a:r>
              <a:rPr lang="en-US" altLang="zh-CN" sz="2000" dirty="0" err="1">
                <a:sym typeface="+mn-ea"/>
              </a:rPr>
              <a:t>Student.Sname</a:t>
            </a:r>
            <a:endParaRPr lang="en-US" altLang="zh-CN" sz="2000" dirty="0"/>
          </a:p>
          <a:p>
            <a:pPr marL="0" indent="0">
              <a:buFont typeface="Wingdings" panose="05000000000000000000" pitchFamily="2" charset="2"/>
              <a:buNone/>
              <a:defRPr/>
            </a:pPr>
            <a:r>
              <a:rPr lang="en-US" altLang="zh-CN" sz="2000" dirty="0">
                <a:sym typeface="+mn-ea"/>
              </a:rPr>
              <a:t>	FROM      Student, SC</a:t>
            </a:r>
            <a:endParaRPr lang="zh-CN" altLang="en-US" sz="2000" dirty="0"/>
          </a:p>
          <a:p>
            <a:pPr marL="0" indent="0">
              <a:buFont typeface="Wingdings" panose="05000000000000000000" pitchFamily="2" charset="2"/>
              <a:buNone/>
              <a:defRPr/>
            </a:pPr>
            <a:r>
              <a:rPr lang="en-US" altLang="zh-CN" sz="2000" dirty="0">
                <a:sym typeface="+mn-ea"/>
              </a:rPr>
              <a:t>	WHERE   </a:t>
            </a:r>
            <a:r>
              <a:rPr lang="en-US" altLang="zh-CN" sz="2000" dirty="0" err="1">
                <a:sym typeface="+mn-ea"/>
              </a:rPr>
              <a:t>Student.Sno</a:t>
            </a:r>
            <a:r>
              <a:rPr lang="en-US" altLang="zh-CN" sz="2000" dirty="0">
                <a:sym typeface="+mn-ea"/>
              </a:rPr>
              <a:t>=</a:t>
            </a:r>
            <a:r>
              <a:rPr lang="en-US" altLang="zh-CN" sz="2000" dirty="0" err="1">
                <a:sym typeface="+mn-ea"/>
              </a:rPr>
              <a:t>SC.Sno</a:t>
            </a:r>
            <a:r>
              <a:rPr lang="en-US" altLang="zh-CN" sz="2000" dirty="0">
                <a:sym typeface="+mn-ea"/>
              </a:rPr>
              <a:t> AND 	</a:t>
            </a:r>
            <a:r>
              <a:rPr lang="en-US" altLang="zh-CN" sz="2000" dirty="0" err="1">
                <a:sym typeface="+mn-ea"/>
              </a:rPr>
              <a:t>SC.Cno</a:t>
            </a:r>
            <a:r>
              <a:rPr lang="en-US" altLang="zh-CN" sz="2000" dirty="0">
                <a:sym typeface="+mn-ea"/>
              </a:rPr>
              <a:t>=’2’</a:t>
            </a:r>
            <a:r>
              <a:rPr lang="zh-CN" altLang="en-US" sz="2000" dirty="0">
                <a:sym typeface="+mn-ea"/>
              </a:rPr>
              <a:t> </a:t>
            </a:r>
            <a:endParaRPr lang="zh-CN" altLang="en-US" sz="2000" dirty="0"/>
          </a:p>
          <a:p>
            <a:pPr marL="0" indent="0">
              <a:lnSpc>
                <a:spcPct val="120000"/>
              </a:lnSpc>
              <a:buFont typeface="Wingdings" panose="05000000000000000000" pitchFamily="2" charset="2"/>
              <a:buNone/>
              <a:defRPr/>
            </a:pPr>
            <a:r>
              <a:rPr lang="zh-CN" altLang="en-US" sz="2400" dirty="0"/>
              <a:t>      （</a:t>
            </a:r>
            <a:r>
              <a:rPr lang="en-US" altLang="zh-CN" sz="2400" dirty="0"/>
              <a:t>1</a:t>
            </a:r>
            <a:r>
              <a:rPr lang="zh-CN" altLang="en-US" sz="2400" dirty="0"/>
              <a:t>）把</a:t>
            </a:r>
            <a:r>
              <a:rPr lang="en-US" altLang="zh-CN" sz="2400" dirty="0"/>
              <a:t>SQL</a:t>
            </a:r>
            <a:r>
              <a:rPr lang="zh-CN" altLang="en-US" sz="2400" dirty="0"/>
              <a:t>语句转换成</a:t>
            </a:r>
            <a:r>
              <a:rPr lang="zh-CN" altLang="en-US" sz="2400" dirty="0">
                <a:solidFill>
                  <a:srgbClr val="0066FF"/>
                </a:solidFill>
              </a:rPr>
              <a:t>查询树</a:t>
            </a:r>
            <a:r>
              <a:rPr lang="zh-CN" altLang="en-US" sz="2400" dirty="0"/>
              <a:t>，如下图所示</a:t>
            </a:r>
          </a:p>
          <a:p>
            <a:pPr>
              <a:defRPr/>
            </a:pPr>
            <a:endParaRPr lang="zh-CN" altLang="en-US" dirty="0"/>
          </a:p>
          <a:p>
            <a:pPr marL="0" indent="0">
              <a:buFont typeface="Wingdings" panose="05000000000000000000" pitchFamily="2" charset="2"/>
              <a:buNone/>
              <a:defRPr/>
            </a:pPr>
            <a:r>
              <a:rPr lang="zh-CN" altLang="en-US" dirty="0"/>
              <a:t>	</a:t>
            </a:r>
          </a:p>
          <a:p>
            <a:pPr>
              <a:defRPr/>
            </a:pPr>
            <a:endParaRPr lang="zh-CN" altLang="en-US" dirty="0"/>
          </a:p>
        </p:txBody>
      </p:sp>
      <p:pic>
        <p:nvPicPr>
          <p:cNvPr id="34819" name="Picture 4" descr="93">
            <a:extLst>
              <a:ext uri="{FF2B5EF4-FFF2-40B4-BE49-F238E27FC236}">
                <a16:creationId xmlns:a16="http://schemas.microsoft.com/office/drawing/2014/main" id="{7640E2CB-9491-46F6-9253-E57CE86D5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981325"/>
            <a:ext cx="2593975"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Box 4">
            <a:extLst>
              <a:ext uri="{FF2B5EF4-FFF2-40B4-BE49-F238E27FC236}">
                <a16:creationId xmlns:a16="http://schemas.microsoft.com/office/drawing/2014/main" id="{D705B57C-981E-46D4-B13E-31A990B0A757}"/>
              </a:ext>
            </a:extLst>
          </p:cNvPr>
          <p:cNvSpPr txBox="1">
            <a:spLocks noChangeArrowheads="1"/>
          </p:cNvSpPr>
          <p:nvPr/>
        </p:nvSpPr>
        <p:spPr bwMode="auto">
          <a:xfrm>
            <a:off x="3492500" y="6092825"/>
            <a:ext cx="1722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图</a:t>
            </a:r>
            <a:r>
              <a:rPr lang="en-US" altLang="zh-CN" b="1"/>
              <a:t>9.3 </a:t>
            </a:r>
            <a:r>
              <a:rPr lang="zh-CN" altLang="en-US" b="1"/>
              <a:t>查询树图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A78092EF-C568-42C9-B8A0-45CDB9501B04}"/>
              </a:ext>
            </a:extLst>
          </p:cNvPr>
          <p:cNvSpPr>
            <a:spLocks noGrp="1" noChangeArrowheads="1"/>
          </p:cNvSpPr>
          <p:nvPr>
            <p:ph type="title"/>
          </p:nvPr>
        </p:nvSpPr>
        <p:spPr/>
        <p:txBody>
          <a:bodyPr/>
          <a:lstStyle/>
          <a:p>
            <a:r>
              <a:rPr lang="zh-CN" altLang="zh-CN" sz="3600"/>
              <a:t>查询树的启发式优化（续）</a:t>
            </a:r>
            <a:endParaRPr lang="zh-CN" altLang="en-US" sz="3600"/>
          </a:p>
        </p:txBody>
      </p:sp>
      <p:sp>
        <p:nvSpPr>
          <p:cNvPr id="35842" name="内容占位符 2">
            <a:extLst>
              <a:ext uri="{FF2B5EF4-FFF2-40B4-BE49-F238E27FC236}">
                <a16:creationId xmlns:a16="http://schemas.microsoft.com/office/drawing/2014/main" id="{9F228CBA-F12D-4980-A6C4-2DC232441151}"/>
              </a:ext>
            </a:extLst>
          </p:cNvPr>
          <p:cNvSpPr>
            <a:spLocks noGrp="1" noChangeArrowheads="1"/>
          </p:cNvSpPr>
          <p:nvPr>
            <p:ph idx="1"/>
          </p:nvPr>
        </p:nvSpPr>
        <p:spPr>
          <a:xfrm>
            <a:off x="457200" y="1098550"/>
            <a:ext cx="8229600" cy="5095875"/>
          </a:xfrm>
        </p:spPr>
        <p:txBody>
          <a:bodyPr/>
          <a:lstStyle/>
          <a:p>
            <a:pPr lvl="1">
              <a:lnSpc>
                <a:spcPct val="120000"/>
              </a:lnSpc>
              <a:buFont typeface="Wingdings" panose="05000000000000000000" pitchFamily="2" charset="2"/>
              <a:buNone/>
            </a:pPr>
            <a:r>
              <a:rPr lang="zh-CN" altLang="en-US"/>
              <a:t>为了使用关系代数表达式的优化法，假设内部表示是关</a:t>
            </a:r>
            <a:endParaRPr lang="en-US" altLang="zh-CN"/>
          </a:p>
          <a:p>
            <a:pPr lvl="1">
              <a:lnSpc>
                <a:spcPct val="120000"/>
              </a:lnSpc>
              <a:buFont typeface="Wingdings" panose="05000000000000000000" pitchFamily="2" charset="2"/>
              <a:buNone/>
            </a:pPr>
            <a:r>
              <a:rPr lang="zh-CN" altLang="en-US"/>
              <a:t>系代数语法树，则上面的查询树如图</a:t>
            </a:r>
            <a:r>
              <a:rPr lang="en-US" altLang="zh-CN"/>
              <a:t>9.4</a:t>
            </a:r>
            <a:r>
              <a:rPr lang="zh-CN" altLang="en-US"/>
              <a:t>所示。</a:t>
            </a:r>
          </a:p>
          <a:p>
            <a:endParaRPr lang="zh-CN" altLang="en-US"/>
          </a:p>
          <a:p>
            <a:endParaRPr lang="zh-CN" altLang="en-US"/>
          </a:p>
        </p:txBody>
      </p:sp>
      <p:grpSp>
        <p:nvGrpSpPr>
          <p:cNvPr id="35843" name="Group 6">
            <a:extLst>
              <a:ext uri="{FF2B5EF4-FFF2-40B4-BE49-F238E27FC236}">
                <a16:creationId xmlns:a16="http://schemas.microsoft.com/office/drawing/2014/main" id="{43B85841-39D8-4A05-84DE-D851BC15820F}"/>
              </a:ext>
            </a:extLst>
          </p:cNvPr>
          <p:cNvGrpSpPr>
            <a:grpSpLocks/>
          </p:cNvGrpSpPr>
          <p:nvPr/>
        </p:nvGrpSpPr>
        <p:grpSpPr bwMode="auto">
          <a:xfrm>
            <a:off x="3276600" y="2133600"/>
            <a:ext cx="2806700" cy="3873500"/>
            <a:chOff x="0" y="0"/>
            <a:chExt cx="1239" cy="2155"/>
          </a:xfrm>
        </p:grpSpPr>
        <p:pic>
          <p:nvPicPr>
            <p:cNvPr id="35844" name="Picture 5" descr="94">
              <a:extLst>
                <a:ext uri="{FF2B5EF4-FFF2-40B4-BE49-F238E27FC236}">
                  <a16:creationId xmlns:a16="http://schemas.microsoft.com/office/drawing/2014/main" id="{54597D1B-A1F2-4631-B12F-D8EE84E21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25"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6">
              <a:extLst>
                <a:ext uri="{FF2B5EF4-FFF2-40B4-BE49-F238E27FC236}">
                  <a16:creationId xmlns:a16="http://schemas.microsoft.com/office/drawing/2014/main" id="{3B7DD3C0-D593-4296-9D59-852AA8CC0192}"/>
                </a:ext>
              </a:extLst>
            </p:cNvPr>
            <p:cNvSpPr>
              <a:spLocks noChangeArrowheads="1"/>
            </p:cNvSpPr>
            <p:nvPr/>
          </p:nvSpPr>
          <p:spPr bwMode="auto">
            <a:xfrm>
              <a:off x="30" y="1950"/>
              <a:ext cx="120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Clr>
                  <a:schemeClr val="hlink"/>
                </a:buClr>
                <a:buFont typeface="Wingdings" panose="05000000000000000000" pitchFamily="2" charset="2"/>
                <a:buNone/>
              </a:pPr>
              <a:r>
                <a:rPr lang="en-US" altLang="zh-CN" b="1">
                  <a:latin typeface="Times New Roman" panose="02020603050405020304" pitchFamily="18" charset="0"/>
                  <a:sym typeface="Times New Roman" panose="02020603050405020304" pitchFamily="18" charset="0"/>
                </a:rPr>
                <a:t> </a:t>
              </a:r>
              <a:r>
                <a:rPr lang="zh-CN" altLang="en-US" b="1">
                  <a:latin typeface="Times New Roman" panose="02020603050405020304" pitchFamily="18" charset="0"/>
                  <a:sym typeface="Times New Roman" panose="02020603050405020304" pitchFamily="18" charset="0"/>
                </a:rPr>
                <a:t>图</a:t>
              </a:r>
              <a:r>
                <a:rPr lang="en-US" altLang="zh-CN" b="1">
                  <a:latin typeface="Times New Roman" panose="02020603050405020304" pitchFamily="18" charset="0"/>
                  <a:sym typeface="Times New Roman" panose="02020603050405020304" pitchFamily="18" charset="0"/>
                </a:rPr>
                <a:t>9.4 </a:t>
              </a:r>
              <a:r>
                <a:rPr lang="zh-CN" altLang="en-US" b="1">
                  <a:latin typeface="Times New Roman" panose="02020603050405020304" pitchFamily="18" charset="0"/>
                  <a:sym typeface="Times New Roman" panose="02020603050405020304" pitchFamily="18" charset="0"/>
                </a:rPr>
                <a:t>关系代数语法树图 </a:t>
              </a:r>
              <a:endParaRPr lang="zh-CN" altLang="en-US" b="1"/>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03B7DBA0-532A-41C9-AF55-BB654B62FC46}"/>
              </a:ext>
            </a:extLst>
          </p:cNvPr>
          <p:cNvSpPr>
            <a:spLocks noGrp="1" noChangeArrowheads="1"/>
          </p:cNvSpPr>
          <p:nvPr>
            <p:ph type="title"/>
          </p:nvPr>
        </p:nvSpPr>
        <p:spPr/>
        <p:txBody>
          <a:bodyPr/>
          <a:lstStyle/>
          <a:p>
            <a:r>
              <a:rPr lang="zh-CN" altLang="zh-CN" sz="3600"/>
              <a:t>查询树的启发式优化（续）</a:t>
            </a:r>
            <a:endParaRPr lang="zh-CN" altLang="en-US" sz="3600"/>
          </a:p>
        </p:txBody>
      </p:sp>
      <p:sp>
        <p:nvSpPr>
          <p:cNvPr id="3" name="内容占位符 2">
            <a:extLst>
              <a:ext uri="{FF2B5EF4-FFF2-40B4-BE49-F238E27FC236}">
                <a16:creationId xmlns:a16="http://schemas.microsoft.com/office/drawing/2014/main" id="{CEBBDDF6-55B5-43D2-A694-A2EE8330F5CB}"/>
              </a:ext>
            </a:extLst>
          </p:cNvPr>
          <p:cNvSpPr>
            <a:spLocks noGrp="1"/>
          </p:cNvSpPr>
          <p:nvPr>
            <p:ph idx="1"/>
          </p:nvPr>
        </p:nvSpPr>
        <p:spPr>
          <a:xfrm>
            <a:off x="457200" y="981075"/>
            <a:ext cx="8435975" cy="5213350"/>
          </a:xfrm>
          <a:ln>
            <a:miter/>
          </a:ln>
        </p:spPr>
        <p:txBody>
          <a:bodyPr/>
          <a:lstStyle/>
          <a:p>
            <a:pPr marL="0" indent="0">
              <a:buFont typeface="Wingdings" panose="05000000000000000000" pitchFamily="2" charset="2"/>
              <a:buNone/>
              <a:defRPr/>
            </a:pPr>
            <a:r>
              <a:rPr lang="zh-CN" altLang="en-US" dirty="0"/>
              <a:t>（</a:t>
            </a:r>
            <a:r>
              <a:rPr lang="en-US" altLang="zh-CN" dirty="0"/>
              <a:t>2 </a:t>
            </a:r>
            <a:r>
              <a:rPr lang="zh-CN" altLang="en-US" dirty="0"/>
              <a:t>）对查询树进行优化</a:t>
            </a:r>
          </a:p>
          <a:p>
            <a:pPr marL="457200" lvl="1" indent="0">
              <a:buFont typeface="Wingdings" panose="05000000000000000000" pitchFamily="2" charset="2"/>
              <a:buNone/>
              <a:defRPr/>
            </a:pPr>
            <a:r>
              <a:rPr lang="zh-CN" altLang="en-US" dirty="0"/>
              <a:t>利用</a:t>
            </a:r>
            <a:r>
              <a:rPr lang="zh-CN" altLang="en-US" u="sng" dirty="0"/>
              <a:t>规则</a:t>
            </a:r>
            <a:r>
              <a:rPr lang="en-US" altLang="zh-CN" u="sng" dirty="0"/>
              <a:t>4</a:t>
            </a:r>
            <a:r>
              <a:rPr lang="zh-CN" altLang="en-US" u="sng" dirty="0"/>
              <a:t>、</a:t>
            </a:r>
            <a:r>
              <a:rPr lang="en-US" altLang="zh-CN" u="sng" dirty="0"/>
              <a:t>6</a:t>
            </a:r>
            <a:r>
              <a:rPr lang="zh-CN" altLang="en-US" dirty="0"/>
              <a:t>把选择</a:t>
            </a:r>
            <a:r>
              <a:rPr lang="en-US" altLang="zh-CN" dirty="0" err="1"/>
              <a:t>σ</a:t>
            </a:r>
            <a:r>
              <a:rPr lang="en-US" altLang="zh-CN" baseline="-25000" dirty="0" err="1"/>
              <a:t>SC.Cno</a:t>
            </a:r>
            <a:r>
              <a:rPr lang="en-US" altLang="zh-CN" baseline="-25000" dirty="0"/>
              <a:t>=‘2’</a:t>
            </a:r>
            <a:r>
              <a:rPr lang="zh-CN" altLang="en-US" dirty="0"/>
              <a:t>移到叶端，图</a:t>
            </a:r>
            <a:r>
              <a:rPr lang="en-US" altLang="zh-CN" dirty="0"/>
              <a:t>9.4</a:t>
            </a:r>
            <a:r>
              <a:rPr lang="zh-CN" altLang="en-US" dirty="0"/>
              <a:t>查询树便转换成下图优化的查询树。这就是</a:t>
            </a:r>
            <a:r>
              <a:rPr lang="en-US" altLang="zh-CN" dirty="0"/>
              <a:t>9.2.2</a:t>
            </a:r>
            <a:r>
              <a:rPr lang="zh-CN" altLang="en-US" dirty="0"/>
              <a:t>节中</a:t>
            </a:r>
            <a:r>
              <a:rPr lang="en-US" altLang="zh-CN" dirty="0"/>
              <a:t>Q3</a:t>
            </a:r>
            <a:r>
              <a:rPr lang="zh-CN" altLang="en-US" dirty="0"/>
              <a:t>的查询树表示。</a:t>
            </a:r>
            <a:endParaRPr lang="en-US" altLang="zh-CN" dirty="0"/>
          </a:p>
          <a:p>
            <a:pPr lvl="1">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zh-CN" altLang="en-US" dirty="0"/>
          </a:p>
          <a:p>
            <a:pPr>
              <a:defRPr/>
            </a:pPr>
            <a:endParaRPr lang="zh-CN" altLang="en-US" dirty="0"/>
          </a:p>
        </p:txBody>
      </p:sp>
      <p:pic>
        <p:nvPicPr>
          <p:cNvPr id="36867" name="Picture 6" descr="95">
            <a:extLst>
              <a:ext uri="{FF2B5EF4-FFF2-40B4-BE49-F238E27FC236}">
                <a16:creationId xmlns:a16="http://schemas.microsoft.com/office/drawing/2014/main" id="{AD4417D2-8C27-4A6C-A30B-1FFF82F2C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2349500"/>
            <a:ext cx="2227263"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9D8CDE21-F306-4B90-A7F1-5E5E015187FB}"/>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37890" name="内容占位符 2">
            <a:extLst>
              <a:ext uri="{FF2B5EF4-FFF2-40B4-BE49-F238E27FC236}">
                <a16:creationId xmlns:a16="http://schemas.microsoft.com/office/drawing/2014/main" id="{C456DF8D-E9BF-4CCF-B82F-E9DE05633CB3}"/>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2800"/>
              <a:t>9.1 </a:t>
            </a:r>
            <a:r>
              <a:rPr lang="zh-CN" altLang="en-US" sz="2800"/>
              <a:t>关系数据库系统的查询处理 </a:t>
            </a:r>
          </a:p>
          <a:p>
            <a:pPr lvl="1" eaLnBrk="1" hangingPunct="1">
              <a:lnSpc>
                <a:spcPct val="140000"/>
              </a:lnSpc>
              <a:buFont typeface="Wingdings" panose="05000000000000000000" pitchFamily="2" charset="2"/>
              <a:buNone/>
            </a:pPr>
            <a:r>
              <a:rPr lang="en-US" altLang="zh-CN" sz="2800"/>
              <a:t>9.2 </a:t>
            </a:r>
            <a:r>
              <a:rPr lang="zh-CN" altLang="en-US" sz="2800"/>
              <a:t>关系数据库系统的查询优化 </a:t>
            </a:r>
          </a:p>
          <a:p>
            <a:pPr lvl="1" eaLnBrk="1" hangingPunct="1">
              <a:lnSpc>
                <a:spcPct val="140000"/>
              </a:lnSpc>
              <a:buFont typeface="Wingdings" panose="05000000000000000000" pitchFamily="2" charset="2"/>
              <a:buNone/>
            </a:pPr>
            <a:r>
              <a:rPr lang="en-US" altLang="zh-CN" sz="2800"/>
              <a:t>9.3 </a:t>
            </a:r>
            <a:r>
              <a:rPr lang="zh-CN" altLang="en-US" sz="2800"/>
              <a:t>代数优化 </a:t>
            </a:r>
          </a:p>
          <a:p>
            <a:pPr lvl="1" eaLnBrk="1" hangingPunct="1">
              <a:lnSpc>
                <a:spcPct val="140000"/>
              </a:lnSpc>
              <a:buFont typeface="Wingdings" panose="05000000000000000000" pitchFamily="2" charset="2"/>
              <a:buNone/>
            </a:pPr>
            <a:r>
              <a:rPr lang="en-US" altLang="zh-CN" sz="2800">
                <a:solidFill>
                  <a:srgbClr val="0066FF"/>
                </a:solidFill>
              </a:rPr>
              <a:t>9.4 </a:t>
            </a:r>
            <a:r>
              <a:rPr lang="zh-CN" altLang="en-US" sz="2800">
                <a:solidFill>
                  <a:srgbClr val="0066FF"/>
                </a:solidFill>
              </a:rPr>
              <a:t>物理优化 </a:t>
            </a:r>
          </a:p>
          <a:p>
            <a:pPr lvl="1" eaLnBrk="1" hangingPunct="1">
              <a:lnSpc>
                <a:spcPct val="140000"/>
              </a:lnSpc>
              <a:buFont typeface="Wingdings" panose="05000000000000000000" pitchFamily="2" charset="2"/>
              <a:buNone/>
            </a:pPr>
            <a:r>
              <a:rPr lang="en-US" altLang="zh-CN" sz="2800"/>
              <a:t>*9.5 </a:t>
            </a:r>
            <a:r>
              <a:rPr lang="zh-CN" altLang="en-US" sz="2800"/>
              <a:t>查询计划的执行</a:t>
            </a:r>
          </a:p>
          <a:p>
            <a:pPr lvl="1" eaLnBrk="1" hangingPunct="1">
              <a:lnSpc>
                <a:spcPct val="140000"/>
              </a:lnSpc>
              <a:buFont typeface="Wingdings" panose="05000000000000000000" pitchFamily="2" charset="2"/>
              <a:buNone/>
            </a:pPr>
            <a:r>
              <a:rPr lang="en-US" altLang="zh-CN" sz="2800"/>
              <a:t>9.6 </a:t>
            </a:r>
            <a:r>
              <a:rPr lang="zh-CN" altLang="en-US" sz="2800"/>
              <a:t>小 结 </a:t>
            </a:r>
          </a:p>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833A8768-02FA-4E52-9DB8-5B1C354D5B1F}"/>
              </a:ext>
            </a:extLst>
          </p:cNvPr>
          <p:cNvSpPr>
            <a:spLocks noGrp="1" noChangeArrowheads="1"/>
          </p:cNvSpPr>
          <p:nvPr>
            <p:ph type="title"/>
          </p:nvPr>
        </p:nvSpPr>
        <p:spPr/>
        <p:txBody>
          <a:bodyPr/>
          <a:lstStyle/>
          <a:p>
            <a:r>
              <a:rPr lang="en-US" altLang="zh-CN" sz="3600"/>
              <a:t>9.4 </a:t>
            </a:r>
            <a:r>
              <a:rPr lang="zh-CN" altLang="en-US" sz="3600"/>
              <a:t>物理优化</a:t>
            </a:r>
          </a:p>
        </p:txBody>
      </p:sp>
      <p:sp>
        <p:nvSpPr>
          <p:cNvPr id="38914" name="内容占位符 2">
            <a:extLst>
              <a:ext uri="{FF2B5EF4-FFF2-40B4-BE49-F238E27FC236}">
                <a16:creationId xmlns:a16="http://schemas.microsoft.com/office/drawing/2014/main" id="{53068CF5-ECA1-4840-B713-E27CDD77A2EB}"/>
              </a:ext>
            </a:extLst>
          </p:cNvPr>
          <p:cNvSpPr>
            <a:spLocks noGrp="1" noChangeArrowheads="1"/>
          </p:cNvSpPr>
          <p:nvPr>
            <p:ph idx="1"/>
          </p:nvPr>
        </p:nvSpPr>
        <p:spPr/>
        <p:txBody>
          <a:bodyPr/>
          <a:lstStyle/>
          <a:p>
            <a:pPr marL="0" indent="0">
              <a:lnSpc>
                <a:spcPct val="120000"/>
              </a:lnSpc>
              <a:buFont typeface="Wingdings" panose="05000000000000000000" pitchFamily="2" charset="2"/>
              <a:buNone/>
            </a:pPr>
            <a:r>
              <a:rPr lang="zh-CN" altLang="zh-CN"/>
              <a:t>物理优化</a:t>
            </a:r>
            <a:r>
              <a:rPr lang="en-US" altLang="zh-CN"/>
              <a:t>:</a:t>
            </a:r>
          </a:p>
          <a:p>
            <a:pPr marL="0" indent="0">
              <a:lnSpc>
                <a:spcPct val="120000"/>
              </a:lnSpc>
              <a:buFont typeface="Wingdings" panose="05000000000000000000" pitchFamily="2" charset="2"/>
              <a:buNone/>
            </a:pPr>
            <a:r>
              <a:rPr lang="zh-CN" altLang="zh-CN" sz="2000">
                <a:solidFill>
                  <a:srgbClr val="0066FF"/>
                </a:solidFill>
              </a:rPr>
              <a:t>     选择高效合理的</a:t>
            </a:r>
            <a:r>
              <a:rPr lang="zh-CN" altLang="zh-CN" sz="2000" u="sng">
                <a:solidFill>
                  <a:srgbClr val="0066FF"/>
                </a:solidFill>
              </a:rPr>
              <a:t>操作算法</a:t>
            </a:r>
            <a:r>
              <a:rPr lang="zh-CN" altLang="zh-CN" sz="2000">
                <a:solidFill>
                  <a:srgbClr val="0066FF"/>
                </a:solidFill>
              </a:rPr>
              <a:t>或</a:t>
            </a:r>
            <a:r>
              <a:rPr lang="zh-CN" altLang="zh-CN" sz="2000" u="sng">
                <a:solidFill>
                  <a:srgbClr val="0066FF"/>
                </a:solidFill>
              </a:rPr>
              <a:t>存取路径</a:t>
            </a:r>
            <a:r>
              <a:rPr lang="zh-CN" altLang="zh-CN" sz="2000">
                <a:solidFill>
                  <a:srgbClr val="0066FF"/>
                </a:solidFill>
              </a:rPr>
              <a:t>，求得优化的查询计划</a:t>
            </a:r>
            <a:r>
              <a:rPr lang="zh-CN" altLang="zh-CN" sz="2000"/>
              <a:t> </a:t>
            </a:r>
          </a:p>
          <a:p>
            <a:pPr marL="0" indent="0">
              <a:lnSpc>
                <a:spcPct val="120000"/>
              </a:lnSpc>
              <a:buFont typeface="Wingdings" panose="05000000000000000000" pitchFamily="2" charset="2"/>
              <a:buNone/>
            </a:pPr>
            <a:endParaRPr lang="zh-CN" altLang="zh-CN" sz="2000"/>
          </a:p>
          <a:p>
            <a:pPr marL="0" indent="0">
              <a:lnSpc>
                <a:spcPct val="120000"/>
              </a:lnSpc>
              <a:buFont typeface="Wingdings" panose="05000000000000000000" pitchFamily="2" charset="2"/>
              <a:buNone/>
            </a:pPr>
            <a:r>
              <a:rPr lang="zh-CN" altLang="zh-CN">
                <a:sym typeface="Arial" panose="020B0604020202020204" pitchFamily="34" charset="0"/>
              </a:rPr>
              <a:t>优化方法：</a:t>
            </a:r>
            <a:endParaRPr lang="zh-CN" altLang="zh-CN"/>
          </a:p>
          <a:p>
            <a:pPr lvl="1">
              <a:lnSpc>
                <a:spcPct val="120000"/>
              </a:lnSpc>
            </a:pPr>
            <a:r>
              <a:rPr lang="zh-CN" altLang="zh-CN" sz="1800">
                <a:sym typeface="Arial" panose="020B0604020202020204" pitchFamily="34" charset="0"/>
              </a:rPr>
              <a:t>基于规则的启发式优化</a:t>
            </a:r>
          </a:p>
          <a:p>
            <a:pPr lvl="1">
              <a:lnSpc>
                <a:spcPct val="120000"/>
              </a:lnSpc>
            </a:pPr>
            <a:endParaRPr lang="zh-CN" altLang="zh-CN" sz="1800"/>
          </a:p>
          <a:p>
            <a:pPr lvl="1">
              <a:lnSpc>
                <a:spcPct val="120000"/>
              </a:lnSpc>
            </a:pPr>
            <a:r>
              <a:rPr lang="zh-CN" altLang="zh-CN" sz="1800">
                <a:sym typeface="Arial" panose="020B0604020202020204" pitchFamily="34" charset="0"/>
              </a:rPr>
              <a:t>基于代价估算的优化</a:t>
            </a:r>
            <a:endParaRPr lang="zh-CN" altLang="zh-CN" sz="1800"/>
          </a:p>
          <a:p>
            <a:pPr marL="914400" lvl="2" indent="0">
              <a:lnSpc>
                <a:spcPct val="120000"/>
              </a:lnSpc>
              <a:buSzPct val="87000"/>
              <a:buFont typeface="Wingdings" panose="05000000000000000000" pitchFamily="2" charset="2"/>
              <a:buNone/>
            </a:pPr>
            <a:endParaRPr lang="zh-CN" altLang="zh-CN" sz="1800"/>
          </a:p>
          <a:p>
            <a:pPr lvl="1">
              <a:lnSpc>
                <a:spcPct val="120000"/>
              </a:lnSpc>
            </a:pPr>
            <a:r>
              <a:rPr lang="zh-CN" altLang="zh-CN" sz="1800">
                <a:sym typeface="宋体" panose="02010600030101010101" pitchFamily="2" charset="-122"/>
              </a:rPr>
              <a:t>两者结合的优化方法</a:t>
            </a:r>
            <a:endParaRPr lang="zh-CN" altLang="zh-CN" sz="1800"/>
          </a:p>
          <a:p>
            <a:pPr marL="914400" lvl="2" indent="0">
              <a:lnSpc>
                <a:spcPct val="120000"/>
              </a:lnSpc>
              <a:buSzPct val="87000"/>
              <a:buFont typeface="Wingdings" panose="05000000000000000000" pitchFamily="2" charset="2"/>
              <a:buNone/>
            </a:pPr>
            <a:endParaRPr lang="zh-CN"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411DA155-DFE1-4274-AED9-DB9F5D9ACC5A}"/>
              </a:ext>
            </a:extLst>
          </p:cNvPr>
          <p:cNvSpPr>
            <a:spLocks noGrp="1" noChangeArrowheads="1"/>
          </p:cNvSpPr>
          <p:nvPr>
            <p:ph type="title"/>
          </p:nvPr>
        </p:nvSpPr>
        <p:spPr/>
        <p:txBody>
          <a:bodyPr/>
          <a:lstStyle/>
          <a:p>
            <a:r>
              <a:rPr lang="zh-CN" altLang="zh-CN" sz="3600">
                <a:sym typeface="宋体" panose="02010600030101010101" pitchFamily="2" charset="-122"/>
              </a:rPr>
              <a:t>第九章</a:t>
            </a:r>
            <a:r>
              <a:rPr lang="zh-CN" altLang="zh-CN" sz="3600"/>
              <a:t>  </a:t>
            </a:r>
            <a:r>
              <a:rPr lang="zh-CN" altLang="zh-CN" sz="3600">
                <a:sym typeface="宋体" panose="02010600030101010101" pitchFamily="2" charset="-122"/>
              </a:rPr>
              <a:t>关系</a:t>
            </a:r>
            <a:r>
              <a:rPr lang="zh-CN" altLang="en-US" sz="3600">
                <a:sym typeface="宋体" panose="02010600030101010101" pitchFamily="2" charset="-122"/>
              </a:rPr>
              <a:t>查询处理和查询</a:t>
            </a:r>
            <a:r>
              <a:rPr lang="zh-CN" altLang="zh-CN" sz="3600">
                <a:sym typeface="宋体" panose="02010600030101010101" pitchFamily="2" charset="-122"/>
              </a:rPr>
              <a:t>优化</a:t>
            </a:r>
            <a:endParaRPr lang="zh-CN" altLang="en-US" sz="3600"/>
          </a:p>
        </p:txBody>
      </p:sp>
      <p:sp>
        <p:nvSpPr>
          <p:cNvPr id="39938" name="内容占位符 2">
            <a:extLst>
              <a:ext uri="{FF2B5EF4-FFF2-40B4-BE49-F238E27FC236}">
                <a16:creationId xmlns:a16="http://schemas.microsoft.com/office/drawing/2014/main" id="{6431283B-984E-4721-B296-00BF258859D0}"/>
              </a:ext>
            </a:extLst>
          </p:cNvPr>
          <p:cNvSpPr>
            <a:spLocks noGrp="1" noChangeArrowheads="1"/>
          </p:cNvSpPr>
          <p:nvPr>
            <p:ph idx="1"/>
          </p:nvPr>
        </p:nvSpPr>
        <p:spPr/>
        <p:txBody>
          <a:bodyPr/>
          <a:lstStyle/>
          <a:p>
            <a:pPr lvl="1" eaLnBrk="1" hangingPunct="1">
              <a:lnSpc>
                <a:spcPct val="140000"/>
              </a:lnSpc>
              <a:buFont typeface="Wingdings" panose="05000000000000000000" pitchFamily="2" charset="2"/>
              <a:buNone/>
            </a:pPr>
            <a:r>
              <a:rPr lang="en-US" altLang="zh-CN" sz="8000">
                <a:solidFill>
                  <a:srgbClr val="0066FF"/>
                </a:solidFill>
              </a:rPr>
              <a:t>END</a:t>
            </a:r>
          </a:p>
          <a:p>
            <a:pPr lvl="1" eaLnBrk="1" hangingPunct="1">
              <a:lnSpc>
                <a:spcPct val="140000"/>
              </a:lnSpc>
              <a:buFont typeface="Wingdings" panose="05000000000000000000" pitchFamily="2" charset="2"/>
              <a:buNone/>
            </a:pPr>
            <a:r>
              <a:rPr lang="zh-CN" altLang="en-US" sz="2800"/>
              <a:t>作业：</a:t>
            </a:r>
            <a:r>
              <a:rPr lang="en-US" altLang="zh-CN" sz="2800"/>
              <a:t>2</a:t>
            </a:r>
            <a:r>
              <a:rPr lang="zh-CN" altLang="en-US" sz="2800"/>
              <a:t>、</a:t>
            </a:r>
            <a:r>
              <a:rPr lang="en-US" altLang="zh-CN" sz="2800"/>
              <a:t>3</a:t>
            </a:r>
            <a:r>
              <a:rPr lang="zh-CN" altLang="en-US" sz="2800"/>
              <a:t>、</a:t>
            </a:r>
            <a:r>
              <a:rPr lang="en-US" altLang="zh-CN" sz="2800"/>
              <a:t>4</a:t>
            </a:r>
            <a:r>
              <a:rPr lang="zh-CN" altLang="en-US" sz="2800"/>
              <a:t>、</a:t>
            </a:r>
            <a:r>
              <a:rPr lang="en-US" altLang="zh-CN" sz="2800"/>
              <a:t>5</a:t>
            </a:r>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a:extLst>
              <a:ext uri="{FF2B5EF4-FFF2-40B4-BE49-F238E27FC236}">
                <a16:creationId xmlns:a16="http://schemas.microsoft.com/office/drawing/2014/main" id="{65C870D9-1CDB-4E78-BB0B-3A899D078DD8}"/>
              </a:ext>
            </a:extLst>
          </p:cNvPr>
          <p:cNvSpPr>
            <a:spLocks noGrp="1" noChangeArrowheads="1"/>
          </p:cNvSpPr>
          <p:nvPr>
            <p:ph type="title"/>
          </p:nvPr>
        </p:nvSpPr>
        <p:spPr>
          <a:xfrm>
            <a:off x="457200" y="-34925"/>
            <a:ext cx="8229600" cy="800100"/>
          </a:xfrm>
        </p:spPr>
        <p:txBody>
          <a:bodyPr/>
          <a:lstStyle/>
          <a:p>
            <a:r>
              <a:rPr lang="en-US" altLang="zh-CN" sz="3600">
                <a:sym typeface="Arial" panose="020B0604020202020204" pitchFamily="34" charset="0"/>
              </a:rPr>
              <a:t>9.1.1  </a:t>
            </a:r>
            <a:r>
              <a:rPr lang="zh-CN" altLang="en-US" sz="3600">
                <a:sym typeface="Arial" panose="020B0604020202020204" pitchFamily="34" charset="0"/>
              </a:rPr>
              <a:t>查询处理步骤</a:t>
            </a:r>
          </a:p>
        </p:txBody>
      </p:sp>
      <p:sp>
        <p:nvSpPr>
          <p:cNvPr id="4" name="Rectangle 4">
            <a:extLst>
              <a:ext uri="{FF2B5EF4-FFF2-40B4-BE49-F238E27FC236}">
                <a16:creationId xmlns:a16="http://schemas.microsoft.com/office/drawing/2014/main" id="{8426FD84-3AD1-4E34-8308-548CC1D86985}"/>
              </a:ext>
            </a:extLst>
          </p:cNvPr>
          <p:cNvSpPr>
            <a:spLocks noChangeArrowheads="1"/>
          </p:cNvSpPr>
          <p:nvPr/>
        </p:nvSpPr>
        <p:spPr bwMode="auto">
          <a:xfrm>
            <a:off x="3348038" y="5805488"/>
            <a:ext cx="2403475" cy="358775"/>
          </a:xfrm>
          <a:prstGeom prst="rect">
            <a:avLst/>
          </a:prstGeom>
          <a:solidFill>
            <a:srgbClr val="FF9999"/>
          </a:solidFill>
          <a:ln w="25400">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查询计划的执行代码</a:t>
            </a:r>
          </a:p>
        </p:txBody>
      </p:sp>
      <p:sp>
        <p:nvSpPr>
          <p:cNvPr id="5" name="Rectangle 5">
            <a:extLst>
              <a:ext uri="{FF2B5EF4-FFF2-40B4-BE49-F238E27FC236}">
                <a16:creationId xmlns:a16="http://schemas.microsoft.com/office/drawing/2014/main" id="{D5DB8505-8812-4792-92BD-C6EA78EF4DF7}"/>
              </a:ext>
            </a:extLst>
          </p:cNvPr>
          <p:cNvSpPr>
            <a:spLocks noChangeArrowheads="1"/>
          </p:cNvSpPr>
          <p:nvPr/>
        </p:nvSpPr>
        <p:spPr bwMode="auto">
          <a:xfrm>
            <a:off x="3708400" y="3860800"/>
            <a:ext cx="1466850" cy="5762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代数优化</a:t>
            </a:r>
            <a:endParaRPr lang="en-US" altLang="zh-CN" b="1"/>
          </a:p>
          <a:p>
            <a:pPr algn="ctr"/>
            <a:r>
              <a:rPr lang="zh-CN" altLang="en-US" b="1"/>
              <a:t>物理优化等</a:t>
            </a:r>
          </a:p>
        </p:txBody>
      </p:sp>
      <p:sp>
        <p:nvSpPr>
          <p:cNvPr id="11" name="TextBox 10">
            <a:extLst>
              <a:ext uri="{FF2B5EF4-FFF2-40B4-BE49-F238E27FC236}">
                <a16:creationId xmlns:a16="http://schemas.microsoft.com/office/drawing/2014/main" id="{510FBDAE-FCA0-497F-A02C-32867B2D25C5}"/>
              </a:ext>
            </a:extLst>
          </p:cNvPr>
          <p:cNvSpPr txBox="1">
            <a:spLocks noChangeArrowheads="1"/>
          </p:cNvSpPr>
          <p:nvPr/>
        </p:nvSpPr>
        <p:spPr bwMode="auto">
          <a:xfrm>
            <a:off x="3779838" y="765175"/>
            <a:ext cx="111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查询语句</a:t>
            </a:r>
          </a:p>
        </p:txBody>
      </p:sp>
      <p:sp>
        <p:nvSpPr>
          <p:cNvPr id="12" name="Line 16">
            <a:extLst>
              <a:ext uri="{FF2B5EF4-FFF2-40B4-BE49-F238E27FC236}">
                <a16:creationId xmlns:a16="http://schemas.microsoft.com/office/drawing/2014/main" id="{71FAE17E-5113-4D2D-822D-AE6D89E5EF46}"/>
              </a:ext>
            </a:extLst>
          </p:cNvPr>
          <p:cNvSpPr>
            <a:spLocks noChangeShapeType="1"/>
          </p:cNvSpPr>
          <p:nvPr/>
        </p:nvSpPr>
        <p:spPr bwMode="auto">
          <a:xfrm flipH="1">
            <a:off x="4352925" y="1052513"/>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Rectangle 5">
            <a:extLst>
              <a:ext uri="{FF2B5EF4-FFF2-40B4-BE49-F238E27FC236}">
                <a16:creationId xmlns:a16="http://schemas.microsoft.com/office/drawing/2014/main" id="{AD84C922-79C1-4738-8057-F84D4ED0FC7A}"/>
              </a:ext>
            </a:extLst>
          </p:cNvPr>
          <p:cNvSpPr>
            <a:spLocks noChangeArrowheads="1"/>
          </p:cNvSpPr>
          <p:nvPr/>
        </p:nvSpPr>
        <p:spPr bwMode="auto">
          <a:xfrm>
            <a:off x="3679825" y="1268413"/>
            <a:ext cx="1468438" cy="576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词法分析</a:t>
            </a:r>
            <a:endParaRPr lang="en-US" altLang="zh-CN" b="1"/>
          </a:p>
          <a:p>
            <a:pPr algn="ctr"/>
            <a:r>
              <a:rPr lang="zh-CN" altLang="en-US" b="1"/>
              <a:t>语法分析</a:t>
            </a:r>
          </a:p>
        </p:txBody>
      </p:sp>
      <p:sp>
        <p:nvSpPr>
          <p:cNvPr id="16" name="Rectangle 5">
            <a:extLst>
              <a:ext uri="{FF2B5EF4-FFF2-40B4-BE49-F238E27FC236}">
                <a16:creationId xmlns:a16="http://schemas.microsoft.com/office/drawing/2014/main" id="{7C7F19BA-EA3C-4551-8137-0F10CFA99FFE}"/>
              </a:ext>
            </a:extLst>
          </p:cNvPr>
          <p:cNvSpPr>
            <a:spLocks noChangeArrowheads="1"/>
          </p:cNvSpPr>
          <p:nvPr/>
        </p:nvSpPr>
        <p:spPr bwMode="auto">
          <a:xfrm>
            <a:off x="3635375" y="2060575"/>
            <a:ext cx="1712913" cy="10810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语义分析</a:t>
            </a:r>
            <a:endParaRPr lang="en-US" altLang="zh-CN" b="1"/>
          </a:p>
          <a:p>
            <a:r>
              <a:rPr lang="zh-CN" altLang="en-US" b="1"/>
              <a:t>符号名转换</a:t>
            </a:r>
            <a:endParaRPr lang="en-US" altLang="zh-CN" b="1"/>
          </a:p>
          <a:p>
            <a:r>
              <a:rPr lang="zh-CN" altLang="en-US" b="1"/>
              <a:t>安全性检查</a:t>
            </a:r>
            <a:endParaRPr lang="en-US" altLang="zh-CN" b="1"/>
          </a:p>
          <a:p>
            <a:r>
              <a:rPr lang="zh-CN" altLang="en-US" b="1"/>
              <a:t>完整性初步检查</a:t>
            </a:r>
          </a:p>
        </p:txBody>
      </p:sp>
      <p:sp>
        <p:nvSpPr>
          <p:cNvPr id="17" name="Rectangle 5">
            <a:extLst>
              <a:ext uri="{FF2B5EF4-FFF2-40B4-BE49-F238E27FC236}">
                <a16:creationId xmlns:a16="http://schemas.microsoft.com/office/drawing/2014/main" id="{B64A4CEA-05D3-45EE-905B-48E3DBB7CF93}"/>
              </a:ext>
            </a:extLst>
          </p:cNvPr>
          <p:cNvSpPr>
            <a:spLocks noChangeArrowheads="1"/>
          </p:cNvSpPr>
          <p:nvPr/>
        </p:nvSpPr>
        <p:spPr bwMode="auto">
          <a:xfrm>
            <a:off x="3659188" y="5229225"/>
            <a:ext cx="1560512" cy="3603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代码生成</a:t>
            </a:r>
          </a:p>
        </p:txBody>
      </p:sp>
      <p:sp>
        <p:nvSpPr>
          <p:cNvPr id="18" name="Rectangle 4">
            <a:extLst>
              <a:ext uri="{FF2B5EF4-FFF2-40B4-BE49-F238E27FC236}">
                <a16:creationId xmlns:a16="http://schemas.microsoft.com/office/drawing/2014/main" id="{DB26ED97-2426-4498-96A7-2833D840774A}"/>
              </a:ext>
            </a:extLst>
          </p:cNvPr>
          <p:cNvSpPr>
            <a:spLocks noChangeArrowheads="1"/>
          </p:cNvSpPr>
          <p:nvPr/>
        </p:nvSpPr>
        <p:spPr bwMode="auto">
          <a:xfrm>
            <a:off x="3670300" y="4652963"/>
            <a:ext cx="1549400" cy="358775"/>
          </a:xfrm>
          <a:prstGeom prst="rect">
            <a:avLst/>
          </a:prstGeom>
          <a:solidFill>
            <a:srgbClr val="FF9999"/>
          </a:solidFill>
          <a:ln w="25400">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查询执行计划</a:t>
            </a:r>
          </a:p>
        </p:txBody>
      </p:sp>
      <p:sp>
        <p:nvSpPr>
          <p:cNvPr id="19" name="Rectangle 4">
            <a:extLst>
              <a:ext uri="{FF2B5EF4-FFF2-40B4-BE49-F238E27FC236}">
                <a16:creationId xmlns:a16="http://schemas.microsoft.com/office/drawing/2014/main" id="{02AA2046-BB04-4532-9595-0668BF8DE47E}"/>
              </a:ext>
            </a:extLst>
          </p:cNvPr>
          <p:cNvSpPr>
            <a:spLocks noChangeArrowheads="1"/>
          </p:cNvSpPr>
          <p:nvPr/>
        </p:nvSpPr>
        <p:spPr bwMode="auto">
          <a:xfrm>
            <a:off x="3492500" y="3357563"/>
            <a:ext cx="2071688" cy="288925"/>
          </a:xfrm>
          <a:prstGeom prst="rect">
            <a:avLst/>
          </a:prstGeom>
          <a:solidFill>
            <a:srgbClr val="FF9999"/>
          </a:solidFill>
          <a:ln w="25400">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查询树</a:t>
            </a:r>
            <a:r>
              <a:rPr lang="en-US" altLang="zh-CN" b="1"/>
              <a:t>(query tree)</a:t>
            </a:r>
            <a:endParaRPr lang="zh-CN" altLang="en-US" b="1"/>
          </a:p>
        </p:txBody>
      </p:sp>
      <p:sp>
        <p:nvSpPr>
          <p:cNvPr id="21" name="Line 16">
            <a:extLst>
              <a:ext uri="{FF2B5EF4-FFF2-40B4-BE49-F238E27FC236}">
                <a16:creationId xmlns:a16="http://schemas.microsoft.com/office/drawing/2014/main" id="{7E7FD487-A746-4D9D-A6C9-38346BF10F48}"/>
              </a:ext>
            </a:extLst>
          </p:cNvPr>
          <p:cNvSpPr>
            <a:spLocks noChangeShapeType="1"/>
          </p:cNvSpPr>
          <p:nvPr/>
        </p:nvSpPr>
        <p:spPr bwMode="auto">
          <a:xfrm flipH="1">
            <a:off x="4424363" y="1855788"/>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 name="Line 16">
            <a:extLst>
              <a:ext uri="{FF2B5EF4-FFF2-40B4-BE49-F238E27FC236}">
                <a16:creationId xmlns:a16="http://schemas.microsoft.com/office/drawing/2014/main" id="{8CDA816C-E5E6-460C-AD9B-FED97815564B}"/>
              </a:ext>
            </a:extLst>
          </p:cNvPr>
          <p:cNvSpPr>
            <a:spLocks noChangeShapeType="1"/>
          </p:cNvSpPr>
          <p:nvPr/>
        </p:nvSpPr>
        <p:spPr bwMode="auto">
          <a:xfrm flipH="1">
            <a:off x="4427538" y="3152775"/>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 name="Line 16">
            <a:extLst>
              <a:ext uri="{FF2B5EF4-FFF2-40B4-BE49-F238E27FC236}">
                <a16:creationId xmlns:a16="http://schemas.microsoft.com/office/drawing/2014/main" id="{DB2E1838-0BB6-4D64-B90F-4B7500D82161}"/>
              </a:ext>
            </a:extLst>
          </p:cNvPr>
          <p:cNvSpPr>
            <a:spLocks noChangeShapeType="1"/>
          </p:cNvSpPr>
          <p:nvPr/>
        </p:nvSpPr>
        <p:spPr bwMode="auto">
          <a:xfrm flipH="1">
            <a:off x="4427538" y="3656013"/>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 name="Line 16">
            <a:extLst>
              <a:ext uri="{FF2B5EF4-FFF2-40B4-BE49-F238E27FC236}">
                <a16:creationId xmlns:a16="http://schemas.microsoft.com/office/drawing/2014/main" id="{09B63BF1-AD60-4D63-BBA5-E2206B910262}"/>
              </a:ext>
            </a:extLst>
          </p:cNvPr>
          <p:cNvSpPr>
            <a:spLocks noChangeShapeType="1"/>
          </p:cNvSpPr>
          <p:nvPr/>
        </p:nvSpPr>
        <p:spPr bwMode="auto">
          <a:xfrm flipH="1">
            <a:off x="4427538" y="4448175"/>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 name="Line 16">
            <a:extLst>
              <a:ext uri="{FF2B5EF4-FFF2-40B4-BE49-F238E27FC236}">
                <a16:creationId xmlns:a16="http://schemas.microsoft.com/office/drawing/2014/main" id="{4C233AEB-FA66-4699-8FED-1D16C7C27F3E}"/>
              </a:ext>
            </a:extLst>
          </p:cNvPr>
          <p:cNvSpPr>
            <a:spLocks noChangeShapeType="1"/>
          </p:cNvSpPr>
          <p:nvPr/>
        </p:nvSpPr>
        <p:spPr bwMode="auto">
          <a:xfrm flipH="1">
            <a:off x="4427538" y="5024438"/>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 name="Line 16">
            <a:extLst>
              <a:ext uri="{FF2B5EF4-FFF2-40B4-BE49-F238E27FC236}">
                <a16:creationId xmlns:a16="http://schemas.microsoft.com/office/drawing/2014/main" id="{7130B783-AB16-40AD-AFB7-7B1D21DECF8A}"/>
              </a:ext>
            </a:extLst>
          </p:cNvPr>
          <p:cNvSpPr>
            <a:spLocks noChangeShapeType="1"/>
          </p:cNvSpPr>
          <p:nvPr/>
        </p:nvSpPr>
        <p:spPr bwMode="auto">
          <a:xfrm flipH="1">
            <a:off x="4427538" y="5600700"/>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 name="TextBox 26">
            <a:extLst>
              <a:ext uri="{FF2B5EF4-FFF2-40B4-BE49-F238E27FC236}">
                <a16:creationId xmlns:a16="http://schemas.microsoft.com/office/drawing/2014/main" id="{B7DEE0C7-FCBD-4E0D-AA23-1976380614E3}"/>
              </a:ext>
            </a:extLst>
          </p:cNvPr>
          <p:cNvSpPr txBox="1">
            <a:spLocks noChangeArrowheads="1"/>
          </p:cNvSpPr>
          <p:nvPr/>
        </p:nvSpPr>
        <p:spPr bwMode="auto">
          <a:xfrm>
            <a:off x="1258888" y="1412875"/>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查询分析</a:t>
            </a:r>
          </a:p>
        </p:txBody>
      </p:sp>
      <p:sp>
        <p:nvSpPr>
          <p:cNvPr id="28" name="TextBox 27">
            <a:extLst>
              <a:ext uri="{FF2B5EF4-FFF2-40B4-BE49-F238E27FC236}">
                <a16:creationId xmlns:a16="http://schemas.microsoft.com/office/drawing/2014/main" id="{F677D0AB-000D-4918-870C-508015C57737}"/>
              </a:ext>
            </a:extLst>
          </p:cNvPr>
          <p:cNvSpPr txBox="1">
            <a:spLocks noChangeArrowheads="1"/>
          </p:cNvSpPr>
          <p:nvPr/>
        </p:nvSpPr>
        <p:spPr bwMode="auto">
          <a:xfrm>
            <a:off x="1258888" y="2411413"/>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查询检查</a:t>
            </a:r>
          </a:p>
        </p:txBody>
      </p:sp>
      <p:sp>
        <p:nvSpPr>
          <p:cNvPr id="29" name="TextBox 28">
            <a:extLst>
              <a:ext uri="{FF2B5EF4-FFF2-40B4-BE49-F238E27FC236}">
                <a16:creationId xmlns:a16="http://schemas.microsoft.com/office/drawing/2014/main" id="{BCA28ABA-B9D0-4728-923D-D173D4084F16}"/>
              </a:ext>
            </a:extLst>
          </p:cNvPr>
          <p:cNvSpPr txBox="1">
            <a:spLocks noChangeArrowheads="1"/>
          </p:cNvSpPr>
          <p:nvPr/>
        </p:nvSpPr>
        <p:spPr bwMode="auto">
          <a:xfrm>
            <a:off x="1258888" y="3933825"/>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查询优化</a:t>
            </a:r>
          </a:p>
        </p:txBody>
      </p:sp>
      <p:sp>
        <p:nvSpPr>
          <p:cNvPr id="30" name="TextBox 29">
            <a:extLst>
              <a:ext uri="{FF2B5EF4-FFF2-40B4-BE49-F238E27FC236}">
                <a16:creationId xmlns:a16="http://schemas.microsoft.com/office/drawing/2014/main" id="{F2BAF41F-C27D-44D8-83B1-4F3F80517ED8}"/>
              </a:ext>
            </a:extLst>
          </p:cNvPr>
          <p:cNvSpPr txBox="1">
            <a:spLocks noChangeArrowheads="1"/>
          </p:cNvSpPr>
          <p:nvPr/>
        </p:nvSpPr>
        <p:spPr bwMode="auto">
          <a:xfrm>
            <a:off x="1258888" y="5219700"/>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查询执行</a:t>
            </a:r>
          </a:p>
        </p:txBody>
      </p:sp>
      <p:sp>
        <p:nvSpPr>
          <p:cNvPr id="6165" name="流程图: 磁盘 30">
            <a:extLst>
              <a:ext uri="{FF2B5EF4-FFF2-40B4-BE49-F238E27FC236}">
                <a16:creationId xmlns:a16="http://schemas.microsoft.com/office/drawing/2014/main" id="{716A1CA7-FCBF-4F80-8370-D45F528F8130}"/>
              </a:ext>
            </a:extLst>
          </p:cNvPr>
          <p:cNvSpPr>
            <a:spLocks noChangeArrowheads="1"/>
          </p:cNvSpPr>
          <p:nvPr/>
        </p:nvSpPr>
        <p:spPr bwMode="auto">
          <a:xfrm>
            <a:off x="7092950" y="2781300"/>
            <a:ext cx="914400" cy="6127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66" name="流程图: 磁盘 31">
            <a:extLst>
              <a:ext uri="{FF2B5EF4-FFF2-40B4-BE49-F238E27FC236}">
                <a16:creationId xmlns:a16="http://schemas.microsoft.com/office/drawing/2014/main" id="{B9BC6073-F9B0-4E74-836D-24DC82434976}"/>
              </a:ext>
            </a:extLst>
          </p:cNvPr>
          <p:cNvSpPr>
            <a:spLocks noChangeArrowheads="1"/>
          </p:cNvSpPr>
          <p:nvPr/>
        </p:nvSpPr>
        <p:spPr bwMode="auto">
          <a:xfrm>
            <a:off x="6804025" y="2565400"/>
            <a:ext cx="792163" cy="5873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67" name="流程图: 磁盘 32">
            <a:extLst>
              <a:ext uri="{FF2B5EF4-FFF2-40B4-BE49-F238E27FC236}">
                <a16:creationId xmlns:a16="http://schemas.microsoft.com/office/drawing/2014/main" id="{08F93A65-7371-48D6-AD1D-46F4D06B74D0}"/>
              </a:ext>
            </a:extLst>
          </p:cNvPr>
          <p:cNvSpPr>
            <a:spLocks noChangeArrowheads="1"/>
          </p:cNvSpPr>
          <p:nvPr/>
        </p:nvSpPr>
        <p:spPr bwMode="auto">
          <a:xfrm>
            <a:off x="7308850" y="3394075"/>
            <a:ext cx="914400" cy="6127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68" name="流程图: 磁盘 33">
            <a:extLst>
              <a:ext uri="{FF2B5EF4-FFF2-40B4-BE49-F238E27FC236}">
                <a16:creationId xmlns:a16="http://schemas.microsoft.com/office/drawing/2014/main" id="{DBC1E802-787F-4FDE-A2B0-3D6492D13263}"/>
              </a:ext>
            </a:extLst>
          </p:cNvPr>
          <p:cNvSpPr>
            <a:spLocks noChangeArrowheads="1"/>
          </p:cNvSpPr>
          <p:nvPr/>
        </p:nvSpPr>
        <p:spPr bwMode="auto">
          <a:xfrm>
            <a:off x="6516688" y="2781300"/>
            <a:ext cx="914400" cy="612775"/>
          </a:xfrm>
          <a:prstGeom prst="flowChartMagneticDis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69" name="流程图: 汇总连接 35">
            <a:extLst>
              <a:ext uri="{FF2B5EF4-FFF2-40B4-BE49-F238E27FC236}">
                <a16:creationId xmlns:a16="http://schemas.microsoft.com/office/drawing/2014/main" id="{992D0793-BBB4-4D99-8364-6A860D34BF98}"/>
              </a:ext>
            </a:extLst>
          </p:cNvPr>
          <p:cNvSpPr>
            <a:spLocks noChangeArrowheads="1"/>
          </p:cNvSpPr>
          <p:nvPr/>
        </p:nvSpPr>
        <p:spPr bwMode="auto">
          <a:xfrm>
            <a:off x="6659563" y="2781300"/>
            <a:ext cx="612775" cy="612775"/>
          </a:xfrm>
          <a:prstGeom prst="flowChartSummingJuncti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364" name="AutoShape 4">
            <a:extLst>
              <a:ext uri="{FF2B5EF4-FFF2-40B4-BE49-F238E27FC236}">
                <a16:creationId xmlns:a16="http://schemas.microsoft.com/office/drawing/2014/main" id="{42F0E901-810B-4C13-B666-7CBD8B85A103}"/>
              </a:ext>
            </a:extLst>
          </p:cNvPr>
          <p:cNvSpPr>
            <a:spLocks noChangeArrowheads="1"/>
          </p:cNvSpPr>
          <p:nvPr/>
        </p:nvSpPr>
        <p:spPr bwMode="auto">
          <a:xfrm>
            <a:off x="6875463" y="2114550"/>
            <a:ext cx="1206500" cy="954088"/>
          </a:xfrm>
          <a:prstGeom prst="flowChartMagneticDisk">
            <a:avLst/>
          </a:prstGeom>
          <a:solidFill>
            <a:srgbClr val="FF9999"/>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数据库</a:t>
            </a:r>
            <a:endParaRPr lang="en-US" altLang="zh-CN" b="1"/>
          </a:p>
          <a:p>
            <a:pPr algn="ctr"/>
            <a:r>
              <a:rPr lang="zh-CN" altLang="en-US" b="1"/>
              <a:t>数据字典</a:t>
            </a:r>
          </a:p>
        </p:txBody>
      </p:sp>
      <p:cxnSp>
        <p:nvCxnSpPr>
          <p:cNvPr id="43" name="直接箭头连接符 42">
            <a:extLst>
              <a:ext uri="{FF2B5EF4-FFF2-40B4-BE49-F238E27FC236}">
                <a16:creationId xmlns:a16="http://schemas.microsoft.com/office/drawing/2014/main" id="{87E0C021-1BDC-4EE8-8758-CB5B897D6546}"/>
              </a:ext>
            </a:extLst>
          </p:cNvPr>
          <p:cNvCxnSpPr>
            <a:cxnSpLocks noChangeShapeType="1"/>
            <a:stCxn id="15364" idx="2"/>
            <a:endCxn id="16" idx="3"/>
          </p:cNvCxnSpPr>
          <p:nvPr/>
        </p:nvCxnSpPr>
        <p:spPr bwMode="auto">
          <a:xfrm flipH="1">
            <a:off x="5348288" y="2592388"/>
            <a:ext cx="1527175" cy="7937"/>
          </a:xfrm>
          <a:prstGeom prst="straightConnector1">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4" name="直接箭头连接符 43">
            <a:extLst>
              <a:ext uri="{FF2B5EF4-FFF2-40B4-BE49-F238E27FC236}">
                <a16:creationId xmlns:a16="http://schemas.microsoft.com/office/drawing/2014/main" id="{EC2A505C-3D1D-4568-8238-99AC790B245F}"/>
              </a:ext>
            </a:extLst>
          </p:cNvPr>
          <p:cNvCxnSpPr>
            <a:cxnSpLocks noChangeShapeType="1"/>
            <a:stCxn id="6168" idx="4"/>
            <a:endCxn id="5" idx="3"/>
          </p:cNvCxnSpPr>
          <p:nvPr/>
        </p:nvCxnSpPr>
        <p:spPr bwMode="auto">
          <a:xfrm flipH="1">
            <a:off x="5175250" y="3087688"/>
            <a:ext cx="2255838" cy="1062037"/>
          </a:xfrm>
          <a:prstGeom prst="straightConnector1">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6" name="直接箭头连接符 45">
            <a:extLst>
              <a:ext uri="{FF2B5EF4-FFF2-40B4-BE49-F238E27FC236}">
                <a16:creationId xmlns:a16="http://schemas.microsoft.com/office/drawing/2014/main" id="{2C88FA07-11C7-4DFA-B0C9-7DFA3B975779}"/>
              </a:ext>
            </a:extLst>
          </p:cNvPr>
          <p:cNvCxnSpPr>
            <a:cxnSpLocks noChangeShapeType="1"/>
            <a:stCxn id="15364" idx="1"/>
            <a:endCxn id="13" idx="3"/>
          </p:cNvCxnSpPr>
          <p:nvPr/>
        </p:nvCxnSpPr>
        <p:spPr bwMode="auto">
          <a:xfrm flipH="1" flipV="1">
            <a:off x="5148263" y="1557338"/>
            <a:ext cx="2330450" cy="557212"/>
          </a:xfrm>
          <a:prstGeom prst="straightConnector1">
            <a:avLst/>
          </a:prstGeom>
          <a:noFill/>
          <a:ln w="15875">
            <a:solidFill>
              <a:srgbClr val="0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ox(in)">
                                      <p:cBhvr>
                                        <p:cTn id="15" dur="500"/>
                                        <p:tgtEl>
                                          <p:spTgt spid="2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par>
                                <p:cTn id="19" presetID="4" presetClass="entr" presetSubtype="16"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amond(in)">
                                      <p:cBhvr>
                                        <p:cTn id="26" dur="500"/>
                                        <p:tgtEl>
                                          <p:spTgt spid="28"/>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amond(in)">
                                      <p:cBhvr>
                                        <p:cTn id="29" dur="500"/>
                                        <p:tgtEl>
                                          <p:spTgt spid="16"/>
                                        </p:tgtEl>
                                      </p:cBhvr>
                                    </p:animEffect>
                                  </p:childTnLst>
                                </p:cTn>
                              </p:par>
                              <p:par>
                                <p:cTn id="30" presetID="8"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amond(in)">
                                      <p:cBhvr>
                                        <p:cTn id="32" dur="500"/>
                                        <p:tgtEl>
                                          <p:spTgt spid="22"/>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amond(in)">
                                      <p:cBhvr>
                                        <p:cTn id="35" dur="500"/>
                                        <p:tgtEl>
                                          <p:spTgt spid="19"/>
                                        </p:tgtEl>
                                      </p:cBhvr>
                                    </p:animEffect>
                                  </p:childTnLst>
                                </p:cTn>
                              </p:par>
                              <p:par>
                                <p:cTn id="36" presetID="8" presetClass="entr" presetSubtype="16"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amond(in)">
                                      <p:cBhvr>
                                        <p:cTn id="38" dur="500"/>
                                        <p:tgtEl>
                                          <p:spTgt spid="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heckerboard(across)">
                                      <p:cBhvr>
                                        <p:cTn id="43" dur="500"/>
                                        <p:tgtEl>
                                          <p:spTgt spid="29"/>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checkerboard(across)">
                                      <p:cBhvr>
                                        <p:cTn id="46" dur="500"/>
                                        <p:tgtEl>
                                          <p:spTgt spid="5"/>
                                        </p:tgtEl>
                                      </p:cBhvr>
                                    </p:animEffect>
                                  </p:childTnLst>
                                </p:cTn>
                              </p:par>
                              <p:par>
                                <p:cTn id="47" presetID="5" presetClass="entr" presetSubtype="1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checkerboard(across)">
                                      <p:cBhvr>
                                        <p:cTn id="49" dur="500"/>
                                        <p:tgtEl>
                                          <p:spTgt spid="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1" presetClass="entr" presetSubtype="4" fill="hold"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heel(4)">
                                      <p:cBhvr>
                                        <p:cTn id="54" dur="500"/>
                                        <p:tgtEl>
                                          <p:spTgt spid="43"/>
                                        </p:tgtEl>
                                      </p:cBhvr>
                                    </p:animEffect>
                                  </p:childTnLst>
                                </p:cTn>
                              </p:par>
                              <p:par>
                                <p:cTn id="55" presetID="21" presetClass="entr" presetSubtype="4"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heel(4)">
                                      <p:cBhvr>
                                        <p:cTn id="57" dur="500"/>
                                        <p:tgtEl>
                                          <p:spTgt spid="46"/>
                                        </p:tgtEl>
                                      </p:cBhvr>
                                    </p:animEffect>
                                  </p:childTnLst>
                                </p:cTn>
                              </p:par>
                              <p:par>
                                <p:cTn id="58" presetID="21" presetClass="entr" presetSubtype="4"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heel(4)">
                                      <p:cBhvr>
                                        <p:cTn id="60" dur="500"/>
                                        <p:tgtEl>
                                          <p:spTgt spid="44"/>
                                        </p:tgtEl>
                                      </p:cBhvr>
                                    </p:animEffect>
                                  </p:childTnLst>
                                </p:cTn>
                              </p:par>
                              <p:par>
                                <p:cTn id="61" presetID="21" presetClass="entr" presetSubtype="4" fill="hold" grpId="0" nodeType="withEffect">
                                  <p:stCondLst>
                                    <p:cond delay="0"/>
                                  </p:stCondLst>
                                  <p:childTnLst>
                                    <p:set>
                                      <p:cBhvr>
                                        <p:cTn id="62" dur="1" fill="hold">
                                          <p:stCondLst>
                                            <p:cond delay="0"/>
                                          </p:stCondLst>
                                        </p:cTn>
                                        <p:tgtEl>
                                          <p:spTgt spid="15364"/>
                                        </p:tgtEl>
                                        <p:attrNameLst>
                                          <p:attrName>style.visibility</p:attrName>
                                        </p:attrNameLst>
                                      </p:cBhvr>
                                      <p:to>
                                        <p:strVal val="visible"/>
                                      </p:to>
                                    </p:set>
                                    <p:animEffect transition="in" filter="wheel(4)">
                                      <p:cBhvr>
                                        <p:cTn id="63" dur="500"/>
                                        <p:tgtEl>
                                          <p:spTgt spid="153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1" presetClass="entr" presetSubtype="4"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heel(4)">
                                      <p:cBhvr>
                                        <p:cTn id="68" dur="500"/>
                                        <p:tgtEl>
                                          <p:spTgt spid="30"/>
                                        </p:tgtEl>
                                      </p:cBhvr>
                                    </p:animEffect>
                                  </p:childTnLst>
                                </p:cTn>
                              </p:par>
                              <p:par>
                                <p:cTn id="69" presetID="21"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heel(4)">
                                      <p:cBhvr>
                                        <p:cTn id="71" dur="500"/>
                                        <p:tgtEl>
                                          <p:spTgt spid="18"/>
                                        </p:tgtEl>
                                      </p:cBhvr>
                                    </p:animEffect>
                                  </p:childTnLst>
                                </p:cTn>
                              </p:par>
                              <p:par>
                                <p:cTn id="72" presetID="21" presetClass="entr" presetSubtype="4" fill="hold"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heel(4)">
                                      <p:cBhvr>
                                        <p:cTn id="74" dur="500"/>
                                        <p:tgtEl>
                                          <p:spTgt spid="25"/>
                                        </p:tgtEl>
                                      </p:cBhvr>
                                    </p:animEffect>
                                  </p:childTnLst>
                                </p:cTn>
                              </p:par>
                              <p:par>
                                <p:cTn id="75" presetID="21" presetClass="entr" presetSubtype="4"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4)">
                                      <p:cBhvr>
                                        <p:cTn id="77" dur="500"/>
                                        <p:tgtEl>
                                          <p:spTgt spid="17"/>
                                        </p:tgtEl>
                                      </p:cBhvr>
                                    </p:animEffect>
                                  </p:childTnLst>
                                </p:cTn>
                              </p:par>
                              <p:par>
                                <p:cTn id="78" presetID="21" presetClass="entr" presetSubtype="4"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heel(4)">
                                      <p:cBhvr>
                                        <p:cTn id="80" dur="500"/>
                                        <p:tgtEl>
                                          <p:spTgt spid="26"/>
                                        </p:tgtEl>
                                      </p:cBhvr>
                                    </p:animEffect>
                                  </p:childTnLst>
                                </p:cTn>
                              </p:par>
                              <p:par>
                                <p:cTn id="81" presetID="21" presetClass="entr" presetSubtype="4" fill="hold" grpId="0"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heel(4)">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P spid="13" grpId="0" animBg="1"/>
      <p:bldP spid="16" grpId="0" animBg="1"/>
      <p:bldP spid="17" grpId="0" animBg="1"/>
      <p:bldP spid="18" grpId="0" animBg="1"/>
      <p:bldP spid="19" grpId="0" animBg="1"/>
      <p:bldP spid="27" grpId="0"/>
      <p:bldP spid="28" grpId="0"/>
      <p:bldP spid="29" grpId="0"/>
      <p:bldP spid="30" grpId="0"/>
      <p:bldP spid="153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a:extLst>
              <a:ext uri="{FF2B5EF4-FFF2-40B4-BE49-F238E27FC236}">
                <a16:creationId xmlns:a16="http://schemas.microsoft.com/office/drawing/2014/main" id="{2FDDC682-B294-471B-9F40-D4130118353E}"/>
              </a:ext>
            </a:extLst>
          </p:cNvPr>
          <p:cNvSpPr>
            <a:spLocks noGrp="1" noChangeArrowheads="1"/>
          </p:cNvSpPr>
          <p:nvPr>
            <p:ph type="title"/>
          </p:nvPr>
        </p:nvSpPr>
        <p:spPr/>
        <p:txBody>
          <a:bodyPr/>
          <a:lstStyle/>
          <a:p>
            <a:r>
              <a:rPr lang="en-US" altLang="zh-CN" sz="3600"/>
              <a:t>9.1.2  </a:t>
            </a:r>
            <a:r>
              <a:rPr lang="zh-CN" altLang="en-US" sz="3600"/>
              <a:t>实现查询操作的算法示例 </a:t>
            </a:r>
          </a:p>
        </p:txBody>
      </p:sp>
      <p:sp>
        <p:nvSpPr>
          <p:cNvPr id="22531" name="内容占位符 2">
            <a:extLst>
              <a:ext uri="{FF2B5EF4-FFF2-40B4-BE49-F238E27FC236}">
                <a16:creationId xmlns:a16="http://schemas.microsoft.com/office/drawing/2014/main" id="{205A991C-901C-46B8-95DB-FDBCABEEAFB5}"/>
              </a:ext>
            </a:extLst>
          </p:cNvPr>
          <p:cNvSpPr>
            <a:spLocks noGrp="1"/>
          </p:cNvSpPr>
          <p:nvPr>
            <p:ph idx="1"/>
          </p:nvPr>
        </p:nvSpPr>
        <p:spPr>
          <a:ln>
            <a:miter/>
          </a:ln>
        </p:spPr>
        <p:txBody>
          <a:bodyPr/>
          <a:lstStyle/>
          <a:p>
            <a:pPr marL="514350" indent="-514350">
              <a:lnSpc>
                <a:spcPct val="150000"/>
              </a:lnSpc>
              <a:buFont typeface="Wingdings" panose="05000000000000000000" pitchFamily="2" charset="2"/>
              <a:buAutoNum type="arabicPeriod"/>
              <a:defRPr/>
            </a:pPr>
            <a:r>
              <a:rPr lang="zh-CN" altLang="zh-CN" dirty="0"/>
              <a:t>选择操作的实现 </a:t>
            </a:r>
            <a:endParaRPr lang="en-US" altLang="zh-CN" dirty="0"/>
          </a:p>
          <a:p>
            <a:pPr marL="514350" indent="-514350">
              <a:lnSpc>
                <a:spcPct val="150000"/>
              </a:lnSpc>
              <a:buFont typeface="Wingdings" panose="05000000000000000000" pitchFamily="2" charset="2"/>
              <a:buAutoNum type="arabicPeriod"/>
              <a:defRPr/>
            </a:pPr>
            <a:r>
              <a:rPr lang="zh-CN" altLang="zh-CN" dirty="0"/>
              <a:t>连接操作的实现 </a:t>
            </a:r>
          </a:p>
          <a:p>
            <a:pPr marL="0" indent="0">
              <a:buFont typeface="Wingdings" panose="05000000000000000000" pitchFamily="2" charset="2"/>
              <a:buNone/>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20D6F9A3-8921-4E1A-AC73-EA6FE1F152FE}"/>
              </a:ext>
            </a:extLst>
          </p:cNvPr>
          <p:cNvSpPr>
            <a:spLocks noGrp="1" noChangeArrowheads="1"/>
          </p:cNvSpPr>
          <p:nvPr>
            <p:ph type="title"/>
          </p:nvPr>
        </p:nvSpPr>
        <p:spPr/>
        <p:txBody>
          <a:bodyPr/>
          <a:lstStyle/>
          <a:p>
            <a:r>
              <a:rPr lang="en-US" altLang="zh-CN" sz="3600"/>
              <a:t>1.</a:t>
            </a:r>
            <a:r>
              <a:rPr lang="zh-CN" altLang="zh-CN" sz="3600"/>
              <a:t>选择操作的实现</a:t>
            </a:r>
            <a:endParaRPr lang="zh-CN" altLang="en-US" sz="3600"/>
          </a:p>
        </p:txBody>
      </p:sp>
      <p:sp>
        <p:nvSpPr>
          <p:cNvPr id="8194" name="内容占位符 2">
            <a:extLst>
              <a:ext uri="{FF2B5EF4-FFF2-40B4-BE49-F238E27FC236}">
                <a16:creationId xmlns:a16="http://schemas.microsoft.com/office/drawing/2014/main" id="{AF270925-B99F-4D08-9C06-C1F9574D9A76}"/>
              </a:ext>
            </a:extLst>
          </p:cNvPr>
          <p:cNvSpPr>
            <a:spLocks noGrp="1" noChangeArrowheads="1"/>
          </p:cNvSpPr>
          <p:nvPr>
            <p:ph idx="1"/>
          </p:nvPr>
        </p:nvSpPr>
        <p:spPr>
          <a:xfrm>
            <a:off x="457200" y="1098550"/>
            <a:ext cx="8229600" cy="5095875"/>
          </a:xfrm>
        </p:spPr>
        <p:txBody>
          <a:bodyPr/>
          <a:lstStyle/>
          <a:p>
            <a:pPr>
              <a:lnSpc>
                <a:spcPct val="120000"/>
              </a:lnSpc>
            </a:pPr>
            <a:r>
              <a:rPr lang="zh-CN" altLang="en-US"/>
              <a:t>选择操作典型实现方法：</a:t>
            </a:r>
          </a:p>
          <a:p>
            <a:pPr marL="457200" lvl="1" indent="0">
              <a:lnSpc>
                <a:spcPct val="120000"/>
              </a:lnSpc>
              <a:buFont typeface="Wingdings" panose="05000000000000000000" pitchFamily="2" charset="2"/>
              <a:buNone/>
            </a:pPr>
            <a:r>
              <a:rPr lang="zh-CN" altLang="en-US"/>
              <a:t>（</a:t>
            </a:r>
            <a:r>
              <a:rPr lang="en-US" altLang="zh-CN"/>
              <a:t>1</a:t>
            </a:r>
            <a:r>
              <a:rPr lang="zh-CN" altLang="en-US"/>
              <a:t>）</a:t>
            </a:r>
            <a:r>
              <a:rPr lang="en-US" altLang="zh-CN">
                <a:solidFill>
                  <a:srgbClr val="0066FF"/>
                </a:solidFill>
              </a:rPr>
              <a:t> </a:t>
            </a:r>
            <a:r>
              <a:rPr lang="zh-CN" altLang="en-US">
                <a:solidFill>
                  <a:srgbClr val="0066FF"/>
                </a:solidFill>
              </a:rPr>
              <a:t>全表扫描方法</a:t>
            </a:r>
            <a:r>
              <a:rPr lang="zh-CN" altLang="en-US"/>
              <a:t> </a:t>
            </a:r>
            <a:r>
              <a:rPr lang="en-US" altLang="zh-CN"/>
              <a:t>(Table Scan)</a:t>
            </a:r>
            <a:endParaRPr lang="zh-CN" altLang="en-US"/>
          </a:p>
          <a:p>
            <a:pPr lvl="2">
              <a:lnSpc>
                <a:spcPct val="120000"/>
              </a:lnSpc>
              <a:buSzPct val="75000"/>
              <a:buFont typeface="Wingdings" panose="05000000000000000000" pitchFamily="2" charset="2"/>
              <a:buChar char="l"/>
            </a:pPr>
            <a:r>
              <a:rPr lang="zh-CN" altLang="en-US"/>
              <a:t>对查询的基本表顺序扫描，逐一检查每个元组是否满足选择条件，把满足条件的元组作为结果输出 </a:t>
            </a:r>
          </a:p>
          <a:p>
            <a:pPr lvl="2">
              <a:lnSpc>
                <a:spcPct val="120000"/>
              </a:lnSpc>
              <a:buSzPct val="75000"/>
              <a:buFont typeface="Wingdings" panose="05000000000000000000" pitchFamily="2" charset="2"/>
              <a:buChar char="l"/>
            </a:pPr>
            <a:r>
              <a:rPr lang="zh-CN" altLang="en-US"/>
              <a:t>适合小表，不适合大表</a:t>
            </a:r>
          </a:p>
          <a:p>
            <a:pPr marL="457200" lvl="1" indent="0">
              <a:lnSpc>
                <a:spcPct val="120000"/>
              </a:lnSpc>
              <a:buFont typeface="Wingdings" panose="05000000000000000000" pitchFamily="2" charset="2"/>
              <a:buNone/>
            </a:pPr>
            <a:r>
              <a:rPr lang="zh-CN" altLang="en-US"/>
              <a:t>（</a:t>
            </a:r>
            <a:r>
              <a:rPr lang="en-US" altLang="zh-CN"/>
              <a:t>2</a:t>
            </a:r>
            <a:r>
              <a:rPr lang="zh-CN" altLang="en-US"/>
              <a:t>）</a:t>
            </a:r>
            <a:r>
              <a:rPr lang="zh-CN" altLang="en-US">
                <a:solidFill>
                  <a:srgbClr val="0066FF"/>
                </a:solidFill>
              </a:rPr>
              <a:t>索引扫描方法 </a:t>
            </a:r>
            <a:r>
              <a:rPr lang="en-US" altLang="zh-CN"/>
              <a:t>(Index Scan)</a:t>
            </a:r>
            <a:endParaRPr lang="zh-CN" altLang="en-US"/>
          </a:p>
          <a:p>
            <a:pPr lvl="2">
              <a:lnSpc>
                <a:spcPct val="120000"/>
              </a:lnSpc>
              <a:buSzPct val="75000"/>
              <a:buFont typeface="Wingdings" panose="05000000000000000000" pitchFamily="2" charset="2"/>
              <a:buChar char="l"/>
            </a:pPr>
            <a:r>
              <a:rPr lang="zh-CN" altLang="en-US"/>
              <a:t>适合于选择条件中的属性上有索引</a:t>
            </a:r>
          </a:p>
          <a:p>
            <a:pPr lvl="2">
              <a:lnSpc>
                <a:spcPct val="120000"/>
              </a:lnSpc>
              <a:buSzPct val="75000"/>
              <a:buFont typeface="Wingdings" panose="05000000000000000000" pitchFamily="2" charset="2"/>
              <a:buChar char="l"/>
            </a:pPr>
            <a:r>
              <a:rPr lang="zh-CN" altLang="en-US"/>
              <a:t>通过索引先找到满足条件的元组主码或元组指针，再通过元组指针直接在查询的基本表中找到元组 </a:t>
            </a: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1FCA72EB-5F8B-4EEC-99AB-BCAF55E2F1DD}"/>
              </a:ext>
            </a:extLst>
          </p:cNvPr>
          <p:cNvSpPr>
            <a:spLocks noGrp="1" noChangeArrowheads="1"/>
          </p:cNvSpPr>
          <p:nvPr>
            <p:ph type="title"/>
          </p:nvPr>
        </p:nvSpPr>
        <p:spPr/>
        <p:txBody>
          <a:bodyPr/>
          <a:lstStyle/>
          <a:p>
            <a:r>
              <a:rPr lang="zh-CN" altLang="zh-CN" sz="3200"/>
              <a:t>选择操作的实现（续） </a:t>
            </a:r>
            <a:endParaRPr lang="zh-CN" altLang="en-US" sz="3200"/>
          </a:p>
        </p:txBody>
      </p:sp>
      <p:sp>
        <p:nvSpPr>
          <p:cNvPr id="18434" name="Rectangle 3">
            <a:extLst>
              <a:ext uri="{FF2B5EF4-FFF2-40B4-BE49-F238E27FC236}">
                <a16:creationId xmlns:a16="http://schemas.microsoft.com/office/drawing/2014/main" id="{5602033E-2ABD-41BE-B289-C50FC84ADEB4}"/>
              </a:ext>
            </a:extLst>
          </p:cNvPr>
          <p:cNvSpPr>
            <a:spLocks noGrp="1"/>
          </p:cNvSpPr>
          <p:nvPr>
            <p:ph idx="1"/>
          </p:nvPr>
        </p:nvSpPr>
        <p:spPr>
          <a:xfrm>
            <a:off x="457200" y="1098550"/>
            <a:ext cx="8229600" cy="5095875"/>
          </a:xfrm>
          <a:ln>
            <a:miter/>
          </a:ln>
        </p:spPr>
        <p:txBody>
          <a:bodyPr/>
          <a:lstStyle/>
          <a:p>
            <a:pPr marL="0" indent="0">
              <a:lnSpc>
                <a:spcPct val="120000"/>
              </a:lnSpc>
              <a:buFont typeface="Wingdings" panose="05000000000000000000" pitchFamily="2" charset="2"/>
              <a:buNone/>
            </a:pPr>
            <a:r>
              <a:rPr lang="en-US" altLang="zh-CN" noProof="1"/>
              <a:t>[</a:t>
            </a:r>
            <a:r>
              <a:rPr lang="zh-CN" altLang="en-US" noProof="1"/>
              <a:t>例</a:t>
            </a:r>
            <a:r>
              <a:rPr lang="en-US" altLang="zh-CN" noProof="1"/>
              <a:t>9.1] SELECT * </a:t>
            </a:r>
          </a:p>
          <a:p>
            <a:pPr>
              <a:lnSpc>
                <a:spcPct val="120000"/>
              </a:lnSpc>
              <a:buFont typeface="Wingdings" panose="05000000000000000000" pitchFamily="2" charset="2"/>
              <a:buNone/>
            </a:pPr>
            <a:r>
              <a:rPr lang="en-US" altLang="zh-CN" noProof="1"/>
              <a:t>                FROM Student</a:t>
            </a:r>
          </a:p>
          <a:p>
            <a:pPr>
              <a:lnSpc>
                <a:spcPct val="120000"/>
              </a:lnSpc>
              <a:buFont typeface="Wingdings" panose="05000000000000000000" pitchFamily="2" charset="2"/>
              <a:buNone/>
            </a:pPr>
            <a:r>
              <a:rPr lang="en-US" altLang="zh-CN" noProof="1"/>
              <a:t>                WHERE &lt;</a:t>
            </a:r>
            <a:r>
              <a:rPr lang="zh-CN" altLang="zh-CN" noProof="1"/>
              <a:t>条件表达式</a:t>
            </a:r>
            <a:r>
              <a:rPr lang="en-US" altLang="zh-CN" noProof="1"/>
              <a:t>&gt;</a:t>
            </a:r>
          </a:p>
          <a:p>
            <a:pPr>
              <a:lnSpc>
                <a:spcPct val="120000"/>
              </a:lnSpc>
              <a:buFont typeface="Wingdings" panose="05000000000000000000" pitchFamily="2" charset="2"/>
              <a:buNone/>
            </a:pPr>
            <a:r>
              <a:rPr lang="en-US" altLang="zh-CN" noProof="1"/>
              <a:t>   </a:t>
            </a:r>
            <a:r>
              <a:rPr lang="en-US" altLang="zh-CN" sz="2400" noProof="1">
                <a:solidFill>
                  <a:srgbClr val="0066FF"/>
                </a:solidFill>
              </a:rPr>
              <a:t>&lt;</a:t>
            </a:r>
            <a:r>
              <a:rPr lang="zh-CN" altLang="en-US" sz="2400" noProof="1">
                <a:solidFill>
                  <a:srgbClr val="0066FF"/>
                </a:solidFill>
              </a:rPr>
              <a:t>条件表达式</a:t>
            </a:r>
            <a:r>
              <a:rPr lang="en-US" altLang="zh-CN" sz="2400" noProof="1">
                <a:solidFill>
                  <a:srgbClr val="0066FF"/>
                </a:solidFill>
              </a:rPr>
              <a:t>&gt;</a:t>
            </a:r>
            <a:r>
              <a:rPr lang="zh-CN" altLang="en-US" sz="2400" noProof="1">
                <a:solidFill>
                  <a:srgbClr val="0066FF"/>
                </a:solidFill>
              </a:rPr>
              <a:t>的几种情况：</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rPr>
              <a:t>C1</a:t>
            </a:r>
            <a:r>
              <a:rPr lang="zh-CN" altLang="en-US" sz="2400" noProof="1">
                <a:solidFill>
                  <a:srgbClr val="0066FF"/>
                </a:solidFill>
              </a:rPr>
              <a:t>：无条件；</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rPr>
              <a:t>C2</a:t>
            </a:r>
            <a:r>
              <a:rPr lang="zh-CN" altLang="en-US" sz="2400" noProof="1">
                <a:solidFill>
                  <a:srgbClr val="0066FF"/>
                </a:solidFill>
              </a:rPr>
              <a:t>：</a:t>
            </a:r>
            <a:r>
              <a:rPr lang="en-US" altLang="zh-CN" sz="2400" noProof="1">
                <a:solidFill>
                  <a:srgbClr val="0066FF"/>
                </a:solidFill>
              </a:rPr>
              <a:t>Sno</a:t>
            </a:r>
            <a:r>
              <a:rPr lang="zh-CN" altLang="en-US" sz="2400" noProof="1">
                <a:solidFill>
                  <a:srgbClr val="0066FF"/>
                </a:solidFill>
              </a:rPr>
              <a:t>＝</a:t>
            </a:r>
            <a:r>
              <a:rPr lang="en-US" altLang="zh-CN" sz="2400" noProof="1">
                <a:solidFill>
                  <a:srgbClr val="0066FF"/>
                </a:solidFill>
              </a:rPr>
              <a:t>'201215121'</a:t>
            </a:r>
            <a:r>
              <a:rPr lang="zh-CN" altLang="en-US" sz="2400" noProof="1">
                <a:solidFill>
                  <a:srgbClr val="0066FF"/>
                </a:solidFill>
              </a:rPr>
              <a:t>；</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rPr>
              <a:t>C3</a:t>
            </a:r>
            <a:r>
              <a:rPr lang="zh-CN" altLang="en-US" sz="2400" noProof="1">
                <a:solidFill>
                  <a:srgbClr val="0066FF"/>
                </a:solidFill>
              </a:rPr>
              <a:t>：</a:t>
            </a:r>
            <a:r>
              <a:rPr lang="en-US" altLang="zh-CN" sz="2400" noProof="1">
                <a:solidFill>
                  <a:srgbClr val="0066FF"/>
                </a:solidFill>
              </a:rPr>
              <a:t>Sage&gt;20</a:t>
            </a:r>
            <a:r>
              <a:rPr lang="zh-CN" altLang="en-US" sz="2400" noProof="1">
                <a:solidFill>
                  <a:srgbClr val="0066FF"/>
                </a:solidFill>
              </a:rPr>
              <a:t>；</a:t>
            </a:r>
          </a:p>
          <a:p>
            <a:pPr>
              <a:lnSpc>
                <a:spcPct val="120000"/>
              </a:lnSpc>
              <a:buFont typeface="Wingdings" panose="05000000000000000000" pitchFamily="2" charset="2"/>
              <a:buNone/>
            </a:pPr>
            <a:r>
              <a:rPr lang="zh-CN" altLang="en-US" sz="2400" noProof="1">
                <a:solidFill>
                  <a:srgbClr val="0066FF"/>
                </a:solidFill>
              </a:rPr>
              <a:t>	 </a:t>
            </a:r>
            <a:r>
              <a:rPr lang="en-US" altLang="zh-CN" sz="2400" noProof="1">
                <a:solidFill>
                  <a:srgbClr val="0066FF"/>
                </a:solidFill>
              </a:rPr>
              <a:t>C4</a:t>
            </a:r>
            <a:r>
              <a:rPr lang="zh-CN" altLang="en-US" sz="2400" noProof="1">
                <a:solidFill>
                  <a:srgbClr val="0066FF"/>
                </a:solidFill>
              </a:rPr>
              <a:t>：</a:t>
            </a:r>
            <a:r>
              <a:rPr lang="en-US" altLang="zh-CN" sz="2400" noProof="1">
                <a:solidFill>
                  <a:srgbClr val="0066FF"/>
                </a:solidFill>
              </a:rPr>
              <a:t>Sdept</a:t>
            </a:r>
            <a:r>
              <a:rPr lang="zh-CN" altLang="en-US" sz="2400" noProof="1">
                <a:solidFill>
                  <a:srgbClr val="0066FF"/>
                </a:solidFill>
              </a:rPr>
              <a:t>＝</a:t>
            </a:r>
            <a:r>
              <a:rPr lang="en-US" altLang="zh-CN" sz="2400" noProof="1">
                <a:solidFill>
                  <a:srgbClr val="0066FF"/>
                </a:solidFill>
              </a:rPr>
              <a:t>'CS' AND Sage&gt;20</a:t>
            </a:r>
            <a:r>
              <a:rPr lang="zh-CN" altLang="en-US" sz="2400" noProof="1">
                <a:solidFill>
                  <a:srgbClr val="0066FF"/>
                </a:solidFill>
              </a:rPr>
              <a:t>；</a:t>
            </a:r>
            <a:r>
              <a:rPr lang="zh-CN" altLang="en-US" noProof="1"/>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C0EA79C8-AAB1-461F-8F05-DDDB12E98FE5}"/>
              </a:ext>
            </a:extLst>
          </p:cNvPr>
          <p:cNvSpPr>
            <a:spLocks noGrp="1" noChangeArrowheads="1"/>
          </p:cNvSpPr>
          <p:nvPr>
            <p:ph type="title"/>
          </p:nvPr>
        </p:nvSpPr>
        <p:spPr/>
        <p:txBody>
          <a:bodyPr/>
          <a:lstStyle/>
          <a:p>
            <a:r>
              <a:rPr lang="zh-CN" altLang="zh-CN" sz="3600"/>
              <a:t>选择操作的实现（续） </a:t>
            </a:r>
            <a:endParaRPr lang="zh-CN" altLang="en-US" sz="3600"/>
          </a:p>
        </p:txBody>
      </p:sp>
      <p:sp>
        <p:nvSpPr>
          <p:cNvPr id="3" name="内容占位符 2">
            <a:extLst>
              <a:ext uri="{FF2B5EF4-FFF2-40B4-BE49-F238E27FC236}">
                <a16:creationId xmlns:a16="http://schemas.microsoft.com/office/drawing/2014/main" id="{DB065601-B29C-477D-9B0C-5BFC49DB44D4}"/>
              </a:ext>
            </a:extLst>
          </p:cNvPr>
          <p:cNvSpPr>
            <a:spLocks noGrp="1"/>
          </p:cNvSpPr>
          <p:nvPr>
            <p:ph idx="1"/>
          </p:nvPr>
        </p:nvSpPr>
        <p:spPr>
          <a:xfrm>
            <a:off x="250825" y="1339850"/>
            <a:ext cx="8435975" cy="4854575"/>
          </a:xfrm>
          <a:ln>
            <a:miter/>
          </a:ln>
        </p:spPr>
        <p:txBody>
          <a:bodyPr/>
          <a:lstStyle/>
          <a:p>
            <a:pPr>
              <a:lnSpc>
                <a:spcPct val="120000"/>
              </a:lnSpc>
              <a:defRPr/>
            </a:pPr>
            <a:r>
              <a:rPr lang="zh-CN" altLang="en-US" dirty="0"/>
              <a:t>全表扫描算法（</a:t>
            </a:r>
            <a:r>
              <a:rPr lang="en-US" altLang="zh-CN" noProof="1">
                <a:solidFill>
                  <a:srgbClr val="0066FF"/>
                </a:solidFill>
                <a:sym typeface="+mn-ea"/>
              </a:rPr>
              <a:t>C1</a:t>
            </a:r>
            <a:r>
              <a:rPr lang="zh-CN" altLang="en-US" noProof="1">
                <a:solidFill>
                  <a:srgbClr val="0066FF"/>
                </a:solidFill>
                <a:sym typeface="+mn-ea"/>
              </a:rPr>
              <a:t>：无条件</a:t>
            </a:r>
            <a:r>
              <a:rPr lang="zh-CN" altLang="en-US" dirty="0"/>
              <a:t>）</a:t>
            </a:r>
            <a:endParaRPr lang="en-US" altLang="zh-CN" dirty="0"/>
          </a:p>
          <a:p>
            <a:pPr marL="457200" lvl="1" indent="0">
              <a:lnSpc>
                <a:spcPct val="120000"/>
              </a:lnSpc>
              <a:buFont typeface="Wingdings" panose="05000000000000000000" pitchFamily="2" charset="2"/>
              <a:buNone/>
              <a:defRPr/>
            </a:pPr>
            <a:r>
              <a:rPr lang="zh-CN" altLang="en-US" dirty="0"/>
              <a:t>假设可以使用的内存为</a:t>
            </a:r>
            <a:r>
              <a:rPr lang="en-US" altLang="zh-CN" dirty="0"/>
              <a:t>M</a:t>
            </a:r>
            <a:r>
              <a:rPr lang="zh-CN" altLang="en-US" dirty="0"/>
              <a:t>块，全表扫描算法思想：</a:t>
            </a:r>
            <a:endParaRPr lang="en-US" altLang="zh-CN" dirty="0"/>
          </a:p>
          <a:p>
            <a:pPr marL="898525" lvl="2" indent="-457200">
              <a:lnSpc>
                <a:spcPct val="120000"/>
              </a:lnSpc>
              <a:buFont typeface="+mj-ea"/>
              <a:buAutoNum type="circleNumDbPlain"/>
              <a:defRPr/>
            </a:pPr>
            <a:r>
              <a:rPr lang="zh-CN" altLang="en-US" sz="2400" dirty="0"/>
              <a:t>按照物理次序读</a:t>
            </a:r>
            <a:r>
              <a:rPr lang="en-US" altLang="zh-CN" sz="2400" dirty="0"/>
              <a:t>Student</a:t>
            </a:r>
            <a:r>
              <a:rPr lang="zh-CN" altLang="en-US" sz="2400" dirty="0"/>
              <a:t>的</a:t>
            </a:r>
            <a:r>
              <a:rPr lang="en-US" altLang="zh-CN" sz="2400" dirty="0"/>
              <a:t>M</a:t>
            </a:r>
            <a:r>
              <a:rPr lang="zh-CN" altLang="en-US" sz="2400" dirty="0"/>
              <a:t>块到内存</a:t>
            </a:r>
            <a:endParaRPr lang="en-US" altLang="zh-CN" sz="2400" dirty="0"/>
          </a:p>
          <a:p>
            <a:pPr marL="898525" lvl="2" indent="-457200">
              <a:lnSpc>
                <a:spcPct val="120000"/>
              </a:lnSpc>
              <a:buFont typeface="+mj-ea"/>
              <a:buAutoNum type="circleNumDbPlain"/>
              <a:defRPr/>
            </a:pPr>
            <a:r>
              <a:rPr lang="zh-CN" altLang="en-US" sz="2400" dirty="0"/>
              <a:t>检查内存的每个元组</a:t>
            </a:r>
            <a:r>
              <a:rPr lang="en-US" altLang="zh-CN" sz="2400" dirty="0"/>
              <a:t>t</a:t>
            </a:r>
            <a:r>
              <a:rPr lang="zh-CN" altLang="en-US" sz="2400" dirty="0"/>
              <a:t>，如果满足选择条件，则输出</a:t>
            </a:r>
            <a:r>
              <a:rPr lang="en-US" altLang="zh-CN" sz="2400" dirty="0"/>
              <a:t>t</a:t>
            </a:r>
            <a:endParaRPr lang="zh-CN" altLang="en-US" sz="2400" dirty="0"/>
          </a:p>
          <a:p>
            <a:pPr marL="898525" lvl="2" indent="-457200">
              <a:lnSpc>
                <a:spcPct val="120000"/>
              </a:lnSpc>
              <a:buFont typeface="+mj-ea"/>
              <a:buAutoNum type="circleNumDbPlain"/>
              <a:defRPr/>
            </a:pPr>
            <a:r>
              <a:rPr lang="zh-CN" altLang="en-US" sz="2400" dirty="0"/>
              <a:t>如果</a:t>
            </a:r>
            <a:r>
              <a:rPr lang="en-US" altLang="zh-CN" sz="2400" dirty="0"/>
              <a:t>student</a:t>
            </a:r>
            <a:r>
              <a:rPr lang="zh-CN" altLang="en-US" sz="2400" dirty="0"/>
              <a:t>还有其他块未被处理，重复①和②</a:t>
            </a:r>
            <a:endParaRPr lang="en-US" altLang="zh-CN" sz="2400" dirty="0"/>
          </a:p>
          <a:p>
            <a:pPr marL="898525" indent="-457200">
              <a:defRPr/>
            </a:pPr>
            <a:endParaRPr lang="zh-CN" alt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a:extLst>
              <a:ext uri="{FF2B5EF4-FFF2-40B4-BE49-F238E27FC236}">
                <a16:creationId xmlns:a16="http://schemas.microsoft.com/office/drawing/2014/main" id="{77983260-FCC6-4B9D-AA1D-43A9FC700432}"/>
              </a:ext>
            </a:extLst>
          </p:cNvPr>
          <p:cNvSpPr>
            <a:spLocks noGrp="1" noChangeArrowheads="1"/>
          </p:cNvSpPr>
          <p:nvPr>
            <p:ph type="title"/>
          </p:nvPr>
        </p:nvSpPr>
        <p:spPr/>
        <p:txBody>
          <a:bodyPr/>
          <a:lstStyle/>
          <a:p>
            <a:r>
              <a:rPr lang="zh-CN" altLang="zh-CN" sz="3600"/>
              <a:t>选择操作的实现（续）</a:t>
            </a:r>
            <a:endParaRPr lang="zh-CN" altLang="en-US" sz="3600"/>
          </a:p>
        </p:txBody>
      </p:sp>
      <p:sp>
        <p:nvSpPr>
          <p:cNvPr id="20482" name="内容占位符 2">
            <a:extLst>
              <a:ext uri="{FF2B5EF4-FFF2-40B4-BE49-F238E27FC236}">
                <a16:creationId xmlns:a16="http://schemas.microsoft.com/office/drawing/2014/main" id="{FE25FF54-CE59-458B-8082-91CD535A3574}"/>
              </a:ext>
            </a:extLst>
          </p:cNvPr>
          <p:cNvSpPr>
            <a:spLocks noGrp="1"/>
          </p:cNvSpPr>
          <p:nvPr>
            <p:ph idx="1"/>
          </p:nvPr>
        </p:nvSpPr>
        <p:spPr>
          <a:xfrm>
            <a:off x="457200" y="1098550"/>
            <a:ext cx="8229600" cy="5095875"/>
          </a:xfrm>
          <a:ln>
            <a:miter/>
          </a:ln>
        </p:spPr>
        <p:txBody>
          <a:bodyPr/>
          <a:lstStyle/>
          <a:p>
            <a:pPr>
              <a:lnSpc>
                <a:spcPct val="120000"/>
              </a:lnSpc>
            </a:pPr>
            <a:r>
              <a:rPr lang="zh-CN" altLang="en-US" noProof="1"/>
              <a:t>索引扫描算法</a:t>
            </a:r>
            <a:endParaRPr lang="en-US" altLang="zh-CN" noProof="1"/>
          </a:p>
          <a:p>
            <a:pPr marL="0" indent="0">
              <a:lnSpc>
                <a:spcPct val="120000"/>
              </a:lnSpc>
              <a:buFont typeface="Wingdings" panose="05000000000000000000" pitchFamily="2" charset="2"/>
              <a:buNone/>
            </a:pPr>
            <a:r>
              <a:rPr lang="en-US" altLang="zh-CN" noProof="1"/>
              <a:t>[</a:t>
            </a:r>
            <a:r>
              <a:rPr lang="zh-CN" altLang="en-US" noProof="1"/>
              <a:t>例</a:t>
            </a:r>
            <a:r>
              <a:rPr lang="en-US" altLang="zh-CN" noProof="1"/>
              <a:t>9.1-</a:t>
            </a:r>
            <a:r>
              <a:rPr lang="en-US" altLang="zh-CN" noProof="1">
                <a:solidFill>
                  <a:srgbClr val="0066FF"/>
                </a:solidFill>
              </a:rPr>
              <a:t>C2</a:t>
            </a:r>
            <a:r>
              <a:rPr lang="en-US" altLang="zh-CN" noProof="1"/>
              <a:t>] SELECT * </a:t>
            </a:r>
          </a:p>
          <a:p>
            <a:pPr>
              <a:lnSpc>
                <a:spcPct val="120000"/>
              </a:lnSpc>
              <a:buFont typeface="Wingdings" panose="05000000000000000000" pitchFamily="2" charset="2"/>
              <a:buNone/>
            </a:pPr>
            <a:r>
              <a:rPr lang="en-US" altLang="zh-CN" noProof="1"/>
              <a:t>                     FROM Student</a:t>
            </a:r>
          </a:p>
          <a:p>
            <a:pPr>
              <a:lnSpc>
                <a:spcPct val="120000"/>
              </a:lnSpc>
              <a:buFont typeface="Wingdings" panose="05000000000000000000" pitchFamily="2" charset="2"/>
              <a:buNone/>
            </a:pPr>
            <a:r>
              <a:rPr lang="en-US" altLang="zh-CN" noProof="1"/>
              <a:t>                     WHERE    Sno='201215121'</a:t>
            </a:r>
            <a:endParaRPr lang="zh-CN" altLang="en-US" noProof="1"/>
          </a:p>
          <a:p>
            <a:pPr lvl="1">
              <a:lnSpc>
                <a:spcPct val="120000"/>
              </a:lnSpc>
            </a:pPr>
            <a:r>
              <a:rPr lang="zh-CN" altLang="en-US" noProof="1"/>
              <a:t>假设</a:t>
            </a:r>
            <a:r>
              <a:rPr lang="en-US" altLang="zh-CN" noProof="1"/>
              <a:t>Sno</a:t>
            </a:r>
            <a:r>
              <a:rPr lang="zh-CN" altLang="en-US" noProof="1"/>
              <a:t>上有索引</a:t>
            </a:r>
          </a:p>
          <a:p>
            <a:pPr lvl="1">
              <a:lnSpc>
                <a:spcPct val="120000"/>
              </a:lnSpc>
            </a:pPr>
            <a:r>
              <a:rPr lang="zh-CN" altLang="en-US" noProof="1"/>
              <a:t>算法：</a:t>
            </a:r>
          </a:p>
          <a:p>
            <a:pPr lvl="2">
              <a:lnSpc>
                <a:spcPct val="120000"/>
              </a:lnSpc>
              <a:buSzPct val="87000"/>
              <a:buFont typeface="Wingdings" panose="05000000000000000000" pitchFamily="2" charset="2"/>
              <a:buChar char="l"/>
            </a:pPr>
            <a:r>
              <a:rPr lang="zh-CN" altLang="en-US" noProof="1"/>
              <a:t>使用索引得到</a:t>
            </a:r>
            <a:r>
              <a:rPr lang="en-US" altLang="zh-CN" noProof="1"/>
              <a:t>Sno</a:t>
            </a:r>
            <a:r>
              <a:rPr lang="zh-CN" altLang="en-US" noProof="1"/>
              <a:t>为‘</a:t>
            </a:r>
            <a:r>
              <a:rPr lang="en-US" altLang="zh-CN" noProof="1"/>
              <a:t>201215121’ </a:t>
            </a:r>
            <a:r>
              <a:rPr lang="zh-CN" altLang="en-US" noProof="1"/>
              <a:t>元组的指针</a:t>
            </a:r>
          </a:p>
          <a:p>
            <a:pPr lvl="2">
              <a:lnSpc>
                <a:spcPct val="120000"/>
              </a:lnSpc>
              <a:buSzPct val="87000"/>
              <a:buFont typeface="Wingdings" panose="05000000000000000000" pitchFamily="2" charset="2"/>
              <a:buChar char="l"/>
            </a:pPr>
            <a:r>
              <a:rPr lang="zh-CN" altLang="en-US" noProof="1"/>
              <a:t>通过元组指针在</a:t>
            </a:r>
            <a:r>
              <a:rPr lang="en-US" altLang="zh-CN" noProof="1"/>
              <a:t>Student</a:t>
            </a:r>
            <a:r>
              <a:rPr lang="zh-CN" altLang="en-US" noProof="1"/>
              <a:t>表中检索到该学生</a:t>
            </a:r>
          </a:p>
          <a:p>
            <a:endParaRPr lang="zh-CN" altLang="en-US" noProof="1"/>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2631</Words>
  <Characters>0</Characters>
  <Application>Microsoft Office PowerPoint</Application>
  <DocSecurity>0</DocSecurity>
  <PresentationFormat>全屏显示(4:3)</PresentationFormat>
  <Lines>0</Lines>
  <Paragraphs>302</Paragraphs>
  <Slides>37</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3" baseType="lpstr">
      <vt:lpstr>Arial</vt:lpstr>
      <vt:lpstr>宋体</vt:lpstr>
      <vt:lpstr>Wingdings</vt:lpstr>
      <vt:lpstr>Calibri</vt:lpstr>
      <vt:lpstr>黑体</vt:lpstr>
      <vt:lpstr>Times New Roman</vt:lpstr>
      <vt:lpstr>Times-Roman</vt:lpstr>
      <vt:lpstr>隶书</vt:lpstr>
      <vt:lpstr>微软雅黑</vt:lpstr>
      <vt:lpstr>华文楷体</vt:lpstr>
      <vt:lpstr>华文琥珀</vt:lpstr>
      <vt:lpstr>Segoe Print</vt:lpstr>
      <vt:lpstr>Arial Unicode MS</vt:lpstr>
      <vt:lpstr>Wingdings</vt:lpstr>
      <vt:lpstr>数据库系统概论</vt:lpstr>
      <vt:lpstr>Equation.3</vt:lpstr>
      <vt:lpstr>PowerPoint 演示文稿</vt:lpstr>
      <vt:lpstr>第三篇  系统篇 </vt:lpstr>
      <vt:lpstr>第九章  关系查询处理和查询优化</vt:lpstr>
      <vt:lpstr>9.1.1  查询处理步骤</vt:lpstr>
      <vt:lpstr>9.1.2  实现查询操作的算法示例 </vt:lpstr>
      <vt:lpstr>1.选择操作的实现</vt:lpstr>
      <vt:lpstr>选择操作的实现（续） </vt:lpstr>
      <vt:lpstr>选择操作的实现（续） </vt:lpstr>
      <vt:lpstr>选择操作的实现（续）</vt:lpstr>
      <vt:lpstr>选择操作的实现（续）</vt:lpstr>
      <vt:lpstr>选择操作的实现（续）</vt:lpstr>
      <vt:lpstr>选择操作的实现（续）</vt:lpstr>
      <vt:lpstr>2.连接操作的实现 </vt:lpstr>
      <vt:lpstr>连接操作的实现（续）</vt:lpstr>
      <vt:lpstr>连接操作的实现（续）</vt:lpstr>
      <vt:lpstr>连接操作的实现（续）</vt:lpstr>
      <vt:lpstr>第九章  关系查询处理和查询优化</vt:lpstr>
      <vt:lpstr>9.2 关系数据库系统的查询优化</vt:lpstr>
      <vt:lpstr>9.2.1 查询优化概述</vt:lpstr>
      <vt:lpstr>9.2.2 一个实例</vt:lpstr>
      <vt:lpstr>一个实例（续）</vt:lpstr>
      <vt:lpstr>一个实例（续）</vt:lpstr>
      <vt:lpstr>Q1=πSname(σStudent.Sno=SC.Sno∧SC.Cno='2' (Student×SC))</vt:lpstr>
      <vt:lpstr>Q1=πSname(σStudent.Sno=SC.Sno∧SC.Cno='2' (Student×SC))</vt:lpstr>
      <vt:lpstr>一个实例（续）</vt:lpstr>
      <vt:lpstr>一个实例（续）</vt:lpstr>
      <vt:lpstr>一个实例（续）</vt:lpstr>
      <vt:lpstr>实例: 小结</vt:lpstr>
      <vt:lpstr>第九章  关系查询处理和查询优化</vt:lpstr>
      <vt:lpstr>9.3.1  关系代数表达式等价变换规则 </vt:lpstr>
      <vt:lpstr>9.3.2  查询树的启发式优化 </vt:lpstr>
      <vt:lpstr>查询树的启发式优化（续）</vt:lpstr>
      <vt:lpstr>查询树的启发式优化（续）</vt:lpstr>
      <vt:lpstr>查询树的启发式优化（续）</vt:lpstr>
      <vt:lpstr>第九章  关系查询处理和查询优化</vt:lpstr>
      <vt:lpstr>9.4 物理优化</vt:lpstr>
      <vt:lpstr>第九章  关系查询处理和查询优化</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Administrator</dc:creator>
  <cp:keywords/>
  <dc:description/>
  <cp:lastModifiedBy>David yonggang</cp:lastModifiedBy>
  <cp:revision>202</cp:revision>
  <dcterms:created xsi:type="dcterms:W3CDTF">2016-02-29T10:02:05Z</dcterms:created>
  <dcterms:modified xsi:type="dcterms:W3CDTF">2020-04-12T17:07:25Z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