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258" r:id="rId2"/>
    <p:sldId id="850" r:id="rId3"/>
    <p:sldId id="851" r:id="rId4"/>
    <p:sldId id="956" r:id="rId5"/>
    <p:sldId id="855" r:id="rId6"/>
    <p:sldId id="856" r:id="rId7"/>
    <p:sldId id="857" r:id="rId8"/>
    <p:sldId id="859" r:id="rId9"/>
    <p:sldId id="861" r:id="rId10"/>
    <p:sldId id="863" r:id="rId11"/>
    <p:sldId id="864" r:id="rId12"/>
    <p:sldId id="865" r:id="rId13"/>
    <p:sldId id="866" r:id="rId14"/>
    <p:sldId id="867" r:id="rId15"/>
    <p:sldId id="868" r:id="rId16"/>
    <p:sldId id="869" r:id="rId17"/>
    <p:sldId id="870" r:id="rId18"/>
    <p:sldId id="871" r:id="rId19"/>
    <p:sldId id="872" r:id="rId20"/>
    <p:sldId id="873" r:id="rId21"/>
    <p:sldId id="874" r:id="rId22"/>
    <p:sldId id="876" r:id="rId23"/>
    <p:sldId id="878" r:id="rId24"/>
    <p:sldId id="881" r:id="rId25"/>
    <p:sldId id="882" r:id="rId26"/>
    <p:sldId id="883" r:id="rId27"/>
    <p:sldId id="953" r:id="rId28"/>
    <p:sldId id="885" r:id="rId29"/>
    <p:sldId id="886" r:id="rId30"/>
    <p:sldId id="887" r:id="rId31"/>
    <p:sldId id="888" r:id="rId32"/>
    <p:sldId id="889" r:id="rId33"/>
    <p:sldId id="890" r:id="rId34"/>
    <p:sldId id="892" r:id="rId35"/>
    <p:sldId id="894" r:id="rId36"/>
    <p:sldId id="896" r:id="rId37"/>
    <p:sldId id="897" r:id="rId38"/>
    <p:sldId id="900" r:id="rId39"/>
    <p:sldId id="901" r:id="rId40"/>
    <p:sldId id="902" r:id="rId41"/>
    <p:sldId id="903" r:id="rId42"/>
    <p:sldId id="904" r:id="rId43"/>
    <p:sldId id="905" r:id="rId44"/>
    <p:sldId id="908" r:id="rId45"/>
    <p:sldId id="909" r:id="rId46"/>
    <p:sldId id="910" r:id="rId47"/>
    <p:sldId id="911" r:id="rId48"/>
    <p:sldId id="912" r:id="rId49"/>
    <p:sldId id="913" r:id="rId50"/>
    <p:sldId id="916" r:id="rId51"/>
    <p:sldId id="917" r:id="rId52"/>
    <p:sldId id="920" r:id="rId53"/>
    <p:sldId id="921" r:id="rId54"/>
    <p:sldId id="926" r:id="rId55"/>
    <p:sldId id="928" r:id="rId56"/>
    <p:sldId id="929" r:id="rId57"/>
    <p:sldId id="930" r:id="rId58"/>
    <p:sldId id="931" r:id="rId59"/>
    <p:sldId id="934" r:id="rId60"/>
    <p:sldId id="935" r:id="rId61"/>
    <p:sldId id="941" r:id="rId62"/>
    <p:sldId id="942" r:id="rId63"/>
    <p:sldId id="943" r:id="rId64"/>
    <p:sldId id="944" r:id="rId65"/>
    <p:sldId id="945" r:id="rId66"/>
    <p:sldId id="947" r:id="rId67"/>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Objects="1">
      <p:cViewPr varScale="1">
        <p:scale>
          <a:sx n="118" d="100"/>
          <a:sy n="118" d="100"/>
        </p:scale>
        <p:origin x="1738" y="91"/>
      </p:cViewPr>
      <p:guideLst>
        <p:guide orient="horz" pos="2142"/>
        <p:guide pos="2880"/>
      </p:guideLst>
    </p:cSldViewPr>
  </p:slideViewPr>
  <p:notesTextViewPr>
    <p:cViewPr>
      <p:scale>
        <a:sx n="100" d="100"/>
        <a:sy n="100" d="100"/>
      </p:scale>
      <p:origin x="0" y="0"/>
    </p:cViewPr>
  </p:notesTextViewPr>
  <p:sorterViewPr>
    <p:cViewPr>
      <p:scale>
        <a:sx n="100" d="100"/>
        <a:sy n="100" d="100"/>
      </p:scale>
      <p:origin x="0" y="118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5CACB4A-5C76-46DC-A288-89E9583DD9CF}"/>
              </a:ext>
            </a:extLst>
          </p:cNvPr>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B1A3A6D8-75E2-4997-82FE-97019BC265EB}"/>
              </a:ext>
            </a:extLst>
          </p:cNvPr>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pPr>
              <a:defRPr/>
            </a:pPr>
            <a:fld id="{2C723C11-17AF-44B0-BB97-7325208531A0}" type="datetimeFigureOut">
              <a:rPr lang="zh-CN" altLang="en-US"/>
              <a:pPr>
                <a:defRPr/>
              </a:pPr>
              <a:t>2020/4/13</a:t>
            </a:fld>
            <a:endParaRPr lang="zh-CN" altLang="en-US"/>
          </a:p>
        </p:txBody>
      </p:sp>
      <p:sp>
        <p:nvSpPr>
          <p:cNvPr id="4" name="页脚占位符 3">
            <a:extLst>
              <a:ext uri="{FF2B5EF4-FFF2-40B4-BE49-F238E27FC236}">
                <a16:creationId xmlns:a16="http://schemas.microsoft.com/office/drawing/2014/main" id="{7BA5AD9D-061C-4398-B2FE-77A9DC62961C}"/>
              </a:ext>
            </a:extLst>
          </p:cNvPr>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a:extLst>
              <a:ext uri="{FF2B5EF4-FFF2-40B4-BE49-F238E27FC236}">
                <a16:creationId xmlns:a16="http://schemas.microsoft.com/office/drawing/2014/main" id="{D61B0C33-0D14-4CE4-8152-98077A54F067}"/>
              </a:ext>
            </a:extLst>
          </p:cNvPr>
          <p:cNvSpPr>
            <a:spLocks noGrp="1"/>
          </p:cNvSpPr>
          <p:nvPr>
            <p:ph type="sldNum" sz="quarter" idx="3"/>
          </p:nvPr>
        </p:nvSpPr>
        <p:spPr>
          <a:xfrm>
            <a:off x="3871913" y="9478963"/>
            <a:ext cx="2960687" cy="4984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7651DBB-7916-47E0-BB43-E6BE4897506B}"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5895501-1BBD-40F9-B2E2-2AB8AB066137}"/>
              </a:ext>
            </a:extLst>
          </p:cNvPr>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a:extLst>
              <a:ext uri="{FF2B5EF4-FFF2-40B4-BE49-F238E27FC236}">
                <a16:creationId xmlns:a16="http://schemas.microsoft.com/office/drawing/2014/main" id="{DCDE34AA-F9CD-4292-81E3-0EDAE08135F0}"/>
              </a:ext>
            </a:extLst>
          </p:cNvPr>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a:defRPr/>
            </a:pPr>
            <a:fld id="{35561367-C5F7-4B18-B4E5-AF2ED43B59B5}" type="datetimeFigureOut">
              <a:rPr lang="zh-CN" altLang="en-US"/>
              <a:pPr>
                <a:defRPr/>
              </a:pPr>
              <a:t>2020/4/13</a:t>
            </a:fld>
            <a:endParaRPr lang="zh-CN" altLang="en-US"/>
          </a:p>
        </p:txBody>
      </p:sp>
      <p:sp>
        <p:nvSpPr>
          <p:cNvPr id="3076" name="Rectangle 4">
            <a:extLst>
              <a:ext uri="{FF2B5EF4-FFF2-40B4-BE49-F238E27FC236}">
                <a16:creationId xmlns:a16="http://schemas.microsoft.com/office/drawing/2014/main" id="{026CFDAF-A566-4641-96F7-4B87A52AD1BF}"/>
              </a:ext>
            </a:extLst>
          </p:cNvPr>
          <p:cNvSpPr>
            <a:spLocks noGrp="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7B573A1B-0D62-4235-A05A-235195C5F32C}"/>
              </a:ext>
            </a:extLst>
          </p:cNvPr>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B523F73B-98F1-43BF-A863-3EEAF299E299}"/>
              </a:ext>
            </a:extLst>
          </p:cNvPr>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a:extLst>
              <a:ext uri="{FF2B5EF4-FFF2-40B4-BE49-F238E27FC236}">
                <a16:creationId xmlns:a16="http://schemas.microsoft.com/office/drawing/2014/main" id="{18143927-AC55-492D-8951-C3F125062CC6}"/>
              </a:ext>
            </a:extLst>
          </p:cNvPr>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fld id="{3EDF0824-E177-4BF9-BF4E-B9AB25345A3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26320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14838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4925"/>
            <a:ext cx="2057400" cy="62293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4925"/>
            <a:ext cx="6019800" cy="62293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2912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18100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92045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919292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5948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935716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14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94516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585003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EDEB45A7-F8CE-4E0C-9F22-924C001135B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7463" y="838200"/>
            <a:ext cx="9156701"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51A11A7C-7043-46D4-82B4-C1DE2D8DA05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463" y="6453188"/>
            <a:ext cx="91614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9FF238AE-8843-4B2C-AE89-5E51AEC78D82}"/>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463" y="-23813"/>
            <a:ext cx="916146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3847CDC4-D535-4B47-804D-95CD59FBDCDC}"/>
              </a:ext>
            </a:extLst>
          </p:cNvPr>
          <p:cNvSpPr>
            <a:spLocks noGrp="1" noChangeArrowheads="1"/>
          </p:cNvSpPr>
          <p:nvPr>
            <p:ph type="title" idx="4294967295"/>
          </p:nvPr>
        </p:nvSpPr>
        <p:spPr bwMode="auto">
          <a:xfrm>
            <a:off x="457200" y="-34925"/>
            <a:ext cx="82296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4D442F15-528F-468B-94D8-DF98FFAD2C7F}"/>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F53DF377-4B82-4591-9EF7-845107333E4F}"/>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en-US" altLang="zh-CN" sz="1600" b="1">
              <a:solidFill>
                <a:schemeClr val="bg1"/>
              </a:solidFill>
            </a:endParaRPr>
          </a:p>
        </p:txBody>
      </p:sp>
      <p:sp>
        <p:nvSpPr>
          <p:cNvPr id="1034" name="Text Box 10">
            <a:extLst>
              <a:ext uri="{FF2B5EF4-FFF2-40B4-BE49-F238E27FC236}">
                <a16:creationId xmlns:a16="http://schemas.microsoft.com/office/drawing/2014/main" id="{0FBCA772-F472-4ABF-9EC2-8E3634E62087}"/>
              </a:ext>
            </a:extLst>
          </p:cNvPr>
          <p:cNvSpPr txBox="1">
            <a:spLocks noChangeArrowheads="1"/>
          </p:cNvSpPr>
          <p:nvPr/>
        </p:nvSpPr>
        <p:spPr bwMode="auto">
          <a:xfrm>
            <a:off x="5465763" y="6516688"/>
            <a:ext cx="4103687" cy="334962"/>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en-US" altLang="zh-CN" sz="1600" b="1">
              <a:solidFill>
                <a:schemeClr val="bg1"/>
              </a:solidFill>
            </a:endParaRPr>
          </a:p>
        </p:txBody>
      </p:sp>
      <p:sp>
        <p:nvSpPr>
          <p:cNvPr id="1035" name="Text Box 11">
            <a:extLst>
              <a:ext uri="{FF2B5EF4-FFF2-40B4-BE49-F238E27FC236}">
                <a16:creationId xmlns:a16="http://schemas.microsoft.com/office/drawing/2014/main" id="{0BB11BE3-FA0F-4DE8-A47B-64BC26651913}"/>
              </a:ext>
            </a:extLst>
          </p:cNvPr>
          <p:cNvSpPr txBox="1">
            <a:spLocks noChangeArrowheads="1"/>
          </p:cNvSpPr>
          <p:nvPr/>
        </p:nvSpPr>
        <p:spPr bwMode="auto">
          <a:xfrm>
            <a:off x="5465763" y="6477000"/>
            <a:ext cx="4103687" cy="334963"/>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en-US" altLang="zh-CN"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a:extLst>
              <a:ext uri="{FF2B5EF4-FFF2-40B4-BE49-F238E27FC236}">
                <a16:creationId xmlns:a16="http://schemas.microsoft.com/office/drawing/2014/main" id="{8B563109-E9F8-4224-918F-D5F44C4F5294}"/>
              </a:ext>
            </a:extLst>
          </p:cNvPr>
          <p:cNvSpPr>
            <a:spLocks noGrp="1" noChangeArrowheads="1"/>
          </p:cNvSpPr>
          <p:nvPr>
            <p:ph type="ctrTitle"/>
          </p:nvPr>
        </p:nvSpPr>
        <p:spPr/>
        <p:txBody>
          <a:bodyPr/>
          <a:lstStyle/>
          <a:p>
            <a:pPr eaLnBrk="1" hangingPunct="1"/>
            <a:endParaRPr lang="zh-CN" altLang="zh-CN"/>
          </a:p>
        </p:txBody>
      </p:sp>
      <p:sp>
        <p:nvSpPr>
          <p:cNvPr id="4098" name="副标题 2">
            <a:extLst>
              <a:ext uri="{FF2B5EF4-FFF2-40B4-BE49-F238E27FC236}">
                <a16:creationId xmlns:a16="http://schemas.microsoft.com/office/drawing/2014/main" id="{50E96D88-2FC6-4E1E-8728-8DF06469355D}"/>
              </a:ext>
            </a:extLst>
          </p:cNvPr>
          <p:cNvSpPr>
            <a:spLocks noGrp="1" noChangeArrowheads="1"/>
          </p:cNvSpPr>
          <p:nvPr>
            <p:ph type="subTitle" idx="1"/>
          </p:nvPr>
        </p:nvSpPr>
        <p:spPr/>
        <p:txBody>
          <a:bodyPr/>
          <a:lstStyle/>
          <a:p>
            <a:pPr eaLnBrk="1" hangingPunct="1"/>
            <a:endParaRPr lang="zh-CN" altLang="zh-CN">
              <a:solidFill>
                <a:srgbClr val="898989"/>
              </a:solidFill>
            </a:endParaRPr>
          </a:p>
        </p:txBody>
      </p:sp>
      <p:pic>
        <p:nvPicPr>
          <p:cNvPr id="4099" name="Picture 3">
            <a:extLst>
              <a:ext uri="{FF2B5EF4-FFF2-40B4-BE49-F238E27FC236}">
                <a16:creationId xmlns:a16="http://schemas.microsoft.com/office/drawing/2014/main" id="{530A425E-6A3C-4F1D-B900-41575876D5C6}"/>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a:extLst>
              <a:ext uri="{FF2B5EF4-FFF2-40B4-BE49-F238E27FC236}">
                <a16:creationId xmlns:a16="http://schemas.microsoft.com/office/drawing/2014/main" id="{E52D792F-9AEB-44ED-A5C3-E89E7FB5F2D3}"/>
              </a:ext>
            </a:extLst>
          </p:cNvPr>
          <p:cNvSpPr>
            <a:spLocks noChangeArrowheads="1"/>
          </p:cNvSpPr>
          <p:nvPr/>
        </p:nvSpPr>
        <p:spPr bwMode="auto">
          <a:xfrm>
            <a:off x="323850" y="2130425"/>
            <a:ext cx="8208963"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endPar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endPar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zh-CN" altLang="en-US" sz="4800" b="1">
                <a:solidFill>
                  <a:schemeClr val="bg1"/>
                </a:solidFill>
                <a:latin typeface="黑体" panose="02010609060101010101" pitchFamily="49" charset="-122"/>
                <a:ea typeface="黑体" panose="02010609060101010101" pitchFamily="49" charset="-122"/>
                <a:sym typeface="宋体" panose="02010600030101010101" pitchFamily="2" charset="-122"/>
              </a:rPr>
              <a:t>第十章  数据库恢复技术</a:t>
            </a:r>
          </a:p>
          <a:p>
            <a:pPr algn="ctr"/>
            <a:br>
              <a:rPr lang="zh-CN" altLang="en-US" sz="6000">
                <a:latin typeface="黑体" panose="02010609060101010101" pitchFamily="49" charset="-122"/>
                <a:ea typeface="黑体" panose="02010609060101010101" pitchFamily="49" charset="-122"/>
                <a:sym typeface="宋体" panose="02010600030101010101" pitchFamily="2" charset="-122"/>
              </a:rPr>
            </a:br>
            <a:endParaRPr lang="en-US" altLang="zh-CN" sz="3600" b="1">
              <a:solidFill>
                <a:schemeClr val="bg1"/>
              </a:solidFill>
              <a:latin typeface="Times New Roman" panose="02020603050405020304" pitchFamily="18" charset="0"/>
              <a:sym typeface="宋体" panose="02010600030101010101" pitchFamily="2" charset="-122"/>
            </a:endParaRPr>
          </a:p>
        </p:txBody>
      </p:sp>
      <p:sp>
        <p:nvSpPr>
          <p:cNvPr id="4101" name="Rectangle 3">
            <a:extLst>
              <a:ext uri="{FF2B5EF4-FFF2-40B4-BE49-F238E27FC236}">
                <a16:creationId xmlns:a16="http://schemas.microsoft.com/office/drawing/2014/main" id="{0694B3D7-5483-4B71-8EF8-8D2DC01736A7}"/>
              </a:ext>
            </a:extLst>
          </p:cNvPr>
          <p:cNvSpPr>
            <a:spLocks noChangeArrowheads="1"/>
          </p:cNvSpPr>
          <p:nvPr/>
        </p:nvSpPr>
        <p:spPr bwMode="auto">
          <a:xfrm>
            <a:off x="1692275" y="5424488"/>
            <a:ext cx="5256213"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80000"/>
              </a:lnSpc>
              <a:spcBef>
                <a:spcPct val="20000"/>
              </a:spcBef>
              <a:buFont typeface="Wingdings" panose="05000000000000000000" pitchFamily="2" charset="2"/>
              <a:buNone/>
            </a:pPr>
            <a:r>
              <a:rPr lang="en-US" altLang="zh-CN" sz="2400" b="1">
                <a:solidFill>
                  <a:schemeClr val="bg1"/>
                </a:solidFill>
                <a:latin typeface="Times-Roman" charset="0"/>
                <a:ea typeface="隶书" panose="02010509060101010101" pitchFamily="49" charset="-122"/>
                <a:sym typeface="Arial" panose="020B0604020202020204" pitchFamily="34" charset="0"/>
              </a:rPr>
              <a:t>   </a:t>
            </a:r>
            <a:r>
              <a:rPr lang="zh-CN" altLang="en-US" sz="2400" b="1">
                <a:solidFill>
                  <a:schemeClr val="bg1"/>
                </a:solidFill>
                <a:latin typeface="Times-Roman" charset="0"/>
                <a:ea typeface="隶书" panose="02010509060101010101" pitchFamily="49" charset="-122"/>
                <a:sym typeface="Arial" panose="020B0604020202020204" pitchFamily="34" charset="0"/>
              </a:rPr>
              <a:t>河北大学计算机科学与技术学院</a:t>
            </a:r>
            <a:endParaRPr lang="zh-CN" altLang="en-US" sz="2400" b="1">
              <a:solidFill>
                <a:schemeClr val="bg1"/>
              </a:solidFill>
              <a:latin typeface="Times-Roman" charset="0"/>
              <a:ea typeface="隶书" panose="02010509060101010101" pitchFamily="49"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页脚占位符 4">
            <a:extLst>
              <a:ext uri="{FF2B5EF4-FFF2-40B4-BE49-F238E27FC236}">
                <a16:creationId xmlns:a16="http://schemas.microsoft.com/office/drawing/2014/main" id="{94D73A81-B7C2-4646-B928-B30AE3B3DF64}"/>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13314" name="Rectangle 2">
            <a:extLst>
              <a:ext uri="{FF2B5EF4-FFF2-40B4-BE49-F238E27FC236}">
                <a16:creationId xmlns:a16="http://schemas.microsoft.com/office/drawing/2014/main" id="{4283FEF5-2CBA-47C9-BA15-CD5DF5301AB2}"/>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第十章  数据库恢复技术</a:t>
            </a:r>
          </a:p>
        </p:txBody>
      </p:sp>
      <p:sp>
        <p:nvSpPr>
          <p:cNvPr id="13315" name="Rectangle 3">
            <a:extLst>
              <a:ext uri="{FF2B5EF4-FFF2-40B4-BE49-F238E27FC236}">
                <a16:creationId xmlns:a16="http://schemas.microsoft.com/office/drawing/2014/main" id="{7D2B094A-4B04-4628-95AB-E4235AE91B08}"/>
              </a:ext>
            </a:extLst>
          </p:cNvPr>
          <p:cNvSpPr>
            <a:spLocks noGrp="1" noChangeArrowheads="1"/>
          </p:cNvSpPr>
          <p:nvPr>
            <p:ph type="body" idx="4294967295"/>
          </p:nvPr>
        </p:nvSpPr>
        <p:spPr>
          <a:xfrm>
            <a:off x="673100" y="1125538"/>
            <a:ext cx="7931150" cy="5256212"/>
          </a:xfrm>
        </p:spPr>
        <p:txBody>
          <a:bodyPr/>
          <a:lstStyle/>
          <a:p>
            <a:pPr marL="0" indent="0" eaLnBrk="1" hangingPunct="1">
              <a:lnSpc>
                <a:spcPct val="130000"/>
              </a:lnSpc>
              <a:buFont typeface="Wingdings" panose="05000000000000000000" pitchFamily="2" charset="2"/>
              <a:buNone/>
            </a:pPr>
            <a:r>
              <a:rPr lang="en-US" altLang="zh-CN"/>
              <a:t>10.1  </a:t>
            </a:r>
            <a:r>
              <a:rPr lang="zh-CN" altLang="en-US"/>
              <a:t>事务的基本概念</a:t>
            </a:r>
          </a:p>
          <a:p>
            <a:pPr marL="0" indent="0" eaLnBrk="1" hangingPunct="1">
              <a:lnSpc>
                <a:spcPct val="130000"/>
              </a:lnSpc>
              <a:buFont typeface="Wingdings" panose="05000000000000000000" pitchFamily="2" charset="2"/>
              <a:buNone/>
            </a:pPr>
            <a:r>
              <a:rPr lang="en-US" altLang="zh-CN">
                <a:solidFill>
                  <a:srgbClr val="0066FF"/>
                </a:solidFill>
              </a:rPr>
              <a:t>10.2  </a:t>
            </a:r>
            <a:r>
              <a:rPr lang="zh-CN" altLang="en-US">
                <a:solidFill>
                  <a:srgbClr val="0066FF"/>
                </a:solidFill>
              </a:rPr>
              <a:t>数据库恢复概述</a:t>
            </a:r>
          </a:p>
          <a:p>
            <a:pPr marL="0" indent="0" eaLnBrk="1" hangingPunct="1">
              <a:lnSpc>
                <a:spcPct val="130000"/>
              </a:lnSpc>
              <a:buFont typeface="Wingdings" panose="05000000000000000000" pitchFamily="2" charset="2"/>
              <a:buNone/>
            </a:pPr>
            <a:r>
              <a:rPr lang="en-US" altLang="zh-CN"/>
              <a:t>10.3  </a:t>
            </a:r>
            <a:r>
              <a:rPr lang="zh-CN" altLang="en-US"/>
              <a:t>故障的种类</a:t>
            </a:r>
          </a:p>
          <a:p>
            <a:pPr marL="0" indent="0" eaLnBrk="1" hangingPunct="1">
              <a:lnSpc>
                <a:spcPct val="130000"/>
              </a:lnSpc>
              <a:buFont typeface="Wingdings" panose="05000000000000000000" pitchFamily="2" charset="2"/>
              <a:buNone/>
            </a:pPr>
            <a:r>
              <a:rPr lang="en-US" altLang="zh-CN"/>
              <a:t>10.4  </a:t>
            </a:r>
            <a:r>
              <a:rPr lang="zh-CN" altLang="en-US"/>
              <a:t>恢复的实现技术</a:t>
            </a:r>
          </a:p>
          <a:p>
            <a:pPr marL="0" indent="0" eaLnBrk="1" hangingPunct="1">
              <a:lnSpc>
                <a:spcPct val="130000"/>
              </a:lnSpc>
              <a:buFont typeface="Wingdings" panose="05000000000000000000" pitchFamily="2" charset="2"/>
              <a:buNone/>
            </a:pPr>
            <a:r>
              <a:rPr lang="en-US" altLang="zh-CN"/>
              <a:t>10.5  </a:t>
            </a:r>
            <a:r>
              <a:rPr lang="zh-CN" altLang="en-US"/>
              <a:t>恢复策略</a:t>
            </a:r>
          </a:p>
          <a:p>
            <a:pPr marL="0" indent="0" eaLnBrk="1" hangingPunct="1">
              <a:lnSpc>
                <a:spcPct val="130000"/>
              </a:lnSpc>
              <a:buFont typeface="Wingdings" panose="05000000000000000000" pitchFamily="2" charset="2"/>
              <a:buNone/>
            </a:pPr>
            <a:r>
              <a:rPr lang="en-US" altLang="zh-CN"/>
              <a:t>10.6  </a:t>
            </a:r>
            <a:r>
              <a:rPr lang="zh-CN" altLang="en-US"/>
              <a:t>具有检查点的恢复技术</a:t>
            </a:r>
          </a:p>
          <a:p>
            <a:pPr marL="0" indent="0" eaLnBrk="1" hangingPunct="1">
              <a:lnSpc>
                <a:spcPct val="130000"/>
              </a:lnSpc>
              <a:buFont typeface="Wingdings" panose="05000000000000000000" pitchFamily="2" charset="2"/>
              <a:buNone/>
            </a:pPr>
            <a:r>
              <a:rPr lang="en-US" altLang="zh-CN"/>
              <a:t>10.7  </a:t>
            </a:r>
            <a:r>
              <a:rPr lang="zh-CN" altLang="en-US"/>
              <a:t>数据库镜像</a:t>
            </a:r>
          </a:p>
          <a:p>
            <a:pPr marL="0" indent="0" eaLnBrk="1" hangingPunct="1">
              <a:lnSpc>
                <a:spcPct val="130000"/>
              </a:lnSpc>
              <a:buFont typeface="Wingdings" panose="05000000000000000000" pitchFamily="2" charset="2"/>
              <a:buNone/>
            </a:pPr>
            <a:r>
              <a:rPr lang="en-US" altLang="zh-CN"/>
              <a:t>10.8    </a:t>
            </a:r>
            <a:r>
              <a:rPr lang="zh-CN" altLang="en-US"/>
              <a:t>小结</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页脚占位符 4">
            <a:extLst>
              <a:ext uri="{FF2B5EF4-FFF2-40B4-BE49-F238E27FC236}">
                <a16:creationId xmlns:a16="http://schemas.microsoft.com/office/drawing/2014/main" id="{DC70157D-7BB9-4158-91E8-B58BF2BB7B11}"/>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14338" name="Rectangle 2">
            <a:extLst>
              <a:ext uri="{FF2B5EF4-FFF2-40B4-BE49-F238E27FC236}">
                <a16:creationId xmlns:a16="http://schemas.microsoft.com/office/drawing/2014/main" id="{5EC9B6F2-2401-4361-B795-2B64CD22A60B}"/>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10.2  </a:t>
            </a:r>
            <a:r>
              <a:rPr lang="zh-CN" altLang="en-US" sz="3600"/>
              <a:t>数据库恢复概述</a:t>
            </a:r>
          </a:p>
        </p:txBody>
      </p:sp>
      <p:sp>
        <p:nvSpPr>
          <p:cNvPr id="14339" name="Rectangle 3">
            <a:extLst>
              <a:ext uri="{FF2B5EF4-FFF2-40B4-BE49-F238E27FC236}">
                <a16:creationId xmlns:a16="http://schemas.microsoft.com/office/drawing/2014/main" id="{AD0F7CAC-B0AA-4177-BC2D-355D238C4E92}"/>
              </a:ext>
            </a:extLst>
          </p:cNvPr>
          <p:cNvSpPr>
            <a:spLocks noGrp="1" noChangeArrowheads="1"/>
          </p:cNvSpPr>
          <p:nvPr>
            <p:ph type="body" idx="4294967295"/>
          </p:nvPr>
        </p:nvSpPr>
        <p:spPr>
          <a:xfrm>
            <a:off x="457200" y="1125538"/>
            <a:ext cx="8229600" cy="4840287"/>
          </a:xfrm>
        </p:spPr>
        <p:txBody>
          <a:bodyPr/>
          <a:lstStyle/>
          <a:p>
            <a:pPr eaLnBrk="1" hangingPunct="1">
              <a:lnSpc>
                <a:spcPct val="125000"/>
              </a:lnSpc>
              <a:spcBef>
                <a:spcPct val="50000"/>
              </a:spcBef>
            </a:pPr>
            <a:r>
              <a:rPr lang="zh-CN" altLang="en-US"/>
              <a:t>故障是不可避免的</a:t>
            </a:r>
          </a:p>
          <a:p>
            <a:pPr lvl="1" eaLnBrk="1" hangingPunct="1">
              <a:lnSpc>
                <a:spcPct val="125000"/>
              </a:lnSpc>
              <a:spcBef>
                <a:spcPct val="50000"/>
              </a:spcBef>
            </a:pPr>
            <a:r>
              <a:rPr lang="zh-CN" altLang="en-US"/>
              <a:t>计算机硬件故障</a:t>
            </a:r>
          </a:p>
          <a:p>
            <a:pPr lvl="1" eaLnBrk="1" hangingPunct="1">
              <a:lnSpc>
                <a:spcPct val="125000"/>
              </a:lnSpc>
              <a:spcBef>
                <a:spcPct val="50000"/>
              </a:spcBef>
            </a:pPr>
            <a:r>
              <a:rPr lang="zh-CN" altLang="en-US"/>
              <a:t>软件的错误</a:t>
            </a:r>
          </a:p>
          <a:p>
            <a:pPr lvl="1" eaLnBrk="1" hangingPunct="1">
              <a:lnSpc>
                <a:spcPct val="125000"/>
              </a:lnSpc>
              <a:spcBef>
                <a:spcPct val="50000"/>
              </a:spcBef>
            </a:pPr>
            <a:r>
              <a:rPr lang="zh-CN" altLang="en-US"/>
              <a:t>操作员的失误</a:t>
            </a:r>
          </a:p>
          <a:p>
            <a:pPr lvl="1" eaLnBrk="1" hangingPunct="1">
              <a:lnSpc>
                <a:spcPct val="125000"/>
              </a:lnSpc>
              <a:spcBef>
                <a:spcPct val="50000"/>
              </a:spcBef>
            </a:pPr>
            <a:r>
              <a:rPr lang="zh-CN" altLang="en-US"/>
              <a:t>恶意的破坏</a:t>
            </a:r>
          </a:p>
          <a:p>
            <a:pPr eaLnBrk="1" hangingPunct="1">
              <a:lnSpc>
                <a:spcPct val="125000"/>
              </a:lnSpc>
              <a:spcBef>
                <a:spcPct val="50000"/>
              </a:spcBef>
            </a:pPr>
            <a:r>
              <a:rPr lang="zh-CN" altLang="en-US"/>
              <a:t>故障的影响</a:t>
            </a:r>
          </a:p>
          <a:p>
            <a:pPr lvl="1" eaLnBrk="1" hangingPunct="1">
              <a:lnSpc>
                <a:spcPct val="125000"/>
              </a:lnSpc>
              <a:spcBef>
                <a:spcPct val="30000"/>
              </a:spcBef>
            </a:pPr>
            <a:r>
              <a:rPr lang="zh-CN" altLang="en-US"/>
              <a:t>运行事务非正常中断，影响数据库中数据的正确性 </a:t>
            </a:r>
          </a:p>
          <a:p>
            <a:pPr lvl="1" eaLnBrk="1" hangingPunct="1">
              <a:lnSpc>
                <a:spcPct val="125000"/>
              </a:lnSpc>
              <a:spcBef>
                <a:spcPct val="30000"/>
              </a:spcBef>
            </a:pPr>
            <a:r>
              <a:rPr lang="zh-CN" altLang="en-US"/>
              <a:t>破坏数据库，全部或部分丢失数据</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页脚占位符 4">
            <a:extLst>
              <a:ext uri="{FF2B5EF4-FFF2-40B4-BE49-F238E27FC236}">
                <a16:creationId xmlns:a16="http://schemas.microsoft.com/office/drawing/2014/main" id="{43C1DE12-4FC1-435C-B84C-98C2F37FDBE1}"/>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15362" name="Rectangle 2">
            <a:extLst>
              <a:ext uri="{FF2B5EF4-FFF2-40B4-BE49-F238E27FC236}">
                <a16:creationId xmlns:a16="http://schemas.microsoft.com/office/drawing/2014/main" id="{B77ACCE8-3968-458C-8A09-239DE7D6DDD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数据库恢复概述（续）</a:t>
            </a:r>
          </a:p>
        </p:txBody>
      </p:sp>
      <p:sp>
        <p:nvSpPr>
          <p:cNvPr id="20483" name="Rectangle 3">
            <a:extLst>
              <a:ext uri="{FF2B5EF4-FFF2-40B4-BE49-F238E27FC236}">
                <a16:creationId xmlns:a16="http://schemas.microsoft.com/office/drawing/2014/main" id="{3ACC82D6-136D-462D-B74C-C1BBA6B94952}"/>
              </a:ext>
            </a:extLst>
          </p:cNvPr>
          <p:cNvSpPr>
            <a:spLocks noGrp="1"/>
          </p:cNvSpPr>
          <p:nvPr>
            <p:ph type="body" idx="4294967295"/>
          </p:nvPr>
        </p:nvSpPr>
        <p:spPr>
          <a:xfrm>
            <a:off x="457200" y="1196975"/>
            <a:ext cx="8507413" cy="4768850"/>
          </a:xfrm>
          <a:ln>
            <a:miter/>
          </a:ln>
        </p:spPr>
        <p:txBody>
          <a:bodyPr/>
          <a:lstStyle/>
          <a:p>
            <a:pPr marL="0" indent="0" eaLnBrk="1" hangingPunct="1">
              <a:lnSpc>
                <a:spcPct val="150000"/>
              </a:lnSpc>
              <a:buFont typeface="Wingdings" panose="05000000000000000000" pitchFamily="2" charset="2"/>
              <a:buNone/>
            </a:pPr>
            <a:r>
              <a:rPr lang="zh-CN" altLang="en-US" noProof="1">
                <a:solidFill>
                  <a:srgbClr val="0066FF"/>
                </a:solidFill>
              </a:rPr>
              <a:t>数据库的恢复</a:t>
            </a:r>
          </a:p>
          <a:p>
            <a:pPr marL="457200" lvl="1" indent="0" eaLnBrk="1" hangingPunct="1">
              <a:lnSpc>
                <a:spcPct val="150000"/>
              </a:lnSpc>
              <a:buFont typeface="Wingdings" panose="05000000000000000000" pitchFamily="2" charset="2"/>
              <a:buNone/>
            </a:pPr>
            <a:r>
              <a:rPr lang="zh-CN" altLang="en-US" noProof="1">
                <a:solidFill>
                  <a:srgbClr val="0066FF"/>
                </a:solidFill>
              </a:rPr>
              <a:t>把数据库从</a:t>
            </a:r>
            <a:r>
              <a:rPr lang="zh-CN" altLang="en-US" u="sng" noProof="1">
                <a:solidFill>
                  <a:srgbClr val="0066FF"/>
                </a:solidFill>
              </a:rPr>
              <a:t>错误状态</a:t>
            </a:r>
            <a:r>
              <a:rPr lang="zh-CN" altLang="en-US" noProof="1">
                <a:solidFill>
                  <a:srgbClr val="0066FF"/>
                </a:solidFill>
              </a:rPr>
              <a:t>恢复到</a:t>
            </a:r>
            <a:r>
              <a:rPr lang="zh-CN" altLang="en-US" u="sng" noProof="1">
                <a:solidFill>
                  <a:srgbClr val="0066FF"/>
                </a:solidFill>
              </a:rPr>
              <a:t>某一已知的正确状态</a:t>
            </a:r>
          </a:p>
          <a:p>
            <a:pPr marL="457200" lvl="1" indent="0" eaLnBrk="1" hangingPunct="1">
              <a:lnSpc>
                <a:spcPct val="150000"/>
              </a:lnSpc>
              <a:buFont typeface="Wingdings" panose="05000000000000000000" pitchFamily="2" charset="2"/>
              <a:buNone/>
            </a:pPr>
            <a:endParaRPr lang="zh-CN" altLang="en-US" noProof="1"/>
          </a:p>
          <a:p>
            <a:pPr marL="800100" lvl="1" indent="-342900" eaLnBrk="1" hangingPunct="1">
              <a:lnSpc>
                <a:spcPct val="150000"/>
              </a:lnSpc>
              <a:buFont typeface="Wingdings" charset="0"/>
              <a:buChar char="n"/>
            </a:pPr>
            <a:r>
              <a:rPr lang="zh-CN" altLang="en-US" noProof="1"/>
              <a:t>恢复子系统是数据库管理系统的一个重要组成部分 </a:t>
            </a:r>
          </a:p>
          <a:p>
            <a:pPr lvl="1" eaLnBrk="1" hangingPunct="1">
              <a:lnSpc>
                <a:spcPct val="150000"/>
              </a:lnSpc>
            </a:pPr>
            <a:r>
              <a:rPr lang="zh-CN" altLang="en-US" noProof="1"/>
              <a:t>恢复技术是衡量系统优劣的重要指标</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页脚占位符 4">
            <a:extLst>
              <a:ext uri="{FF2B5EF4-FFF2-40B4-BE49-F238E27FC236}">
                <a16:creationId xmlns:a16="http://schemas.microsoft.com/office/drawing/2014/main" id="{DBE66F0A-BD5A-4661-AA19-A0CBDB3444CB}"/>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16386" name="Rectangle 2">
            <a:extLst>
              <a:ext uri="{FF2B5EF4-FFF2-40B4-BE49-F238E27FC236}">
                <a16:creationId xmlns:a16="http://schemas.microsoft.com/office/drawing/2014/main" id="{90EC5D29-C5CC-44CB-8155-D0FD7671EABD}"/>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第十章  数据库恢复技术</a:t>
            </a:r>
          </a:p>
        </p:txBody>
      </p:sp>
      <p:sp>
        <p:nvSpPr>
          <p:cNvPr id="16387" name="Rectangle 3">
            <a:extLst>
              <a:ext uri="{FF2B5EF4-FFF2-40B4-BE49-F238E27FC236}">
                <a16:creationId xmlns:a16="http://schemas.microsoft.com/office/drawing/2014/main" id="{C577B3AB-62E7-4E4C-8979-FA738FD6CDD2}"/>
              </a:ext>
            </a:extLst>
          </p:cNvPr>
          <p:cNvSpPr>
            <a:spLocks noGrp="1" noChangeArrowheads="1"/>
          </p:cNvSpPr>
          <p:nvPr>
            <p:ph type="body" idx="4294967295"/>
          </p:nvPr>
        </p:nvSpPr>
        <p:spPr>
          <a:xfrm>
            <a:off x="827088" y="1111250"/>
            <a:ext cx="7859712" cy="5270500"/>
          </a:xfrm>
        </p:spPr>
        <p:txBody>
          <a:bodyPr/>
          <a:lstStyle/>
          <a:p>
            <a:pPr marL="0" indent="0" eaLnBrk="1" hangingPunct="1">
              <a:lnSpc>
                <a:spcPct val="130000"/>
              </a:lnSpc>
              <a:buFont typeface="Wingdings" panose="05000000000000000000" pitchFamily="2" charset="2"/>
              <a:buNone/>
            </a:pPr>
            <a:r>
              <a:rPr lang="en-US" altLang="zh-CN"/>
              <a:t>10.1  </a:t>
            </a:r>
            <a:r>
              <a:rPr lang="zh-CN" altLang="en-US"/>
              <a:t>事务的基本概念</a:t>
            </a:r>
          </a:p>
          <a:p>
            <a:pPr marL="0" indent="0" eaLnBrk="1" hangingPunct="1">
              <a:lnSpc>
                <a:spcPct val="130000"/>
              </a:lnSpc>
              <a:buFont typeface="Wingdings" panose="05000000000000000000" pitchFamily="2" charset="2"/>
              <a:buNone/>
            </a:pPr>
            <a:r>
              <a:rPr lang="en-US" altLang="zh-CN"/>
              <a:t>10.2  </a:t>
            </a:r>
            <a:r>
              <a:rPr lang="zh-CN" altLang="en-US"/>
              <a:t>数据库恢复概述</a:t>
            </a:r>
          </a:p>
          <a:p>
            <a:pPr marL="0" indent="0" eaLnBrk="1" hangingPunct="1">
              <a:lnSpc>
                <a:spcPct val="130000"/>
              </a:lnSpc>
              <a:buFont typeface="Wingdings" panose="05000000000000000000" pitchFamily="2" charset="2"/>
              <a:buNone/>
            </a:pPr>
            <a:r>
              <a:rPr lang="en-US" altLang="zh-CN">
                <a:solidFill>
                  <a:srgbClr val="0066FF"/>
                </a:solidFill>
              </a:rPr>
              <a:t>10.3  </a:t>
            </a:r>
            <a:r>
              <a:rPr lang="zh-CN" altLang="en-US">
                <a:solidFill>
                  <a:srgbClr val="0066FF"/>
                </a:solidFill>
              </a:rPr>
              <a:t>故障的种类</a:t>
            </a:r>
          </a:p>
          <a:p>
            <a:pPr marL="0" indent="0" eaLnBrk="1" hangingPunct="1">
              <a:lnSpc>
                <a:spcPct val="130000"/>
              </a:lnSpc>
              <a:buFont typeface="Wingdings" panose="05000000000000000000" pitchFamily="2" charset="2"/>
              <a:buNone/>
            </a:pPr>
            <a:r>
              <a:rPr lang="en-US" altLang="zh-CN"/>
              <a:t>10.4  </a:t>
            </a:r>
            <a:r>
              <a:rPr lang="zh-CN" altLang="en-US"/>
              <a:t>恢复的实现技术</a:t>
            </a:r>
          </a:p>
          <a:p>
            <a:pPr marL="0" indent="0" eaLnBrk="1" hangingPunct="1">
              <a:lnSpc>
                <a:spcPct val="130000"/>
              </a:lnSpc>
              <a:buFont typeface="Wingdings" panose="05000000000000000000" pitchFamily="2" charset="2"/>
              <a:buNone/>
            </a:pPr>
            <a:r>
              <a:rPr lang="en-US" altLang="zh-CN"/>
              <a:t>10.5  </a:t>
            </a:r>
            <a:r>
              <a:rPr lang="zh-CN" altLang="en-US"/>
              <a:t>恢复策略</a:t>
            </a:r>
          </a:p>
          <a:p>
            <a:pPr marL="0" indent="0" eaLnBrk="1" hangingPunct="1">
              <a:lnSpc>
                <a:spcPct val="130000"/>
              </a:lnSpc>
              <a:buFont typeface="Wingdings" panose="05000000000000000000" pitchFamily="2" charset="2"/>
              <a:buNone/>
            </a:pPr>
            <a:r>
              <a:rPr lang="en-US" altLang="zh-CN"/>
              <a:t>10.6  </a:t>
            </a:r>
            <a:r>
              <a:rPr lang="zh-CN" altLang="en-US"/>
              <a:t>具有检查点的恢复技术</a:t>
            </a:r>
          </a:p>
          <a:p>
            <a:pPr marL="0" indent="0" eaLnBrk="1" hangingPunct="1">
              <a:lnSpc>
                <a:spcPct val="130000"/>
              </a:lnSpc>
              <a:buFont typeface="Wingdings" panose="05000000000000000000" pitchFamily="2" charset="2"/>
              <a:buNone/>
            </a:pPr>
            <a:r>
              <a:rPr lang="en-US" altLang="zh-CN"/>
              <a:t>10.7  </a:t>
            </a:r>
            <a:r>
              <a:rPr lang="zh-CN" altLang="en-US"/>
              <a:t>数据库镜像</a:t>
            </a:r>
          </a:p>
          <a:p>
            <a:pPr marL="0" indent="0" eaLnBrk="1" hangingPunct="1">
              <a:lnSpc>
                <a:spcPct val="130000"/>
              </a:lnSpc>
              <a:buFont typeface="Wingdings" panose="05000000000000000000" pitchFamily="2" charset="2"/>
              <a:buNone/>
            </a:pPr>
            <a:r>
              <a:rPr lang="en-US" altLang="zh-CN"/>
              <a:t>10.8    </a:t>
            </a:r>
            <a:r>
              <a:rPr lang="zh-CN" altLang="en-US"/>
              <a:t>小结</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页脚占位符 4">
            <a:extLst>
              <a:ext uri="{FF2B5EF4-FFF2-40B4-BE49-F238E27FC236}">
                <a16:creationId xmlns:a16="http://schemas.microsoft.com/office/drawing/2014/main" id="{F8CCC78B-872A-4D92-B2E7-6BD77BE89674}"/>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17410" name="Rectangle 2">
            <a:extLst>
              <a:ext uri="{FF2B5EF4-FFF2-40B4-BE49-F238E27FC236}">
                <a16:creationId xmlns:a16="http://schemas.microsoft.com/office/drawing/2014/main" id="{6E158422-C475-45C8-8198-81B7D6421A3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故障的种类</a:t>
            </a:r>
          </a:p>
        </p:txBody>
      </p:sp>
      <p:sp>
        <p:nvSpPr>
          <p:cNvPr id="17411" name="Rectangle 3">
            <a:extLst>
              <a:ext uri="{FF2B5EF4-FFF2-40B4-BE49-F238E27FC236}">
                <a16:creationId xmlns:a16="http://schemas.microsoft.com/office/drawing/2014/main" id="{F5D372F1-4FFA-4A99-BF53-17C0D85896F5}"/>
              </a:ext>
            </a:extLst>
          </p:cNvPr>
          <p:cNvSpPr>
            <a:spLocks noGrp="1" noChangeArrowheads="1"/>
          </p:cNvSpPr>
          <p:nvPr>
            <p:ph type="body" idx="4294967295"/>
          </p:nvPr>
        </p:nvSpPr>
        <p:spPr>
          <a:xfrm>
            <a:off x="914400" y="1125538"/>
            <a:ext cx="7258050" cy="5143500"/>
          </a:xfrm>
        </p:spPr>
        <p:txBody>
          <a:bodyPr/>
          <a:lstStyle/>
          <a:p>
            <a:pPr eaLnBrk="1" hangingPunct="1">
              <a:lnSpc>
                <a:spcPct val="180000"/>
              </a:lnSpc>
              <a:buFont typeface="Wingdings" panose="05000000000000000000" pitchFamily="2" charset="2"/>
              <a:buNone/>
            </a:pPr>
            <a:r>
              <a:rPr lang="en-US" altLang="zh-CN"/>
              <a:t>1.</a:t>
            </a:r>
            <a:r>
              <a:rPr lang="zh-CN" altLang="en-US"/>
              <a:t>事务内部故障</a:t>
            </a:r>
          </a:p>
          <a:p>
            <a:pPr eaLnBrk="1" hangingPunct="1">
              <a:lnSpc>
                <a:spcPct val="180000"/>
              </a:lnSpc>
              <a:buFont typeface="Wingdings" panose="05000000000000000000" pitchFamily="2" charset="2"/>
              <a:buNone/>
            </a:pPr>
            <a:r>
              <a:rPr lang="en-US" altLang="zh-CN"/>
              <a:t>2.</a:t>
            </a:r>
            <a:r>
              <a:rPr lang="zh-CN" altLang="en-US"/>
              <a:t>系统故障</a:t>
            </a:r>
          </a:p>
          <a:p>
            <a:pPr eaLnBrk="1" hangingPunct="1">
              <a:lnSpc>
                <a:spcPct val="180000"/>
              </a:lnSpc>
              <a:buFont typeface="Wingdings" panose="05000000000000000000" pitchFamily="2" charset="2"/>
              <a:buNone/>
            </a:pPr>
            <a:r>
              <a:rPr lang="en-US" altLang="zh-CN"/>
              <a:t>3.</a:t>
            </a:r>
            <a:r>
              <a:rPr lang="zh-CN" altLang="en-US"/>
              <a:t>介质故障</a:t>
            </a:r>
          </a:p>
          <a:p>
            <a:pPr eaLnBrk="1" hangingPunct="1">
              <a:lnSpc>
                <a:spcPct val="180000"/>
              </a:lnSpc>
              <a:buFont typeface="Wingdings" panose="05000000000000000000" pitchFamily="2" charset="2"/>
              <a:buNone/>
            </a:pPr>
            <a:r>
              <a:rPr lang="en-US" altLang="zh-CN"/>
              <a:t>4.</a:t>
            </a:r>
            <a:r>
              <a:rPr lang="zh-CN" altLang="en-US"/>
              <a:t>计算机病毒</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页脚占位符 4">
            <a:extLst>
              <a:ext uri="{FF2B5EF4-FFF2-40B4-BE49-F238E27FC236}">
                <a16:creationId xmlns:a16="http://schemas.microsoft.com/office/drawing/2014/main" id="{39632577-0B6F-4ECB-9C2C-5854DF42D87C}"/>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18434" name="Rectangle 2">
            <a:extLst>
              <a:ext uri="{FF2B5EF4-FFF2-40B4-BE49-F238E27FC236}">
                <a16:creationId xmlns:a16="http://schemas.microsoft.com/office/drawing/2014/main" id="{D8F748D0-FC30-4ABE-AEE7-B146773D7671}"/>
              </a:ext>
            </a:extLst>
          </p:cNvPr>
          <p:cNvSpPr>
            <a:spLocks noGrp="1" noChangeArrowheads="1"/>
          </p:cNvSpPr>
          <p:nvPr>
            <p:ph type="title" idx="4294967295"/>
          </p:nvPr>
        </p:nvSpPr>
        <p:spPr>
          <a:xfrm>
            <a:off x="842963" y="255588"/>
            <a:ext cx="7391400" cy="563562"/>
          </a:xfrm>
        </p:spPr>
        <p:txBody>
          <a:bodyPr/>
          <a:lstStyle/>
          <a:p>
            <a:pPr eaLnBrk="1" hangingPunct="1"/>
            <a:r>
              <a:rPr lang="en-US" altLang="zh-CN" sz="3600"/>
              <a:t>1.</a:t>
            </a:r>
            <a:r>
              <a:rPr lang="zh-CN" altLang="en-US" sz="3600"/>
              <a:t>事务内部的故障</a:t>
            </a:r>
          </a:p>
        </p:txBody>
      </p:sp>
      <p:sp>
        <p:nvSpPr>
          <p:cNvPr id="18435" name="Rectangle 3">
            <a:extLst>
              <a:ext uri="{FF2B5EF4-FFF2-40B4-BE49-F238E27FC236}">
                <a16:creationId xmlns:a16="http://schemas.microsoft.com/office/drawing/2014/main" id="{2E4C2FEC-C725-459D-97B5-9984A22DE33F}"/>
              </a:ext>
            </a:extLst>
          </p:cNvPr>
          <p:cNvSpPr>
            <a:spLocks noGrp="1" noChangeArrowheads="1"/>
          </p:cNvSpPr>
          <p:nvPr>
            <p:ph type="body" idx="4294967295"/>
          </p:nvPr>
        </p:nvSpPr>
        <p:spPr>
          <a:xfrm>
            <a:off x="446088" y="803275"/>
            <a:ext cx="8229600" cy="5556250"/>
          </a:xfrm>
        </p:spPr>
        <p:txBody>
          <a:bodyPr/>
          <a:lstStyle/>
          <a:p>
            <a:pPr eaLnBrk="1" hangingPunct="1">
              <a:lnSpc>
                <a:spcPct val="210000"/>
              </a:lnSpc>
            </a:pPr>
            <a:r>
              <a:rPr lang="zh-CN" altLang="en-US"/>
              <a:t>事务内部故障</a:t>
            </a:r>
          </a:p>
          <a:p>
            <a:pPr lvl="1" eaLnBrk="1" hangingPunct="1">
              <a:lnSpc>
                <a:spcPct val="210000"/>
              </a:lnSpc>
            </a:pPr>
            <a:r>
              <a:rPr lang="zh-CN" altLang="en-US"/>
              <a:t>有的是可以通过事务程序本身发现的</a:t>
            </a:r>
          </a:p>
          <a:p>
            <a:pPr lvl="1" eaLnBrk="1" hangingPunct="1">
              <a:lnSpc>
                <a:spcPct val="210000"/>
              </a:lnSpc>
            </a:pPr>
            <a:r>
              <a:rPr lang="zh-CN" altLang="en-US"/>
              <a:t>有的是非预期的，不能由事务程序处理的。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页脚占位符 4">
            <a:extLst>
              <a:ext uri="{FF2B5EF4-FFF2-40B4-BE49-F238E27FC236}">
                <a16:creationId xmlns:a16="http://schemas.microsoft.com/office/drawing/2014/main" id="{05E21F51-9DD0-48D7-B419-E35C0A01FAB3}"/>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19458" name="Rectangle 2">
            <a:extLst>
              <a:ext uri="{FF2B5EF4-FFF2-40B4-BE49-F238E27FC236}">
                <a16:creationId xmlns:a16="http://schemas.microsoft.com/office/drawing/2014/main" id="{88E1151D-855E-4080-8783-EB32558FF49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事务内部的故障（续）</a:t>
            </a:r>
          </a:p>
        </p:txBody>
      </p:sp>
      <p:sp>
        <p:nvSpPr>
          <p:cNvPr id="19459" name="Rectangle 3">
            <a:extLst>
              <a:ext uri="{FF2B5EF4-FFF2-40B4-BE49-F238E27FC236}">
                <a16:creationId xmlns:a16="http://schemas.microsoft.com/office/drawing/2014/main" id="{9FC9E08D-2930-4572-B1BA-B64574EBE05D}"/>
              </a:ext>
            </a:extLst>
          </p:cNvPr>
          <p:cNvSpPr>
            <a:spLocks noGrp="1" noChangeArrowheads="1"/>
          </p:cNvSpPr>
          <p:nvPr>
            <p:ph type="body" idx="4294967295"/>
          </p:nvPr>
        </p:nvSpPr>
        <p:spPr>
          <a:xfrm>
            <a:off x="457200" y="981075"/>
            <a:ext cx="8229600" cy="5056188"/>
          </a:xfrm>
        </p:spPr>
        <p:txBody>
          <a:bodyPr/>
          <a:lstStyle/>
          <a:p>
            <a:pPr eaLnBrk="1" hangingPunct="1">
              <a:spcBef>
                <a:spcPct val="0"/>
              </a:spcBef>
            </a:pPr>
            <a:r>
              <a:rPr lang="zh-CN" altLang="en-US" sz="2400"/>
              <a:t>例如，银行转账事务，这个事务把一笔金额从一个账户甲转给另一个账户乙。</a:t>
            </a:r>
          </a:p>
          <a:p>
            <a:pPr eaLnBrk="1" hangingPunct="1">
              <a:spcBef>
                <a:spcPct val="0"/>
              </a:spcBef>
              <a:buFont typeface="Wingdings" panose="05000000000000000000" pitchFamily="2" charset="2"/>
              <a:buNone/>
            </a:pPr>
            <a:r>
              <a:rPr lang="zh-CN" altLang="en-US" sz="2000"/>
              <a:t>     </a:t>
            </a:r>
            <a:r>
              <a:rPr lang="en-US" altLang="zh-CN" sz="2200"/>
              <a:t>BEGIN TRANSACTION</a:t>
            </a:r>
          </a:p>
          <a:p>
            <a:pPr eaLnBrk="1" hangingPunct="1">
              <a:spcBef>
                <a:spcPct val="0"/>
              </a:spcBef>
              <a:buFont typeface="Wingdings" panose="05000000000000000000" pitchFamily="2" charset="2"/>
              <a:buNone/>
            </a:pPr>
            <a:r>
              <a:rPr lang="en-US" altLang="zh-CN" sz="2200"/>
              <a:t>    	      </a:t>
            </a:r>
            <a:r>
              <a:rPr lang="zh-CN" altLang="en-US" sz="2200"/>
              <a:t>读账户甲的余额</a:t>
            </a:r>
            <a:r>
              <a:rPr lang="en-US" altLang="zh-CN" sz="2200"/>
              <a:t>BALANCE;</a:t>
            </a:r>
            <a:endParaRPr lang="zh-CN" altLang="en-US" sz="2200"/>
          </a:p>
          <a:p>
            <a:pPr eaLnBrk="1" hangingPunct="1">
              <a:spcBef>
                <a:spcPct val="0"/>
              </a:spcBef>
              <a:buFont typeface="Wingdings" panose="05000000000000000000" pitchFamily="2" charset="2"/>
              <a:buNone/>
            </a:pPr>
            <a:r>
              <a:rPr lang="zh-CN" altLang="en-US" sz="2200"/>
              <a:t>           </a:t>
            </a:r>
            <a:r>
              <a:rPr lang="en-US" altLang="zh-CN" sz="2200"/>
              <a:t>BALANCE=BALANCE-AMOUNT;    </a:t>
            </a:r>
            <a:r>
              <a:rPr lang="en-US" altLang="zh-CN" sz="1800"/>
              <a:t>/*AMOUNT </a:t>
            </a:r>
            <a:r>
              <a:rPr lang="zh-CN" altLang="en-US" sz="1800"/>
              <a:t>为转账金额</a:t>
            </a:r>
            <a:r>
              <a:rPr lang="en-US" altLang="zh-CN" sz="1800"/>
              <a:t>*/</a:t>
            </a:r>
          </a:p>
          <a:p>
            <a:pPr eaLnBrk="1" hangingPunct="1">
              <a:spcBef>
                <a:spcPct val="0"/>
              </a:spcBef>
              <a:buFont typeface="Wingdings" panose="05000000000000000000" pitchFamily="2" charset="2"/>
              <a:buNone/>
            </a:pPr>
            <a:r>
              <a:rPr lang="en-US" altLang="zh-CN" sz="2200"/>
              <a:t>           IF(BALANCE &lt; 0 ) THEN</a:t>
            </a:r>
          </a:p>
          <a:p>
            <a:pPr eaLnBrk="1" hangingPunct="1">
              <a:spcBef>
                <a:spcPct val="0"/>
              </a:spcBef>
              <a:buFont typeface="Wingdings" panose="05000000000000000000" pitchFamily="2" charset="2"/>
              <a:buNone/>
            </a:pPr>
            <a:r>
              <a:rPr lang="en-US" altLang="zh-CN" sz="2200"/>
              <a:t>                 {</a:t>
            </a:r>
            <a:r>
              <a:rPr lang="zh-CN" altLang="en-US" sz="2200"/>
              <a:t>打印</a:t>
            </a:r>
            <a:r>
              <a:rPr lang="en-US" altLang="zh-CN" sz="2200"/>
              <a:t>‘</a:t>
            </a:r>
            <a:r>
              <a:rPr lang="zh-CN" altLang="en-US" sz="2200"/>
              <a:t>金额不足，不能转账</a:t>
            </a:r>
            <a:r>
              <a:rPr lang="en-US" altLang="zh-CN" sz="2200"/>
              <a:t>’</a:t>
            </a:r>
            <a:r>
              <a:rPr lang="zh-CN" altLang="en-US" sz="2200"/>
              <a:t>；</a:t>
            </a:r>
            <a:br>
              <a:rPr lang="en-US" altLang="zh-CN" sz="2200"/>
            </a:br>
            <a:r>
              <a:rPr lang="en-US" altLang="zh-CN" sz="2200"/>
              <a:t>	</a:t>
            </a:r>
            <a:r>
              <a:rPr lang="zh-CN" altLang="en-US" sz="2200"/>
              <a:t>                                </a:t>
            </a:r>
            <a:r>
              <a:rPr lang="zh-CN" altLang="en-US" sz="1800"/>
              <a:t>         </a:t>
            </a:r>
            <a:r>
              <a:rPr lang="en-US" altLang="zh-CN" sz="1800"/>
              <a:t>/*</a:t>
            </a:r>
            <a:r>
              <a:rPr lang="zh-CN" altLang="en-US" sz="1800"/>
              <a:t>事务内部可能造成事务被回滚的情况*</a:t>
            </a:r>
            <a:r>
              <a:rPr lang="en-US" altLang="zh-CN" sz="1800"/>
              <a:t>/</a:t>
            </a:r>
            <a:endParaRPr lang="zh-CN" altLang="en-US" sz="1800"/>
          </a:p>
          <a:p>
            <a:pPr eaLnBrk="1" hangingPunct="1">
              <a:spcBef>
                <a:spcPct val="0"/>
              </a:spcBef>
              <a:buFont typeface="Wingdings" panose="05000000000000000000" pitchFamily="2" charset="2"/>
              <a:buNone/>
            </a:pPr>
            <a:r>
              <a:rPr lang="zh-CN" altLang="en-US" sz="2200"/>
              <a:t>                  </a:t>
            </a:r>
            <a:r>
              <a:rPr lang="en-US" altLang="zh-CN" sz="2200"/>
              <a:t>ROLLBACK;                        </a:t>
            </a:r>
            <a:r>
              <a:rPr lang="en-US" altLang="zh-CN" sz="1800"/>
              <a:t>/*</a:t>
            </a:r>
            <a:r>
              <a:rPr lang="zh-CN" altLang="en-US" sz="1800"/>
              <a:t>撤销刚才的修改，恢复事务</a:t>
            </a:r>
            <a:r>
              <a:rPr lang="en-US" altLang="zh-CN" sz="1800"/>
              <a:t>*/</a:t>
            </a:r>
            <a:r>
              <a:rPr lang="en-US" altLang="zh-CN" sz="2200"/>
              <a:t> </a:t>
            </a:r>
          </a:p>
          <a:p>
            <a:pPr eaLnBrk="1" hangingPunct="1">
              <a:spcBef>
                <a:spcPct val="0"/>
              </a:spcBef>
              <a:buFont typeface="Wingdings" panose="05000000000000000000" pitchFamily="2" charset="2"/>
              <a:buNone/>
            </a:pPr>
            <a:r>
              <a:rPr lang="en-US" altLang="zh-CN" sz="2200"/>
              <a:t>                 }</a:t>
            </a:r>
          </a:p>
          <a:p>
            <a:pPr eaLnBrk="1" hangingPunct="1">
              <a:spcBef>
                <a:spcPct val="0"/>
              </a:spcBef>
              <a:buFont typeface="Wingdings" panose="05000000000000000000" pitchFamily="2" charset="2"/>
              <a:buNone/>
            </a:pPr>
            <a:r>
              <a:rPr lang="en-US" altLang="zh-CN" sz="2200"/>
              <a:t>           ELSE</a:t>
            </a:r>
          </a:p>
          <a:p>
            <a:pPr eaLnBrk="1" hangingPunct="1">
              <a:spcBef>
                <a:spcPct val="0"/>
              </a:spcBef>
              <a:buFont typeface="Wingdings" panose="05000000000000000000" pitchFamily="2" charset="2"/>
              <a:buNone/>
            </a:pPr>
            <a:r>
              <a:rPr lang="en-US" altLang="zh-CN" sz="2200"/>
              <a:t>                 {</a:t>
            </a:r>
            <a:r>
              <a:rPr lang="zh-CN" altLang="en-US" sz="2200"/>
              <a:t>读账户乙的余额</a:t>
            </a:r>
            <a:r>
              <a:rPr lang="en-US" altLang="zh-CN" sz="2200"/>
              <a:t>BALANCE1;</a:t>
            </a:r>
            <a:endParaRPr lang="zh-CN" altLang="en-US" sz="2200"/>
          </a:p>
          <a:p>
            <a:pPr eaLnBrk="1" hangingPunct="1">
              <a:spcBef>
                <a:spcPct val="0"/>
              </a:spcBef>
              <a:buFont typeface="Wingdings" panose="05000000000000000000" pitchFamily="2" charset="2"/>
              <a:buNone/>
            </a:pPr>
            <a:r>
              <a:rPr lang="zh-CN" altLang="en-US" sz="2200"/>
              <a:t>                   </a:t>
            </a:r>
            <a:r>
              <a:rPr lang="en-US" altLang="zh-CN" sz="2200"/>
              <a:t>BALANCE1=BALANCE1+AMOUNT;</a:t>
            </a:r>
            <a:endParaRPr lang="zh-CN" altLang="en-US" sz="2200"/>
          </a:p>
          <a:p>
            <a:pPr eaLnBrk="1" hangingPunct="1">
              <a:spcBef>
                <a:spcPct val="0"/>
              </a:spcBef>
              <a:buFont typeface="Wingdings" panose="05000000000000000000" pitchFamily="2" charset="2"/>
              <a:buNone/>
            </a:pPr>
            <a:r>
              <a:rPr lang="zh-CN" altLang="en-US" sz="2200"/>
              <a:t>                   写回</a:t>
            </a:r>
            <a:r>
              <a:rPr lang="en-US" altLang="zh-CN" sz="2200"/>
              <a:t>BALANCE1;</a:t>
            </a:r>
            <a:endParaRPr lang="zh-CN" altLang="en-US" sz="2200"/>
          </a:p>
          <a:p>
            <a:pPr eaLnBrk="1" hangingPunct="1">
              <a:spcBef>
                <a:spcPct val="0"/>
              </a:spcBef>
              <a:buFont typeface="Wingdings" panose="05000000000000000000" pitchFamily="2" charset="2"/>
              <a:buNone/>
            </a:pPr>
            <a:r>
              <a:rPr lang="zh-CN" altLang="en-US" sz="2200"/>
              <a:t>                   </a:t>
            </a:r>
            <a:r>
              <a:rPr lang="en-US" altLang="zh-CN" sz="2200"/>
              <a:t>COMMIT;}</a:t>
            </a:r>
          </a:p>
          <a:p>
            <a:pPr eaLnBrk="1" hangingPunct="1">
              <a:lnSpc>
                <a:spcPct val="80000"/>
              </a:lnSpc>
            </a:pPr>
            <a:endParaRPr lang="en-US" altLang="zh-CN"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1" name="页脚占位符 4">
            <a:extLst>
              <a:ext uri="{FF2B5EF4-FFF2-40B4-BE49-F238E27FC236}">
                <a16:creationId xmlns:a16="http://schemas.microsoft.com/office/drawing/2014/main" id="{00335994-C663-4D81-A7E4-FE7E22D7CA82}"/>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20482" name="Rectangle 2">
            <a:extLst>
              <a:ext uri="{FF2B5EF4-FFF2-40B4-BE49-F238E27FC236}">
                <a16:creationId xmlns:a16="http://schemas.microsoft.com/office/drawing/2014/main" id="{F925E7C5-EB17-4239-92F9-9981077FE9E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事务内部的故障（续）</a:t>
            </a:r>
          </a:p>
        </p:txBody>
      </p:sp>
      <p:sp>
        <p:nvSpPr>
          <p:cNvPr id="20483" name="Rectangle 3">
            <a:extLst>
              <a:ext uri="{FF2B5EF4-FFF2-40B4-BE49-F238E27FC236}">
                <a16:creationId xmlns:a16="http://schemas.microsoft.com/office/drawing/2014/main" id="{45AA63C7-CCAE-40AD-87E6-0677258F820B}"/>
              </a:ext>
            </a:extLst>
          </p:cNvPr>
          <p:cNvSpPr>
            <a:spLocks noGrp="1" noChangeArrowheads="1"/>
          </p:cNvSpPr>
          <p:nvPr>
            <p:ph type="body" idx="4294967295"/>
          </p:nvPr>
        </p:nvSpPr>
        <p:spPr>
          <a:xfrm>
            <a:off x="457200" y="1196975"/>
            <a:ext cx="8229600" cy="4840288"/>
          </a:xfrm>
        </p:spPr>
        <p:txBody>
          <a:bodyPr/>
          <a:lstStyle/>
          <a:p>
            <a:pPr eaLnBrk="1" hangingPunct="1">
              <a:lnSpc>
                <a:spcPct val="170000"/>
              </a:lnSpc>
            </a:pPr>
            <a:r>
              <a:rPr lang="zh-CN" altLang="en-US" sz="2400"/>
              <a:t>这个例子所包括的两个更新操作要么全部完成要么全部不做。</a:t>
            </a:r>
            <a:r>
              <a:rPr lang="zh-CN" altLang="en-US" sz="2400" u="sng"/>
              <a:t>否则就会使数据库处于不一致状态</a:t>
            </a:r>
            <a:r>
              <a:rPr lang="zh-CN" altLang="en-US" sz="2400"/>
              <a:t>，例如只把账户甲的余额减少了而没有把账户乙的余额增加。</a:t>
            </a:r>
          </a:p>
          <a:p>
            <a:pPr eaLnBrk="1" hangingPunct="1">
              <a:lnSpc>
                <a:spcPct val="170000"/>
              </a:lnSpc>
            </a:pPr>
            <a:r>
              <a:rPr lang="zh-CN" altLang="en-US" sz="2400"/>
              <a:t>在这段程序中若产生账户甲余额不足的情况，应用程序可以发现并让事务滚回，撤销已作的修改，恢复数据库到正确状态。</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页脚占位符 4">
            <a:extLst>
              <a:ext uri="{FF2B5EF4-FFF2-40B4-BE49-F238E27FC236}">
                <a16:creationId xmlns:a16="http://schemas.microsoft.com/office/drawing/2014/main" id="{4ADBDBFF-55F4-45EB-9406-7A65E5B94B3A}"/>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21506" name="Rectangle 2">
            <a:extLst>
              <a:ext uri="{FF2B5EF4-FFF2-40B4-BE49-F238E27FC236}">
                <a16:creationId xmlns:a16="http://schemas.microsoft.com/office/drawing/2014/main" id="{FE8BBE0E-3F42-4FC8-A8B3-75EBE332D547}"/>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事务内部的故障（续）</a:t>
            </a:r>
          </a:p>
        </p:txBody>
      </p:sp>
      <p:sp>
        <p:nvSpPr>
          <p:cNvPr id="21507" name="Rectangle 3">
            <a:extLst>
              <a:ext uri="{FF2B5EF4-FFF2-40B4-BE49-F238E27FC236}">
                <a16:creationId xmlns:a16="http://schemas.microsoft.com/office/drawing/2014/main" id="{969C0437-B600-4C6A-BFAE-2E7673351C2B}"/>
              </a:ext>
            </a:extLst>
          </p:cNvPr>
          <p:cNvSpPr>
            <a:spLocks noGrp="1" noChangeArrowheads="1"/>
          </p:cNvSpPr>
          <p:nvPr>
            <p:ph type="body" idx="4294967295"/>
          </p:nvPr>
        </p:nvSpPr>
        <p:spPr>
          <a:xfrm>
            <a:off x="457200" y="1125538"/>
            <a:ext cx="8229600" cy="4840287"/>
          </a:xfrm>
        </p:spPr>
        <p:txBody>
          <a:bodyPr/>
          <a:lstStyle/>
          <a:p>
            <a:pPr eaLnBrk="1" hangingPunct="1">
              <a:lnSpc>
                <a:spcPct val="150000"/>
              </a:lnSpc>
            </a:pPr>
            <a:r>
              <a:rPr lang="zh-CN" altLang="en-US"/>
              <a:t>事务内部更多的故障是非预期的，是不能由应用程序处理的。</a:t>
            </a:r>
          </a:p>
          <a:p>
            <a:pPr lvl="1" eaLnBrk="1" hangingPunct="1">
              <a:lnSpc>
                <a:spcPct val="150000"/>
              </a:lnSpc>
            </a:pPr>
            <a:r>
              <a:rPr lang="zh-CN" altLang="en-US"/>
              <a:t>运算溢出</a:t>
            </a:r>
          </a:p>
          <a:p>
            <a:pPr lvl="1" eaLnBrk="1" hangingPunct="1">
              <a:lnSpc>
                <a:spcPct val="150000"/>
              </a:lnSpc>
            </a:pPr>
            <a:r>
              <a:rPr lang="zh-CN" altLang="en-US"/>
              <a:t>并发事务发生死锁而被选中撤销该事务</a:t>
            </a:r>
          </a:p>
          <a:p>
            <a:pPr lvl="1" eaLnBrk="1" hangingPunct="1">
              <a:lnSpc>
                <a:spcPct val="150000"/>
              </a:lnSpc>
            </a:pPr>
            <a:r>
              <a:rPr lang="zh-CN" altLang="en-US"/>
              <a:t>违反了某些完整性限制而被终止等</a:t>
            </a:r>
          </a:p>
          <a:p>
            <a:pPr eaLnBrk="1" hangingPunct="1">
              <a:lnSpc>
                <a:spcPct val="150000"/>
              </a:lnSpc>
              <a:buFont typeface="Wingdings" panose="05000000000000000000" pitchFamily="2" charset="2"/>
              <a:buNone/>
            </a:pPr>
            <a:r>
              <a:rPr lang="zh-CN" altLang="en-US"/>
              <a:t>    以后，事务故障仅指这类</a:t>
            </a:r>
            <a:r>
              <a:rPr lang="zh-CN" altLang="en-US">
                <a:solidFill>
                  <a:srgbClr val="FF00FF"/>
                </a:solidFill>
              </a:rPr>
              <a:t>非预期的故障</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页脚占位符 4">
            <a:extLst>
              <a:ext uri="{FF2B5EF4-FFF2-40B4-BE49-F238E27FC236}">
                <a16:creationId xmlns:a16="http://schemas.microsoft.com/office/drawing/2014/main" id="{B82C3E13-2CBB-423F-B01B-95FEE6786C6F}"/>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22530" name="Rectangle 2">
            <a:extLst>
              <a:ext uri="{FF2B5EF4-FFF2-40B4-BE49-F238E27FC236}">
                <a16:creationId xmlns:a16="http://schemas.microsoft.com/office/drawing/2014/main" id="{87980696-F92A-4278-B953-F710E4FD6EA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事务内部的故障（续）</a:t>
            </a:r>
          </a:p>
        </p:txBody>
      </p:sp>
      <p:sp>
        <p:nvSpPr>
          <p:cNvPr id="22531" name="Rectangle 3">
            <a:extLst>
              <a:ext uri="{FF2B5EF4-FFF2-40B4-BE49-F238E27FC236}">
                <a16:creationId xmlns:a16="http://schemas.microsoft.com/office/drawing/2014/main" id="{963922E5-7099-4103-A1FF-42DBFE2A18CF}"/>
              </a:ext>
            </a:extLst>
          </p:cNvPr>
          <p:cNvSpPr>
            <a:spLocks noGrp="1" noChangeArrowheads="1"/>
          </p:cNvSpPr>
          <p:nvPr>
            <p:ph type="body" idx="4294967295"/>
          </p:nvPr>
        </p:nvSpPr>
        <p:spPr>
          <a:xfrm>
            <a:off x="457200" y="1125538"/>
            <a:ext cx="8229600" cy="4911725"/>
          </a:xfrm>
        </p:spPr>
        <p:txBody>
          <a:bodyPr/>
          <a:lstStyle/>
          <a:p>
            <a:pPr eaLnBrk="1" hangingPunct="1">
              <a:lnSpc>
                <a:spcPct val="140000"/>
              </a:lnSpc>
            </a:pPr>
            <a:r>
              <a:rPr lang="zh-CN" altLang="en-US"/>
              <a:t>事务故障意味着</a:t>
            </a:r>
          </a:p>
          <a:p>
            <a:pPr lvl="1" eaLnBrk="1" hangingPunct="1">
              <a:lnSpc>
                <a:spcPct val="140000"/>
              </a:lnSpc>
            </a:pPr>
            <a:r>
              <a:rPr lang="zh-CN" altLang="en-US" sz="2200"/>
              <a:t>事务没有达到预期的终点</a:t>
            </a:r>
            <a:r>
              <a:rPr lang="en-US" altLang="zh-CN" sz="2200"/>
              <a:t>(COMMIT</a:t>
            </a:r>
            <a:r>
              <a:rPr lang="zh-CN" altLang="en-US" sz="2200"/>
              <a:t>或者显式的</a:t>
            </a:r>
            <a:r>
              <a:rPr lang="en-US" altLang="zh-CN" sz="2200"/>
              <a:t>ROLLBACK)</a:t>
            </a:r>
          </a:p>
          <a:p>
            <a:pPr lvl="1" eaLnBrk="1" hangingPunct="1">
              <a:lnSpc>
                <a:spcPct val="140000"/>
              </a:lnSpc>
            </a:pPr>
            <a:r>
              <a:rPr lang="zh-CN" altLang="en-US" sz="2200"/>
              <a:t>数据库可能处于不正确状态。 </a:t>
            </a:r>
          </a:p>
          <a:p>
            <a:pPr eaLnBrk="1" hangingPunct="1">
              <a:lnSpc>
                <a:spcPct val="140000"/>
              </a:lnSpc>
              <a:spcBef>
                <a:spcPct val="50000"/>
              </a:spcBef>
            </a:pPr>
            <a:r>
              <a:rPr lang="zh-CN" altLang="en-US"/>
              <a:t>事务故障的恢复：</a:t>
            </a:r>
            <a:r>
              <a:rPr lang="zh-CN" altLang="en-US">
                <a:solidFill>
                  <a:srgbClr val="FF00FF"/>
                </a:solidFill>
              </a:rPr>
              <a:t>事务撤消（</a:t>
            </a:r>
            <a:r>
              <a:rPr lang="en-US" altLang="zh-CN">
                <a:solidFill>
                  <a:srgbClr val="FF00FF"/>
                </a:solidFill>
              </a:rPr>
              <a:t>UNDO</a:t>
            </a:r>
            <a:r>
              <a:rPr lang="zh-CN" altLang="en-US">
                <a:solidFill>
                  <a:srgbClr val="FF00FF"/>
                </a:solidFill>
              </a:rPr>
              <a:t>）</a:t>
            </a:r>
          </a:p>
          <a:p>
            <a:pPr lvl="1" eaLnBrk="1" hangingPunct="1">
              <a:lnSpc>
                <a:spcPct val="140000"/>
              </a:lnSpc>
            </a:pPr>
            <a:r>
              <a:rPr lang="zh-CN" altLang="en-US" sz="2200"/>
              <a:t>强行回滚（</a:t>
            </a:r>
            <a:r>
              <a:rPr lang="en-US" altLang="zh-CN" sz="2200"/>
              <a:t>ROLLBACK</a:t>
            </a:r>
            <a:r>
              <a:rPr lang="zh-CN" altLang="en-US" sz="2200"/>
              <a:t>）该事务</a:t>
            </a:r>
          </a:p>
          <a:p>
            <a:pPr lvl="1" eaLnBrk="1" hangingPunct="1">
              <a:lnSpc>
                <a:spcPct val="140000"/>
              </a:lnSpc>
            </a:pPr>
            <a:r>
              <a:rPr lang="zh-CN" altLang="en-US" sz="2200"/>
              <a:t>撤销该事务已经作出的任何对数据库的修改，使得该事务象根本没有启动一样</a:t>
            </a:r>
          </a:p>
          <a:p>
            <a:pPr eaLnBrk="1" hangingPunct="1"/>
            <a:endParaRPr lang="en-US" altLang="zh-CN"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95872CB-2766-416C-B12F-99F0513B316D}"/>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第十章  数据库恢复技术</a:t>
            </a:r>
          </a:p>
        </p:txBody>
      </p:sp>
      <p:sp>
        <p:nvSpPr>
          <p:cNvPr id="5122" name="Rectangle 3">
            <a:extLst>
              <a:ext uri="{FF2B5EF4-FFF2-40B4-BE49-F238E27FC236}">
                <a16:creationId xmlns:a16="http://schemas.microsoft.com/office/drawing/2014/main" id="{42DC887F-2EFD-4E2A-85C2-CEE12AC346CF}"/>
              </a:ext>
            </a:extLst>
          </p:cNvPr>
          <p:cNvSpPr>
            <a:spLocks noGrp="1" noChangeArrowheads="1"/>
          </p:cNvSpPr>
          <p:nvPr>
            <p:ph type="body" idx="4294967295"/>
          </p:nvPr>
        </p:nvSpPr>
        <p:spPr>
          <a:xfrm>
            <a:off x="684213" y="1052513"/>
            <a:ext cx="7931150" cy="5113337"/>
          </a:xfrm>
        </p:spPr>
        <p:txBody>
          <a:bodyPr/>
          <a:lstStyle/>
          <a:p>
            <a:pPr marL="0" indent="0" eaLnBrk="1" hangingPunct="1">
              <a:lnSpc>
                <a:spcPct val="130000"/>
              </a:lnSpc>
              <a:buFont typeface="Wingdings" panose="05000000000000000000" pitchFamily="2" charset="2"/>
              <a:buNone/>
            </a:pPr>
            <a:r>
              <a:rPr lang="en-US" altLang="zh-CN">
                <a:solidFill>
                  <a:srgbClr val="0066FF"/>
                </a:solidFill>
              </a:rPr>
              <a:t>10.1  </a:t>
            </a:r>
            <a:r>
              <a:rPr lang="zh-CN" altLang="en-US">
                <a:solidFill>
                  <a:srgbClr val="0066FF"/>
                </a:solidFill>
              </a:rPr>
              <a:t>事务的基本概念</a:t>
            </a:r>
          </a:p>
          <a:p>
            <a:pPr marL="0" indent="0" eaLnBrk="1" hangingPunct="1">
              <a:lnSpc>
                <a:spcPct val="130000"/>
              </a:lnSpc>
              <a:buFont typeface="Wingdings" panose="05000000000000000000" pitchFamily="2" charset="2"/>
              <a:buNone/>
            </a:pPr>
            <a:r>
              <a:rPr lang="en-US" altLang="zh-CN"/>
              <a:t>10.2  </a:t>
            </a:r>
            <a:r>
              <a:rPr lang="zh-CN" altLang="en-US"/>
              <a:t>数据库恢复概述</a:t>
            </a:r>
          </a:p>
          <a:p>
            <a:pPr marL="0" indent="0" eaLnBrk="1" hangingPunct="1">
              <a:lnSpc>
                <a:spcPct val="130000"/>
              </a:lnSpc>
              <a:buFont typeface="Wingdings" panose="05000000000000000000" pitchFamily="2" charset="2"/>
              <a:buNone/>
            </a:pPr>
            <a:r>
              <a:rPr lang="en-US" altLang="zh-CN"/>
              <a:t>10.3  </a:t>
            </a:r>
            <a:r>
              <a:rPr lang="zh-CN" altLang="en-US"/>
              <a:t>故障的种类</a:t>
            </a:r>
          </a:p>
          <a:p>
            <a:pPr marL="0" indent="0" eaLnBrk="1" hangingPunct="1">
              <a:lnSpc>
                <a:spcPct val="130000"/>
              </a:lnSpc>
              <a:buFont typeface="Wingdings" panose="05000000000000000000" pitchFamily="2" charset="2"/>
              <a:buNone/>
            </a:pPr>
            <a:r>
              <a:rPr lang="en-US" altLang="zh-CN"/>
              <a:t>10.4  </a:t>
            </a:r>
            <a:r>
              <a:rPr lang="zh-CN" altLang="en-US"/>
              <a:t>恢复的实现技术</a:t>
            </a:r>
          </a:p>
          <a:p>
            <a:pPr marL="0" indent="0" eaLnBrk="1" hangingPunct="1">
              <a:lnSpc>
                <a:spcPct val="130000"/>
              </a:lnSpc>
              <a:buFont typeface="Wingdings" panose="05000000000000000000" pitchFamily="2" charset="2"/>
              <a:buNone/>
            </a:pPr>
            <a:r>
              <a:rPr lang="en-US" altLang="zh-CN"/>
              <a:t>10.5  </a:t>
            </a:r>
            <a:r>
              <a:rPr lang="zh-CN" altLang="en-US"/>
              <a:t>恢复策略</a:t>
            </a:r>
          </a:p>
          <a:p>
            <a:pPr marL="0" indent="0" eaLnBrk="1" hangingPunct="1">
              <a:lnSpc>
                <a:spcPct val="130000"/>
              </a:lnSpc>
              <a:buFont typeface="Wingdings" panose="05000000000000000000" pitchFamily="2" charset="2"/>
              <a:buNone/>
            </a:pPr>
            <a:r>
              <a:rPr lang="en-US" altLang="zh-CN"/>
              <a:t>10.6  </a:t>
            </a:r>
            <a:r>
              <a:rPr lang="zh-CN" altLang="en-US"/>
              <a:t>具有检查点的恢复技术</a:t>
            </a:r>
          </a:p>
          <a:p>
            <a:pPr marL="0" indent="0" eaLnBrk="1" hangingPunct="1">
              <a:lnSpc>
                <a:spcPct val="130000"/>
              </a:lnSpc>
              <a:buFont typeface="Wingdings" panose="05000000000000000000" pitchFamily="2" charset="2"/>
              <a:buNone/>
            </a:pPr>
            <a:r>
              <a:rPr lang="en-US" altLang="zh-CN"/>
              <a:t>10.7  </a:t>
            </a:r>
            <a:r>
              <a:rPr lang="zh-CN" altLang="en-US"/>
              <a:t>数据库镜像</a:t>
            </a:r>
          </a:p>
          <a:p>
            <a:pPr marL="0" indent="0" eaLnBrk="1" hangingPunct="1">
              <a:lnSpc>
                <a:spcPct val="130000"/>
              </a:lnSpc>
              <a:buFont typeface="Wingdings" panose="05000000000000000000" pitchFamily="2" charset="2"/>
              <a:buNone/>
            </a:pPr>
            <a:r>
              <a:rPr lang="en-US" altLang="zh-CN"/>
              <a:t>10.8  </a:t>
            </a:r>
            <a:r>
              <a:rPr lang="zh-CN" altLang="en-US"/>
              <a:t>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页脚占位符 4">
            <a:extLst>
              <a:ext uri="{FF2B5EF4-FFF2-40B4-BE49-F238E27FC236}">
                <a16:creationId xmlns:a16="http://schemas.microsoft.com/office/drawing/2014/main" id="{ED0CF32E-F9D2-405A-97F2-155BB0F1930E}"/>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23554" name="Rectangle 2">
            <a:extLst>
              <a:ext uri="{FF2B5EF4-FFF2-40B4-BE49-F238E27FC236}">
                <a16:creationId xmlns:a16="http://schemas.microsoft.com/office/drawing/2014/main" id="{C7DD87EA-5C7A-4D2F-808A-B3F81D313D2E}"/>
              </a:ext>
            </a:extLst>
          </p:cNvPr>
          <p:cNvSpPr>
            <a:spLocks noGrp="1" noChangeArrowheads="1"/>
          </p:cNvSpPr>
          <p:nvPr>
            <p:ph type="title" idx="4294967295"/>
          </p:nvPr>
        </p:nvSpPr>
        <p:spPr>
          <a:xfrm>
            <a:off x="842963" y="255588"/>
            <a:ext cx="7391400" cy="563562"/>
          </a:xfrm>
        </p:spPr>
        <p:txBody>
          <a:bodyPr/>
          <a:lstStyle/>
          <a:p>
            <a:pPr eaLnBrk="1" hangingPunct="1"/>
            <a:r>
              <a:rPr lang="en-US" altLang="zh-CN" sz="3600"/>
              <a:t>2.</a:t>
            </a:r>
            <a:r>
              <a:rPr lang="zh-CN" altLang="en-US" sz="3600"/>
              <a:t>系统故障</a:t>
            </a:r>
          </a:p>
        </p:txBody>
      </p:sp>
      <p:sp>
        <p:nvSpPr>
          <p:cNvPr id="23555" name="Rectangle 3">
            <a:extLst>
              <a:ext uri="{FF2B5EF4-FFF2-40B4-BE49-F238E27FC236}">
                <a16:creationId xmlns:a16="http://schemas.microsoft.com/office/drawing/2014/main" id="{D73E173E-5578-40FD-94D5-1845A1EE91B5}"/>
              </a:ext>
            </a:extLst>
          </p:cNvPr>
          <p:cNvSpPr>
            <a:spLocks noGrp="1" noChangeArrowheads="1"/>
          </p:cNvSpPr>
          <p:nvPr>
            <p:ph type="body" idx="4294967295"/>
          </p:nvPr>
        </p:nvSpPr>
        <p:spPr>
          <a:xfrm>
            <a:off x="457200" y="1341438"/>
            <a:ext cx="8229600" cy="4495800"/>
          </a:xfrm>
        </p:spPr>
        <p:txBody>
          <a:bodyPr/>
          <a:lstStyle/>
          <a:p>
            <a:pPr eaLnBrk="1" hangingPunct="1"/>
            <a:r>
              <a:rPr lang="zh-CN" altLang="en-US"/>
              <a:t>系统故障</a:t>
            </a:r>
          </a:p>
          <a:p>
            <a:pPr lvl="1" eaLnBrk="1" hangingPunct="1">
              <a:spcBef>
                <a:spcPct val="50000"/>
              </a:spcBef>
              <a:buFont typeface="Wingdings" panose="05000000000000000000" pitchFamily="2" charset="2"/>
              <a:buNone/>
            </a:pPr>
            <a:r>
              <a:rPr lang="zh-CN" altLang="en-US"/>
              <a:t>称为软故障，是指造成系统停止运转的任何事件，使得</a:t>
            </a:r>
          </a:p>
          <a:p>
            <a:pPr lvl="1" eaLnBrk="1" hangingPunct="1">
              <a:spcBef>
                <a:spcPct val="50000"/>
              </a:spcBef>
              <a:buFont typeface="Wingdings" panose="05000000000000000000" pitchFamily="2" charset="2"/>
              <a:buNone/>
            </a:pPr>
            <a:r>
              <a:rPr lang="zh-CN" altLang="en-US"/>
              <a:t>系统要重新启动。 </a:t>
            </a:r>
          </a:p>
          <a:p>
            <a:pPr lvl="1" eaLnBrk="1" hangingPunct="1">
              <a:spcBef>
                <a:spcPct val="50000"/>
              </a:spcBef>
            </a:pPr>
            <a:r>
              <a:rPr lang="zh-CN" altLang="en-US"/>
              <a:t>整个系统的正常运行突然被破坏</a:t>
            </a:r>
            <a:endParaRPr lang="en-US" altLang="zh-CN"/>
          </a:p>
          <a:p>
            <a:pPr lvl="1" eaLnBrk="1" hangingPunct="1">
              <a:spcBef>
                <a:spcPct val="50000"/>
              </a:spcBef>
            </a:pPr>
            <a:r>
              <a:rPr lang="zh-CN" altLang="en-US"/>
              <a:t>所有正在运行的事务都非正常终止</a:t>
            </a:r>
          </a:p>
          <a:p>
            <a:pPr lvl="1" eaLnBrk="1" hangingPunct="1">
              <a:spcBef>
                <a:spcPct val="50000"/>
              </a:spcBef>
            </a:pPr>
            <a:r>
              <a:rPr lang="zh-CN" altLang="en-US"/>
              <a:t>不破坏数据库</a:t>
            </a:r>
          </a:p>
          <a:p>
            <a:pPr lvl="1" eaLnBrk="1" hangingPunct="1">
              <a:spcBef>
                <a:spcPct val="50000"/>
              </a:spcBef>
            </a:pPr>
            <a:r>
              <a:rPr lang="zh-CN" altLang="en-US"/>
              <a:t>内存中数据库缓冲区的信息全部丢失</a:t>
            </a:r>
          </a:p>
          <a:p>
            <a:pPr lvl="1" eaLnBrk="1" hangingPunct="1"/>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页脚占位符 4">
            <a:extLst>
              <a:ext uri="{FF2B5EF4-FFF2-40B4-BE49-F238E27FC236}">
                <a16:creationId xmlns:a16="http://schemas.microsoft.com/office/drawing/2014/main" id="{EA643078-C19C-466B-A63E-CB50C4180F66}"/>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24578" name="Rectangle 2">
            <a:extLst>
              <a:ext uri="{FF2B5EF4-FFF2-40B4-BE49-F238E27FC236}">
                <a16:creationId xmlns:a16="http://schemas.microsoft.com/office/drawing/2014/main" id="{A516A4FC-5A29-4D42-A148-E076A45A7CD2}"/>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系统故障的常见原因</a:t>
            </a:r>
          </a:p>
        </p:txBody>
      </p:sp>
      <p:sp>
        <p:nvSpPr>
          <p:cNvPr id="24579" name="Rectangle 3">
            <a:extLst>
              <a:ext uri="{FF2B5EF4-FFF2-40B4-BE49-F238E27FC236}">
                <a16:creationId xmlns:a16="http://schemas.microsoft.com/office/drawing/2014/main" id="{AA967DA9-AEB2-42B1-8E68-BD0DDA3F163F}"/>
              </a:ext>
            </a:extLst>
          </p:cNvPr>
          <p:cNvSpPr>
            <a:spLocks noGrp="1" noChangeArrowheads="1"/>
          </p:cNvSpPr>
          <p:nvPr>
            <p:ph type="body" idx="4294967295"/>
          </p:nvPr>
        </p:nvSpPr>
        <p:spPr>
          <a:xfrm>
            <a:off x="755650" y="1341438"/>
            <a:ext cx="7931150" cy="4983162"/>
          </a:xfrm>
        </p:spPr>
        <p:txBody>
          <a:bodyPr/>
          <a:lstStyle/>
          <a:p>
            <a:pPr eaLnBrk="1" hangingPunct="1">
              <a:lnSpc>
                <a:spcPct val="160000"/>
              </a:lnSpc>
            </a:pPr>
            <a:r>
              <a:rPr lang="zh-CN" altLang="en-US"/>
              <a:t>特定类型的硬件错误（如</a:t>
            </a:r>
            <a:r>
              <a:rPr lang="en-US" altLang="zh-CN"/>
              <a:t>CPU</a:t>
            </a:r>
            <a:r>
              <a:rPr lang="zh-CN" altLang="en-US"/>
              <a:t>故障）</a:t>
            </a:r>
          </a:p>
          <a:p>
            <a:pPr eaLnBrk="1" hangingPunct="1">
              <a:lnSpc>
                <a:spcPct val="160000"/>
              </a:lnSpc>
            </a:pPr>
            <a:r>
              <a:rPr lang="zh-CN" altLang="en-US"/>
              <a:t>操作系统故障</a:t>
            </a:r>
          </a:p>
          <a:p>
            <a:pPr eaLnBrk="1" hangingPunct="1">
              <a:lnSpc>
                <a:spcPct val="160000"/>
              </a:lnSpc>
            </a:pPr>
            <a:r>
              <a:rPr lang="zh-CN" altLang="en-US"/>
              <a:t>数据库管理系统代码错误</a:t>
            </a:r>
          </a:p>
          <a:p>
            <a:pPr eaLnBrk="1" hangingPunct="1">
              <a:lnSpc>
                <a:spcPct val="160000"/>
              </a:lnSpc>
            </a:pPr>
            <a:r>
              <a:rPr lang="zh-CN" altLang="en-US"/>
              <a:t>系统断电</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页脚占位符 4">
            <a:extLst>
              <a:ext uri="{FF2B5EF4-FFF2-40B4-BE49-F238E27FC236}">
                <a16:creationId xmlns:a16="http://schemas.microsoft.com/office/drawing/2014/main" id="{9AF45735-59CD-4C48-AFE5-061C5400B0AB}"/>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25602" name="Rectangle 2">
            <a:extLst>
              <a:ext uri="{FF2B5EF4-FFF2-40B4-BE49-F238E27FC236}">
                <a16:creationId xmlns:a16="http://schemas.microsoft.com/office/drawing/2014/main" id="{27F11E5D-EC36-4B30-84B4-C3207C060D41}"/>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3.</a:t>
            </a:r>
            <a:r>
              <a:rPr lang="zh-CN" altLang="en-US" sz="3600"/>
              <a:t>介质故障</a:t>
            </a:r>
          </a:p>
        </p:txBody>
      </p:sp>
      <p:sp>
        <p:nvSpPr>
          <p:cNvPr id="25603" name="Rectangle 3">
            <a:extLst>
              <a:ext uri="{FF2B5EF4-FFF2-40B4-BE49-F238E27FC236}">
                <a16:creationId xmlns:a16="http://schemas.microsoft.com/office/drawing/2014/main" id="{93C07A2D-F28E-4150-B6CB-711A07B3350E}"/>
              </a:ext>
            </a:extLst>
          </p:cNvPr>
          <p:cNvSpPr>
            <a:spLocks noGrp="1" noChangeArrowheads="1"/>
          </p:cNvSpPr>
          <p:nvPr>
            <p:ph type="body" idx="4294967295"/>
          </p:nvPr>
        </p:nvSpPr>
        <p:spPr>
          <a:xfrm>
            <a:off x="457200" y="1268413"/>
            <a:ext cx="8229600" cy="4697412"/>
          </a:xfrm>
        </p:spPr>
        <p:txBody>
          <a:bodyPr/>
          <a:lstStyle/>
          <a:p>
            <a:pPr eaLnBrk="1" hangingPunct="1">
              <a:spcBef>
                <a:spcPct val="50000"/>
              </a:spcBef>
            </a:pPr>
            <a:r>
              <a:rPr lang="zh-CN" altLang="en-US" sz="2400"/>
              <a:t>介质故障</a:t>
            </a:r>
          </a:p>
          <a:p>
            <a:pPr lvl="1" eaLnBrk="1" hangingPunct="1">
              <a:spcBef>
                <a:spcPct val="50000"/>
              </a:spcBef>
              <a:buFont typeface="Wingdings" panose="05000000000000000000" pitchFamily="2" charset="2"/>
              <a:buNone/>
            </a:pPr>
            <a:r>
              <a:rPr lang="zh-CN" altLang="en-US"/>
              <a:t>称为硬故障，指外存故障</a:t>
            </a:r>
          </a:p>
          <a:p>
            <a:pPr lvl="1" eaLnBrk="1" hangingPunct="1">
              <a:spcBef>
                <a:spcPct val="50000"/>
              </a:spcBef>
            </a:pPr>
            <a:r>
              <a:rPr lang="zh-CN" altLang="en-US" sz="2200"/>
              <a:t>磁盘损坏</a:t>
            </a:r>
          </a:p>
          <a:p>
            <a:pPr lvl="1" eaLnBrk="1" hangingPunct="1">
              <a:spcBef>
                <a:spcPct val="50000"/>
              </a:spcBef>
            </a:pPr>
            <a:r>
              <a:rPr lang="zh-CN" altLang="en-US" sz="2200"/>
              <a:t>磁头碰撞</a:t>
            </a:r>
          </a:p>
          <a:p>
            <a:pPr lvl="1" eaLnBrk="1" hangingPunct="1">
              <a:spcBef>
                <a:spcPct val="50000"/>
              </a:spcBef>
            </a:pPr>
            <a:r>
              <a:rPr lang="zh-CN" altLang="en-US" sz="2200"/>
              <a:t>瞬时强磁场干扰</a:t>
            </a:r>
          </a:p>
          <a:p>
            <a:pPr eaLnBrk="1" hangingPunct="1">
              <a:spcBef>
                <a:spcPct val="60000"/>
              </a:spcBef>
            </a:pPr>
            <a:r>
              <a:rPr lang="zh-CN" altLang="en-US" sz="2400"/>
              <a:t>介质故障破坏数据库或部分数据库，并影响正在存取这部分数据的所有事务 </a:t>
            </a:r>
          </a:p>
          <a:p>
            <a:pPr eaLnBrk="1" hangingPunct="1">
              <a:spcBef>
                <a:spcPct val="60000"/>
              </a:spcBef>
            </a:pPr>
            <a:r>
              <a:rPr lang="zh-CN" altLang="en-US" sz="2400"/>
              <a:t>介质故障比前两类故障的可能性小得多，但破坏性大得多</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页脚占位符 4">
            <a:extLst>
              <a:ext uri="{FF2B5EF4-FFF2-40B4-BE49-F238E27FC236}">
                <a16:creationId xmlns:a16="http://schemas.microsoft.com/office/drawing/2014/main" id="{9F4FFEDB-F345-4270-8C11-A2EE56148FB9}"/>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26626" name="Rectangle 2">
            <a:extLst>
              <a:ext uri="{FF2B5EF4-FFF2-40B4-BE49-F238E27FC236}">
                <a16:creationId xmlns:a16="http://schemas.microsoft.com/office/drawing/2014/main" id="{96880135-D920-4C7A-B83C-33B3D1F06664}"/>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4.</a:t>
            </a:r>
            <a:r>
              <a:rPr lang="zh-CN" altLang="en-US" sz="3600"/>
              <a:t>计算机病毒</a:t>
            </a:r>
          </a:p>
        </p:txBody>
      </p:sp>
      <p:sp>
        <p:nvSpPr>
          <p:cNvPr id="26627" name="Rectangle 3">
            <a:extLst>
              <a:ext uri="{FF2B5EF4-FFF2-40B4-BE49-F238E27FC236}">
                <a16:creationId xmlns:a16="http://schemas.microsoft.com/office/drawing/2014/main" id="{7E805491-384A-4649-9FCB-60816B9F5433}"/>
              </a:ext>
            </a:extLst>
          </p:cNvPr>
          <p:cNvSpPr>
            <a:spLocks noGrp="1" noChangeArrowheads="1"/>
          </p:cNvSpPr>
          <p:nvPr>
            <p:ph type="body" idx="4294967295"/>
          </p:nvPr>
        </p:nvSpPr>
        <p:spPr>
          <a:xfrm>
            <a:off x="457200" y="1125538"/>
            <a:ext cx="8229600" cy="4840287"/>
          </a:xfrm>
        </p:spPr>
        <p:txBody>
          <a:bodyPr/>
          <a:lstStyle/>
          <a:p>
            <a:pPr eaLnBrk="1" hangingPunct="1">
              <a:lnSpc>
                <a:spcPct val="120000"/>
              </a:lnSpc>
            </a:pPr>
            <a:r>
              <a:rPr lang="zh-CN" altLang="en-US"/>
              <a:t>计算机病毒</a:t>
            </a:r>
          </a:p>
          <a:p>
            <a:pPr lvl="1" eaLnBrk="1" hangingPunct="1">
              <a:lnSpc>
                <a:spcPct val="120000"/>
              </a:lnSpc>
            </a:pPr>
            <a:r>
              <a:rPr lang="zh-CN" altLang="en-US"/>
              <a:t>一种人为的故障或破坏，是一些恶作剧者研制的一种计算机程序</a:t>
            </a:r>
          </a:p>
          <a:p>
            <a:pPr lvl="1" eaLnBrk="1" hangingPunct="1">
              <a:lnSpc>
                <a:spcPct val="120000"/>
              </a:lnSpc>
            </a:pPr>
            <a:r>
              <a:rPr lang="zh-CN" altLang="en-US"/>
              <a:t>可以繁殖和传播，造成对计算机系统包括数据库的危害</a:t>
            </a:r>
          </a:p>
          <a:p>
            <a:pPr eaLnBrk="1" hangingPunct="1">
              <a:lnSpc>
                <a:spcPct val="120000"/>
              </a:lnSpc>
            </a:pPr>
            <a:endParaRPr lang="zh-CN" altLang="en-US"/>
          </a:p>
          <a:p>
            <a:pPr lvl="2" eaLnBrk="1" hangingPunct="1">
              <a:buFont typeface="Wingdings" panose="05000000000000000000" pitchFamily="2" charset="2"/>
              <a:buNone/>
            </a:pP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页脚占位符 4">
            <a:extLst>
              <a:ext uri="{FF2B5EF4-FFF2-40B4-BE49-F238E27FC236}">
                <a16:creationId xmlns:a16="http://schemas.microsoft.com/office/drawing/2014/main" id="{16B83B5D-52A6-4FA7-89E6-4DD489234907}"/>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27650" name="Rectangle 2">
            <a:extLst>
              <a:ext uri="{FF2B5EF4-FFF2-40B4-BE49-F238E27FC236}">
                <a16:creationId xmlns:a16="http://schemas.microsoft.com/office/drawing/2014/main" id="{CCA659BA-DB1C-407F-92AC-30945A765EE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恢复</a:t>
            </a:r>
          </a:p>
        </p:txBody>
      </p:sp>
      <p:sp>
        <p:nvSpPr>
          <p:cNvPr id="27651" name="Rectangle 3">
            <a:extLst>
              <a:ext uri="{FF2B5EF4-FFF2-40B4-BE49-F238E27FC236}">
                <a16:creationId xmlns:a16="http://schemas.microsoft.com/office/drawing/2014/main" id="{EC8A14BA-FDE0-449E-BEFB-63064A27A082}"/>
              </a:ext>
            </a:extLst>
          </p:cNvPr>
          <p:cNvSpPr>
            <a:spLocks noGrp="1" noChangeArrowheads="1"/>
          </p:cNvSpPr>
          <p:nvPr>
            <p:ph type="body" idx="4294967295"/>
          </p:nvPr>
        </p:nvSpPr>
        <p:spPr>
          <a:xfrm>
            <a:off x="457200" y="1125538"/>
            <a:ext cx="8229600" cy="4840287"/>
          </a:xfrm>
        </p:spPr>
        <p:txBody>
          <a:bodyPr/>
          <a:lstStyle/>
          <a:p>
            <a:pPr eaLnBrk="1" hangingPunct="1">
              <a:lnSpc>
                <a:spcPct val="160000"/>
              </a:lnSpc>
            </a:pPr>
            <a:r>
              <a:rPr lang="zh-CN" altLang="en-US"/>
              <a:t>恢复操作的基本原理：</a:t>
            </a:r>
            <a:r>
              <a:rPr lang="zh-CN" altLang="en-US">
                <a:solidFill>
                  <a:srgbClr val="FF00FF"/>
                </a:solidFill>
              </a:rPr>
              <a:t>冗余</a:t>
            </a:r>
          </a:p>
          <a:p>
            <a:pPr lvl="1" eaLnBrk="1" hangingPunct="1">
              <a:lnSpc>
                <a:spcPct val="160000"/>
              </a:lnSpc>
            </a:pPr>
            <a:r>
              <a:rPr lang="zh-CN" altLang="en-US"/>
              <a:t>利用存储在系统别处的</a:t>
            </a:r>
            <a:r>
              <a:rPr lang="zh-CN" altLang="en-US">
                <a:solidFill>
                  <a:srgbClr val="FF00FF"/>
                </a:solidFill>
              </a:rPr>
              <a:t>冗余数据</a:t>
            </a:r>
            <a:r>
              <a:rPr lang="zh-CN" altLang="en-US"/>
              <a:t>来</a:t>
            </a:r>
            <a:r>
              <a:rPr lang="zh-CN" altLang="en-US">
                <a:solidFill>
                  <a:srgbClr val="FF00FF"/>
                </a:solidFill>
              </a:rPr>
              <a:t>重建</a:t>
            </a:r>
            <a:r>
              <a:rPr lang="zh-CN" altLang="en-US"/>
              <a:t>数据库中已被破坏或不正确的那部分数据</a:t>
            </a:r>
            <a:endParaRPr lang="en-US" altLang="zh-CN"/>
          </a:p>
          <a:p>
            <a:pPr eaLnBrk="1" hangingPunct="1">
              <a:lnSpc>
                <a:spcPct val="160000"/>
              </a:lnSpc>
            </a:pPr>
            <a:r>
              <a:rPr lang="zh-CN" altLang="en-US"/>
              <a:t>恢复的实现技术：复杂</a:t>
            </a:r>
          </a:p>
          <a:p>
            <a:pPr lvl="1" eaLnBrk="1" hangingPunct="1">
              <a:lnSpc>
                <a:spcPct val="160000"/>
              </a:lnSpc>
            </a:pPr>
            <a:r>
              <a:rPr lang="zh-CN" altLang="en-US"/>
              <a:t>一个大型数据库产品，恢复子系统的代码要占全部代码的</a:t>
            </a:r>
            <a:r>
              <a:rPr lang="en-US" altLang="zh-CN"/>
              <a:t>10%</a:t>
            </a:r>
            <a:r>
              <a:rPr lang="zh-CN" altLang="en-US"/>
              <a:t>以上</a:t>
            </a:r>
          </a:p>
          <a:p>
            <a:pPr lvl="1" eaLnBrk="1" hangingPunct="1">
              <a:lnSpc>
                <a:spcPct val="160000"/>
              </a:lnSpc>
            </a:pP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页脚占位符 4">
            <a:extLst>
              <a:ext uri="{FF2B5EF4-FFF2-40B4-BE49-F238E27FC236}">
                <a16:creationId xmlns:a16="http://schemas.microsoft.com/office/drawing/2014/main" id="{640BCAE1-00A6-42C3-AD50-7E2DBB20F463}"/>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28674" name="Rectangle 2">
            <a:extLst>
              <a:ext uri="{FF2B5EF4-FFF2-40B4-BE49-F238E27FC236}">
                <a16:creationId xmlns:a16="http://schemas.microsoft.com/office/drawing/2014/main" id="{E075457E-509F-4FEE-AC35-077F9A3E34F7}"/>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第十章  数据库恢复技术</a:t>
            </a:r>
          </a:p>
        </p:txBody>
      </p:sp>
      <p:sp>
        <p:nvSpPr>
          <p:cNvPr id="28675" name="Rectangle 3">
            <a:extLst>
              <a:ext uri="{FF2B5EF4-FFF2-40B4-BE49-F238E27FC236}">
                <a16:creationId xmlns:a16="http://schemas.microsoft.com/office/drawing/2014/main" id="{1077BFC4-7BC2-4840-A97C-A10C879DF38F}"/>
              </a:ext>
            </a:extLst>
          </p:cNvPr>
          <p:cNvSpPr>
            <a:spLocks noGrp="1" noChangeArrowheads="1"/>
          </p:cNvSpPr>
          <p:nvPr>
            <p:ph type="body" idx="4294967295"/>
          </p:nvPr>
        </p:nvSpPr>
        <p:spPr>
          <a:xfrm>
            <a:off x="755650" y="1052513"/>
            <a:ext cx="7931150" cy="5184775"/>
          </a:xfrm>
        </p:spPr>
        <p:txBody>
          <a:bodyPr/>
          <a:lstStyle/>
          <a:p>
            <a:pPr marL="0" indent="0" eaLnBrk="1" hangingPunct="1">
              <a:lnSpc>
                <a:spcPct val="130000"/>
              </a:lnSpc>
              <a:buFont typeface="Wingdings" panose="05000000000000000000" pitchFamily="2" charset="2"/>
              <a:buNone/>
            </a:pPr>
            <a:r>
              <a:rPr lang="en-US" altLang="zh-CN"/>
              <a:t>10.1  </a:t>
            </a:r>
            <a:r>
              <a:rPr lang="zh-CN" altLang="en-US"/>
              <a:t>事务的基本概念</a:t>
            </a:r>
          </a:p>
          <a:p>
            <a:pPr marL="0" indent="0" eaLnBrk="1" hangingPunct="1">
              <a:lnSpc>
                <a:spcPct val="130000"/>
              </a:lnSpc>
              <a:buFont typeface="Wingdings" panose="05000000000000000000" pitchFamily="2" charset="2"/>
              <a:buNone/>
            </a:pPr>
            <a:r>
              <a:rPr lang="en-US" altLang="zh-CN"/>
              <a:t>10.2  </a:t>
            </a:r>
            <a:r>
              <a:rPr lang="zh-CN" altLang="en-US"/>
              <a:t>数据库恢复概述</a:t>
            </a:r>
          </a:p>
          <a:p>
            <a:pPr marL="0" indent="0" eaLnBrk="1" hangingPunct="1">
              <a:lnSpc>
                <a:spcPct val="130000"/>
              </a:lnSpc>
              <a:buFont typeface="Wingdings" panose="05000000000000000000" pitchFamily="2" charset="2"/>
              <a:buNone/>
            </a:pPr>
            <a:r>
              <a:rPr lang="en-US" altLang="zh-CN"/>
              <a:t>10.3  </a:t>
            </a:r>
            <a:r>
              <a:rPr lang="zh-CN" altLang="en-US"/>
              <a:t>故障的种类</a:t>
            </a:r>
          </a:p>
          <a:p>
            <a:pPr marL="0" indent="0" eaLnBrk="1" hangingPunct="1">
              <a:lnSpc>
                <a:spcPct val="130000"/>
              </a:lnSpc>
              <a:buFont typeface="Wingdings" panose="05000000000000000000" pitchFamily="2" charset="2"/>
              <a:buNone/>
            </a:pPr>
            <a:r>
              <a:rPr lang="en-US" altLang="zh-CN">
                <a:solidFill>
                  <a:srgbClr val="0066FF"/>
                </a:solidFill>
              </a:rPr>
              <a:t>10.4  </a:t>
            </a:r>
            <a:r>
              <a:rPr lang="zh-CN" altLang="en-US">
                <a:solidFill>
                  <a:srgbClr val="0066FF"/>
                </a:solidFill>
              </a:rPr>
              <a:t>恢复的实现技术</a:t>
            </a:r>
          </a:p>
          <a:p>
            <a:pPr marL="0" indent="0" eaLnBrk="1" hangingPunct="1">
              <a:lnSpc>
                <a:spcPct val="130000"/>
              </a:lnSpc>
              <a:buFont typeface="Wingdings" panose="05000000000000000000" pitchFamily="2" charset="2"/>
              <a:buNone/>
            </a:pPr>
            <a:r>
              <a:rPr lang="en-US" altLang="zh-CN"/>
              <a:t>10.5  </a:t>
            </a:r>
            <a:r>
              <a:rPr lang="zh-CN" altLang="en-US"/>
              <a:t>恢复策略</a:t>
            </a:r>
          </a:p>
          <a:p>
            <a:pPr marL="0" indent="0" eaLnBrk="1" hangingPunct="1">
              <a:lnSpc>
                <a:spcPct val="130000"/>
              </a:lnSpc>
              <a:buFont typeface="Wingdings" panose="05000000000000000000" pitchFamily="2" charset="2"/>
              <a:buNone/>
            </a:pPr>
            <a:r>
              <a:rPr lang="en-US" altLang="zh-CN"/>
              <a:t>10.6  </a:t>
            </a:r>
            <a:r>
              <a:rPr lang="zh-CN" altLang="en-US"/>
              <a:t>具有检查点的恢复技术</a:t>
            </a:r>
          </a:p>
          <a:p>
            <a:pPr marL="0" indent="0" eaLnBrk="1" hangingPunct="1">
              <a:lnSpc>
                <a:spcPct val="130000"/>
              </a:lnSpc>
              <a:buFont typeface="Wingdings" panose="05000000000000000000" pitchFamily="2" charset="2"/>
              <a:buNone/>
            </a:pPr>
            <a:r>
              <a:rPr lang="en-US" altLang="zh-CN"/>
              <a:t>10.7  </a:t>
            </a:r>
            <a:r>
              <a:rPr lang="zh-CN" altLang="en-US"/>
              <a:t>数据库镜像</a:t>
            </a:r>
          </a:p>
          <a:p>
            <a:pPr marL="0" indent="0" eaLnBrk="1" hangingPunct="1">
              <a:lnSpc>
                <a:spcPct val="130000"/>
              </a:lnSpc>
              <a:buFont typeface="Wingdings" panose="05000000000000000000" pitchFamily="2" charset="2"/>
              <a:buNone/>
            </a:pPr>
            <a:r>
              <a:rPr lang="en-US" altLang="zh-CN"/>
              <a:t>10.8  </a:t>
            </a:r>
            <a:r>
              <a:rPr lang="zh-CN" altLang="en-US"/>
              <a:t>小结</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页脚占位符 4">
            <a:extLst>
              <a:ext uri="{FF2B5EF4-FFF2-40B4-BE49-F238E27FC236}">
                <a16:creationId xmlns:a16="http://schemas.microsoft.com/office/drawing/2014/main" id="{B5A9635D-8C96-4615-B491-631452379E7B}"/>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29698" name="Rectangle 2">
            <a:extLst>
              <a:ext uri="{FF2B5EF4-FFF2-40B4-BE49-F238E27FC236}">
                <a16:creationId xmlns:a16="http://schemas.microsoft.com/office/drawing/2014/main" id="{E850B93A-4C43-46E2-907B-E74EB2ABBDC5}"/>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10.4  </a:t>
            </a:r>
            <a:r>
              <a:rPr lang="zh-CN" altLang="en-US" sz="3600"/>
              <a:t>恢复的实现技术</a:t>
            </a:r>
          </a:p>
        </p:txBody>
      </p:sp>
      <p:sp>
        <p:nvSpPr>
          <p:cNvPr id="29699" name="Rectangle 3">
            <a:extLst>
              <a:ext uri="{FF2B5EF4-FFF2-40B4-BE49-F238E27FC236}">
                <a16:creationId xmlns:a16="http://schemas.microsoft.com/office/drawing/2014/main" id="{B6B06FAB-79B6-4590-A2E1-7C3D848F9748}"/>
              </a:ext>
            </a:extLst>
          </p:cNvPr>
          <p:cNvSpPr>
            <a:spLocks noGrp="1" noChangeArrowheads="1"/>
          </p:cNvSpPr>
          <p:nvPr>
            <p:ph type="body" idx="4294967295"/>
          </p:nvPr>
        </p:nvSpPr>
        <p:spPr>
          <a:xfrm>
            <a:off x="611188" y="1196975"/>
            <a:ext cx="8080375" cy="4840288"/>
          </a:xfrm>
        </p:spPr>
        <p:txBody>
          <a:bodyPr/>
          <a:lstStyle/>
          <a:p>
            <a:pPr eaLnBrk="1" hangingPunct="1">
              <a:lnSpc>
                <a:spcPct val="160000"/>
              </a:lnSpc>
              <a:buFont typeface="Wingdings" panose="05000000000000000000" pitchFamily="2" charset="2"/>
              <a:buNone/>
            </a:pPr>
            <a:r>
              <a:rPr lang="zh-CN" altLang="en-US"/>
              <a:t>恢复机制涉及的关键问题：</a:t>
            </a:r>
            <a:endParaRPr lang="zh-CN" altLang="en-US" sz="2400"/>
          </a:p>
          <a:p>
            <a:pPr lvl="1" eaLnBrk="1" hangingPunct="1">
              <a:lnSpc>
                <a:spcPct val="160000"/>
              </a:lnSpc>
              <a:buFont typeface="Wingdings" panose="05000000000000000000" pitchFamily="2" charset="2"/>
              <a:buNone/>
            </a:pPr>
            <a:r>
              <a:rPr lang="en-US" altLang="zh-CN"/>
              <a:t>1. </a:t>
            </a:r>
            <a:r>
              <a:rPr lang="zh-CN" altLang="en-US"/>
              <a:t>如何建立冗余数据</a:t>
            </a:r>
          </a:p>
          <a:p>
            <a:pPr lvl="2" eaLnBrk="1" hangingPunct="1">
              <a:lnSpc>
                <a:spcPct val="160000"/>
              </a:lnSpc>
              <a:buSzPct val="87000"/>
              <a:buFont typeface="Wingdings" panose="05000000000000000000" pitchFamily="2" charset="2"/>
              <a:buChar char="n"/>
            </a:pPr>
            <a:r>
              <a:rPr lang="zh-CN" altLang="en-US" sz="2400"/>
              <a:t>数据转储（</a:t>
            </a:r>
            <a:r>
              <a:rPr lang="en-US" altLang="zh-CN" sz="2400"/>
              <a:t>backup</a:t>
            </a:r>
            <a:r>
              <a:rPr lang="zh-CN" altLang="en-US" sz="2400"/>
              <a:t>）</a:t>
            </a:r>
          </a:p>
          <a:p>
            <a:pPr lvl="2" eaLnBrk="1" hangingPunct="1">
              <a:lnSpc>
                <a:spcPct val="160000"/>
              </a:lnSpc>
              <a:buSzPct val="87000"/>
              <a:buFont typeface="Wingdings" panose="05000000000000000000" pitchFamily="2" charset="2"/>
              <a:buChar char="n"/>
            </a:pPr>
            <a:r>
              <a:rPr lang="zh-CN" altLang="en-US" sz="2400"/>
              <a:t>登记日志文件（</a:t>
            </a:r>
            <a:r>
              <a:rPr lang="en-US" altLang="zh-CN" sz="2400"/>
              <a:t>logging</a:t>
            </a:r>
            <a:r>
              <a:rPr lang="zh-CN" altLang="en-US" sz="2400"/>
              <a:t>）</a:t>
            </a:r>
          </a:p>
          <a:p>
            <a:pPr lvl="1" eaLnBrk="1" hangingPunct="1">
              <a:lnSpc>
                <a:spcPct val="160000"/>
              </a:lnSpc>
              <a:buFont typeface="Wingdings" panose="05000000000000000000" pitchFamily="2" charset="2"/>
              <a:buNone/>
            </a:pPr>
            <a:r>
              <a:rPr lang="en-US" altLang="zh-CN"/>
              <a:t>2. </a:t>
            </a:r>
            <a:r>
              <a:rPr lang="zh-CN" altLang="en-US"/>
              <a:t>如何利用这些冗余数据实施数据库恢复</a:t>
            </a:r>
            <a:endParaRPr lang="zh-CN" altLang="en-US" sz="2000"/>
          </a:p>
          <a:p>
            <a:pPr lvl="1" eaLnBrk="1" hangingPunct="1">
              <a:buFont typeface="Wingdings" panose="05000000000000000000" pitchFamily="2" charset="2"/>
              <a:buNone/>
            </a:pPr>
            <a:r>
              <a:rPr lang="zh-CN" altLang="en-US" sz="200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页脚占位符 4">
            <a:extLst>
              <a:ext uri="{FF2B5EF4-FFF2-40B4-BE49-F238E27FC236}">
                <a16:creationId xmlns:a16="http://schemas.microsoft.com/office/drawing/2014/main" id="{8F9485AE-FFAB-409B-903C-2753B2BF8151}"/>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3" name="Rectangle 2">
            <a:extLst>
              <a:ext uri="{FF2B5EF4-FFF2-40B4-BE49-F238E27FC236}">
                <a16:creationId xmlns:a16="http://schemas.microsoft.com/office/drawing/2014/main" id="{0A97C5CA-129F-4B8D-AA06-1F654D2CE968}"/>
              </a:ext>
            </a:extLst>
          </p:cNvPr>
          <p:cNvSpPr txBox="1">
            <a:spLocks noChangeArrowheads="1"/>
          </p:cNvSpPr>
          <p:nvPr/>
        </p:nvSpPr>
        <p:spPr bwMode="auto">
          <a:xfrm>
            <a:off x="914400" y="255588"/>
            <a:ext cx="7391400" cy="563562"/>
          </a:xfrm>
          <a:prstGeom prst="rect">
            <a:avLst/>
          </a:prstGeom>
          <a:noFill/>
          <a:ln w="9525">
            <a:noFill/>
            <a:miter lim="800000"/>
          </a:ln>
        </p:spPr>
        <p:txBody>
          <a:bodyPr anchor="ctr"/>
          <a:lstStyle/>
          <a:p>
            <a:pPr algn="ctr">
              <a:buFontTx/>
              <a:buNone/>
              <a:defRPr/>
            </a:pPr>
            <a:r>
              <a:rPr lang="en-US" altLang="zh-CN" sz="3600" b="1" kern="0">
                <a:solidFill>
                  <a:schemeClr val="bg1"/>
                </a:solidFill>
                <a:latin typeface="+mj-lt"/>
                <a:ea typeface="+mj-ea"/>
                <a:cs typeface="+mj-cs"/>
              </a:rPr>
              <a:t>10.4  </a:t>
            </a:r>
            <a:r>
              <a:rPr lang="zh-CN" altLang="en-US" sz="3600" b="1" kern="0">
                <a:solidFill>
                  <a:schemeClr val="bg1"/>
                </a:solidFill>
                <a:latin typeface="+mj-lt"/>
                <a:ea typeface="+mj-ea"/>
                <a:cs typeface="+mj-cs"/>
              </a:rPr>
              <a:t>恢复的实现技术</a:t>
            </a:r>
          </a:p>
        </p:txBody>
      </p:sp>
      <p:sp>
        <p:nvSpPr>
          <p:cNvPr id="6" name="Rectangle 3">
            <a:extLst>
              <a:ext uri="{FF2B5EF4-FFF2-40B4-BE49-F238E27FC236}">
                <a16:creationId xmlns:a16="http://schemas.microsoft.com/office/drawing/2014/main" id="{273D8B80-DCC6-4731-89E0-8D1FA7267F6D}"/>
              </a:ext>
            </a:extLst>
          </p:cNvPr>
          <p:cNvSpPr txBox="1">
            <a:spLocks noChangeArrowheads="1"/>
          </p:cNvSpPr>
          <p:nvPr/>
        </p:nvSpPr>
        <p:spPr bwMode="auto">
          <a:xfrm>
            <a:off x="684213" y="1182688"/>
            <a:ext cx="8002587" cy="5199062"/>
          </a:xfrm>
          <a:prstGeom prst="rect">
            <a:avLst/>
          </a:prstGeom>
          <a:noFill/>
          <a:ln w="9525">
            <a:noFill/>
            <a:miter lim="800000"/>
          </a:ln>
        </p:spPr>
        <p:txBody>
          <a:bodyPr/>
          <a:lstStyle/>
          <a:p>
            <a:pPr>
              <a:lnSpc>
                <a:spcPct val="170000"/>
              </a:lnSpc>
              <a:spcBef>
                <a:spcPct val="20000"/>
              </a:spcBef>
              <a:buSzPct val="100000"/>
              <a:defRPr/>
            </a:pPr>
            <a:r>
              <a:rPr lang="en-US" altLang="zh-CN" sz="2800" b="1" kern="0" dirty="0">
                <a:solidFill>
                  <a:srgbClr val="00B050"/>
                </a:solidFill>
                <a:latin typeface="+mn-lt"/>
                <a:ea typeface="+mn-ea"/>
              </a:rPr>
              <a:t>10.4.1  </a:t>
            </a:r>
            <a:r>
              <a:rPr lang="zh-CN" altLang="en-US" sz="2800" b="1" kern="0" dirty="0">
                <a:solidFill>
                  <a:srgbClr val="00B050"/>
                </a:solidFill>
                <a:latin typeface="+mn-lt"/>
                <a:ea typeface="+mn-ea"/>
              </a:rPr>
              <a:t>数据转储</a:t>
            </a:r>
            <a:endParaRPr lang="en-US" altLang="zh-CN" sz="2800" b="1" kern="0" dirty="0">
              <a:solidFill>
                <a:srgbClr val="00B050"/>
              </a:solidFill>
              <a:latin typeface="+mn-lt"/>
              <a:ea typeface="+mn-ea"/>
            </a:endParaRPr>
          </a:p>
          <a:p>
            <a:pPr>
              <a:lnSpc>
                <a:spcPct val="170000"/>
              </a:lnSpc>
              <a:spcBef>
                <a:spcPct val="20000"/>
              </a:spcBef>
              <a:buSzPct val="100000"/>
              <a:defRPr/>
            </a:pPr>
            <a:r>
              <a:rPr lang="en-US" altLang="zh-CN" sz="2800" b="1" kern="0" dirty="0">
                <a:latin typeface="+mn-lt"/>
                <a:ea typeface="+mn-ea"/>
              </a:rPr>
              <a:t>10.4.2  </a:t>
            </a:r>
            <a:r>
              <a:rPr lang="zh-CN" altLang="en-US" sz="2800" b="1" kern="0" dirty="0">
                <a:latin typeface="+mn-lt"/>
                <a:ea typeface="+mn-ea"/>
              </a:rPr>
              <a:t>登记日志文件</a:t>
            </a:r>
            <a:endParaRPr lang="en-US" altLang="zh-CN" sz="2800" b="1" kern="0" dirty="0">
              <a:latin typeface="+mn-lt"/>
              <a:ea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页脚占位符 4">
            <a:extLst>
              <a:ext uri="{FF2B5EF4-FFF2-40B4-BE49-F238E27FC236}">
                <a16:creationId xmlns:a16="http://schemas.microsoft.com/office/drawing/2014/main" id="{425BD5A1-B780-408A-98B3-B2AA22E07B7D}"/>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31746" name="Rectangle 2">
            <a:extLst>
              <a:ext uri="{FF2B5EF4-FFF2-40B4-BE49-F238E27FC236}">
                <a16:creationId xmlns:a16="http://schemas.microsoft.com/office/drawing/2014/main" id="{2098CA24-8E8C-425D-92CB-70806C61CBEB}"/>
              </a:ext>
            </a:extLst>
          </p:cNvPr>
          <p:cNvSpPr>
            <a:spLocks noGrp="1" noChangeArrowheads="1"/>
          </p:cNvSpPr>
          <p:nvPr>
            <p:ph type="title" idx="4294967295"/>
          </p:nvPr>
        </p:nvSpPr>
        <p:spPr>
          <a:xfrm>
            <a:off x="842963" y="255588"/>
            <a:ext cx="7391400" cy="563562"/>
          </a:xfrm>
        </p:spPr>
        <p:txBody>
          <a:bodyPr/>
          <a:lstStyle/>
          <a:p>
            <a:pPr eaLnBrk="1" hangingPunct="1"/>
            <a:r>
              <a:rPr lang="en-US" altLang="zh-CN" sz="3600"/>
              <a:t>1.</a:t>
            </a:r>
            <a:r>
              <a:rPr lang="zh-CN" altLang="en-US" sz="3600"/>
              <a:t>什么是数据转储</a:t>
            </a:r>
          </a:p>
        </p:txBody>
      </p:sp>
      <p:sp>
        <p:nvSpPr>
          <p:cNvPr id="31747" name="Rectangle 3">
            <a:extLst>
              <a:ext uri="{FF2B5EF4-FFF2-40B4-BE49-F238E27FC236}">
                <a16:creationId xmlns:a16="http://schemas.microsoft.com/office/drawing/2014/main" id="{F7E1AE04-21C0-4188-B960-4B7BC7AC35EC}"/>
              </a:ext>
            </a:extLst>
          </p:cNvPr>
          <p:cNvSpPr>
            <a:spLocks noGrp="1" noChangeArrowheads="1"/>
          </p:cNvSpPr>
          <p:nvPr>
            <p:ph type="body" idx="4294967295"/>
          </p:nvPr>
        </p:nvSpPr>
        <p:spPr>
          <a:xfrm>
            <a:off x="457200" y="1268413"/>
            <a:ext cx="8229600" cy="5056187"/>
          </a:xfrm>
        </p:spPr>
        <p:txBody>
          <a:bodyPr/>
          <a:lstStyle/>
          <a:p>
            <a:pPr eaLnBrk="1" hangingPunct="1">
              <a:lnSpc>
                <a:spcPct val="120000"/>
              </a:lnSpc>
            </a:pPr>
            <a:r>
              <a:rPr lang="zh-CN" altLang="en-US">
                <a:solidFill>
                  <a:srgbClr val="0066FF"/>
                </a:solidFill>
              </a:rPr>
              <a:t>转储</a:t>
            </a:r>
            <a:r>
              <a:rPr lang="zh-CN" altLang="en-US"/>
              <a:t>是指</a:t>
            </a:r>
            <a:r>
              <a:rPr lang="en-US" altLang="zh-CN"/>
              <a:t>DBA</a:t>
            </a:r>
            <a:r>
              <a:rPr lang="zh-CN" altLang="en-US"/>
              <a:t>定期地将整个数据库复制到磁带、磁盘或其他存储介质上保存起来的过程</a:t>
            </a:r>
          </a:p>
          <a:p>
            <a:pPr eaLnBrk="1" hangingPunct="1">
              <a:lnSpc>
                <a:spcPct val="120000"/>
              </a:lnSpc>
            </a:pPr>
            <a:endParaRPr lang="zh-CN" altLang="en-US"/>
          </a:p>
          <a:p>
            <a:pPr eaLnBrk="1" hangingPunct="1">
              <a:lnSpc>
                <a:spcPct val="120000"/>
              </a:lnSpc>
            </a:pPr>
            <a:r>
              <a:rPr lang="zh-CN" altLang="en-US"/>
              <a:t>备用的数据文本称为</a:t>
            </a:r>
            <a:r>
              <a:rPr lang="zh-CN" altLang="en-US">
                <a:solidFill>
                  <a:srgbClr val="FF00FF"/>
                </a:solidFill>
              </a:rPr>
              <a:t>后备副本</a:t>
            </a:r>
            <a:r>
              <a:rPr lang="en-US" altLang="zh-CN">
                <a:solidFill>
                  <a:srgbClr val="FF00FF"/>
                </a:solidFill>
              </a:rPr>
              <a:t>(backup)</a:t>
            </a:r>
            <a:r>
              <a:rPr lang="zh-CN" altLang="en-US"/>
              <a:t>或</a:t>
            </a:r>
            <a:r>
              <a:rPr lang="zh-CN" altLang="en-US">
                <a:solidFill>
                  <a:srgbClr val="FF00FF"/>
                </a:solidFill>
              </a:rPr>
              <a:t>后援副本</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页脚占位符 4">
            <a:extLst>
              <a:ext uri="{FF2B5EF4-FFF2-40B4-BE49-F238E27FC236}">
                <a16:creationId xmlns:a16="http://schemas.microsoft.com/office/drawing/2014/main" id="{1476EABD-C066-49A5-B607-8DBEBCD1415F}"/>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32770" name="Rectangle 2">
            <a:extLst>
              <a:ext uri="{FF2B5EF4-FFF2-40B4-BE49-F238E27FC236}">
                <a16:creationId xmlns:a16="http://schemas.microsoft.com/office/drawing/2014/main" id="{95D3E96B-F533-46C4-8607-D5F80A0A92E9}"/>
              </a:ext>
            </a:extLst>
          </p:cNvPr>
          <p:cNvSpPr>
            <a:spLocks noGrp="1" noChangeArrowheads="1"/>
          </p:cNvSpPr>
          <p:nvPr>
            <p:ph type="title" idx="4294967295"/>
          </p:nvPr>
        </p:nvSpPr>
        <p:spPr>
          <a:xfrm>
            <a:off x="914400" y="115888"/>
            <a:ext cx="7391400" cy="563562"/>
          </a:xfrm>
        </p:spPr>
        <p:txBody>
          <a:bodyPr/>
          <a:lstStyle/>
          <a:p>
            <a:pPr eaLnBrk="1" hangingPunct="1"/>
            <a:r>
              <a:rPr lang="zh-CN" altLang="en-US" sz="3600"/>
              <a:t>数据转储（续）</a:t>
            </a:r>
          </a:p>
        </p:txBody>
      </p:sp>
      <p:sp>
        <p:nvSpPr>
          <p:cNvPr id="32771" name="Rectangle 3">
            <a:extLst>
              <a:ext uri="{FF2B5EF4-FFF2-40B4-BE49-F238E27FC236}">
                <a16:creationId xmlns:a16="http://schemas.microsoft.com/office/drawing/2014/main" id="{917F6F52-54C6-4023-AB6C-F6D4E9847D52}"/>
              </a:ext>
            </a:extLst>
          </p:cNvPr>
          <p:cNvSpPr>
            <a:spLocks noGrp="1" noChangeArrowheads="1"/>
          </p:cNvSpPr>
          <p:nvPr>
            <p:ph type="body" idx="4294967295"/>
          </p:nvPr>
        </p:nvSpPr>
        <p:spPr>
          <a:xfrm>
            <a:off x="457200" y="1196975"/>
            <a:ext cx="8229600" cy="5127625"/>
          </a:xfrm>
        </p:spPr>
        <p:txBody>
          <a:bodyPr/>
          <a:lstStyle/>
          <a:p>
            <a:pPr eaLnBrk="1" hangingPunct="1">
              <a:lnSpc>
                <a:spcPct val="180000"/>
              </a:lnSpc>
            </a:pPr>
            <a:r>
              <a:rPr lang="zh-CN" altLang="en-US"/>
              <a:t>数据库遭到破坏后可以将后备副本重新装入</a:t>
            </a:r>
          </a:p>
          <a:p>
            <a:pPr eaLnBrk="1" hangingPunct="1">
              <a:lnSpc>
                <a:spcPct val="180000"/>
              </a:lnSpc>
            </a:pPr>
            <a:r>
              <a:rPr lang="zh-CN" altLang="en-US"/>
              <a:t>重装后备副本只能将数据库恢复到转储时的状态</a:t>
            </a:r>
          </a:p>
          <a:p>
            <a:pPr eaLnBrk="1" hangingPunct="1">
              <a:lnSpc>
                <a:spcPct val="180000"/>
              </a:lnSpc>
            </a:pPr>
            <a:r>
              <a:rPr lang="zh-CN" altLang="en-US"/>
              <a:t>要想恢复到故障发生时的状态，必须重新运行自转储以后的所有更新事务</a:t>
            </a:r>
          </a:p>
          <a:p>
            <a:pPr eaLnBrk="1" hangingPunct="1">
              <a:lnSpc>
                <a:spcPct val="140000"/>
              </a:lnSpc>
              <a:buFont typeface="Wingdings" panose="05000000000000000000" pitchFamily="2" charset="2"/>
              <a:buNone/>
            </a:pPr>
            <a:endParaRPr lang="en-US" altLang="zh-C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页脚占位符 4">
            <a:extLst>
              <a:ext uri="{FF2B5EF4-FFF2-40B4-BE49-F238E27FC236}">
                <a16:creationId xmlns:a16="http://schemas.microsoft.com/office/drawing/2014/main" id="{CDFAD0A2-857D-4292-BEC3-A7E2F7EFF898}"/>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6146" name="Rectangle 2">
            <a:extLst>
              <a:ext uri="{FF2B5EF4-FFF2-40B4-BE49-F238E27FC236}">
                <a16:creationId xmlns:a16="http://schemas.microsoft.com/office/drawing/2014/main" id="{FBE825D9-F359-472A-8638-C977169D1A17}"/>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10.1  </a:t>
            </a:r>
            <a:r>
              <a:rPr lang="zh-CN" altLang="en-US" sz="3600"/>
              <a:t>事务的基本概念</a:t>
            </a:r>
          </a:p>
        </p:txBody>
      </p:sp>
      <p:sp>
        <p:nvSpPr>
          <p:cNvPr id="6147" name="Rectangle 3">
            <a:extLst>
              <a:ext uri="{FF2B5EF4-FFF2-40B4-BE49-F238E27FC236}">
                <a16:creationId xmlns:a16="http://schemas.microsoft.com/office/drawing/2014/main" id="{46C09336-E059-4938-AE2E-BC08805771C5}"/>
              </a:ext>
            </a:extLst>
          </p:cNvPr>
          <p:cNvSpPr>
            <a:spLocks noGrp="1" noChangeArrowheads="1"/>
          </p:cNvSpPr>
          <p:nvPr>
            <p:ph type="body" idx="4294967295"/>
          </p:nvPr>
        </p:nvSpPr>
        <p:spPr>
          <a:xfrm>
            <a:off x="282575" y="823913"/>
            <a:ext cx="8466138" cy="5562600"/>
          </a:xfrm>
        </p:spPr>
        <p:txBody>
          <a:bodyPr/>
          <a:lstStyle/>
          <a:p>
            <a:pPr eaLnBrk="1" hangingPunct="1">
              <a:lnSpc>
                <a:spcPct val="150000"/>
              </a:lnSpc>
            </a:pPr>
            <a:r>
              <a:rPr lang="zh-CN" altLang="en-US">
                <a:solidFill>
                  <a:srgbClr val="0066FF"/>
                </a:solidFill>
                <a:sym typeface="宋体" panose="02010600030101010101" pitchFamily="2" charset="-122"/>
              </a:rPr>
              <a:t>事务</a:t>
            </a:r>
            <a:r>
              <a:rPr lang="en-US" altLang="zh-CN">
                <a:solidFill>
                  <a:srgbClr val="0066FF"/>
                </a:solidFill>
                <a:sym typeface="宋体" panose="02010600030101010101" pitchFamily="2" charset="-122"/>
              </a:rPr>
              <a:t>(Transaction)</a:t>
            </a:r>
            <a:r>
              <a:rPr lang="zh-CN" altLang="en-US">
                <a:sym typeface="宋体" panose="02010600030101010101" pitchFamily="2" charset="-122"/>
              </a:rPr>
              <a:t>是用户定义的一个数据库操作序列，这些操作要么全做，要么全不做，是一个不可分割的工作单位。</a:t>
            </a:r>
            <a:endParaRPr lang="zh-CN" altLang="en-US"/>
          </a:p>
          <a:p>
            <a:pPr eaLnBrk="1" hangingPunct="1">
              <a:lnSpc>
                <a:spcPct val="90000"/>
              </a:lnSpc>
            </a:pPr>
            <a:endParaRPr lang="zh-CN" altLang="en-US"/>
          </a:p>
          <a:p>
            <a:pPr lvl="1" eaLnBrk="1" hangingPunct="1">
              <a:lnSpc>
                <a:spcPct val="90000"/>
              </a:lnSpc>
            </a:pPr>
            <a:r>
              <a:rPr lang="zh-CN" altLang="en-US" sz="1800">
                <a:sym typeface="宋体" panose="02010600030101010101" pitchFamily="2" charset="-122"/>
              </a:rPr>
              <a:t>事务和程序是两个概念</a:t>
            </a:r>
            <a:endParaRPr lang="zh-CN" altLang="en-US" sz="1800"/>
          </a:p>
          <a:p>
            <a:pPr lvl="2" indent="-285750" eaLnBrk="1" hangingPunct="1">
              <a:lnSpc>
                <a:spcPct val="120000"/>
              </a:lnSpc>
            </a:pPr>
            <a:r>
              <a:rPr lang="zh-CN" altLang="en-US" sz="1800">
                <a:sym typeface="宋体" panose="02010600030101010101" pitchFamily="2" charset="-122"/>
              </a:rPr>
              <a:t>在关系数据库中，一个事务可以是一条</a:t>
            </a:r>
            <a:r>
              <a:rPr lang="en-US" altLang="zh-CN" sz="1800">
                <a:sym typeface="宋体" panose="02010600030101010101" pitchFamily="2" charset="-122"/>
              </a:rPr>
              <a:t>SQL</a:t>
            </a:r>
            <a:r>
              <a:rPr lang="zh-CN" altLang="en-US" sz="1800">
                <a:sym typeface="宋体" panose="02010600030101010101" pitchFamily="2" charset="-122"/>
              </a:rPr>
              <a:t>语句，一组</a:t>
            </a:r>
            <a:r>
              <a:rPr lang="en-US" altLang="zh-CN" sz="1800">
                <a:sym typeface="宋体" panose="02010600030101010101" pitchFamily="2" charset="-122"/>
              </a:rPr>
              <a:t>SQL</a:t>
            </a:r>
            <a:r>
              <a:rPr lang="zh-CN" altLang="en-US" sz="1800">
                <a:sym typeface="宋体" panose="02010600030101010101" pitchFamily="2" charset="-122"/>
              </a:rPr>
              <a:t>语句或整个程序</a:t>
            </a:r>
            <a:endParaRPr lang="zh-CN" altLang="en-US" sz="1800"/>
          </a:p>
          <a:p>
            <a:pPr lvl="2" indent="-285750" eaLnBrk="1" hangingPunct="1">
              <a:lnSpc>
                <a:spcPct val="120000"/>
              </a:lnSpc>
            </a:pPr>
            <a:r>
              <a:rPr lang="zh-CN" altLang="en-US" sz="1800">
                <a:sym typeface="宋体" panose="02010600030101010101" pitchFamily="2" charset="-122"/>
              </a:rPr>
              <a:t>一个程序通常包含多个事务</a:t>
            </a:r>
            <a:endParaRPr lang="zh-CN" altLang="en-US" sz="1800"/>
          </a:p>
          <a:p>
            <a:pPr lvl="2" indent="-285750" eaLnBrk="1" hangingPunct="1">
              <a:lnSpc>
                <a:spcPct val="90000"/>
              </a:lnSpc>
            </a:pPr>
            <a:endParaRPr lang="zh-CN" altLang="en-US" sz="1800"/>
          </a:p>
          <a:p>
            <a:pPr lvl="1" eaLnBrk="1" hangingPunct="1">
              <a:lnSpc>
                <a:spcPct val="90000"/>
              </a:lnSpc>
            </a:pPr>
            <a:r>
              <a:rPr lang="zh-CN" altLang="en-US" sz="1800">
                <a:sym typeface="宋体" panose="02010600030101010101" pitchFamily="2" charset="-122"/>
              </a:rPr>
              <a:t>事务是恢复和并发控制的基本单位</a:t>
            </a:r>
            <a:endParaRPr lang="en-US" altLang="zh-CN"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页脚占位符 4">
            <a:extLst>
              <a:ext uri="{FF2B5EF4-FFF2-40B4-BE49-F238E27FC236}">
                <a16:creationId xmlns:a16="http://schemas.microsoft.com/office/drawing/2014/main" id="{B57AAA41-4C27-4327-B39F-9D6EFED4351A}"/>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33794" name="Rectangle 2">
            <a:extLst>
              <a:ext uri="{FF2B5EF4-FFF2-40B4-BE49-F238E27FC236}">
                <a16:creationId xmlns:a16="http://schemas.microsoft.com/office/drawing/2014/main" id="{DF0639C1-00E2-4D32-BD18-5E863EE33C3C}"/>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数据转储（续）</a:t>
            </a:r>
          </a:p>
        </p:txBody>
      </p:sp>
      <p:sp>
        <p:nvSpPr>
          <p:cNvPr id="41988" name="Text Box 4">
            <a:extLst>
              <a:ext uri="{FF2B5EF4-FFF2-40B4-BE49-F238E27FC236}">
                <a16:creationId xmlns:a16="http://schemas.microsoft.com/office/drawing/2014/main" id="{567F2C61-3631-4018-87B7-F8A66CB7C832}"/>
              </a:ext>
            </a:extLst>
          </p:cNvPr>
          <p:cNvSpPr txBox="1">
            <a:spLocks noChangeArrowheads="1"/>
          </p:cNvSpPr>
          <p:nvPr/>
        </p:nvSpPr>
        <p:spPr bwMode="auto">
          <a:xfrm>
            <a:off x="900113" y="1700213"/>
            <a:ext cx="7467600" cy="3657600"/>
          </a:xfrm>
          <a:prstGeom prst="rect">
            <a:avLst/>
          </a:prstGeom>
          <a:gradFill rotWithShape="1">
            <a:gsLst>
              <a:gs pos="0">
                <a:srgbClr val="98D4FF"/>
              </a:gs>
              <a:gs pos="35001">
                <a:srgbClr val="B6DFFF"/>
              </a:gs>
              <a:gs pos="100000">
                <a:srgbClr val="E1F2FF"/>
              </a:gs>
            </a:gsLst>
            <a:lin ang="5400000" scaled="1"/>
          </a:gradFill>
          <a:ln w="9525">
            <a:solidFill>
              <a:srgbClr val="5FA6E7"/>
            </a:solidFill>
            <a:miter lim="800000"/>
          </a:ln>
          <a:effectLst>
            <a:outerShdw dist="20000" dir="5400000" algn="ctr" rotWithShape="0">
              <a:srgbClr val="000000">
                <a:alpha val="37000"/>
              </a:srgbClr>
            </a:outerShdw>
          </a:effectLst>
        </p:spPr>
        <p:txBody>
          <a:bodyPr/>
          <a:lstStyle/>
          <a:p>
            <a:pPr algn="just">
              <a:lnSpc>
                <a:spcPct val="160000"/>
              </a:lnSpc>
              <a:buSzPct val="100000"/>
              <a:buFont typeface="Wingdings" pitchFamily="2" charset="2"/>
              <a:buNone/>
              <a:defRPr/>
            </a:pPr>
            <a:r>
              <a:rPr lang="en-US" altLang="zh-CN" sz="1000" b="1" dirty="0">
                <a:latin typeface="宋体" pitchFamily="2" charset="-122"/>
              </a:rPr>
              <a:t>                                                     			 </a:t>
            </a:r>
            <a:r>
              <a:rPr lang="zh-CN" altLang="en-US" sz="2000" b="1" dirty="0">
                <a:solidFill>
                  <a:srgbClr val="FF0000"/>
                </a:solidFill>
                <a:latin typeface="宋体" pitchFamily="2" charset="-122"/>
              </a:rPr>
              <a:t>故障发生点</a:t>
            </a:r>
          </a:p>
          <a:p>
            <a:pPr algn="just">
              <a:lnSpc>
                <a:spcPct val="160000"/>
              </a:lnSpc>
              <a:buSzPct val="100000"/>
              <a:buFont typeface="Wingdings" pitchFamily="2" charset="2"/>
              <a:buNone/>
              <a:defRPr/>
            </a:pPr>
            <a:r>
              <a:rPr lang="zh-CN" altLang="en-US" sz="1600" b="1" dirty="0">
                <a:latin typeface="宋体" pitchFamily="2" charset="-122"/>
              </a:rPr>
              <a:t>                         </a:t>
            </a:r>
            <a:r>
              <a:rPr lang="zh-CN" altLang="en-US" sz="2000" b="1" dirty="0">
                <a:latin typeface="宋体" pitchFamily="2" charset="-122"/>
              </a:rPr>
              <a:t>转储</a:t>
            </a:r>
            <a:r>
              <a:rPr lang="zh-CN" altLang="en-US" sz="1600" b="1" dirty="0">
                <a:latin typeface="宋体" pitchFamily="2" charset="-122"/>
              </a:rPr>
              <a:t>      </a:t>
            </a:r>
            <a:r>
              <a:rPr lang="zh-CN" altLang="en-US" sz="2000" b="1" dirty="0">
                <a:latin typeface="宋体" pitchFamily="2" charset="-122"/>
              </a:rPr>
              <a:t>运行事务</a:t>
            </a:r>
            <a:endParaRPr lang="zh-CN" altLang="en-US" b="1" dirty="0">
              <a:latin typeface="宋体" pitchFamily="2" charset="-122"/>
            </a:endParaRPr>
          </a:p>
          <a:p>
            <a:pPr algn="just">
              <a:lnSpc>
                <a:spcPct val="160000"/>
              </a:lnSpc>
              <a:buSzPct val="100000"/>
              <a:buFont typeface="Wingdings" pitchFamily="2" charset="2"/>
              <a:buNone/>
              <a:defRPr/>
            </a:pPr>
            <a:r>
              <a:rPr lang="zh-CN" altLang="en-US" sz="2000" b="1" dirty="0">
                <a:latin typeface="宋体" pitchFamily="2" charset="-122"/>
              </a:rPr>
              <a:t>正常运行</a:t>
            </a:r>
            <a:r>
              <a:rPr lang="zh-CN" altLang="en-US" b="1" dirty="0">
                <a:latin typeface="宋体" pitchFamily="2" charset="-122"/>
              </a:rPr>
              <a:t>     ─┼───────┼─────────↓────</a:t>
            </a:r>
          </a:p>
          <a:p>
            <a:pPr algn="just">
              <a:lnSpc>
                <a:spcPct val="160000"/>
              </a:lnSpc>
              <a:buSzPct val="100000"/>
              <a:buFont typeface="Wingdings" pitchFamily="2" charset="2"/>
              <a:buNone/>
              <a:defRPr/>
            </a:pPr>
            <a:r>
              <a:rPr lang="zh-CN" altLang="en-US" b="1" dirty="0">
                <a:latin typeface="宋体" pitchFamily="2" charset="-122"/>
              </a:rPr>
              <a:t>                 </a:t>
            </a:r>
            <a:r>
              <a:rPr lang="en-US" altLang="zh-CN" b="1" dirty="0">
                <a:latin typeface="宋体" pitchFamily="2" charset="-122"/>
              </a:rPr>
              <a:t>T</a:t>
            </a:r>
            <a:r>
              <a:rPr lang="en-US" altLang="zh-CN" b="1" baseline="-25000" dirty="0">
                <a:latin typeface="宋体" pitchFamily="2" charset="-122"/>
              </a:rPr>
              <a:t>a</a:t>
            </a:r>
            <a:r>
              <a:rPr lang="en-US" altLang="zh-CN" b="1" dirty="0">
                <a:latin typeface="宋体" pitchFamily="2" charset="-122"/>
              </a:rPr>
              <a:t>        </a:t>
            </a:r>
            <a:r>
              <a:rPr lang="zh-CN" altLang="en-US" b="1" dirty="0">
                <a:latin typeface="宋体" pitchFamily="2" charset="-122"/>
              </a:rPr>
              <a:t>　　　</a:t>
            </a:r>
            <a:r>
              <a:rPr lang="en-US" altLang="zh-CN" b="1" dirty="0">
                <a:latin typeface="宋体" pitchFamily="2" charset="-122"/>
              </a:rPr>
              <a:t>T</a:t>
            </a:r>
            <a:r>
              <a:rPr lang="en-US" altLang="zh-CN" b="1" baseline="-25000" dirty="0">
                <a:latin typeface="宋体" pitchFamily="2" charset="-122"/>
              </a:rPr>
              <a:t>b</a:t>
            </a:r>
            <a:r>
              <a:rPr lang="en-US" altLang="zh-CN" b="1" dirty="0">
                <a:latin typeface="宋体" pitchFamily="2" charset="-122"/>
              </a:rPr>
              <a:t>        </a:t>
            </a:r>
            <a:r>
              <a:rPr lang="en-US" altLang="zh-CN" sz="2000" b="1" dirty="0">
                <a:latin typeface="宋体" pitchFamily="2" charset="-122"/>
              </a:rPr>
              <a:t>         </a:t>
            </a:r>
            <a:r>
              <a:rPr lang="en-US" altLang="zh-CN" sz="2000" b="1" dirty="0" err="1">
                <a:latin typeface="宋体" pitchFamily="2" charset="-122"/>
              </a:rPr>
              <a:t>T</a:t>
            </a:r>
            <a:r>
              <a:rPr lang="en-US" altLang="zh-CN" b="1" baseline="-25000" dirty="0" err="1">
                <a:latin typeface="宋体" pitchFamily="2" charset="-122"/>
              </a:rPr>
              <a:t>f</a:t>
            </a:r>
            <a:endParaRPr lang="en-US" altLang="zh-CN" b="1" baseline="-25000" dirty="0">
              <a:latin typeface="宋体" pitchFamily="2" charset="-122"/>
            </a:endParaRPr>
          </a:p>
          <a:p>
            <a:pPr algn="just">
              <a:lnSpc>
                <a:spcPct val="160000"/>
              </a:lnSpc>
              <a:buSzPct val="100000"/>
              <a:buFont typeface="Wingdings" pitchFamily="2" charset="2"/>
              <a:buNone/>
              <a:defRPr/>
            </a:pPr>
            <a:endParaRPr lang="en-US" altLang="zh-CN" b="1" dirty="0">
              <a:latin typeface="宋体" pitchFamily="2" charset="-122"/>
            </a:endParaRPr>
          </a:p>
          <a:p>
            <a:pPr algn="just">
              <a:lnSpc>
                <a:spcPct val="160000"/>
              </a:lnSpc>
              <a:buSzPct val="100000"/>
              <a:buFont typeface="Wingdings" pitchFamily="2" charset="2"/>
              <a:buNone/>
              <a:defRPr/>
            </a:pPr>
            <a:r>
              <a:rPr lang="en-US" altLang="zh-CN" b="1" dirty="0">
                <a:latin typeface="宋体" pitchFamily="2" charset="-122"/>
              </a:rPr>
              <a:t>            </a:t>
            </a:r>
            <a:r>
              <a:rPr lang="zh-CN" altLang="en-US" sz="2000" b="1" dirty="0">
                <a:latin typeface="宋体" pitchFamily="2" charset="-122"/>
              </a:rPr>
              <a:t>重装后备副本</a:t>
            </a:r>
            <a:r>
              <a:rPr lang="zh-CN" altLang="en-US" b="1" dirty="0">
                <a:latin typeface="宋体" pitchFamily="2" charset="-122"/>
              </a:rPr>
              <a:t>     </a:t>
            </a:r>
            <a:r>
              <a:rPr lang="zh-CN" altLang="en-US" sz="2000" b="1" dirty="0">
                <a:latin typeface="宋体" pitchFamily="2" charset="-122"/>
              </a:rPr>
              <a:t>重新运行事务</a:t>
            </a:r>
          </a:p>
          <a:p>
            <a:pPr algn="just">
              <a:lnSpc>
                <a:spcPct val="160000"/>
              </a:lnSpc>
              <a:buSzPct val="100000"/>
              <a:buFont typeface="Wingdings" pitchFamily="2" charset="2"/>
              <a:buNone/>
              <a:defRPr/>
            </a:pPr>
            <a:r>
              <a:rPr lang="zh-CN" altLang="en-US" sz="2000" b="1" dirty="0">
                <a:latin typeface="宋体" pitchFamily="2" charset="-122"/>
              </a:rPr>
              <a:t>恢复</a:t>
            </a:r>
            <a:r>
              <a:rPr lang="zh-CN" altLang="en-US" sz="1600" b="1" dirty="0">
                <a:latin typeface="宋体" pitchFamily="2" charset="-122"/>
              </a:rPr>
              <a:t> </a:t>
            </a:r>
            <a:r>
              <a:rPr lang="zh-CN" altLang="en-US" b="1" dirty="0">
                <a:latin typeface="宋体" pitchFamily="2" charset="-122"/>
              </a:rPr>
              <a:t>         ─┼───────┴－－－－－－－－－－－</a:t>
            </a:r>
            <a:r>
              <a:rPr lang="zh-CN" altLang="en-US" sz="2000" b="1" dirty="0">
                <a:latin typeface="宋体" pitchFamily="2" charset="-122"/>
              </a:rPr>
              <a:t>→</a:t>
            </a:r>
          </a:p>
          <a:p>
            <a:pPr algn="just">
              <a:buSzPct val="100000"/>
              <a:buFont typeface="Wingdings" pitchFamily="2" charset="2"/>
              <a:buNone/>
              <a:defRPr/>
            </a:pPr>
            <a:endParaRPr lang="en-US" b="1" dirty="0">
              <a:latin typeface="Times New Roman" pitchFamily="18" charset="0"/>
            </a:endParaRPr>
          </a:p>
        </p:txBody>
      </p:sp>
      <p:sp>
        <p:nvSpPr>
          <p:cNvPr id="33796" name="Text Box 5">
            <a:extLst>
              <a:ext uri="{FF2B5EF4-FFF2-40B4-BE49-F238E27FC236}">
                <a16:creationId xmlns:a16="http://schemas.microsoft.com/office/drawing/2014/main" id="{457A08BE-E1F1-4DD5-A055-49A83D55F2AB}"/>
              </a:ext>
            </a:extLst>
          </p:cNvPr>
          <p:cNvSpPr txBox="1">
            <a:spLocks noChangeArrowheads="1"/>
          </p:cNvSpPr>
          <p:nvPr/>
        </p:nvSpPr>
        <p:spPr bwMode="auto">
          <a:xfrm>
            <a:off x="611188" y="1125538"/>
            <a:ext cx="7350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SzPct val="100000"/>
              <a:buFont typeface="Wingdings" panose="05000000000000000000" pitchFamily="2" charset="2"/>
              <a:buNone/>
            </a:pPr>
            <a:r>
              <a:rPr lang="en-US" altLang="zh-CN" sz="2600" b="1">
                <a:latin typeface="Times New Roman" panose="02020603050405020304" pitchFamily="18" charset="0"/>
              </a:rPr>
              <a:t>[</a:t>
            </a:r>
            <a:r>
              <a:rPr lang="zh-CN" altLang="en-US" sz="2600" b="1">
                <a:latin typeface="Times New Roman" panose="02020603050405020304" pitchFamily="18" charset="0"/>
              </a:rPr>
              <a:t>例</a:t>
            </a:r>
            <a:r>
              <a:rPr lang="en-US" altLang="zh-CN" sz="2600" b="1">
                <a:latin typeface="Times New Roman" panose="02020603050405020304" pitchFamily="18" charset="0"/>
              </a:rPr>
              <a:t>]</a:t>
            </a:r>
          </a:p>
        </p:txBody>
      </p:sp>
      <p:sp>
        <p:nvSpPr>
          <p:cNvPr id="33797" name="Text Box 6">
            <a:extLst>
              <a:ext uri="{FF2B5EF4-FFF2-40B4-BE49-F238E27FC236}">
                <a16:creationId xmlns:a16="http://schemas.microsoft.com/office/drawing/2014/main" id="{F71811CC-C3B7-4DC1-8F77-C1C682E62B42}"/>
              </a:ext>
            </a:extLst>
          </p:cNvPr>
          <p:cNvSpPr txBox="1">
            <a:spLocks noChangeArrowheads="1"/>
          </p:cNvSpPr>
          <p:nvPr/>
        </p:nvSpPr>
        <p:spPr bwMode="auto">
          <a:xfrm>
            <a:off x="3421063" y="5878513"/>
            <a:ext cx="1335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SzPct val="100000"/>
              <a:buFont typeface="Wingdings" panose="05000000000000000000" pitchFamily="2" charset="2"/>
              <a:buNone/>
            </a:pPr>
            <a:r>
              <a:rPr lang="zh-CN" altLang="en-US" b="1">
                <a:latin typeface="Times New Roman" panose="02020603050405020304" pitchFamily="18" charset="0"/>
              </a:rPr>
              <a:t>转储和恢复</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页脚占位符 4">
            <a:extLst>
              <a:ext uri="{FF2B5EF4-FFF2-40B4-BE49-F238E27FC236}">
                <a16:creationId xmlns:a16="http://schemas.microsoft.com/office/drawing/2014/main" id="{1B30C42C-8F10-4411-8D0F-EE4282F88350}"/>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34818" name="Rectangle 2">
            <a:extLst>
              <a:ext uri="{FF2B5EF4-FFF2-40B4-BE49-F238E27FC236}">
                <a16:creationId xmlns:a16="http://schemas.microsoft.com/office/drawing/2014/main" id="{6F56EB99-C173-4393-BEF0-1677E7ED5C8C}"/>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数据转储（续）</a:t>
            </a:r>
          </a:p>
        </p:txBody>
      </p:sp>
      <p:sp>
        <p:nvSpPr>
          <p:cNvPr id="34819" name="Rectangle 3">
            <a:extLst>
              <a:ext uri="{FF2B5EF4-FFF2-40B4-BE49-F238E27FC236}">
                <a16:creationId xmlns:a16="http://schemas.microsoft.com/office/drawing/2014/main" id="{F9FA34CA-FCAC-4636-A3DA-840E6239D280}"/>
              </a:ext>
            </a:extLst>
          </p:cNvPr>
          <p:cNvSpPr>
            <a:spLocks noGrp="1" noChangeArrowheads="1"/>
          </p:cNvSpPr>
          <p:nvPr>
            <p:ph type="body" idx="4294967295"/>
          </p:nvPr>
        </p:nvSpPr>
        <p:spPr>
          <a:xfrm>
            <a:off x="457200" y="1196975"/>
            <a:ext cx="8229600" cy="4840288"/>
          </a:xfrm>
        </p:spPr>
        <p:txBody>
          <a:bodyPr/>
          <a:lstStyle/>
          <a:p>
            <a:pPr eaLnBrk="1" hangingPunct="1">
              <a:lnSpc>
                <a:spcPct val="130000"/>
              </a:lnSpc>
              <a:buFont typeface="Wingdings" panose="05000000000000000000" pitchFamily="2" charset="2"/>
              <a:buNone/>
            </a:pPr>
            <a:r>
              <a:rPr lang="zh-CN" altLang="en-US" sz="2400"/>
              <a:t>上图中：</a:t>
            </a:r>
          </a:p>
          <a:p>
            <a:pPr eaLnBrk="1" hangingPunct="1">
              <a:lnSpc>
                <a:spcPct val="130000"/>
              </a:lnSpc>
            </a:pPr>
            <a:r>
              <a:rPr lang="zh-CN" altLang="en-US" sz="2400"/>
              <a:t>系统在</a:t>
            </a:r>
            <a:r>
              <a:rPr lang="en-US" altLang="zh-CN" sz="2400" i="1"/>
              <a:t>T</a:t>
            </a:r>
            <a:r>
              <a:rPr lang="en-US" altLang="zh-CN" sz="2400" baseline="-25000"/>
              <a:t>a</a:t>
            </a:r>
            <a:r>
              <a:rPr lang="zh-CN" altLang="en-US" sz="2400"/>
              <a:t>时刻停止运行事务，进行数据库转储</a:t>
            </a:r>
          </a:p>
          <a:p>
            <a:pPr eaLnBrk="1" hangingPunct="1">
              <a:lnSpc>
                <a:spcPct val="130000"/>
              </a:lnSpc>
            </a:pPr>
            <a:r>
              <a:rPr lang="zh-CN" altLang="en-US" sz="2400"/>
              <a:t>在</a:t>
            </a:r>
            <a:r>
              <a:rPr lang="en-US" altLang="zh-CN" sz="2400" i="1"/>
              <a:t>T</a:t>
            </a:r>
            <a:r>
              <a:rPr lang="en-US" altLang="zh-CN" sz="2400" baseline="-25000"/>
              <a:t>b</a:t>
            </a:r>
            <a:r>
              <a:rPr lang="zh-CN" altLang="en-US" sz="2400"/>
              <a:t>时刻转储完毕，得到</a:t>
            </a:r>
            <a:r>
              <a:rPr lang="en-US" altLang="zh-CN" sz="2400" i="1"/>
              <a:t>T</a:t>
            </a:r>
            <a:r>
              <a:rPr lang="en-US" altLang="zh-CN" sz="2400" baseline="-25000"/>
              <a:t>b</a:t>
            </a:r>
            <a:r>
              <a:rPr lang="zh-CN" altLang="en-US" sz="2400"/>
              <a:t>时刻的数据库一致性副本</a:t>
            </a:r>
          </a:p>
          <a:p>
            <a:pPr eaLnBrk="1" hangingPunct="1">
              <a:lnSpc>
                <a:spcPct val="130000"/>
              </a:lnSpc>
            </a:pPr>
            <a:r>
              <a:rPr lang="zh-CN" altLang="en-US" sz="2400"/>
              <a:t>系统运行到</a:t>
            </a:r>
            <a:r>
              <a:rPr lang="en-US" altLang="zh-CN" sz="2400" i="1"/>
              <a:t>T</a:t>
            </a:r>
            <a:r>
              <a:rPr lang="en-US" altLang="zh-CN" sz="2400" baseline="-25000"/>
              <a:t>f</a:t>
            </a:r>
            <a:r>
              <a:rPr lang="zh-CN" altLang="en-US" sz="2400"/>
              <a:t>时刻发生故障</a:t>
            </a:r>
          </a:p>
          <a:p>
            <a:pPr eaLnBrk="1" hangingPunct="1">
              <a:lnSpc>
                <a:spcPct val="130000"/>
              </a:lnSpc>
            </a:pPr>
            <a:r>
              <a:rPr lang="zh-CN" altLang="en-US" sz="2400"/>
              <a:t>为恢复数据库，首先由数据库管理员重装数据库后备副本，将数据库恢复至</a:t>
            </a:r>
            <a:r>
              <a:rPr lang="en-US" altLang="zh-CN" sz="2400" i="1"/>
              <a:t>T</a:t>
            </a:r>
            <a:r>
              <a:rPr lang="en-US" altLang="zh-CN" sz="2400" baseline="-25000"/>
              <a:t>b</a:t>
            </a:r>
            <a:r>
              <a:rPr lang="zh-CN" altLang="en-US" sz="2400"/>
              <a:t>时刻的状态</a:t>
            </a:r>
          </a:p>
          <a:p>
            <a:pPr eaLnBrk="1" hangingPunct="1">
              <a:lnSpc>
                <a:spcPct val="130000"/>
              </a:lnSpc>
            </a:pPr>
            <a:r>
              <a:rPr lang="zh-CN" altLang="en-US" sz="2400"/>
              <a:t>重新运行自</a:t>
            </a:r>
            <a:r>
              <a:rPr lang="en-US" altLang="zh-CN" sz="2400" i="1"/>
              <a:t>T</a:t>
            </a:r>
            <a:r>
              <a:rPr lang="en-US" altLang="zh-CN" sz="2400" baseline="-25000"/>
              <a:t>b</a:t>
            </a:r>
            <a:r>
              <a:rPr lang="zh-CN" altLang="en-US" sz="2400"/>
              <a:t>～</a:t>
            </a:r>
            <a:r>
              <a:rPr lang="en-US" altLang="zh-CN" sz="2400" i="1"/>
              <a:t>T</a:t>
            </a:r>
            <a:r>
              <a:rPr lang="en-US" altLang="zh-CN" sz="2400" baseline="-25000"/>
              <a:t>f</a:t>
            </a:r>
            <a:r>
              <a:rPr lang="zh-CN" altLang="en-US" sz="2400"/>
              <a:t>时刻的所有更新事务，把数据库恢复到故障发生前的一致状态</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页脚占位符 4">
            <a:extLst>
              <a:ext uri="{FF2B5EF4-FFF2-40B4-BE49-F238E27FC236}">
                <a16:creationId xmlns:a16="http://schemas.microsoft.com/office/drawing/2014/main" id="{169D45D5-EFE5-4118-B69B-A71CA188F5E1}"/>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35842" name="Rectangle 2">
            <a:extLst>
              <a:ext uri="{FF2B5EF4-FFF2-40B4-BE49-F238E27FC236}">
                <a16:creationId xmlns:a16="http://schemas.microsoft.com/office/drawing/2014/main" id="{952D44DC-DFED-4E81-A1DC-C9348F148672}"/>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2.</a:t>
            </a:r>
            <a:r>
              <a:rPr lang="zh-CN" altLang="en-US" sz="3600"/>
              <a:t>转储方法</a:t>
            </a:r>
          </a:p>
        </p:txBody>
      </p:sp>
      <p:sp>
        <p:nvSpPr>
          <p:cNvPr id="35843" name="Rectangle 3">
            <a:extLst>
              <a:ext uri="{FF2B5EF4-FFF2-40B4-BE49-F238E27FC236}">
                <a16:creationId xmlns:a16="http://schemas.microsoft.com/office/drawing/2014/main" id="{D4CE5C8C-D900-48BB-B7E5-1287FC8BA124}"/>
              </a:ext>
            </a:extLst>
          </p:cNvPr>
          <p:cNvSpPr>
            <a:spLocks noGrp="1" noChangeArrowheads="1"/>
          </p:cNvSpPr>
          <p:nvPr>
            <p:ph type="body" idx="4294967295"/>
          </p:nvPr>
        </p:nvSpPr>
        <p:spPr>
          <a:xfrm>
            <a:off x="914400" y="1341438"/>
            <a:ext cx="7905750" cy="4495800"/>
          </a:xfrm>
        </p:spPr>
        <p:txBody>
          <a:bodyPr/>
          <a:lstStyle/>
          <a:p>
            <a:pPr eaLnBrk="1" hangingPunct="1">
              <a:lnSpc>
                <a:spcPct val="140000"/>
              </a:lnSpc>
              <a:buFont typeface="Wingdings" panose="05000000000000000000" pitchFamily="2" charset="2"/>
              <a:buNone/>
            </a:pPr>
            <a:r>
              <a:rPr lang="zh-CN" altLang="en-US"/>
              <a:t>（</a:t>
            </a:r>
            <a:r>
              <a:rPr lang="en-US" altLang="zh-CN"/>
              <a:t>1</a:t>
            </a:r>
            <a:r>
              <a:rPr lang="zh-CN" altLang="en-US"/>
              <a:t>）静态转储与动态转储</a:t>
            </a:r>
          </a:p>
          <a:p>
            <a:pPr eaLnBrk="1" hangingPunct="1">
              <a:lnSpc>
                <a:spcPct val="140000"/>
              </a:lnSpc>
              <a:buFont typeface="Wingdings" panose="05000000000000000000" pitchFamily="2" charset="2"/>
              <a:buNone/>
            </a:pPr>
            <a:r>
              <a:rPr lang="zh-CN" altLang="en-US"/>
              <a:t>（</a:t>
            </a:r>
            <a:r>
              <a:rPr lang="en-US" altLang="zh-CN"/>
              <a:t>2</a:t>
            </a:r>
            <a:r>
              <a:rPr lang="zh-CN" altLang="en-US"/>
              <a:t>）海量转储与增量转储</a:t>
            </a:r>
          </a:p>
          <a:p>
            <a:pPr eaLnBrk="1" hangingPunct="1">
              <a:lnSpc>
                <a:spcPct val="140000"/>
              </a:lnSpc>
              <a:buFont typeface="Wingdings" panose="05000000000000000000" pitchFamily="2" charset="2"/>
              <a:buNone/>
            </a:pPr>
            <a:r>
              <a:rPr lang="zh-CN" altLang="en-US"/>
              <a:t>（</a:t>
            </a:r>
            <a:r>
              <a:rPr lang="en-US" altLang="zh-CN"/>
              <a:t>3</a:t>
            </a:r>
            <a:r>
              <a:rPr lang="zh-CN" altLang="en-US"/>
              <a:t>）转储方法小结</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页脚占位符 4">
            <a:extLst>
              <a:ext uri="{FF2B5EF4-FFF2-40B4-BE49-F238E27FC236}">
                <a16:creationId xmlns:a16="http://schemas.microsoft.com/office/drawing/2014/main" id="{EF575146-81E9-4077-B5CA-FA2EEB0D930C}"/>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36866" name="Rectangle 2">
            <a:extLst>
              <a:ext uri="{FF2B5EF4-FFF2-40B4-BE49-F238E27FC236}">
                <a16:creationId xmlns:a16="http://schemas.microsoft.com/office/drawing/2014/main" id="{AB483DDF-4F11-468E-A0A7-2F69C3C5CD9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1</a:t>
            </a:r>
            <a:r>
              <a:rPr lang="zh-CN" altLang="en-US" sz="3600"/>
              <a:t>）静态转储与动态转储</a:t>
            </a:r>
          </a:p>
        </p:txBody>
      </p:sp>
      <p:sp>
        <p:nvSpPr>
          <p:cNvPr id="38915" name="Rectangle 3">
            <a:extLst>
              <a:ext uri="{FF2B5EF4-FFF2-40B4-BE49-F238E27FC236}">
                <a16:creationId xmlns:a16="http://schemas.microsoft.com/office/drawing/2014/main" id="{B4B36A88-FAA1-4E2D-965A-80693F8A06BD}"/>
              </a:ext>
            </a:extLst>
          </p:cNvPr>
          <p:cNvSpPr>
            <a:spLocks noGrp="1"/>
          </p:cNvSpPr>
          <p:nvPr>
            <p:ph type="body" idx="4294967295"/>
          </p:nvPr>
        </p:nvSpPr>
        <p:spPr>
          <a:xfrm>
            <a:off x="684213" y="1268413"/>
            <a:ext cx="7775575" cy="5113337"/>
          </a:xfrm>
          <a:ln>
            <a:miter/>
          </a:ln>
        </p:spPr>
        <p:txBody>
          <a:bodyPr/>
          <a:lstStyle/>
          <a:p>
            <a:pPr eaLnBrk="1" hangingPunct="1">
              <a:lnSpc>
                <a:spcPct val="120000"/>
              </a:lnSpc>
            </a:pPr>
            <a:r>
              <a:rPr lang="zh-CN" altLang="en-US" sz="2400" noProof="1"/>
              <a:t>静态转储</a:t>
            </a:r>
            <a:endParaRPr lang="en-US" altLang="x-none" sz="2400" noProof="1"/>
          </a:p>
          <a:p>
            <a:pPr lvl="1" eaLnBrk="1" hangingPunct="1">
              <a:lnSpc>
                <a:spcPct val="120000"/>
              </a:lnSpc>
            </a:pPr>
            <a:r>
              <a:rPr lang="zh-CN" altLang="en-US" noProof="1"/>
              <a:t>在系统中无运行事务时进行的转储操作</a:t>
            </a:r>
          </a:p>
          <a:p>
            <a:pPr lvl="1" eaLnBrk="1" hangingPunct="1">
              <a:lnSpc>
                <a:spcPct val="120000"/>
              </a:lnSpc>
            </a:pPr>
            <a:r>
              <a:rPr lang="zh-CN" altLang="en-US" noProof="1"/>
              <a:t>转储开始时数据库处于一致性状态</a:t>
            </a:r>
          </a:p>
          <a:p>
            <a:pPr lvl="1" eaLnBrk="1" hangingPunct="1">
              <a:lnSpc>
                <a:spcPct val="120000"/>
              </a:lnSpc>
            </a:pPr>
            <a:r>
              <a:rPr lang="zh-CN" altLang="en-US" noProof="1"/>
              <a:t>转储期间不允许对数据库的任何存取、修改活动</a:t>
            </a:r>
          </a:p>
          <a:p>
            <a:pPr lvl="1" eaLnBrk="1" hangingPunct="1">
              <a:lnSpc>
                <a:spcPct val="120000"/>
              </a:lnSpc>
            </a:pPr>
            <a:r>
              <a:rPr lang="zh-CN" altLang="en-US" noProof="1"/>
              <a:t>得到的一定是一个数据一致性的副本 </a:t>
            </a:r>
          </a:p>
          <a:p>
            <a:pPr marL="457200" lvl="1" indent="0" eaLnBrk="1" hangingPunct="1">
              <a:lnSpc>
                <a:spcPct val="120000"/>
              </a:lnSpc>
              <a:buFont typeface="Wingdings" panose="05000000000000000000" pitchFamily="2" charset="2"/>
              <a:buNone/>
            </a:pPr>
            <a:r>
              <a:rPr lang="zh-CN" altLang="en-US" noProof="1"/>
              <a:t>优点：实现简单</a:t>
            </a:r>
          </a:p>
          <a:p>
            <a:pPr marL="457200" lvl="1" indent="0" eaLnBrk="1" hangingPunct="1">
              <a:lnSpc>
                <a:spcPct val="120000"/>
              </a:lnSpc>
              <a:buFont typeface="Wingdings" panose="05000000000000000000" pitchFamily="2" charset="2"/>
              <a:buNone/>
            </a:pPr>
            <a:r>
              <a:rPr lang="zh-CN" altLang="en-US" noProof="1"/>
              <a:t>缺点：降低了数据库的可用性</a:t>
            </a:r>
          </a:p>
          <a:p>
            <a:pPr lvl="2" eaLnBrk="1" hangingPunct="1">
              <a:lnSpc>
                <a:spcPct val="120000"/>
              </a:lnSpc>
              <a:buSzPct val="87000"/>
              <a:buFont typeface="Wingdings" pitchFamily="2" charset="2"/>
              <a:buChar char="l"/>
            </a:pPr>
            <a:r>
              <a:rPr lang="zh-CN" altLang="en-US" sz="2200" noProof="1"/>
              <a:t>转储必须等待正运行的用户事务结束 </a:t>
            </a:r>
          </a:p>
          <a:p>
            <a:pPr lvl="2" eaLnBrk="1" hangingPunct="1">
              <a:lnSpc>
                <a:spcPct val="120000"/>
              </a:lnSpc>
              <a:buSzPct val="87000"/>
              <a:buFont typeface="Wingdings" pitchFamily="2" charset="2"/>
              <a:buChar char="l"/>
            </a:pPr>
            <a:r>
              <a:rPr lang="zh-CN" altLang="en-US" sz="2200" noProof="1"/>
              <a:t>新的事务必须等转储结束</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页脚占位符 4">
            <a:extLst>
              <a:ext uri="{FF2B5EF4-FFF2-40B4-BE49-F238E27FC236}">
                <a16:creationId xmlns:a16="http://schemas.microsoft.com/office/drawing/2014/main" id="{80163484-A2E8-4A9A-9A3B-5D47B6B200AC}"/>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37890" name="Rectangle 2">
            <a:extLst>
              <a:ext uri="{FF2B5EF4-FFF2-40B4-BE49-F238E27FC236}">
                <a16:creationId xmlns:a16="http://schemas.microsoft.com/office/drawing/2014/main" id="{33142498-5B41-43BD-A182-21D808098807}"/>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静态转储与动态转储（续）</a:t>
            </a:r>
          </a:p>
        </p:txBody>
      </p:sp>
      <p:sp>
        <p:nvSpPr>
          <p:cNvPr id="39939" name="Rectangle 3">
            <a:extLst>
              <a:ext uri="{FF2B5EF4-FFF2-40B4-BE49-F238E27FC236}">
                <a16:creationId xmlns:a16="http://schemas.microsoft.com/office/drawing/2014/main" id="{E70F0E3D-2680-4948-BBAB-19CBD0230A4A}"/>
              </a:ext>
            </a:extLst>
          </p:cNvPr>
          <p:cNvSpPr>
            <a:spLocks noGrp="1"/>
          </p:cNvSpPr>
          <p:nvPr>
            <p:ph type="body" idx="4294967295"/>
          </p:nvPr>
        </p:nvSpPr>
        <p:spPr>
          <a:xfrm>
            <a:off x="457200" y="1052513"/>
            <a:ext cx="8229600" cy="4984750"/>
          </a:xfrm>
          <a:ln>
            <a:miter/>
          </a:ln>
        </p:spPr>
        <p:txBody>
          <a:bodyPr/>
          <a:lstStyle/>
          <a:p>
            <a:pPr eaLnBrk="1" hangingPunct="1">
              <a:lnSpc>
                <a:spcPct val="120000"/>
              </a:lnSpc>
              <a:spcBef>
                <a:spcPct val="0"/>
              </a:spcBef>
            </a:pPr>
            <a:r>
              <a:rPr lang="zh-CN" altLang="en-US" sz="2400" noProof="1"/>
              <a:t>动态转储</a:t>
            </a:r>
            <a:endParaRPr lang="en-US" altLang="x-none" sz="2400" noProof="1"/>
          </a:p>
          <a:p>
            <a:pPr lvl="1" eaLnBrk="1" hangingPunct="1">
              <a:lnSpc>
                <a:spcPct val="120000"/>
              </a:lnSpc>
              <a:spcBef>
                <a:spcPct val="0"/>
              </a:spcBef>
            </a:pPr>
            <a:r>
              <a:rPr lang="zh-CN" altLang="en-US" noProof="1"/>
              <a:t>转储操作与用户事务并发进行</a:t>
            </a:r>
          </a:p>
          <a:p>
            <a:pPr lvl="1" eaLnBrk="1" hangingPunct="1">
              <a:lnSpc>
                <a:spcPct val="120000"/>
              </a:lnSpc>
              <a:spcBef>
                <a:spcPct val="0"/>
              </a:spcBef>
            </a:pPr>
            <a:r>
              <a:rPr lang="zh-CN" altLang="en-US" noProof="1"/>
              <a:t>转储期间允许对数据库进行存取或修改</a:t>
            </a:r>
          </a:p>
          <a:p>
            <a:pPr marL="457200" lvl="1" indent="0" eaLnBrk="1" hangingPunct="1">
              <a:lnSpc>
                <a:spcPct val="120000"/>
              </a:lnSpc>
              <a:spcBef>
                <a:spcPct val="0"/>
              </a:spcBef>
              <a:buFont typeface="Wingdings" panose="05000000000000000000" pitchFamily="2" charset="2"/>
              <a:buNone/>
            </a:pPr>
            <a:r>
              <a:rPr lang="zh-CN" altLang="en-US" noProof="1"/>
              <a:t>优点</a:t>
            </a:r>
          </a:p>
          <a:p>
            <a:pPr lvl="2" eaLnBrk="1" hangingPunct="1">
              <a:lnSpc>
                <a:spcPct val="120000"/>
              </a:lnSpc>
              <a:spcBef>
                <a:spcPct val="0"/>
              </a:spcBef>
              <a:buSzPct val="87000"/>
              <a:buFont typeface="Wingdings" pitchFamily="2" charset="2"/>
              <a:buChar char="l"/>
            </a:pPr>
            <a:r>
              <a:rPr lang="zh-CN" altLang="en-US" sz="2200" noProof="1"/>
              <a:t>不用等待正在运行的用户事务结束</a:t>
            </a:r>
          </a:p>
          <a:p>
            <a:pPr lvl="2" eaLnBrk="1" hangingPunct="1">
              <a:lnSpc>
                <a:spcPct val="120000"/>
              </a:lnSpc>
              <a:spcBef>
                <a:spcPct val="0"/>
              </a:spcBef>
              <a:buSzPct val="87000"/>
              <a:buFont typeface="Wingdings" pitchFamily="2" charset="2"/>
              <a:buChar char="l"/>
            </a:pPr>
            <a:r>
              <a:rPr lang="zh-CN" altLang="en-US" sz="2200" noProof="1"/>
              <a:t>不会影响新事务的运行</a:t>
            </a:r>
          </a:p>
          <a:p>
            <a:pPr marL="457200" lvl="1" indent="0" eaLnBrk="1" hangingPunct="1">
              <a:lnSpc>
                <a:spcPct val="120000"/>
              </a:lnSpc>
              <a:spcBef>
                <a:spcPct val="0"/>
              </a:spcBef>
              <a:buFont typeface="Wingdings" panose="05000000000000000000" pitchFamily="2" charset="2"/>
              <a:buNone/>
            </a:pPr>
            <a:r>
              <a:rPr lang="zh-CN" altLang="en-US" noProof="1"/>
              <a:t>缺点</a:t>
            </a:r>
          </a:p>
          <a:p>
            <a:pPr lvl="2" eaLnBrk="1" hangingPunct="1">
              <a:lnSpc>
                <a:spcPct val="120000"/>
              </a:lnSpc>
              <a:spcBef>
                <a:spcPct val="0"/>
              </a:spcBef>
              <a:buSzPct val="87000"/>
              <a:buFont typeface="Wingdings" pitchFamily="2" charset="2"/>
              <a:buChar char="l"/>
            </a:pPr>
            <a:r>
              <a:rPr lang="zh-CN" altLang="en-US" sz="2200" noProof="1"/>
              <a:t>不能保证副本中的数据正确有效</a:t>
            </a:r>
            <a:endParaRPr lang="en-US" altLang="zh-CN" sz="2200" noProof="1"/>
          </a:p>
          <a:p>
            <a:pPr lvl="2" eaLnBrk="1" hangingPunct="1">
              <a:lnSpc>
                <a:spcPct val="120000"/>
              </a:lnSpc>
              <a:spcBef>
                <a:spcPct val="0"/>
              </a:spcBef>
              <a:buSzPct val="87000"/>
              <a:buFont typeface="Wingdings" pitchFamily="2" charset="2"/>
              <a:buChar char="l"/>
            </a:pPr>
            <a:r>
              <a:rPr lang="zh-CN" altLang="en-US" sz="2200" noProof="1"/>
              <a:t>例</a:t>
            </a:r>
            <a:r>
              <a:rPr lang="zh-CN" altLang="zh-CN" sz="2200" noProof="1"/>
              <a:t>在转储期间的</a:t>
            </a:r>
            <a:r>
              <a:rPr lang="zh-CN" altLang="en-US" sz="2200" noProof="1"/>
              <a:t>某时刻</a:t>
            </a:r>
            <a:r>
              <a:rPr lang="en-US" altLang="zh-CN" sz="2200" i="1" noProof="1"/>
              <a:t>T</a:t>
            </a:r>
            <a:r>
              <a:rPr lang="en-US" altLang="zh-CN" sz="2200" baseline="-25000" noProof="1"/>
              <a:t>c</a:t>
            </a:r>
            <a:r>
              <a:rPr lang="zh-CN" altLang="zh-CN" sz="2200" noProof="1"/>
              <a:t>，系统把数据</a:t>
            </a:r>
            <a:r>
              <a:rPr lang="en-US" altLang="zh-CN" sz="2200" noProof="1"/>
              <a:t>A=100</a:t>
            </a:r>
            <a:r>
              <a:rPr lang="zh-CN" altLang="zh-CN" sz="2200" noProof="1"/>
              <a:t>转储到磁带上，而在下一时刻</a:t>
            </a:r>
            <a:r>
              <a:rPr lang="en-US" altLang="zh-CN" sz="2200" i="1" noProof="1"/>
              <a:t>T</a:t>
            </a:r>
            <a:r>
              <a:rPr lang="en-US" altLang="zh-CN" sz="2200" baseline="-25000" noProof="1"/>
              <a:t>d</a:t>
            </a:r>
            <a:r>
              <a:rPr lang="zh-CN" altLang="zh-CN" sz="2200" noProof="1"/>
              <a:t>，某一事务将</a:t>
            </a:r>
            <a:r>
              <a:rPr lang="en-US" altLang="zh-CN" sz="2200" noProof="1"/>
              <a:t>A</a:t>
            </a:r>
            <a:r>
              <a:rPr lang="zh-CN" altLang="zh-CN" sz="2200" noProof="1"/>
              <a:t>改为</a:t>
            </a:r>
            <a:r>
              <a:rPr lang="en-US" altLang="zh-CN" sz="2200" noProof="1"/>
              <a:t>200</a:t>
            </a:r>
            <a:r>
              <a:rPr lang="zh-CN" altLang="zh-CN" sz="2400" noProof="1"/>
              <a:t>。</a:t>
            </a:r>
            <a:endParaRPr lang="en-US" altLang="zh-CN" sz="2400" noProof="1"/>
          </a:p>
          <a:p>
            <a:pPr lvl="2" eaLnBrk="1" hangingPunct="1">
              <a:lnSpc>
                <a:spcPct val="120000"/>
              </a:lnSpc>
              <a:spcBef>
                <a:spcPct val="0"/>
              </a:spcBef>
              <a:buSzPct val="87000"/>
              <a:buFont typeface="Arial" panose="020B0604020202020204" pitchFamily="34" charset="0"/>
              <a:buNone/>
            </a:pPr>
            <a:r>
              <a:rPr lang="en-US" altLang="zh-CN" sz="2400" noProof="1"/>
              <a:t>   </a:t>
            </a:r>
            <a:r>
              <a:rPr lang="zh-CN" altLang="zh-CN" sz="2200" noProof="1"/>
              <a:t>后备副本上的</a:t>
            </a:r>
            <a:r>
              <a:rPr lang="en-US" altLang="zh-CN" sz="2200" noProof="1"/>
              <a:t>A</a:t>
            </a:r>
            <a:r>
              <a:rPr lang="zh-CN" altLang="zh-CN" sz="2200" noProof="1">
                <a:solidFill>
                  <a:srgbClr val="FF00FF"/>
                </a:solidFill>
              </a:rPr>
              <a:t>过时</a:t>
            </a:r>
            <a:r>
              <a:rPr lang="zh-CN" altLang="zh-CN" sz="2200" noProof="1"/>
              <a:t>了</a:t>
            </a:r>
            <a:endParaRPr lang="zh-CN" altLang="en-US" sz="2200" noProof="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页脚占位符 4">
            <a:extLst>
              <a:ext uri="{FF2B5EF4-FFF2-40B4-BE49-F238E27FC236}">
                <a16:creationId xmlns:a16="http://schemas.microsoft.com/office/drawing/2014/main" id="{1B9255A6-490B-493A-A0FA-492C31444D9B}"/>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38914" name="Rectangle 2">
            <a:extLst>
              <a:ext uri="{FF2B5EF4-FFF2-40B4-BE49-F238E27FC236}">
                <a16:creationId xmlns:a16="http://schemas.microsoft.com/office/drawing/2014/main" id="{B57F50E2-B7ED-43F6-AF3F-B578C4BAE081}"/>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静态转储与动态转储（续）</a:t>
            </a:r>
          </a:p>
        </p:txBody>
      </p:sp>
      <p:sp>
        <p:nvSpPr>
          <p:cNvPr id="38915" name="Rectangle 3">
            <a:extLst>
              <a:ext uri="{FF2B5EF4-FFF2-40B4-BE49-F238E27FC236}">
                <a16:creationId xmlns:a16="http://schemas.microsoft.com/office/drawing/2014/main" id="{904F0890-8951-454A-8BC3-E7FF696895B8}"/>
              </a:ext>
            </a:extLst>
          </p:cNvPr>
          <p:cNvSpPr>
            <a:spLocks noGrp="1" noChangeArrowheads="1"/>
          </p:cNvSpPr>
          <p:nvPr>
            <p:ph type="body" idx="4294967295"/>
          </p:nvPr>
        </p:nvSpPr>
        <p:spPr>
          <a:xfrm>
            <a:off x="457200" y="1341438"/>
            <a:ext cx="8229600" cy="4983162"/>
          </a:xfrm>
        </p:spPr>
        <p:txBody>
          <a:bodyPr/>
          <a:lstStyle/>
          <a:p>
            <a:pPr eaLnBrk="1" hangingPunct="1">
              <a:lnSpc>
                <a:spcPct val="110000"/>
              </a:lnSpc>
              <a:spcBef>
                <a:spcPct val="60000"/>
              </a:spcBef>
            </a:pPr>
            <a:r>
              <a:rPr lang="zh-CN" altLang="en-US"/>
              <a:t>利用动态转储得到的副本进行故障恢复</a:t>
            </a:r>
          </a:p>
          <a:p>
            <a:pPr lvl="1" eaLnBrk="1" hangingPunct="1">
              <a:lnSpc>
                <a:spcPct val="140000"/>
              </a:lnSpc>
              <a:spcBef>
                <a:spcPct val="60000"/>
              </a:spcBef>
            </a:pPr>
            <a:r>
              <a:rPr lang="zh-CN" altLang="en-US"/>
              <a:t>需要把动态转储期间各事务对数据库的修改活动登记下来，建立日志文件</a:t>
            </a:r>
          </a:p>
          <a:p>
            <a:pPr lvl="1" eaLnBrk="1" hangingPunct="1">
              <a:lnSpc>
                <a:spcPct val="140000"/>
              </a:lnSpc>
              <a:spcBef>
                <a:spcPct val="60000"/>
              </a:spcBef>
            </a:pPr>
            <a:r>
              <a:rPr lang="zh-CN" altLang="en-US"/>
              <a:t>后备副本加上日志文件就能把数据库恢复到某一时刻的正确状态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页脚占位符 4">
            <a:extLst>
              <a:ext uri="{FF2B5EF4-FFF2-40B4-BE49-F238E27FC236}">
                <a16:creationId xmlns:a16="http://schemas.microsoft.com/office/drawing/2014/main" id="{2BBC96F6-74FF-488B-BCFF-0C961549E775}"/>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39938" name="Rectangle 2">
            <a:extLst>
              <a:ext uri="{FF2B5EF4-FFF2-40B4-BE49-F238E27FC236}">
                <a16:creationId xmlns:a16="http://schemas.microsoft.com/office/drawing/2014/main" id="{3AB9C5CD-124C-4657-AD74-D12706D077F1}"/>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2</a:t>
            </a:r>
            <a:r>
              <a:rPr lang="zh-CN" altLang="en-US" sz="3600"/>
              <a:t>）海量转储与增量转储</a:t>
            </a:r>
          </a:p>
        </p:txBody>
      </p:sp>
      <p:sp>
        <p:nvSpPr>
          <p:cNvPr id="39939" name="Rectangle 3">
            <a:extLst>
              <a:ext uri="{FF2B5EF4-FFF2-40B4-BE49-F238E27FC236}">
                <a16:creationId xmlns:a16="http://schemas.microsoft.com/office/drawing/2014/main" id="{8D9C2C7F-31C2-42D5-A128-7346C3744A67}"/>
              </a:ext>
            </a:extLst>
          </p:cNvPr>
          <p:cNvSpPr>
            <a:spLocks noGrp="1" noChangeArrowheads="1"/>
          </p:cNvSpPr>
          <p:nvPr>
            <p:ph type="body" idx="4294967295"/>
          </p:nvPr>
        </p:nvSpPr>
        <p:spPr>
          <a:xfrm>
            <a:off x="457200" y="1268413"/>
            <a:ext cx="8229600" cy="4840287"/>
          </a:xfrm>
        </p:spPr>
        <p:txBody>
          <a:bodyPr/>
          <a:lstStyle/>
          <a:p>
            <a:pPr eaLnBrk="1" hangingPunct="1">
              <a:lnSpc>
                <a:spcPct val="150000"/>
              </a:lnSpc>
              <a:spcBef>
                <a:spcPct val="0"/>
              </a:spcBef>
            </a:pPr>
            <a:r>
              <a:rPr lang="zh-CN" altLang="en-US">
                <a:solidFill>
                  <a:srgbClr val="0066FF"/>
                </a:solidFill>
              </a:rPr>
              <a:t>海量转储</a:t>
            </a:r>
            <a:r>
              <a:rPr lang="en-US" altLang="zh-CN"/>
              <a:t>: </a:t>
            </a:r>
            <a:r>
              <a:rPr lang="zh-CN" altLang="en-US"/>
              <a:t>每次转储全部数据库</a:t>
            </a:r>
            <a:endParaRPr lang="en-US" altLang="zh-CN"/>
          </a:p>
          <a:p>
            <a:pPr eaLnBrk="1" hangingPunct="1">
              <a:lnSpc>
                <a:spcPct val="150000"/>
              </a:lnSpc>
              <a:spcBef>
                <a:spcPct val="0"/>
              </a:spcBef>
            </a:pPr>
            <a:r>
              <a:rPr lang="zh-CN" altLang="en-US">
                <a:solidFill>
                  <a:srgbClr val="0066FF"/>
                </a:solidFill>
              </a:rPr>
              <a:t>增量转储</a:t>
            </a:r>
            <a:r>
              <a:rPr lang="en-US" altLang="zh-CN"/>
              <a:t>: </a:t>
            </a:r>
            <a:r>
              <a:rPr lang="zh-CN" altLang="en-US"/>
              <a:t>只转储上次转储后更新过的数据</a:t>
            </a:r>
          </a:p>
          <a:p>
            <a:pPr marL="457200" lvl="1" indent="0" eaLnBrk="1" hangingPunct="1">
              <a:lnSpc>
                <a:spcPct val="150000"/>
              </a:lnSpc>
              <a:spcBef>
                <a:spcPct val="0"/>
              </a:spcBef>
              <a:buFont typeface="Wingdings" panose="05000000000000000000" pitchFamily="2" charset="2"/>
              <a:buNone/>
            </a:pPr>
            <a:r>
              <a:rPr lang="zh-CN" altLang="en-US"/>
              <a:t>海量转储与增量转储比较</a:t>
            </a:r>
          </a:p>
          <a:p>
            <a:pPr lvl="2" indent="-285750" eaLnBrk="1" hangingPunct="1">
              <a:lnSpc>
                <a:spcPct val="140000"/>
              </a:lnSpc>
            </a:pPr>
            <a:r>
              <a:rPr lang="zh-CN" altLang="en-US"/>
              <a:t>从恢复角度看，使用海量转储得到的后备副本进行恢复往往更方便</a:t>
            </a:r>
          </a:p>
          <a:p>
            <a:pPr lvl="2" indent="-285750" eaLnBrk="1" hangingPunct="1">
              <a:lnSpc>
                <a:spcPct val="140000"/>
              </a:lnSpc>
            </a:pPr>
            <a:r>
              <a:rPr lang="zh-CN" altLang="en-US"/>
              <a:t>如果数据库很大，事务处理又十分频繁，则增量转储方式更实用更有效</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页脚占位符 4">
            <a:extLst>
              <a:ext uri="{FF2B5EF4-FFF2-40B4-BE49-F238E27FC236}">
                <a16:creationId xmlns:a16="http://schemas.microsoft.com/office/drawing/2014/main" id="{EA00D187-0F70-4F50-9D0E-F1381F4D6534}"/>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40962" name="Rectangle 2">
            <a:extLst>
              <a:ext uri="{FF2B5EF4-FFF2-40B4-BE49-F238E27FC236}">
                <a16:creationId xmlns:a16="http://schemas.microsoft.com/office/drawing/2014/main" id="{FC95DC40-C70C-48A7-94AE-4058E212B7C7}"/>
              </a:ext>
            </a:extLst>
          </p:cNvPr>
          <p:cNvSpPr>
            <a:spLocks noGrp="1" noChangeArrowheads="1"/>
          </p:cNvSpPr>
          <p:nvPr>
            <p:ph type="title" idx="4294967295"/>
          </p:nvPr>
        </p:nvSpPr>
        <p:spPr>
          <a:xfrm>
            <a:off x="914400" y="201613"/>
            <a:ext cx="7391400" cy="563562"/>
          </a:xfrm>
        </p:spPr>
        <p:txBody>
          <a:bodyPr/>
          <a:lstStyle/>
          <a:p>
            <a:pPr eaLnBrk="1" hangingPunct="1"/>
            <a:r>
              <a:rPr lang="zh-CN" altLang="en-US" sz="3600"/>
              <a:t>（</a:t>
            </a:r>
            <a:r>
              <a:rPr lang="en-US" altLang="zh-CN" sz="3600"/>
              <a:t>3</a:t>
            </a:r>
            <a:r>
              <a:rPr lang="zh-CN" altLang="en-US" sz="3600"/>
              <a:t>）转储方法小结</a:t>
            </a:r>
          </a:p>
        </p:txBody>
      </p:sp>
      <p:sp>
        <p:nvSpPr>
          <p:cNvPr id="40963" name="Rectangle 3">
            <a:extLst>
              <a:ext uri="{FF2B5EF4-FFF2-40B4-BE49-F238E27FC236}">
                <a16:creationId xmlns:a16="http://schemas.microsoft.com/office/drawing/2014/main" id="{355BD220-9D84-401A-9D06-8D3E10697388}"/>
              </a:ext>
            </a:extLst>
          </p:cNvPr>
          <p:cNvSpPr>
            <a:spLocks noGrp="1" noChangeArrowheads="1"/>
          </p:cNvSpPr>
          <p:nvPr>
            <p:ph type="body" idx="4294967295"/>
          </p:nvPr>
        </p:nvSpPr>
        <p:spPr>
          <a:xfrm>
            <a:off x="457200" y="1185863"/>
            <a:ext cx="8229600" cy="4495800"/>
          </a:xfrm>
        </p:spPr>
        <p:txBody>
          <a:bodyPr/>
          <a:lstStyle/>
          <a:p>
            <a:pPr eaLnBrk="1" hangingPunct="1"/>
            <a:r>
              <a:rPr lang="zh-CN" altLang="en-US"/>
              <a:t>转储方法分类</a:t>
            </a:r>
          </a:p>
        </p:txBody>
      </p:sp>
      <p:grpSp>
        <p:nvGrpSpPr>
          <p:cNvPr id="40964" name="组合 41">
            <a:extLst>
              <a:ext uri="{FF2B5EF4-FFF2-40B4-BE49-F238E27FC236}">
                <a16:creationId xmlns:a16="http://schemas.microsoft.com/office/drawing/2014/main" id="{9D28FDA0-1354-4A55-A19E-9BDBF78EDB52}"/>
              </a:ext>
            </a:extLst>
          </p:cNvPr>
          <p:cNvGrpSpPr>
            <a:grpSpLocks/>
          </p:cNvGrpSpPr>
          <p:nvPr/>
        </p:nvGrpSpPr>
        <p:grpSpPr bwMode="auto">
          <a:xfrm>
            <a:off x="1177925" y="2124075"/>
            <a:ext cx="6781800" cy="2449513"/>
            <a:chOff x="1187450" y="2924175"/>
            <a:chExt cx="6781800" cy="2449475"/>
          </a:xfrm>
        </p:grpSpPr>
        <p:grpSp>
          <p:nvGrpSpPr>
            <p:cNvPr id="40965" name="Group 5">
              <a:extLst>
                <a:ext uri="{FF2B5EF4-FFF2-40B4-BE49-F238E27FC236}">
                  <a16:creationId xmlns:a16="http://schemas.microsoft.com/office/drawing/2014/main" id="{E0835F44-226B-4C6C-A8B1-D9440FBC7E9C}"/>
                </a:ext>
              </a:extLst>
            </p:cNvPr>
            <p:cNvGrpSpPr>
              <a:grpSpLocks/>
            </p:cNvGrpSpPr>
            <p:nvPr/>
          </p:nvGrpSpPr>
          <p:grpSpPr bwMode="auto">
            <a:xfrm>
              <a:off x="1187450" y="2924175"/>
              <a:ext cx="6781800" cy="2449475"/>
              <a:chOff x="0" y="0"/>
              <a:chExt cx="2282" cy="1858"/>
            </a:xfrm>
          </p:grpSpPr>
          <p:grpSp>
            <p:nvGrpSpPr>
              <p:cNvPr id="40966" name="Group 6">
                <a:extLst>
                  <a:ext uri="{FF2B5EF4-FFF2-40B4-BE49-F238E27FC236}">
                    <a16:creationId xmlns:a16="http://schemas.microsoft.com/office/drawing/2014/main" id="{BFFA189A-889E-4588-B17C-780908A5673A}"/>
                  </a:ext>
                </a:extLst>
              </p:cNvPr>
              <p:cNvGrpSpPr>
                <a:grpSpLocks/>
              </p:cNvGrpSpPr>
              <p:nvPr/>
            </p:nvGrpSpPr>
            <p:grpSpPr bwMode="auto">
              <a:xfrm>
                <a:off x="3" y="3"/>
                <a:ext cx="2276" cy="1855"/>
                <a:chOff x="0" y="0"/>
                <a:chExt cx="2276" cy="1855"/>
              </a:xfrm>
            </p:grpSpPr>
            <p:grpSp>
              <p:nvGrpSpPr>
                <p:cNvPr id="40967" name="Group 7">
                  <a:extLst>
                    <a:ext uri="{FF2B5EF4-FFF2-40B4-BE49-F238E27FC236}">
                      <a16:creationId xmlns:a16="http://schemas.microsoft.com/office/drawing/2014/main" id="{D083C869-841E-4599-9A76-6104D0EB34B6}"/>
                    </a:ext>
                  </a:extLst>
                </p:cNvPr>
                <p:cNvGrpSpPr>
                  <a:grpSpLocks/>
                </p:cNvGrpSpPr>
                <p:nvPr/>
              </p:nvGrpSpPr>
              <p:grpSpPr bwMode="auto">
                <a:xfrm>
                  <a:off x="0" y="0"/>
                  <a:ext cx="852" cy="768"/>
                  <a:chOff x="0" y="0"/>
                  <a:chExt cx="852" cy="768"/>
                </a:xfrm>
              </p:grpSpPr>
              <p:sp>
                <p:nvSpPr>
                  <p:cNvPr id="40968" name="Rectangle 7">
                    <a:extLst>
                      <a:ext uri="{FF2B5EF4-FFF2-40B4-BE49-F238E27FC236}">
                        <a16:creationId xmlns:a16="http://schemas.microsoft.com/office/drawing/2014/main" id="{DD5482EB-6B1E-4391-9BF1-38044056F844}"/>
                      </a:ext>
                    </a:extLst>
                  </p:cNvPr>
                  <p:cNvSpPr>
                    <a:spLocks noChangeArrowheads="1"/>
                  </p:cNvSpPr>
                  <p:nvPr/>
                </p:nvSpPr>
                <p:spPr bwMode="auto">
                  <a:xfrm>
                    <a:off x="43" y="0"/>
                    <a:ext cx="76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anose="05000000000000000000" pitchFamily="2" charset="2"/>
                      <a:buNone/>
                    </a:pPr>
                    <a:r>
                      <a:rPr lang="en-US" altLang="zh-CN" sz="1000" b="1">
                        <a:latin typeface="Times New Roman" panose="02020603050405020304" pitchFamily="18" charset="0"/>
                      </a:rPr>
                      <a:t> </a:t>
                    </a:r>
                  </a:p>
                  <a:p>
                    <a:pPr algn="ctr">
                      <a:buSzPct val="100000"/>
                      <a:buFont typeface="Wingdings" panose="05000000000000000000" pitchFamily="2" charset="2"/>
                      <a:buNone/>
                    </a:pPr>
                    <a:endParaRPr lang="en-US" altLang="zh-CN" sz="2400" b="1">
                      <a:latin typeface="Times New Roman" panose="02020603050405020304" pitchFamily="18" charset="0"/>
                    </a:endParaRPr>
                  </a:p>
                </p:txBody>
              </p:sp>
              <p:sp>
                <p:nvSpPr>
                  <p:cNvPr id="40969" name="Rectangle 8">
                    <a:extLst>
                      <a:ext uri="{FF2B5EF4-FFF2-40B4-BE49-F238E27FC236}">
                        <a16:creationId xmlns:a16="http://schemas.microsoft.com/office/drawing/2014/main" id="{C631F771-C021-43ED-93CB-78D7A769416C}"/>
                      </a:ext>
                    </a:extLst>
                  </p:cNvPr>
                  <p:cNvSpPr>
                    <a:spLocks noChangeArrowheads="1"/>
                  </p:cNvSpPr>
                  <p:nvPr/>
                </p:nvSpPr>
                <p:spPr bwMode="auto">
                  <a:xfrm>
                    <a:off x="0" y="0"/>
                    <a:ext cx="852" cy="76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anose="05000000000000000000" pitchFamily="2" charset="2"/>
                      <a:buNone/>
                    </a:pPr>
                    <a:endParaRPr lang="zh-CN" altLang="zh-CN" b="1">
                      <a:latin typeface="Times New Roman" panose="02020603050405020304" pitchFamily="18" charset="0"/>
                    </a:endParaRPr>
                  </a:p>
                </p:txBody>
              </p:sp>
            </p:grpSp>
            <p:grpSp>
              <p:nvGrpSpPr>
                <p:cNvPr id="40970" name="Group 10">
                  <a:extLst>
                    <a:ext uri="{FF2B5EF4-FFF2-40B4-BE49-F238E27FC236}">
                      <a16:creationId xmlns:a16="http://schemas.microsoft.com/office/drawing/2014/main" id="{02139005-F6B7-40ED-B62C-C31E20CAC701}"/>
                    </a:ext>
                  </a:extLst>
                </p:cNvPr>
                <p:cNvGrpSpPr>
                  <a:grpSpLocks/>
                </p:cNvGrpSpPr>
                <p:nvPr/>
              </p:nvGrpSpPr>
              <p:grpSpPr bwMode="auto">
                <a:xfrm>
                  <a:off x="852" y="0"/>
                  <a:ext cx="1424" cy="384"/>
                  <a:chOff x="0" y="0"/>
                  <a:chExt cx="1424" cy="384"/>
                </a:xfrm>
              </p:grpSpPr>
              <p:sp>
                <p:nvSpPr>
                  <p:cNvPr id="40971" name="Rectangle 10">
                    <a:extLst>
                      <a:ext uri="{FF2B5EF4-FFF2-40B4-BE49-F238E27FC236}">
                        <a16:creationId xmlns:a16="http://schemas.microsoft.com/office/drawing/2014/main" id="{7D8E515E-627F-4029-809D-2EB157828C18}"/>
                      </a:ext>
                    </a:extLst>
                  </p:cNvPr>
                  <p:cNvSpPr>
                    <a:spLocks noChangeArrowheads="1"/>
                  </p:cNvSpPr>
                  <p:nvPr/>
                </p:nvSpPr>
                <p:spPr bwMode="auto">
                  <a:xfrm>
                    <a:off x="43" y="0"/>
                    <a:ext cx="133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anose="05000000000000000000" pitchFamily="2" charset="2"/>
                      <a:buNone/>
                    </a:pPr>
                    <a:r>
                      <a:rPr lang="zh-CN" altLang="en-US" sz="2000" b="1">
                        <a:latin typeface="Times New Roman" panose="02020603050405020304" pitchFamily="18" charset="0"/>
                      </a:rPr>
                      <a:t>转储状态</a:t>
                    </a:r>
                    <a:endParaRPr lang="zh-CN" altLang="en-US" sz="2400" b="1">
                      <a:latin typeface="Times New Roman" panose="02020603050405020304" pitchFamily="18" charset="0"/>
                    </a:endParaRPr>
                  </a:p>
                </p:txBody>
              </p:sp>
              <p:sp>
                <p:nvSpPr>
                  <p:cNvPr id="40972" name="Rectangle 11">
                    <a:extLst>
                      <a:ext uri="{FF2B5EF4-FFF2-40B4-BE49-F238E27FC236}">
                        <a16:creationId xmlns:a16="http://schemas.microsoft.com/office/drawing/2014/main" id="{A3DAB84C-1500-4425-A349-B53CF63ED19B}"/>
                      </a:ext>
                    </a:extLst>
                  </p:cNvPr>
                  <p:cNvSpPr>
                    <a:spLocks noChangeArrowheads="1"/>
                  </p:cNvSpPr>
                  <p:nvPr/>
                </p:nvSpPr>
                <p:spPr bwMode="auto">
                  <a:xfrm>
                    <a:off x="0" y="0"/>
                    <a:ext cx="142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anose="05000000000000000000" pitchFamily="2" charset="2"/>
                      <a:buNone/>
                    </a:pPr>
                    <a:endParaRPr lang="zh-CN" altLang="zh-CN" b="1">
                      <a:latin typeface="Times New Roman" panose="02020603050405020304" pitchFamily="18" charset="0"/>
                    </a:endParaRPr>
                  </a:p>
                </p:txBody>
              </p:sp>
            </p:grpSp>
            <p:grpSp>
              <p:nvGrpSpPr>
                <p:cNvPr id="40973" name="Group 13">
                  <a:extLst>
                    <a:ext uri="{FF2B5EF4-FFF2-40B4-BE49-F238E27FC236}">
                      <a16:creationId xmlns:a16="http://schemas.microsoft.com/office/drawing/2014/main" id="{4AAE5280-D330-424B-BCA2-76BC38DC4E73}"/>
                    </a:ext>
                  </a:extLst>
                </p:cNvPr>
                <p:cNvGrpSpPr>
                  <a:grpSpLocks/>
                </p:cNvGrpSpPr>
                <p:nvPr/>
              </p:nvGrpSpPr>
              <p:grpSpPr bwMode="auto">
                <a:xfrm>
                  <a:off x="852" y="384"/>
                  <a:ext cx="750" cy="384"/>
                  <a:chOff x="0" y="0"/>
                  <a:chExt cx="750" cy="384"/>
                </a:xfrm>
              </p:grpSpPr>
              <p:sp>
                <p:nvSpPr>
                  <p:cNvPr id="40974" name="Rectangle 13">
                    <a:extLst>
                      <a:ext uri="{FF2B5EF4-FFF2-40B4-BE49-F238E27FC236}">
                        <a16:creationId xmlns:a16="http://schemas.microsoft.com/office/drawing/2014/main" id="{E528F73A-C46B-43FA-9195-26C337AD79D7}"/>
                      </a:ext>
                    </a:extLst>
                  </p:cNvPr>
                  <p:cNvSpPr>
                    <a:spLocks noChangeArrowheads="1"/>
                  </p:cNvSpPr>
                  <p:nvPr/>
                </p:nvSpPr>
                <p:spPr bwMode="auto">
                  <a:xfrm>
                    <a:off x="43" y="0"/>
                    <a:ext cx="6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anose="05000000000000000000" pitchFamily="2" charset="2"/>
                      <a:buNone/>
                    </a:pPr>
                    <a:r>
                      <a:rPr lang="zh-CN" altLang="en-US" sz="2000" b="1">
                        <a:latin typeface="Times New Roman" panose="02020603050405020304" pitchFamily="18" charset="0"/>
                      </a:rPr>
                      <a:t>动态转储</a:t>
                    </a:r>
                  </a:p>
                </p:txBody>
              </p:sp>
              <p:sp>
                <p:nvSpPr>
                  <p:cNvPr id="40975" name="Rectangle 14">
                    <a:extLst>
                      <a:ext uri="{FF2B5EF4-FFF2-40B4-BE49-F238E27FC236}">
                        <a16:creationId xmlns:a16="http://schemas.microsoft.com/office/drawing/2014/main" id="{6B5EE39A-DDB4-4362-BBED-119560EA1A14}"/>
                      </a:ext>
                    </a:extLst>
                  </p:cNvPr>
                  <p:cNvSpPr>
                    <a:spLocks noChangeArrowheads="1"/>
                  </p:cNvSpPr>
                  <p:nvPr/>
                </p:nvSpPr>
                <p:spPr bwMode="auto">
                  <a:xfrm>
                    <a:off x="0" y="0"/>
                    <a:ext cx="7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anose="05000000000000000000" pitchFamily="2" charset="2"/>
                      <a:buNone/>
                    </a:pPr>
                    <a:endParaRPr lang="zh-CN" altLang="zh-CN" b="1">
                      <a:latin typeface="Times New Roman" panose="02020603050405020304" pitchFamily="18" charset="0"/>
                    </a:endParaRPr>
                  </a:p>
                </p:txBody>
              </p:sp>
            </p:grpSp>
            <p:grpSp>
              <p:nvGrpSpPr>
                <p:cNvPr id="40976" name="Group 16">
                  <a:extLst>
                    <a:ext uri="{FF2B5EF4-FFF2-40B4-BE49-F238E27FC236}">
                      <a16:creationId xmlns:a16="http://schemas.microsoft.com/office/drawing/2014/main" id="{75220E28-78D3-4C73-87B7-7D85221AF70F}"/>
                    </a:ext>
                  </a:extLst>
                </p:cNvPr>
                <p:cNvGrpSpPr>
                  <a:grpSpLocks/>
                </p:cNvGrpSpPr>
                <p:nvPr/>
              </p:nvGrpSpPr>
              <p:grpSpPr bwMode="auto">
                <a:xfrm>
                  <a:off x="1602" y="384"/>
                  <a:ext cx="674" cy="384"/>
                  <a:chOff x="0" y="0"/>
                  <a:chExt cx="674" cy="384"/>
                </a:xfrm>
              </p:grpSpPr>
              <p:sp>
                <p:nvSpPr>
                  <p:cNvPr id="40977" name="Rectangle 16">
                    <a:extLst>
                      <a:ext uri="{FF2B5EF4-FFF2-40B4-BE49-F238E27FC236}">
                        <a16:creationId xmlns:a16="http://schemas.microsoft.com/office/drawing/2014/main" id="{15136159-F672-4625-907D-302EFEA75328}"/>
                      </a:ext>
                    </a:extLst>
                  </p:cNvPr>
                  <p:cNvSpPr>
                    <a:spLocks noChangeArrowheads="1"/>
                  </p:cNvSpPr>
                  <p:nvPr/>
                </p:nvSpPr>
                <p:spPr bwMode="auto">
                  <a:xfrm>
                    <a:off x="43" y="0"/>
                    <a:ext cx="5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anose="05000000000000000000" pitchFamily="2" charset="2"/>
                      <a:buNone/>
                    </a:pPr>
                    <a:r>
                      <a:rPr lang="zh-CN" altLang="en-US" sz="2000" b="1">
                        <a:latin typeface="Times New Roman" panose="02020603050405020304" pitchFamily="18" charset="0"/>
                      </a:rPr>
                      <a:t>静态转储</a:t>
                    </a:r>
                    <a:endParaRPr lang="zh-CN" altLang="en-US" sz="2400" b="1">
                      <a:latin typeface="Times New Roman" panose="02020603050405020304" pitchFamily="18" charset="0"/>
                    </a:endParaRPr>
                  </a:p>
                </p:txBody>
              </p:sp>
              <p:sp>
                <p:nvSpPr>
                  <p:cNvPr id="40978" name="Rectangle 17">
                    <a:extLst>
                      <a:ext uri="{FF2B5EF4-FFF2-40B4-BE49-F238E27FC236}">
                        <a16:creationId xmlns:a16="http://schemas.microsoft.com/office/drawing/2014/main" id="{CD895A62-142A-4167-A9AB-492E4E16B6AD}"/>
                      </a:ext>
                    </a:extLst>
                  </p:cNvPr>
                  <p:cNvSpPr>
                    <a:spLocks noChangeArrowheads="1"/>
                  </p:cNvSpPr>
                  <p:nvPr/>
                </p:nvSpPr>
                <p:spPr bwMode="auto">
                  <a:xfrm>
                    <a:off x="0" y="0"/>
                    <a:ext cx="6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anose="05000000000000000000" pitchFamily="2" charset="2"/>
                      <a:buNone/>
                    </a:pPr>
                    <a:endParaRPr lang="zh-CN" altLang="zh-CN" b="1">
                      <a:latin typeface="Times New Roman" panose="02020603050405020304" pitchFamily="18" charset="0"/>
                    </a:endParaRPr>
                  </a:p>
                </p:txBody>
              </p:sp>
            </p:grpSp>
            <p:grpSp>
              <p:nvGrpSpPr>
                <p:cNvPr id="40979" name="Group 22">
                  <a:extLst>
                    <a:ext uri="{FF2B5EF4-FFF2-40B4-BE49-F238E27FC236}">
                      <a16:creationId xmlns:a16="http://schemas.microsoft.com/office/drawing/2014/main" id="{EEFB78D2-FEBE-4298-A933-2A6E7509752C}"/>
                    </a:ext>
                  </a:extLst>
                </p:cNvPr>
                <p:cNvGrpSpPr>
                  <a:grpSpLocks/>
                </p:cNvGrpSpPr>
                <p:nvPr/>
              </p:nvGrpSpPr>
              <p:grpSpPr bwMode="auto">
                <a:xfrm>
                  <a:off x="0" y="768"/>
                  <a:ext cx="852" cy="595"/>
                  <a:chOff x="-338" y="0"/>
                  <a:chExt cx="852" cy="595"/>
                </a:xfrm>
              </p:grpSpPr>
              <p:sp>
                <p:nvSpPr>
                  <p:cNvPr id="40980" name="Rectangle 22">
                    <a:extLst>
                      <a:ext uri="{FF2B5EF4-FFF2-40B4-BE49-F238E27FC236}">
                        <a16:creationId xmlns:a16="http://schemas.microsoft.com/office/drawing/2014/main" id="{046EDD5F-6FF3-45F7-90AB-033333FF1003}"/>
                      </a:ext>
                    </a:extLst>
                  </p:cNvPr>
                  <p:cNvSpPr>
                    <a:spLocks noChangeArrowheads="1"/>
                  </p:cNvSpPr>
                  <p:nvPr/>
                </p:nvSpPr>
                <p:spPr bwMode="auto">
                  <a:xfrm>
                    <a:off x="-171" y="115"/>
                    <a:ext cx="4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anose="05000000000000000000" pitchFamily="2" charset="2"/>
                      <a:buNone/>
                    </a:pPr>
                    <a:r>
                      <a:rPr lang="zh-CN" altLang="en-US" sz="2000" b="1">
                        <a:latin typeface="Times New Roman" panose="02020603050405020304" pitchFamily="18" charset="0"/>
                      </a:rPr>
                      <a:t>海量转储</a:t>
                    </a:r>
                  </a:p>
                  <a:p>
                    <a:pPr algn="ctr">
                      <a:buSzPct val="100000"/>
                      <a:buFont typeface="Wingdings" panose="05000000000000000000" pitchFamily="2" charset="2"/>
                      <a:buNone/>
                    </a:pPr>
                    <a:endParaRPr lang="en-US" altLang="zh-CN" sz="2400" b="1">
                      <a:latin typeface="Times New Roman" panose="02020603050405020304" pitchFamily="18" charset="0"/>
                    </a:endParaRPr>
                  </a:p>
                </p:txBody>
              </p:sp>
              <p:sp>
                <p:nvSpPr>
                  <p:cNvPr id="40981" name="Rectangle 23">
                    <a:extLst>
                      <a:ext uri="{FF2B5EF4-FFF2-40B4-BE49-F238E27FC236}">
                        <a16:creationId xmlns:a16="http://schemas.microsoft.com/office/drawing/2014/main" id="{713A6C09-AFCC-4FB8-84AC-006B4BC25DE7}"/>
                      </a:ext>
                    </a:extLst>
                  </p:cNvPr>
                  <p:cNvSpPr>
                    <a:spLocks noChangeArrowheads="1"/>
                  </p:cNvSpPr>
                  <p:nvPr/>
                </p:nvSpPr>
                <p:spPr bwMode="auto">
                  <a:xfrm>
                    <a:off x="-338" y="0"/>
                    <a:ext cx="85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anose="05000000000000000000" pitchFamily="2" charset="2"/>
                      <a:buNone/>
                    </a:pPr>
                    <a:endParaRPr lang="zh-CN" altLang="zh-CN" b="1">
                      <a:latin typeface="Times New Roman" panose="02020603050405020304" pitchFamily="18" charset="0"/>
                    </a:endParaRPr>
                  </a:p>
                </p:txBody>
              </p:sp>
            </p:grpSp>
            <p:grpSp>
              <p:nvGrpSpPr>
                <p:cNvPr id="40982" name="Group 25">
                  <a:extLst>
                    <a:ext uri="{FF2B5EF4-FFF2-40B4-BE49-F238E27FC236}">
                      <a16:creationId xmlns:a16="http://schemas.microsoft.com/office/drawing/2014/main" id="{FD3E0119-EA62-428E-9323-83A120F6BAC5}"/>
                    </a:ext>
                  </a:extLst>
                </p:cNvPr>
                <p:cNvGrpSpPr>
                  <a:grpSpLocks/>
                </p:cNvGrpSpPr>
                <p:nvPr/>
              </p:nvGrpSpPr>
              <p:grpSpPr bwMode="auto">
                <a:xfrm>
                  <a:off x="852" y="768"/>
                  <a:ext cx="750" cy="480"/>
                  <a:chOff x="0" y="0"/>
                  <a:chExt cx="750" cy="480"/>
                </a:xfrm>
              </p:grpSpPr>
              <p:sp>
                <p:nvSpPr>
                  <p:cNvPr id="40983" name="Rectangle 25">
                    <a:extLst>
                      <a:ext uri="{FF2B5EF4-FFF2-40B4-BE49-F238E27FC236}">
                        <a16:creationId xmlns:a16="http://schemas.microsoft.com/office/drawing/2014/main" id="{F3A1AC7C-C679-4183-87CB-926FE1ED2FC0}"/>
                      </a:ext>
                    </a:extLst>
                  </p:cNvPr>
                  <p:cNvSpPr>
                    <a:spLocks noChangeArrowheads="1"/>
                  </p:cNvSpPr>
                  <p:nvPr/>
                </p:nvSpPr>
                <p:spPr bwMode="auto">
                  <a:xfrm>
                    <a:off x="43" y="0"/>
                    <a:ext cx="66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anose="05000000000000000000" pitchFamily="2" charset="2"/>
                      <a:buNone/>
                    </a:pPr>
                    <a:r>
                      <a:rPr lang="zh-CN" altLang="en-US" sz="2000" b="1">
                        <a:latin typeface="Times New Roman" panose="02020603050405020304" pitchFamily="18" charset="0"/>
                      </a:rPr>
                      <a:t>动态海量转储</a:t>
                    </a:r>
                  </a:p>
                </p:txBody>
              </p:sp>
              <p:sp>
                <p:nvSpPr>
                  <p:cNvPr id="40984" name="Rectangle 26">
                    <a:extLst>
                      <a:ext uri="{FF2B5EF4-FFF2-40B4-BE49-F238E27FC236}">
                        <a16:creationId xmlns:a16="http://schemas.microsoft.com/office/drawing/2014/main" id="{7FDECB26-D3D5-4158-A734-E2B754212E81}"/>
                      </a:ext>
                    </a:extLst>
                  </p:cNvPr>
                  <p:cNvSpPr>
                    <a:spLocks noChangeArrowheads="1"/>
                  </p:cNvSpPr>
                  <p:nvPr/>
                </p:nvSpPr>
                <p:spPr bwMode="auto">
                  <a:xfrm>
                    <a:off x="0" y="0"/>
                    <a:ext cx="75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anose="05000000000000000000" pitchFamily="2" charset="2"/>
                      <a:buNone/>
                    </a:pPr>
                    <a:endParaRPr lang="zh-CN" altLang="zh-CN" b="1">
                      <a:latin typeface="Times New Roman" panose="02020603050405020304" pitchFamily="18" charset="0"/>
                    </a:endParaRPr>
                  </a:p>
                </p:txBody>
              </p:sp>
            </p:grpSp>
            <p:grpSp>
              <p:nvGrpSpPr>
                <p:cNvPr id="40985" name="Group 28">
                  <a:extLst>
                    <a:ext uri="{FF2B5EF4-FFF2-40B4-BE49-F238E27FC236}">
                      <a16:creationId xmlns:a16="http://schemas.microsoft.com/office/drawing/2014/main" id="{5B8738FB-B957-4A96-960F-71611AD218AB}"/>
                    </a:ext>
                  </a:extLst>
                </p:cNvPr>
                <p:cNvGrpSpPr>
                  <a:grpSpLocks/>
                </p:cNvGrpSpPr>
                <p:nvPr/>
              </p:nvGrpSpPr>
              <p:grpSpPr bwMode="auto">
                <a:xfrm>
                  <a:off x="1602" y="768"/>
                  <a:ext cx="674" cy="480"/>
                  <a:chOff x="0" y="0"/>
                  <a:chExt cx="674" cy="480"/>
                </a:xfrm>
              </p:grpSpPr>
              <p:sp>
                <p:nvSpPr>
                  <p:cNvPr id="40986" name="Rectangle 28">
                    <a:extLst>
                      <a:ext uri="{FF2B5EF4-FFF2-40B4-BE49-F238E27FC236}">
                        <a16:creationId xmlns:a16="http://schemas.microsoft.com/office/drawing/2014/main" id="{0DF6FBB9-DAB3-4411-AD92-CD8A99A15CF4}"/>
                      </a:ext>
                    </a:extLst>
                  </p:cNvPr>
                  <p:cNvSpPr>
                    <a:spLocks noChangeArrowheads="1"/>
                  </p:cNvSpPr>
                  <p:nvPr/>
                </p:nvSpPr>
                <p:spPr bwMode="auto">
                  <a:xfrm>
                    <a:off x="43" y="0"/>
                    <a:ext cx="58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anose="05000000000000000000" pitchFamily="2" charset="2"/>
                      <a:buNone/>
                    </a:pPr>
                    <a:r>
                      <a:rPr lang="zh-CN" altLang="en-US" sz="2000" b="1">
                        <a:latin typeface="Times New Roman" panose="02020603050405020304" pitchFamily="18" charset="0"/>
                      </a:rPr>
                      <a:t>静态海量转储</a:t>
                    </a:r>
                  </a:p>
                </p:txBody>
              </p:sp>
              <p:sp>
                <p:nvSpPr>
                  <p:cNvPr id="40987" name="Rectangle 29">
                    <a:extLst>
                      <a:ext uri="{FF2B5EF4-FFF2-40B4-BE49-F238E27FC236}">
                        <a16:creationId xmlns:a16="http://schemas.microsoft.com/office/drawing/2014/main" id="{5FA97F41-283C-43B6-9F55-F788D987DDF7}"/>
                      </a:ext>
                    </a:extLst>
                  </p:cNvPr>
                  <p:cNvSpPr>
                    <a:spLocks noChangeArrowheads="1"/>
                  </p:cNvSpPr>
                  <p:nvPr/>
                </p:nvSpPr>
                <p:spPr bwMode="auto">
                  <a:xfrm>
                    <a:off x="0" y="0"/>
                    <a:ext cx="67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anose="05000000000000000000" pitchFamily="2" charset="2"/>
                      <a:buNone/>
                    </a:pPr>
                    <a:endParaRPr lang="zh-CN" altLang="zh-CN" b="1">
                      <a:latin typeface="Times New Roman" panose="02020603050405020304" pitchFamily="18" charset="0"/>
                    </a:endParaRPr>
                  </a:p>
                </p:txBody>
              </p:sp>
            </p:grpSp>
            <p:grpSp>
              <p:nvGrpSpPr>
                <p:cNvPr id="40988" name="Group 31">
                  <a:extLst>
                    <a:ext uri="{FF2B5EF4-FFF2-40B4-BE49-F238E27FC236}">
                      <a16:creationId xmlns:a16="http://schemas.microsoft.com/office/drawing/2014/main" id="{78368955-A675-4C40-BB7B-6689FB0CAF7D}"/>
                    </a:ext>
                  </a:extLst>
                </p:cNvPr>
                <p:cNvGrpSpPr>
                  <a:grpSpLocks/>
                </p:cNvGrpSpPr>
                <p:nvPr/>
              </p:nvGrpSpPr>
              <p:grpSpPr bwMode="auto">
                <a:xfrm>
                  <a:off x="0" y="1248"/>
                  <a:ext cx="852" cy="607"/>
                  <a:chOff x="-338" y="0"/>
                  <a:chExt cx="852" cy="607"/>
                </a:xfrm>
              </p:grpSpPr>
              <p:sp>
                <p:nvSpPr>
                  <p:cNvPr id="40989" name="Rectangle 31">
                    <a:extLst>
                      <a:ext uri="{FF2B5EF4-FFF2-40B4-BE49-F238E27FC236}">
                        <a16:creationId xmlns:a16="http://schemas.microsoft.com/office/drawing/2014/main" id="{DCA703D7-9100-4B1A-989B-F9015043C9C0}"/>
                      </a:ext>
                    </a:extLst>
                  </p:cNvPr>
                  <p:cNvSpPr>
                    <a:spLocks noChangeArrowheads="1"/>
                  </p:cNvSpPr>
                  <p:nvPr/>
                </p:nvSpPr>
                <p:spPr bwMode="auto">
                  <a:xfrm>
                    <a:off x="-171" y="127"/>
                    <a:ext cx="4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anose="05000000000000000000" pitchFamily="2" charset="2"/>
                      <a:buNone/>
                    </a:pPr>
                    <a:r>
                      <a:rPr lang="zh-CN" altLang="en-US" sz="2000" b="1">
                        <a:latin typeface="Times New Roman" panose="02020603050405020304" pitchFamily="18" charset="0"/>
                      </a:rPr>
                      <a:t>增量转储</a:t>
                    </a:r>
                    <a:endParaRPr lang="zh-CN" altLang="en-US" sz="4400" b="1">
                      <a:latin typeface="Times New Roman" panose="02020603050405020304" pitchFamily="18" charset="0"/>
                    </a:endParaRPr>
                  </a:p>
                </p:txBody>
              </p:sp>
              <p:sp>
                <p:nvSpPr>
                  <p:cNvPr id="40990" name="Rectangle 32">
                    <a:extLst>
                      <a:ext uri="{FF2B5EF4-FFF2-40B4-BE49-F238E27FC236}">
                        <a16:creationId xmlns:a16="http://schemas.microsoft.com/office/drawing/2014/main" id="{43BBE360-A681-4135-BA46-ADA3AB984B47}"/>
                      </a:ext>
                    </a:extLst>
                  </p:cNvPr>
                  <p:cNvSpPr>
                    <a:spLocks noChangeArrowheads="1"/>
                  </p:cNvSpPr>
                  <p:nvPr/>
                </p:nvSpPr>
                <p:spPr bwMode="auto">
                  <a:xfrm>
                    <a:off x="-338" y="0"/>
                    <a:ext cx="85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anose="05000000000000000000" pitchFamily="2" charset="2"/>
                      <a:buNone/>
                    </a:pPr>
                    <a:endParaRPr lang="zh-CN" altLang="zh-CN" b="1">
                      <a:latin typeface="Times New Roman" panose="02020603050405020304" pitchFamily="18" charset="0"/>
                    </a:endParaRPr>
                  </a:p>
                </p:txBody>
              </p:sp>
            </p:grpSp>
            <p:grpSp>
              <p:nvGrpSpPr>
                <p:cNvPr id="40991" name="Group 34">
                  <a:extLst>
                    <a:ext uri="{FF2B5EF4-FFF2-40B4-BE49-F238E27FC236}">
                      <a16:creationId xmlns:a16="http://schemas.microsoft.com/office/drawing/2014/main" id="{42B9CED6-867B-41C0-B2D9-E8357B2C449B}"/>
                    </a:ext>
                  </a:extLst>
                </p:cNvPr>
                <p:cNvGrpSpPr>
                  <a:grpSpLocks/>
                </p:cNvGrpSpPr>
                <p:nvPr/>
              </p:nvGrpSpPr>
              <p:grpSpPr bwMode="auto">
                <a:xfrm>
                  <a:off x="852" y="1248"/>
                  <a:ext cx="750" cy="480"/>
                  <a:chOff x="0" y="0"/>
                  <a:chExt cx="750" cy="480"/>
                </a:xfrm>
              </p:grpSpPr>
              <p:sp>
                <p:nvSpPr>
                  <p:cNvPr id="40992" name="Rectangle 34">
                    <a:extLst>
                      <a:ext uri="{FF2B5EF4-FFF2-40B4-BE49-F238E27FC236}">
                        <a16:creationId xmlns:a16="http://schemas.microsoft.com/office/drawing/2014/main" id="{168E3755-41B8-4800-AAD5-46D6D13A5AED}"/>
                      </a:ext>
                    </a:extLst>
                  </p:cNvPr>
                  <p:cNvSpPr>
                    <a:spLocks noChangeArrowheads="1"/>
                  </p:cNvSpPr>
                  <p:nvPr/>
                </p:nvSpPr>
                <p:spPr bwMode="auto">
                  <a:xfrm>
                    <a:off x="43" y="0"/>
                    <a:ext cx="66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anose="05000000000000000000" pitchFamily="2" charset="2"/>
                      <a:buNone/>
                    </a:pPr>
                    <a:r>
                      <a:rPr lang="zh-CN" altLang="en-US" sz="2000" b="1">
                        <a:latin typeface="Times New Roman" panose="02020603050405020304" pitchFamily="18" charset="0"/>
                      </a:rPr>
                      <a:t>动态增量转储</a:t>
                    </a:r>
                  </a:p>
                </p:txBody>
              </p:sp>
              <p:sp>
                <p:nvSpPr>
                  <p:cNvPr id="40993" name="Rectangle 35">
                    <a:extLst>
                      <a:ext uri="{FF2B5EF4-FFF2-40B4-BE49-F238E27FC236}">
                        <a16:creationId xmlns:a16="http://schemas.microsoft.com/office/drawing/2014/main" id="{B730DF0C-FBC5-4D36-98D8-53BD2641E816}"/>
                      </a:ext>
                    </a:extLst>
                  </p:cNvPr>
                  <p:cNvSpPr>
                    <a:spLocks noChangeArrowheads="1"/>
                  </p:cNvSpPr>
                  <p:nvPr/>
                </p:nvSpPr>
                <p:spPr bwMode="auto">
                  <a:xfrm>
                    <a:off x="0" y="0"/>
                    <a:ext cx="75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anose="05000000000000000000" pitchFamily="2" charset="2"/>
                      <a:buNone/>
                    </a:pPr>
                    <a:endParaRPr lang="zh-CN" altLang="zh-CN" b="1">
                      <a:latin typeface="Times New Roman" panose="02020603050405020304" pitchFamily="18" charset="0"/>
                    </a:endParaRPr>
                  </a:p>
                </p:txBody>
              </p:sp>
            </p:grpSp>
            <p:grpSp>
              <p:nvGrpSpPr>
                <p:cNvPr id="40994" name="Group 37">
                  <a:extLst>
                    <a:ext uri="{FF2B5EF4-FFF2-40B4-BE49-F238E27FC236}">
                      <a16:creationId xmlns:a16="http://schemas.microsoft.com/office/drawing/2014/main" id="{06A35FD2-B15F-40D3-A484-61F6ADCE91D2}"/>
                    </a:ext>
                  </a:extLst>
                </p:cNvPr>
                <p:cNvGrpSpPr>
                  <a:grpSpLocks/>
                </p:cNvGrpSpPr>
                <p:nvPr/>
              </p:nvGrpSpPr>
              <p:grpSpPr bwMode="auto">
                <a:xfrm>
                  <a:off x="1602" y="1248"/>
                  <a:ext cx="674" cy="480"/>
                  <a:chOff x="0" y="0"/>
                  <a:chExt cx="674" cy="480"/>
                </a:xfrm>
              </p:grpSpPr>
              <p:sp>
                <p:nvSpPr>
                  <p:cNvPr id="40995" name="Rectangle 37">
                    <a:extLst>
                      <a:ext uri="{FF2B5EF4-FFF2-40B4-BE49-F238E27FC236}">
                        <a16:creationId xmlns:a16="http://schemas.microsoft.com/office/drawing/2014/main" id="{EF622A55-FA41-443A-9094-E8D485292631}"/>
                      </a:ext>
                    </a:extLst>
                  </p:cNvPr>
                  <p:cNvSpPr>
                    <a:spLocks noChangeArrowheads="1"/>
                  </p:cNvSpPr>
                  <p:nvPr/>
                </p:nvSpPr>
                <p:spPr bwMode="auto">
                  <a:xfrm>
                    <a:off x="43" y="0"/>
                    <a:ext cx="58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anose="05000000000000000000" pitchFamily="2" charset="2"/>
                      <a:buNone/>
                    </a:pPr>
                    <a:r>
                      <a:rPr lang="zh-CN" altLang="en-US" sz="2000" b="1">
                        <a:latin typeface="Times New Roman" panose="02020603050405020304" pitchFamily="18" charset="0"/>
                      </a:rPr>
                      <a:t>静态增量转储</a:t>
                    </a:r>
                  </a:p>
                </p:txBody>
              </p:sp>
              <p:sp>
                <p:nvSpPr>
                  <p:cNvPr id="40996" name="Rectangle 38">
                    <a:extLst>
                      <a:ext uri="{FF2B5EF4-FFF2-40B4-BE49-F238E27FC236}">
                        <a16:creationId xmlns:a16="http://schemas.microsoft.com/office/drawing/2014/main" id="{9081C8A0-4AEA-41C6-8CE4-7DD9EA89CDE2}"/>
                      </a:ext>
                    </a:extLst>
                  </p:cNvPr>
                  <p:cNvSpPr>
                    <a:spLocks noChangeArrowheads="1"/>
                  </p:cNvSpPr>
                  <p:nvPr/>
                </p:nvSpPr>
                <p:spPr bwMode="auto">
                  <a:xfrm>
                    <a:off x="0" y="0"/>
                    <a:ext cx="67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anose="05000000000000000000" pitchFamily="2" charset="2"/>
                      <a:buNone/>
                    </a:pPr>
                    <a:endParaRPr lang="zh-CN" altLang="zh-CN" b="1">
                      <a:latin typeface="Times New Roman" panose="02020603050405020304" pitchFamily="18" charset="0"/>
                    </a:endParaRPr>
                  </a:p>
                </p:txBody>
              </p:sp>
            </p:grpSp>
          </p:grpSp>
          <p:sp>
            <p:nvSpPr>
              <p:cNvPr id="40997" name="Rectangle 39">
                <a:extLst>
                  <a:ext uri="{FF2B5EF4-FFF2-40B4-BE49-F238E27FC236}">
                    <a16:creationId xmlns:a16="http://schemas.microsoft.com/office/drawing/2014/main" id="{AFFCD37C-C193-4280-9590-1C1A79ACD28A}"/>
                  </a:ext>
                </a:extLst>
              </p:cNvPr>
              <p:cNvSpPr>
                <a:spLocks noChangeArrowheads="1"/>
              </p:cNvSpPr>
              <p:nvPr/>
            </p:nvSpPr>
            <p:spPr bwMode="auto">
              <a:xfrm>
                <a:off x="0" y="0"/>
                <a:ext cx="2282" cy="1734"/>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anose="05000000000000000000" pitchFamily="2" charset="2"/>
                  <a:buNone/>
                </a:pPr>
                <a:endParaRPr lang="zh-CN" altLang="zh-CN" b="1">
                  <a:latin typeface="Times New Roman" panose="02020603050405020304" pitchFamily="18" charset="0"/>
                </a:endParaRPr>
              </a:p>
            </p:txBody>
          </p:sp>
        </p:grpSp>
        <p:sp>
          <p:nvSpPr>
            <p:cNvPr id="40998" name="TextBox 40">
              <a:extLst>
                <a:ext uri="{FF2B5EF4-FFF2-40B4-BE49-F238E27FC236}">
                  <a16:creationId xmlns:a16="http://schemas.microsoft.com/office/drawing/2014/main" id="{7ECD7AB0-CB8D-4CC1-AA84-C8A9826BE528}"/>
                </a:ext>
              </a:extLst>
            </p:cNvPr>
            <p:cNvSpPr txBox="1">
              <a:spLocks noChangeArrowheads="1"/>
            </p:cNvSpPr>
            <p:nvPr/>
          </p:nvSpPr>
          <p:spPr bwMode="auto">
            <a:xfrm>
              <a:off x="1756204" y="3284984"/>
              <a:ext cx="2095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t>转储方式</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页脚占位符 4">
            <a:extLst>
              <a:ext uri="{FF2B5EF4-FFF2-40B4-BE49-F238E27FC236}">
                <a16:creationId xmlns:a16="http://schemas.microsoft.com/office/drawing/2014/main" id="{90A752DD-7387-4506-9EB8-24DE491CAD6C}"/>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41986" name="Rectangle 2">
            <a:extLst>
              <a:ext uri="{FF2B5EF4-FFF2-40B4-BE49-F238E27FC236}">
                <a16:creationId xmlns:a16="http://schemas.microsoft.com/office/drawing/2014/main" id="{84DC836A-EE64-4E2B-A10B-E3ED6BCA6318}"/>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10.4.2  </a:t>
            </a:r>
            <a:r>
              <a:rPr lang="zh-CN" altLang="en-US" sz="3600"/>
              <a:t>登记日志文件</a:t>
            </a:r>
          </a:p>
        </p:txBody>
      </p:sp>
      <p:sp>
        <p:nvSpPr>
          <p:cNvPr id="41987" name="Rectangle 3">
            <a:extLst>
              <a:ext uri="{FF2B5EF4-FFF2-40B4-BE49-F238E27FC236}">
                <a16:creationId xmlns:a16="http://schemas.microsoft.com/office/drawing/2014/main" id="{71C4BA6F-C440-491B-BE1B-236E4EE620DA}"/>
              </a:ext>
            </a:extLst>
          </p:cNvPr>
          <p:cNvSpPr>
            <a:spLocks noGrp="1" noChangeArrowheads="1"/>
          </p:cNvSpPr>
          <p:nvPr>
            <p:ph type="body" idx="4294967295"/>
          </p:nvPr>
        </p:nvSpPr>
        <p:spPr>
          <a:xfrm>
            <a:off x="755650" y="1196975"/>
            <a:ext cx="7704138" cy="4895850"/>
          </a:xfrm>
        </p:spPr>
        <p:txBody>
          <a:bodyPr/>
          <a:lstStyle/>
          <a:p>
            <a:pPr eaLnBrk="1" hangingPunct="1">
              <a:lnSpc>
                <a:spcPct val="160000"/>
              </a:lnSpc>
              <a:buFont typeface="Wingdings" panose="05000000000000000000" pitchFamily="2" charset="2"/>
              <a:buNone/>
            </a:pPr>
            <a:r>
              <a:rPr lang="en-US" altLang="zh-CN"/>
              <a:t>1.</a:t>
            </a:r>
            <a:r>
              <a:rPr lang="zh-CN" altLang="en-US"/>
              <a:t>日志文件的格式和内容</a:t>
            </a:r>
          </a:p>
          <a:p>
            <a:pPr eaLnBrk="1" hangingPunct="1">
              <a:lnSpc>
                <a:spcPct val="160000"/>
              </a:lnSpc>
              <a:buFont typeface="Wingdings" panose="05000000000000000000" pitchFamily="2" charset="2"/>
              <a:buNone/>
            </a:pPr>
            <a:r>
              <a:rPr lang="en-US" altLang="zh-CN"/>
              <a:t>2.</a:t>
            </a:r>
            <a:r>
              <a:rPr lang="zh-CN" altLang="en-US"/>
              <a:t>日志文件的作用</a:t>
            </a:r>
          </a:p>
          <a:p>
            <a:pPr eaLnBrk="1" hangingPunct="1">
              <a:lnSpc>
                <a:spcPct val="160000"/>
              </a:lnSpc>
              <a:buFont typeface="Wingdings" panose="05000000000000000000" pitchFamily="2" charset="2"/>
              <a:buNone/>
            </a:pPr>
            <a:r>
              <a:rPr lang="en-US" altLang="zh-CN"/>
              <a:t>3.</a:t>
            </a:r>
            <a:r>
              <a:rPr lang="zh-CN" altLang="en-US"/>
              <a:t>登记日志文件</a:t>
            </a:r>
          </a:p>
          <a:p>
            <a:pPr eaLnBrk="1" hangingPunct="1">
              <a:buFont typeface="Wingdings" panose="05000000000000000000" pitchFamily="2" charset="2"/>
              <a:buNone/>
            </a:pP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页脚占位符 4">
            <a:extLst>
              <a:ext uri="{FF2B5EF4-FFF2-40B4-BE49-F238E27FC236}">
                <a16:creationId xmlns:a16="http://schemas.microsoft.com/office/drawing/2014/main" id="{BB0B2174-7B1A-4C82-849F-CCCE9C38F8A1}"/>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43010" name="Rectangle 2">
            <a:extLst>
              <a:ext uri="{FF2B5EF4-FFF2-40B4-BE49-F238E27FC236}">
                <a16:creationId xmlns:a16="http://schemas.microsoft.com/office/drawing/2014/main" id="{6FDCB2EE-17DC-4D3C-BDAA-23584B2FD4A7}"/>
              </a:ext>
            </a:extLst>
          </p:cNvPr>
          <p:cNvSpPr>
            <a:spLocks noGrp="1" noChangeArrowheads="1"/>
          </p:cNvSpPr>
          <p:nvPr>
            <p:ph type="title" idx="4294967295"/>
          </p:nvPr>
        </p:nvSpPr>
        <p:spPr>
          <a:xfrm>
            <a:off x="842963" y="255588"/>
            <a:ext cx="7391400" cy="563562"/>
          </a:xfrm>
        </p:spPr>
        <p:txBody>
          <a:bodyPr/>
          <a:lstStyle/>
          <a:p>
            <a:pPr eaLnBrk="1" hangingPunct="1"/>
            <a:r>
              <a:rPr lang="en-US" altLang="zh-CN" sz="3600"/>
              <a:t>1.</a:t>
            </a:r>
            <a:r>
              <a:rPr lang="zh-CN" altLang="en-US" sz="3600"/>
              <a:t>日志文件的格式和内容</a:t>
            </a:r>
          </a:p>
        </p:txBody>
      </p:sp>
      <p:sp>
        <p:nvSpPr>
          <p:cNvPr id="43011" name="Rectangle 3">
            <a:extLst>
              <a:ext uri="{FF2B5EF4-FFF2-40B4-BE49-F238E27FC236}">
                <a16:creationId xmlns:a16="http://schemas.microsoft.com/office/drawing/2014/main" id="{4FCF6CC0-DD94-40C5-A718-06ED3AD0EAC8}"/>
              </a:ext>
            </a:extLst>
          </p:cNvPr>
          <p:cNvSpPr>
            <a:spLocks noGrp="1" noChangeArrowheads="1"/>
          </p:cNvSpPr>
          <p:nvPr>
            <p:ph type="body" idx="4294967295"/>
          </p:nvPr>
        </p:nvSpPr>
        <p:spPr>
          <a:xfrm>
            <a:off x="457200" y="1125538"/>
            <a:ext cx="8362950" cy="5199062"/>
          </a:xfrm>
        </p:spPr>
        <p:txBody>
          <a:bodyPr/>
          <a:lstStyle/>
          <a:p>
            <a:pPr eaLnBrk="1" hangingPunct="1">
              <a:lnSpc>
                <a:spcPct val="130000"/>
              </a:lnSpc>
            </a:pPr>
            <a:r>
              <a:rPr lang="zh-CN" altLang="en-US"/>
              <a:t>什么是日志文件</a:t>
            </a:r>
            <a:endParaRPr lang="en-US" altLang="zh-CN" sz="2400"/>
          </a:p>
          <a:p>
            <a:pPr lvl="1" eaLnBrk="1" hangingPunct="1">
              <a:lnSpc>
                <a:spcPct val="130000"/>
              </a:lnSpc>
            </a:pPr>
            <a:r>
              <a:rPr lang="zh-CN" altLang="en-US">
                <a:solidFill>
                  <a:srgbClr val="0066FF"/>
                </a:solidFill>
              </a:rPr>
              <a:t>日志文件</a:t>
            </a:r>
            <a:r>
              <a:rPr lang="en-US" altLang="zh-CN">
                <a:solidFill>
                  <a:srgbClr val="0066FF"/>
                </a:solidFill>
              </a:rPr>
              <a:t>(log file)</a:t>
            </a:r>
            <a:r>
              <a:rPr lang="zh-CN" altLang="en-US">
                <a:solidFill>
                  <a:srgbClr val="0066FF"/>
                </a:solidFill>
              </a:rPr>
              <a:t>是用来记录事务对数据库的</a:t>
            </a:r>
            <a:r>
              <a:rPr lang="zh-CN" altLang="en-US" u="sng">
                <a:solidFill>
                  <a:srgbClr val="0066FF"/>
                </a:solidFill>
              </a:rPr>
              <a:t>更新操作</a:t>
            </a:r>
            <a:r>
              <a:rPr lang="zh-CN" altLang="en-US">
                <a:solidFill>
                  <a:srgbClr val="0066FF"/>
                </a:solidFill>
              </a:rPr>
              <a:t>的文件</a:t>
            </a:r>
          </a:p>
          <a:p>
            <a:pPr lvl="1" eaLnBrk="1" hangingPunct="1">
              <a:lnSpc>
                <a:spcPct val="130000"/>
              </a:lnSpc>
              <a:buFont typeface="Wingdings" panose="05000000000000000000" pitchFamily="2" charset="2"/>
              <a:buNone/>
            </a:pPr>
            <a:endParaRPr lang="zh-CN" altLang="en-US" sz="2000"/>
          </a:p>
          <a:p>
            <a:pPr eaLnBrk="1" hangingPunct="1">
              <a:lnSpc>
                <a:spcPct val="130000"/>
              </a:lnSpc>
            </a:pPr>
            <a:r>
              <a:rPr lang="zh-CN" altLang="en-US"/>
              <a:t>日志文件的格式</a:t>
            </a:r>
          </a:p>
          <a:p>
            <a:pPr lvl="1" eaLnBrk="1" hangingPunct="1">
              <a:lnSpc>
                <a:spcPct val="130000"/>
              </a:lnSpc>
              <a:buSzPct val="75000"/>
            </a:pPr>
            <a:r>
              <a:rPr lang="zh-CN" altLang="en-US"/>
              <a:t>以记录为单位的日志文件</a:t>
            </a:r>
          </a:p>
          <a:p>
            <a:pPr lvl="1" eaLnBrk="1" hangingPunct="1">
              <a:lnSpc>
                <a:spcPct val="130000"/>
              </a:lnSpc>
              <a:buSzPct val="75000"/>
            </a:pPr>
            <a:r>
              <a:rPr lang="zh-CN" altLang="en-US"/>
              <a:t>以数据块为单位的日志文件</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页脚占位符 4">
            <a:extLst>
              <a:ext uri="{FF2B5EF4-FFF2-40B4-BE49-F238E27FC236}">
                <a16:creationId xmlns:a16="http://schemas.microsoft.com/office/drawing/2014/main" id="{CC6F9ECB-C917-4523-B7F9-AAE472CAE9B1}"/>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7170" name="Rectangle 2">
            <a:extLst>
              <a:ext uri="{FF2B5EF4-FFF2-40B4-BE49-F238E27FC236}">
                <a16:creationId xmlns:a16="http://schemas.microsoft.com/office/drawing/2014/main" id="{71992177-863A-42E6-81F5-0057B5FD15E1}"/>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定义事务</a:t>
            </a:r>
          </a:p>
        </p:txBody>
      </p:sp>
      <p:sp>
        <p:nvSpPr>
          <p:cNvPr id="7172" name="Rectangle 3">
            <a:extLst>
              <a:ext uri="{FF2B5EF4-FFF2-40B4-BE49-F238E27FC236}">
                <a16:creationId xmlns:a16="http://schemas.microsoft.com/office/drawing/2014/main" id="{550F0F1B-9056-41A0-9A29-97D17BD7FDCB}"/>
              </a:ext>
            </a:extLst>
          </p:cNvPr>
          <p:cNvSpPr>
            <a:spLocks noGrp="1" noChangeArrowheads="1"/>
          </p:cNvSpPr>
          <p:nvPr>
            <p:ph type="body" idx="4294967295"/>
          </p:nvPr>
        </p:nvSpPr>
        <p:spPr>
          <a:xfrm>
            <a:off x="687388" y="1125538"/>
            <a:ext cx="7772400" cy="4114800"/>
          </a:xfrm>
        </p:spPr>
        <p:txBody>
          <a:bodyPr/>
          <a:lstStyle/>
          <a:p>
            <a:pPr eaLnBrk="1" hangingPunct="1"/>
            <a:r>
              <a:rPr lang="zh-CN" altLang="en-US" sz="2400"/>
              <a:t>显式定义方式</a:t>
            </a:r>
          </a:p>
          <a:p>
            <a:pPr eaLnBrk="1" hangingPunct="1">
              <a:buFont typeface="Wingdings" panose="05000000000000000000" pitchFamily="2" charset="2"/>
              <a:buNone/>
            </a:pPr>
            <a:r>
              <a:rPr lang="zh-CN" altLang="en-US"/>
              <a:t>   </a:t>
            </a:r>
            <a:r>
              <a:rPr lang="en-US" altLang="zh-CN" sz="1800"/>
              <a:t>BEGIN TRANSACTION                   BEGIN TRANSACTION</a:t>
            </a:r>
          </a:p>
          <a:p>
            <a:pPr eaLnBrk="1" hangingPunct="1">
              <a:buFont typeface="Wingdings" panose="05000000000000000000" pitchFamily="2" charset="2"/>
              <a:buNone/>
            </a:pPr>
            <a:r>
              <a:rPr lang="en-US" altLang="zh-CN" sz="1800"/>
              <a:t>          SQL </a:t>
            </a:r>
            <a:r>
              <a:rPr lang="zh-CN" altLang="en-US" sz="1800"/>
              <a:t>语句1</a:t>
            </a:r>
            <a:r>
              <a:rPr lang="en-US" altLang="zh-CN" sz="1800"/>
              <a:t>                                             SQL </a:t>
            </a:r>
            <a:r>
              <a:rPr lang="zh-CN" altLang="en-US" sz="1800"/>
              <a:t>语句1</a:t>
            </a:r>
          </a:p>
          <a:p>
            <a:pPr eaLnBrk="1" hangingPunct="1">
              <a:buFont typeface="Wingdings" panose="05000000000000000000" pitchFamily="2" charset="2"/>
              <a:buNone/>
            </a:pPr>
            <a:r>
              <a:rPr lang="zh-CN" altLang="en-US" sz="1800"/>
              <a:t>          </a:t>
            </a:r>
            <a:r>
              <a:rPr lang="en-US" altLang="zh-CN" sz="1800"/>
              <a:t>SQL </a:t>
            </a:r>
            <a:r>
              <a:rPr lang="zh-CN" altLang="en-US" sz="1800"/>
              <a:t>语句2                                             </a:t>
            </a:r>
            <a:r>
              <a:rPr lang="en-US" altLang="zh-CN" sz="1800"/>
              <a:t>SQL </a:t>
            </a:r>
            <a:r>
              <a:rPr lang="zh-CN" altLang="en-US" sz="1800"/>
              <a:t>语句2</a:t>
            </a:r>
            <a:endParaRPr lang="en-US" altLang="zh-CN" sz="1800"/>
          </a:p>
          <a:p>
            <a:pPr eaLnBrk="1" hangingPunct="1">
              <a:buFont typeface="Wingdings" panose="05000000000000000000" pitchFamily="2" charset="2"/>
              <a:buNone/>
            </a:pPr>
            <a:r>
              <a:rPr lang="en-US" altLang="zh-CN" sz="1800"/>
              <a:t>          </a:t>
            </a:r>
            <a:r>
              <a:rPr lang="zh-CN" altLang="en-US" sz="1800"/>
              <a:t>。。。。。                                            。。。。。</a:t>
            </a:r>
          </a:p>
          <a:p>
            <a:pPr eaLnBrk="1" hangingPunct="1">
              <a:buFont typeface="Wingdings" panose="05000000000000000000" pitchFamily="2" charset="2"/>
              <a:buNone/>
            </a:pPr>
            <a:r>
              <a:rPr lang="zh-CN" altLang="en-US" sz="1800"/>
              <a:t>     </a:t>
            </a:r>
            <a:r>
              <a:rPr lang="en-US" altLang="zh-CN" sz="1800"/>
              <a:t>COMMIT                                           ROLLBACK</a:t>
            </a:r>
          </a:p>
          <a:p>
            <a:pPr eaLnBrk="1" hangingPunct="1">
              <a:lnSpc>
                <a:spcPct val="150000"/>
              </a:lnSpc>
              <a:spcBef>
                <a:spcPts val="1200"/>
              </a:spcBef>
            </a:pPr>
            <a:r>
              <a:rPr lang="zh-CN" altLang="en-US" sz="2400"/>
              <a:t>隐式方式</a:t>
            </a:r>
          </a:p>
          <a:p>
            <a:pPr lvl="1" eaLnBrk="1" hangingPunct="1">
              <a:lnSpc>
                <a:spcPct val="150000"/>
              </a:lnSpc>
              <a:spcBef>
                <a:spcPct val="0"/>
              </a:spcBef>
              <a:buFont typeface="Wingdings" panose="05000000000000000000" pitchFamily="2" charset="2"/>
              <a:buNone/>
            </a:pPr>
            <a:r>
              <a:rPr lang="zh-CN" altLang="en-US"/>
              <a:t>当用户没有显式地定义事务时，</a:t>
            </a:r>
          </a:p>
          <a:p>
            <a:pPr lvl="1" eaLnBrk="1" hangingPunct="1">
              <a:lnSpc>
                <a:spcPct val="150000"/>
              </a:lnSpc>
              <a:spcBef>
                <a:spcPct val="0"/>
              </a:spcBef>
              <a:buFont typeface="Wingdings" panose="05000000000000000000" pitchFamily="2" charset="2"/>
              <a:buNone/>
            </a:pPr>
            <a:r>
              <a:rPr lang="zh-CN" altLang="en-US"/>
              <a:t>数据库管理系统按缺省规定自动划分事务</a:t>
            </a:r>
          </a:p>
        </p:txBody>
      </p:sp>
      <p:sp>
        <p:nvSpPr>
          <p:cNvPr id="7173" name="AutoShape 5">
            <a:extLst>
              <a:ext uri="{FF2B5EF4-FFF2-40B4-BE49-F238E27FC236}">
                <a16:creationId xmlns:a16="http://schemas.microsoft.com/office/drawing/2014/main" id="{CE41A791-97A9-40E1-A24D-64EBB3EC06EF}"/>
              </a:ext>
            </a:extLst>
          </p:cNvPr>
          <p:cNvSpPr>
            <a:spLocks/>
          </p:cNvSpPr>
          <p:nvPr/>
        </p:nvSpPr>
        <p:spPr bwMode="auto">
          <a:xfrm>
            <a:off x="323850" y="3789363"/>
            <a:ext cx="5329238" cy="1657350"/>
          </a:xfrm>
          <a:prstGeom prst="borderCallout2">
            <a:avLst>
              <a:gd name="adj1" fmla="val 6898"/>
              <a:gd name="adj2" fmla="val 101431"/>
              <a:gd name="adj3" fmla="val 6898"/>
              <a:gd name="adj4" fmla="val 105421"/>
              <a:gd name="adj5" fmla="val -26819"/>
              <a:gd name="adj6" fmla="val 105394"/>
            </a:avLst>
          </a:prstGeom>
          <a:solidFill>
            <a:srgbClr val="FFFF00"/>
          </a:solidFill>
          <a:ln w="25400">
            <a:solidFill>
              <a:schemeClr val="tx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452438" indent="-2730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buSzPct val="80000"/>
              <a:buFont typeface="Wingdings" panose="05000000000000000000" pitchFamily="2" charset="2"/>
              <a:buChar char="l"/>
            </a:pPr>
            <a:r>
              <a:rPr lang="zh-CN" altLang="en-US" b="1">
                <a:latin typeface="Times New Roman" panose="02020603050405020304" pitchFamily="18" charset="0"/>
              </a:rPr>
              <a:t>事务异常终止</a:t>
            </a:r>
          </a:p>
          <a:p>
            <a:pPr lvl="1">
              <a:buSzPct val="80000"/>
              <a:buFont typeface="Wingdings" panose="05000000000000000000" pitchFamily="2" charset="2"/>
              <a:buChar char="l"/>
            </a:pPr>
            <a:r>
              <a:rPr lang="zh-CN" altLang="en-US" b="1">
                <a:latin typeface="Times New Roman" panose="02020603050405020304" pitchFamily="18" charset="0"/>
              </a:rPr>
              <a:t>事务运行的过程中发生了故障，不能继续执行</a:t>
            </a:r>
          </a:p>
          <a:p>
            <a:pPr lvl="1">
              <a:buSzPct val="80000"/>
              <a:buFont typeface="Wingdings" panose="05000000000000000000" pitchFamily="2" charset="2"/>
              <a:buChar char="l"/>
            </a:pPr>
            <a:r>
              <a:rPr lang="zh-CN" altLang="en-US" b="1">
                <a:latin typeface="Times New Roman" panose="02020603050405020304" pitchFamily="18" charset="0"/>
              </a:rPr>
              <a:t>系统将事务中对数据库的所有已完成的操作全部撤销 </a:t>
            </a:r>
          </a:p>
          <a:p>
            <a:pPr lvl="1">
              <a:buSzPct val="80000"/>
              <a:buFont typeface="Wingdings" panose="05000000000000000000" pitchFamily="2" charset="2"/>
              <a:buChar char="l"/>
            </a:pPr>
            <a:r>
              <a:rPr lang="zh-CN" altLang="en-US" b="1">
                <a:latin typeface="Times New Roman" panose="02020603050405020304" pitchFamily="18" charset="0"/>
              </a:rPr>
              <a:t>事务滚回到</a:t>
            </a:r>
            <a:r>
              <a:rPr lang="zh-CN" altLang="en-US" b="1">
                <a:solidFill>
                  <a:srgbClr val="FF00FF"/>
                </a:solidFill>
                <a:latin typeface="Times New Roman" panose="02020603050405020304" pitchFamily="18" charset="0"/>
              </a:rPr>
              <a:t>开始</a:t>
            </a:r>
            <a:r>
              <a:rPr lang="zh-CN" altLang="en-US" b="1">
                <a:latin typeface="Times New Roman" panose="02020603050405020304" pitchFamily="18" charset="0"/>
              </a:rPr>
              <a:t>时的状态</a:t>
            </a:r>
          </a:p>
        </p:txBody>
      </p:sp>
      <p:sp>
        <p:nvSpPr>
          <p:cNvPr id="7174" name="AutoShape 7">
            <a:extLst>
              <a:ext uri="{FF2B5EF4-FFF2-40B4-BE49-F238E27FC236}">
                <a16:creationId xmlns:a16="http://schemas.microsoft.com/office/drawing/2014/main" id="{B32EA45D-08AD-42C9-AA9A-B8928C5AA159}"/>
              </a:ext>
            </a:extLst>
          </p:cNvPr>
          <p:cNvSpPr>
            <a:spLocks/>
          </p:cNvSpPr>
          <p:nvPr/>
        </p:nvSpPr>
        <p:spPr bwMode="auto">
          <a:xfrm>
            <a:off x="2339975" y="3573463"/>
            <a:ext cx="5324475" cy="1584325"/>
          </a:xfrm>
          <a:prstGeom prst="borderCallout2">
            <a:avLst>
              <a:gd name="adj1" fmla="val 7213"/>
              <a:gd name="adj2" fmla="val -1431"/>
              <a:gd name="adj3" fmla="val 7213"/>
              <a:gd name="adj4" fmla="val -6736"/>
              <a:gd name="adj5" fmla="val -13625"/>
              <a:gd name="adj6" fmla="val -12255"/>
            </a:avLst>
          </a:prstGeom>
          <a:solidFill>
            <a:srgbClr val="FFFF00"/>
          </a:solidFill>
          <a:ln w="25400">
            <a:solidFill>
              <a:schemeClr val="tx1"/>
            </a:solidFill>
            <a:miter lim="800000"/>
            <a:headEnd/>
            <a:tailEnd/>
          </a:ln>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buSzPct val="85000"/>
              <a:buFont typeface="Wingdings" panose="05000000000000000000" pitchFamily="2" charset="2"/>
              <a:buChar char="l"/>
            </a:pPr>
            <a:r>
              <a:rPr lang="zh-CN" altLang="en-US" b="1">
                <a:latin typeface="Times New Roman" panose="02020603050405020304" pitchFamily="18" charset="0"/>
              </a:rPr>
              <a:t>事务正常结束   </a:t>
            </a:r>
          </a:p>
          <a:p>
            <a:pPr lvl="1">
              <a:buSzPct val="85000"/>
              <a:buFont typeface="Wingdings" panose="05000000000000000000" pitchFamily="2" charset="2"/>
              <a:buChar char="l"/>
            </a:pPr>
            <a:r>
              <a:rPr lang="zh-CN" altLang="en-US" b="1">
                <a:solidFill>
                  <a:srgbClr val="FF00FF"/>
                </a:solidFill>
                <a:latin typeface="Times New Roman" panose="02020603050405020304" pitchFamily="18" charset="0"/>
              </a:rPr>
              <a:t>提交</a:t>
            </a:r>
            <a:r>
              <a:rPr lang="zh-CN" altLang="en-US" b="1">
                <a:latin typeface="Times New Roman" panose="02020603050405020304" pitchFamily="18" charset="0"/>
              </a:rPr>
              <a:t>事务的所有操作（</a:t>
            </a:r>
            <a:r>
              <a:rPr lang="zh-CN" altLang="en-US" b="1">
                <a:solidFill>
                  <a:srgbClr val="FF00FF"/>
                </a:solidFill>
                <a:latin typeface="Times New Roman" panose="02020603050405020304" pitchFamily="18" charset="0"/>
              </a:rPr>
              <a:t>读</a:t>
            </a:r>
            <a:r>
              <a:rPr lang="en-US" altLang="zh-CN" b="1">
                <a:solidFill>
                  <a:srgbClr val="FF00FF"/>
                </a:solidFill>
                <a:latin typeface="Times New Roman" panose="02020603050405020304" pitchFamily="18" charset="0"/>
              </a:rPr>
              <a:t>+</a:t>
            </a:r>
            <a:r>
              <a:rPr lang="zh-CN" altLang="en-US" b="1">
                <a:solidFill>
                  <a:srgbClr val="FF00FF"/>
                </a:solidFill>
                <a:latin typeface="Times New Roman" panose="02020603050405020304" pitchFamily="18" charset="0"/>
              </a:rPr>
              <a:t>更新</a:t>
            </a:r>
            <a:r>
              <a:rPr lang="zh-CN" altLang="en-US" b="1">
                <a:latin typeface="Times New Roman" panose="02020603050405020304" pitchFamily="18" charset="0"/>
              </a:rPr>
              <a:t>）</a:t>
            </a:r>
          </a:p>
          <a:p>
            <a:pPr lvl="1">
              <a:buSzPct val="85000"/>
              <a:buFont typeface="Wingdings" panose="05000000000000000000" pitchFamily="2" charset="2"/>
              <a:buChar char="l"/>
            </a:pPr>
            <a:r>
              <a:rPr lang="zh-CN" altLang="en-US" b="1">
                <a:latin typeface="Times New Roman" panose="02020603050405020304" pitchFamily="18" charset="0"/>
              </a:rPr>
              <a:t>事务中所有对数据库的更新写回到磁盘上的物理数据库中</a:t>
            </a:r>
          </a:p>
          <a:p>
            <a:pPr algn="ctr">
              <a:buSzPct val="100000"/>
              <a:buFont typeface="Wingdings" panose="05000000000000000000" pitchFamily="2" charset="2"/>
              <a:buNone/>
            </a:pPr>
            <a:endParaRPr lang="en-US" altLang="zh-CN"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anim calcmode="lin" valueType="num">
                                      <p:cBhvr additive="base">
                                        <p:cTn id="11"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2">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anim calcmode="lin" valueType="num">
                                      <p:cBhvr additive="base">
                                        <p:cTn id="15"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2">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anim calcmode="lin" valueType="num">
                                      <p:cBhvr additive="base">
                                        <p:cTn id="19"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anim calcmode="lin" valueType="num">
                                      <p:cBhvr additive="base">
                                        <p:cTn id="23"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2">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7172">
                                            <p:txEl>
                                              <p:pRg st="5" end="5"/>
                                            </p:txEl>
                                          </p:spTgt>
                                        </p:tgtEl>
                                        <p:attrNameLst>
                                          <p:attrName>style.visibility</p:attrName>
                                        </p:attrNameLst>
                                      </p:cBhvr>
                                      <p:to>
                                        <p:strVal val="visible"/>
                                      </p:to>
                                    </p:set>
                                    <p:anim calcmode="lin" valueType="num">
                                      <p:cBhvr additive="base">
                                        <p:cTn id="27" dur="500" fill="hold"/>
                                        <p:tgtEl>
                                          <p:spTgt spid="717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2">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7174"/>
                                        </p:tgtEl>
                                        <p:attrNameLst>
                                          <p:attrName>style.visibility</p:attrName>
                                        </p:attrNameLst>
                                      </p:cBhvr>
                                      <p:to>
                                        <p:strVal val="visible"/>
                                      </p:to>
                                    </p:set>
                                    <p:animEffect transition="in" filter="blinds(horizontal)">
                                      <p:cBhvr>
                                        <p:cTn id="33" dur="500"/>
                                        <p:tgtEl>
                                          <p:spTgt spid="71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7174"/>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73"/>
                                        </p:tgtEl>
                                        <p:attrNameLst>
                                          <p:attrName>style.visibility</p:attrName>
                                        </p:attrNameLst>
                                      </p:cBhvr>
                                      <p:to>
                                        <p:strVal val="visible"/>
                                      </p:to>
                                    </p:set>
                                    <p:animEffect transition="in" filter="blinds(horizontal)">
                                      <p:cBhvr>
                                        <p:cTn id="42" dur="500"/>
                                        <p:tgtEl>
                                          <p:spTgt spid="71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7173"/>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172">
                                            <p:txEl>
                                              <p:pRg st="6" end="6"/>
                                            </p:txEl>
                                          </p:spTgt>
                                        </p:tgtEl>
                                        <p:attrNameLst>
                                          <p:attrName>style.visibility</p:attrName>
                                        </p:attrNameLst>
                                      </p:cBhvr>
                                      <p:to>
                                        <p:strVal val="visible"/>
                                      </p:to>
                                    </p:set>
                                    <p:anim calcmode="lin" valueType="num">
                                      <p:cBhvr additive="base">
                                        <p:cTn id="51" dur="500" fill="hold"/>
                                        <p:tgtEl>
                                          <p:spTgt spid="7172">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172">
                                            <p:txEl>
                                              <p:pRg st="6" end="6"/>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172">
                                            <p:txEl>
                                              <p:pRg st="7" end="7"/>
                                            </p:txEl>
                                          </p:spTgt>
                                        </p:tgtEl>
                                        <p:attrNameLst>
                                          <p:attrName>style.visibility</p:attrName>
                                        </p:attrNameLst>
                                      </p:cBhvr>
                                      <p:to>
                                        <p:strVal val="visible"/>
                                      </p:to>
                                    </p:set>
                                    <p:anim calcmode="lin" valueType="num">
                                      <p:cBhvr additive="base">
                                        <p:cTn id="55" dur="500" fill="hold"/>
                                        <p:tgtEl>
                                          <p:spTgt spid="7172">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172">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172">
                                            <p:txEl>
                                              <p:pRg st="8" end="8"/>
                                            </p:txEl>
                                          </p:spTgt>
                                        </p:tgtEl>
                                        <p:attrNameLst>
                                          <p:attrName>style.visibility</p:attrName>
                                        </p:attrNameLst>
                                      </p:cBhvr>
                                      <p:to>
                                        <p:strVal val="visible"/>
                                      </p:to>
                                    </p:set>
                                    <p:anim calcmode="lin" valueType="num">
                                      <p:cBhvr additive="base">
                                        <p:cTn id="59" dur="500" fill="hold"/>
                                        <p:tgtEl>
                                          <p:spTgt spid="7172">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17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allAtOnce"/>
      <p:bldP spid="7173" grpId="0" bldLvl="0" animBg="1"/>
      <p:bldP spid="7173" grpId="1" animBg="1"/>
      <p:bldP spid="7174"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页脚占位符 4">
            <a:extLst>
              <a:ext uri="{FF2B5EF4-FFF2-40B4-BE49-F238E27FC236}">
                <a16:creationId xmlns:a16="http://schemas.microsoft.com/office/drawing/2014/main" id="{693DE017-D226-4231-9B7F-C3ADA996516A}"/>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44034" name="Rectangle 2">
            <a:extLst>
              <a:ext uri="{FF2B5EF4-FFF2-40B4-BE49-F238E27FC236}">
                <a16:creationId xmlns:a16="http://schemas.microsoft.com/office/drawing/2014/main" id="{CFB2B0D3-8A0F-4F96-9D94-6304D364A9C6}"/>
              </a:ext>
            </a:extLst>
          </p:cNvPr>
          <p:cNvSpPr>
            <a:spLocks noGrp="1" noChangeArrowheads="1"/>
          </p:cNvSpPr>
          <p:nvPr>
            <p:ph type="title" idx="4294967295"/>
          </p:nvPr>
        </p:nvSpPr>
        <p:spPr>
          <a:xfrm>
            <a:off x="914400" y="201613"/>
            <a:ext cx="7391400" cy="563562"/>
          </a:xfrm>
        </p:spPr>
        <p:txBody>
          <a:bodyPr/>
          <a:lstStyle/>
          <a:p>
            <a:pPr eaLnBrk="1" hangingPunct="1"/>
            <a:r>
              <a:rPr lang="zh-CN" altLang="en-US" sz="3600"/>
              <a:t>日志文件的格式和内容（续）</a:t>
            </a:r>
          </a:p>
        </p:txBody>
      </p:sp>
      <p:sp>
        <p:nvSpPr>
          <p:cNvPr id="44035" name="Rectangle 3">
            <a:extLst>
              <a:ext uri="{FF2B5EF4-FFF2-40B4-BE49-F238E27FC236}">
                <a16:creationId xmlns:a16="http://schemas.microsoft.com/office/drawing/2014/main" id="{67FA4EE6-91BE-43A7-86C4-A1A63331D15A}"/>
              </a:ext>
            </a:extLst>
          </p:cNvPr>
          <p:cNvSpPr>
            <a:spLocks noGrp="1" noChangeArrowheads="1"/>
          </p:cNvSpPr>
          <p:nvPr>
            <p:ph type="body" idx="4294967295"/>
          </p:nvPr>
        </p:nvSpPr>
        <p:spPr>
          <a:xfrm>
            <a:off x="457200" y="1268413"/>
            <a:ext cx="8229600" cy="5056187"/>
          </a:xfrm>
        </p:spPr>
        <p:txBody>
          <a:bodyPr/>
          <a:lstStyle/>
          <a:p>
            <a:pPr eaLnBrk="1" hangingPunct="1">
              <a:lnSpc>
                <a:spcPct val="140000"/>
              </a:lnSpc>
            </a:pPr>
            <a:r>
              <a:rPr lang="zh-CN" altLang="en-US"/>
              <a:t>以记录为单位的日志文件内容</a:t>
            </a:r>
          </a:p>
          <a:p>
            <a:pPr lvl="1" eaLnBrk="1" hangingPunct="1">
              <a:lnSpc>
                <a:spcPct val="140000"/>
              </a:lnSpc>
              <a:spcBef>
                <a:spcPct val="50000"/>
              </a:spcBef>
            </a:pPr>
            <a:r>
              <a:rPr lang="zh-CN" altLang="en-US"/>
              <a:t>各个事务的开始标记</a:t>
            </a:r>
            <a:r>
              <a:rPr lang="en-US" altLang="zh-CN"/>
              <a:t>(BEGIN TRANSACTION)</a:t>
            </a:r>
          </a:p>
          <a:p>
            <a:pPr lvl="1" eaLnBrk="1" hangingPunct="1">
              <a:lnSpc>
                <a:spcPct val="140000"/>
              </a:lnSpc>
              <a:spcBef>
                <a:spcPct val="50000"/>
              </a:spcBef>
            </a:pPr>
            <a:r>
              <a:rPr lang="zh-CN" altLang="en-US"/>
              <a:t>各个事务的结束标记</a:t>
            </a:r>
            <a:r>
              <a:rPr lang="en-US" altLang="zh-CN"/>
              <a:t>(COMMIT</a:t>
            </a:r>
            <a:r>
              <a:rPr lang="zh-CN" altLang="en-US"/>
              <a:t>或</a:t>
            </a:r>
            <a:r>
              <a:rPr lang="en-US" altLang="zh-CN"/>
              <a:t>ROLLBACK)</a:t>
            </a:r>
          </a:p>
          <a:p>
            <a:pPr lvl="1" eaLnBrk="1" hangingPunct="1">
              <a:lnSpc>
                <a:spcPct val="140000"/>
              </a:lnSpc>
              <a:spcBef>
                <a:spcPct val="50000"/>
              </a:spcBef>
            </a:pPr>
            <a:r>
              <a:rPr lang="zh-CN" altLang="en-US"/>
              <a:t>各个事务的所有更新操作</a:t>
            </a:r>
          </a:p>
          <a:p>
            <a:pPr eaLnBrk="1" hangingPunct="1">
              <a:lnSpc>
                <a:spcPct val="140000"/>
              </a:lnSpc>
              <a:spcBef>
                <a:spcPct val="50000"/>
              </a:spcBef>
              <a:buFont typeface="Wingdings" panose="05000000000000000000" pitchFamily="2" charset="2"/>
              <a:buNone/>
            </a:pPr>
            <a:r>
              <a:rPr lang="zh-CN" altLang="en-US" sz="2400"/>
              <a:t>     以上均作为日志文件中的一个日志记录 </a:t>
            </a:r>
            <a:r>
              <a:rPr lang="en-US" altLang="zh-CN" sz="2400"/>
              <a:t>(log  record)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页脚占位符 4">
            <a:extLst>
              <a:ext uri="{FF2B5EF4-FFF2-40B4-BE49-F238E27FC236}">
                <a16:creationId xmlns:a16="http://schemas.microsoft.com/office/drawing/2014/main" id="{711FFD93-DEAF-4D34-869E-2B5BC59579C4}"/>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45058" name="Rectangle 2">
            <a:extLst>
              <a:ext uri="{FF2B5EF4-FFF2-40B4-BE49-F238E27FC236}">
                <a16:creationId xmlns:a16="http://schemas.microsoft.com/office/drawing/2014/main" id="{05E3ACFF-DFD9-43C9-A2E1-A13D849E74B4}"/>
              </a:ext>
            </a:extLst>
          </p:cNvPr>
          <p:cNvSpPr>
            <a:spLocks noGrp="1" noChangeArrowheads="1"/>
          </p:cNvSpPr>
          <p:nvPr>
            <p:ph type="title" idx="4294967295"/>
          </p:nvPr>
        </p:nvSpPr>
        <p:spPr>
          <a:xfrm>
            <a:off x="914400" y="188913"/>
            <a:ext cx="7391400" cy="563562"/>
          </a:xfrm>
        </p:spPr>
        <p:txBody>
          <a:bodyPr/>
          <a:lstStyle/>
          <a:p>
            <a:pPr eaLnBrk="1" hangingPunct="1"/>
            <a:r>
              <a:rPr lang="zh-CN" altLang="en-US" sz="3600"/>
              <a:t>日志文件的格式和内容（续）</a:t>
            </a:r>
          </a:p>
        </p:txBody>
      </p:sp>
      <p:sp>
        <p:nvSpPr>
          <p:cNvPr id="45059" name="Rectangle 3">
            <a:extLst>
              <a:ext uri="{FF2B5EF4-FFF2-40B4-BE49-F238E27FC236}">
                <a16:creationId xmlns:a16="http://schemas.microsoft.com/office/drawing/2014/main" id="{05BE4854-A7C1-461B-9263-E35F00551D49}"/>
              </a:ext>
            </a:extLst>
          </p:cNvPr>
          <p:cNvSpPr>
            <a:spLocks noGrp="1" noChangeArrowheads="1"/>
          </p:cNvSpPr>
          <p:nvPr>
            <p:ph type="body" idx="4294967295"/>
          </p:nvPr>
        </p:nvSpPr>
        <p:spPr>
          <a:xfrm>
            <a:off x="755650" y="1268413"/>
            <a:ext cx="8064500" cy="4835525"/>
          </a:xfrm>
        </p:spPr>
        <p:txBody>
          <a:bodyPr/>
          <a:lstStyle/>
          <a:p>
            <a:pPr eaLnBrk="1" hangingPunct="1"/>
            <a:r>
              <a:rPr lang="zh-CN" altLang="en-US"/>
              <a:t>以记录为单位的日志文件，</a:t>
            </a:r>
            <a:r>
              <a:rPr lang="zh-CN" altLang="en-US">
                <a:solidFill>
                  <a:srgbClr val="0066FF"/>
                </a:solidFill>
              </a:rPr>
              <a:t>每条日志记录</a:t>
            </a:r>
            <a:r>
              <a:rPr lang="zh-CN" altLang="en-US"/>
              <a:t>的内容</a:t>
            </a:r>
            <a:endParaRPr lang="zh-CN" altLang="en-US" sz="2400"/>
          </a:p>
          <a:p>
            <a:pPr lvl="1" eaLnBrk="1" hangingPunct="1">
              <a:lnSpc>
                <a:spcPct val="160000"/>
              </a:lnSpc>
            </a:pPr>
            <a:r>
              <a:rPr lang="zh-CN" altLang="en-US"/>
              <a:t>事务标识（标明是哪个事务） </a:t>
            </a:r>
          </a:p>
          <a:p>
            <a:pPr lvl="1" eaLnBrk="1" hangingPunct="1">
              <a:lnSpc>
                <a:spcPct val="160000"/>
              </a:lnSpc>
            </a:pPr>
            <a:r>
              <a:rPr lang="zh-CN" altLang="en-US"/>
              <a:t>操作类型（插入、删除或修改）</a:t>
            </a:r>
          </a:p>
          <a:p>
            <a:pPr lvl="1" eaLnBrk="1" hangingPunct="1">
              <a:lnSpc>
                <a:spcPct val="160000"/>
              </a:lnSpc>
            </a:pPr>
            <a:r>
              <a:rPr lang="zh-CN" altLang="en-US"/>
              <a:t>操作对象（记录</a:t>
            </a:r>
            <a:r>
              <a:rPr lang="en-US" altLang="zh-CN"/>
              <a:t>ID</a:t>
            </a:r>
            <a:r>
              <a:rPr lang="zh-CN" altLang="en-US"/>
              <a:t>、</a:t>
            </a:r>
            <a:r>
              <a:rPr lang="en-US" altLang="zh-CN"/>
              <a:t>Block NO.</a:t>
            </a:r>
            <a:r>
              <a:rPr lang="zh-CN" altLang="en-US"/>
              <a:t>）</a:t>
            </a:r>
          </a:p>
          <a:p>
            <a:pPr lvl="1" eaLnBrk="1" hangingPunct="1">
              <a:lnSpc>
                <a:spcPct val="160000"/>
              </a:lnSpc>
            </a:pPr>
            <a:r>
              <a:rPr lang="zh-CN" altLang="en-US"/>
              <a:t>更新前数据的旧值（对插入操作而言，此项为空值）</a:t>
            </a:r>
          </a:p>
          <a:p>
            <a:pPr lvl="1" eaLnBrk="1" hangingPunct="1">
              <a:lnSpc>
                <a:spcPct val="160000"/>
              </a:lnSpc>
            </a:pPr>
            <a:r>
              <a:rPr lang="zh-CN" altLang="en-US"/>
              <a:t>更新后数据的新值（对删除操作而言</a:t>
            </a:r>
            <a:r>
              <a:rPr lang="en-US" altLang="zh-CN"/>
              <a:t>, </a:t>
            </a:r>
            <a:r>
              <a:rPr lang="zh-CN" altLang="en-US"/>
              <a:t>此项为空值）</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页脚占位符 4">
            <a:extLst>
              <a:ext uri="{FF2B5EF4-FFF2-40B4-BE49-F238E27FC236}">
                <a16:creationId xmlns:a16="http://schemas.microsoft.com/office/drawing/2014/main" id="{25B83B3B-C73D-4FE7-A22D-D6BCB2A8A3C9}"/>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46082" name="Rectangle 2">
            <a:extLst>
              <a:ext uri="{FF2B5EF4-FFF2-40B4-BE49-F238E27FC236}">
                <a16:creationId xmlns:a16="http://schemas.microsoft.com/office/drawing/2014/main" id="{643FE3DC-9F78-40EB-81D3-90EC18094BC1}"/>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日志文件的格式和内容（续）</a:t>
            </a:r>
          </a:p>
        </p:txBody>
      </p:sp>
      <p:sp>
        <p:nvSpPr>
          <p:cNvPr id="46083" name="Rectangle 3">
            <a:extLst>
              <a:ext uri="{FF2B5EF4-FFF2-40B4-BE49-F238E27FC236}">
                <a16:creationId xmlns:a16="http://schemas.microsoft.com/office/drawing/2014/main" id="{DE49E97F-C1EA-4115-BCA5-F7B27A068ED9}"/>
              </a:ext>
            </a:extLst>
          </p:cNvPr>
          <p:cNvSpPr>
            <a:spLocks noGrp="1" noChangeArrowheads="1"/>
          </p:cNvSpPr>
          <p:nvPr>
            <p:ph type="body" idx="4294967295"/>
          </p:nvPr>
        </p:nvSpPr>
        <p:spPr>
          <a:xfrm>
            <a:off x="755650" y="1196975"/>
            <a:ext cx="7772400" cy="4833938"/>
          </a:xfrm>
        </p:spPr>
        <p:txBody>
          <a:bodyPr/>
          <a:lstStyle/>
          <a:p>
            <a:pPr eaLnBrk="1" hangingPunct="1"/>
            <a:r>
              <a:rPr lang="zh-CN" altLang="en-US"/>
              <a:t>以数据块为单位的日志文件，每条日志记录的内容</a:t>
            </a:r>
            <a:endParaRPr lang="zh-CN" altLang="en-US" sz="2400"/>
          </a:p>
          <a:p>
            <a:pPr lvl="1" eaLnBrk="1" hangingPunct="1">
              <a:spcBef>
                <a:spcPct val="60000"/>
              </a:spcBef>
            </a:pPr>
            <a:r>
              <a:rPr lang="zh-CN" altLang="en-US"/>
              <a:t>事务标识</a:t>
            </a:r>
          </a:p>
          <a:p>
            <a:pPr lvl="1" eaLnBrk="1" hangingPunct="1">
              <a:spcBef>
                <a:spcPct val="60000"/>
              </a:spcBef>
            </a:pPr>
            <a:r>
              <a:rPr lang="zh-CN" altLang="en-US"/>
              <a:t>被更新的数据块</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页脚占位符 4">
            <a:extLst>
              <a:ext uri="{FF2B5EF4-FFF2-40B4-BE49-F238E27FC236}">
                <a16:creationId xmlns:a16="http://schemas.microsoft.com/office/drawing/2014/main" id="{639644D4-4A33-4107-A7BB-8F0B1E46125F}"/>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47106" name="Rectangle 2">
            <a:extLst>
              <a:ext uri="{FF2B5EF4-FFF2-40B4-BE49-F238E27FC236}">
                <a16:creationId xmlns:a16="http://schemas.microsoft.com/office/drawing/2014/main" id="{FDFEC45A-916B-4113-88B6-4120A2B35B71}"/>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2.</a:t>
            </a:r>
            <a:r>
              <a:rPr lang="zh-CN" altLang="en-US" sz="3600"/>
              <a:t>日志文件的作用</a:t>
            </a:r>
          </a:p>
        </p:txBody>
      </p:sp>
      <p:sp>
        <p:nvSpPr>
          <p:cNvPr id="47107" name="Rectangle 3">
            <a:extLst>
              <a:ext uri="{FF2B5EF4-FFF2-40B4-BE49-F238E27FC236}">
                <a16:creationId xmlns:a16="http://schemas.microsoft.com/office/drawing/2014/main" id="{DA95A915-B6B9-423A-8C72-8DF865668A3A}"/>
              </a:ext>
            </a:extLst>
          </p:cNvPr>
          <p:cNvSpPr>
            <a:spLocks noGrp="1" noChangeArrowheads="1"/>
          </p:cNvSpPr>
          <p:nvPr>
            <p:ph type="body" idx="4294967295"/>
          </p:nvPr>
        </p:nvSpPr>
        <p:spPr>
          <a:xfrm>
            <a:off x="457200" y="1268413"/>
            <a:ext cx="8229600" cy="5056187"/>
          </a:xfrm>
        </p:spPr>
        <p:txBody>
          <a:bodyPr/>
          <a:lstStyle/>
          <a:p>
            <a:pPr eaLnBrk="1" hangingPunct="1">
              <a:lnSpc>
                <a:spcPct val="110000"/>
              </a:lnSpc>
            </a:pPr>
            <a:r>
              <a:rPr lang="zh-CN" altLang="en-US"/>
              <a:t>用途</a:t>
            </a:r>
          </a:p>
          <a:p>
            <a:pPr lvl="1" eaLnBrk="1" hangingPunct="1">
              <a:lnSpc>
                <a:spcPct val="130000"/>
              </a:lnSpc>
            </a:pPr>
            <a:r>
              <a:rPr lang="zh-CN" altLang="en-US"/>
              <a:t>进行</a:t>
            </a:r>
            <a:r>
              <a:rPr lang="zh-CN" altLang="en-US" u="sng"/>
              <a:t>事务故障</a:t>
            </a:r>
            <a:r>
              <a:rPr lang="zh-CN" altLang="en-US"/>
              <a:t>恢复</a:t>
            </a:r>
          </a:p>
          <a:p>
            <a:pPr lvl="1" eaLnBrk="1" hangingPunct="1">
              <a:lnSpc>
                <a:spcPct val="130000"/>
              </a:lnSpc>
            </a:pPr>
            <a:r>
              <a:rPr lang="zh-CN" altLang="en-US"/>
              <a:t>进行</a:t>
            </a:r>
            <a:r>
              <a:rPr lang="zh-CN" altLang="en-US" u="sng"/>
              <a:t>系统故障</a:t>
            </a:r>
            <a:r>
              <a:rPr lang="zh-CN" altLang="en-US"/>
              <a:t>恢复</a:t>
            </a:r>
          </a:p>
          <a:p>
            <a:pPr lvl="1" eaLnBrk="1" hangingPunct="1">
              <a:lnSpc>
                <a:spcPct val="130000"/>
              </a:lnSpc>
            </a:pPr>
            <a:r>
              <a:rPr lang="zh-CN" altLang="en-US"/>
              <a:t>协助后备副本进行</a:t>
            </a:r>
            <a:r>
              <a:rPr lang="zh-CN" altLang="en-US" u="sng"/>
              <a:t>介质故障</a:t>
            </a:r>
            <a:r>
              <a:rPr lang="zh-CN" altLang="en-US"/>
              <a:t>恢复</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页脚占位符 4">
            <a:extLst>
              <a:ext uri="{FF2B5EF4-FFF2-40B4-BE49-F238E27FC236}">
                <a16:creationId xmlns:a16="http://schemas.microsoft.com/office/drawing/2014/main" id="{2B4435A8-3DEC-4CC6-AD95-8D0D219C8A9F}"/>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48130" name="Rectangle 2">
            <a:extLst>
              <a:ext uri="{FF2B5EF4-FFF2-40B4-BE49-F238E27FC236}">
                <a16:creationId xmlns:a16="http://schemas.microsoft.com/office/drawing/2014/main" id="{D869DEE4-60DB-4F87-968C-CD473B2C2A23}"/>
              </a:ext>
            </a:extLst>
          </p:cNvPr>
          <p:cNvSpPr>
            <a:spLocks noGrp="1" noChangeArrowheads="1"/>
          </p:cNvSpPr>
          <p:nvPr>
            <p:ph type="title" idx="4294967295"/>
          </p:nvPr>
        </p:nvSpPr>
        <p:spPr>
          <a:xfrm>
            <a:off x="914400" y="188913"/>
            <a:ext cx="7391400" cy="563562"/>
          </a:xfrm>
        </p:spPr>
        <p:txBody>
          <a:bodyPr/>
          <a:lstStyle/>
          <a:p>
            <a:pPr eaLnBrk="1" hangingPunct="1"/>
            <a:r>
              <a:rPr lang="en-US" altLang="zh-CN" sz="3600"/>
              <a:t>3.</a:t>
            </a:r>
            <a:r>
              <a:rPr lang="zh-CN" altLang="en-US" sz="3600"/>
              <a:t>登记日志文件</a:t>
            </a:r>
          </a:p>
        </p:txBody>
      </p:sp>
      <p:sp>
        <p:nvSpPr>
          <p:cNvPr id="48131" name="Rectangle 3">
            <a:extLst>
              <a:ext uri="{FF2B5EF4-FFF2-40B4-BE49-F238E27FC236}">
                <a16:creationId xmlns:a16="http://schemas.microsoft.com/office/drawing/2014/main" id="{896D378F-ED6C-4A34-8A84-6B3A3045EB89}"/>
              </a:ext>
            </a:extLst>
          </p:cNvPr>
          <p:cNvSpPr>
            <a:spLocks noGrp="1" noChangeArrowheads="1"/>
          </p:cNvSpPr>
          <p:nvPr>
            <p:ph type="body" idx="4294967295"/>
          </p:nvPr>
        </p:nvSpPr>
        <p:spPr>
          <a:xfrm>
            <a:off x="684213" y="1196975"/>
            <a:ext cx="8078787" cy="4594225"/>
          </a:xfrm>
        </p:spPr>
        <p:txBody>
          <a:bodyPr/>
          <a:lstStyle/>
          <a:p>
            <a:pPr eaLnBrk="1" hangingPunct="1">
              <a:lnSpc>
                <a:spcPct val="150000"/>
              </a:lnSpc>
              <a:spcBef>
                <a:spcPct val="0"/>
              </a:spcBef>
            </a:pPr>
            <a:r>
              <a:rPr lang="zh-CN" altLang="en-US" sz="2400"/>
              <a:t>为保证数据库是可恢复的，登记日志文件时必须遵循两条原则</a:t>
            </a:r>
          </a:p>
          <a:p>
            <a:pPr lvl="1" eaLnBrk="1" hangingPunct="1">
              <a:lnSpc>
                <a:spcPct val="150000"/>
              </a:lnSpc>
              <a:spcBef>
                <a:spcPct val="0"/>
              </a:spcBef>
            </a:pPr>
            <a:r>
              <a:rPr lang="zh-CN" altLang="en-US">
                <a:solidFill>
                  <a:srgbClr val="FF0000"/>
                </a:solidFill>
              </a:rPr>
              <a:t>登记的次序严格按并发事务执行的时间次序</a:t>
            </a:r>
          </a:p>
          <a:p>
            <a:pPr lvl="1" eaLnBrk="1" hangingPunct="1">
              <a:lnSpc>
                <a:spcPct val="150000"/>
              </a:lnSpc>
              <a:spcBef>
                <a:spcPct val="0"/>
              </a:spcBef>
            </a:pPr>
            <a:r>
              <a:rPr lang="zh-CN" altLang="en-US">
                <a:solidFill>
                  <a:srgbClr val="FF0000"/>
                </a:solidFill>
              </a:rPr>
              <a:t>必须先写日志文件，后写数据库</a:t>
            </a:r>
          </a:p>
          <a:p>
            <a:pPr lvl="2" eaLnBrk="1" hangingPunct="1">
              <a:lnSpc>
                <a:spcPct val="150000"/>
              </a:lnSpc>
              <a:spcBef>
                <a:spcPct val="0"/>
              </a:spcBef>
              <a:buSzPct val="87000"/>
              <a:buFont typeface="Wingdings" panose="05000000000000000000" pitchFamily="2" charset="2"/>
              <a:buChar char="l"/>
            </a:pPr>
            <a:r>
              <a:rPr lang="zh-CN" altLang="en-US" sz="2200"/>
              <a:t>写日志文件操作：把表示这个修改的日志记录写到</a:t>
            </a:r>
            <a:endParaRPr lang="en-US" altLang="zh-CN" sz="2200"/>
          </a:p>
          <a:p>
            <a:pPr lvl="2" eaLnBrk="1" hangingPunct="1">
              <a:lnSpc>
                <a:spcPct val="150000"/>
              </a:lnSpc>
              <a:spcBef>
                <a:spcPct val="0"/>
              </a:spcBef>
              <a:buSzPct val="87000"/>
              <a:buFont typeface="Arial" panose="020B0604020202020204" pitchFamily="34" charset="0"/>
              <a:buNone/>
            </a:pPr>
            <a:r>
              <a:rPr lang="en-US" altLang="zh-CN" sz="2200"/>
              <a:t>   </a:t>
            </a:r>
            <a:r>
              <a:rPr lang="zh-CN" altLang="en-US" sz="2200"/>
              <a:t>日志文件中</a:t>
            </a:r>
          </a:p>
          <a:p>
            <a:pPr lvl="2" eaLnBrk="1" hangingPunct="1">
              <a:lnSpc>
                <a:spcPct val="150000"/>
              </a:lnSpc>
              <a:spcBef>
                <a:spcPct val="0"/>
              </a:spcBef>
              <a:buSzPct val="87000"/>
              <a:buFont typeface="Wingdings" panose="05000000000000000000" pitchFamily="2" charset="2"/>
              <a:buChar char="l"/>
            </a:pPr>
            <a:r>
              <a:rPr lang="zh-CN" altLang="en-US" sz="2200"/>
              <a:t>写数据库操作：把对数据的修改写到数据库中</a:t>
            </a:r>
          </a:p>
          <a:p>
            <a:pPr lvl="1" eaLnBrk="1" hangingPunct="1"/>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页脚占位符 4">
            <a:extLst>
              <a:ext uri="{FF2B5EF4-FFF2-40B4-BE49-F238E27FC236}">
                <a16:creationId xmlns:a16="http://schemas.microsoft.com/office/drawing/2014/main" id="{0A60F057-8462-4BE4-A801-2F3DB1EA478D}"/>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49154" name="Rectangle 2">
            <a:extLst>
              <a:ext uri="{FF2B5EF4-FFF2-40B4-BE49-F238E27FC236}">
                <a16:creationId xmlns:a16="http://schemas.microsoft.com/office/drawing/2014/main" id="{6005138C-1660-4B8C-A52F-C5D4DD847F2D}"/>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登记日志文件（续）</a:t>
            </a:r>
          </a:p>
        </p:txBody>
      </p:sp>
      <p:sp>
        <p:nvSpPr>
          <p:cNvPr id="55299" name="Rectangle 3">
            <a:extLst>
              <a:ext uri="{FF2B5EF4-FFF2-40B4-BE49-F238E27FC236}">
                <a16:creationId xmlns:a16="http://schemas.microsoft.com/office/drawing/2014/main" id="{21FB9D34-297C-4587-B33D-6BB771B24F2C}"/>
              </a:ext>
            </a:extLst>
          </p:cNvPr>
          <p:cNvSpPr>
            <a:spLocks noGrp="1"/>
          </p:cNvSpPr>
          <p:nvPr>
            <p:ph type="body" idx="4294967295"/>
          </p:nvPr>
        </p:nvSpPr>
        <p:spPr>
          <a:xfrm>
            <a:off x="755650" y="1196975"/>
            <a:ext cx="7772400" cy="4833938"/>
          </a:xfrm>
          <a:ln>
            <a:miter/>
          </a:ln>
        </p:spPr>
        <p:txBody>
          <a:bodyPr/>
          <a:lstStyle/>
          <a:p>
            <a:pPr eaLnBrk="1" hangingPunct="1">
              <a:lnSpc>
                <a:spcPct val="120000"/>
              </a:lnSpc>
            </a:pPr>
            <a:r>
              <a:rPr lang="zh-CN" altLang="en-US" sz="2400" noProof="1"/>
              <a:t>为什么要先写日志文件</a:t>
            </a:r>
          </a:p>
          <a:p>
            <a:pPr lvl="1" eaLnBrk="1" hangingPunct="1">
              <a:lnSpc>
                <a:spcPct val="120000"/>
              </a:lnSpc>
            </a:pPr>
            <a:r>
              <a:rPr lang="zh-CN" altLang="en-US" sz="2200" noProof="1"/>
              <a:t>写数据库和写日志文件是两个不同的操作</a:t>
            </a:r>
          </a:p>
          <a:p>
            <a:pPr lvl="1" eaLnBrk="1" hangingPunct="1">
              <a:lnSpc>
                <a:spcPct val="120000"/>
              </a:lnSpc>
            </a:pPr>
            <a:r>
              <a:rPr lang="zh-CN" altLang="en-US" sz="2200" noProof="1"/>
              <a:t>在这两个操作之间可能发生故障</a:t>
            </a:r>
          </a:p>
          <a:p>
            <a:pPr marL="457200" lvl="1" indent="0" eaLnBrk="1" hangingPunct="1">
              <a:lnSpc>
                <a:spcPct val="120000"/>
              </a:lnSpc>
              <a:buFont typeface="Wingdings" panose="05000000000000000000" pitchFamily="2" charset="2"/>
              <a:buNone/>
            </a:pPr>
            <a:r>
              <a:rPr lang="zh-CN" altLang="en-US" sz="2200" noProof="1"/>
              <a:t>如果先写了数据库修改，而在日志文件中没有登记下这个修改，则以后就无法恢复这个修改了</a:t>
            </a:r>
          </a:p>
          <a:p>
            <a:pPr marL="457200" lvl="1" indent="0" eaLnBrk="1" hangingPunct="1">
              <a:lnSpc>
                <a:spcPct val="120000"/>
              </a:lnSpc>
              <a:buFont typeface="Wingdings" panose="05000000000000000000" pitchFamily="2" charset="2"/>
              <a:buNone/>
            </a:pPr>
            <a:r>
              <a:rPr lang="zh-CN" altLang="en-US" sz="2200" noProof="1"/>
              <a:t>如果先写日志，但没有修改数据库，按日志文件恢复时只不过是多执行一次不必要的</a:t>
            </a:r>
            <a:r>
              <a:rPr lang="en-US" altLang="zh-CN" sz="2200" noProof="1"/>
              <a:t>UNDO</a:t>
            </a:r>
            <a:r>
              <a:rPr lang="zh-CN" altLang="en-US" sz="2200" noProof="1"/>
              <a:t>操作，并不会影响数据库的正确性</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页脚占位符 4">
            <a:extLst>
              <a:ext uri="{FF2B5EF4-FFF2-40B4-BE49-F238E27FC236}">
                <a16:creationId xmlns:a16="http://schemas.microsoft.com/office/drawing/2014/main" id="{D096F787-50F8-441C-AEA7-1683D600C182}"/>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50178" name="Rectangle 2">
            <a:extLst>
              <a:ext uri="{FF2B5EF4-FFF2-40B4-BE49-F238E27FC236}">
                <a16:creationId xmlns:a16="http://schemas.microsoft.com/office/drawing/2014/main" id="{05AAA2EA-4043-40F3-9FA8-BFC0044129D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第十章  数据库恢复技术</a:t>
            </a:r>
          </a:p>
        </p:txBody>
      </p:sp>
      <p:sp>
        <p:nvSpPr>
          <p:cNvPr id="50179" name="Rectangle 3">
            <a:extLst>
              <a:ext uri="{FF2B5EF4-FFF2-40B4-BE49-F238E27FC236}">
                <a16:creationId xmlns:a16="http://schemas.microsoft.com/office/drawing/2014/main" id="{AE20899B-4100-45BE-BD16-8BF59AD80A1F}"/>
              </a:ext>
            </a:extLst>
          </p:cNvPr>
          <p:cNvSpPr>
            <a:spLocks noGrp="1" noChangeArrowheads="1"/>
          </p:cNvSpPr>
          <p:nvPr>
            <p:ph type="body" idx="4294967295"/>
          </p:nvPr>
        </p:nvSpPr>
        <p:spPr>
          <a:xfrm>
            <a:off x="827088" y="1052513"/>
            <a:ext cx="7859712" cy="5256212"/>
          </a:xfrm>
        </p:spPr>
        <p:txBody>
          <a:bodyPr/>
          <a:lstStyle/>
          <a:p>
            <a:pPr marL="0" indent="0" eaLnBrk="1" hangingPunct="1">
              <a:lnSpc>
                <a:spcPct val="130000"/>
              </a:lnSpc>
              <a:buFont typeface="Wingdings" panose="05000000000000000000" pitchFamily="2" charset="2"/>
              <a:buNone/>
            </a:pPr>
            <a:r>
              <a:rPr lang="en-US" altLang="zh-CN"/>
              <a:t>10.1  </a:t>
            </a:r>
            <a:r>
              <a:rPr lang="zh-CN" altLang="en-US"/>
              <a:t>事务的基本概念</a:t>
            </a:r>
          </a:p>
          <a:p>
            <a:pPr marL="0" indent="0" eaLnBrk="1" hangingPunct="1">
              <a:lnSpc>
                <a:spcPct val="130000"/>
              </a:lnSpc>
              <a:buFont typeface="Wingdings" panose="05000000000000000000" pitchFamily="2" charset="2"/>
              <a:buNone/>
            </a:pPr>
            <a:r>
              <a:rPr lang="en-US" altLang="zh-CN"/>
              <a:t>10.2  </a:t>
            </a:r>
            <a:r>
              <a:rPr lang="zh-CN" altLang="en-US"/>
              <a:t>数据库恢复概述</a:t>
            </a:r>
          </a:p>
          <a:p>
            <a:pPr marL="0" indent="0" eaLnBrk="1" hangingPunct="1">
              <a:lnSpc>
                <a:spcPct val="130000"/>
              </a:lnSpc>
              <a:buFont typeface="Wingdings" panose="05000000000000000000" pitchFamily="2" charset="2"/>
              <a:buNone/>
            </a:pPr>
            <a:r>
              <a:rPr lang="en-US" altLang="zh-CN"/>
              <a:t>10.3  </a:t>
            </a:r>
            <a:r>
              <a:rPr lang="zh-CN" altLang="en-US"/>
              <a:t>故障的种类</a:t>
            </a:r>
          </a:p>
          <a:p>
            <a:pPr marL="0" indent="0" eaLnBrk="1" hangingPunct="1">
              <a:lnSpc>
                <a:spcPct val="130000"/>
              </a:lnSpc>
              <a:buFont typeface="Wingdings" panose="05000000000000000000" pitchFamily="2" charset="2"/>
              <a:buNone/>
            </a:pPr>
            <a:r>
              <a:rPr lang="en-US" altLang="zh-CN"/>
              <a:t>10.4  </a:t>
            </a:r>
            <a:r>
              <a:rPr lang="zh-CN" altLang="en-US"/>
              <a:t>恢复的实现技术</a:t>
            </a:r>
          </a:p>
          <a:p>
            <a:pPr marL="0" indent="0" eaLnBrk="1" hangingPunct="1">
              <a:lnSpc>
                <a:spcPct val="130000"/>
              </a:lnSpc>
              <a:buFont typeface="Wingdings" panose="05000000000000000000" pitchFamily="2" charset="2"/>
              <a:buNone/>
            </a:pPr>
            <a:r>
              <a:rPr lang="en-US" altLang="zh-CN">
                <a:solidFill>
                  <a:srgbClr val="0066FF"/>
                </a:solidFill>
              </a:rPr>
              <a:t>10.5  </a:t>
            </a:r>
            <a:r>
              <a:rPr lang="zh-CN" altLang="en-US">
                <a:solidFill>
                  <a:srgbClr val="0066FF"/>
                </a:solidFill>
              </a:rPr>
              <a:t>恢复策略</a:t>
            </a:r>
          </a:p>
          <a:p>
            <a:pPr marL="0" indent="0" eaLnBrk="1" hangingPunct="1">
              <a:lnSpc>
                <a:spcPct val="130000"/>
              </a:lnSpc>
              <a:buFont typeface="Wingdings" panose="05000000000000000000" pitchFamily="2" charset="2"/>
              <a:buNone/>
            </a:pPr>
            <a:r>
              <a:rPr lang="en-US" altLang="zh-CN"/>
              <a:t>10.6  </a:t>
            </a:r>
            <a:r>
              <a:rPr lang="zh-CN" altLang="en-US"/>
              <a:t>具有检查点的恢复技术</a:t>
            </a:r>
          </a:p>
          <a:p>
            <a:pPr marL="0" indent="0" eaLnBrk="1" hangingPunct="1">
              <a:lnSpc>
                <a:spcPct val="130000"/>
              </a:lnSpc>
              <a:buFont typeface="Wingdings" panose="05000000000000000000" pitchFamily="2" charset="2"/>
              <a:buNone/>
            </a:pPr>
            <a:r>
              <a:rPr lang="en-US" altLang="zh-CN"/>
              <a:t>10.7  </a:t>
            </a:r>
            <a:r>
              <a:rPr lang="zh-CN" altLang="en-US"/>
              <a:t>数据库镜像</a:t>
            </a:r>
          </a:p>
          <a:p>
            <a:pPr marL="0" indent="0" eaLnBrk="1" hangingPunct="1">
              <a:lnSpc>
                <a:spcPct val="130000"/>
              </a:lnSpc>
              <a:buFont typeface="Wingdings" panose="05000000000000000000" pitchFamily="2" charset="2"/>
              <a:buNone/>
            </a:pPr>
            <a:r>
              <a:rPr lang="en-US" altLang="zh-CN"/>
              <a:t>10.8    </a:t>
            </a:r>
            <a:r>
              <a:rPr lang="zh-CN" altLang="en-US"/>
              <a:t>小结</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页脚占位符 4">
            <a:extLst>
              <a:ext uri="{FF2B5EF4-FFF2-40B4-BE49-F238E27FC236}">
                <a16:creationId xmlns:a16="http://schemas.microsoft.com/office/drawing/2014/main" id="{81117C61-73BD-4BBD-9350-812DA3847F94}"/>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51202" name="Rectangle 2">
            <a:extLst>
              <a:ext uri="{FF2B5EF4-FFF2-40B4-BE49-F238E27FC236}">
                <a16:creationId xmlns:a16="http://schemas.microsoft.com/office/drawing/2014/main" id="{A05182F2-E2C1-4426-AEA4-D952E693F94C}"/>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10.5  </a:t>
            </a:r>
            <a:r>
              <a:rPr lang="zh-CN" altLang="en-US" sz="3600"/>
              <a:t>恢复策略</a:t>
            </a:r>
          </a:p>
        </p:txBody>
      </p:sp>
      <p:sp>
        <p:nvSpPr>
          <p:cNvPr id="61444" name="Rectangle 3">
            <a:extLst>
              <a:ext uri="{FF2B5EF4-FFF2-40B4-BE49-F238E27FC236}">
                <a16:creationId xmlns:a16="http://schemas.microsoft.com/office/drawing/2014/main" id="{4EE80C27-B80F-4156-8D72-FB7A7BE703B3}"/>
              </a:ext>
            </a:extLst>
          </p:cNvPr>
          <p:cNvSpPr>
            <a:spLocks noGrp="1" noChangeArrowheads="1"/>
          </p:cNvSpPr>
          <p:nvPr>
            <p:ph type="body" idx="4294967295"/>
          </p:nvPr>
        </p:nvSpPr>
        <p:spPr>
          <a:xfrm>
            <a:off x="684213" y="1125538"/>
            <a:ext cx="8002587" cy="5199062"/>
          </a:xfrm>
          <a:ln>
            <a:miter/>
          </a:ln>
        </p:spPr>
        <p:txBody>
          <a:bodyPr/>
          <a:lstStyle/>
          <a:p>
            <a:pPr marL="0" indent="0" eaLnBrk="1" hangingPunct="1">
              <a:lnSpc>
                <a:spcPct val="170000"/>
              </a:lnSpc>
              <a:buFont typeface="Wingdings" panose="05000000000000000000" pitchFamily="2" charset="2"/>
              <a:buNone/>
              <a:defRPr/>
            </a:pPr>
            <a:r>
              <a:rPr lang="en-US" altLang="zh-CN" dirty="0">
                <a:solidFill>
                  <a:srgbClr val="00B050"/>
                </a:solidFill>
              </a:rPr>
              <a:t>10.5.1  </a:t>
            </a:r>
            <a:r>
              <a:rPr lang="zh-CN" altLang="en-US" dirty="0">
                <a:solidFill>
                  <a:srgbClr val="00B050"/>
                </a:solidFill>
              </a:rPr>
              <a:t>事务故障的恢复</a:t>
            </a:r>
          </a:p>
          <a:p>
            <a:pPr marL="0" indent="0" eaLnBrk="1" hangingPunct="1">
              <a:lnSpc>
                <a:spcPct val="170000"/>
              </a:lnSpc>
              <a:buFont typeface="Wingdings" panose="05000000000000000000" pitchFamily="2" charset="2"/>
              <a:buNone/>
              <a:defRPr/>
            </a:pPr>
            <a:r>
              <a:rPr lang="en-US" altLang="zh-CN" dirty="0"/>
              <a:t>10.5.2  </a:t>
            </a:r>
            <a:r>
              <a:rPr lang="zh-CN" altLang="en-US" dirty="0"/>
              <a:t>系统故障的恢复</a:t>
            </a:r>
          </a:p>
          <a:p>
            <a:pPr marL="0" indent="0" eaLnBrk="1" hangingPunct="1">
              <a:lnSpc>
                <a:spcPct val="170000"/>
              </a:lnSpc>
              <a:buFont typeface="Wingdings" panose="05000000000000000000" pitchFamily="2" charset="2"/>
              <a:buNone/>
              <a:defRPr/>
            </a:pPr>
            <a:r>
              <a:rPr lang="en-US" altLang="zh-CN" dirty="0"/>
              <a:t>10.5.3  </a:t>
            </a:r>
            <a:r>
              <a:rPr lang="zh-CN" altLang="en-US" dirty="0"/>
              <a:t>介质故障的恢复</a:t>
            </a:r>
          </a:p>
          <a:p>
            <a:pPr eaLnBrk="1" hangingPunct="1">
              <a:lnSpc>
                <a:spcPct val="170000"/>
              </a:lnSpc>
              <a:defRPr/>
            </a:pP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页脚占位符 4">
            <a:extLst>
              <a:ext uri="{FF2B5EF4-FFF2-40B4-BE49-F238E27FC236}">
                <a16:creationId xmlns:a16="http://schemas.microsoft.com/office/drawing/2014/main" id="{A6CACEF1-C0C5-4C0C-892C-0DBCA51E564F}"/>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52226" name="Rectangle 2">
            <a:extLst>
              <a:ext uri="{FF2B5EF4-FFF2-40B4-BE49-F238E27FC236}">
                <a16:creationId xmlns:a16="http://schemas.microsoft.com/office/drawing/2014/main" id="{79BD886B-CBD1-49AE-BD33-20C7C476219D}"/>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10.5.1  </a:t>
            </a:r>
            <a:r>
              <a:rPr lang="zh-CN" altLang="en-US" sz="3600"/>
              <a:t>事务故障的恢复</a:t>
            </a:r>
          </a:p>
        </p:txBody>
      </p:sp>
      <p:sp>
        <p:nvSpPr>
          <p:cNvPr id="52227" name="Rectangle 3">
            <a:extLst>
              <a:ext uri="{FF2B5EF4-FFF2-40B4-BE49-F238E27FC236}">
                <a16:creationId xmlns:a16="http://schemas.microsoft.com/office/drawing/2014/main" id="{B69F050D-D84B-453B-863E-1F63286B73BC}"/>
              </a:ext>
            </a:extLst>
          </p:cNvPr>
          <p:cNvSpPr>
            <a:spLocks noGrp="1" noChangeArrowheads="1"/>
          </p:cNvSpPr>
          <p:nvPr>
            <p:ph type="body" idx="4294967295"/>
          </p:nvPr>
        </p:nvSpPr>
        <p:spPr>
          <a:xfrm>
            <a:off x="457200" y="1196975"/>
            <a:ext cx="8229600" cy="5127625"/>
          </a:xfrm>
        </p:spPr>
        <p:txBody>
          <a:bodyPr/>
          <a:lstStyle/>
          <a:p>
            <a:pPr eaLnBrk="1" hangingPunct="1">
              <a:lnSpc>
                <a:spcPct val="150000"/>
              </a:lnSpc>
            </a:pPr>
            <a:r>
              <a:rPr lang="zh-CN" altLang="en-US" sz="2400"/>
              <a:t>事务故障：事务在运行至正常终止点前被终止</a:t>
            </a:r>
          </a:p>
          <a:p>
            <a:pPr eaLnBrk="1" hangingPunct="1">
              <a:lnSpc>
                <a:spcPct val="150000"/>
              </a:lnSpc>
            </a:pPr>
            <a:r>
              <a:rPr lang="zh-CN" altLang="en-US" sz="2400"/>
              <a:t>恢复方法</a:t>
            </a:r>
          </a:p>
          <a:p>
            <a:pPr lvl="1" eaLnBrk="1" hangingPunct="1">
              <a:lnSpc>
                <a:spcPct val="150000"/>
              </a:lnSpc>
            </a:pPr>
            <a:r>
              <a:rPr lang="zh-CN" altLang="en-US"/>
              <a:t>由恢复子系统利用日志文件撤消（</a:t>
            </a:r>
            <a:r>
              <a:rPr lang="en-US" altLang="zh-CN"/>
              <a:t>UNDO</a:t>
            </a:r>
            <a:r>
              <a:rPr lang="zh-CN" altLang="en-US"/>
              <a:t>）此事务已对数据库进行的修改</a:t>
            </a:r>
          </a:p>
          <a:p>
            <a:pPr eaLnBrk="1" hangingPunct="1">
              <a:lnSpc>
                <a:spcPct val="150000"/>
              </a:lnSpc>
            </a:pPr>
            <a:r>
              <a:rPr lang="zh-CN" altLang="en-US" sz="2400"/>
              <a:t>事务故障的恢复由系统自动完成，对用户是透明的，不需要用户干预</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页脚占位符 4">
            <a:extLst>
              <a:ext uri="{FF2B5EF4-FFF2-40B4-BE49-F238E27FC236}">
                <a16:creationId xmlns:a16="http://schemas.microsoft.com/office/drawing/2014/main" id="{F8EE87C1-A4E1-4FEB-8EA7-B1C523F5E427}"/>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53250" name="Rectangle 2">
            <a:extLst>
              <a:ext uri="{FF2B5EF4-FFF2-40B4-BE49-F238E27FC236}">
                <a16:creationId xmlns:a16="http://schemas.microsoft.com/office/drawing/2014/main" id="{7AA67FA8-C787-4281-A168-99BA5F212841}"/>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事务故障的恢复步骤</a:t>
            </a:r>
          </a:p>
        </p:txBody>
      </p:sp>
      <p:sp>
        <p:nvSpPr>
          <p:cNvPr id="53251" name="Rectangle 3">
            <a:extLst>
              <a:ext uri="{FF2B5EF4-FFF2-40B4-BE49-F238E27FC236}">
                <a16:creationId xmlns:a16="http://schemas.microsoft.com/office/drawing/2014/main" id="{66B6F702-EF74-479C-8DF3-250B7DEE9738}"/>
              </a:ext>
            </a:extLst>
          </p:cNvPr>
          <p:cNvSpPr>
            <a:spLocks noGrp="1" noChangeArrowheads="1"/>
          </p:cNvSpPr>
          <p:nvPr>
            <p:ph type="body" idx="4294967295"/>
          </p:nvPr>
        </p:nvSpPr>
        <p:spPr>
          <a:xfrm>
            <a:off x="755650" y="1268413"/>
            <a:ext cx="8007350" cy="4522787"/>
          </a:xfrm>
        </p:spPr>
        <p:txBody>
          <a:bodyPr/>
          <a:lstStyle/>
          <a:p>
            <a:pPr eaLnBrk="1" hangingPunct="1">
              <a:lnSpc>
                <a:spcPct val="150000"/>
              </a:lnSpc>
              <a:buFont typeface="Wingdings" panose="05000000000000000000" pitchFamily="2" charset="2"/>
              <a:buNone/>
            </a:pPr>
            <a:r>
              <a:rPr lang="zh-CN" altLang="en-US" sz="1800"/>
              <a:t>（</a:t>
            </a:r>
            <a:r>
              <a:rPr lang="en-US" altLang="zh-CN" sz="1800"/>
              <a:t>1</a:t>
            </a:r>
            <a:r>
              <a:rPr lang="zh-CN" altLang="en-US" sz="1800"/>
              <a:t>）</a:t>
            </a:r>
            <a:r>
              <a:rPr lang="en-US" altLang="zh-CN" sz="1800"/>
              <a:t> </a:t>
            </a:r>
            <a:r>
              <a:rPr lang="zh-CN" altLang="en-US" sz="1800"/>
              <a:t>反向扫描文件日志（即从最后向前扫描日志文件），查找该事务的更新操作。</a:t>
            </a:r>
          </a:p>
          <a:p>
            <a:pPr eaLnBrk="1" hangingPunct="1">
              <a:lnSpc>
                <a:spcPct val="150000"/>
              </a:lnSpc>
              <a:buFont typeface="Wingdings" panose="05000000000000000000" pitchFamily="2" charset="2"/>
              <a:buNone/>
            </a:pPr>
            <a:r>
              <a:rPr lang="zh-CN" altLang="en-US" sz="1800"/>
              <a:t>（</a:t>
            </a:r>
            <a:r>
              <a:rPr lang="en-US" altLang="zh-CN" sz="1800"/>
              <a:t>2</a:t>
            </a:r>
            <a:r>
              <a:rPr lang="zh-CN" altLang="en-US" sz="1800"/>
              <a:t>）</a:t>
            </a:r>
            <a:r>
              <a:rPr lang="en-US" altLang="zh-CN" sz="1800"/>
              <a:t> </a:t>
            </a:r>
            <a:r>
              <a:rPr lang="zh-CN" altLang="en-US" sz="1800"/>
              <a:t>对该事务的更新操作执行逆操作。即将日志记录中“更新前的值” 写入数据库。</a:t>
            </a:r>
          </a:p>
          <a:p>
            <a:pPr lvl="1" eaLnBrk="1" hangingPunct="1">
              <a:lnSpc>
                <a:spcPct val="150000"/>
              </a:lnSpc>
            </a:pPr>
            <a:r>
              <a:rPr lang="zh-CN" altLang="en-US" sz="1800"/>
              <a:t>插入操作， “更新前的值”为空，则相当于做删除操作</a:t>
            </a:r>
          </a:p>
          <a:p>
            <a:pPr lvl="1" eaLnBrk="1" hangingPunct="1">
              <a:lnSpc>
                <a:spcPct val="150000"/>
              </a:lnSpc>
            </a:pPr>
            <a:r>
              <a:rPr lang="zh-CN" altLang="en-US" sz="1800"/>
              <a:t>删除操作，“更新后的值”为空，则相当于做插入操作</a:t>
            </a:r>
          </a:p>
          <a:p>
            <a:pPr lvl="1" eaLnBrk="1" hangingPunct="1">
              <a:lnSpc>
                <a:spcPct val="150000"/>
              </a:lnSpc>
            </a:pPr>
            <a:r>
              <a:rPr lang="zh-CN" altLang="en-US" sz="1800"/>
              <a:t>若是修改操作，则相当于用修改前值代替修改后值 </a:t>
            </a:r>
          </a:p>
          <a:p>
            <a:pPr eaLnBrk="1" hangingPunct="1">
              <a:lnSpc>
                <a:spcPct val="150000"/>
              </a:lnSpc>
              <a:buFont typeface="Wingdings" panose="05000000000000000000" pitchFamily="2" charset="2"/>
              <a:buNone/>
            </a:pPr>
            <a:r>
              <a:rPr lang="zh-CN" altLang="en-US" sz="1800">
                <a:sym typeface="Arial" panose="020B0604020202020204" pitchFamily="34" charset="0"/>
              </a:rPr>
              <a:t>（</a:t>
            </a:r>
            <a:r>
              <a:rPr lang="en-US" altLang="zh-CN" sz="1800">
                <a:sym typeface="Arial" panose="020B0604020202020204" pitchFamily="34" charset="0"/>
              </a:rPr>
              <a:t>3</a:t>
            </a:r>
            <a:r>
              <a:rPr lang="zh-CN" altLang="en-US" sz="1800">
                <a:sym typeface="Arial" panose="020B0604020202020204" pitchFamily="34" charset="0"/>
              </a:rPr>
              <a:t>）</a:t>
            </a:r>
            <a:r>
              <a:rPr lang="en-US" altLang="zh-CN" sz="1800">
                <a:sym typeface="Arial" panose="020B0604020202020204" pitchFamily="34" charset="0"/>
              </a:rPr>
              <a:t> </a:t>
            </a:r>
            <a:r>
              <a:rPr lang="zh-CN" altLang="en-US" sz="1800">
                <a:sym typeface="Arial" panose="020B0604020202020204" pitchFamily="34" charset="0"/>
              </a:rPr>
              <a:t>继续反向扫描日志文件，查找该事务的其他更新操作，并做同样处理。</a:t>
            </a:r>
            <a:endParaRPr lang="zh-CN" altLang="en-US" sz="1800"/>
          </a:p>
          <a:p>
            <a:pPr eaLnBrk="1" hangingPunct="1">
              <a:lnSpc>
                <a:spcPct val="150000"/>
              </a:lnSpc>
              <a:buFont typeface="Wingdings" panose="05000000000000000000" pitchFamily="2" charset="2"/>
              <a:buNone/>
            </a:pPr>
            <a:r>
              <a:rPr lang="zh-CN" altLang="en-US" sz="1800">
                <a:sym typeface="Arial" panose="020B0604020202020204" pitchFamily="34" charset="0"/>
              </a:rPr>
              <a:t>（</a:t>
            </a:r>
            <a:r>
              <a:rPr lang="en-US" altLang="zh-CN" sz="1800">
                <a:sym typeface="Arial" panose="020B0604020202020204" pitchFamily="34" charset="0"/>
              </a:rPr>
              <a:t>4</a:t>
            </a:r>
            <a:r>
              <a:rPr lang="zh-CN" altLang="en-US" sz="1800">
                <a:sym typeface="Arial" panose="020B0604020202020204" pitchFamily="34" charset="0"/>
              </a:rPr>
              <a:t>）</a:t>
            </a:r>
            <a:r>
              <a:rPr lang="en-US" altLang="zh-CN" sz="1800">
                <a:sym typeface="Arial" panose="020B0604020202020204" pitchFamily="34" charset="0"/>
              </a:rPr>
              <a:t> </a:t>
            </a:r>
            <a:r>
              <a:rPr lang="zh-CN" altLang="en-US" sz="1800">
                <a:sym typeface="Arial" panose="020B0604020202020204" pitchFamily="34" charset="0"/>
              </a:rPr>
              <a:t>如此处理下去，直至读到此事务的开始标记，事务故障恢复就完成了。</a:t>
            </a:r>
            <a:endParaRPr lang="zh-CN"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页脚占位符 4">
            <a:extLst>
              <a:ext uri="{FF2B5EF4-FFF2-40B4-BE49-F238E27FC236}">
                <a16:creationId xmlns:a16="http://schemas.microsoft.com/office/drawing/2014/main" id="{364E1711-C784-43E0-8B7F-8C41AE07F7D9}"/>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8194" name="Rectangle 2">
            <a:extLst>
              <a:ext uri="{FF2B5EF4-FFF2-40B4-BE49-F238E27FC236}">
                <a16:creationId xmlns:a16="http://schemas.microsoft.com/office/drawing/2014/main" id="{2D84DD11-2665-442F-A603-84E8C7AA2B5F}"/>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2.</a:t>
            </a:r>
            <a:r>
              <a:rPr lang="zh-CN" altLang="en-US" sz="3600"/>
              <a:t>事务的特性（</a:t>
            </a:r>
            <a:r>
              <a:rPr lang="en-US" altLang="zh-CN" sz="3600"/>
              <a:t>ACID</a:t>
            </a:r>
            <a:r>
              <a:rPr lang="zh-CN" altLang="en-US" sz="3600"/>
              <a:t>特性）</a:t>
            </a:r>
            <a:endParaRPr lang="en-US" altLang="zh-CN" sz="3600"/>
          </a:p>
        </p:txBody>
      </p:sp>
      <p:sp>
        <p:nvSpPr>
          <p:cNvPr id="8195" name="Rectangle 3">
            <a:extLst>
              <a:ext uri="{FF2B5EF4-FFF2-40B4-BE49-F238E27FC236}">
                <a16:creationId xmlns:a16="http://schemas.microsoft.com/office/drawing/2014/main" id="{91F2DF0E-34A6-4193-837B-6CC52CCC2080}"/>
              </a:ext>
            </a:extLst>
          </p:cNvPr>
          <p:cNvSpPr>
            <a:spLocks noGrp="1" noChangeArrowheads="1"/>
          </p:cNvSpPr>
          <p:nvPr>
            <p:ph type="body" idx="4294967295"/>
          </p:nvPr>
        </p:nvSpPr>
        <p:spPr>
          <a:xfrm>
            <a:off x="457200" y="1484313"/>
            <a:ext cx="8229600" cy="4840287"/>
          </a:xfrm>
        </p:spPr>
        <p:txBody>
          <a:bodyPr/>
          <a:lstStyle/>
          <a:p>
            <a:pPr marL="765175" indent="-485775" eaLnBrk="1" hangingPunct="1">
              <a:buFont typeface="Wingdings" panose="05000000000000000000" pitchFamily="2" charset="2"/>
              <a:buNone/>
            </a:pPr>
            <a:r>
              <a:rPr lang="zh-CN" altLang="en-US"/>
              <a:t>事务的</a:t>
            </a:r>
            <a:r>
              <a:rPr lang="en-US" altLang="zh-CN"/>
              <a:t>ACID</a:t>
            </a:r>
            <a:r>
              <a:rPr lang="zh-CN" altLang="en-US"/>
              <a:t>特性：</a:t>
            </a:r>
          </a:p>
          <a:p>
            <a:pPr marL="765175" indent="-485775" eaLnBrk="1" hangingPunct="1">
              <a:lnSpc>
                <a:spcPct val="130000"/>
              </a:lnSpc>
            </a:pPr>
            <a:r>
              <a:rPr lang="zh-CN" altLang="en-US"/>
              <a:t>原子性（</a:t>
            </a:r>
            <a:r>
              <a:rPr lang="en-US" altLang="zh-CN">
                <a:solidFill>
                  <a:srgbClr val="0066FF"/>
                </a:solidFill>
              </a:rPr>
              <a:t>A</a:t>
            </a:r>
            <a:r>
              <a:rPr lang="en-US" altLang="zh-CN"/>
              <a:t>tomicity</a:t>
            </a:r>
            <a:r>
              <a:rPr lang="zh-CN" altLang="en-US"/>
              <a:t>）</a:t>
            </a:r>
          </a:p>
          <a:p>
            <a:pPr marL="765175" indent="-485775" eaLnBrk="1" hangingPunct="1">
              <a:lnSpc>
                <a:spcPct val="130000"/>
              </a:lnSpc>
            </a:pPr>
            <a:r>
              <a:rPr lang="zh-CN" altLang="en-US"/>
              <a:t>一致性（</a:t>
            </a:r>
            <a:r>
              <a:rPr lang="en-US" altLang="zh-CN">
                <a:solidFill>
                  <a:srgbClr val="0066FF"/>
                </a:solidFill>
              </a:rPr>
              <a:t>C</a:t>
            </a:r>
            <a:r>
              <a:rPr lang="en-US" altLang="zh-CN"/>
              <a:t>onsistency</a:t>
            </a:r>
            <a:r>
              <a:rPr lang="zh-CN" altLang="en-US"/>
              <a:t>）</a:t>
            </a:r>
          </a:p>
          <a:p>
            <a:pPr marL="765175" indent="-485775" eaLnBrk="1" hangingPunct="1">
              <a:lnSpc>
                <a:spcPct val="130000"/>
              </a:lnSpc>
            </a:pPr>
            <a:r>
              <a:rPr lang="zh-CN" altLang="en-US"/>
              <a:t>隔离性（</a:t>
            </a:r>
            <a:r>
              <a:rPr lang="en-US" altLang="zh-CN">
                <a:solidFill>
                  <a:srgbClr val="0066FF"/>
                </a:solidFill>
              </a:rPr>
              <a:t>I</a:t>
            </a:r>
            <a:r>
              <a:rPr lang="en-US" altLang="zh-CN"/>
              <a:t>solation</a:t>
            </a:r>
            <a:r>
              <a:rPr lang="zh-CN" altLang="en-US"/>
              <a:t>）</a:t>
            </a:r>
          </a:p>
          <a:p>
            <a:pPr marL="765175" indent="-485775" eaLnBrk="1" hangingPunct="1">
              <a:lnSpc>
                <a:spcPct val="130000"/>
              </a:lnSpc>
            </a:pPr>
            <a:r>
              <a:rPr lang="zh-CN" altLang="en-US"/>
              <a:t>持续性（</a:t>
            </a:r>
            <a:r>
              <a:rPr lang="en-US" altLang="zh-CN">
                <a:solidFill>
                  <a:srgbClr val="0066FF"/>
                </a:solidFill>
              </a:rPr>
              <a:t>D</a:t>
            </a:r>
            <a:r>
              <a:rPr lang="en-US" altLang="zh-CN"/>
              <a:t>urability </a:t>
            </a:r>
            <a:r>
              <a:rPr lang="zh-CN" altLang="en-US"/>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页脚占位符 4">
            <a:extLst>
              <a:ext uri="{FF2B5EF4-FFF2-40B4-BE49-F238E27FC236}">
                <a16:creationId xmlns:a16="http://schemas.microsoft.com/office/drawing/2014/main" id="{E85168B4-ECF3-4437-9BD9-DA2DE1D893C3}"/>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54274" name="Rectangle 2">
            <a:extLst>
              <a:ext uri="{FF2B5EF4-FFF2-40B4-BE49-F238E27FC236}">
                <a16:creationId xmlns:a16="http://schemas.microsoft.com/office/drawing/2014/main" id="{691A9713-8794-4B1C-8135-38D71817A2F3}"/>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10.5.2  </a:t>
            </a:r>
            <a:r>
              <a:rPr lang="zh-CN" altLang="en-US" sz="3600"/>
              <a:t>系统故障的恢复</a:t>
            </a:r>
          </a:p>
        </p:txBody>
      </p:sp>
      <p:sp>
        <p:nvSpPr>
          <p:cNvPr id="67588" name="Rectangle 3">
            <a:extLst>
              <a:ext uri="{FF2B5EF4-FFF2-40B4-BE49-F238E27FC236}">
                <a16:creationId xmlns:a16="http://schemas.microsoft.com/office/drawing/2014/main" id="{B484B092-37C1-4C49-8E48-99DA2277A3CB}"/>
              </a:ext>
            </a:extLst>
          </p:cNvPr>
          <p:cNvSpPr>
            <a:spLocks noGrp="1" noChangeArrowheads="1"/>
          </p:cNvSpPr>
          <p:nvPr>
            <p:ph type="body" idx="4294967295"/>
          </p:nvPr>
        </p:nvSpPr>
        <p:spPr>
          <a:xfrm>
            <a:off x="766763" y="1125538"/>
            <a:ext cx="8077200" cy="4968875"/>
          </a:xfrm>
          <a:ln>
            <a:miter/>
          </a:ln>
        </p:spPr>
        <p:txBody>
          <a:bodyPr/>
          <a:lstStyle/>
          <a:p>
            <a:pPr eaLnBrk="1" hangingPunct="1">
              <a:lnSpc>
                <a:spcPct val="130000"/>
              </a:lnSpc>
              <a:defRPr/>
            </a:pPr>
            <a:r>
              <a:rPr lang="zh-CN" altLang="en-US" sz="2400" dirty="0"/>
              <a:t>系统故障造成数据库不一致状态的原因</a:t>
            </a:r>
          </a:p>
          <a:p>
            <a:pPr lvl="1" eaLnBrk="1" hangingPunct="1">
              <a:lnSpc>
                <a:spcPct val="130000"/>
              </a:lnSpc>
              <a:defRPr/>
            </a:pPr>
            <a:r>
              <a:rPr lang="zh-CN" altLang="en-US" dirty="0"/>
              <a:t>未完成事务对数据库的更新可能已写入数据库</a:t>
            </a:r>
          </a:p>
          <a:p>
            <a:pPr lvl="1" eaLnBrk="1" hangingPunct="1">
              <a:lnSpc>
                <a:spcPct val="130000"/>
              </a:lnSpc>
              <a:defRPr/>
            </a:pPr>
            <a:r>
              <a:rPr lang="zh-CN" altLang="en-US" dirty="0"/>
              <a:t>已提交事务对数据库的更新可能还留在缓冲区没来得及写入数据库</a:t>
            </a:r>
          </a:p>
          <a:p>
            <a:pPr eaLnBrk="1" hangingPunct="1">
              <a:lnSpc>
                <a:spcPct val="130000"/>
              </a:lnSpc>
              <a:defRPr/>
            </a:pPr>
            <a:r>
              <a:rPr lang="zh-CN" altLang="en-US" sz="2400" dirty="0"/>
              <a:t>恢复方法</a:t>
            </a:r>
          </a:p>
          <a:p>
            <a:pPr marL="457200" lvl="1" indent="0" eaLnBrk="1" hangingPunct="1">
              <a:lnSpc>
                <a:spcPct val="130000"/>
              </a:lnSpc>
              <a:buFont typeface="Wingdings" panose="05000000000000000000" pitchFamily="2" charset="2"/>
              <a:buNone/>
              <a:defRPr/>
            </a:pPr>
            <a:r>
              <a:rPr lang="en-US" altLang="zh-CN" dirty="0"/>
              <a:t>1. Undo </a:t>
            </a:r>
            <a:r>
              <a:rPr lang="zh-CN" altLang="en-US" dirty="0"/>
              <a:t>故障发生时未完成的事务</a:t>
            </a:r>
          </a:p>
          <a:p>
            <a:pPr marL="457200" lvl="1" indent="0" eaLnBrk="1" hangingPunct="1">
              <a:lnSpc>
                <a:spcPct val="130000"/>
              </a:lnSpc>
              <a:buFont typeface="Wingdings" panose="05000000000000000000" pitchFamily="2" charset="2"/>
              <a:buNone/>
              <a:defRPr/>
            </a:pPr>
            <a:r>
              <a:rPr lang="en-US" altLang="zh-CN" dirty="0"/>
              <a:t>2. Redo </a:t>
            </a:r>
            <a:r>
              <a:rPr lang="zh-CN" altLang="en-US" dirty="0"/>
              <a:t>已完成的事务</a:t>
            </a:r>
          </a:p>
          <a:p>
            <a:pPr eaLnBrk="1" hangingPunct="1">
              <a:lnSpc>
                <a:spcPct val="130000"/>
              </a:lnSpc>
              <a:defRPr/>
            </a:pPr>
            <a:r>
              <a:rPr lang="zh-CN" altLang="en-US" sz="2400" dirty="0"/>
              <a:t>系统故障的恢复由系统在</a:t>
            </a:r>
            <a:r>
              <a:rPr lang="zh-CN" altLang="en-US" sz="2400" u="sng" dirty="0"/>
              <a:t>重新启动时</a:t>
            </a:r>
            <a:r>
              <a:rPr lang="zh-CN" altLang="en-US" sz="2400" dirty="0"/>
              <a:t>自动完成，不需要用户干预</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页脚占位符 4">
            <a:extLst>
              <a:ext uri="{FF2B5EF4-FFF2-40B4-BE49-F238E27FC236}">
                <a16:creationId xmlns:a16="http://schemas.microsoft.com/office/drawing/2014/main" id="{C86B7954-A099-47A3-8CE1-7BB10F53467F}"/>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55298" name="Rectangle 2">
            <a:extLst>
              <a:ext uri="{FF2B5EF4-FFF2-40B4-BE49-F238E27FC236}">
                <a16:creationId xmlns:a16="http://schemas.microsoft.com/office/drawing/2014/main" id="{AF8343A7-DCB9-4EB5-934D-DB9CB5106470}"/>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系统故障的恢复步骤</a:t>
            </a:r>
          </a:p>
        </p:txBody>
      </p:sp>
      <p:sp>
        <p:nvSpPr>
          <p:cNvPr id="55299" name="Rectangle 3">
            <a:extLst>
              <a:ext uri="{FF2B5EF4-FFF2-40B4-BE49-F238E27FC236}">
                <a16:creationId xmlns:a16="http://schemas.microsoft.com/office/drawing/2014/main" id="{04752188-D1C6-4F5E-B96C-635C901B5044}"/>
              </a:ext>
            </a:extLst>
          </p:cNvPr>
          <p:cNvSpPr>
            <a:spLocks noGrp="1" noChangeArrowheads="1"/>
          </p:cNvSpPr>
          <p:nvPr>
            <p:ph type="body" idx="4294967295"/>
          </p:nvPr>
        </p:nvSpPr>
        <p:spPr>
          <a:xfrm>
            <a:off x="457200" y="1196975"/>
            <a:ext cx="8229600" cy="5127625"/>
          </a:xfrm>
        </p:spPr>
        <p:txBody>
          <a:bodyPr/>
          <a:lstStyle/>
          <a:p>
            <a:pPr eaLnBrk="1" hangingPunct="1">
              <a:lnSpc>
                <a:spcPct val="150000"/>
              </a:lnSpc>
              <a:buFont typeface="Wingdings" panose="05000000000000000000" pitchFamily="2" charset="2"/>
              <a:buNone/>
            </a:pPr>
            <a:r>
              <a:rPr lang="zh-CN" altLang="en-US" sz="1800"/>
              <a:t>（</a:t>
            </a:r>
            <a:r>
              <a:rPr lang="en-US" altLang="zh-CN" sz="1800"/>
              <a:t>1</a:t>
            </a:r>
            <a:r>
              <a:rPr lang="zh-CN" altLang="en-US" sz="1800"/>
              <a:t>）正向扫描日志文件（即从头扫描日志文件）</a:t>
            </a:r>
          </a:p>
          <a:p>
            <a:pPr lvl="1" eaLnBrk="1" hangingPunct="1">
              <a:lnSpc>
                <a:spcPct val="150000"/>
              </a:lnSpc>
            </a:pPr>
            <a:r>
              <a:rPr lang="zh-CN" altLang="en-US" sz="1800"/>
              <a:t>重做</a:t>
            </a:r>
            <a:r>
              <a:rPr lang="en-US" altLang="zh-CN" sz="1800"/>
              <a:t>(REDO) </a:t>
            </a:r>
            <a:r>
              <a:rPr lang="zh-CN" altLang="en-US" sz="1800"/>
              <a:t>队列</a:t>
            </a:r>
            <a:r>
              <a:rPr lang="en-US" altLang="zh-CN" sz="1800"/>
              <a:t>: </a:t>
            </a:r>
            <a:r>
              <a:rPr lang="zh-CN" altLang="en-US" sz="1800"/>
              <a:t>在故障发生前已经提交的事务</a:t>
            </a:r>
          </a:p>
          <a:p>
            <a:pPr lvl="2" eaLnBrk="1" hangingPunct="1">
              <a:lnSpc>
                <a:spcPct val="150000"/>
              </a:lnSpc>
              <a:buSzPct val="87000"/>
              <a:buFont typeface="Wingdings" panose="05000000000000000000" pitchFamily="2" charset="2"/>
              <a:buChar char="l"/>
            </a:pPr>
            <a:r>
              <a:rPr lang="zh-CN" altLang="en-US" sz="1800"/>
              <a:t>这些事务既有</a:t>
            </a:r>
            <a:r>
              <a:rPr lang="en-US" altLang="zh-CN" sz="1800"/>
              <a:t>BEGIN TRANSACTION</a:t>
            </a:r>
            <a:r>
              <a:rPr lang="zh-CN" altLang="en-US" sz="1800"/>
              <a:t>记录，也有</a:t>
            </a:r>
            <a:r>
              <a:rPr lang="en-US" altLang="zh-CN" sz="1800"/>
              <a:t>COMMIT</a:t>
            </a:r>
            <a:r>
              <a:rPr lang="zh-CN" altLang="en-US" sz="1800"/>
              <a:t>记录</a:t>
            </a:r>
          </a:p>
          <a:p>
            <a:pPr lvl="1" eaLnBrk="1" hangingPunct="1">
              <a:lnSpc>
                <a:spcPct val="150000"/>
              </a:lnSpc>
            </a:pPr>
            <a:r>
              <a:rPr lang="zh-CN" altLang="en-US" sz="1800"/>
              <a:t>撤销 </a:t>
            </a:r>
            <a:r>
              <a:rPr lang="en-US" altLang="zh-CN" sz="1800"/>
              <a:t>(UNDO)</a:t>
            </a:r>
            <a:r>
              <a:rPr lang="zh-CN" altLang="en-US" sz="1800"/>
              <a:t>队列</a:t>
            </a:r>
            <a:r>
              <a:rPr lang="en-US" altLang="zh-CN" sz="1800"/>
              <a:t>:</a:t>
            </a:r>
            <a:r>
              <a:rPr lang="zh-CN" altLang="en-US" sz="1800"/>
              <a:t>故障发生时尚未完成的事务</a:t>
            </a:r>
          </a:p>
          <a:p>
            <a:pPr lvl="2" eaLnBrk="1" hangingPunct="1">
              <a:lnSpc>
                <a:spcPct val="150000"/>
              </a:lnSpc>
              <a:buSzPct val="87000"/>
              <a:buFont typeface="Wingdings" panose="05000000000000000000" pitchFamily="2" charset="2"/>
              <a:buChar char="l"/>
            </a:pPr>
            <a:r>
              <a:rPr lang="zh-CN" altLang="en-US" sz="1800"/>
              <a:t> 这些事务只有</a:t>
            </a:r>
            <a:r>
              <a:rPr lang="en-US" altLang="zh-CN" sz="1800"/>
              <a:t>BEGIN TRANSACTION</a:t>
            </a:r>
            <a:r>
              <a:rPr lang="zh-CN" altLang="en-US" sz="1800"/>
              <a:t>记录，无相应的</a:t>
            </a:r>
            <a:r>
              <a:rPr lang="en-US" altLang="zh-CN" sz="1800"/>
              <a:t>COMMIT</a:t>
            </a:r>
            <a:r>
              <a:rPr lang="zh-CN" altLang="en-US" sz="1800"/>
              <a:t>记录</a:t>
            </a:r>
          </a:p>
          <a:p>
            <a:pPr eaLnBrk="1" hangingPunct="1">
              <a:lnSpc>
                <a:spcPct val="130000"/>
              </a:lnSpc>
              <a:buFont typeface="Wingdings" panose="05000000000000000000" pitchFamily="2" charset="2"/>
              <a:buNone/>
            </a:pPr>
            <a:r>
              <a:rPr lang="zh-CN" altLang="en-US" sz="1800">
                <a:sym typeface="Arial" panose="020B0604020202020204" pitchFamily="34" charset="0"/>
              </a:rPr>
              <a:t>（</a:t>
            </a:r>
            <a:r>
              <a:rPr lang="en-US" altLang="zh-CN" sz="1800">
                <a:sym typeface="Arial" panose="020B0604020202020204" pitchFamily="34" charset="0"/>
              </a:rPr>
              <a:t>2</a:t>
            </a:r>
            <a:r>
              <a:rPr lang="zh-CN" altLang="en-US" sz="1800">
                <a:sym typeface="Arial" panose="020B0604020202020204" pitchFamily="34" charset="0"/>
              </a:rPr>
              <a:t>）</a:t>
            </a:r>
            <a:r>
              <a:rPr lang="en-US" altLang="zh-CN" sz="1800">
                <a:sym typeface="Arial" panose="020B0604020202020204" pitchFamily="34" charset="0"/>
              </a:rPr>
              <a:t> </a:t>
            </a:r>
            <a:r>
              <a:rPr lang="zh-CN" altLang="en-US" sz="1800">
                <a:sym typeface="Arial" panose="020B0604020202020204" pitchFamily="34" charset="0"/>
              </a:rPr>
              <a:t>对撤销</a:t>
            </a:r>
            <a:r>
              <a:rPr lang="en-US" altLang="zh-CN" sz="1800">
                <a:sym typeface="Arial" panose="020B0604020202020204" pitchFamily="34" charset="0"/>
              </a:rPr>
              <a:t>(UNDO)</a:t>
            </a:r>
            <a:r>
              <a:rPr lang="zh-CN" altLang="en-US" sz="1800">
                <a:sym typeface="Arial" panose="020B0604020202020204" pitchFamily="34" charset="0"/>
              </a:rPr>
              <a:t>队列事务进行撤销</a:t>
            </a:r>
            <a:r>
              <a:rPr lang="en-US" altLang="zh-CN" sz="1800">
                <a:sym typeface="Arial" panose="020B0604020202020204" pitchFamily="34" charset="0"/>
              </a:rPr>
              <a:t>(UNDO)</a:t>
            </a:r>
            <a:r>
              <a:rPr lang="zh-CN" altLang="en-US" sz="1800">
                <a:sym typeface="Arial" panose="020B0604020202020204" pitchFamily="34" charset="0"/>
              </a:rPr>
              <a:t>处理</a:t>
            </a:r>
            <a:endParaRPr lang="zh-CN" altLang="en-US" sz="1800"/>
          </a:p>
          <a:p>
            <a:pPr lvl="2" eaLnBrk="1" hangingPunct="1">
              <a:lnSpc>
                <a:spcPct val="130000"/>
              </a:lnSpc>
              <a:buSzPct val="75000"/>
              <a:buFont typeface="Wingdings" panose="05000000000000000000" pitchFamily="2" charset="2"/>
              <a:buChar char="n"/>
            </a:pPr>
            <a:r>
              <a:rPr lang="zh-CN" altLang="en-US" sz="1800">
                <a:sym typeface="Arial" panose="020B0604020202020204" pitchFamily="34" charset="0"/>
              </a:rPr>
              <a:t>反向扫描日志文件，对每个撤销事务的更新操作执行逆操作</a:t>
            </a:r>
            <a:endParaRPr lang="zh-CN" altLang="en-US" sz="1800"/>
          </a:p>
          <a:p>
            <a:pPr lvl="2" eaLnBrk="1" hangingPunct="1">
              <a:lnSpc>
                <a:spcPct val="130000"/>
              </a:lnSpc>
              <a:buSzPct val="75000"/>
              <a:buFont typeface="Wingdings" panose="05000000000000000000" pitchFamily="2" charset="2"/>
              <a:buChar char="n"/>
            </a:pPr>
            <a:r>
              <a:rPr lang="zh-CN" altLang="en-US" sz="1800">
                <a:sym typeface="Arial" panose="020B0604020202020204" pitchFamily="34" charset="0"/>
              </a:rPr>
              <a:t>即将日志记录中“更新前的值”写入数据库 </a:t>
            </a:r>
            <a:endParaRPr lang="zh-CN" altLang="en-US" sz="1800"/>
          </a:p>
          <a:p>
            <a:pPr eaLnBrk="1" hangingPunct="1">
              <a:lnSpc>
                <a:spcPct val="130000"/>
              </a:lnSpc>
              <a:buFont typeface="Wingdings" panose="05000000000000000000" pitchFamily="2" charset="2"/>
              <a:buNone/>
            </a:pPr>
            <a:r>
              <a:rPr lang="zh-CN" altLang="en-US" sz="1800">
                <a:sym typeface="Arial" panose="020B0604020202020204" pitchFamily="34" charset="0"/>
              </a:rPr>
              <a:t> （</a:t>
            </a:r>
            <a:r>
              <a:rPr lang="en-US" altLang="zh-CN" sz="1800">
                <a:sym typeface="Arial" panose="020B0604020202020204" pitchFamily="34" charset="0"/>
              </a:rPr>
              <a:t>3</a:t>
            </a:r>
            <a:r>
              <a:rPr lang="zh-CN" altLang="en-US" sz="1800">
                <a:sym typeface="Arial" panose="020B0604020202020204" pitchFamily="34" charset="0"/>
              </a:rPr>
              <a:t>）对重做</a:t>
            </a:r>
            <a:r>
              <a:rPr lang="en-US" altLang="zh-CN" sz="1800">
                <a:sym typeface="Arial" panose="020B0604020202020204" pitchFamily="34" charset="0"/>
              </a:rPr>
              <a:t>(REDO)</a:t>
            </a:r>
            <a:r>
              <a:rPr lang="zh-CN" altLang="en-US" sz="1800">
                <a:sym typeface="Arial" panose="020B0604020202020204" pitchFamily="34" charset="0"/>
              </a:rPr>
              <a:t>队列事务进行重做</a:t>
            </a:r>
            <a:r>
              <a:rPr lang="en-US" altLang="zh-CN" sz="1800">
                <a:sym typeface="Arial" panose="020B0604020202020204" pitchFamily="34" charset="0"/>
              </a:rPr>
              <a:t>(REDO)</a:t>
            </a:r>
            <a:r>
              <a:rPr lang="zh-CN" altLang="en-US" sz="1800">
                <a:sym typeface="Arial" panose="020B0604020202020204" pitchFamily="34" charset="0"/>
              </a:rPr>
              <a:t>处理</a:t>
            </a:r>
            <a:endParaRPr lang="zh-CN" altLang="en-US" sz="1800"/>
          </a:p>
          <a:p>
            <a:pPr lvl="2" eaLnBrk="1" hangingPunct="1">
              <a:lnSpc>
                <a:spcPct val="130000"/>
              </a:lnSpc>
              <a:buSzPct val="75000"/>
              <a:buFont typeface="Wingdings" panose="05000000000000000000" pitchFamily="2" charset="2"/>
              <a:buChar char="n"/>
            </a:pPr>
            <a:r>
              <a:rPr lang="zh-CN" altLang="en-US" sz="1800">
                <a:sym typeface="Arial" panose="020B0604020202020204" pitchFamily="34" charset="0"/>
              </a:rPr>
              <a:t>正向扫描日志文件，对每个重做事务重新执行登记的操作</a:t>
            </a:r>
            <a:endParaRPr lang="zh-CN" altLang="en-US" sz="1800"/>
          </a:p>
          <a:p>
            <a:pPr lvl="2" eaLnBrk="1" hangingPunct="1">
              <a:lnSpc>
                <a:spcPct val="130000"/>
              </a:lnSpc>
              <a:buSzPct val="75000"/>
              <a:buFont typeface="Wingdings" panose="05000000000000000000" pitchFamily="2" charset="2"/>
              <a:buChar char="n"/>
            </a:pPr>
            <a:r>
              <a:rPr lang="zh-CN" altLang="en-US" sz="1800">
                <a:sym typeface="Arial" panose="020B0604020202020204" pitchFamily="34" charset="0"/>
              </a:rPr>
              <a:t>即将日志记录中“更新后的值”写入数据库 </a:t>
            </a:r>
            <a:endParaRPr lang="zh-CN" altLang="en-US"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页脚占位符 4">
            <a:extLst>
              <a:ext uri="{FF2B5EF4-FFF2-40B4-BE49-F238E27FC236}">
                <a16:creationId xmlns:a16="http://schemas.microsoft.com/office/drawing/2014/main" id="{D44C5A60-D805-4989-82B6-DAD0CA6B7582}"/>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56322" name="Rectangle 2">
            <a:extLst>
              <a:ext uri="{FF2B5EF4-FFF2-40B4-BE49-F238E27FC236}">
                <a16:creationId xmlns:a16="http://schemas.microsoft.com/office/drawing/2014/main" id="{089A9BDD-E1DC-453F-94B0-85BFBECCB1B6}"/>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10.5.3  </a:t>
            </a:r>
            <a:r>
              <a:rPr lang="zh-CN" altLang="en-US" sz="3600"/>
              <a:t>介质故障的恢复</a:t>
            </a:r>
          </a:p>
        </p:txBody>
      </p:sp>
      <p:sp>
        <p:nvSpPr>
          <p:cNvPr id="56323" name="Rectangle 3">
            <a:extLst>
              <a:ext uri="{FF2B5EF4-FFF2-40B4-BE49-F238E27FC236}">
                <a16:creationId xmlns:a16="http://schemas.microsoft.com/office/drawing/2014/main" id="{1CE754B9-D993-4374-88D6-60466593E41C}"/>
              </a:ext>
            </a:extLst>
          </p:cNvPr>
          <p:cNvSpPr>
            <a:spLocks noGrp="1" noChangeArrowheads="1"/>
          </p:cNvSpPr>
          <p:nvPr>
            <p:ph type="body" idx="4294967295"/>
          </p:nvPr>
        </p:nvSpPr>
        <p:spPr>
          <a:xfrm>
            <a:off x="684213" y="1341438"/>
            <a:ext cx="8002587" cy="4983162"/>
          </a:xfrm>
        </p:spPr>
        <p:txBody>
          <a:bodyPr/>
          <a:lstStyle/>
          <a:p>
            <a:pPr marL="533400" indent="-533400" eaLnBrk="1" hangingPunct="1">
              <a:lnSpc>
                <a:spcPct val="190000"/>
              </a:lnSpc>
              <a:buFont typeface="Wingdings" panose="05000000000000000000" pitchFamily="2" charset="2"/>
              <a:buNone/>
            </a:pPr>
            <a:r>
              <a:rPr lang="en-US" altLang="zh-CN"/>
              <a:t>1.</a:t>
            </a:r>
            <a:r>
              <a:rPr lang="zh-CN" altLang="en-US"/>
              <a:t>重装数据库</a:t>
            </a:r>
          </a:p>
          <a:p>
            <a:pPr marL="533400" indent="-533400" eaLnBrk="1" hangingPunct="1">
              <a:lnSpc>
                <a:spcPct val="190000"/>
              </a:lnSpc>
              <a:buFont typeface="Wingdings" panose="05000000000000000000" pitchFamily="2" charset="2"/>
              <a:buNone/>
            </a:pPr>
            <a:r>
              <a:rPr lang="en-US" altLang="zh-CN"/>
              <a:t>2.</a:t>
            </a:r>
            <a:r>
              <a:rPr lang="zh-CN" altLang="en-US"/>
              <a:t>重做已完成的事务</a:t>
            </a:r>
          </a:p>
          <a:p>
            <a:pPr marL="533400" indent="-533400" eaLnBrk="1" hangingPunct="1"/>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页脚占位符 4">
            <a:extLst>
              <a:ext uri="{FF2B5EF4-FFF2-40B4-BE49-F238E27FC236}">
                <a16:creationId xmlns:a16="http://schemas.microsoft.com/office/drawing/2014/main" id="{F6FD17B5-50E8-493F-AA7E-30A0596289BD}"/>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57346" name="Rectangle 2">
            <a:extLst>
              <a:ext uri="{FF2B5EF4-FFF2-40B4-BE49-F238E27FC236}">
                <a16:creationId xmlns:a16="http://schemas.microsoft.com/office/drawing/2014/main" id="{15D40AD1-0F8D-4D6A-ABF6-4D979D8E615E}"/>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介质故障的恢复（续）</a:t>
            </a:r>
          </a:p>
        </p:txBody>
      </p:sp>
      <p:sp>
        <p:nvSpPr>
          <p:cNvPr id="67587" name="Rectangle 3">
            <a:extLst>
              <a:ext uri="{FF2B5EF4-FFF2-40B4-BE49-F238E27FC236}">
                <a16:creationId xmlns:a16="http://schemas.microsoft.com/office/drawing/2014/main" id="{34FD6323-A052-42D0-8C67-A72B481030FB}"/>
              </a:ext>
            </a:extLst>
          </p:cNvPr>
          <p:cNvSpPr>
            <a:spLocks noGrp="1"/>
          </p:cNvSpPr>
          <p:nvPr>
            <p:ph type="body" idx="4294967295"/>
          </p:nvPr>
        </p:nvSpPr>
        <p:spPr>
          <a:xfrm>
            <a:off x="395288" y="1268413"/>
            <a:ext cx="8388350" cy="4878387"/>
          </a:xfrm>
          <a:ln>
            <a:miter/>
          </a:ln>
        </p:spPr>
        <p:txBody>
          <a:bodyPr/>
          <a:lstStyle/>
          <a:p>
            <a:pPr marL="0" indent="0" eaLnBrk="1" hangingPunct="1">
              <a:buFont typeface="Wingdings" panose="05000000000000000000" pitchFamily="2" charset="2"/>
              <a:buNone/>
            </a:pPr>
            <a:r>
              <a:rPr lang="zh-CN" altLang="en-US" sz="1800" noProof="1"/>
              <a:t>（</a:t>
            </a:r>
            <a:r>
              <a:rPr lang="en-US" altLang="zh-CN" sz="1800" noProof="1"/>
              <a:t>1</a:t>
            </a:r>
            <a:r>
              <a:rPr lang="zh-CN" altLang="en-US" sz="1800" noProof="1"/>
              <a:t>）</a:t>
            </a:r>
            <a:r>
              <a:rPr lang="en-US" altLang="zh-CN" sz="1800" noProof="1"/>
              <a:t> </a:t>
            </a:r>
            <a:r>
              <a:rPr lang="zh-CN" altLang="en-US" sz="1800" noProof="1"/>
              <a:t>装入最新的后备数据库副本</a:t>
            </a:r>
            <a:r>
              <a:rPr lang="en-US" altLang="zh-CN" sz="1800" noProof="1"/>
              <a:t>(</a:t>
            </a:r>
            <a:r>
              <a:rPr lang="zh-CN" altLang="en-US" sz="1800" noProof="1"/>
              <a:t>离故障发生时刻最近的转储副本</a:t>
            </a:r>
            <a:r>
              <a:rPr lang="en-US" altLang="zh-CN" sz="1800" noProof="1"/>
              <a:t>) </a:t>
            </a:r>
            <a:r>
              <a:rPr lang="zh-CN" altLang="en-US" sz="1800" noProof="1"/>
              <a:t>，使数据库恢复到最近一次转储时的一致性状态。</a:t>
            </a:r>
          </a:p>
          <a:p>
            <a:pPr lvl="1" eaLnBrk="1" hangingPunct="1">
              <a:lnSpc>
                <a:spcPct val="140000"/>
              </a:lnSpc>
              <a:spcBef>
                <a:spcPct val="40000"/>
              </a:spcBef>
            </a:pPr>
            <a:r>
              <a:rPr lang="zh-CN" altLang="en-US" sz="1800" noProof="1"/>
              <a:t>对于静态转储的数据库副本，装入后数据库即处于一致性状态</a:t>
            </a:r>
          </a:p>
          <a:p>
            <a:pPr lvl="1" eaLnBrk="1" hangingPunct="1">
              <a:lnSpc>
                <a:spcPct val="140000"/>
              </a:lnSpc>
              <a:spcBef>
                <a:spcPct val="40000"/>
              </a:spcBef>
            </a:pPr>
            <a:r>
              <a:rPr lang="zh-CN" altLang="en-US" sz="1800" noProof="1"/>
              <a:t>对于动态转储的数据库副本，还须同时装入转储时刻的日志文件副本，利用恢复系统故障的方法（即</a:t>
            </a:r>
            <a:r>
              <a:rPr lang="en-US" altLang="zh-CN" sz="1800" noProof="1"/>
              <a:t>REDO+UNDO</a:t>
            </a:r>
            <a:r>
              <a:rPr lang="zh-CN" altLang="en-US" sz="1800" noProof="1"/>
              <a:t>），才能将数据库恢复到一致性状态。</a:t>
            </a:r>
          </a:p>
          <a:p>
            <a:pPr eaLnBrk="1" hangingPunct="1">
              <a:lnSpc>
                <a:spcPct val="130000"/>
              </a:lnSpc>
              <a:buFont typeface="Wingdings" panose="05000000000000000000" pitchFamily="2" charset="2"/>
              <a:buNone/>
            </a:pPr>
            <a:r>
              <a:rPr lang="zh-CN" altLang="en-US" sz="1800" noProof="1">
                <a:sym typeface="+mn-ea"/>
              </a:rPr>
              <a:t>（</a:t>
            </a:r>
            <a:r>
              <a:rPr lang="en-US" altLang="zh-CN" sz="1800" noProof="1">
                <a:sym typeface="+mn-ea"/>
              </a:rPr>
              <a:t>2</a:t>
            </a:r>
            <a:r>
              <a:rPr lang="zh-CN" altLang="en-US" sz="1800" noProof="1">
                <a:sym typeface="+mn-ea"/>
              </a:rPr>
              <a:t>）</a:t>
            </a:r>
            <a:r>
              <a:rPr lang="en-US" altLang="zh-CN" sz="1800" noProof="1">
                <a:sym typeface="+mn-ea"/>
              </a:rPr>
              <a:t> </a:t>
            </a:r>
            <a:r>
              <a:rPr lang="zh-CN" altLang="en-US" sz="1800" noProof="1">
                <a:sym typeface="+mn-ea"/>
              </a:rPr>
              <a:t>装入有关的日志文件副本</a:t>
            </a:r>
            <a:r>
              <a:rPr lang="en-US" altLang="zh-CN" sz="1800" noProof="1">
                <a:sym typeface="+mn-ea"/>
              </a:rPr>
              <a:t>(</a:t>
            </a:r>
            <a:r>
              <a:rPr lang="zh-CN" altLang="en-US" sz="1800" noProof="1">
                <a:sym typeface="+mn-ea"/>
              </a:rPr>
              <a:t>转储结束时刻的日志文件副本</a:t>
            </a:r>
            <a:r>
              <a:rPr lang="en-US" altLang="zh-CN" sz="1800" noProof="1">
                <a:sym typeface="+mn-ea"/>
              </a:rPr>
              <a:t>) </a:t>
            </a:r>
            <a:r>
              <a:rPr lang="zh-CN" altLang="en-US" sz="1800" noProof="1">
                <a:sym typeface="+mn-ea"/>
              </a:rPr>
              <a:t>，重做已完成的事务。</a:t>
            </a:r>
            <a:endParaRPr lang="zh-CN" altLang="en-US" sz="1800" noProof="1"/>
          </a:p>
          <a:p>
            <a:pPr lvl="1" eaLnBrk="1" hangingPunct="1">
              <a:lnSpc>
                <a:spcPct val="130000"/>
              </a:lnSpc>
              <a:spcBef>
                <a:spcPct val="50000"/>
              </a:spcBef>
            </a:pPr>
            <a:r>
              <a:rPr lang="zh-CN" altLang="en-US" sz="1800" noProof="1">
                <a:sym typeface="+mn-ea"/>
              </a:rPr>
              <a:t>首先扫描日志文件，找出故障发生时已提交的事务的标识，将其记入重做队列。</a:t>
            </a:r>
            <a:endParaRPr lang="zh-CN" altLang="en-US" sz="1800" noProof="1"/>
          </a:p>
          <a:p>
            <a:pPr lvl="1" eaLnBrk="1" hangingPunct="1">
              <a:lnSpc>
                <a:spcPct val="130000"/>
              </a:lnSpc>
              <a:spcBef>
                <a:spcPct val="50000"/>
              </a:spcBef>
            </a:pPr>
            <a:r>
              <a:rPr lang="zh-CN" altLang="en-US" sz="1800" noProof="1">
                <a:sym typeface="+mn-ea"/>
              </a:rPr>
              <a:t>然后正向扫描日志文件，对重做队列中的所有事务进行重做处理。即将日志记录中“更新后的值”写入数据库。</a:t>
            </a:r>
            <a:endParaRPr lang="zh-CN" altLang="en-US" sz="1800" noProof="1"/>
          </a:p>
          <a:p>
            <a:pPr lvl="1" eaLnBrk="1" hangingPunct="1">
              <a:lnSpc>
                <a:spcPct val="140000"/>
              </a:lnSpc>
              <a:spcBef>
                <a:spcPct val="40000"/>
              </a:spcBef>
            </a:pPr>
            <a:endParaRPr lang="zh-CN" altLang="en-US" sz="1800" noProof="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页脚占位符 4">
            <a:extLst>
              <a:ext uri="{FF2B5EF4-FFF2-40B4-BE49-F238E27FC236}">
                <a16:creationId xmlns:a16="http://schemas.microsoft.com/office/drawing/2014/main" id="{19A8725C-C674-4975-A882-DF41B8EFD1C9}"/>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58370" name="Rectangle 2">
            <a:extLst>
              <a:ext uri="{FF2B5EF4-FFF2-40B4-BE49-F238E27FC236}">
                <a16:creationId xmlns:a16="http://schemas.microsoft.com/office/drawing/2014/main" id="{0AB64122-2D52-4510-B270-19E83667DCCA}"/>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第十章  数据库恢复技术</a:t>
            </a:r>
          </a:p>
        </p:txBody>
      </p:sp>
      <p:sp>
        <p:nvSpPr>
          <p:cNvPr id="58371" name="Rectangle 3">
            <a:extLst>
              <a:ext uri="{FF2B5EF4-FFF2-40B4-BE49-F238E27FC236}">
                <a16:creationId xmlns:a16="http://schemas.microsoft.com/office/drawing/2014/main" id="{F38E794D-C095-4518-A230-FE023E78E46C}"/>
              </a:ext>
            </a:extLst>
          </p:cNvPr>
          <p:cNvSpPr>
            <a:spLocks noGrp="1" noChangeArrowheads="1"/>
          </p:cNvSpPr>
          <p:nvPr>
            <p:ph type="body" idx="4294967295"/>
          </p:nvPr>
        </p:nvSpPr>
        <p:spPr>
          <a:xfrm>
            <a:off x="684213" y="1052513"/>
            <a:ext cx="8002587" cy="5040312"/>
          </a:xfrm>
        </p:spPr>
        <p:txBody>
          <a:bodyPr/>
          <a:lstStyle/>
          <a:p>
            <a:pPr marL="0" indent="0" eaLnBrk="1" hangingPunct="1">
              <a:lnSpc>
                <a:spcPct val="130000"/>
              </a:lnSpc>
              <a:buFont typeface="Wingdings" panose="05000000000000000000" pitchFamily="2" charset="2"/>
              <a:buNone/>
            </a:pPr>
            <a:r>
              <a:rPr lang="en-US" altLang="zh-CN"/>
              <a:t>10.1  </a:t>
            </a:r>
            <a:r>
              <a:rPr lang="zh-CN" altLang="en-US"/>
              <a:t>事务的基本概念</a:t>
            </a:r>
          </a:p>
          <a:p>
            <a:pPr marL="0" indent="0" eaLnBrk="1" hangingPunct="1">
              <a:lnSpc>
                <a:spcPct val="130000"/>
              </a:lnSpc>
              <a:buFont typeface="Wingdings" panose="05000000000000000000" pitchFamily="2" charset="2"/>
              <a:buNone/>
            </a:pPr>
            <a:r>
              <a:rPr lang="en-US" altLang="zh-CN"/>
              <a:t>10.2  </a:t>
            </a:r>
            <a:r>
              <a:rPr lang="zh-CN" altLang="en-US"/>
              <a:t>数据库恢复概述</a:t>
            </a:r>
          </a:p>
          <a:p>
            <a:pPr marL="0" indent="0" eaLnBrk="1" hangingPunct="1">
              <a:lnSpc>
                <a:spcPct val="130000"/>
              </a:lnSpc>
              <a:buFont typeface="Wingdings" panose="05000000000000000000" pitchFamily="2" charset="2"/>
              <a:buNone/>
            </a:pPr>
            <a:r>
              <a:rPr lang="en-US" altLang="zh-CN"/>
              <a:t>10.3  </a:t>
            </a:r>
            <a:r>
              <a:rPr lang="zh-CN" altLang="en-US"/>
              <a:t>故障的种类</a:t>
            </a:r>
          </a:p>
          <a:p>
            <a:pPr marL="0" indent="0" eaLnBrk="1" hangingPunct="1">
              <a:lnSpc>
                <a:spcPct val="130000"/>
              </a:lnSpc>
              <a:buFont typeface="Wingdings" panose="05000000000000000000" pitchFamily="2" charset="2"/>
              <a:buNone/>
            </a:pPr>
            <a:r>
              <a:rPr lang="en-US" altLang="zh-CN"/>
              <a:t>10.4  </a:t>
            </a:r>
            <a:r>
              <a:rPr lang="zh-CN" altLang="en-US"/>
              <a:t>恢复的实现技术</a:t>
            </a:r>
          </a:p>
          <a:p>
            <a:pPr marL="0" indent="0" eaLnBrk="1" hangingPunct="1">
              <a:lnSpc>
                <a:spcPct val="130000"/>
              </a:lnSpc>
              <a:buFont typeface="Wingdings" panose="05000000000000000000" pitchFamily="2" charset="2"/>
              <a:buNone/>
            </a:pPr>
            <a:r>
              <a:rPr lang="en-US" altLang="zh-CN"/>
              <a:t>10.5  </a:t>
            </a:r>
            <a:r>
              <a:rPr lang="zh-CN" altLang="en-US"/>
              <a:t>恢复策略</a:t>
            </a:r>
          </a:p>
          <a:p>
            <a:pPr marL="0" indent="0" eaLnBrk="1" hangingPunct="1">
              <a:lnSpc>
                <a:spcPct val="130000"/>
              </a:lnSpc>
              <a:buFont typeface="Wingdings" panose="05000000000000000000" pitchFamily="2" charset="2"/>
              <a:buNone/>
            </a:pPr>
            <a:r>
              <a:rPr lang="en-US" altLang="zh-CN">
                <a:solidFill>
                  <a:srgbClr val="0066FF"/>
                </a:solidFill>
              </a:rPr>
              <a:t>10.6  </a:t>
            </a:r>
            <a:r>
              <a:rPr lang="zh-CN" altLang="en-US">
                <a:solidFill>
                  <a:srgbClr val="0066FF"/>
                </a:solidFill>
              </a:rPr>
              <a:t>具有检查点的恢复技术</a:t>
            </a:r>
          </a:p>
          <a:p>
            <a:pPr marL="0" indent="0" eaLnBrk="1" hangingPunct="1">
              <a:lnSpc>
                <a:spcPct val="130000"/>
              </a:lnSpc>
              <a:buFont typeface="Wingdings" panose="05000000000000000000" pitchFamily="2" charset="2"/>
              <a:buNone/>
            </a:pPr>
            <a:r>
              <a:rPr lang="en-US" altLang="zh-CN"/>
              <a:t>10.7  </a:t>
            </a:r>
            <a:r>
              <a:rPr lang="zh-CN" altLang="en-US"/>
              <a:t>数据库镜像</a:t>
            </a:r>
          </a:p>
          <a:p>
            <a:pPr marL="0" indent="0" eaLnBrk="1" hangingPunct="1">
              <a:lnSpc>
                <a:spcPct val="130000"/>
              </a:lnSpc>
              <a:buFont typeface="Wingdings" panose="05000000000000000000" pitchFamily="2" charset="2"/>
              <a:buNone/>
            </a:pPr>
            <a:r>
              <a:rPr lang="en-US" altLang="zh-CN"/>
              <a:t>10.8    </a:t>
            </a:r>
            <a:r>
              <a:rPr lang="zh-CN" altLang="en-US"/>
              <a:t>小结</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页脚占位符 4">
            <a:extLst>
              <a:ext uri="{FF2B5EF4-FFF2-40B4-BE49-F238E27FC236}">
                <a16:creationId xmlns:a16="http://schemas.microsoft.com/office/drawing/2014/main" id="{14A5D228-96D4-4381-BAEA-467BAD61181D}"/>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59394" name="Rectangle 2">
            <a:extLst>
              <a:ext uri="{FF2B5EF4-FFF2-40B4-BE49-F238E27FC236}">
                <a16:creationId xmlns:a16="http://schemas.microsoft.com/office/drawing/2014/main" id="{6917F1F0-5FD4-44F0-8CCD-BE492EEB33B4}"/>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a:t>
            </a:r>
            <a:r>
              <a:rPr lang="zh-CN" altLang="en-US" sz="3600"/>
              <a:t>问题的提出</a:t>
            </a:r>
          </a:p>
        </p:txBody>
      </p:sp>
      <p:sp>
        <p:nvSpPr>
          <p:cNvPr id="59395" name="Rectangle 3">
            <a:extLst>
              <a:ext uri="{FF2B5EF4-FFF2-40B4-BE49-F238E27FC236}">
                <a16:creationId xmlns:a16="http://schemas.microsoft.com/office/drawing/2014/main" id="{C7402AC2-46B5-472A-BFAB-90231E524DE1}"/>
              </a:ext>
            </a:extLst>
          </p:cNvPr>
          <p:cNvSpPr>
            <a:spLocks noGrp="1" noChangeArrowheads="1"/>
          </p:cNvSpPr>
          <p:nvPr>
            <p:ph type="body" idx="4294967295"/>
          </p:nvPr>
        </p:nvSpPr>
        <p:spPr>
          <a:xfrm>
            <a:off x="684213" y="1196975"/>
            <a:ext cx="7772400" cy="4906963"/>
          </a:xfrm>
        </p:spPr>
        <p:txBody>
          <a:bodyPr/>
          <a:lstStyle/>
          <a:p>
            <a:pPr eaLnBrk="1" hangingPunct="1"/>
            <a:r>
              <a:rPr lang="zh-CN" altLang="en-US"/>
              <a:t>两个问题</a:t>
            </a:r>
          </a:p>
          <a:p>
            <a:pPr lvl="1" eaLnBrk="1" hangingPunct="1">
              <a:lnSpc>
                <a:spcPct val="170000"/>
              </a:lnSpc>
            </a:pPr>
            <a:r>
              <a:rPr lang="zh-CN" altLang="en-US"/>
              <a:t>搜索整个日志将耗费大量的时间</a:t>
            </a:r>
          </a:p>
          <a:p>
            <a:pPr lvl="1" eaLnBrk="1" hangingPunct="1">
              <a:lnSpc>
                <a:spcPct val="170000"/>
              </a:lnSpc>
            </a:pPr>
            <a:r>
              <a:rPr lang="zh-CN" altLang="en-US"/>
              <a:t>重做处理：重新执行，浪费了大量时间</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页脚占位符 4">
            <a:extLst>
              <a:ext uri="{FF2B5EF4-FFF2-40B4-BE49-F238E27FC236}">
                <a16:creationId xmlns:a16="http://schemas.microsoft.com/office/drawing/2014/main" id="{8CB41690-A04D-4B97-9BE4-112444EFFB67}"/>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60418" name="Rectangle 2">
            <a:extLst>
              <a:ext uri="{FF2B5EF4-FFF2-40B4-BE49-F238E27FC236}">
                <a16:creationId xmlns:a16="http://schemas.microsoft.com/office/drawing/2014/main" id="{8ADD9AD1-83D3-4BE6-9A61-1C78230749A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解决方案</a:t>
            </a:r>
          </a:p>
        </p:txBody>
      </p:sp>
      <p:sp>
        <p:nvSpPr>
          <p:cNvPr id="60419" name="Rectangle 3">
            <a:extLst>
              <a:ext uri="{FF2B5EF4-FFF2-40B4-BE49-F238E27FC236}">
                <a16:creationId xmlns:a16="http://schemas.microsoft.com/office/drawing/2014/main" id="{FB312AB4-7F20-4BD9-9FDE-F953ADBA9385}"/>
              </a:ext>
            </a:extLst>
          </p:cNvPr>
          <p:cNvSpPr>
            <a:spLocks noGrp="1" noChangeArrowheads="1"/>
          </p:cNvSpPr>
          <p:nvPr>
            <p:ph type="body" idx="4294967295"/>
          </p:nvPr>
        </p:nvSpPr>
        <p:spPr>
          <a:xfrm>
            <a:off x="755650" y="1196975"/>
            <a:ext cx="8083550" cy="4746625"/>
          </a:xfrm>
        </p:spPr>
        <p:txBody>
          <a:bodyPr/>
          <a:lstStyle/>
          <a:p>
            <a:pPr eaLnBrk="1" hangingPunct="1">
              <a:lnSpc>
                <a:spcPct val="120000"/>
              </a:lnSpc>
            </a:pPr>
            <a:r>
              <a:rPr lang="zh-CN" altLang="en-US"/>
              <a:t>具有检查点（</a:t>
            </a:r>
            <a:r>
              <a:rPr lang="en-US" altLang="zh-CN"/>
              <a:t>checkpoint</a:t>
            </a:r>
            <a:r>
              <a:rPr lang="zh-CN" altLang="en-US"/>
              <a:t>）的恢复技术</a:t>
            </a:r>
            <a:endParaRPr lang="zh-CN" altLang="en-US" sz="2400"/>
          </a:p>
          <a:p>
            <a:pPr lvl="1" eaLnBrk="1" hangingPunct="1">
              <a:lnSpc>
                <a:spcPct val="170000"/>
              </a:lnSpc>
              <a:spcBef>
                <a:spcPct val="30000"/>
              </a:spcBef>
            </a:pPr>
            <a:r>
              <a:rPr lang="zh-CN" altLang="en-US"/>
              <a:t>在日志文件中增加检查点记录（</a:t>
            </a:r>
            <a:r>
              <a:rPr lang="en-US" altLang="zh-CN"/>
              <a:t>checkpoint</a:t>
            </a:r>
            <a:r>
              <a:rPr lang="zh-CN" altLang="en-US"/>
              <a:t>）</a:t>
            </a:r>
          </a:p>
          <a:p>
            <a:pPr lvl="1" eaLnBrk="1" hangingPunct="1">
              <a:lnSpc>
                <a:spcPct val="170000"/>
              </a:lnSpc>
              <a:spcBef>
                <a:spcPct val="30000"/>
              </a:spcBef>
            </a:pPr>
            <a:r>
              <a:rPr lang="zh-CN" altLang="en-US"/>
              <a:t>增加重新开始文件</a:t>
            </a:r>
          </a:p>
          <a:p>
            <a:pPr lvl="1" eaLnBrk="1" hangingPunct="1">
              <a:lnSpc>
                <a:spcPct val="170000"/>
              </a:lnSpc>
              <a:spcBef>
                <a:spcPct val="30000"/>
              </a:spcBef>
            </a:pPr>
            <a:r>
              <a:rPr lang="zh-CN" altLang="en-US"/>
              <a:t>恢复子系统在登录日志文件期间动态地维护日志</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页脚占位符 4">
            <a:extLst>
              <a:ext uri="{FF2B5EF4-FFF2-40B4-BE49-F238E27FC236}">
                <a16:creationId xmlns:a16="http://schemas.microsoft.com/office/drawing/2014/main" id="{4787848E-4FB9-4C9D-B888-A86E74D5F451}"/>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61442" name="Rectangle 2">
            <a:extLst>
              <a:ext uri="{FF2B5EF4-FFF2-40B4-BE49-F238E27FC236}">
                <a16:creationId xmlns:a16="http://schemas.microsoft.com/office/drawing/2014/main" id="{A8B0B913-E7B3-44D3-A7C9-5797763F1ED8}"/>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2.</a:t>
            </a:r>
            <a:r>
              <a:rPr lang="zh-CN" altLang="en-US" sz="3600"/>
              <a:t>检查点技术</a:t>
            </a:r>
          </a:p>
        </p:txBody>
      </p:sp>
      <p:sp>
        <p:nvSpPr>
          <p:cNvPr id="61443" name="Rectangle 3">
            <a:extLst>
              <a:ext uri="{FF2B5EF4-FFF2-40B4-BE49-F238E27FC236}">
                <a16:creationId xmlns:a16="http://schemas.microsoft.com/office/drawing/2014/main" id="{CB9DF87E-18FA-412A-B4F0-7591A0094356}"/>
              </a:ext>
            </a:extLst>
          </p:cNvPr>
          <p:cNvSpPr>
            <a:spLocks noGrp="1" noChangeArrowheads="1"/>
          </p:cNvSpPr>
          <p:nvPr>
            <p:ph type="body" idx="4294967295"/>
          </p:nvPr>
        </p:nvSpPr>
        <p:spPr>
          <a:xfrm>
            <a:off x="457200" y="1196975"/>
            <a:ext cx="8229600" cy="5127625"/>
          </a:xfrm>
        </p:spPr>
        <p:txBody>
          <a:bodyPr/>
          <a:lstStyle/>
          <a:p>
            <a:pPr eaLnBrk="1" hangingPunct="1">
              <a:lnSpc>
                <a:spcPct val="150000"/>
              </a:lnSpc>
            </a:pPr>
            <a:r>
              <a:rPr lang="zh-CN" altLang="en-US"/>
              <a:t>检查点记录的内容</a:t>
            </a:r>
            <a:endParaRPr lang="zh-CN" altLang="en-US" sz="2400"/>
          </a:p>
          <a:p>
            <a:pPr lvl="1" eaLnBrk="1" hangingPunct="1">
              <a:lnSpc>
                <a:spcPct val="150000"/>
              </a:lnSpc>
            </a:pPr>
            <a:r>
              <a:rPr lang="zh-CN" altLang="en-US"/>
              <a:t>建立检查点时刻所有正在执行的事务清单</a:t>
            </a:r>
          </a:p>
          <a:p>
            <a:pPr lvl="1" eaLnBrk="1" hangingPunct="1">
              <a:lnSpc>
                <a:spcPct val="150000"/>
              </a:lnSpc>
            </a:pPr>
            <a:r>
              <a:rPr lang="zh-CN" altLang="en-US"/>
              <a:t>这些事务最近一个日志记录的地址</a:t>
            </a:r>
          </a:p>
          <a:p>
            <a:pPr eaLnBrk="1" hangingPunct="1">
              <a:lnSpc>
                <a:spcPct val="150000"/>
              </a:lnSpc>
            </a:pPr>
            <a:r>
              <a:rPr lang="zh-CN" altLang="en-US"/>
              <a:t>重新开始文件的内容</a:t>
            </a:r>
            <a:endParaRPr lang="zh-CN" altLang="en-US" sz="2400"/>
          </a:p>
          <a:p>
            <a:pPr lvl="1" eaLnBrk="1" hangingPunct="1">
              <a:lnSpc>
                <a:spcPct val="150000"/>
              </a:lnSpc>
            </a:pPr>
            <a:r>
              <a:rPr lang="zh-CN" altLang="en-US"/>
              <a:t>记录各个检查点记录在日志文件中的地址</a:t>
            </a:r>
          </a:p>
          <a:p>
            <a:pPr eaLnBrk="1" hangingPunct="1"/>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页脚占位符 4">
            <a:extLst>
              <a:ext uri="{FF2B5EF4-FFF2-40B4-BE49-F238E27FC236}">
                <a16:creationId xmlns:a16="http://schemas.microsoft.com/office/drawing/2014/main" id="{539DC3F9-227B-4B66-A8EE-2EAC3D84D243}"/>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62466" name="Rectangle 2">
            <a:extLst>
              <a:ext uri="{FF2B5EF4-FFF2-40B4-BE49-F238E27FC236}">
                <a16:creationId xmlns:a16="http://schemas.microsoft.com/office/drawing/2014/main" id="{EF0D6EF0-96C9-4575-B779-F7B3C35647FC}"/>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检查点技术（续）</a:t>
            </a:r>
          </a:p>
        </p:txBody>
      </p:sp>
      <p:pic>
        <p:nvPicPr>
          <p:cNvPr id="62467" name="Picture 5" descr="103">
            <a:extLst>
              <a:ext uri="{FF2B5EF4-FFF2-40B4-BE49-F238E27FC236}">
                <a16:creationId xmlns:a16="http://schemas.microsoft.com/office/drawing/2014/main" id="{03062A8F-946D-4177-BBE8-FE7E1603D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7991475"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Text Box 6">
            <a:extLst>
              <a:ext uri="{FF2B5EF4-FFF2-40B4-BE49-F238E27FC236}">
                <a16:creationId xmlns:a16="http://schemas.microsoft.com/office/drawing/2014/main" id="{7F786F8C-D1D3-4F64-9A66-EBBB5E52D428}"/>
              </a:ext>
            </a:extLst>
          </p:cNvPr>
          <p:cNvSpPr txBox="1">
            <a:spLocks noChangeArrowheads="1"/>
          </p:cNvSpPr>
          <p:nvPr/>
        </p:nvSpPr>
        <p:spPr bwMode="auto">
          <a:xfrm>
            <a:off x="2411413" y="5661025"/>
            <a:ext cx="4752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buSzPct val="100000"/>
              <a:buFont typeface="Wingdings" panose="05000000000000000000" pitchFamily="2" charset="2"/>
              <a:buNone/>
            </a:pPr>
            <a:r>
              <a:rPr lang="zh-CN" altLang="en-US" b="1">
                <a:latin typeface="Times New Roman" panose="02020603050405020304" pitchFamily="18" charset="0"/>
              </a:rPr>
              <a:t>具有检查点的日志文件和重新开始文件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页脚占位符 4">
            <a:extLst>
              <a:ext uri="{FF2B5EF4-FFF2-40B4-BE49-F238E27FC236}">
                <a16:creationId xmlns:a16="http://schemas.microsoft.com/office/drawing/2014/main" id="{4D48E6B9-EF3C-4ED1-91A8-F645D2291D64}"/>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63490" name="Rectangle 2">
            <a:extLst>
              <a:ext uri="{FF2B5EF4-FFF2-40B4-BE49-F238E27FC236}">
                <a16:creationId xmlns:a16="http://schemas.microsoft.com/office/drawing/2014/main" id="{4B6436F2-99AF-40F6-93C2-6203E850B49E}"/>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3.</a:t>
            </a:r>
            <a:r>
              <a:rPr lang="zh-CN" altLang="en-US" sz="3600"/>
              <a:t>利用检查点的恢复策略</a:t>
            </a:r>
          </a:p>
        </p:txBody>
      </p:sp>
      <p:sp>
        <p:nvSpPr>
          <p:cNvPr id="63491" name="Rectangle 3">
            <a:extLst>
              <a:ext uri="{FF2B5EF4-FFF2-40B4-BE49-F238E27FC236}">
                <a16:creationId xmlns:a16="http://schemas.microsoft.com/office/drawing/2014/main" id="{512D55AA-7276-4D4E-A7B0-AF2A88C8655C}"/>
              </a:ext>
            </a:extLst>
          </p:cNvPr>
          <p:cNvSpPr>
            <a:spLocks noGrp="1" noChangeArrowheads="1"/>
          </p:cNvSpPr>
          <p:nvPr>
            <p:ph type="body" idx="4294967295"/>
          </p:nvPr>
        </p:nvSpPr>
        <p:spPr>
          <a:xfrm>
            <a:off x="457200" y="1125538"/>
            <a:ext cx="8229600" cy="5199062"/>
          </a:xfrm>
        </p:spPr>
        <p:txBody>
          <a:bodyPr/>
          <a:lstStyle/>
          <a:p>
            <a:pPr eaLnBrk="1" hangingPunct="1">
              <a:lnSpc>
                <a:spcPct val="165000"/>
              </a:lnSpc>
              <a:spcBef>
                <a:spcPct val="60000"/>
              </a:spcBef>
            </a:pPr>
            <a:r>
              <a:rPr lang="zh-CN" altLang="en-US"/>
              <a:t>使用检查点方法可以改善恢复效率</a:t>
            </a:r>
          </a:p>
          <a:p>
            <a:pPr lvl="1" eaLnBrk="1" hangingPunct="1">
              <a:lnSpc>
                <a:spcPct val="165000"/>
              </a:lnSpc>
              <a:spcBef>
                <a:spcPct val="60000"/>
              </a:spcBef>
              <a:buSzPct val="75000"/>
            </a:pPr>
            <a:r>
              <a:rPr lang="zh-CN" altLang="en-US" sz="2000"/>
              <a:t>当事务</a:t>
            </a:r>
            <a:r>
              <a:rPr lang="en-US" altLang="zh-CN" sz="2000"/>
              <a:t>T</a:t>
            </a:r>
            <a:r>
              <a:rPr lang="zh-CN" altLang="en-US" sz="2000"/>
              <a:t>在检查点之前提交，</a:t>
            </a:r>
            <a:r>
              <a:rPr lang="en-US" altLang="zh-CN" sz="2000"/>
              <a:t>T</a:t>
            </a:r>
            <a:r>
              <a:rPr lang="zh-CN" altLang="en-US" sz="2000"/>
              <a:t>对数据库所做的修改已写入数据库</a:t>
            </a:r>
          </a:p>
          <a:p>
            <a:pPr lvl="1" eaLnBrk="1" hangingPunct="1">
              <a:lnSpc>
                <a:spcPct val="165000"/>
              </a:lnSpc>
              <a:spcBef>
                <a:spcPct val="60000"/>
              </a:spcBef>
              <a:buSzPct val="75000"/>
            </a:pPr>
            <a:r>
              <a:rPr lang="zh-CN" altLang="en-US" sz="2000"/>
              <a:t>写入时间是在这个检查点建立之前或在这个检查点建立之时 </a:t>
            </a:r>
          </a:p>
          <a:p>
            <a:pPr lvl="1" eaLnBrk="1" hangingPunct="1">
              <a:lnSpc>
                <a:spcPct val="165000"/>
              </a:lnSpc>
              <a:spcBef>
                <a:spcPct val="60000"/>
              </a:spcBef>
              <a:buSzPct val="75000"/>
            </a:pPr>
            <a:r>
              <a:rPr lang="zh-CN" altLang="en-US" sz="2000"/>
              <a:t>在进行恢复处理时，没有必要对事务</a:t>
            </a:r>
            <a:r>
              <a:rPr lang="en-US" altLang="zh-CN" sz="2000"/>
              <a:t>T</a:t>
            </a:r>
            <a:r>
              <a:rPr lang="zh-CN" altLang="en-US" sz="2000"/>
              <a:t>执行重做操作</a:t>
            </a:r>
          </a:p>
          <a:p>
            <a:pPr eaLnBrk="1" hangingPunct="1">
              <a:buFont typeface="Wingdings" panose="05000000000000000000" pitchFamily="2" charset="2"/>
              <a:buChar char="n"/>
            </a:pP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页脚占位符 4">
            <a:extLst>
              <a:ext uri="{FF2B5EF4-FFF2-40B4-BE49-F238E27FC236}">
                <a16:creationId xmlns:a16="http://schemas.microsoft.com/office/drawing/2014/main" id="{5BC3857A-8D8F-4EC7-A6AE-1E6D9F5EA133}"/>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9218" name="Rectangle 2">
            <a:extLst>
              <a:ext uri="{FF2B5EF4-FFF2-40B4-BE49-F238E27FC236}">
                <a16:creationId xmlns:a16="http://schemas.microsoft.com/office/drawing/2014/main" id="{9B70E7FB-79B6-4007-8355-66F67C81FD4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1</a:t>
            </a:r>
            <a:r>
              <a:rPr lang="zh-CN" altLang="en-US" sz="3600"/>
              <a:t>）原子性</a:t>
            </a:r>
          </a:p>
        </p:txBody>
      </p:sp>
      <p:sp>
        <p:nvSpPr>
          <p:cNvPr id="9219" name="Rectangle 3">
            <a:extLst>
              <a:ext uri="{FF2B5EF4-FFF2-40B4-BE49-F238E27FC236}">
                <a16:creationId xmlns:a16="http://schemas.microsoft.com/office/drawing/2014/main" id="{14536530-B3B2-4558-A1A0-1EF5CCD3938F}"/>
              </a:ext>
            </a:extLst>
          </p:cNvPr>
          <p:cNvSpPr>
            <a:spLocks noGrp="1" noChangeArrowheads="1"/>
          </p:cNvSpPr>
          <p:nvPr>
            <p:ph type="body" idx="4294967295"/>
          </p:nvPr>
        </p:nvSpPr>
        <p:spPr>
          <a:xfrm>
            <a:off x="457200" y="1309688"/>
            <a:ext cx="8229600" cy="4495800"/>
          </a:xfrm>
        </p:spPr>
        <p:txBody>
          <a:bodyPr/>
          <a:lstStyle/>
          <a:p>
            <a:pPr eaLnBrk="1" hangingPunct="1">
              <a:lnSpc>
                <a:spcPct val="140000"/>
              </a:lnSpc>
            </a:pPr>
            <a:r>
              <a:rPr lang="zh-CN" altLang="en-US"/>
              <a:t>事务是数据库的逻辑工作单位</a:t>
            </a:r>
          </a:p>
          <a:p>
            <a:pPr lvl="1" eaLnBrk="1" hangingPunct="1">
              <a:lnSpc>
                <a:spcPct val="140000"/>
              </a:lnSpc>
            </a:pPr>
            <a:r>
              <a:rPr lang="zh-CN" altLang="en-US"/>
              <a:t>事务中包括的诸操作要么都做，要么都不做</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页脚占位符 4">
            <a:extLst>
              <a:ext uri="{FF2B5EF4-FFF2-40B4-BE49-F238E27FC236}">
                <a16:creationId xmlns:a16="http://schemas.microsoft.com/office/drawing/2014/main" id="{2A1C76ED-462D-498A-9DF2-FBA02A68FE92}"/>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64514" name="Rectangle 2">
            <a:extLst>
              <a:ext uri="{FF2B5EF4-FFF2-40B4-BE49-F238E27FC236}">
                <a16:creationId xmlns:a16="http://schemas.microsoft.com/office/drawing/2014/main" id="{DB4B90BF-2983-4F5E-ADF5-CDD532B87F17}"/>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利用检查点的恢复策略（续）</a:t>
            </a:r>
          </a:p>
        </p:txBody>
      </p:sp>
      <p:grpSp>
        <p:nvGrpSpPr>
          <p:cNvPr id="64515" name="Group 4">
            <a:extLst>
              <a:ext uri="{FF2B5EF4-FFF2-40B4-BE49-F238E27FC236}">
                <a16:creationId xmlns:a16="http://schemas.microsoft.com/office/drawing/2014/main" id="{3D9EC093-C736-4DB2-910A-7246F80B2287}"/>
              </a:ext>
            </a:extLst>
          </p:cNvPr>
          <p:cNvGrpSpPr>
            <a:grpSpLocks/>
          </p:cNvGrpSpPr>
          <p:nvPr/>
        </p:nvGrpSpPr>
        <p:grpSpPr bwMode="auto">
          <a:xfrm>
            <a:off x="1184275" y="1566863"/>
            <a:ext cx="6858000" cy="4365625"/>
            <a:chOff x="0" y="0"/>
            <a:chExt cx="4320" cy="2750"/>
          </a:xfrm>
        </p:grpSpPr>
        <p:sp>
          <p:nvSpPr>
            <p:cNvPr id="64516" name="Freeform 5">
              <a:extLst>
                <a:ext uri="{FF2B5EF4-FFF2-40B4-BE49-F238E27FC236}">
                  <a16:creationId xmlns:a16="http://schemas.microsoft.com/office/drawing/2014/main" id="{AAB65EB2-1C6B-4E5D-A7B4-8F5ACE44FB06}"/>
                </a:ext>
              </a:extLst>
            </p:cNvPr>
            <p:cNvSpPr>
              <a:spLocks noChangeArrowheads="1"/>
            </p:cNvSpPr>
            <p:nvPr/>
          </p:nvSpPr>
          <p:spPr bwMode="auto">
            <a:xfrm>
              <a:off x="1113" y="382"/>
              <a:ext cx="1" cy="2278"/>
            </a:xfrm>
            <a:custGeom>
              <a:avLst/>
              <a:gdLst>
                <a:gd name="T0" fmla="*/ 0 w 3"/>
                <a:gd name="T1" fmla="*/ 0 h 2423"/>
                <a:gd name="T2" fmla="*/ 3 w 3"/>
                <a:gd name="T3" fmla="*/ 2423 h 2423"/>
              </a:gdLst>
              <a:ahLst/>
              <a:cxnLst>
                <a:cxn ang="0">
                  <a:pos x="T0" y="T1"/>
                </a:cxn>
                <a:cxn ang="0">
                  <a:pos x="T2" y="T3"/>
                </a:cxn>
              </a:cxnLst>
              <a:rect l="0" t="0" r="r" b="b"/>
              <a:pathLst>
                <a:path w="3" h="2423">
                  <a:moveTo>
                    <a:pt x="0" y="0"/>
                  </a:moveTo>
                  <a:lnTo>
                    <a:pt x="3" y="2423"/>
                  </a:lnTo>
                </a:path>
              </a:pathLst>
            </a:cu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17" name="Freeform 6">
              <a:extLst>
                <a:ext uri="{FF2B5EF4-FFF2-40B4-BE49-F238E27FC236}">
                  <a16:creationId xmlns:a16="http://schemas.microsoft.com/office/drawing/2014/main" id="{4E8A0103-E793-4DE3-9DEF-7EACE053EB3C}"/>
                </a:ext>
              </a:extLst>
            </p:cNvPr>
            <p:cNvSpPr>
              <a:spLocks noChangeArrowheads="1"/>
            </p:cNvSpPr>
            <p:nvPr/>
          </p:nvSpPr>
          <p:spPr bwMode="auto">
            <a:xfrm>
              <a:off x="3139" y="395"/>
              <a:ext cx="0" cy="2280"/>
            </a:xfrm>
            <a:custGeom>
              <a:avLst/>
              <a:gdLst>
                <a:gd name="T0" fmla="*/ 0 w 1"/>
                <a:gd name="T1" fmla="*/ 0 h 2423"/>
                <a:gd name="T2" fmla="*/ 1 w 1"/>
                <a:gd name="T3" fmla="*/ 2423 h 2423"/>
              </a:gdLst>
              <a:ahLst/>
              <a:cxnLst>
                <a:cxn ang="0">
                  <a:pos x="T0" y="T1"/>
                </a:cxn>
                <a:cxn ang="0">
                  <a:pos x="T2" y="T3"/>
                </a:cxn>
              </a:cxnLst>
              <a:rect l="0" t="0" r="r" b="b"/>
              <a:pathLst>
                <a:path w="1" h="2423">
                  <a:moveTo>
                    <a:pt x="0" y="0"/>
                  </a:moveTo>
                  <a:lnTo>
                    <a:pt x="1" y="2423"/>
                  </a:lnTo>
                </a:path>
              </a:pathLst>
            </a:cu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18" name="Freeform 7">
              <a:extLst>
                <a:ext uri="{FF2B5EF4-FFF2-40B4-BE49-F238E27FC236}">
                  <a16:creationId xmlns:a16="http://schemas.microsoft.com/office/drawing/2014/main" id="{57D3E362-1D9D-4A98-AAFC-E4192535864C}"/>
                </a:ext>
              </a:extLst>
            </p:cNvPr>
            <p:cNvSpPr>
              <a:spLocks noChangeArrowheads="1"/>
            </p:cNvSpPr>
            <p:nvPr/>
          </p:nvSpPr>
          <p:spPr bwMode="auto">
            <a:xfrm>
              <a:off x="129" y="1352"/>
              <a:ext cx="1260" cy="1"/>
            </a:xfrm>
            <a:custGeom>
              <a:avLst/>
              <a:gdLst>
                <a:gd name="T0" fmla="*/ 0 w 1176"/>
                <a:gd name="T1" fmla="*/ 0 h 1"/>
                <a:gd name="T2" fmla="*/ 1176 w 1176"/>
                <a:gd name="T3" fmla="*/ 0 h 1"/>
              </a:gdLst>
              <a:ahLst/>
              <a:cxnLst>
                <a:cxn ang="0">
                  <a:pos x="T0" y="T1"/>
                </a:cxn>
                <a:cxn ang="0">
                  <a:pos x="T2" y="T3"/>
                </a:cxn>
              </a:cxnLst>
              <a:rect l="0" t="0" r="r" b="b"/>
              <a:pathLst>
                <a:path w="1176" h="1">
                  <a:moveTo>
                    <a:pt x="0" y="0"/>
                  </a:moveTo>
                  <a:lnTo>
                    <a:pt x="1176" y="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19" name="Freeform 8">
              <a:extLst>
                <a:ext uri="{FF2B5EF4-FFF2-40B4-BE49-F238E27FC236}">
                  <a16:creationId xmlns:a16="http://schemas.microsoft.com/office/drawing/2014/main" id="{88EA1273-5D63-49C2-B6EB-2619E12B9775}"/>
                </a:ext>
              </a:extLst>
            </p:cNvPr>
            <p:cNvSpPr>
              <a:spLocks noChangeArrowheads="1"/>
            </p:cNvSpPr>
            <p:nvPr/>
          </p:nvSpPr>
          <p:spPr bwMode="auto">
            <a:xfrm>
              <a:off x="133" y="1237"/>
              <a:ext cx="1" cy="98"/>
            </a:xfrm>
            <a:custGeom>
              <a:avLst/>
              <a:gdLst>
                <a:gd name="T0" fmla="*/ 4 w 4"/>
                <a:gd name="T1" fmla="*/ 0 h 105"/>
                <a:gd name="T2" fmla="*/ 0 w 4"/>
                <a:gd name="T3" fmla="*/ 105 h 105"/>
              </a:gdLst>
              <a:ahLst/>
              <a:cxnLst>
                <a:cxn ang="0">
                  <a:pos x="T0" y="T1"/>
                </a:cxn>
                <a:cxn ang="0">
                  <a:pos x="T2" y="T3"/>
                </a:cxn>
              </a:cxnLst>
              <a:rect l="0" t="0" r="r" b="b"/>
              <a:pathLst>
                <a:path w="4" h="105">
                  <a:moveTo>
                    <a:pt x="4" y="0"/>
                  </a:moveTo>
                  <a:lnTo>
                    <a:pt x="0" y="10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20" name="Freeform 9">
              <a:extLst>
                <a:ext uri="{FF2B5EF4-FFF2-40B4-BE49-F238E27FC236}">
                  <a16:creationId xmlns:a16="http://schemas.microsoft.com/office/drawing/2014/main" id="{424E5EF6-32BF-4B14-BABC-6869C93A29A6}"/>
                </a:ext>
              </a:extLst>
            </p:cNvPr>
            <p:cNvSpPr>
              <a:spLocks noChangeArrowheads="1"/>
            </p:cNvSpPr>
            <p:nvPr/>
          </p:nvSpPr>
          <p:spPr bwMode="auto">
            <a:xfrm>
              <a:off x="1376" y="1207"/>
              <a:ext cx="1" cy="145"/>
            </a:xfrm>
            <a:custGeom>
              <a:avLst/>
              <a:gdLst>
                <a:gd name="T0" fmla="*/ 0 w 1"/>
                <a:gd name="T1" fmla="*/ 0 h 120"/>
                <a:gd name="T2" fmla="*/ 0 w 1"/>
                <a:gd name="T3" fmla="*/ 120 h 120"/>
              </a:gdLst>
              <a:ahLst/>
              <a:cxnLst>
                <a:cxn ang="0">
                  <a:pos x="T0" y="T1"/>
                </a:cxn>
                <a:cxn ang="0">
                  <a:pos x="T2" y="T3"/>
                </a:cxn>
              </a:cxnLst>
              <a:rect l="0" t="0" r="r" b="b"/>
              <a:pathLst>
                <a:path w="1" h="120">
                  <a:moveTo>
                    <a:pt x="0" y="0"/>
                  </a:moveTo>
                  <a:lnTo>
                    <a:pt x="0" y="12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21" name="Line 10">
              <a:extLst>
                <a:ext uri="{FF2B5EF4-FFF2-40B4-BE49-F238E27FC236}">
                  <a16:creationId xmlns:a16="http://schemas.microsoft.com/office/drawing/2014/main" id="{6903736E-1B70-4128-9683-904203918861}"/>
                </a:ext>
              </a:extLst>
            </p:cNvPr>
            <p:cNvSpPr>
              <a:spLocks noChangeShapeType="1"/>
            </p:cNvSpPr>
            <p:nvPr/>
          </p:nvSpPr>
          <p:spPr bwMode="auto">
            <a:xfrm>
              <a:off x="514" y="1721"/>
              <a:ext cx="26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2" name="Line 11">
              <a:extLst>
                <a:ext uri="{FF2B5EF4-FFF2-40B4-BE49-F238E27FC236}">
                  <a16:creationId xmlns:a16="http://schemas.microsoft.com/office/drawing/2014/main" id="{C6C6D435-037A-4A47-9831-CA53AC1D1B63}"/>
                </a:ext>
              </a:extLst>
            </p:cNvPr>
            <p:cNvSpPr>
              <a:spLocks noChangeShapeType="1"/>
            </p:cNvSpPr>
            <p:nvPr/>
          </p:nvSpPr>
          <p:spPr bwMode="auto">
            <a:xfrm>
              <a:off x="3136" y="1721"/>
              <a:ext cx="57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3" name="Freeform 12">
              <a:extLst>
                <a:ext uri="{FF2B5EF4-FFF2-40B4-BE49-F238E27FC236}">
                  <a16:creationId xmlns:a16="http://schemas.microsoft.com/office/drawing/2014/main" id="{14A86045-F64D-4C45-AFC6-5055BE1D1CF4}"/>
                </a:ext>
              </a:extLst>
            </p:cNvPr>
            <p:cNvSpPr>
              <a:spLocks noChangeArrowheads="1"/>
            </p:cNvSpPr>
            <p:nvPr/>
          </p:nvSpPr>
          <p:spPr bwMode="auto">
            <a:xfrm>
              <a:off x="3715" y="1616"/>
              <a:ext cx="1" cy="104"/>
            </a:xfrm>
            <a:custGeom>
              <a:avLst/>
              <a:gdLst>
                <a:gd name="T0" fmla="*/ 0 w 1"/>
                <a:gd name="T1" fmla="*/ 0 h 111"/>
                <a:gd name="T2" fmla="*/ 0 w 1"/>
                <a:gd name="T3" fmla="*/ 111 h 111"/>
              </a:gdLst>
              <a:ahLst/>
              <a:cxnLst>
                <a:cxn ang="0">
                  <a:pos x="T0" y="T1"/>
                </a:cxn>
                <a:cxn ang="0">
                  <a:pos x="T2" y="T3"/>
                </a:cxn>
              </a:cxnLst>
              <a:rect l="0" t="0" r="r" b="b"/>
              <a:pathLst>
                <a:path w="1" h="111">
                  <a:moveTo>
                    <a:pt x="0" y="0"/>
                  </a:moveTo>
                  <a:lnTo>
                    <a:pt x="0" y="111"/>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24" name="Line 13">
              <a:extLst>
                <a:ext uri="{FF2B5EF4-FFF2-40B4-BE49-F238E27FC236}">
                  <a16:creationId xmlns:a16="http://schemas.microsoft.com/office/drawing/2014/main" id="{25F55BDF-25C8-4A5C-8738-DEBA4C281F7A}"/>
                </a:ext>
              </a:extLst>
            </p:cNvPr>
            <p:cNvSpPr>
              <a:spLocks noChangeShapeType="1"/>
            </p:cNvSpPr>
            <p:nvPr/>
          </p:nvSpPr>
          <p:spPr bwMode="auto">
            <a:xfrm>
              <a:off x="516" y="1611"/>
              <a:ext cx="0" cy="1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5" name="Freeform 14">
              <a:extLst>
                <a:ext uri="{FF2B5EF4-FFF2-40B4-BE49-F238E27FC236}">
                  <a16:creationId xmlns:a16="http://schemas.microsoft.com/office/drawing/2014/main" id="{E732FABB-3697-403A-BBE6-B7333A4DBDAC}"/>
                </a:ext>
              </a:extLst>
            </p:cNvPr>
            <p:cNvSpPr>
              <a:spLocks noChangeArrowheads="1"/>
            </p:cNvSpPr>
            <p:nvPr/>
          </p:nvSpPr>
          <p:spPr bwMode="auto">
            <a:xfrm>
              <a:off x="1229" y="2126"/>
              <a:ext cx="1109" cy="5"/>
            </a:xfrm>
            <a:custGeom>
              <a:avLst/>
              <a:gdLst>
                <a:gd name="T0" fmla="*/ 0 w 1465"/>
                <a:gd name="T1" fmla="*/ 5 h 5"/>
                <a:gd name="T2" fmla="*/ 1465 w 1465"/>
                <a:gd name="T3" fmla="*/ 0 h 5"/>
              </a:gdLst>
              <a:ahLst/>
              <a:cxnLst>
                <a:cxn ang="0">
                  <a:pos x="T0" y="T1"/>
                </a:cxn>
                <a:cxn ang="0">
                  <a:pos x="T2" y="T3"/>
                </a:cxn>
              </a:cxnLst>
              <a:rect l="0" t="0" r="r" b="b"/>
              <a:pathLst>
                <a:path w="1465" h="5">
                  <a:moveTo>
                    <a:pt x="0" y="5"/>
                  </a:moveTo>
                  <a:lnTo>
                    <a:pt x="1465" y="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26" name="Freeform 15">
              <a:extLst>
                <a:ext uri="{FF2B5EF4-FFF2-40B4-BE49-F238E27FC236}">
                  <a16:creationId xmlns:a16="http://schemas.microsoft.com/office/drawing/2014/main" id="{E0333408-0F3F-440F-81DF-7DF6FFB00003}"/>
                </a:ext>
              </a:extLst>
            </p:cNvPr>
            <p:cNvSpPr>
              <a:spLocks noChangeArrowheads="1"/>
            </p:cNvSpPr>
            <p:nvPr/>
          </p:nvSpPr>
          <p:spPr bwMode="auto">
            <a:xfrm>
              <a:off x="1221" y="2023"/>
              <a:ext cx="2" cy="108"/>
            </a:xfrm>
            <a:custGeom>
              <a:avLst/>
              <a:gdLst>
                <a:gd name="T0" fmla="*/ 4 w 4"/>
                <a:gd name="T1" fmla="*/ 0 h 115"/>
                <a:gd name="T2" fmla="*/ 0 w 4"/>
                <a:gd name="T3" fmla="*/ 115 h 115"/>
              </a:gdLst>
              <a:ahLst/>
              <a:cxnLst>
                <a:cxn ang="0">
                  <a:pos x="T0" y="T1"/>
                </a:cxn>
                <a:cxn ang="0">
                  <a:pos x="T2" y="T3"/>
                </a:cxn>
              </a:cxnLst>
              <a:rect l="0" t="0" r="r" b="b"/>
              <a:pathLst>
                <a:path w="4" h="115">
                  <a:moveTo>
                    <a:pt x="4" y="0"/>
                  </a:moveTo>
                  <a:lnTo>
                    <a:pt x="0" y="11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27" name="Freeform 16">
              <a:extLst>
                <a:ext uri="{FF2B5EF4-FFF2-40B4-BE49-F238E27FC236}">
                  <a16:creationId xmlns:a16="http://schemas.microsoft.com/office/drawing/2014/main" id="{826B0AAF-6ABE-41AC-BF74-D5CAF914B93F}"/>
                </a:ext>
              </a:extLst>
            </p:cNvPr>
            <p:cNvSpPr>
              <a:spLocks noChangeArrowheads="1"/>
            </p:cNvSpPr>
            <p:nvPr/>
          </p:nvSpPr>
          <p:spPr bwMode="auto">
            <a:xfrm>
              <a:off x="2342" y="2041"/>
              <a:ext cx="1" cy="90"/>
            </a:xfrm>
            <a:custGeom>
              <a:avLst/>
              <a:gdLst>
                <a:gd name="T0" fmla="*/ 0 w 1"/>
                <a:gd name="T1" fmla="*/ 0 h 95"/>
                <a:gd name="T2" fmla="*/ 1 w 1"/>
                <a:gd name="T3" fmla="*/ 95 h 95"/>
              </a:gdLst>
              <a:ahLst/>
              <a:cxnLst>
                <a:cxn ang="0">
                  <a:pos x="T0" y="T1"/>
                </a:cxn>
                <a:cxn ang="0">
                  <a:pos x="T2" y="T3"/>
                </a:cxn>
              </a:cxnLst>
              <a:rect l="0" t="0" r="r" b="b"/>
              <a:pathLst>
                <a:path w="1" h="95">
                  <a:moveTo>
                    <a:pt x="0" y="0"/>
                  </a:moveTo>
                  <a:lnTo>
                    <a:pt x="1" y="9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28" name="Line 17">
              <a:extLst>
                <a:ext uri="{FF2B5EF4-FFF2-40B4-BE49-F238E27FC236}">
                  <a16:creationId xmlns:a16="http://schemas.microsoft.com/office/drawing/2014/main" id="{02DFA2A7-3CCD-4636-895B-7D9422ABD25F}"/>
                </a:ext>
              </a:extLst>
            </p:cNvPr>
            <p:cNvSpPr>
              <a:spLocks noChangeShapeType="1"/>
            </p:cNvSpPr>
            <p:nvPr/>
          </p:nvSpPr>
          <p:spPr bwMode="auto">
            <a:xfrm>
              <a:off x="1697" y="2559"/>
              <a:ext cx="14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9" name="Line 18">
              <a:extLst>
                <a:ext uri="{FF2B5EF4-FFF2-40B4-BE49-F238E27FC236}">
                  <a16:creationId xmlns:a16="http://schemas.microsoft.com/office/drawing/2014/main" id="{66063344-5EF3-42CD-ABFE-7632A1374515}"/>
                </a:ext>
              </a:extLst>
            </p:cNvPr>
            <p:cNvSpPr>
              <a:spLocks noChangeShapeType="1"/>
            </p:cNvSpPr>
            <p:nvPr/>
          </p:nvSpPr>
          <p:spPr bwMode="auto">
            <a:xfrm>
              <a:off x="1697" y="2446"/>
              <a:ext cx="0"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0" name="Freeform 19">
              <a:extLst>
                <a:ext uri="{FF2B5EF4-FFF2-40B4-BE49-F238E27FC236}">
                  <a16:creationId xmlns:a16="http://schemas.microsoft.com/office/drawing/2014/main" id="{D205B6FB-9836-4DE1-90CA-F25BA36EFFEC}"/>
                </a:ext>
              </a:extLst>
            </p:cNvPr>
            <p:cNvSpPr>
              <a:spLocks noChangeArrowheads="1"/>
            </p:cNvSpPr>
            <p:nvPr/>
          </p:nvSpPr>
          <p:spPr bwMode="auto">
            <a:xfrm>
              <a:off x="3495" y="2464"/>
              <a:ext cx="0" cy="91"/>
            </a:xfrm>
            <a:custGeom>
              <a:avLst/>
              <a:gdLst>
                <a:gd name="T0" fmla="*/ 0 w 1"/>
                <a:gd name="T1" fmla="*/ 0 h 97"/>
                <a:gd name="T2" fmla="*/ 0 w 1"/>
                <a:gd name="T3" fmla="*/ 97 h 97"/>
              </a:gdLst>
              <a:ahLst/>
              <a:cxnLst>
                <a:cxn ang="0">
                  <a:pos x="T0" y="T1"/>
                </a:cxn>
                <a:cxn ang="0">
                  <a:pos x="T2" y="T3"/>
                </a:cxn>
              </a:cxnLst>
              <a:rect l="0" t="0" r="r" b="b"/>
              <a:pathLst>
                <a:path w="1" h="97">
                  <a:moveTo>
                    <a:pt x="0" y="0"/>
                  </a:moveTo>
                  <a:lnTo>
                    <a:pt x="0" y="97"/>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31" name="Line 20">
              <a:extLst>
                <a:ext uri="{FF2B5EF4-FFF2-40B4-BE49-F238E27FC236}">
                  <a16:creationId xmlns:a16="http://schemas.microsoft.com/office/drawing/2014/main" id="{FFB25D6A-84F4-49AC-B2C2-3BAD69E6E537}"/>
                </a:ext>
              </a:extLst>
            </p:cNvPr>
            <p:cNvSpPr>
              <a:spLocks noChangeShapeType="1"/>
            </p:cNvSpPr>
            <p:nvPr/>
          </p:nvSpPr>
          <p:spPr bwMode="auto">
            <a:xfrm>
              <a:off x="3211" y="2555"/>
              <a:ext cx="28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2" name="Text Box 21">
              <a:extLst>
                <a:ext uri="{FF2B5EF4-FFF2-40B4-BE49-F238E27FC236}">
                  <a16:creationId xmlns:a16="http://schemas.microsoft.com/office/drawing/2014/main" id="{9E1659A1-8BD8-427B-A11D-31409443214F}"/>
                </a:ext>
              </a:extLst>
            </p:cNvPr>
            <p:cNvSpPr txBox="1">
              <a:spLocks noChangeArrowheads="1"/>
            </p:cNvSpPr>
            <p:nvPr/>
          </p:nvSpPr>
          <p:spPr bwMode="auto">
            <a:xfrm>
              <a:off x="741" y="0"/>
              <a:ext cx="89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c </a:t>
              </a:r>
              <a:r>
                <a:rPr lang="en-US" altLang="zh-CN" b="1">
                  <a:latin typeface="Times New Roman" panose="02020603050405020304" pitchFamily="18" charset="0"/>
                </a:rPr>
                <a:t>(</a:t>
              </a:r>
              <a:r>
                <a:rPr lang="zh-CN" altLang="en-US" b="1">
                  <a:latin typeface="Times New Roman" panose="02020603050405020304" pitchFamily="18" charset="0"/>
                </a:rPr>
                <a:t>检查点</a:t>
              </a:r>
              <a:r>
                <a:rPr lang="en-US" altLang="zh-CN" b="1">
                  <a:latin typeface="Times New Roman" panose="02020603050405020304" pitchFamily="18" charset="0"/>
                </a:rPr>
                <a:t>)</a:t>
              </a:r>
            </a:p>
          </p:txBody>
        </p:sp>
        <p:sp>
          <p:nvSpPr>
            <p:cNvPr id="64533" name="Text Box 22">
              <a:extLst>
                <a:ext uri="{FF2B5EF4-FFF2-40B4-BE49-F238E27FC236}">
                  <a16:creationId xmlns:a16="http://schemas.microsoft.com/office/drawing/2014/main" id="{CFDF1FFC-A30F-4F46-9639-B993A148AA35}"/>
                </a:ext>
              </a:extLst>
            </p:cNvPr>
            <p:cNvSpPr txBox="1">
              <a:spLocks noChangeArrowheads="1"/>
            </p:cNvSpPr>
            <p:nvPr/>
          </p:nvSpPr>
          <p:spPr bwMode="auto">
            <a:xfrm>
              <a:off x="2728" y="15"/>
              <a:ext cx="896"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SzPct val="100000"/>
                <a:buFont typeface="Wingdings" panose="05000000000000000000" pitchFamily="2" charset="2"/>
                <a:buNone/>
              </a:pPr>
              <a:r>
                <a:rPr lang="en-US" altLang="zh-CN" sz="1600" b="1">
                  <a:latin typeface="Times New Roman" panose="02020603050405020304" pitchFamily="18" charset="0"/>
                </a:rPr>
                <a:t>T</a:t>
              </a:r>
              <a:r>
                <a:rPr lang="en-US" altLang="zh-CN" sz="1600" b="1" baseline="-25000">
                  <a:latin typeface="Times New Roman" panose="02020603050405020304" pitchFamily="18" charset="0"/>
                </a:rPr>
                <a:t>f</a:t>
              </a:r>
              <a:r>
                <a:rPr lang="en-US" altLang="zh-CN" sz="1600" b="1">
                  <a:latin typeface="Times New Roman" panose="02020603050405020304" pitchFamily="18" charset="0"/>
                </a:rPr>
                <a:t>(</a:t>
              </a:r>
              <a:r>
                <a:rPr lang="zh-CN" altLang="en-US" sz="1600" b="1">
                  <a:latin typeface="Times New Roman" panose="02020603050405020304" pitchFamily="18" charset="0"/>
                </a:rPr>
                <a:t>系统故障</a:t>
              </a:r>
              <a:r>
                <a:rPr lang="en-US" altLang="zh-CN" sz="1600" b="1">
                  <a:latin typeface="Times New Roman" panose="02020603050405020304" pitchFamily="18" charset="0"/>
                </a:rPr>
                <a:t>)</a:t>
              </a:r>
            </a:p>
          </p:txBody>
        </p:sp>
        <p:sp>
          <p:nvSpPr>
            <p:cNvPr id="64534" name="Text Box 23">
              <a:extLst>
                <a:ext uri="{FF2B5EF4-FFF2-40B4-BE49-F238E27FC236}">
                  <a16:creationId xmlns:a16="http://schemas.microsoft.com/office/drawing/2014/main" id="{BE4913D9-2091-4BD6-B890-C816932AB209}"/>
                </a:ext>
              </a:extLst>
            </p:cNvPr>
            <p:cNvSpPr txBox="1">
              <a:spLocks noChangeArrowheads="1"/>
            </p:cNvSpPr>
            <p:nvPr/>
          </p:nvSpPr>
          <p:spPr bwMode="auto">
            <a:xfrm>
              <a:off x="1337" y="989"/>
              <a:ext cx="716"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Pct val="100000"/>
                <a:buFont typeface="Wingdings" panose="05000000000000000000" pitchFamily="2" charset="2"/>
                <a:buNone/>
              </a:pPr>
              <a:r>
                <a:rPr lang="en-US" altLang="zh-CN" b="1">
                  <a:latin typeface="Times New Roman" panose="02020603050405020304" pitchFamily="18" charset="0"/>
                </a:rPr>
                <a:t> </a:t>
              </a:r>
              <a:r>
                <a:rPr lang="zh-CN" altLang="en-US" b="1">
                  <a:latin typeface="Times New Roman" panose="02020603050405020304" pitchFamily="18" charset="0"/>
                </a:rPr>
                <a:t>重做</a:t>
              </a:r>
              <a:endParaRPr lang="en-US" altLang="zh-CN" b="1">
                <a:latin typeface="Times New Roman" panose="02020603050405020304" pitchFamily="18" charset="0"/>
              </a:endParaRPr>
            </a:p>
          </p:txBody>
        </p:sp>
        <p:sp>
          <p:nvSpPr>
            <p:cNvPr id="64535" name="Text Box 24">
              <a:extLst>
                <a:ext uri="{FF2B5EF4-FFF2-40B4-BE49-F238E27FC236}">
                  <a16:creationId xmlns:a16="http://schemas.microsoft.com/office/drawing/2014/main" id="{BCAD29E2-4DDD-4E33-A8F0-8985ECDF26E5}"/>
                </a:ext>
              </a:extLst>
            </p:cNvPr>
            <p:cNvSpPr txBox="1">
              <a:spLocks noChangeArrowheads="1"/>
            </p:cNvSpPr>
            <p:nvPr/>
          </p:nvSpPr>
          <p:spPr bwMode="auto">
            <a:xfrm>
              <a:off x="3680" y="1383"/>
              <a:ext cx="640"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SzPct val="100000"/>
                <a:buFont typeface="Wingdings" panose="05000000000000000000" pitchFamily="2" charset="2"/>
                <a:buNone/>
              </a:pPr>
              <a:r>
                <a:rPr lang="zh-CN" altLang="en-US" b="1">
                  <a:latin typeface="Times New Roman" panose="02020603050405020304" pitchFamily="18" charset="0"/>
                </a:rPr>
                <a:t>撤销</a:t>
              </a:r>
              <a:endParaRPr lang="en-US" altLang="zh-CN" b="1">
                <a:latin typeface="Times New Roman" panose="02020603050405020304" pitchFamily="18" charset="0"/>
              </a:endParaRPr>
            </a:p>
          </p:txBody>
        </p:sp>
        <p:sp>
          <p:nvSpPr>
            <p:cNvPr id="64536" name="Text Box 25">
              <a:extLst>
                <a:ext uri="{FF2B5EF4-FFF2-40B4-BE49-F238E27FC236}">
                  <a16:creationId xmlns:a16="http://schemas.microsoft.com/office/drawing/2014/main" id="{507A3CEE-BA7E-4BC1-AE52-60053DEC7D59}"/>
                </a:ext>
              </a:extLst>
            </p:cNvPr>
            <p:cNvSpPr txBox="1">
              <a:spLocks noChangeArrowheads="1"/>
            </p:cNvSpPr>
            <p:nvPr/>
          </p:nvSpPr>
          <p:spPr bwMode="auto">
            <a:xfrm>
              <a:off x="3446" y="2210"/>
              <a:ext cx="58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SzPct val="100000"/>
                <a:buFont typeface="Wingdings" panose="05000000000000000000" pitchFamily="2" charset="2"/>
                <a:buNone/>
              </a:pPr>
              <a:r>
                <a:rPr lang="zh-CN" altLang="en-US" b="1">
                  <a:latin typeface="Times New Roman" panose="02020603050405020304" pitchFamily="18" charset="0"/>
                </a:rPr>
                <a:t>撤销</a:t>
              </a:r>
              <a:endParaRPr lang="en-US" altLang="zh-CN" b="1">
                <a:latin typeface="Times New Roman" panose="02020603050405020304" pitchFamily="18" charset="0"/>
              </a:endParaRPr>
            </a:p>
          </p:txBody>
        </p:sp>
        <p:sp>
          <p:nvSpPr>
            <p:cNvPr id="64537" name="Text Box 26">
              <a:extLst>
                <a:ext uri="{FF2B5EF4-FFF2-40B4-BE49-F238E27FC236}">
                  <a16:creationId xmlns:a16="http://schemas.microsoft.com/office/drawing/2014/main" id="{06A09824-C861-4A10-B0FB-364236F65329}"/>
                </a:ext>
              </a:extLst>
            </p:cNvPr>
            <p:cNvSpPr txBox="1">
              <a:spLocks noChangeArrowheads="1"/>
            </p:cNvSpPr>
            <p:nvPr/>
          </p:nvSpPr>
          <p:spPr bwMode="auto">
            <a:xfrm>
              <a:off x="2262" y="1806"/>
              <a:ext cx="71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Pct val="100000"/>
                <a:buFont typeface="Wingdings" panose="05000000000000000000" pitchFamily="2" charset="2"/>
                <a:buNone/>
              </a:pPr>
              <a:r>
                <a:rPr lang="en-US" altLang="zh-CN" b="1">
                  <a:latin typeface="Times New Roman" panose="02020603050405020304" pitchFamily="18" charset="0"/>
                </a:rPr>
                <a:t> </a:t>
              </a:r>
              <a:r>
                <a:rPr lang="zh-CN" altLang="en-US" b="1">
                  <a:latin typeface="Times New Roman" panose="02020603050405020304" pitchFamily="18" charset="0"/>
                </a:rPr>
                <a:t>重做</a:t>
              </a:r>
              <a:endParaRPr lang="en-US" altLang="zh-CN" b="1">
                <a:latin typeface="Times New Roman" panose="02020603050405020304" pitchFamily="18" charset="0"/>
              </a:endParaRPr>
            </a:p>
          </p:txBody>
        </p:sp>
        <p:sp>
          <p:nvSpPr>
            <p:cNvPr id="64538" name="Text Box 27">
              <a:extLst>
                <a:ext uri="{FF2B5EF4-FFF2-40B4-BE49-F238E27FC236}">
                  <a16:creationId xmlns:a16="http://schemas.microsoft.com/office/drawing/2014/main" id="{D163FBDC-FDE2-41CA-8D5A-C19E995C8190}"/>
                </a:ext>
              </a:extLst>
            </p:cNvPr>
            <p:cNvSpPr txBox="1">
              <a:spLocks noChangeArrowheads="1"/>
            </p:cNvSpPr>
            <p:nvPr/>
          </p:nvSpPr>
          <p:spPr bwMode="auto">
            <a:xfrm>
              <a:off x="154" y="1047"/>
              <a:ext cx="46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Pct val="100000"/>
                <a:buFont typeface="Wingdings" panose="05000000000000000000" pitchFamily="2" charset="2"/>
                <a:buNone/>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endParaRPr lang="en-US" altLang="zh-CN" sz="1600" b="1">
                <a:latin typeface="Times New Roman" panose="02020603050405020304" pitchFamily="18" charset="0"/>
              </a:endParaRPr>
            </a:p>
          </p:txBody>
        </p:sp>
        <p:sp>
          <p:nvSpPr>
            <p:cNvPr id="64539" name="Text Box 28">
              <a:extLst>
                <a:ext uri="{FF2B5EF4-FFF2-40B4-BE49-F238E27FC236}">
                  <a16:creationId xmlns:a16="http://schemas.microsoft.com/office/drawing/2014/main" id="{36D3AEAD-EC83-4BAF-AA6D-C9087F639B31}"/>
                </a:ext>
              </a:extLst>
            </p:cNvPr>
            <p:cNvSpPr txBox="1">
              <a:spLocks noChangeArrowheads="1"/>
            </p:cNvSpPr>
            <p:nvPr/>
          </p:nvSpPr>
          <p:spPr bwMode="auto">
            <a:xfrm>
              <a:off x="566" y="1454"/>
              <a:ext cx="71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Pct val="100000"/>
                <a:buFont typeface="Wingdings" panose="05000000000000000000" pitchFamily="2" charset="2"/>
                <a:buNone/>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3</a:t>
              </a:r>
              <a:endParaRPr lang="en-US" altLang="zh-CN" sz="1600" b="1">
                <a:latin typeface="Times New Roman" panose="02020603050405020304" pitchFamily="18" charset="0"/>
              </a:endParaRPr>
            </a:p>
          </p:txBody>
        </p:sp>
        <p:sp>
          <p:nvSpPr>
            <p:cNvPr id="64540" name="Text Box 29">
              <a:extLst>
                <a:ext uri="{FF2B5EF4-FFF2-40B4-BE49-F238E27FC236}">
                  <a16:creationId xmlns:a16="http://schemas.microsoft.com/office/drawing/2014/main" id="{1802F256-B8BC-49EC-A2B4-1B459C19D617}"/>
                </a:ext>
              </a:extLst>
            </p:cNvPr>
            <p:cNvSpPr txBox="1">
              <a:spLocks noChangeArrowheads="1"/>
            </p:cNvSpPr>
            <p:nvPr/>
          </p:nvSpPr>
          <p:spPr bwMode="auto">
            <a:xfrm>
              <a:off x="1234" y="1803"/>
              <a:ext cx="715"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4</a:t>
              </a:r>
              <a:endParaRPr lang="en-US" altLang="zh-CN" sz="1400" b="1">
                <a:latin typeface="Times New Roman" panose="02020603050405020304" pitchFamily="18" charset="0"/>
              </a:endParaRPr>
            </a:p>
            <a:p>
              <a:pPr>
                <a:buSzPct val="100000"/>
                <a:buFont typeface="Wingdings" panose="05000000000000000000" pitchFamily="2" charset="2"/>
                <a:buNone/>
              </a:pPr>
              <a:endParaRPr lang="en-US" altLang="zh-CN" sz="1400" b="1">
                <a:latin typeface="Times New Roman" panose="02020603050405020304" pitchFamily="18" charset="0"/>
              </a:endParaRPr>
            </a:p>
          </p:txBody>
        </p:sp>
        <p:sp>
          <p:nvSpPr>
            <p:cNvPr id="64541" name="Text Box 30">
              <a:extLst>
                <a:ext uri="{FF2B5EF4-FFF2-40B4-BE49-F238E27FC236}">
                  <a16:creationId xmlns:a16="http://schemas.microsoft.com/office/drawing/2014/main" id="{56CE3B4B-BB5A-4C1F-9412-0497192A5796}"/>
                </a:ext>
              </a:extLst>
            </p:cNvPr>
            <p:cNvSpPr txBox="1">
              <a:spLocks noChangeArrowheads="1"/>
            </p:cNvSpPr>
            <p:nvPr/>
          </p:nvSpPr>
          <p:spPr bwMode="auto">
            <a:xfrm>
              <a:off x="1731" y="2228"/>
              <a:ext cx="715"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5</a:t>
              </a:r>
              <a:endParaRPr lang="en-US" altLang="zh-CN" sz="1400" b="1">
                <a:latin typeface="Times New Roman" panose="02020603050405020304" pitchFamily="18" charset="0"/>
              </a:endParaRPr>
            </a:p>
          </p:txBody>
        </p:sp>
        <p:sp>
          <p:nvSpPr>
            <p:cNvPr id="64542" name="Text Box 31">
              <a:extLst>
                <a:ext uri="{FF2B5EF4-FFF2-40B4-BE49-F238E27FC236}">
                  <a16:creationId xmlns:a16="http://schemas.microsoft.com/office/drawing/2014/main" id="{831156DE-AA85-4DFF-938D-F1FCAC1C5568}"/>
                </a:ext>
              </a:extLst>
            </p:cNvPr>
            <p:cNvSpPr txBox="1">
              <a:spLocks noChangeArrowheads="1"/>
            </p:cNvSpPr>
            <p:nvPr/>
          </p:nvSpPr>
          <p:spPr bwMode="auto">
            <a:xfrm>
              <a:off x="317" y="590"/>
              <a:ext cx="897"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SzPct val="100000"/>
                <a:buFont typeface="Wingdings" panose="05000000000000000000" pitchFamily="2" charset="2"/>
                <a:buNone/>
              </a:pPr>
              <a:r>
                <a:rPr lang="zh-CN" altLang="en-US" b="1">
                  <a:latin typeface="Times New Roman" panose="02020603050405020304" pitchFamily="18" charset="0"/>
                </a:rPr>
                <a:t>不要重做</a:t>
              </a:r>
              <a:endParaRPr lang="en-US" altLang="zh-CN" sz="1600" b="1">
                <a:latin typeface="Times New Roman" panose="02020603050405020304" pitchFamily="18" charset="0"/>
              </a:endParaRPr>
            </a:p>
          </p:txBody>
        </p:sp>
        <p:sp>
          <p:nvSpPr>
            <p:cNvPr id="64543" name="Text Box 32">
              <a:extLst>
                <a:ext uri="{FF2B5EF4-FFF2-40B4-BE49-F238E27FC236}">
                  <a16:creationId xmlns:a16="http://schemas.microsoft.com/office/drawing/2014/main" id="{A21629B4-93C0-4A95-A23F-3065AAE4286C}"/>
                </a:ext>
              </a:extLst>
            </p:cNvPr>
            <p:cNvSpPr txBox="1">
              <a:spLocks noChangeArrowheads="1"/>
            </p:cNvSpPr>
            <p:nvPr/>
          </p:nvSpPr>
          <p:spPr bwMode="auto">
            <a:xfrm>
              <a:off x="51" y="640"/>
              <a:ext cx="47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SzPct val="100000"/>
                <a:buFont typeface="Wingdings" panose="05000000000000000000" pitchFamily="2" charset="2"/>
                <a:buNone/>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endParaRPr lang="en-US" altLang="zh-CN" sz="1600" b="1">
                <a:latin typeface="Times New Roman" panose="02020603050405020304" pitchFamily="18" charset="0"/>
              </a:endParaRPr>
            </a:p>
          </p:txBody>
        </p:sp>
        <p:sp>
          <p:nvSpPr>
            <p:cNvPr id="64544" name="Freeform 33">
              <a:extLst>
                <a:ext uri="{FF2B5EF4-FFF2-40B4-BE49-F238E27FC236}">
                  <a16:creationId xmlns:a16="http://schemas.microsoft.com/office/drawing/2014/main" id="{A9ED5B51-3645-40F3-912F-AE35933AA4D3}"/>
                </a:ext>
              </a:extLst>
            </p:cNvPr>
            <p:cNvSpPr>
              <a:spLocks noChangeArrowheads="1"/>
            </p:cNvSpPr>
            <p:nvPr/>
          </p:nvSpPr>
          <p:spPr bwMode="auto">
            <a:xfrm>
              <a:off x="0" y="974"/>
              <a:ext cx="463" cy="1"/>
            </a:xfrm>
            <a:custGeom>
              <a:avLst/>
              <a:gdLst>
                <a:gd name="T0" fmla="*/ 0 w 432"/>
                <a:gd name="T1" fmla="*/ 0 h 1"/>
                <a:gd name="T2" fmla="*/ 432 w 432"/>
                <a:gd name="T3" fmla="*/ 0 h 1"/>
              </a:gdLst>
              <a:ahLst/>
              <a:cxnLst>
                <a:cxn ang="0">
                  <a:pos x="T0" y="T1"/>
                </a:cxn>
                <a:cxn ang="0">
                  <a:pos x="T2" y="T3"/>
                </a:cxn>
              </a:cxnLst>
              <a:rect l="0" t="0" r="r" b="b"/>
              <a:pathLst>
                <a:path w="432" h="1">
                  <a:moveTo>
                    <a:pt x="0" y="0"/>
                  </a:moveTo>
                  <a:lnTo>
                    <a:pt x="432" y="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45" name="Freeform 34">
              <a:extLst>
                <a:ext uri="{FF2B5EF4-FFF2-40B4-BE49-F238E27FC236}">
                  <a16:creationId xmlns:a16="http://schemas.microsoft.com/office/drawing/2014/main" id="{68289319-8C93-4CB6-B30F-6BBE185D9776}"/>
                </a:ext>
              </a:extLst>
            </p:cNvPr>
            <p:cNvSpPr>
              <a:spLocks noChangeArrowheads="1"/>
            </p:cNvSpPr>
            <p:nvPr/>
          </p:nvSpPr>
          <p:spPr bwMode="auto">
            <a:xfrm>
              <a:off x="0" y="867"/>
              <a:ext cx="1" cy="101"/>
            </a:xfrm>
            <a:custGeom>
              <a:avLst/>
              <a:gdLst>
                <a:gd name="T0" fmla="*/ 0 w 3"/>
                <a:gd name="T1" fmla="*/ 0 h 107"/>
                <a:gd name="T2" fmla="*/ 3 w 3"/>
                <a:gd name="T3" fmla="*/ 107 h 107"/>
              </a:gdLst>
              <a:ahLst/>
              <a:cxnLst>
                <a:cxn ang="0">
                  <a:pos x="T0" y="T1"/>
                </a:cxn>
                <a:cxn ang="0">
                  <a:pos x="T2" y="T3"/>
                </a:cxn>
              </a:cxnLst>
              <a:rect l="0" t="0" r="r" b="b"/>
              <a:pathLst>
                <a:path w="3" h="107">
                  <a:moveTo>
                    <a:pt x="0" y="0"/>
                  </a:moveTo>
                  <a:lnTo>
                    <a:pt x="3" y="107"/>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46" name="Freeform 35">
              <a:extLst>
                <a:ext uri="{FF2B5EF4-FFF2-40B4-BE49-F238E27FC236}">
                  <a16:creationId xmlns:a16="http://schemas.microsoft.com/office/drawing/2014/main" id="{839E0F89-C850-4265-AAFA-D613823FB36C}"/>
                </a:ext>
              </a:extLst>
            </p:cNvPr>
            <p:cNvSpPr>
              <a:spLocks noChangeArrowheads="1"/>
            </p:cNvSpPr>
            <p:nvPr/>
          </p:nvSpPr>
          <p:spPr bwMode="auto">
            <a:xfrm>
              <a:off x="463" y="870"/>
              <a:ext cx="1" cy="98"/>
            </a:xfrm>
            <a:custGeom>
              <a:avLst/>
              <a:gdLst>
                <a:gd name="T0" fmla="*/ 4 w 4"/>
                <a:gd name="T1" fmla="*/ 0 h 105"/>
                <a:gd name="T2" fmla="*/ 0 w 4"/>
                <a:gd name="T3" fmla="*/ 105 h 105"/>
              </a:gdLst>
              <a:ahLst/>
              <a:cxnLst>
                <a:cxn ang="0">
                  <a:pos x="T0" y="T1"/>
                </a:cxn>
                <a:cxn ang="0">
                  <a:pos x="T2" y="T3"/>
                </a:cxn>
              </a:cxnLst>
              <a:rect l="0" t="0" r="r" b="b"/>
              <a:pathLst>
                <a:path w="4" h="105">
                  <a:moveTo>
                    <a:pt x="4" y="0"/>
                  </a:moveTo>
                  <a:lnTo>
                    <a:pt x="0" y="10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4547" name="Text Box 37">
            <a:extLst>
              <a:ext uri="{FF2B5EF4-FFF2-40B4-BE49-F238E27FC236}">
                <a16:creationId xmlns:a16="http://schemas.microsoft.com/office/drawing/2014/main" id="{C8777223-F29C-4B51-B398-3DB9D587C0C6}"/>
              </a:ext>
            </a:extLst>
          </p:cNvPr>
          <p:cNvSpPr txBox="1">
            <a:spLocks noChangeArrowheads="1"/>
          </p:cNvSpPr>
          <p:nvPr/>
        </p:nvSpPr>
        <p:spPr bwMode="auto">
          <a:xfrm>
            <a:off x="179388" y="1125538"/>
            <a:ext cx="850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SzPct val="100000"/>
              <a:buFont typeface="Wingdings" panose="05000000000000000000" pitchFamily="2" charset="2"/>
              <a:buNone/>
            </a:pPr>
            <a:r>
              <a:rPr lang="zh-CN" altLang="en-US" sz="2000" b="1">
                <a:latin typeface="Times New Roman" panose="02020603050405020304" pitchFamily="18" charset="0"/>
              </a:rPr>
              <a:t>系统出现故障时，恢复子系统将根据事务的不同状态采取不同的恢复策略</a:t>
            </a:r>
            <a:r>
              <a:rPr lang="zh-CN" altLang="en-US" b="1">
                <a:latin typeface="Times New Roman" panose="02020603050405020304" pitchFamily="18" charset="0"/>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页脚占位符 4">
            <a:extLst>
              <a:ext uri="{FF2B5EF4-FFF2-40B4-BE49-F238E27FC236}">
                <a16:creationId xmlns:a16="http://schemas.microsoft.com/office/drawing/2014/main" id="{A0CA5341-4970-4AE8-A769-05CB5F5C5DE8}"/>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65538" name="Rectangle 2">
            <a:extLst>
              <a:ext uri="{FF2B5EF4-FFF2-40B4-BE49-F238E27FC236}">
                <a16:creationId xmlns:a16="http://schemas.microsoft.com/office/drawing/2014/main" id="{B5E4AE38-8A87-4F99-9A17-17E742E99E5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第十章  数据库恢复技术</a:t>
            </a:r>
          </a:p>
        </p:txBody>
      </p:sp>
      <p:sp>
        <p:nvSpPr>
          <p:cNvPr id="65539" name="Rectangle 3">
            <a:extLst>
              <a:ext uri="{FF2B5EF4-FFF2-40B4-BE49-F238E27FC236}">
                <a16:creationId xmlns:a16="http://schemas.microsoft.com/office/drawing/2014/main" id="{DCCBC137-C314-4AE0-9AB3-A44B772BD935}"/>
              </a:ext>
            </a:extLst>
          </p:cNvPr>
          <p:cNvSpPr>
            <a:spLocks noGrp="1" noChangeArrowheads="1"/>
          </p:cNvSpPr>
          <p:nvPr>
            <p:ph type="body" idx="4294967295"/>
          </p:nvPr>
        </p:nvSpPr>
        <p:spPr>
          <a:xfrm>
            <a:off x="900113" y="1111250"/>
            <a:ext cx="7786687" cy="5430838"/>
          </a:xfrm>
        </p:spPr>
        <p:txBody>
          <a:bodyPr/>
          <a:lstStyle/>
          <a:p>
            <a:pPr marL="0" indent="0" eaLnBrk="1" hangingPunct="1">
              <a:lnSpc>
                <a:spcPct val="130000"/>
              </a:lnSpc>
              <a:buFont typeface="Wingdings" panose="05000000000000000000" pitchFamily="2" charset="2"/>
              <a:buNone/>
            </a:pPr>
            <a:r>
              <a:rPr lang="en-US" altLang="zh-CN"/>
              <a:t>10.1  </a:t>
            </a:r>
            <a:r>
              <a:rPr lang="zh-CN" altLang="en-US"/>
              <a:t>事务的基本概念</a:t>
            </a:r>
          </a:p>
          <a:p>
            <a:pPr marL="0" indent="0" eaLnBrk="1" hangingPunct="1">
              <a:lnSpc>
                <a:spcPct val="130000"/>
              </a:lnSpc>
              <a:buFont typeface="Wingdings" panose="05000000000000000000" pitchFamily="2" charset="2"/>
              <a:buNone/>
            </a:pPr>
            <a:r>
              <a:rPr lang="en-US" altLang="zh-CN"/>
              <a:t>10.2  </a:t>
            </a:r>
            <a:r>
              <a:rPr lang="zh-CN" altLang="en-US"/>
              <a:t>数据库恢复概述</a:t>
            </a:r>
          </a:p>
          <a:p>
            <a:pPr marL="0" indent="0" eaLnBrk="1" hangingPunct="1">
              <a:lnSpc>
                <a:spcPct val="130000"/>
              </a:lnSpc>
              <a:buFont typeface="Wingdings" panose="05000000000000000000" pitchFamily="2" charset="2"/>
              <a:buNone/>
            </a:pPr>
            <a:r>
              <a:rPr lang="en-US" altLang="zh-CN"/>
              <a:t>10.3  </a:t>
            </a:r>
            <a:r>
              <a:rPr lang="zh-CN" altLang="en-US"/>
              <a:t>故障的种类</a:t>
            </a:r>
          </a:p>
          <a:p>
            <a:pPr marL="0" indent="0" eaLnBrk="1" hangingPunct="1">
              <a:lnSpc>
                <a:spcPct val="130000"/>
              </a:lnSpc>
              <a:buFont typeface="Wingdings" panose="05000000000000000000" pitchFamily="2" charset="2"/>
              <a:buNone/>
            </a:pPr>
            <a:r>
              <a:rPr lang="en-US" altLang="zh-CN"/>
              <a:t>10.4  </a:t>
            </a:r>
            <a:r>
              <a:rPr lang="zh-CN" altLang="en-US"/>
              <a:t>恢复的实现技术</a:t>
            </a:r>
          </a:p>
          <a:p>
            <a:pPr marL="0" indent="0" eaLnBrk="1" hangingPunct="1">
              <a:lnSpc>
                <a:spcPct val="130000"/>
              </a:lnSpc>
              <a:buFont typeface="Wingdings" panose="05000000000000000000" pitchFamily="2" charset="2"/>
              <a:buNone/>
            </a:pPr>
            <a:r>
              <a:rPr lang="en-US" altLang="zh-CN"/>
              <a:t>10.5  </a:t>
            </a:r>
            <a:r>
              <a:rPr lang="zh-CN" altLang="en-US"/>
              <a:t>恢复策略</a:t>
            </a:r>
          </a:p>
          <a:p>
            <a:pPr marL="0" indent="0" eaLnBrk="1" hangingPunct="1">
              <a:lnSpc>
                <a:spcPct val="130000"/>
              </a:lnSpc>
              <a:buFont typeface="Wingdings" panose="05000000000000000000" pitchFamily="2" charset="2"/>
              <a:buNone/>
            </a:pPr>
            <a:r>
              <a:rPr lang="en-US" altLang="zh-CN"/>
              <a:t>10.6  </a:t>
            </a:r>
            <a:r>
              <a:rPr lang="zh-CN" altLang="en-US"/>
              <a:t>具有检查点的恢复技术</a:t>
            </a:r>
          </a:p>
          <a:p>
            <a:pPr marL="0" indent="0" eaLnBrk="1" hangingPunct="1">
              <a:lnSpc>
                <a:spcPct val="130000"/>
              </a:lnSpc>
              <a:buFont typeface="Wingdings" panose="05000000000000000000" pitchFamily="2" charset="2"/>
              <a:buNone/>
            </a:pPr>
            <a:r>
              <a:rPr lang="en-US" altLang="zh-CN">
                <a:solidFill>
                  <a:srgbClr val="0066FF"/>
                </a:solidFill>
              </a:rPr>
              <a:t>10.7  </a:t>
            </a:r>
            <a:r>
              <a:rPr lang="zh-CN" altLang="en-US">
                <a:solidFill>
                  <a:srgbClr val="0066FF"/>
                </a:solidFill>
              </a:rPr>
              <a:t>数据库镜像</a:t>
            </a:r>
          </a:p>
          <a:p>
            <a:pPr marL="0" indent="0" eaLnBrk="1" hangingPunct="1">
              <a:lnSpc>
                <a:spcPct val="130000"/>
              </a:lnSpc>
              <a:buFont typeface="Wingdings" panose="05000000000000000000" pitchFamily="2" charset="2"/>
              <a:buNone/>
            </a:pPr>
            <a:r>
              <a:rPr lang="en-US" altLang="zh-CN"/>
              <a:t>10.8  </a:t>
            </a:r>
            <a:r>
              <a:rPr lang="zh-CN" altLang="en-US"/>
              <a:t>小结</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页脚占位符 4">
            <a:extLst>
              <a:ext uri="{FF2B5EF4-FFF2-40B4-BE49-F238E27FC236}">
                <a16:creationId xmlns:a16="http://schemas.microsoft.com/office/drawing/2014/main" id="{EE30677C-D3EB-4F61-8C20-8AD6FEA00E42}"/>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66562" name="Rectangle 2">
            <a:extLst>
              <a:ext uri="{FF2B5EF4-FFF2-40B4-BE49-F238E27FC236}">
                <a16:creationId xmlns:a16="http://schemas.microsoft.com/office/drawing/2014/main" id="{43984A9F-D14F-4B20-B6E3-E7165A7BEB70}"/>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10.7  </a:t>
            </a:r>
            <a:r>
              <a:rPr lang="zh-CN" altLang="en-US" sz="3600"/>
              <a:t>数据库镜像</a:t>
            </a:r>
          </a:p>
        </p:txBody>
      </p:sp>
      <p:sp>
        <p:nvSpPr>
          <p:cNvPr id="66563" name="Rectangle 3">
            <a:extLst>
              <a:ext uri="{FF2B5EF4-FFF2-40B4-BE49-F238E27FC236}">
                <a16:creationId xmlns:a16="http://schemas.microsoft.com/office/drawing/2014/main" id="{02D90920-A3A6-4DBB-8C23-46C248B21E9A}"/>
              </a:ext>
            </a:extLst>
          </p:cNvPr>
          <p:cNvSpPr>
            <a:spLocks noGrp="1" noChangeArrowheads="1"/>
          </p:cNvSpPr>
          <p:nvPr>
            <p:ph type="body" idx="4294967295"/>
          </p:nvPr>
        </p:nvSpPr>
        <p:spPr>
          <a:xfrm>
            <a:off x="457200" y="1125538"/>
            <a:ext cx="8229600" cy="5199062"/>
          </a:xfrm>
        </p:spPr>
        <p:txBody>
          <a:bodyPr/>
          <a:lstStyle/>
          <a:p>
            <a:pPr eaLnBrk="1" hangingPunct="1">
              <a:lnSpc>
                <a:spcPct val="120000"/>
              </a:lnSpc>
            </a:pPr>
            <a:r>
              <a:rPr lang="zh-CN" altLang="en-US"/>
              <a:t>介质故障是对系统影响最为严重的一种故障，严重影响数据库的可用性</a:t>
            </a:r>
          </a:p>
          <a:p>
            <a:pPr lvl="1" eaLnBrk="1" hangingPunct="1">
              <a:lnSpc>
                <a:spcPct val="120000"/>
              </a:lnSpc>
            </a:pPr>
            <a:r>
              <a:rPr lang="zh-CN" altLang="en-US"/>
              <a:t>介质故障恢复比较费时</a:t>
            </a:r>
          </a:p>
          <a:p>
            <a:pPr lvl="1" eaLnBrk="1" hangingPunct="1">
              <a:lnSpc>
                <a:spcPct val="120000"/>
              </a:lnSpc>
            </a:pPr>
            <a:r>
              <a:rPr lang="zh-CN" altLang="en-US"/>
              <a:t>为预防介质故障，数据库管理员必须周期性地转储数据库</a:t>
            </a:r>
          </a:p>
          <a:p>
            <a:pPr eaLnBrk="1" hangingPunct="1">
              <a:lnSpc>
                <a:spcPct val="120000"/>
              </a:lnSpc>
            </a:pPr>
            <a:r>
              <a:rPr lang="zh-CN" altLang="en-US"/>
              <a:t>提高数据库可用性的解决方案</a:t>
            </a:r>
          </a:p>
          <a:p>
            <a:pPr lvl="1" eaLnBrk="1" hangingPunct="1">
              <a:lnSpc>
                <a:spcPct val="120000"/>
              </a:lnSpc>
            </a:pPr>
            <a:r>
              <a:rPr lang="zh-CN" altLang="en-US"/>
              <a:t>数据库镜像（</a:t>
            </a:r>
            <a:r>
              <a:rPr lang="en-US" altLang="zh-CN"/>
              <a:t>Mirror</a:t>
            </a:r>
            <a:r>
              <a:rPr lang="zh-CN" altLang="en-US"/>
              <a:t>）</a:t>
            </a:r>
          </a:p>
          <a:p>
            <a:pPr lvl="1" eaLnBrk="1" hangingPunct="1">
              <a:lnSpc>
                <a:spcPct val="120000"/>
              </a:lnSpc>
            </a:pPr>
            <a:r>
              <a:rPr lang="en-US" altLang="zh-CN"/>
              <a:t>RAID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页脚占位符 4">
            <a:extLst>
              <a:ext uri="{FF2B5EF4-FFF2-40B4-BE49-F238E27FC236}">
                <a16:creationId xmlns:a16="http://schemas.microsoft.com/office/drawing/2014/main" id="{3D957738-946B-4BA6-A790-D05060456A1E}"/>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67586" name="Rectangle 2">
            <a:extLst>
              <a:ext uri="{FF2B5EF4-FFF2-40B4-BE49-F238E27FC236}">
                <a16:creationId xmlns:a16="http://schemas.microsoft.com/office/drawing/2014/main" id="{D08B7EF9-BD11-4DB6-9C83-AD2FB5AD7D89}"/>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数据库镜像（续）</a:t>
            </a:r>
          </a:p>
        </p:txBody>
      </p:sp>
      <p:sp>
        <p:nvSpPr>
          <p:cNvPr id="67587" name="Rectangle 3">
            <a:extLst>
              <a:ext uri="{FF2B5EF4-FFF2-40B4-BE49-F238E27FC236}">
                <a16:creationId xmlns:a16="http://schemas.microsoft.com/office/drawing/2014/main" id="{F0C96451-CB0F-4A5A-AD7A-00E8EB86FCD0}"/>
              </a:ext>
            </a:extLst>
          </p:cNvPr>
          <p:cNvSpPr>
            <a:spLocks noGrp="1" noChangeArrowheads="1"/>
          </p:cNvSpPr>
          <p:nvPr>
            <p:ph type="body" idx="4294967295"/>
          </p:nvPr>
        </p:nvSpPr>
        <p:spPr>
          <a:xfrm>
            <a:off x="457200" y="1111250"/>
            <a:ext cx="8229600" cy="4495800"/>
          </a:xfrm>
        </p:spPr>
        <p:txBody>
          <a:bodyPr/>
          <a:lstStyle/>
          <a:p>
            <a:pPr eaLnBrk="1" hangingPunct="1">
              <a:spcBef>
                <a:spcPts val="600"/>
              </a:spcBef>
            </a:pPr>
            <a:r>
              <a:rPr lang="zh-CN" altLang="en-US"/>
              <a:t>数据库镜像</a:t>
            </a:r>
            <a:endParaRPr lang="zh-CN" altLang="en-US" sz="2400"/>
          </a:p>
          <a:p>
            <a:pPr lvl="1" eaLnBrk="1" hangingPunct="1">
              <a:spcBef>
                <a:spcPts val="600"/>
              </a:spcBef>
            </a:pPr>
            <a:r>
              <a:rPr lang="en-US" altLang="zh-CN"/>
              <a:t>DBMS</a:t>
            </a:r>
            <a:r>
              <a:rPr lang="zh-CN" altLang="en-US"/>
              <a:t>自动把整个数据库或其中的关键数据复制到另一个磁盘上</a:t>
            </a:r>
          </a:p>
          <a:p>
            <a:pPr lvl="1" eaLnBrk="1" hangingPunct="1">
              <a:spcBef>
                <a:spcPts val="600"/>
              </a:spcBef>
            </a:pPr>
            <a:r>
              <a:rPr lang="en-US" altLang="zh-CN"/>
              <a:t>DBMS</a:t>
            </a:r>
            <a:r>
              <a:rPr lang="zh-CN" altLang="en-US"/>
              <a:t>自动保证镜像数据与主数据的一致性</a:t>
            </a:r>
          </a:p>
          <a:p>
            <a:pPr lvl="1" eaLnBrk="1" hangingPunct="1">
              <a:spcBef>
                <a:spcPts val="600"/>
              </a:spcBef>
              <a:buFont typeface="Wingdings" panose="05000000000000000000" pitchFamily="2" charset="2"/>
              <a:buNone/>
            </a:pPr>
            <a:r>
              <a:rPr lang="zh-CN" altLang="en-US"/>
              <a:t>   每当主数据库更新时，数据库管理系统自动把更新后的数据复制过去</a:t>
            </a:r>
          </a:p>
        </p:txBody>
      </p:sp>
      <p:pic>
        <p:nvPicPr>
          <p:cNvPr id="67588" name="Picture 5">
            <a:extLst>
              <a:ext uri="{FF2B5EF4-FFF2-40B4-BE49-F238E27FC236}">
                <a16:creationId xmlns:a16="http://schemas.microsoft.com/office/drawing/2014/main" id="{1D9217FD-72EE-4AB6-A82C-620BF1954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3860800"/>
            <a:ext cx="7392987"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页脚占位符 5">
            <a:extLst>
              <a:ext uri="{FF2B5EF4-FFF2-40B4-BE49-F238E27FC236}">
                <a16:creationId xmlns:a16="http://schemas.microsoft.com/office/drawing/2014/main" id="{828BB072-0191-4DF0-9C81-934187A7CBED}"/>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68610" name="Rectangle 2">
            <a:extLst>
              <a:ext uri="{FF2B5EF4-FFF2-40B4-BE49-F238E27FC236}">
                <a16:creationId xmlns:a16="http://schemas.microsoft.com/office/drawing/2014/main" id="{EF056423-DA07-4FE5-A5B6-E4239C6EEF6E}"/>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数据库镜像的用途</a:t>
            </a:r>
          </a:p>
        </p:txBody>
      </p:sp>
      <p:sp>
        <p:nvSpPr>
          <p:cNvPr id="68611" name="Rectangle 3">
            <a:extLst>
              <a:ext uri="{FF2B5EF4-FFF2-40B4-BE49-F238E27FC236}">
                <a16:creationId xmlns:a16="http://schemas.microsoft.com/office/drawing/2014/main" id="{C124634D-0FDB-46C6-935C-1D5C84D62A4D}"/>
              </a:ext>
            </a:extLst>
          </p:cNvPr>
          <p:cNvSpPr>
            <a:spLocks noGrp="1" noChangeArrowheads="1"/>
          </p:cNvSpPr>
          <p:nvPr>
            <p:ph type="body" sz="half" idx="4294967295"/>
          </p:nvPr>
        </p:nvSpPr>
        <p:spPr>
          <a:xfrm>
            <a:off x="179388" y="1052513"/>
            <a:ext cx="8640762" cy="2090737"/>
          </a:xfrm>
        </p:spPr>
        <p:txBody>
          <a:bodyPr/>
          <a:lstStyle/>
          <a:p>
            <a:pPr eaLnBrk="1" hangingPunct="1">
              <a:lnSpc>
                <a:spcPct val="120000"/>
              </a:lnSpc>
            </a:pPr>
            <a:r>
              <a:rPr lang="zh-CN" altLang="en-US"/>
              <a:t>出现介质故障时</a:t>
            </a:r>
          </a:p>
          <a:p>
            <a:pPr lvl="1" eaLnBrk="1" hangingPunct="1">
              <a:lnSpc>
                <a:spcPct val="120000"/>
              </a:lnSpc>
            </a:pPr>
            <a:r>
              <a:rPr lang="zh-CN" altLang="en-US"/>
              <a:t>可由镜像磁盘继续提供使用 </a:t>
            </a:r>
          </a:p>
          <a:p>
            <a:pPr lvl="1" eaLnBrk="1" hangingPunct="1">
              <a:lnSpc>
                <a:spcPct val="120000"/>
              </a:lnSpc>
            </a:pPr>
            <a:r>
              <a:rPr lang="zh-CN" altLang="en-US"/>
              <a:t>同时</a:t>
            </a:r>
            <a:r>
              <a:rPr lang="en-US" altLang="zh-CN"/>
              <a:t>DBMS</a:t>
            </a:r>
            <a:r>
              <a:rPr lang="zh-CN" altLang="en-US"/>
              <a:t>自动利用镜像磁盘数据进行数据库的恢复</a:t>
            </a:r>
          </a:p>
          <a:p>
            <a:pPr lvl="1" eaLnBrk="1" hangingPunct="1">
              <a:lnSpc>
                <a:spcPct val="120000"/>
              </a:lnSpc>
            </a:pPr>
            <a:r>
              <a:rPr lang="zh-CN" altLang="en-US"/>
              <a:t>不需要关闭系统和重装数据库副本</a:t>
            </a:r>
            <a:endParaRPr lang="en-US" altLang="zh-CN"/>
          </a:p>
        </p:txBody>
      </p:sp>
      <p:graphicFrame>
        <p:nvGraphicFramePr>
          <p:cNvPr id="68612" name="Object 4">
            <a:extLst>
              <a:ext uri="{FF2B5EF4-FFF2-40B4-BE49-F238E27FC236}">
                <a16:creationId xmlns:a16="http://schemas.microsoft.com/office/drawing/2014/main" id="{99ECAE04-8B99-4B8D-A436-04ED029E88FD}"/>
              </a:ext>
            </a:extLst>
          </p:cNvPr>
          <p:cNvGraphicFramePr>
            <a:graphicFrameLocks noGrp="1" noChangeAspect="1"/>
          </p:cNvGraphicFramePr>
          <p:nvPr>
            <p:ph sz="half" idx="4294967295"/>
          </p:nvPr>
        </p:nvGraphicFramePr>
        <p:xfrm>
          <a:off x="684213" y="3697288"/>
          <a:ext cx="7273925" cy="2395537"/>
        </p:xfrm>
        <a:graphic>
          <a:graphicData uri="http://schemas.openxmlformats.org/presentationml/2006/ole">
            <mc:AlternateContent xmlns:mc="http://schemas.openxmlformats.org/markup-compatibility/2006">
              <mc:Choice xmlns:v="urn:schemas-microsoft-com:vml" Requires="v">
                <p:oleObj spid="_x0000_s68613" r:id="rId3" imgW="23669841" imgH="7796825" progId="Photoshop.Image.7">
                  <p:embed/>
                </p:oleObj>
              </mc:Choice>
              <mc:Fallback>
                <p:oleObj r:id="rId3" imgW="23669841" imgH="7796825" progId="Photoshop.Image.7">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697288"/>
                        <a:ext cx="7273925" cy="2395537"/>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页脚占位符 4">
            <a:extLst>
              <a:ext uri="{FF2B5EF4-FFF2-40B4-BE49-F238E27FC236}">
                <a16:creationId xmlns:a16="http://schemas.microsoft.com/office/drawing/2014/main" id="{9520E564-E369-4132-BA81-D6D3D436EE3E}"/>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69634" name="Rectangle 2">
            <a:extLst>
              <a:ext uri="{FF2B5EF4-FFF2-40B4-BE49-F238E27FC236}">
                <a16:creationId xmlns:a16="http://schemas.microsoft.com/office/drawing/2014/main" id="{D09CACF1-D98F-4E02-873B-8FEB3C656A7E}"/>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数据库镜像（续）</a:t>
            </a:r>
          </a:p>
        </p:txBody>
      </p:sp>
      <p:sp>
        <p:nvSpPr>
          <p:cNvPr id="69635" name="Rectangle 8">
            <a:extLst>
              <a:ext uri="{FF2B5EF4-FFF2-40B4-BE49-F238E27FC236}">
                <a16:creationId xmlns:a16="http://schemas.microsoft.com/office/drawing/2014/main" id="{3C3D6808-46B1-458F-9F00-BDB4E5789D27}"/>
              </a:ext>
            </a:extLst>
          </p:cNvPr>
          <p:cNvSpPr>
            <a:spLocks noChangeArrowheads="1"/>
          </p:cNvSpPr>
          <p:nvPr/>
        </p:nvSpPr>
        <p:spPr bwMode="auto">
          <a:xfrm>
            <a:off x="428625" y="1052513"/>
            <a:ext cx="82296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600"/>
              </a:spcBef>
              <a:buSzPct val="100000"/>
              <a:buFont typeface="Wingdings" panose="05000000000000000000" pitchFamily="2" charset="2"/>
              <a:buChar char="v"/>
            </a:pPr>
            <a:r>
              <a:rPr lang="zh-CN" altLang="en-US" sz="2800" b="1">
                <a:latin typeface="Times New Roman" panose="02020603050405020304" pitchFamily="18" charset="0"/>
              </a:rPr>
              <a:t>没有出现故障时</a:t>
            </a:r>
          </a:p>
          <a:p>
            <a:pPr lvl="2">
              <a:lnSpc>
                <a:spcPct val="150000"/>
              </a:lnSpc>
              <a:spcBef>
                <a:spcPts val="600"/>
              </a:spcBef>
              <a:buFont typeface="Wingdings" panose="05000000000000000000" pitchFamily="2" charset="2"/>
              <a:buChar char="n"/>
            </a:pPr>
            <a:r>
              <a:rPr lang="zh-CN" altLang="en-US" sz="2400" b="1">
                <a:latin typeface="Times New Roman" panose="02020603050405020304" pitchFamily="18" charset="0"/>
              </a:rPr>
              <a:t>可用于并发操作</a:t>
            </a:r>
          </a:p>
          <a:p>
            <a:pPr lvl="2">
              <a:lnSpc>
                <a:spcPct val="150000"/>
              </a:lnSpc>
              <a:spcBef>
                <a:spcPts val="600"/>
              </a:spcBef>
              <a:buFont typeface="Wingdings" panose="05000000000000000000" pitchFamily="2" charset="2"/>
              <a:buChar char="n"/>
            </a:pPr>
            <a:r>
              <a:rPr lang="zh-CN" altLang="en-US" sz="2400" b="1">
                <a:latin typeface="Times New Roman" panose="02020603050405020304" pitchFamily="18" charset="0"/>
              </a:rPr>
              <a:t>一个用户对数据加排他锁修改数据，其他用户可以读镜像数据库上的数据，而不必等待该用户释放锁 </a:t>
            </a:r>
          </a:p>
        </p:txBody>
      </p:sp>
      <p:pic>
        <p:nvPicPr>
          <p:cNvPr id="69636" name="Picture 10">
            <a:extLst>
              <a:ext uri="{FF2B5EF4-FFF2-40B4-BE49-F238E27FC236}">
                <a16:creationId xmlns:a16="http://schemas.microsoft.com/office/drawing/2014/main" id="{A6F83EBA-94FD-477D-9C1A-2F42F7223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784600"/>
            <a:ext cx="77438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页脚占位符 4">
            <a:extLst>
              <a:ext uri="{FF2B5EF4-FFF2-40B4-BE49-F238E27FC236}">
                <a16:creationId xmlns:a16="http://schemas.microsoft.com/office/drawing/2014/main" id="{1B7CFF85-75D8-4658-AABB-336E4800F4B3}"/>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70658" name="Rectangle 2">
            <a:extLst>
              <a:ext uri="{FF2B5EF4-FFF2-40B4-BE49-F238E27FC236}">
                <a16:creationId xmlns:a16="http://schemas.microsoft.com/office/drawing/2014/main" id="{4A562DA4-88ED-4FD1-9B68-9C623010FB67}"/>
              </a:ext>
            </a:extLst>
          </p:cNvPr>
          <p:cNvSpPr>
            <a:spLocks noGrp="1" noChangeArrowheads="1"/>
          </p:cNvSpPr>
          <p:nvPr>
            <p:ph type="title" idx="4294967295"/>
          </p:nvPr>
        </p:nvSpPr>
        <p:spPr>
          <a:xfrm>
            <a:off x="914400" y="255588"/>
            <a:ext cx="7391400" cy="563562"/>
          </a:xfrm>
        </p:spPr>
        <p:txBody>
          <a:bodyPr/>
          <a:lstStyle/>
          <a:p>
            <a:pPr eaLnBrk="1" hangingPunct="1"/>
            <a:endParaRPr lang="zh-CN" altLang="en-US" sz="3600"/>
          </a:p>
        </p:txBody>
      </p:sp>
      <p:sp>
        <p:nvSpPr>
          <p:cNvPr id="100355" name="Rectangle 3">
            <a:extLst>
              <a:ext uri="{FF2B5EF4-FFF2-40B4-BE49-F238E27FC236}">
                <a16:creationId xmlns:a16="http://schemas.microsoft.com/office/drawing/2014/main" id="{EB29857D-8D32-4695-BB24-C825DDD203A2}"/>
              </a:ext>
            </a:extLst>
          </p:cNvPr>
          <p:cNvSpPr>
            <a:spLocks noGrp="1"/>
          </p:cNvSpPr>
          <p:nvPr>
            <p:ph type="body" idx="4294967295"/>
          </p:nvPr>
        </p:nvSpPr>
        <p:spPr>
          <a:xfrm>
            <a:off x="755650" y="1052511"/>
            <a:ext cx="7931150" cy="5184775"/>
          </a:xfrm>
          <a:ln>
            <a:miter/>
          </a:ln>
        </p:spPr>
        <p:txBody>
          <a:bodyPr/>
          <a:lstStyle/>
          <a:p>
            <a:pPr marL="0" indent="0" eaLnBrk="1" hangingPunct="1">
              <a:lnSpc>
                <a:spcPct val="130000"/>
              </a:lnSpc>
              <a:buFont typeface="Wingdings" panose="05000000000000000000" pitchFamily="2" charset="2"/>
              <a:buNone/>
            </a:pPr>
            <a:r>
              <a:rPr lang="en-US" sz="9600" noProof="1">
                <a:ln w="22225">
                  <a:solidFill>
                    <a:schemeClr val="accent2"/>
                  </a:solidFill>
                  <a:prstDash val="solid"/>
                </a:ln>
                <a:solidFill>
                  <a:schemeClr val="accent2">
                    <a:lumMod val="40000"/>
                    <a:lumOff val="60000"/>
                  </a:schemeClr>
                </a:solidFill>
              </a:rPr>
              <a:t>END</a:t>
            </a:r>
          </a:p>
          <a:p>
            <a:pPr marL="0" indent="0" eaLnBrk="1" hangingPunct="1">
              <a:lnSpc>
                <a:spcPct val="130000"/>
              </a:lnSpc>
              <a:buFont typeface="Wingdings" panose="05000000000000000000" pitchFamily="2" charset="2"/>
              <a:buNone/>
            </a:pPr>
            <a:r>
              <a:rPr lang="zh-CN" altLang="en-US" noProof="1">
                <a:ln/>
                <a:effectLst>
                  <a:outerShdw blurRad="38100" dist="19050" dir="2700000" algn="tl" rotWithShape="0">
                    <a:schemeClr val="dk1">
                      <a:alpha val="40000"/>
                    </a:schemeClr>
                  </a:outerShdw>
                </a:effectLst>
              </a:rPr>
              <a:t>作业：课后题</a:t>
            </a:r>
            <a:r>
              <a:rPr lang="en-US" altLang="zh-CN" noProof="1">
                <a:ln/>
                <a:effectLst>
                  <a:outerShdw blurRad="38100" dist="19050" dir="2700000" algn="tl" rotWithShape="0">
                    <a:schemeClr val="dk1">
                      <a:alpha val="40000"/>
                    </a:schemeClr>
                  </a:outerShdw>
                </a:effectLst>
              </a:rPr>
              <a:t>4</a:t>
            </a:r>
            <a:r>
              <a:rPr lang="zh-CN" altLang="en-US" noProof="1">
                <a:ln/>
                <a:effectLst>
                  <a:outerShdw blurRad="38100" dist="19050" dir="2700000" algn="tl" rotWithShape="0">
                    <a:schemeClr val="dk1">
                      <a:alpha val="40000"/>
                    </a:schemeClr>
                  </a:outerShdw>
                </a:effectLst>
              </a:rPr>
              <a:t>、</a:t>
            </a:r>
            <a:r>
              <a:rPr lang="en-US" altLang="zh-CN" noProof="1">
                <a:ln/>
                <a:effectLst>
                  <a:outerShdw blurRad="38100" dist="19050" dir="2700000" algn="tl" rotWithShape="0">
                    <a:schemeClr val="dk1">
                      <a:alpha val="40000"/>
                    </a:schemeClr>
                  </a:outerShdw>
                </a:effectLst>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页脚占位符 4">
            <a:extLst>
              <a:ext uri="{FF2B5EF4-FFF2-40B4-BE49-F238E27FC236}">
                <a16:creationId xmlns:a16="http://schemas.microsoft.com/office/drawing/2014/main" id="{7649D141-DEDC-4700-B1C2-A28516FD02D3}"/>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10242" name="Rectangle 2">
            <a:extLst>
              <a:ext uri="{FF2B5EF4-FFF2-40B4-BE49-F238E27FC236}">
                <a16:creationId xmlns:a16="http://schemas.microsoft.com/office/drawing/2014/main" id="{95E845E2-1056-48CA-B70B-E906554858F9}"/>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2</a:t>
            </a:r>
            <a:r>
              <a:rPr lang="zh-CN" altLang="en-US" sz="3600"/>
              <a:t>）一致性</a:t>
            </a:r>
          </a:p>
        </p:txBody>
      </p:sp>
      <p:sp>
        <p:nvSpPr>
          <p:cNvPr id="10243" name="Rectangle 3">
            <a:extLst>
              <a:ext uri="{FF2B5EF4-FFF2-40B4-BE49-F238E27FC236}">
                <a16:creationId xmlns:a16="http://schemas.microsoft.com/office/drawing/2014/main" id="{C1EA111D-7542-4B90-94F1-8D515C499A4F}"/>
              </a:ext>
            </a:extLst>
          </p:cNvPr>
          <p:cNvSpPr>
            <a:spLocks noGrp="1" noChangeArrowheads="1"/>
          </p:cNvSpPr>
          <p:nvPr>
            <p:ph type="body" idx="4294967295"/>
          </p:nvPr>
        </p:nvSpPr>
        <p:spPr>
          <a:xfrm>
            <a:off x="611188" y="1125538"/>
            <a:ext cx="7848600" cy="4391025"/>
          </a:xfrm>
        </p:spPr>
        <p:txBody>
          <a:bodyPr/>
          <a:lstStyle/>
          <a:p>
            <a:pPr eaLnBrk="1" hangingPunct="1"/>
            <a:r>
              <a:rPr lang="zh-CN" altLang="en-US" sz="2400"/>
              <a:t>事务执行的结果必须是使数据库从一个一致性状态变到另一个一致性状态</a:t>
            </a:r>
          </a:p>
          <a:p>
            <a:pPr eaLnBrk="1" hangingPunct="1">
              <a:spcBef>
                <a:spcPct val="40000"/>
              </a:spcBef>
            </a:pPr>
            <a:r>
              <a:rPr lang="zh-CN" altLang="en-US" sz="2400">
                <a:solidFill>
                  <a:srgbClr val="FF00FF"/>
                </a:solidFill>
              </a:rPr>
              <a:t>一致性状态</a:t>
            </a:r>
          </a:p>
          <a:p>
            <a:pPr lvl="1" eaLnBrk="1" hangingPunct="1">
              <a:spcBef>
                <a:spcPct val="40000"/>
              </a:spcBef>
            </a:pPr>
            <a:r>
              <a:rPr lang="zh-CN" altLang="en-US" sz="2200"/>
              <a:t>数据库中只包含成功事务提交的结果</a:t>
            </a:r>
          </a:p>
          <a:p>
            <a:pPr eaLnBrk="1" hangingPunct="1">
              <a:spcBef>
                <a:spcPct val="40000"/>
              </a:spcBef>
            </a:pPr>
            <a:r>
              <a:rPr lang="zh-CN" altLang="en-US" sz="2400">
                <a:solidFill>
                  <a:srgbClr val="FF00FF"/>
                </a:solidFill>
              </a:rPr>
              <a:t>不一致状态</a:t>
            </a:r>
          </a:p>
          <a:p>
            <a:pPr lvl="1" eaLnBrk="1" hangingPunct="1">
              <a:spcBef>
                <a:spcPct val="40000"/>
              </a:spcBef>
            </a:pPr>
            <a:r>
              <a:rPr lang="zh-CN" altLang="en-US" sz="2200"/>
              <a:t>数据库系统运行中发生故障，有些事务尚未完成就被迫中断；</a:t>
            </a:r>
          </a:p>
          <a:p>
            <a:pPr lvl="1" eaLnBrk="1" hangingPunct="1">
              <a:spcBef>
                <a:spcPct val="40000"/>
              </a:spcBef>
            </a:pPr>
            <a:r>
              <a:rPr lang="zh-CN" altLang="zh-CN" sz="2200"/>
              <a:t>这些未完成事务对数据库所做的修改有一部分已写入物</a:t>
            </a:r>
            <a:endParaRPr lang="en-US" altLang="zh-CN" sz="2200"/>
          </a:p>
          <a:p>
            <a:pPr lvl="1" eaLnBrk="1" hangingPunct="1">
              <a:spcBef>
                <a:spcPct val="40000"/>
              </a:spcBef>
              <a:buFont typeface="Wingdings" panose="05000000000000000000" pitchFamily="2" charset="2"/>
              <a:buNone/>
            </a:pPr>
            <a:r>
              <a:rPr lang="en-US" altLang="zh-CN" sz="2200"/>
              <a:t>    </a:t>
            </a:r>
            <a:r>
              <a:rPr lang="zh-CN" altLang="zh-CN" sz="2200"/>
              <a:t>理数据库，这时数据库就处于一种不正确的状态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页脚占位符 4">
            <a:extLst>
              <a:ext uri="{FF2B5EF4-FFF2-40B4-BE49-F238E27FC236}">
                <a16:creationId xmlns:a16="http://schemas.microsoft.com/office/drawing/2014/main" id="{E5671FE3-0580-4484-A03B-82B7C08A7B9C}"/>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11266" name="Rectangle 2">
            <a:extLst>
              <a:ext uri="{FF2B5EF4-FFF2-40B4-BE49-F238E27FC236}">
                <a16:creationId xmlns:a16="http://schemas.microsoft.com/office/drawing/2014/main" id="{C07CC3A4-6D97-4CC8-AAB6-ED2487EEE7AE}"/>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3</a:t>
            </a:r>
            <a:r>
              <a:rPr lang="zh-CN" altLang="en-US" sz="3600"/>
              <a:t>）隔离性</a:t>
            </a:r>
          </a:p>
        </p:txBody>
      </p:sp>
      <p:sp>
        <p:nvSpPr>
          <p:cNvPr id="11267" name="Rectangle 3">
            <a:extLst>
              <a:ext uri="{FF2B5EF4-FFF2-40B4-BE49-F238E27FC236}">
                <a16:creationId xmlns:a16="http://schemas.microsoft.com/office/drawing/2014/main" id="{84701299-CD77-416B-9761-0002239BCEE5}"/>
              </a:ext>
            </a:extLst>
          </p:cNvPr>
          <p:cNvSpPr>
            <a:spLocks noGrp="1" noChangeArrowheads="1"/>
          </p:cNvSpPr>
          <p:nvPr>
            <p:ph type="body" idx="4294967295"/>
          </p:nvPr>
        </p:nvSpPr>
        <p:spPr>
          <a:xfrm>
            <a:off x="457200" y="1052513"/>
            <a:ext cx="8229600" cy="4495800"/>
          </a:xfrm>
        </p:spPr>
        <p:txBody>
          <a:bodyPr/>
          <a:lstStyle/>
          <a:p>
            <a:pPr eaLnBrk="1" hangingPunct="1">
              <a:lnSpc>
                <a:spcPct val="210000"/>
              </a:lnSpc>
              <a:buFont typeface="Wingdings" panose="05000000000000000000" pitchFamily="2" charset="2"/>
              <a:buNone/>
            </a:pPr>
            <a:r>
              <a:rPr lang="zh-CN" altLang="en-US"/>
              <a:t>一个事务的执行不能被其他事务干扰</a:t>
            </a:r>
          </a:p>
          <a:p>
            <a:pPr lvl="1" eaLnBrk="1" hangingPunct="1">
              <a:lnSpc>
                <a:spcPct val="210000"/>
              </a:lnSpc>
            </a:pPr>
            <a:r>
              <a:rPr lang="zh-CN" altLang="en-US"/>
              <a:t>一个事务内部的操作及使用的数据对其他并发事务是隔离的</a:t>
            </a:r>
          </a:p>
          <a:p>
            <a:pPr lvl="1" eaLnBrk="1" hangingPunct="1">
              <a:lnSpc>
                <a:spcPct val="210000"/>
              </a:lnSpc>
            </a:pPr>
            <a:r>
              <a:rPr lang="zh-CN" altLang="en-US"/>
              <a:t>并发执行的各个事务之间不能互相干扰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页脚占位符 4">
            <a:extLst>
              <a:ext uri="{FF2B5EF4-FFF2-40B4-BE49-F238E27FC236}">
                <a16:creationId xmlns:a16="http://schemas.microsoft.com/office/drawing/2014/main" id="{4AC8190A-4419-4C0B-A03E-7E887F182AB0}"/>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solidFill>
                <a:srgbClr val="F03628"/>
              </a:solidFill>
            </a:endParaRPr>
          </a:p>
        </p:txBody>
      </p:sp>
      <p:sp>
        <p:nvSpPr>
          <p:cNvPr id="12290" name="Rectangle 2">
            <a:extLst>
              <a:ext uri="{FF2B5EF4-FFF2-40B4-BE49-F238E27FC236}">
                <a16:creationId xmlns:a16="http://schemas.microsoft.com/office/drawing/2014/main" id="{65EB9ABC-9E9A-475C-985B-B0C0EA2260A5}"/>
              </a:ext>
            </a:extLst>
          </p:cNvPr>
          <p:cNvSpPr>
            <a:spLocks noGrp="1" noChangeArrowheads="1"/>
          </p:cNvSpPr>
          <p:nvPr>
            <p:ph type="title" idx="4294967295"/>
          </p:nvPr>
        </p:nvSpPr>
        <p:spPr>
          <a:xfrm>
            <a:off x="914400" y="188913"/>
            <a:ext cx="7391400" cy="563562"/>
          </a:xfrm>
        </p:spPr>
        <p:txBody>
          <a:bodyPr/>
          <a:lstStyle/>
          <a:p>
            <a:pPr eaLnBrk="1" hangingPunct="1"/>
            <a:r>
              <a:rPr lang="zh-CN" altLang="en-US" sz="3600"/>
              <a:t>（</a:t>
            </a:r>
            <a:r>
              <a:rPr lang="en-US" altLang="zh-CN" sz="3600"/>
              <a:t>4</a:t>
            </a:r>
            <a:r>
              <a:rPr lang="zh-CN" altLang="en-US" sz="3600"/>
              <a:t>）持续性</a:t>
            </a:r>
          </a:p>
        </p:txBody>
      </p:sp>
      <p:sp>
        <p:nvSpPr>
          <p:cNvPr id="12291" name="Rectangle 3">
            <a:extLst>
              <a:ext uri="{FF2B5EF4-FFF2-40B4-BE49-F238E27FC236}">
                <a16:creationId xmlns:a16="http://schemas.microsoft.com/office/drawing/2014/main" id="{E137E56C-A49A-4FA1-9CAF-D22F7687B132}"/>
              </a:ext>
            </a:extLst>
          </p:cNvPr>
          <p:cNvSpPr>
            <a:spLocks noGrp="1" noChangeArrowheads="1"/>
          </p:cNvSpPr>
          <p:nvPr>
            <p:ph type="body" idx="4294967295"/>
          </p:nvPr>
        </p:nvSpPr>
        <p:spPr>
          <a:xfrm>
            <a:off x="457200" y="1341438"/>
            <a:ext cx="8229600" cy="4495800"/>
          </a:xfrm>
        </p:spPr>
        <p:txBody>
          <a:bodyPr/>
          <a:lstStyle/>
          <a:p>
            <a:pPr eaLnBrk="1" hangingPunct="1"/>
            <a:r>
              <a:rPr lang="zh-CN" altLang="en-US"/>
              <a:t>持续性也称永久性（</a:t>
            </a:r>
            <a:r>
              <a:rPr lang="en-US" altLang="zh-CN"/>
              <a:t>Permanence</a:t>
            </a:r>
            <a:r>
              <a:rPr lang="zh-CN" altLang="en-US"/>
              <a:t>）</a:t>
            </a:r>
          </a:p>
          <a:p>
            <a:pPr lvl="1" eaLnBrk="1" hangingPunct="1">
              <a:lnSpc>
                <a:spcPct val="150000"/>
              </a:lnSpc>
            </a:pPr>
            <a:r>
              <a:rPr lang="zh-CN" altLang="en-US"/>
              <a:t>一个事务一旦提交，它对数据库中数据的改变就应该是永久性的。</a:t>
            </a:r>
          </a:p>
          <a:p>
            <a:pPr lvl="1" eaLnBrk="1" hangingPunct="1">
              <a:lnSpc>
                <a:spcPct val="150000"/>
              </a:lnSpc>
            </a:pPr>
            <a:r>
              <a:rPr lang="zh-CN" altLang="en-US"/>
              <a:t>接下来的其他操作或故障不应该对其执行结果有任何影响。</a:t>
            </a:r>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3418</Words>
  <Characters>0</Characters>
  <Application>Microsoft Office PowerPoint</Application>
  <DocSecurity>0</DocSecurity>
  <PresentationFormat>全屏显示(4:3)</PresentationFormat>
  <Lines>0</Lines>
  <Paragraphs>438</Paragraphs>
  <Slides>66</Slides>
  <Notes>0</Notes>
  <HiddenSlides>2</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87" baseType="lpstr">
      <vt:lpstr>Arial</vt:lpstr>
      <vt:lpstr>宋体</vt:lpstr>
      <vt:lpstr>Wingdings</vt:lpstr>
      <vt:lpstr>Arial</vt:lpstr>
      <vt:lpstr>宋体</vt:lpstr>
      <vt:lpstr>Wingdings</vt:lpstr>
      <vt:lpstr>Calibri</vt:lpstr>
      <vt:lpstr>黑体</vt:lpstr>
      <vt:lpstr>Times New Roman</vt:lpstr>
      <vt:lpstr>Times-Roman</vt:lpstr>
      <vt:lpstr>隶书</vt:lpstr>
      <vt:lpstr>微软雅黑</vt:lpstr>
      <vt:lpstr>华文琥珀</vt:lpstr>
      <vt:lpstr>Segoe Print</vt:lpstr>
      <vt:lpstr>Wingdings</vt:lpstr>
      <vt:lpstr>微软雅黑</vt:lpstr>
      <vt:lpstr>Segoe Print</vt:lpstr>
      <vt:lpstr>宋体</vt:lpstr>
      <vt:lpstr>微软雅黑</vt:lpstr>
      <vt:lpstr>数据库系统概论</vt:lpstr>
      <vt:lpstr>Photoshop.Image.7</vt:lpstr>
      <vt:lpstr>PowerPoint 演示文稿</vt:lpstr>
      <vt:lpstr>第十章  数据库恢复技术</vt:lpstr>
      <vt:lpstr>10.1  事务的基本概念</vt:lpstr>
      <vt:lpstr>定义事务</vt:lpstr>
      <vt:lpstr>2.事务的特性（ACID特性）</vt:lpstr>
      <vt:lpstr>（1）原子性</vt:lpstr>
      <vt:lpstr>（2）一致性</vt:lpstr>
      <vt:lpstr>（3）隔离性</vt:lpstr>
      <vt:lpstr>（4）持续性</vt:lpstr>
      <vt:lpstr>第十章  数据库恢复技术</vt:lpstr>
      <vt:lpstr>10.2  数据库恢复概述</vt:lpstr>
      <vt:lpstr>数据库恢复概述（续）</vt:lpstr>
      <vt:lpstr>第十章  数据库恢复技术</vt:lpstr>
      <vt:lpstr>故障的种类</vt:lpstr>
      <vt:lpstr>1.事务内部的故障</vt:lpstr>
      <vt:lpstr>事务内部的故障（续）</vt:lpstr>
      <vt:lpstr>事务内部的故障（续）</vt:lpstr>
      <vt:lpstr>事务内部的故障（续）</vt:lpstr>
      <vt:lpstr>事务内部的故障（续）</vt:lpstr>
      <vt:lpstr>2.系统故障</vt:lpstr>
      <vt:lpstr>系统故障的常见原因</vt:lpstr>
      <vt:lpstr>3.介质故障</vt:lpstr>
      <vt:lpstr>4.计算机病毒</vt:lpstr>
      <vt:lpstr>恢复</vt:lpstr>
      <vt:lpstr>第十章  数据库恢复技术</vt:lpstr>
      <vt:lpstr>10.4  恢复的实现技术</vt:lpstr>
      <vt:lpstr>PowerPoint 演示文稿</vt:lpstr>
      <vt:lpstr>1.什么是数据转储</vt:lpstr>
      <vt:lpstr>数据转储（续）</vt:lpstr>
      <vt:lpstr>数据转储（续）</vt:lpstr>
      <vt:lpstr>数据转储（续）</vt:lpstr>
      <vt:lpstr>2.转储方法</vt:lpstr>
      <vt:lpstr>（1）静态转储与动态转储</vt:lpstr>
      <vt:lpstr>静态转储与动态转储（续）</vt:lpstr>
      <vt:lpstr>静态转储与动态转储（续）</vt:lpstr>
      <vt:lpstr>（2）海量转储与增量转储</vt:lpstr>
      <vt:lpstr>（3）转储方法小结</vt:lpstr>
      <vt:lpstr>10.4.2  登记日志文件</vt:lpstr>
      <vt:lpstr>1.日志文件的格式和内容</vt:lpstr>
      <vt:lpstr>日志文件的格式和内容（续）</vt:lpstr>
      <vt:lpstr>日志文件的格式和内容（续）</vt:lpstr>
      <vt:lpstr>日志文件的格式和内容（续）</vt:lpstr>
      <vt:lpstr>2.日志文件的作用</vt:lpstr>
      <vt:lpstr>3.登记日志文件</vt:lpstr>
      <vt:lpstr>登记日志文件（续）</vt:lpstr>
      <vt:lpstr>第十章  数据库恢复技术</vt:lpstr>
      <vt:lpstr>10.5  恢复策略</vt:lpstr>
      <vt:lpstr>10.5.1  事务故障的恢复</vt:lpstr>
      <vt:lpstr>事务故障的恢复步骤</vt:lpstr>
      <vt:lpstr>10.5.2  系统故障的恢复</vt:lpstr>
      <vt:lpstr>系统故障的恢复步骤</vt:lpstr>
      <vt:lpstr>10.5.3  介质故障的恢复</vt:lpstr>
      <vt:lpstr>介质故障的恢复（续）</vt:lpstr>
      <vt:lpstr>第十章  数据库恢复技术</vt:lpstr>
      <vt:lpstr>1.问题的提出</vt:lpstr>
      <vt:lpstr>解决方案</vt:lpstr>
      <vt:lpstr>2.检查点技术</vt:lpstr>
      <vt:lpstr>检查点技术（续）</vt:lpstr>
      <vt:lpstr>3.利用检查点的恢复策略</vt:lpstr>
      <vt:lpstr>利用检查点的恢复策略（续）</vt:lpstr>
      <vt:lpstr>第十章  数据库恢复技术</vt:lpstr>
      <vt:lpstr>10.7  数据库镜像</vt:lpstr>
      <vt:lpstr>数据库镜像（续）</vt:lpstr>
      <vt:lpstr>数据库镜像的用途</vt:lpstr>
      <vt:lpstr>数据库镜像（续）</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Shu</dc:creator>
  <cp:keywords/>
  <dc:description/>
  <cp:lastModifiedBy>David yonggang</cp:lastModifiedBy>
  <cp:revision>90</cp:revision>
  <dcterms:created xsi:type="dcterms:W3CDTF">2016-02-29T10:03:45Z</dcterms:created>
  <dcterms:modified xsi:type="dcterms:W3CDTF">2020-04-12T17:07:42Z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