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543" r:id="rId2"/>
    <p:sldId id="559" r:id="rId3"/>
    <p:sldId id="560" r:id="rId4"/>
    <p:sldId id="561" r:id="rId5"/>
    <p:sldId id="562" r:id="rId6"/>
    <p:sldId id="563" r:id="rId7"/>
    <p:sldId id="564" r:id="rId8"/>
    <p:sldId id="565" r:id="rId9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22" autoAdjust="0"/>
  </p:normalViewPr>
  <p:slideViewPr>
    <p:cSldViewPr snapToObjects="1">
      <p:cViewPr varScale="1">
        <p:scale>
          <a:sx n="119" d="100"/>
          <a:sy n="119" d="100"/>
        </p:scale>
        <p:origin x="171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6EA4655-4958-4EAD-B08A-B90487EBBCA9}" type="datetimeFigureOut">
              <a:rPr lang="zh-CN" altLang="en-US"/>
              <a:t>2020/4/1</a:t>
            </a:fld>
            <a:endParaRPr lang="en-US"/>
          </a:p>
        </p:txBody>
      </p:sp>
      <p:sp>
        <p:nvSpPr>
          <p:cNvPr id="1536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BD17F70-A2D1-4D11-B3F8-F94BCBBB4E9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9688"/>
            <a:ext cx="2057400" cy="6234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9688"/>
            <a:ext cx="6019800" cy="6234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未命名_副本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405" t="12910" r="2878" b="10757"/>
          <a:stretch>
            <a:fillRect/>
          </a:stretch>
        </p:blipFill>
        <p:spPr bwMode="auto">
          <a:xfrm>
            <a:off x="-22225" y="838200"/>
            <a:ext cx="9161463" cy="578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图片2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22225" y="6453188"/>
            <a:ext cx="9166225" cy="398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图片2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22225" y="-28575"/>
            <a:ext cx="91662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9688"/>
            <a:ext cx="8229600" cy="1138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3080" name="WordArt 8"/>
          <p:cNvSpPr>
            <a:spLocks noChangeArrowheads="1" noChangeShapeType="1"/>
          </p:cNvSpPr>
          <p:nvPr userDrawn="1"/>
        </p:nvSpPr>
        <p:spPr bwMode="auto">
          <a:xfrm rot="-1980000">
            <a:off x="1908175" y="2205038"/>
            <a:ext cx="5337175" cy="29765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round/>
                </a:ln>
                <a:noFill/>
                <a:latin typeface="华文琥珀" panose="02010800040101010101" charset="-122"/>
                <a:ea typeface="华文琥珀" panose="02010800040101010101" charset="-122"/>
              </a:rPr>
              <a:t>中国人民大学</a:t>
            </a:r>
          </a:p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round/>
                </a:ln>
                <a:noFill/>
                <a:latin typeface="华文琥珀" panose="02010800040101010101" charset="-122"/>
                <a:ea typeface="华文琥珀" panose="02010800040101010101" charset="-122"/>
              </a:rPr>
              <a:t>数据库系统概论</a:t>
            </a:r>
          </a:p>
        </p:txBody>
      </p:sp>
      <p:pic>
        <p:nvPicPr>
          <p:cNvPr id="3081" name="Picture 9" descr="图片3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516813" y="4797425"/>
            <a:ext cx="1528762" cy="219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60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457201" y="1123950"/>
            <a:ext cx="8579296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>
                <a:sym typeface="微软雅黑" panose="020B0503020204020204" charset="-122"/>
              </a:rPr>
              <a:t>规范化</a:t>
            </a:r>
            <a:r>
              <a:rPr lang="en-US" altLang="zh-CN" sz="3600" dirty="0">
                <a:sym typeface="微软雅黑" panose="020B0503020204020204" charset="-122"/>
              </a:rPr>
              <a:t> </a:t>
            </a:r>
            <a:endParaRPr lang="zh-CN" sz="3600" dirty="0">
              <a:sym typeface="微软雅黑" panose="020B0503020204020204" charset="-122"/>
            </a:endParaRPr>
          </a:p>
        </p:txBody>
      </p:sp>
      <p:sp>
        <p:nvSpPr>
          <p:cNvPr id="860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686800" cy="4854575"/>
          </a:xfrm>
        </p:spPr>
        <p:txBody>
          <a:bodyPr/>
          <a:lstStyle/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关系模式规范化的基本步骤</a:t>
            </a:r>
            <a:endParaRPr 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sz="2400" dirty="0">
                <a:sym typeface="Calibri" panose="020F0502020204030204" pitchFamily="34" charset="0"/>
              </a:rPr>
              <a:t>                             </a:t>
            </a:r>
            <a:r>
              <a:rPr lang="zh-CN" altLang="en-US" sz="2400" dirty="0">
                <a:sym typeface="Calibri" panose="020F0502020204030204" pitchFamily="34" charset="0"/>
              </a:rPr>
              <a:t> </a:t>
            </a:r>
            <a:r>
              <a:rPr lang="en-US" altLang="zh-CN" sz="2400" dirty="0">
                <a:sym typeface="Calibri" panose="020F0502020204030204" pitchFamily="34" charset="0"/>
              </a:rPr>
              <a:t>1NF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 dirty="0">
                <a:sym typeface="Calibri" panose="020F0502020204030204" pitchFamily="34" charset="0"/>
              </a:rPr>
              <a:t>消除非主属性对码的部分函数依赖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消除决定因素        </a:t>
            </a:r>
            <a:r>
              <a:rPr lang="en-US" altLang="zh-CN" sz="2400" dirty="0">
                <a:sym typeface="Calibri" panose="020F0502020204030204" pitchFamily="34" charset="0"/>
              </a:rPr>
              <a:t>2NF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非码的非平凡         ↓      消除非主属性对码的传递函数依赖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函数依赖               </a:t>
            </a:r>
            <a:r>
              <a:rPr lang="en-US" altLang="zh-CN" sz="2400" dirty="0">
                <a:sym typeface="Calibri" panose="020F0502020204030204" pitchFamily="34" charset="0"/>
              </a:rPr>
              <a:t>3NF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         ↓      </a:t>
            </a:r>
            <a:r>
              <a:rPr lang="zh-CN" altLang="en-US" sz="2400" dirty="0">
                <a:sym typeface="Calibri" panose="020F0502020204030204" pitchFamily="34" charset="0"/>
              </a:rPr>
              <a:t>消除主属性对码的部分和传递函数依赖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                             </a:t>
            </a:r>
            <a:r>
              <a:rPr lang="en-US" altLang="zh-CN" sz="2400" dirty="0">
                <a:sym typeface="Calibri" panose="020F0502020204030204" pitchFamily="34" charset="0"/>
              </a:rPr>
              <a:t>BCNF 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 dirty="0">
                <a:sym typeface="Calibri" panose="020F0502020204030204" pitchFamily="34" charset="0"/>
              </a:rPr>
              <a:t>消除非平凡且非函数依赖的多值依赖</a:t>
            </a:r>
          </a:p>
          <a:p>
            <a:pPr marL="342900" indent="-342900" algn="l"/>
            <a:r>
              <a:rPr lang="zh-CN" altLang="en-US" sz="2400" dirty="0">
                <a:sym typeface="Calibri" panose="020F0502020204030204" pitchFamily="34" charset="0"/>
              </a:rPr>
              <a:t>                        </a:t>
            </a:r>
            <a:r>
              <a:rPr lang="en-US" altLang="zh-CN" sz="2400" dirty="0">
                <a:sym typeface="Calibri" panose="020F0502020204030204" pitchFamily="34" charset="0"/>
              </a:rPr>
              <a:t>    </a:t>
            </a:r>
            <a:r>
              <a:rPr lang="zh-CN" altLang="en-US" sz="2400" dirty="0">
                <a:sym typeface="Calibri" panose="020F0502020204030204" pitchFamily="34" charset="0"/>
              </a:rPr>
              <a:t> </a:t>
            </a:r>
            <a:r>
              <a:rPr lang="en-US" altLang="zh-CN" sz="2400" dirty="0">
                <a:sym typeface="Calibri" panose="020F0502020204030204" pitchFamily="34" charset="0"/>
              </a:rPr>
              <a:t>4NF</a:t>
            </a:r>
            <a:endParaRPr lang="zh-CN" altLang="en-US" sz="2400" dirty="0">
              <a:sym typeface="Calibri" panose="020F0502020204030204" pitchFamily="34" charset="0"/>
            </a:endParaRPr>
          </a:p>
        </p:txBody>
      </p:sp>
      <p:sp>
        <p:nvSpPr>
          <p:cNvPr id="86023" name="Line 4"/>
          <p:cNvSpPr>
            <a:spLocks noChangeShapeType="1"/>
          </p:cNvSpPr>
          <p:nvPr/>
        </p:nvSpPr>
        <p:spPr bwMode="auto">
          <a:xfrm flipH="1">
            <a:off x="2554189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122066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Box 1"/>
          <p:cNvSpPr>
            <a:spLocks noChangeArrowheads="1"/>
          </p:cNvSpPr>
          <p:nvPr/>
        </p:nvSpPr>
        <p:spPr bwMode="auto">
          <a:xfrm>
            <a:off x="3131840" y="5939988"/>
            <a:ext cx="302577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sym typeface="Arial" panose="020B0604020202020204" pitchFamily="34" charset="0"/>
              </a:rPr>
              <a:t>6.8 </a:t>
            </a:r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规范化过程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r>
              <a:rPr lang="zh-CN" altLang="zh-CN" dirty="0"/>
              <a:t>属性分类相关定义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/>
              <a:t>对于给定的关系模式</a:t>
            </a:r>
            <a:r>
              <a:rPr lang="en-US" altLang="zh-CN" dirty="0"/>
              <a:t> R (U , F ),</a:t>
            </a:r>
            <a:r>
              <a:rPr lang="zh-CN" altLang="zh-CN" dirty="0"/>
              <a:t>其属性分为</a:t>
            </a:r>
            <a:r>
              <a:rPr lang="en-US" altLang="zh-CN" dirty="0"/>
              <a:t> 4 </a:t>
            </a:r>
            <a:r>
              <a:rPr lang="zh-CN" altLang="zh-CN" dirty="0"/>
              <a:t>类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 </a:t>
            </a:r>
            <a:r>
              <a:rPr lang="zh-CN" altLang="zh-CN" dirty="0"/>
              <a:t>类</a:t>
            </a:r>
            <a:r>
              <a:rPr lang="en-US" altLang="zh-CN" dirty="0"/>
              <a:t>(</a:t>
            </a:r>
            <a:r>
              <a:rPr lang="zh-CN" altLang="zh-CN" dirty="0"/>
              <a:t>仅出现在</a:t>
            </a:r>
            <a:r>
              <a:rPr lang="en-US" altLang="zh-CN" dirty="0"/>
              <a:t> F </a:t>
            </a:r>
            <a:r>
              <a:rPr lang="zh-CN" altLang="zh-CN" dirty="0"/>
              <a:t>的函数依赖左部的属性</a:t>
            </a:r>
            <a:r>
              <a:rPr lang="en-US" altLang="zh-CN" dirty="0"/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 </a:t>
            </a:r>
            <a:r>
              <a:rPr lang="zh-CN" altLang="zh-CN" dirty="0"/>
              <a:t>类</a:t>
            </a:r>
            <a:r>
              <a:rPr lang="en-US" altLang="zh-CN" dirty="0"/>
              <a:t>(</a:t>
            </a:r>
            <a:r>
              <a:rPr lang="zh-CN" altLang="zh-CN" dirty="0"/>
              <a:t>仅出现在</a:t>
            </a:r>
            <a:r>
              <a:rPr lang="en-US" altLang="zh-CN" dirty="0"/>
              <a:t> F </a:t>
            </a:r>
            <a:r>
              <a:rPr lang="zh-CN" altLang="zh-CN" dirty="0"/>
              <a:t>的函数依赖右部的属性</a:t>
            </a:r>
            <a:r>
              <a:rPr lang="en-US" altLang="zh-CN" dirty="0"/>
              <a:t>)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 </a:t>
            </a:r>
            <a:r>
              <a:rPr lang="zh-CN" altLang="zh-CN" dirty="0"/>
              <a:t>类</a:t>
            </a:r>
            <a:r>
              <a:rPr lang="en-US" altLang="zh-CN" dirty="0"/>
              <a:t>(</a:t>
            </a:r>
            <a:r>
              <a:rPr lang="zh-CN" altLang="zh-CN" dirty="0"/>
              <a:t>在</a:t>
            </a:r>
            <a:r>
              <a:rPr lang="en-US" altLang="zh-CN" dirty="0"/>
              <a:t> F </a:t>
            </a:r>
            <a:r>
              <a:rPr lang="zh-CN" altLang="zh-CN" dirty="0"/>
              <a:t>的函数依赖左部和右部均未 出现的属性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LR </a:t>
            </a:r>
            <a:r>
              <a:rPr lang="zh-CN" altLang="zh-CN" dirty="0"/>
              <a:t>类</a:t>
            </a:r>
            <a:r>
              <a:rPr lang="en-US" altLang="zh-CN" dirty="0"/>
              <a:t>(</a:t>
            </a:r>
            <a:r>
              <a:rPr lang="zh-CN" altLang="zh-CN" dirty="0"/>
              <a:t>在</a:t>
            </a:r>
            <a:r>
              <a:rPr lang="en-US" altLang="zh-CN" dirty="0"/>
              <a:t> F </a:t>
            </a:r>
            <a:r>
              <a:rPr lang="zh-CN" altLang="zh-CN" dirty="0"/>
              <a:t>的函数依赖左部和右部两部均出现的属性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r>
              <a:rPr lang="zh-CN" altLang="en-US" dirty="0"/>
              <a:t>方法</a:t>
            </a:r>
            <a:r>
              <a:rPr lang="zh-CN" altLang="zh-CN" dirty="0"/>
              <a:t>描述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(1)</a:t>
            </a:r>
            <a:r>
              <a:rPr lang="zh-CN" altLang="zh-CN" sz="2000" dirty="0"/>
              <a:t>将</a:t>
            </a:r>
            <a:r>
              <a:rPr lang="en-US" altLang="zh-CN" sz="2000" dirty="0"/>
              <a:t> </a:t>
            </a:r>
            <a:r>
              <a:rPr lang="zh-CN" altLang="en-US" sz="2000" dirty="0"/>
              <a:t>关系</a:t>
            </a:r>
            <a:r>
              <a:rPr lang="en-US" altLang="zh-CN" sz="2000" dirty="0"/>
              <a:t>r </a:t>
            </a:r>
            <a:r>
              <a:rPr lang="zh-CN" altLang="zh-CN" sz="2000" dirty="0"/>
              <a:t>的所有属性分为</a:t>
            </a:r>
            <a:r>
              <a:rPr lang="en-US" altLang="zh-CN" sz="2000" dirty="0"/>
              <a:t> L </a:t>
            </a:r>
            <a:r>
              <a:rPr lang="zh-CN" altLang="zh-CN" sz="2000" dirty="0"/>
              <a:t>、</a:t>
            </a:r>
            <a:r>
              <a:rPr lang="en-US" altLang="zh-CN" sz="2000" dirty="0"/>
              <a:t> R </a:t>
            </a:r>
            <a:r>
              <a:rPr lang="zh-CN" altLang="zh-CN" sz="2000" dirty="0"/>
              <a:t>、</a:t>
            </a:r>
            <a:r>
              <a:rPr lang="en-US" altLang="zh-CN" sz="2000" dirty="0"/>
              <a:t> LR </a:t>
            </a:r>
            <a:r>
              <a:rPr lang="zh-CN" altLang="zh-CN" sz="2000" dirty="0"/>
              <a:t>和</a:t>
            </a:r>
            <a:r>
              <a:rPr lang="en-US" altLang="zh-CN" sz="2000" dirty="0"/>
              <a:t> N </a:t>
            </a:r>
            <a:r>
              <a:rPr lang="zh-CN" altLang="zh-CN" sz="2000" dirty="0"/>
              <a:t>四类</a:t>
            </a:r>
            <a:r>
              <a:rPr lang="en-US" altLang="zh-CN" sz="2000" dirty="0"/>
              <a:t>,</a:t>
            </a:r>
            <a:r>
              <a:rPr lang="zh-CN" altLang="zh-CN" sz="2000" dirty="0"/>
              <a:t>并令</a:t>
            </a:r>
            <a:r>
              <a:rPr lang="en-US" altLang="zh-CN" sz="2000" dirty="0"/>
              <a:t> X </a:t>
            </a:r>
            <a:r>
              <a:rPr lang="zh-CN" altLang="zh-CN" sz="2000" dirty="0"/>
              <a:t>代表</a:t>
            </a:r>
            <a:r>
              <a:rPr lang="en-US" altLang="zh-CN" sz="2000" dirty="0"/>
              <a:t> L </a:t>
            </a:r>
            <a:r>
              <a:rPr lang="zh-CN" altLang="zh-CN" sz="2000" dirty="0"/>
              <a:t>、</a:t>
            </a:r>
            <a:r>
              <a:rPr lang="en-US" altLang="zh-CN" sz="2000" dirty="0"/>
              <a:t> N </a:t>
            </a:r>
            <a:r>
              <a:rPr lang="zh-CN" altLang="zh-CN" sz="2000" dirty="0"/>
              <a:t>类</a:t>
            </a:r>
            <a:r>
              <a:rPr lang="en-US" altLang="zh-CN" sz="2000" dirty="0"/>
              <a:t>, Y </a:t>
            </a:r>
            <a:r>
              <a:rPr lang="zh-CN" altLang="zh-CN" sz="2000" dirty="0"/>
              <a:t>代表</a:t>
            </a:r>
            <a:r>
              <a:rPr lang="en-US" altLang="zh-CN" sz="2000" dirty="0"/>
              <a:t> LR </a:t>
            </a:r>
            <a:r>
              <a:rPr lang="zh-CN" altLang="zh-CN" sz="2000" dirty="0"/>
              <a:t>类。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(2)</a:t>
            </a:r>
            <a:r>
              <a:rPr lang="zh-CN" altLang="zh-CN" sz="2000" dirty="0"/>
              <a:t>求</a:t>
            </a:r>
            <a:r>
              <a:rPr lang="en-US" altLang="zh-CN" sz="2000" dirty="0"/>
              <a:t> X</a:t>
            </a:r>
            <a:r>
              <a:rPr lang="en-US" altLang="zh-CN" sz="2000" baseline="30000" dirty="0"/>
              <a:t>+</a:t>
            </a:r>
            <a:r>
              <a:rPr lang="zh-CN" altLang="zh-CN" sz="2000" dirty="0"/>
              <a:t>。若</a:t>
            </a:r>
            <a:r>
              <a:rPr lang="en-US" altLang="zh-CN" sz="2000" dirty="0"/>
              <a:t> X</a:t>
            </a:r>
            <a:r>
              <a:rPr lang="en-US" altLang="zh-CN" sz="2000" baseline="30000" dirty="0"/>
              <a:t>+</a:t>
            </a:r>
            <a:r>
              <a:rPr lang="zh-CN" altLang="zh-CN" sz="2000" dirty="0"/>
              <a:t>包含了</a:t>
            </a:r>
            <a:r>
              <a:rPr lang="en-US" altLang="zh-CN" sz="2000" dirty="0"/>
              <a:t> r </a:t>
            </a:r>
            <a:r>
              <a:rPr lang="zh-CN" altLang="zh-CN" sz="2000" dirty="0"/>
              <a:t>的全部属性</a:t>
            </a:r>
            <a:r>
              <a:rPr lang="en-US" altLang="zh-CN" sz="2000" dirty="0"/>
              <a:t>,</a:t>
            </a:r>
            <a:r>
              <a:rPr lang="zh-CN" altLang="zh-CN" sz="2000" dirty="0"/>
              <a:t>则即为</a:t>
            </a:r>
            <a:r>
              <a:rPr lang="en-US" altLang="zh-CN" sz="2000" dirty="0"/>
              <a:t> r</a:t>
            </a:r>
            <a:r>
              <a:rPr lang="zh-CN" altLang="zh-CN" sz="2000" dirty="0"/>
              <a:t>的唯一候选码</a:t>
            </a:r>
            <a:r>
              <a:rPr lang="en-US" altLang="zh-CN" sz="2000" dirty="0"/>
              <a:t>,</a:t>
            </a:r>
            <a:r>
              <a:rPr lang="zh-CN" altLang="zh-CN" sz="2000" dirty="0"/>
              <a:t>转</a:t>
            </a:r>
            <a:r>
              <a:rPr lang="en-US" altLang="zh-CN" sz="2000" dirty="0"/>
              <a:t>(5);</a:t>
            </a:r>
            <a:r>
              <a:rPr lang="zh-CN" altLang="zh-CN" sz="2000" dirty="0"/>
              <a:t>否则</a:t>
            </a:r>
            <a:r>
              <a:rPr lang="en-US" altLang="zh-CN" sz="2000" dirty="0"/>
              <a:t>,</a:t>
            </a:r>
            <a:r>
              <a:rPr lang="zh-CN" altLang="zh-CN" sz="2000" dirty="0"/>
              <a:t>转</a:t>
            </a:r>
            <a:r>
              <a:rPr lang="en-US" altLang="zh-CN" sz="2000" dirty="0"/>
              <a:t>(3)</a:t>
            </a:r>
            <a:r>
              <a:rPr lang="zh-CN" altLang="zh-CN" sz="2000" dirty="0"/>
              <a:t>。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zh-CN" altLang="zh-CN" sz="2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(3)</a:t>
            </a:r>
            <a:r>
              <a:rPr lang="zh-CN" altLang="zh-CN" sz="2000" dirty="0"/>
              <a:t>在</a:t>
            </a:r>
            <a:r>
              <a:rPr lang="en-US" altLang="zh-CN" sz="2000" dirty="0"/>
              <a:t> Y </a:t>
            </a:r>
            <a:r>
              <a:rPr lang="zh-CN" altLang="zh-CN" sz="2000" dirty="0"/>
              <a:t>中取一属性</a:t>
            </a:r>
            <a:r>
              <a:rPr lang="en-US" altLang="zh-CN" sz="2000" dirty="0"/>
              <a:t> A ,</a:t>
            </a:r>
            <a:r>
              <a:rPr lang="zh-CN" altLang="zh-CN" sz="2000" dirty="0"/>
              <a:t>求</a:t>
            </a:r>
            <a:r>
              <a:rPr lang="en-US" altLang="zh-CN" sz="2000" dirty="0"/>
              <a:t>(XA) </a:t>
            </a:r>
            <a:r>
              <a:rPr lang="en-US" altLang="zh-CN" sz="2000" baseline="30000" dirty="0"/>
              <a:t>+ </a:t>
            </a:r>
            <a:r>
              <a:rPr lang="en-US" altLang="zh-CN" sz="2000" dirty="0"/>
              <a:t>,</a:t>
            </a:r>
            <a:r>
              <a:rPr lang="zh-CN" altLang="zh-CN" sz="2000" dirty="0"/>
              <a:t>若它包含了</a:t>
            </a:r>
            <a:r>
              <a:rPr lang="en-US" altLang="zh-CN" sz="2000" dirty="0"/>
              <a:t> r </a:t>
            </a:r>
            <a:r>
              <a:rPr lang="zh-CN" altLang="zh-CN" sz="2000" dirty="0"/>
              <a:t>的全部属性</a:t>
            </a:r>
            <a:r>
              <a:rPr lang="en-US" altLang="zh-CN" sz="2000" dirty="0"/>
              <a:t>,</a:t>
            </a:r>
            <a:r>
              <a:rPr lang="zh-CN" altLang="zh-CN" sz="2000" dirty="0"/>
              <a:t>则是候选码</a:t>
            </a:r>
            <a:r>
              <a:rPr lang="en-US" altLang="zh-CN" sz="2000" dirty="0"/>
              <a:t>,</a:t>
            </a:r>
            <a:r>
              <a:rPr lang="zh-CN" altLang="zh-CN" sz="2000" dirty="0"/>
              <a:t>转</a:t>
            </a:r>
            <a:r>
              <a:rPr lang="en-US" altLang="zh-CN" sz="2000" dirty="0"/>
              <a:t>(4); </a:t>
            </a:r>
            <a:r>
              <a:rPr lang="zh-CN" altLang="zh-CN" sz="2000" dirty="0"/>
              <a:t>否则</a:t>
            </a:r>
            <a:r>
              <a:rPr lang="en-US" altLang="zh-CN" sz="2000" dirty="0"/>
              <a:t>,</a:t>
            </a:r>
            <a:r>
              <a:rPr lang="zh-CN" altLang="zh-CN" sz="2000" dirty="0"/>
              <a:t>调换一属性反复进行这一过程</a:t>
            </a:r>
            <a:r>
              <a:rPr lang="en-US" altLang="zh-CN" sz="2000" dirty="0"/>
              <a:t>,</a:t>
            </a:r>
            <a:r>
              <a:rPr lang="zh-CN" altLang="zh-CN" sz="2000" dirty="0"/>
              <a:t>直到试完所有</a:t>
            </a:r>
            <a:r>
              <a:rPr lang="en-US" altLang="zh-CN" sz="2000" dirty="0"/>
              <a:t> Y </a:t>
            </a:r>
            <a:r>
              <a:rPr lang="zh-CN" altLang="zh-CN" sz="2000" dirty="0"/>
              <a:t>中的属性。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(4)</a:t>
            </a:r>
            <a:r>
              <a:rPr lang="zh-CN" altLang="zh-CN" sz="2000" dirty="0"/>
              <a:t>如果已找出所有候选码</a:t>
            </a:r>
            <a:r>
              <a:rPr lang="en-US" altLang="zh-CN" sz="2000" dirty="0"/>
              <a:t>,</a:t>
            </a:r>
            <a:r>
              <a:rPr lang="zh-CN" altLang="zh-CN" sz="2000" dirty="0"/>
              <a:t>则转</a:t>
            </a:r>
            <a:r>
              <a:rPr lang="en-US" altLang="zh-CN" sz="2000" dirty="0"/>
              <a:t>(5);</a:t>
            </a:r>
            <a:r>
              <a:rPr lang="zh-CN" altLang="zh-CN" sz="2000" dirty="0"/>
              <a:t>否则在</a:t>
            </a:r>
            <a:r>
              <a:rPr lang="en-US" altLang="zh-CN" sz="2000" dirty="0"/>
              <a:t> Y </a:t>
            </a:r>
            <a:r>
              <a:rPr lang="zh-CN" altLang="zh-CN" sz="2000" dirty="0"/>
              <a:t>中依次取</a:t>
            </a:r>
            <a:r>
              <a:rPr lang="en-US" altLang="zh-CN" sz="2000" dirty="0"/>
              <a:t> 2 </a:t>
            </a:r>
            <a:r>
              <a:rPr lang="zh-CN" altLang="zh-CN" sz="2000" dirty="0"/>
              <a:t>个、</a:t>
            </a:r>
            <a:r>
              <a:rPr lang="en-US" altLang="zh-CN" sz="2000" dirty="0"/>
              <a:t> 3 </a:t>
            </a:r>
            <a:r>
              <a:rPr lang="zh-CN" altLang="zh-CN" sz="2000" dirty="0"/>
              <a:t>个、</a:t>
            </a:r>
            <a:r>
              <a:rPr lang="en-US" altLang="zh-CN" sz="2000" dirty="0"/>
              <a:t>…,</a:t>
            </a:r>
            <a:r>
              <a:rPr lang="zh-CN" altLang="zh-CN" sz="2000" dirty="0"/>
              <a:t>求它们的属 性闭包</a:t>
            </a:r>
            <a:r>
              <a:rPr lang="en-US" altLang="zh-CN" sz="2000" dirty="0"/>
              <a:t>,</a:t>
            </a:r>
            <a:r>
              <a:rPr lang="zh-CN" altLang="zh-CN" sz="2000" dirty="0"/>
              <a:t>若其闭包包含</a:t>
            </a:r>
            <a:r>
              <a:rPr lang="en-US" altLang="zh-CN" sz="2000" dirty="0"/>
              <a:t> r </a:t>
            </a:r>
            <a:r>
              <a:rPr lang="zh-CN" altLang="zh-CN" sz="2000" dirty="0"/>
              <a:t>的全部属性</a:t>
            </a:r>
            <a:r>
              <a:rPr lang="en-US" altLang="zh-CN" sz="2000" dirty="0"/>
              <a:t>,</a:t>
            </a:r>
            <a:r>
              <a:rPr lang="zh-CN" altLang="zh-CN" sz="2000" dirty="0"/>
              <a:t>则是候选码。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/>
              <a:t>(5)</a:t>
            </a:r>
            <a:r>
              <a:rPr lang="zh-CN" altLang="zh-CN" sz="2000" dirty="0"/>
              <a:t>结束。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98550"/>
            <a:ext cx="8856984" cy="485457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例</a:t>
            </a:r>
            <a:r>
              <a:rPr lang="en-US" altLang="zh-CN" dirty="0"/>
              <a:t> 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设关系模式</a:t>
            </a:r>
            <a:r>
              <a:rPr lang="en-US" altLang="zh-CN" dirty="0"/>
              <a:t> U=(A , B , C , D ),</a:t>
            </a:r>
          </a:p>
          <a:p>
            <a:pPr marL="0" indent="0">
              <a:buNone/>
            </a:pPr>
            <a:r>
              <a:rPr lang="zh-CN" altLang="zh-CN" dirty="0"/>
              <a:t>函数依赖集</a:t>
            </a:r>
            <a:r>
              <a:rPr lang="en-US" altLang="zh-CN" dirty="0"/>
              <a:t> F={D→ B , B → D , AD → B , AC → D},</a:t>
            </a:r>
          </a:p>
          <a:p>
            <a:pPr marL="0" indent="0">
              <a:buNone/>
            </a:pPr>
            <a:r>
              <a:rPr lang="zh-CN" altLang="zh-CN" dirty="0"/>
              <a:t>求</a:t>
            </a:r>
            <a:r>
              <a:rPr lang="en-US" altLang="zh-CN" dirty="0"/>
              <a:t> U </a:t>
            </a:r>
            <a:r>
              <a:rPr lang="zh-CN" altLang="zh-CN" dirty="0"/>
              <a:t>的候 选码。</a:t>
            </a:r>
            <a:endParaRPr lang="en-US" altLang="zh-CN" dirty="0"/>
          </a:p>
          <a:p>
            <a:pPr marL="0" indent="0">
              <a:buNone/>
            </a:pPr>
            <a:endParaRPr lang="zh-CN" altLang="zh-CN" sz="4000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 L=(A , C ), R=</a:t>
            </a:r>
            <a:r>
              <a:rPr lang="zh-CN" altLang="en-US" dirty="0"/>
              <a:t>空</a:t>
            </a:r>
            <a:r>
              <a:rPr lang="en-US" altLang="zh-CN" dirty="0"/>
              <a:t>, LR=(B , D), N=</a:t>
            </a:r>
            <a:r>
              <a:rPr lang="zh-CN" altLang="en-US" dirty="0"/>
              <a:t>空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(2) L</a:t>
            </a:r>
            <a:r>
              <a:rPr lang="zh-CN" altLang="zh-CN" dirty="0"/>
              <a:t>∪</a:t>
            </a:r>
            <a:r>
              <a:rPr lang="en-US" altLang="zh-CN" dirty="0"/>
              <a:t>N=(A,C),</a:t>
            </a:r>
            <a:r>
              <a:rPr lang="zh-CN" altLang="zh-CN" dirty="0"/>
              <a:t>因为</a:t>
            </a:r>
            <a:r>
              <a:rPr lang="en-US" altLang="zh-CN" dirty="0"/>
              <a:t>(AC) +=ACBD=U, </a:t>
            </a:r>
            <a:r>
              <a:rPr lang="zh-CN" altLang="zh-CN" dirty="0"/>
              <a:t>所以</a:t>
            </a:r>
            <a:r>
              <a:rPr lang="en-US" altLang="zh-CN" dirty="0"/>
              <a:t>AC</a:t>
            </a:r>
            <a:r>
              <a:rPr lang="zh-CN" altLang="zh-CN" dirty="0"/>
              <a:t>是唯一候选码。</a:t>
            </a:r>
            <a:endParaRPr lang="zh-CN" altLang="zh-CN" sz="4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85457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例</a:t>
            </a:r>
            <a:r>
              <a:rPr lang="en-US" altLang="zh-CN" dirty="0"/>
              <a:t> 2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zh-CN" dirty="0"/>
              <a:t>设关系模式</a:t>
            </a:r>
            <a:r>
              <a:rPr lang="en-US" altLang="zh-CN" dirty="0"/>
              <a:t> U=(A , B , C , D , E , F ),</a:t>
            </a:r>
          </a:p>
          <a:p>
            <a:pPr marL="0" indent="0">
              <a:buNone/>
            </a:pPr>
            <a:r>
              <a:rPr lang="zh-CN" altLang="zh-CN" dirty="0"/>
              <a:t>函数依赖集</a:t>
            </a:r>
            <a:r>
              <a:rPr lang="en-US" altLang="zh-CN" dirty="0"/>
              <a:t> F={A→ BC , BC → A , BCD → EF , E → C}, </a:t>
            </a:r>
            <a:r>
              <a:rPr lang="zh-CN" altLang="zh-CN" dirty="0"/>
              <a:t>求</a:t>
            </a:r>
            <a:r>
              <a:rPr lang="en-US" altLang="zh-CN" dirty="0"/>
              <a:t> R </a:t>
            </a:r>
            <a:r>
              <a:rPr lang="zh-CN" altLang="zh-CN" dirty="0"/>
              <a:t>的候选码。</a:t>
            </a:r>
            <a:endParaRPr lang="zh-CN" altLang="zh-CN" sz="4000" dirty="0"/>
          </a:p>
          <a:p>
            <a:pPr marL="0" indent="0">
              <a:buNone/>
            </a:pPr>
            <a:r>
              <a:rPr lang="zh-CN" altLang="zh-CN" dirty="0"/>
              <a:t>解</a:t>
            </a:r>
            <a:r>
              <a:rPr lang="en-US" altLang="zh-CN" dirty="0"/>
              <a:t>(1) L=(D ), R=(F ), LR=(A , B , C , E ), N=</a:t>
            </a:r>
            <a:r>
              <a:rPr lang="zh-CN" altLang="en-US" dirty="0"/>
              <a:t>空</a:t>
            </a:r>
            <a:r>
              <a:rPr lang="en-US" altLang="zh-CN" dirty="0"/>
              <a:t>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    (2) L </a:t>
            </a:r>
            <a:r>
              <a:rPr lang="zh-CN" altLang="zh-CN" dirty="0"/>
              <a:t>∪</a:t>
            </a:r>
            <a:r>
              <a:rPr lang="en-US" altLang="zh-CN" dirty="0"/>
              <a:t> N=(D ) D</a:t>
            </a:r>
            <a:r>
              <a:rPr lang="en-US" altLang="zh-CN" baseline="30000" dirty="0"/>
              <a:t>+</a:t>
            </a:r>
            <a:r>
              <a:rPr lang="en-US" altLang="zh-CN" dirty="0"/>
              <a:t>=D;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   (3)</a:t>
            </a:r>
            <a:r>
              <a:rPr lang="zh-CN" altLang="zh-CN" dirty="0"/>
              <a:t>因为</a:t>
            </a:r>
            <a:r>
              <a:rPr lang="en-US" altLang="zh-CN" dirty="0"/>
              <a:t> DA</a:t>
            </a:r>
            <a:r>
              <a:rPr lang="en-US" altLang="zh-CN" baseline="30000" dirty="0"/>
              <a:t>+</a:t>
            </a:r>
            <a:r>
              <a:rPr lang="en-US" altLang="zh-CN" dirty="0"/>
              <a:t>=DABCEF=U, DB</a:t>
            </a:r>
            <a:r>
              <a:rPr lang="en-US" altLang="zh-CN" baseline="30000" dirty="0"/>
              <a:t>+</a:t>
            </a:r>
            <a:r>
              <a:rPr lang="en-US" altLang="zh-CN" dirty="0"/>
              <a:t>=DB DC</a:t>
            </a:r>
            <a:r>
              <a:rPr lang="en-US" altLang="zh-CN" baseline="30000" dirty="0"/>
              <a:t>+</a:t>
            </a:r>
            <a:r>
              <a:rPr lang="en-US" altLang="zh-CN" dirty="0"/>
              <a:t>=DC, DE</a:t>
            </a:r>
            <a:r>
              <a:rPr lang="en-US" altLang="zh-CN" baseline="30000" dirty="0"/>
              <a:t>+</a:t>
            </a:r>
            <a:r>
              <a:rPr lang="en-US" altLang="zh-CN" dirty="0"/>
              <a:t>=DEC, </a:t>
            </a:r>
            <a:r>
              <a:rPr lang="zh-CN" altLang="zh-CN" dirty="0"/>
              <a:t>所以</a:t>
            </a:r>
            <a:r>
              <a:rPr lang="en-US" altLang="zh-CN" dirty="0"/>
              <a:t> DA </a:t>
            </a:r>
            <a:r>
              <a:rPr lang="zh-CN" altLang="zh-CN" dirty="0"/>
              <a:t>是候选码</a:t>
            </a:r>
            <a:r>
              <a:rPr lang="en-US" altLang="zh-CN" dirty="0"/>
              <a:t>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   (4) </a:t>
            </a:r>
            <a:r>
              <a:rPr lang="zh-CN" altLang="zh-CN" dirty="0"/>
              <a:t>因为</a:t>
            </a:r>
            <a:r>
              <a:rPr lang="en-US" altLang="zh-CN" dirty="0"/>
              <a:t> DBC+=DBCAEF=U, DBE</a:t>
            </a:r>
            <a:r>
              <a:rPr lang="en-US" altLang="zh-CN" baseline="30000" dirty="0"/>
              <a:t>+</a:t>
            </a:r>
            <a:r>
              <a:rPr lang="en-US" altLang="zh-CN" dirty="0"/>
              <a:t>=DBECAF=U, DCE</a:t>
            </a:r>
            <a:r>
              <a:rPr lang="en-US" altLang="zh-CN" baseline="30000" dirty="0"/>
              <a:t>+</a:t>
            </a:r>
            <a:r>
              <a:rPr lang="en-US" altLang="zh-CN" dirty="0"/>
              <a:t>=DCE, </a:t>
            </a:r>
            <a:r>
              <a:rPr lang="zh-CN" altLang="zh-CN" dirty="0"/>
              <a:t>所以</a:t>
            </a:r>
            <a:r>
              <a:rPr lang="en-US" altLang="zh-CN" dirty="0"/>
              <a:t> DBC </a:t>
            </a:r>
            <a:r>
              <a:rPr lang="zh-CN" altLang="zh-CN" dirty="0"/>
              <a:t>、</a:t>
            </a:r>
            <a:r>
              <a:rPr lang="en-US" altLang="zh-CN" dirty="0"/>
              <a:t> DBE </a:t>
            </a:r>
            <a:r>
              <a:rPr lang="zh-CN" altLang="zh-CN" dirty="0"/>
              <a:t>是候选码</a:t>
            </a:r>
            <a:r>
              <a:rPr lang="en-US" altLang="zh-CN" dirty="0"/>
              <a:t>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   (5) U </a:t>
            </a:r>
            <a:r>
              <a:rPr lang="zh-CN" altLang="zh-CN" dirty="0"/>
              <a:t>的候选码有</a:t>
            </a:r>
            <a:r>
              <a:rPr lang="en-US" altLang="zh-CN" dirty="0"/>
              <a:t> DA </a:t>
            </a:r>
            <a:r>
              <a:rPr lang="zh-CN" altLang="zh-CN" dirty="0"/>
              <a:t>、</a:t>
            </a:r>
            <a:r>
              <a:rPr lang="en-US" altLang="zh-CN" dirty="0"/>
              <a:t> DBC </a:t>
            </a:r>
            <a:r>
              <a:rPr lang="zh-CN" altLang="zh-CN" dirty="0"/>
              <a:t>、</a:t>
            </a:r>
            <a:r>
              <a:rPr lang="en-US" altLang="zh-CN" dirty="0"/>
              <a:t> DBE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435280" cy="4854575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R&lt;U,F&gt;,U=(A,B,C,D,E,G),F={AB-&gt;C,CD-&gt;E,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dirty="0"/>
              <a:t>E-&gt;A</a:t>
            </a:r>
            <a:r>
              <a:rPr lang="zh-CN" altLang="en-US" dirty="0"/>
              <a:t>，</a:t>
            </a:r>
            <a:r>
              <a:rPr lang="en-US" altLang="zh-CN" dirty="0"/>
              <a:t>A-&gt;G},</a:t>
            </a:r>
            <a:r>
              <a:rPr lang="zh-CN" altLang="en-US" dirty="0"/>
              <a:t>求候选码。</a:t>
            </a:r>
            <a:br>
              <a:rPr lang="zh-CN" altLang="en-US" dirty="0"/>
            </a:br>
            <a:r>
              <a:rPr lang="zh-CN" altLang="en-US" dirty="0"/>
              <a:t>  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dirty="0"/>
              <a:t>  </a:t>
            </a:r>
            <a:r>
              <a:rPr lang="zh-CN" altLang="en-US" dirty="0"/>
              <a:t>本问题的候选码有</a:t>
            </a:r>
            <a:r>
              <a:rPr lang="en-US" altLang="zh-CN" dirty="0"/>
              <a:t>3</a:t>
            </a:r>
            <a:r>
              <a:rPr lang="zh-CN" altLang="en-US" dirty="0"/>
              <a:t>个分别是</a:t>
            </a:r>
            <a:r>
              <a:rPr lang="en-US" altLang="zh-CN" dirty="0"/>
              <a:t>ABD</a:t>
            </a:r>
            <a:r>
              <a:rPr lang="zh-CN" altLang="en-US" dirty="0"/>
              <a:t>、</a:t>
            </a:r>
            <a:r>
              <a:rPr lang="en-US" altLang="zh-CN" dirty="0"/>
              <a:t>BCD</a:t>
            </a:r>
            <a:r>
              <a:rPr lang="zh-CN" altLang="en-US" dirty="0"/>
              <a:t>和</a:t>
            </a:r>
            <a:r>
              <a:rPr lang="en-US" altLang="zh-CN" dirty="0"/>
              <a:t>BDE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zh-CN" altLang="zh-CN" sz="4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候选码求解的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  </a:t>
            </a:r>
            <a:r>
              <a:rPr lang="zh-CN" altLang="zh-CN" dirty="0"/>
              <a:t>解</a:t>
            </a:r>
            <a:r>
              <a:rPr lang="en-US" altLang="zh-CN" dirty="0"/>
              <a:t>(1) L=(B,D), R=(G), LR=(A,C,E ), N=</a:t>
            </a:r>
            <a:r>
              <a:rPr lang="zh-CN" altLang="en-US" dirty="0"/>
              <a:t>空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(2) L </a:t>
            </a:r>
            <a:r>
              <a:rPr lang="zh-CN" altLang="zh-CN" dirty="0"/>
              <a:t>∪</a:t>
            </a:r>
            <a:r>
              <a:rPr lang="en-US" altLang="zh-CN" dirty="0"/>
              <a:t> N=(B,D) BD</a:t>
            </a:r>
            <a:r>
              <a:rPr lang="en-US" altLang="zh-CN" baseline="30000" dirty="0"/>
              <a:t>+</a:t>
            </a:r>
            <a:r>
              <a:rPr lang="en-US" altLang="zh-CN" dirty="0"/>
              <a:t>=BD;</a:t>
            </a:r>
            <a:endParaRPr lang="zh-CN" altLang="zh-CN" sz="4000" dirty="0"/>
          </a:p>
          <a:p>
            <a:pPr marL="0" indent="0">
              <a:buNone/>
            </a:pPr>
            <a:r>
              <a:rPr lang="en-US" altLang="zh-CN" dirty="0"/>
              <a:t>      (3)ABD</a:t>
            </a:r>
            <a:r>
              <a:rPr lang="zh-CN" altLang="en-US" dirty="0"/>
              <a:t>：</a:t>
            </a:r>
            <a:r>
              <a:rPr lang="en-US" altLang="zh-CN" dirty="0"/>
              <a:t>AB--&gt;C,CD--&gt;E,A--&gt;G,</a:t>
            </a:r>
          </a:p>
          <a:p>
            <a:pPr marL="0" indent="0">
              <a:buNone/>
            </a:pPr>
            <a:r>
              <a:rPr lang="en-US" altLang="zh-CN" dirty="0"/>
              <a:t>                     </a:t>
            </a:r>
            <a:r>
              <a:rPr lang="zh-CN" altLang="en-US" dirty="0"/>
              <a:t>所以</a:t>
            </a:r>
            <a:r>
              <a:rPr lang="en-US" altLang="zh-CN" dirty="0"/>
              <a:t>ABD</a:t>
            </a:r>
            <a:r>
              <a:rPr lang="en-US" altLang="zh-CN" baseline="30000" dirty="0"/>
              <a:t> +</a:t>
            </a:r>
            <a:r>
              <a:rPr lang="en-US" altLang="zh-CN" dirty="0"/>
              <a:t>= ABDCEG=U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zh-CN" altLang="en-US" dirty="0"/>
              <a:t>        </a:t>
            </a:r>
            <a:r>
              <a:rPr lang="en-US" altLang="zh-CN" dirty="0"/>
              <a:t>BDC</a:t>
            </a:r>
            <a:r>
              <a:rPr lang="zh-CN" altLang="en-US" dirty="0"/>
              <a:t>：</a:t>
            </a:r>
            <a:r>
              <a:rPr lang="en-US" altLang="zh-CN" dirty="0"/>
              <a:t>CD--&gt;E,E--&gt;A,A--&gt; G</a:t>
            </a:r>
          </a:p>
          <a:p>
            <a:pPr marL="0" indent="0">
              <a:buNone/>
            </a:pPr>
            <a:r>
              <a:rPr lang="zh-CN" altLang="en-US" dirty="0"/>
              <a:t>                    所以</a:t>
            </a:r>
            <a:r>
              <a:rPr lang="en-US" altLang="zh-CN" dirty="0"/>
              <a:t>BDC</a:t>
            </a:r>
            <a:r>
              <a:rPr lang="en-US" altLang="zh-CN" baseline="30000" dirty="0"/>
              <a:t> +</a:t>
            </a:r>
            <a:r>
              <a:rPr lang="en-US" altLang="zh-CN" dirty="0"/>
              <a:t>= BDCEAG=U</a:t>
            </a:r>
            <a:br>
              <a:rPr lang="en-US" altLang="zh-CN" dirty="0"/>
            </a:br>
            <a:r>
              <a:rPr lang="en-US" altLang="zh-CN" dirty="0"/>
              <a:t>          BDE</a:t>
            </a:r>
            <a:r>
              <a:rPr lang="zh-CN" altLang="en-US" dirty="0"/>
              <a:t>：</a:t>
            </a:r>
            <a:r>
              <a:rPr lang="en-US" altLang="zh-CN" dirty="0"/>
              <a:t>E--&gt;A,A--&gt;G,AB--&gt;C,</a:t>
            </a:r>
          </a:p>
          <a:p>
            <a:pPr marL="0" indent="0">
              <a:buNone/>
            </a:pPr>
            <a:r>
              <a:rPr lang="en-US" altLang="zh-CN" dirty="0"/>
              <a:t>                  </a:t>
            </a:r>
            <a:r>
              <a:rPr lang="zh-CN" altLang="en-US" dirty="0"/>
              <a:t>所以</a:t>
            </a:r>
            <a:r>
              <a:rPr lang="en-US" altLang="zh-CN" dirty="0"/>
              <a:t>BDE</a:t>
            </a:r>
            <a:r>
              <a:rPr lang="en-US" altLang="zh-CN" baseline="30000" dirty="0"/>
              <a:t> +</a:t>
            </a:r>
            <a:r>
              <a:rPr lang="en-US" altLang="zh-CN" dirty="0"/>
              <a:t>= BDEAGC=U</a:t>
            </a:r>
            <a:br>
              <a:rPr lang="en-US" altLang="zh-CN"/>
            </a:br>
            <a:endParaRPr lang="en-US" altLang="zh-CN" dirty="0"/>
          </a:p>
          <a:p>
            <a:pPr marL="0" indent="0">
              <a:buNone/>
            </a:pPr>
            <a:endParaRPr lang="zh-CN" altLang="zh-CN" sz="4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831</Words>
  <Application>Microsoft Office PowerPoint</Application>
  <PresentationFormat>全屏显示(4:3)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Monotype Sorts</vt:lpstr>
      <vt:lpstr>华文琥珀</vt:lpstr>
      <vt:lpstr>微软雅黑</vt:lpstr>
      <vt:lpstr>Arial</vt:lpstr>
      <vt:lpstr>Calibri</vt:lpstr>
      <vt:lpstr>Times New Roman</vt:lpstr>
      <vt:lpstr>Wingdings</vt:lpstr>
      <vt:lpstr>数据库系统概论</vt:lpstr>
      <vt:lpstr>规范化 </vt:lpstr>
      <vt:lpstr>候选码求解的方法</vt:lpstr>
      <vt:lpstr>候选码求解的方法</vt:lpstr>
      <vt:lpstr>候选码求解的方法</vt:lpstr>
      <vt:lpstr>候选码求解的方法</vt:lpstr>
      <vt:lpstr>候选码求解的方法</vt:lpstr>
      <vt:lpstr>候选码求解的方法</vt:lpstr>
      <vt:lpstr>候选码求解的方法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David yonggang</cp:lastModifiedBy>
  <cp:revision>95</cp:revision>
  <dcterms:created xsi:type="dcterms:W3CDTF">2018-05-07T14:05:26Z</dcterms:created>
  <dcterms:modified xsi:type="dcterms:W3CDTF">2020-04-01T13:33:35Z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2052-10.1.0.7346</vt:lpwstr>
  </property>
</Properties>
</file>