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535" r:id="rId2"/>
    <p:sldId id="536" r:id="rId3"/>
    <p:sldId id="537" r:id="rId4"/>
    <p:sldId id="533" r:id="rId5"/>
    <p:sldId id="534" r:id="rId6"/>
    <p:sldId id="256" r:id="rId7"/>
    <p:sldId id="258" r:id="rId8"/>
    <p:sldId id="412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6" r:id="rId48"/>
    <p:sldId id="307" r:id="rId49"/>
    <p:sldId id="308" r:id="rId50"/>
    <p:sldId id="309" r:id="rId51"/>
    <p:sldId id="312" r:id="rId52"/>
    <p:sldId id="313" r:id="rId53"/>
    <p:sldId id="314" r:id="rId54"/>
    <p:sldId id="315" r:id="rId55"/>
    <p:sldId id="321" r:id="rId56"/>
    <p:sldId id="323" r:id="rId57"/>
    <p:sldId id="324" r:id="rId58"/>
    <p:sldId id="325" r:id="rId59"/>
    <p:sldId id="332" r:id="rId60"/>
    <p:sldId id="333" r:id="rId61"/>
    <p:sldId id="337" r:id="rId62"/>
    <p:sldId id="338" r:id="rId63"/>
    <p:sldId id="532" r:id="rId64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00FF"/>
    <a:srgbClr val="0066FF"/>
    <a:srgbClr val="D9FDA5"/>
    <a:srgbClr val="D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94659" autoAdjust="0"/>
  </p:normalViewPr>
  <p:slideViewPr>
    <p:cSldViewPr snapToObjects="1">
      <p:cViewPr varScale="1">
        <p:scale>
          <a:sx n="125" d="100"/>
          <a:sy n="125" d="100"/>
        </p:scale>
        <p:origin x="1584" y="82"/>
      </p:cViewPr>
      <p:guideLst>
        <p:guide orient="horz" pos="2142"/>
        <p:guide pos="2880"/>
      </p:guideLst>
    </p:cSldViewPr>
  </p:slideViewPr>
  <p:outlineViewPr>
    <p:cViewPr>
      <p:scale>
        <a:sx n="33" d="100"/>
        <a:sy n="33" d="100"/>
      </p:scale>
      <p:origin x="0" y="18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28BFF6B-A1A8-4463-9214-B114DD063D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2F741E2-DF9C-4612-8306-2CF7D10AD9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noProof="1"/>
            </a:lvl1pPr>
          </a:lstStyle>
          <a:p>
            <a:pPr>
              <a:defRPr/>
            </a:pPr>
            <a:fld id="{1D557796-EEBA-4DBC-B322-5BD63D8678F2}" type="datetimeFigureOut">
              <a:rPr lang="zh-CN" altLang="en-US"/>
              <a:pPr>
                <a:defRPr/>
              </a:pPr>
              <a:t>2020/4/6</a:t>
            </a:fld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A6DB8C6-B9A6-4BCA-8EC4-8FEC99AA47A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0A821A3-9C24-4363-9A56-1684F8B0481C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F4B53D6-8679-4FFE-9106-597104095A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1CB54B2-BAA4-4F06-98EC-CFCBF736CE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15BC5A8-66ED-42FD-9707-BEFA383793C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3410" y="-27305"/>
            <a:ext cx="7772400" cy="85979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0674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694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6513"/>
            <a:ext cx="2057400" cy="62309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6513"/>
            <a:ext cx="6019800" cy="62309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644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8776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46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820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147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5806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11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818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782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_副本">
            <a:extLst>
              <a:ext uri="{FF2B5EF4-FFF2-40B4-BE49-F238E27FC236}">
                <a16:creationId xmlns:a16="http://schemas.microsoft.com/office/drawing/2014/main" id="{36ECB04C-EE74-48DE-987E-60031AFFB8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9050" y="838200"/>
            <a:ext cx="9158288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图片2">
            <a:extLst>
              <a:ext uri="{FF2B5EF4-FFF2-40B4-BE49-F238E27FC236}">
                <a16:creationId xmlns:a16="http://schemas.microsoft.com/office/drawing/2014/main" id="{88BA55EC-25A7-4CE5-837B-0C158B5EC1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6453188"/>
            <a:ext cx="91630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图片2">
            <a:extLst>
              <a:ext uri="{FF2B5EF4-FFF2-40B4-BE49-F238E27FC236}">
                <a16:creationId xmlns:a16="http://schemas.microsoft.com/office/drawing/2014/main" id="{0B87F76B-AEAB-4D1C-8519-B2BAEF255E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5400"/>
            <a:ext cx="9163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514B3C5C-0D6C-47CF-9873-D91BD70F00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6513"/>
            <a:ext cx="8229600" cy="100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7FF073CC-080A-49C7-8654-E92D9DFAFA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DA555F70-BAC0-4405-B379-413C89C7DD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032" name="WordArt 8">
            <a:extLst>
              <a:ext uri="{FF2B5EF4-FFF2-40B4-BE49-F238E27FC236}">
                <a16:creationId xmlns:a16="http://schemas.microsoft.com/office/drawing/2014/main" id="{4208927F-89A2-4F80-BD0D-E4247D3FA319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 rot="-1980000">
            <a:off x="1908175" y="2205038"/>
            <a:ext cx="5337175" cy="2976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033" name="Text Box 10">
            <a:extLst>
              <a:ext uri="{FF2B5EF4-FFF2-40B4-BE49-F238E27FC236}">
                <a16:creationId xmlns:a16="http://schemas.microsoft.com/office/drawing/2014/main" id="{58AB95CE-5F64-422B-AE77-22543F221A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5763" y="6516688"/>
            <a:ext cx="41036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>
            <a:extLst>
              <a:ext uri="{FF2B5EF4-FFF2-40B4-BE49-F238E27FC236}">
                <a16:creationId xmlns:a16="http://schemas.microsoft.com/office/drawing/2014/main" id="{1B4089E6-81A0-408E-A094-F8CCF15D44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pPr eaLnBrk="1" hangingPunct="1"/>
            <a:endParaRPr lang="zh-CN" altLang="zh-CN" sz="3600"/>
          </a:p>
        </p:txBody>
      </p:sp>
      <p:sp>
        <p:nvSpPr>
          <p:cNvPr id="3074" name="副标题 2">
            <a:extLst>
              <a:ext uri="{FF2B5EF4-FFF2-40B4-BE49-F238E27FC236}">
                <a16:creationId xmlns:a16="http://schemas.microsoft.com/office/drawing/2014/main" id="{1CC3C061-3FC1-469D-9131-8ADA777BB2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>
              <a:solidFill>
                <a:srgbClr val="898989"/>
              </a:solidFill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99453424-443E-404D-B64E-382903144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>
            <a:extLst>
              <a:ext uri="{FF2B5EF4-FFF2-40B4-BE49-F238E27FC236}">
                <a16:creationId xmlns:a16="http://schemas.microsoft.com/office/drawing/2014/main" id="{9A3A10D9-17A6-4C02-A33E-562B9743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05" y="790664"/>
            <a:ext cx="8208962" cy="511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SzPct val="100000"/>
            </a:pPr>
            <a:r>
              <a:rPr lang="zh-CN" altLang="en-US" sz="6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数据库系统概论</a:t>
            </a:r>
            <a:endParaRPr lang="en-US" altLang="en-US" sz="6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ctr">
              <a:buSzPct val="100000"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An Introduction to Database System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ctr">
              <a:buSzPct val="100000"/>
            </a:pPr>
            <a:endParaRPr lang="zh-CN" altLang="en-US" sz="6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3">
              <a:buSzPct val="100000"/>
            </a:pPr>
            <a:r>
              <a:rPr lang="zh-CN" altLang="en-US" sz="3600" b="1" dirty="0">
                <a:solidFill>
                  <a:srgbClr val="FFFFFF"/>
                </a:solidFill>
              </a:rPr>
              <a:t>第一篇 基础篇 </a:t>
            </a:r>
            <a:r>
              <a:rPr lang="zh-CN" altLang="en-US" sz="3600" b="1" dirty="0">
                <a:solidFill>
                  <a:srgbClr val="92D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√</a:t>
            </a:r>
            <a:endParaRPr lang="en-US" altLang="zh-CN" sz="3600" b="1" dirty="0">
              <a:solidFill>
                <a:srgbClr val="92D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3">
              <a:buSzPct val="100000"/>
            </a:pPr>
            <a:r>
              <a:rPr lang="zh-CN" altLang="en-US" sz="3600" b="1" dirty="0">
                <a:solidFill>
                  <a:srgbClr val="FFFFFF"/>
                </a:solidFill>
              </a:rPr>
              <a:t>第二篇 设计与应用开发篇</a:t>
            </a:r>
            <a:endParaRPr lang="en-US" altLang="zh-CN" sz="3600" b="1" dirty="0">
              <a:solidFill>
                <a:srgbClr val="FFFFFF"/>
              </a:solidFill>
            </a:endParaRPr>
          </a:p>
          <a:p>
            <a:pPr lvl="3">
              <a:buSzPct val="100000"/>
            </a:pPr>
            <a:r>
              <a:rPr lang="zh-CN" altLang="en-US" sz="3600" b="1" dirty="0">
                <a:solidFill>
                  <a:srgbClr val="FFFFFF"/>
                </a:solidFill>
              </a:rPr>
              <a:t>第三篇 系统篇</a:t>
            </a:r>
            <a:br>
              <a:rPr lang="zh-CN" altLang="en-US" sz="6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</a:b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FC23613C-A63D-41EE-9108-2602DE713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568950"/>
            <a:ext cx="52562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endParaRPr lang="zh-CN" altLang="en-US" sz="2400" b="1">
              <a:solidFill>
                <a:schemeClr val="bg1"/>
              </a:solidFill>
              <a:latin typeface="Times-Roman" charset="0"/>
              <a:ea typeface="隶书" panose="02010509060101010101" pitchFamily="49" charset="-122"/>
              <a:sym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53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>
            <a:extLst>
              <a:ext uri="{FF2B5EF4-FFF2-40B4-BE49-F238E27FC236}">
                <a16:creationId xmlns:a16="http://schemas.microsoft.com/office/drawing/2014/main" id="{935BA4A3-EFA5-4FC4-8F2F-6675CCECF6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7170" name="内容占位符 2">
            <a:extLst>
              <a:ext uri="{FF2B5EF4-FFF2-40B4-BE49-F238E27FC236}">
                <a16:creationId xmlns:a16="http://schemas.microsoft.com/office/drawing/2014/main" id="{C8E7EC52-8826-49F3-8E28-D00A84D1C1E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311775"/>
          </a:xfrm>
        </p:spPr>
        <p:txBody>
          <a:bodyPr/>
          <a:lstStyle/>
          <a:p>
            <a:pPr marL="800100" lvl="1" indent="-342900" algn="l">
              <a:lnSpc>
                <a:spcPct val="150000"/>
              </a:lnSpc>
              <a:buSzPct val="87000"/>
            </a:pP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DOM</a:t>
            </a:r>
            <a:r>
              <a:rPr lang="zh-CN" altLang="en-US" dirty="0"/>
              <a:t>与模式设计关系不大，只用到三元组：</a:t>
            </a:r>
            <a:r>
              <a:rPr lang="en-US" altLang="zh-CN" dirty="0">
                <a:highlight>
                  <a:srgbClr val="FFFF00"/>
                </a:highlight>
              </a:rPr>
              <a:t>R&lt;U,F&gt;</a:t>
            </a:r>
            <a:endParaRPr lang="zh-CN" altLang="en-US" dirty="0">
              <a:highlight>
                <a:srgbClr val="FFFF00"/>
              </a:highlight>
            </a:endParaRPr>
          </a:p>
          <a:p>
            <a:pPr marL="800100" lvl="1" indent="-342900" algn="l">
              <a:lnSpc>
                <a:spcPct val="150000"/>
              </a:lnSpc>
              <a:buSzPct val="87000"/>
            </a:pPr>
            <a:endParaRPr lang="zh-CN" altLang="en-US" dirty="0"/>
          </a:p>
          <a:p>
            <a:pPr marL="800100" lvl="1" indent="-342900" algn="l">
              <a:lnSpc>
                <a:spcPct val="150000"/>
              </a:lnSpc>
              <a:buSzPct val="87000"/>
            </a:pPr>
            <a:r>
              <a:rPr lang="zh-CN" altLang="en-US" dirty="0"/>
              <a:t>二维表</a:t>
            </a:r>
            <a:r>
              <a:rPr lang="zh-CN" altLang="en-US" dirty="0">
                <a:solidFill>
                  <a:srgbClr val="0066FF"/>
                </a:solidFill>
              </a:rPr>
              <a:t>每个分量必须是不可分开的数据项。</a:t>
            </a:r>
          </a:p>
          <a:p>
            <a:pPr marL="800100" lvl="1" indent="-342900" algn="l">
              <a:lnSpc>
                <a:spcPct val="150000"/>
              </a:lnSpc>
              <a:buSzPct val="87000"/>
            </a:pPr>
            <a:r>
              <a:rPr lang="zh-CN" altLang="en-US" dirty="0"/>
              <a:t>满足了这个条件的关系模式就属于：</a:t>
            </a:r>
            <a:endParaRPr lang="en-US" altLang="zh-CN" dirty="0"/>
          </a:p>
          <a:p>
            <a:pPr marL="800100" lvl="1" indent="-342900" algn="l">
              <a:lnSpc>
                <a:spcPct val="150000"/>
              </a:lnSpc>
              <a:buSzPct val="87000"/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第一范式（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1NF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Box 3">
            <a:extLst>
              <a:ext uri="{FF2B5EF4-FFF2-40B4-BE49-F238E27FC236}">
                <a16:creationId xmlns:a16="http://schemas.microsoft.com/office/drawing/2014/main" id="{775A4CE2-0F26-4805-B34F-33050B1AE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194" name="文本框 4">
            <a:extLst>
              <a:ext uri="{FF2B5EF4-FFF2-40B4-BE49-F238E27FC236}">
                <a16:creationId xmlns:a16="http://schemas.microsoft.com/office/drawing/2014/main" id="{A72A0A95-F86B-4FA7-8E5F-C0D3BD37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AE7C686-2A74-4274-8808-8E91387B608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A7E5D79-3363-4A71-BD65-A5D04A71D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982663"/>
            <a:ext cx="8372475" cy="5256212"/>
          </a:xfrm>
          <a:ln>
            <a:miter/>
          </a:ln>
        </p:spPr>
        <p:txBody>
          <a:bodyPr/>
          <a:lstStyle/>
          <a:p>
            <a:pPr>
              <a:lnSpc>
                <a:spcPct val="150000"/>
              </a:lnSpc>
              <a:buSzTx/>
            </a:pPr>
            <a:r>
              <a:rPr lang="zh-CN" altLang="en-US" noProof="1">
                <a:solidFill>
                  <a:srgbClr val="0066FF"/>
                </a:solidFill>
                <a:sym typeface="Calibri" panose="020F0502020204030204" pitchFamily="34" charset="0"/>
              </a:rPr>
              <a:t>数据依赖</a:t>
            </a:r>
          </a:p>
          <a:p>
            <a:pPr>
              <a:lnSpc>
                <a:spcPct val="150000"/>
              </a:lnSpc>
              <a:buSzTx/>
            </a:pPr>
            <a:r>
              <a:rPr lang="zh-CN" altLang="en-US" sz="2000" noProof="1">
                <a:sym typeface="Calibri" panose="020F0502020204030204" pitchFamily="34" charset="0"/>
              </a:rPr>
              <a:t>是一个关系内部</a:t>
            </a:r>
            <a:r>
              <a:rPr lang="zh-CN" altLang="en-US" sz="2000" u="sng" noProof="1">
                <a:highlight>
                  <a:srgbClr val="FFFF00"/>
                </a:highlight>
                <a:sym typeface="Calibri" panose="020F0502020204030204" pitchFamily="34" charset="0"/>
              </a:rPr>
              <a:t>属性与属性</a:t>
            </a:r>
            <a:r>
              <a:rPr lang="zh-CN" altLang="en-US" sz="2000" noProof="1">
                <a:sym typeface="Calibri" panose="020F0502020204030204" pitchFamily="34" charset="0"/>
              </a:rPr>
              <a:t>之间的一种</a:t>
            </a:r>
            <a:r>
              <a:rPr lang="zh-CN" altLang="en-US" sz="2000" noProof="1">
                <a:highlight>
                  <a:srgbClr val="FFFF00"/>
                </a:highlight>
                <a:sym typeface="Calibri" panose="020F0502020204030204" pitchFamily="34" charset="0"/>
              </a:rPr>
              <a:t>约束</a:t>
            </a:r>
            <a:r>
              <a:rPr lang="zh-CN" altLang="en-US" sz="2000" noProof="1">
                <a:sym typeface="Calibri" panose="020F0502020204030204" pitchFamily="34" charset="0"/>
              </a:rPr>
              <a:t>关系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通过属性间值的相等与否体现出来的数据间相互联系</a:t>
            </a:r>
            <a:endParaRPr lang="en-US" altLang="en-US" sz="2380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是现实世界属性间相互联系的抽象</a:t>
            </a:r>
            <a:endParaRPr lang="en-US" altLang="en-US" sz="2565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是数据内在的性质</a:t>
            </a:r>
            <a:endParaRPr lang="en-US" altLang="en-US" sz="2565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是语义的体现</a:t>
            </a:r>
          </a:p>
          <a:p>
            <a:pPr>
              <a:lnSpc>
                <a:spcPct val="150000"/>
              </a:lnSpc>
              <a:buSzTx/>
            </a:pPr>
            <a:r>
              <a:rPr lang="zh-CN" altLang="en-US" sz="2200" noProof="1">
                <a:sym typeface="Calibri" panose="020F0502020204030204" pitchFamily="34" charset="0"/>
              </a:rPr>
              <a:t>主要类型</a:t>
            </a:r>
            <a:r>
              <a:rPr lang="en-US" altLang="zh-CN" sz="2200" noProof="1">
                <a:sym typeface="Calibri" panose="020F0502020204030204" pitchFamily="34" charset="0"/>
              </a:rPr>
              <a:t>:</a:t>
            </a:r>
          </a:p>
          <a:p>
            <a:pPr marL="627380" lvl="1" algn="l">
              <a:lnSpc>
                <a:spcPct val="150000"/>
              </a:lnSpc>
              <a:buSzTx/>
            </a:pPr>
            <a:r>
              <a:rPr lang="zh-CN" altLang="en-US" sz="2200" noProof="1">
                <a:solidFill>
                  <a:srgbClr val="0066FF"/>
                </a:solidFill>
                <a:cs typeface="+mn-ea"/>
                <a:sym typeface="Calibri" panose="020F0502020204030204" pitchFamily="34" charset="0"/>
              </a:rPr>
              <a:t>函数依赖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（</a:t>
            </a:r>
            <a:r>
              <a:rPr lang="en-US" altLang="zh-CN" sz="2200" noProof="1">
                <a:cs typeface="+mn-ea"/>
                <a:sym typeface="Calibri" panose="020F0502020204030204" pitchFamily="34" charset="0"/>
              </a:rPr>
              <a:t>Functional Dependency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，简记为</a:t>
            </a:r>
            <a:r>
              <a:rPr lang="en-US" altLang="zh-CN" sz="2200" noProof="1">
                <a:cs typeface="+mn-ea"/>
                <a:sym typeface="Calibri" panose="020F0502020204030204" pitchFamily="34" charset="0"/>
              </a:rPr>
              <a:t>FD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）</a:t>
            </a:r>
          </a:p>
          <a:p>
            <a:pPr marL="627380" lvl="1" algn="l">
              <a:lnSpc>
                <a:spcPct val="150000"/>
              </a:lnSpc>
              <a:buSzTx/>
            </a:pPr>
            <a:r>
              <a:rPr lang="zh-CN" altLang="en-US" sz="2200" noProof="1">
                <a:solidFill>
                  <a:srgbClr val="0066FF"/>
                </a:solidFill>
                <a:cs typeface="+mn-ea"/>
                <a:sym typeface="Calibri" panose="020F0502020204030204" pitchFamily="34" charset="0"/>
              </a:rPr>
              <a:t>多值依赖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（</a:t>
            </a:r>
            <a:r>
              <a:rPr lang="en-US" altLang="zh-CN" sz="2200" noProof="1">
                <a:cs typeface="+mn-ea"/>
                <a:sym typeface="Calibri" panose="020F0502020204030204" pitchFamily="34" charset="0"/>
              </a:rPr>
              <a:t>Multi-Valued Dependency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，简记为</a:t>
            </a:r>
            <a:r>
              <a:rPr lang="en-US" altLang="zh-CN" sz="2200" noProof="1">
                <a:cs typeface="+mn-ea"/>
                <a:sym typeface="Calibri" panose="020F0502020204030204" pitchFamily="34" charset="0"/>
              </a:rPr>
              <a:t>MVD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）</a:t>
            </a:r>
            <a:endParaRPr lang="zh-CN" altLang="en-US" noProof="1">
              <a:cs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Box 3">
            <a:extLst>
              <a:ext uri="{FF2B5EF4-FFF2-40B4-BE49-F238E27FC236}">
                <a16:creationId xmlns:a16="http://schemas.microsoft.com/office/drawing/2014/main" id="{36D4B275-6B07-4905-A19A-6BDC75D07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9218" name="文本框 4">
            <a:extLst>
              <a:ext uri="{FF2B5EF4-FFF2-40B4-BE49-F238E27FC236}">
                <a16:creationId xmlns:a16="http://schemas.microsoft.com/office/drawing/2014/main" id="{B95BA9EA-EA38-48DF-9D7A-2DB75CEDC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49A7FCB-EF05-4338-83E4-B5763B8E2A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28CEC0F-3235-4B0C-9C02-31FB829D8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50" y="985838"/>
            <a:ext cx="8474075" cy="5756275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  <a:buSzTx/>
            </a:pPr>
            <a:r>
              <a:rPr lang="zh-CN" altLang="en-US" noProof="1">
                <a:solidFill>
                  <a:srgbClr val="0066FF"/>
                </a:solidFill>
                <a:sym typeface="Calibri" panose="020F0502020204030204" pitchFamily="34" charset="0"/>
              </a:rPr>
              <a:t>函数依赖</a:t>
            </a:r>
            <a:r>
              <a:rPr lang="zh-CN" altLang="en-US" noProof="1">
                <a:sym typeface="Calibri" panose="020F0502020204030204" pitchFamily="34" charset="0"/>
              </a:rPr>
              <a:t>普遍存在于现实生活中：</a:t>
            </a:r>
            <a:endParaRPr lang="en-US" altLang="en-US" noProof="1">
              <a:sym typeface="Calibri" panose="020F0502020204030204" pitchFamily="34" charset="0"/>
            </a:endParaRPr>
          </a:p>
          <a:p>
            <a:pPr marL="800100" lvl="1" indent="-342900" algn="l">
              <a:lnSpc>
                <a:spcPct val="120000"/>
              </a:lnSpc>
              <a:buSzTx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描述一个学生关系，可以有学号、姓名、系名等属性。</a:t>
            </a:r>
            <a:endParaRPr lang="en-US" altLang="zh-CN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一个学号只对应一个学生，一个学生只在一个系中学习</a:t>
            </a:r>
            <a:endParaRPr lang="en-US" altLang="zh-CN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noProof="1">
                <a:cs typeface="+mn-ea"/>
                <a:sym typeface="宋体" panose="02010600030101010101" pitchFamily="2" charset="-122"/>
              </a:rPr>
              <a:t>“</a:t>
            </a:r>
            <a:r>
              <a:rPr lang="zh-CN" altLang="en-US" noProof="1">
                <a:cs typeface="+mn-ea"/>
                <a:sym typeface="Calibri" panose="020F0502020204030204" pitchFamily="34" charset="0"/>
              </a:rPr>
              <a:t>学号</a:t>
            </a:r>
            <a:r>
              <a:rPr lang="zh-CN" altLang="en-US" noProof="1">
                <a:cs typeface="+mn-ea"/>
                <a:sym typeface="宋体" panose="02010600030101010101" pitchFamily="2" charset="-122"/>
              </a:rPr>
              <a:t>”</a:t>
            </a:r>
            <a:r>
              <a:rPr lang="zh-CN" altLang="en-US" noProof="1">
                <a:cs typeface="+mn-ea"/>
                <a:sym typeface="Calibri" panose="020F0502020204030204" pitchFamily="34" charset="0"/>
              </a:rPr>
              <a:t>确定后，学生姓名及所在系的值就被唯一确定。</a:t>
            </a:r>
            <a:endParaRPr lang="en-US" altLang="zh-CN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en-US" noProof="1">
              <a:cs typeface="+mn-ea"/>
              <a:sym typeface="Calibri" panose="020F0502020204030204" pitchFamily="34" charset="0"/>
            </a:endParaRPr>
          </a:p>
          <a:p>
            <a:pPr marL="800100" lvl="1" indent="-342900" algn="l">
              <a:lnSpc>
                <a:spcPct val="120000"/>
              </a:lnSpc>
              <a:buSzTx/>
            </a:pPr>
            <a:r>
              <a:rPr lang="en-US" altLang="zh-CN" noProof="1">
                <a:cs typeface="+mn-ea"/>
              </a:rPr>
              <a:t>Sname=f(Sno)</a:t>
            </a:r>
            <a:r>
              <a:rPr lang="zh-CN" altLang="en-US" noProof="1">
                <a:cs typeface="+mn-ea"/>
              </a:rPr>
              <a:t>，</a:t>
            </a:r>
            <a:r>
              <a:rPr lang="en-US" altLang="zh-CN" noProof="1">
                <a:cs typeface="+mn-ea"/>
              </a:rPr>
              <a:t>Sdept=f(Sno)</a:t>
            </a:r>
            <a:endParaRPr lang="zh-CN" altLang="en-US" noProof="1">
              <a:cs typeface="+mn-ea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noProof="1">
                <a:cs typeface="+mn-ea"/>
              </a:rPr>
              <a:t>Sno</a:t>
            </a:r>
            <a:r>
              <a:rPr lang="zh-CN" altLang="en-US" noProof="1">
                <a:cs typeface="+mn-ea"/>
              </a:rPr>
              <a:t>函数决定</a:t>
            </a:r>
            <a:r>
              <a:rPr lang="en-US" altLang="zh-CN" noProof="1">
                <a:cs typeface="+mn-ea"/>
              </a:rPr>
              <a:t>Sname</a:t>
            </a: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noProof="1">
                <a:cs typeface="+mn-ea"/>
              </a:rPr>
              <a:t>Sno</a:t>
            </a:r>
            <a:r>
              <a:rPr lang="zh-CN" altLang="en-US" noProof="1">
                <a:cs typeface="+mn-ea"/>
              </a:rPr>
              <a:t>函数决定</a:t>
            </a:r>
            <a:r>
              <a:rPr lang="en-US" altLang="zh-CN" noProof="1">
                <a:cs typeface="+mn-ea"/>
              </a:rPr>
              <a:t>Sdept</a:t>
            </a:r>
            <a:endParaRPr lang="zh-CN" altLang="en-US" noProof="1">
              <a:cs typeface="+mn-ea"/>
            </a:endParaRPr>
          </a:p>
          <a:p>
            <a:pPr lvl="2" algn="l">
              <a:lnSpc>
                <a:spcPct val="120000"/>
              </a:lnSpc>
              <a:buSzPct val="87000"/>
              <a:buFont typeface="Wingdings" panose="05000000000000000000" pitchFamily="2" charset="2"/>
              <a:buNone/>
            </a:pPr>
            <a:r>
              <a:rPr lang="zh-CN" altLang="en-US" noProof="1">
                <a:cs typeface="+mn-ea"/>
              </a:rPr>
              <a:t>记作：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Sno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→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Sname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，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Sno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→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Sdept</a:t>
            </a:r>
            <a:endParaRPr lang="en-US" altLang="zh-CN" noProof="1">
              <a:solidFill>
                <a:srgbClr val="0066FF"/>
              </a:solidFill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3">
            <a:extLst>
              <a:ext uri="{FF2B5EF4-FFF2-40B4-BE49-F238E27FC236}">
                <a16:creationId xmlns:a16="http://schemas.microsoft.com/office/drawing/2014/main" id="{9D0B42D8-1389-4C69-BE31-409F99591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242" name="文本框 4">
            <a:extLst>
              <a:ext uri="{FF2B5EF4-FFF2-40B4-BE49-F238E27FC236}">
                <a16:creationId xmlns:a16="http://schemas.microsoft.com/office/drawing/2014/main" id="{8A64EB7E-0018-4B0B-A632-F1880B7FF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B786E21-953B-441A-BB73-DCE7069F61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 </a:t>
            </a:r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DF7E32F-13EB-4903-9D71-96677ABE27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[</a:t>
            </a:r>
            <a:r>
              <a:rPr lang="zh-CN" altLang="en-US" dirty="0">
                <a:sym typeface="Calibri" panose="020F0502020204030204" pitchFamily="34" charset="0"/>
              </a:rPr>
              <a:t>例</a:t>
            </a:r>
            <a:r>
              <a:rPr lang="en-US" altLang="zh-CN" dirty="0">
                <a:sym typeface="Calibri" panose="020F0502020204030204" pitchFamily="34" charset="0"/>
              </a:rPr>
              <a:t>6.1] </a:t>
            </a:r>
            <a:r>
              <a:rPr lang="zh-CN" altLang="en-US" dirty="0">
                <a:sym typeface="Calibri" panose="020F0502020204030204" pitchFamily="34" charset="0"/>
              </a:rPr>
              <a:t>建立一个描述学校教务的数据库。</a:t>
            </a:r>
            <a:br>
              <a:rPr lang="zh-CN" altLang="en-US" dirty="0">
                <a:sym typeface="Calibri" panose="020F0502020204030204" pitchFamily="34" charset="0"/>
              </a:rPr>
            </a:br>
            <a:r>
              <a:rPr lang="zh-CN" altLang="en-US" dirty="0">
                <a:sym typeface="Calibri" panose="020F0502020204030204" pitchFamily="34" charset="0"/>
              </a:rPr>
              <a:t>涉及的对象包括：	</a:t>
            </a: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学号（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所在系（</a:t>
            </a:r>
            <a:r>
              <a:rPr lang="en-US" altLang="zh-CN" dirty="0" err="1">
                <a:sym typeface="Calibri" panose="020F0502020204030204" pitchFamily="34" charset="0"/>
              </a:rPr>
              <a:t>Sdept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系主任姓名（</a:t>
            </a:r>
            <a:r>
              <a:rPr lang="en-US" altLang="zh-CN" dirty="0" err="1">
                <a:sym typeface="Calibri" panose="020F0502020204030204" pitchFamily="34" charset="0"/>
              </a:rPr>
              <a:t>Mname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课程号（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成绩（</a:t>
            </a:r>
            <a:r>
              <a:rPr lang="en-US" altLang="zh-CN" dirty="0">
                <a:sym typeface="Calibri" panose="020F0502020204030204" pitchFamily="34" charset="0"/>
              </a:rPr>
              <a:t>Grade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Box 3">
            <a:extLst>
              <a:ext uri="{FF2B5EF4-FFF2-40B4-BE49-F238E27FC236}">
                <a16:creationId xmlns:a16="http://schemas.microsoft.com/office/drawing/2014/main" id="{74301504-6394-46C9-9D8D-51C89045C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1266" name="文本框 4">
            <a:extLst>
              <a:ext uri="{FF2B5EF4-FFF2-40B4-BE49-F238E27FC236}">
                <a16:creationId xmlns:a16="http://schemas.microsoft.com/office/drawing/2014/main" id="{FE28481F-837E-47AB-9B5C-B198DF85E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215B864-E5E0-49A9-8607-94EA6C3C74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12B9F8A-B6D6-4D27-B56E-0B75C9FD49A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3850" y="1052513"/>
            <a:ext cx="8640763" cy="5599112"/>
          </a:xfrm>
        </p:spPr>
        <p:txBody>
          <a:bodyPr/>
          <a:lstStyle/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假设学校教务的数据库模式用一个单一的关系模式</a:t>
            </a:r>
            <a:r>
              <a:rPr lang="en-US" altLang="zh-CN" dirty="0">
                <a:sym typeface="Calibri" panose="020F0502020204030204" pitchFamily="34" charset="0"/>
              </a:rPr>
              <a:t>Student</a:t>
            </a:r>
            <a:r>
              <a:rPr lang="zh-CN" altLang="en-US" dirty="0">
                <a:sym typeface="Calibri" panose="020F0502020204030204" pitchFamily="34" charset="0"/>
              </a:rPr>
              <a:t>来表示，则</a:t>
            </a:r>
            <a:r>
              <a:rPr lang="zh-CN" altLang="en-US" i="1" dirty="0">
                <a:sym typeface="Calibri" panose="020F0502020204030204" pitchFamily="34" charset="0"/>
              </a:rPr>
              <a:t>该关系模式的属性集合</a:t>
            </a:r>
            <a:r>
              <a:rPr lang="zh-CN" altLang="en-US" dirty="0">
                <a:sym typeface="Calibri" panose="020F0502020204030204" pitchFamily="34" charset="0"/>
              </a:rPr>
              <a:t>为：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U 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＝{</a:t>
            </a:r>
            <a:r>
              <a:rPr lang="en-US" altLang="zh-CN" dirty="0" err="1">
                <a:highlight>
                  <a:srgbClr val="FFFF00"/>
                </a:highlight>
                <a:sym typeface="Calibri" panose="020F0502020204030204" pitchFamily="34" charset="0"/>
              </a:rPr>
              <a:t>Sno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highlight>
                  <a:srgbClr val="FFFF00"/>
                </a:highlight>
                <a:sym typeface="Calibri" panose="020F0502020204030204" pitchFamily="34" charset="0"/>
              </a:rPr>
              <a:t>Sdept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highlight>
                  <a:srgbClr val="FFFF00"/>
                </a:highlight>
                <a:sym typeface="Calibri" panose="020F0502020204030204" pitchFamily="34" charset="0"/>
              </a:rPr>
              <a:t>Mname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highlight>
                  <a:srgbClr val="FFFF00"/>
                </a:highlight>
                <a:sym typeface="Calibri" panose="020F0502020204030204" pitchFamily="34" charset="0"/>
              </a:rPr>
              <a:t>Cno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, Grade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}  </a:t>
            </a:r>
          </a:p>
          <a:p>
            <a:pPr lvl="2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现实世界的已知事实（语义）：</a:t>
            </a:r>
          </a:p>
          <a:p>
            <a:pPr lvl="3" indent="-2286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一个系有若干学生， 但一个学生只属于一个系；</a:t>
            </a:r>
          </a:p>
          <a:p>
            <a:pPr lvl="3" indent="-2286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一个系只有一名（正职）负责人；</a:t>
            </a:r>
          </a:p>
          <a:p>
            <a:pPr lvl="3" indent="-2286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一个学生可以选修多门课程，每门课程有若干学生选修；</a:t>
            </a:r>
          </a:p>
          <a:p>
            <a:pPr lvl="3" indent="-2286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每个学生学习每一门课程有一个成绩。  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3">
            <a:extLst>
              <a:ext uri="{FF2B5EF4-FFF2-40B4-BE49-F238E27FC236}">
                <a16:creationId xmlns:a16="http://schemas.microsoft.com/office/drawing/2014/main" id="{2524F33C-A993-4404-8D0A-8C3EAD777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2290" name="文本框 4">
            <a:extLst>
              <a:ext uri="{FF2B5EF4-FFF2-40B4-BE49-F238E27FC236}">
                <a16:creationId xmlns:a16="http://schemas.microsoft.com/office/drawing/2014/main" id="{79AF416B-6088-4180-BF02-F2344A098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D1D85B5-B248-4EDA-970C-9241E11F5C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EE1BE0A-CAF7-4F59-9A2E-4A2236BBCF9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2413" y="1069975"/>
            <a:ext cx="8686800" cy="5095875"/>
          </a:xfrm>
        </p:spPr>
        <p:txBody>
          <a:bodyPr/>
          <a:lstStyle/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由此可得到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属性组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上的一组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函数依赖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F</a:t>
            </a:r>
            <a:r>
              <a:rPr lang="zh-CN" altLang="en-US" dirty="0">
                <a:sym typeface="Calibri" panose="020F0502020204030204" pitchFamily="34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ym typeface="Calibri" panose="020F0502020204030204" pitchFamily="34" charset="0"/>
              </a:rPr>
              <a:t>  </a:t>
            </a:r>
            <a:r>
              <a:rPr lang="zh-CN" altLang="en-US" sz="2400" dirty="0">
                <a:sym typeface="Calibri" panose="020F0502020204030204" pitchFamily="34" charset="0"/>
              </a:rPr>
              <a:t>     </a:t>
            </a:r>
            <a:r>
              <a:rPr lang="en-US" altLang="zh-CN" sz="2400" dirty="0">
                <a:sym typeface="Calibri" panose="020F0502020204030204" pitchFamily="34" charset="0"/>
              </a:rPr>
              <a:t>F={</a:t>
            </a:r>
            <a:r>
              <a:rPr lang="en-US" altLang="zh-CN" sz="2400" dirty="0" err="1">
                <a:sym typeface="Calibri" panose="020F0502020204030204" pitchFamily="34" charset="0"/>
              </a:rPr>
              <a:t>Sno→Sdept</a:t>
            </a:r>
            <a:r>
              <a:rPr lang="en-US" altLang="zh-CN" sz="2400" dirty="0">
                <a:sym typeface="Calibri" panose="020F0502020204030204" pitchFamily="34" charset="0"/>
              </a:rPr>
              <a:t>, </a:t>
            </a:r>
            <a:r>
              <a:rPr lang="en-US" altLang="zh-CN" sz="2400" dirty="0" err="1">
                <a:sym typeface="Calibri" panose="020F0502020204030204" pitchFamily="34" charset="0"/>
              </a:rPr>
              <a:t>Sdept</a:t>
            </a:r>
            <a:r>
              <a:rPr lang="en-US" altLang="zh-CN" sz="2400" dirty="0">
                <a:sym typeface="Calibri" panose="020F0502020204030204" pitchFamily="34" charset="0"/>
              </a:rPr>
              <a:t>→ </a:t>
            </a:r>
            <a:r>
              <a:rPr lang="en-US" altLang="zh-CN" sz="2400" dirty="0" err="1">
                <a:sym typeface="Calibri" panose="020F0502020204030204" pitchFamily="34" charset="0"/>
              </a:rPr>
              <a:t>Mname</a:t>
            </a:r>
            <a:r>
              <a:rPr lang="en-US" altLang="zh-CN" sz="2400" dirty="0">
                <a:sym typeface="Calibri" panose="020F0502020204030204" pitchFamily="34" charset="0"/>
              </a:rPr>
              <a:t>, (</a:t>
            </a:r>
            <a:r>
              <a:rPr lang="en-US" altLang="zh-CN" sz="2400" dirty="0" err="1">
                <a:sym typeface="Calibri" panose="020F0502020204030204" pitchFamily="34" charset="0"/>
              </a:rPr>
              <a:t>Sno</a:t>
            </a:r>
            <a:r>
              <a:rPr lang="en-US" altLang="zh-CN" sz="2400" dirty="0">
                <a:sym typeface="Calibri" panose="020F0502020204030204" pitchFamily="34" charset="0"/>
              </a:rPr>
              <a:t>, </a:t>
            </a:r>
            <a:r>
              <a:rPr lang="en-US" altLang="zh-CN" sz="2400" dirty="0" err="1">
                <a:sym typeface="Calibri" panose="020F0502020204030204" pitchFamily="34" charset="0"/>
              </a:rPr>
              <a:t>Cno</a:t>
            </a:r>
            <a:r>
              <a:rPr lang="en-US" altLang="zh-CN" sz="2400" dirty="0">
                <a:sym typeface="Calibri" panose="020F0502020204030204" pitchFamily="34" charset="0"/>
              </a:rPr>
              <a:t>)→ Grade}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DE6D6F-2D8A-48F0-A939-934584F01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745" y="2564940"/>
            <a:ext cx="7683369" cy="30752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>
            <a:extLst>
              <a:ext uri="{FF2B5EF4-FFF2-40B4-BE49-F238E27FC236}">
                <a16:creationId xmlns:a16="http://schemas.microsoft.com/office/drawing/2014/main" id="{8A7D1BF2-3E00-4A86-BE43-91E47DA99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3314" name="文本框 4">
            <a:extLst>
              <a:ext uri="{FF2B5EF4-FFF2-40B4-BE49-F238E27FC236}">
                <a16:creationId xmlns:a16="http://schemas.microsoft.com/office/drawing/2014/main" id="{A40445FC-438B-4E27-BCE0-13894C1D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3315" name="Rectangle 1026">
            <a:extLst>
              <a:ext uri="{FF2B5EF4-FFF2-40B4-BE49-F238E27FC236}">
                <a16:creationId xmlns:a16="http://schemas.microsoft.com/office/drawing/2014/main" id="{8631A0B9-86D9-407C-BEF3-4D500233FB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5364" name="Rectangle 1027">
            <a:extLst>
              <a:ext uri="{FF2B5EF4-FFF2-40B4-BE49-F238E27FC236}">
                <a16:creationId xmlns:a16="http://schemas.microsoft.com/office/drawing/2014/main" id="{97CB95F6-67E7-49CD-B1D4-7F0360F55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  <a:ln>
            <a:miter/>
          </a:ln>
        </p:spPr>
        <p:txBody>
          <a:bodyPr/>
          <a:lstStyle/>
          <a:p>
            <a:pPr>
              <a:lnSpc>
                <a:spcPct val="150000"/>
              </a:lnSpc>
              <a:buSzTx/>
            </a:pPr>
            <a:r>
              <a:rPr lang="zh-CN" altLang="en-US" sz="2400" noProof="1">
                <a:sym typeface="Calibri" panose="020F0502020204030204" pitchFamily="34" charset="0"/>
              </a:rPr>
              <a:t>关系模式{</a:t>
            </a:r>
            <a:r>
              <a:rPr lang="en-US" altLang="zh-CN" sz="2400" noProof="1">
                <a:solidFill>
                  <a:srgbClr val="FF0000"/>
                </a:solidFill>
                <a:sym typeface="Calibri" panose="020F0502020204030204" pitchFamily="34" charset="0"/>
              </a:rPr>
              <a:t>Sno, Sdept, Mname, Cno, Grade</a:t>
            </a:r>
            <a:r>
              <a:rPr lang="zh-CN" altLang="en-US" sz="2400" noProof="1">
                <a:sym typeface="Calibri" panose="020F0502020204030204" pitchFamily="34" charset="0"/>
              </a:rPr>
              <a:t>}中存在的问题</a:t>
            </a:r>
            <a:endParaRPr lang="en-US" altLang="zh-CN" sz="2400" noProof="1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buSzTx/>
            </a:pP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1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  <a:r>
              <a:rPr lang="zh-CN" altLang="en-US" sz="1800" noProof="1">
                <a:solidFill>
                  <a:srgbClr val="0066FF"/>
                </a:solidFill>
                <a:sym typeface="Calibri" panose="020F0502020204030204" pitchFamily="34" charset="0"/>
              </a:rPr>
              <a:t>数据冗余</a:t>
            </a:r>
          </a:p>
          <a:p>
            <a:pPr lvl="1" indent="-285750" algn="l">
              <a:lnSpc>
                <a:spcPct val="150000"/>
              </a:lnSpc>
              <a:buSzTx/>
            </a:pP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浪费大量的存储空间</a:t>
            </a:r>
            <a:r>
              <a:rPr lang="en-US" altLang="zh-CN" sz="1800" noProof="1">
                <a:cs typeface="+mn-ea"/>
                <a:sym typeface="Calibri" panose="020F0502020204030204" pitchFamily="34" charset="0"/>
              </a:rPr>
              <a:t>:</a:t>
            </a: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每一个系主任的姓名重复出现</a:t>
            </a:r>
          </a:p>
          <a:p>
            <a:pPr>
              <a:lnSpc>
                <a:spcPct val="150000"/>
              </a:lnSpc>
              <a:buSzTx/>
            </a:pP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2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  <a:r>
              <a:rPr lang="zh-CN" altLang="en-US" sz="1800" noProof="1">
                <a:solidFill>
                  <a:srgbClr val="0066FF"/>
                </a:solidFill>
                <a:sym typeface="Calibri" panose="020F0502020204030204" pitchFamily="34" charset="0"/>
              </a:rPr>
              <a:t>更新异常</a:t>
            </a: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Update Anomalies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</a:p>
          <a:p>
            <a:pPr lvl="1" algn="l">
              <a:lnSpc>
                <a:spcPct val="150000"/>
              </a:lnSpc>
              <a:buSzTx/>
            </a:pP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更新数据时，维护代价大</a:t>
            </a:r>
            <a:r>
              <a:rPr lang="en-US" altLang="zh-CN" sz="1800" noProof="1">
                <a:cs typeface="+mn-ea"/>
                <a:sym typeface="Calibri" panose="020F0502020204030204" pitchFamily="34" charset="0"/>
              </a:rPr>
              <a:t>:</a:t>
            </a: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某系更换系主任后，须修改有关的每一个元组。</a:t>
            </a:r>
          </a:p>
          <a:p>
            <a:pPr>
              <a:buSzTx/>
            </a:pP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3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  <a:r>
              <a:rPr lang="zh-CN" altLang="en-US" sz="1800" noProof="1">
                <a:solidFill>
                  <a:srgbClr val="0066FF"/>
                </a:solidFill>
                <a:sym typeface="Calibri" panose="020F0502020204030204" pitchFamily="34" charset="0"/>
              </a:rPr>
              <a:t>插入异常</a:t>
            </a: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Insertion Anomalies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</a:p>
          <a:p>
            <a:pPr lvl="1" indent="-285750" algn="l">
              <a:lnSpc>
                <a:spcPct val="150000"/>
              </a:lnSpc>
              <a:buSzTx/>
            </a:pP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    如果一个系刚成立，尚无学生，则无法把这个系及其系主任存入数据库。</a:t>
            </a:r>
          </a:p>
          <a:p>
            <a:pPr>
              <a:lnSpc>
                <a:spcPct val="150000"/>
              </a:lnSpc>
              <a:buSzTx/>
            </a:pP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4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  <a:r>
              <a:rPr lang="zh-CN" altLang="en-US" sz="1800" noProof="1">
                <a:solidFill>
                  <a:srgbClr val="0066FF"/>
                </a:solidFill>
                <a:sym typeface="Calibri" panose="020F0502020204030204" pitchFamily="34" charset="0"/>
              </a:rPr>
              <a:t>删除异常</a:t>
            </a: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Deletion Anomalies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</a:p>
          <a:p>
            <a:pPr lvl="1" algn="l">
              <a:lnSpc>
                <a:spcPct val="150000"/>
              </a:lnSpc>
              <a:buSzTx/>
            </a:pP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如果某个系的学生全部毕业了， 则在删除该系学生信息的同时，把这个系及其系主任的信息也丢掉了。</a:t>
            </a:r>
          </a:p>
          <a:p>
            <a:pPr lvl="1" algn="l">
              <a:lnSpc>
                <a:spcPct val="150000"/>
              </a:lnSpc>
              <a:buSzTx/>
            </a:pPr>
            <a:endParaRPr lang="zh-CN" altLang="en-US" sz="1800" noProof="1"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>
            <a:extLst>
              <a:ext uri="{FF2B5EF4-FFF2-40B4-BE49-F238E27FC236}">
                <a16:creationId xmlns:a16="http://schemas.microsoft.com/office/drawing/2014/main" id="{2B11D516-7E6F-49B0-A843-A10225246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4338" name="文本框 4">
            <a:extLst>
              <a:ext uri="{FF2B5EF4-FFF2-40B4-BE49-F238E27FC236}">
                <a16:creationId xmlns:a16="http://schemas.microsoft.com/office/drawing/2014/main" id="{0F734BF1-64EA-44C1-AD1D-D02D7DD6C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4339" name="Rectangle 1026">
            <a:extLst>
              <a:ext uri="{FF2B5EF4-FFF2-40B4-BE49-F238E27FC236}">
                <a16:creationId xmlns:a16="http://schemas.microsoft.com/office/drawing/2014/main" id="{8D8535E5-8AA6-4BF2-9088-355F6957A5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4340" name="Rectangle 1027">
            <a:extLst>
              <a:ext uri="{FF2B5EF4-FFF2-40B4-BE49-F238E27FC236}">
                <a16:creationId xmlns:a16="http://schemas.microsoft.com/office/drawing/2014/main" id="{191F12A9-0B53-4031-8272-9F5E4BF834A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14325" y="1076325"/>
            <a:ext cx="8723313" cy="54483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结论</a:t>
            </a:r>
            <a:endParaRPr lang="zh-CN" altLang="en-US" sz="3200" dirty="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ym typeface="Calibri" panose="020F0502020204030204" pitchFamily="34" charset="0"/>
              </a:rPr>
              <a:t>           Student</a:t>
            </a:r>
            <a:r>
              <a:rPr lang="zh-CN" altLang="en-US" sz="2000" dirty="0">
                <a:sym typeface="Calibri" panose="020F0502020204030204" pitchFamily="34" charset="0"/>
              </a:rPr>
              <a:t>关系模式不是一个好的模式。一个</a:t>
            </a:r>
            <a:r>
              <a:rPr lang="zh-CN" altLang="en-US" sz="2000" dirty="0">
                <a:sym typeface="宋体" panose="02010600030101010101" pitchFamily="2" charset="-122"/>
              </a:rPr>
              <a:t>“</a:t>
            </a:r>
            <a:r>
              <a:rPr lang="zh-CN" altLang="en-US" sz="2000" dirty="0">
                <a:sym typeface="Calibri" panose="020F0502020204030204" pitchFamily="34" charset="0"/>
              </a:rPr>
              <a:t>好</a:t>
            </a:r>
            <a:r>
              <a:rPr lang="zh-CN" altLang="en-US" sz="2000" dirty="0">
                <a:sym typeface="宋体" panose="02010600030101010101" pitchFamily="2" charset="-122"/>
              </a:rPr>
              <a:t>”</a:t>
            </a:r>
            <a:r>
              <a:rPr lang="zh-CN" altLang="en-US" sz="2000" dirty="0">
                <a:sym typeface="Calibri" panose="020F0502020204030204" pitchFamily="34" charset="0"/>
              </a:rPr>
              <a:t>的模式应当不会发生</a:t>
            </a:r>
            <a:r>
              <a:rPr lang="zh-CN" altLang="en-US" sz="2000" u="sng" dirty="0">
                <a:sym typeface="Calibri" panose="020F0502020204030204" pitchFamily="34" charset="0"/>
              </a:rPr>
              <a:t>插入异常、删除异常和更新异常</a:t>
            </a:r>
            <a:r>
              <a:rPr lang="zh-CN" altLang="en-US" sz="2000" dirty="0">
                <a:sym typeface="Calibri" panose="020F0502020204030204" pitchFamily="34" charset="0"/>
              </a:rPr>
              <a:t>，</a:t>
            </a:r>
            <a:r>
              <a:rPr lang="zh-CN" altLang="en-US" sz="2000" u="sng" dirty="0">
                <a:sym typeface="Calibri" panose="020F0502020204030204" pitchFamily="34" charset="0"/>
              </a:rPr>
              <a:t>数据冗余</a:t>
            </a:r>
            <a:r>
              <a:rPr lang="zh-CN" altLang="en-US" sz="2000" dirty="0">
                <a:sym typeface="Calibri" panose="020F0502020204030204" pitchFamily="34" charset="0"/>
              </a:rPr>
              <a:t>应尽可能少。</a:t>
            </a:r>
            <a:endParaRPr lang="en-US" altLang="en-US" sz="2000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原因</a:t>
            </a:r>
            <a:endParaRPr lang="zh-CN" altLang="en-US" sz="3200" dirty="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ym typeface="Calibri" panose="020F0502020204030204" pitchFamily="34" charset="0"/>
              </a:rPr>
              <a:t>          由存在于模式中的某些</a:t>
            </a:r>
            <a:r>
              <a:rPr lang="zh-CN" altLang="en-US" sz="2000" u="sng" dirty="0">
                <a:sym typeface="Calibri" panose="020F0502020204030204" pitchFamily="34" charset="0"/>
              </a:rPr>
              <a:t>数据依赖</a:t>
            </a:r>
            <a:r>
              <a:rPr lang="zh-CN" altLang="en-US" sz="2000" dirty="0">
                <a:sym typeface="Calibri" panose="020F0502020204030204" pitchFamily="34" charset="0"/>
              </a:rPr>
              <a:t>引起的。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解决方法</a:t>
            </a:r>
            <a:endParaRPr lang="zh-CN" altLang="en-US" sz="3200" dirty="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ym typeface="Calibri" panose="020F0502020204030204" pitchFamily="34" charset="0"/>
              </a:rPr>
              <a:t>         用</a:t>
            </a:r>
            <a:r>
              <a:rPr lang="zh-CN" altLang="en-US" sz="2000" u="sng" dirty="0">
                <a:sym typeface="Calibri" panose="020F0502020204030204" pitchFamily="34" charset="0"/>
              </a:rPr>
              <a:t>规范化理论</a:t>
            </a:r>
            <a:r>
              <a:rPr lang="zh-CN" altLang="en-US" sz="2000" dirty="0">
                <a:sym typeface="Calibri" panose="020F0502020204030204" pitchFamily="34" charset="0"/>
              </a:rPr>
              <a:t>改造关系模式来消除其中不合适的数据依赖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3">
            <a:extLst>
              <a:ext uri="{FF2B5EF4-FFF2-40B4-BE49-F238E27FC236}">
                <a16:creationId xmlns:a16="http://schemas.microsoft.com/office/drawing/2014/main" id="{A152D729-4A5B-4B34-973C-468B223C8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5362" name="文本框 4">
            <a:extLst>
              <a:ext uri="{FF2B5EF4-FFF2-40B4-BE49-F238E27FC236}">
                <a16:creationId xmlns:a16="http://schemas.microsoft.com/office/drawing/2014/main" id="{440B1772-09D6-4034-A311-F5B7DFD6A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5363" name="Rectangle 1026">
            <a:extLst>
              <a:ext uri="{FF2B5EF4-FFF2-40B4-BE49-F238E27FC236}">
                <a16:creationId xmlns:a16="http://schemas.microsoft.com/office/drawing/2014/main" id="{7FF11DA1-C034-4B6B-8E36-CD2C46FB0D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5364" name="Rectangle 1027">
            <a:extLst>
              <a:ext uri="{FF2B5EF4-FFF2-40B4-BE49-F238E27FC236}">
                <a16:creationId xmlns:a16="http://schemas.microsoft.com/office/drawing/2014/main" id="{12EB4C4E-9B61-47BA-A8DB-594F6D68F6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把这个单一的模式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Calibri" panose="020F0502020204030204" pitchFamily="34" charset="0"/>
              </a:rPr>
              <a:t>拆</a:t>
            </a:r>
            <a:r>
              <a:rPr lang="zh-CN" altLang="en-US" dirty="0">
                <a:sym typeface="Calibri" panose="020F0502020204030204" pitchFamily="34" charset="0"/>
              </a:rPr>
              <a:t>成三个关系模式：</a:t>
            </a:r>
            <a:endParaRPr lang="en-US" altLang="en-US" dirty="0">
              <a:sym typeface="Calibri" panose="020F0502020204030204" pitchFamily="34" charset="0"/>
            </a:endParaRPr>
          </a:p>
          <a:p>
            <a:pPr lvl="2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S(</a:t>
            </a:r>
            <a:r>
              <a:rPr lang="en-US" altLang="zh-CN" dirty="0" err="1">
                <a:sym typeface="Calibri" panose="020F0502020204030204" pitchFamily="34" charset="0"/>
              </a:rPr>
              <a:t>Sno,Sdept,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Sno</a:t>
            </a:r>
            <a:r>
              <a:rPr lang="en-US" altLang="zh-CN" dirty="0">
                <a:solidFill>
                  <a:srgbClr val="00B050"/>
                </a:solidFill>
                <a:sym typeface="Calibri" panose="020F0502020204030204" pitchFamily="34" charset="0"/>
              </a:rPr>
              <a:t> → 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Sdept</a:t>
            </a:r>
            <a:r>
              <a:rPr lang="en-US" altLang="zh-CN" dirty="0">
                <a:sym typeface="Calibri" panose="020F0502020204030204" pitchFamily="34" charset="0"/>
              </a:rPr>
              <a:t>);</a:t>
            </a:r>
            <a:endParaRPr lang="zh-CN" altLang="en-US" dirty="0">
              <a:sym typeface="Calibri" panose="020F0502020204030204" pitchFamily="34" charset="0"/>
            </a:endParaRPr>
          </a:p>
          <a:p>
            <a:pPr lvl="2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SC(</a:t>
            </a:r>
            <a:r>
              <a:rPr lang="en-US" altLang="zh-CN" dirty="0" err="1">
                <a:sym typeface="Calibri" panose="020F0502020204030204" pitchFamily="34" charset="0"/>
              </a:rPr>
              <a:t>Sno,Cno,Grade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dirty="0">
                <a:solidFill>
                  <a:srgbClr val="00B050"/>
                </a:solidFill>
                <a:sym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Sno,Cno</a:t>
            </a:r>
            <a:r>
              <a:rPr lang="en-US" altLang="zh-CN" dirty="0">
                <a:solidFill>
                  <a:srgbClr val="00B050"/>
                </a:solidFill>
                <a:sym typeface="Calibri" panose="020F0502020204030204" pitchFamily="34" charset="0"/>
              </a:rPr>
              <a:t>) → Grade</a:t>
            </a:r>
            <a:r>
              <a:rPr lang="en-US" altLang="zh-CN" dirty="0">
                <a:sym typeface="Calibri" panose="020F0502020204030204" pitchFamily="34" charset="0"/>
              </a:rPr>
              <a:t>);</a:t>
            </a:r>
            <a:endParaRPr lang="zh-CN" altLang="en-US" dirty="0">
              <a:sym typeface="Calibri" panose="020F0502020204030204" pitchFamily="34" charset="0"/>
            </a:endParaRPr>
          </a:p>
          <a:p>
            <a:pPr lvl="2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DEPT(</a:t>
            </a:r>
            <a:r>
              <a:rPr lang="en-US" altLang="zh-CN" dirty="0" err="1">
                <a:sym typeface="Calibri" panose="020F0502020204030204" pitchFamily="34" charset="0"/>
              </a:rPr>
              <a:t>Sdept,Mname,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Sdept</a:t>
            </a:r>
            <a:r>
              <a:rPr lang="en-US" altLang="zh-CN" dirty="0">
                <a:solidFill>
                  <a:srgbClr val="00B050"/>
                </a:solidFill>
                <a:sym typeface="Calibri" panose="020F0502020204030204" pitchFamily="34" charset="0"/>
              </a:rPr>
              <a:t> → 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Mname</a:t>
            </a:r>
            <a:r>
              <a:rPr lang="en-US" altLang="zh-CN" dirty="0">
                <a:sym typeface="Calibri" panose="020F0502020204030204" pitchFamily="34" charset="0"/>
              </a:rPr>
              <a:t>);</a:t>
            </a: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ym typeface="Calibri" panose="020F0502020204030204" pitchFamily="34" charset="0"/>
              </a:rPr>
              <a:t>        这三个模式都不会发生插入异常、删除异常的问题，数据的冗余也得到了控制。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3">
            <a:extLst>
              <a:ext uri="{FF2B5EF4-FFF2-40B4-BE49-F238E27FC236}">
                <a16:creationId xmlns:a16="http://schemas.microsoft.com/office/drawing/2014/main" id="{E81DA013-FD57-4DD0-8AC8-901816CCAB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16386" name="文本占位符 4">
            <a:extLst>
              <a:ext uri="{FF2B5EF4-FFF2-40B4-BE49-F238E27FC236}">
                <a16:creationId xmlns:a16="http://schemas.microsoft.com/office/drawing/2014/main" id="{2CC7A892-FE4B-4C97-9C45-8EC0E5F569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8675" y="908050"/>
            <a:ext cx="7858125" cy="54292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6.2.1 </a:t>
            </a:r>
            <a:r>
              <a:rPr lang="zh-CN" altLang="en-US">
                <a:solidFill>
                  <a:srgbClr val="00B050"/>
                </a:solidFill>
                <a:sym typeface="Calibri" panose="020F0502020204030204" pitchFamily="34" charset="0"/>
              </a:rPr>
              <a:t> 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5F0DBF2-F849-4613-9BB8-9F8F5D8A1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71587"/>
            <a:ext cx="76200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4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3">
            <a:extLst>
              <a:ext uri="{FF2B5EF4-FFF2-40B4-BE49-F238E27FC236}">
                <a16:creationId xmlns:a16="http://schemas.microsoft.com/office/drawing/2014/main" id="{2A873E99-8167-4F63-A6C0-FEB1914544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600">
                <a:sym typeface="Calibri" panose="020F0502020204030204" pitchFamily="34" charset="0"/>
              </a:rPr>
              <a:t>6.2.1 </a:t>
            </a:r>
            <a:r>
              <a:rPr lang="zh-CN" altLang="en-US" sz="3600">
                <a:sym typeface="Calibri" panose="020F0502020204030204" pitchFamily="34" charset="0"/>
              </a:rPr>
              <a:t>函数依赖</a:t>
            </a:r>
          </a:p>
        </p:txBody>
      </p:sp>
      <p:sp>
        <p:nvSpPr>
          <p:cNvPr id="17410" name="文本占位符 4">
            <a:extLst>
              <a:ext uri="{FF2B5EF4-FFF2-40B4-BE49-F238E27FC236}">
                <a16:creationId xmlns:a16="http://schemas.microsoft.com/office/drawing/2014/main" id="{34E121A5-EA3F-4CAD-920F-198DACA0C5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55650" y="1095375"/>
            <a:ext cx="7859713" cy="5213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sym typeface="Calibri" panose="020F0502020204030204" pitchFamily="34" charset="0"/>
              </a:rPr>
              <a:t>1.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  <a:endParaRPr lang="en-US" altLang="en-US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微软雅黑" panose="020B0503020204020204" pitchFamily="34" charset="-122"/>
              </a:rPr>
              <a:t>2.</a:t>
            </a:r>
            <a:r>
              <a:rPr lang="zh-CN" altLang="en-US">
                <a:sym typeface="微软雅黑" panose="020B0503020204020204" pitchFamily="34" charset="-122"/>
              </a:rPr>
              <a:t>平凡函数依赖与非平凡函数依赖</a:t>
            </a:r>
            <a:endParaRPr lang="en-US" altLang="en-US"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微软雅黑" panose="020B0503020204020204" pitchFamily="34" charset="-122"/>
              </a:rPr>
              <a:t>3.</a:t>
            </a:r>
            <a:r>
              <a:rPr lang="zh-CN" altLang="en-US">
                <a:sym typeface="微软雅黑" panose="020B0503020204020204" pitchFamily="34" charset="-122"/>
              </a:rPr>
              <a:t>完全函数依赖与部分函数依赖</a:t>
            </a:r>
            <a:endParaRPr lang="en-US" altLang="en-US"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微软雅黑" panose="020B0503020204020204" pitchFamily="34" charset="-122"/>
              </a:rPr>
              <a:t>4.</a:t>
            </a:r>
            <a:r>
              <a:rPr lang="zh-CN" altLang="en-US">
                <a:sym typeface="微软雅黑" panose="020B0503020204020204" pitchFamily="34" charset="-122"/>
              </a:rPr>
              <a:t>传递函数依赖</a:t>
            </a:r>
            <a:endParaRPr lang="en-US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rgbClr val="00B050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3">
            <a:extLst>
              <a:ext uri="{FF2B5EF4-FFF2-40B4-BE49-F238E27FC236}">
                <a16:creationId xmlns:a16="http://schemas.microsoft.com/office/drawing/2014/main" id="{7E48C519-42BA-486D-9C3D-72A545C73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8434" name="文本框 4">
            <a:extLst>
              <a:ext uri="{FF2B5EF4-FFF2-40B4-BE49-F238E27FC236}">
                <a16:creationId xmlns:a16="http://schemas.microsoft.com/office/drawing/2014/main" id="{712C1662-74A6-4427-9950-0F08CB1F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C3D1284-3520-4AAB-B628-BBC8012D21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1.</a:t>
            </a:r>
            <a:r>
              <a:rPr lang="zh-CN" altLang="en-US" sz="3600">
                <a:sym typeface="微软雅黑" panose="020B0503020204020204" pitchFamily="34" charset="-122"/>
              </a:rPr>
              <a:t>  函数依赖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19D640D-4898-47E0-A772-F2666C815E8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【定义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6.1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】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设</a:t>
            </a:r>
            <a:r>
              <a:rPr lang="en-US" altLang="zh-CN" sz="2400" i="1" dirty="0">
                <a:sym typeface="Calibri" panose="020F0502020204030204" pitchFamily="34" charset="0"/>
              </a:rPr>
              <a:t>R(U)</a:t>
            </a:r>
            <a:r>
              <a:rPr lang="zh-CN" altLang="en-US" sz="2400" dirty="0">
                <a:sym typeface="Calibri" panose="020F0502020204030204" pitchFamily="34" charset="0"/>
              </a:rPr>
              <a:t>是一个属性集</a:t>
            </a:r>
            <a:r>
              <a:rPr lang="en-US" altLang="zh-CN" sz="2400" i="1" dirty="0">
                <a:sym typeface="Calibri" panose="020F0502020204030204" pitchFamily="34" charset="0"/>
              </a:rPr>
              <a:t>U</a:t>
            </a:r>
            <a:r>
              <a:rPr lang="zh-CN" altLang="en-US" sz="2400" dirty="0">
                <a:sym typeface="Calibri" panose="020F0502020204030204" pitchFamily="34" charset="0"/>
              </a:rPr>
              <a:t>上的关系模式，</a:t>
            </a:r>
            <a:r>
              <a:rPr lang="en-US" altLang="zh-CN" sz="2400" i="1" dirty="0">
                <a:sym typeface="Calibri" panose="020F0502020204030204" pitchFamily="34" charset="0"/>
              </a:rPr>
              <a:t>X</a:t>
            </a:r>
            <a:r>
              <a:rPr lang="zh-CN" altLang="en-US" sz="2400" dirty="0">
                <a:sym typeface="Calibri" panose="020F0502020204030204" pitchFamily="34" charset="0"/>
              </a:rPr>
              <a:t>和</a:t>
            </a:r>
            <a:r>
              <a:rPr lang="en-US" altLang="zh-CN" sz="2400" i="1" dirty="0">
                <a:sym typeface="Calibri" panose="020F0502020204030204" pitchFamily="34" charset="0"/>
              </a:rPr>
              <a:t>Y</a:t>
            </a:r>
            <a:r>
              <a:rPr lang="zh-CN" altLang="en-US" sz="2400" dirty="0">
                <a:sym typeface="Calibri" panose="020F0502020204030204" pitchFamily="34" charset="0"/>
              </a:rPr>
              <a:t>是</a:t>
            </a:r>
            <a:r>
              <a:rPr lang="en-US" altLang="zh-CN" sz="2400" i="1" dirty="0">
                <a:sym typeface="Calibri" panose="020F0502020204030204" pitchFamily="34" charset="0"/>
              </a:rPr>
              <a:t>U</a:t>
            </a:r>
            <a:r>
              <a:rPr lang="zh-CN" altLang="en-US" sz="2400" dirty="0">
                <a:sym typeface="Calibri" panose="020F0502020204030204" pitchFamily="34" charset="0"/>
              </a:rPr>
              <a:t>的子集。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sym typeface="Calibri" panose="020F0502020204030204" pitchFamily="34" charset="0"/>
              </a:rPr>
              <a:t>若</a:t>
            </a:r>
            <a:endParaRPr lang="en-US" altLang="zh-CN" sz="2400" dirty="0">
              <a:solidFill>
                <a:srgbClr val="FF0000"/>
              </a:solidFill>
              <a:highlight>
                <a:srgbClr val="FFFF00"/>
              </a:highlight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对于</a:t>
            </a:r>
            <a:r>
              <a:rPr lang="en-US" altLang="zh-CN" sz="2400" i="1" dirty="0">
                <a:sym typeface="Calibri" panose="020F0502020204030204" pitchFamily="34" charset="0"/>
              </a:rPr>
              <a:t>R(U)</a:t>
            </a:r>
            <a:r>
              <a:rPr lang="zh-CN" altLang="en-US" sz="2400" dirty="0">
                <a:sym typeface="Calibri" panose="020F0502020204030204" pitchFamily="34" charset="0"/>
              </a:rPr>
              <a:t>的任意一个可能的关系</a:t>
            </a:r>
            <a:r>
              <a:rPr lang="en-US" altLang="zh-CN" sz="2400" i="1" dirty="0">
                <a:sym typeface="Calibri" panose="020F0502020204030204" pitchFamily="34" charset="0"/>
              </a:rPr>
              <a:t>r</a:t>
            </a:r>
            <a:r>
              <a:rPr lang="zh-CN" altLang="en-US" sz="2400" dirty="0">
                <a:sym typeface="Calibri" panose="020F0502020204030204" pitchFamily="34" charset="0"/>
              </a:rPr>
              <a:t>，</a:t>
            </a:r>
            <a:r>
              <a:rPr lang="en-US" altLang="zh-CN" sz="2400" i="1" dirty="0">
                <a:sym typeface="Calibri" panose="020F0502020204030204" pitchFamily="34" charset="0"/>
              </a:rPr>
              <a:t>r</a:t>
            </a:r>
            <a:r>
              <a:rPr lang="zh-CN" altLang="en-US" sz="2400" dirty="0">
                <a:sym typeface="Calibri" panose="020F0502020204030204" pitchFamily="34" charset="0"/>
              </a:rPr>
              <a:t> 中不可能存在：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u="sng" dirty="0">
                <a:solidFill>
                  <a:srgbClr val="00B050"/>
                </a:solidFill>
                <a:sym typeface="Calibri" panose="020F0502020204030204" pitchFamily="34" charset="0"/>
              </a:rPr>
              <a:t>两个元组在</a:t>
            </a:r>
            <a:r>
              <a:rPr lang="en-US" altLang="zh-CN" sz="2400" i="1" u="sng" dirty="0">
                <a:solidFill>
                  <a:srgbClr val="00B050"/>
                </a:solidFill>
                <a:sym typeface="Calibri" panose="020F0502020204030204" pitchFamily="34" charset="0"/>
              </a:rPr>
              <a:t>X</a:t>
            </a:r>
            <a:r>
              <a:rPr lang="zh-CN" altLang="en-US" sz="2400" u="sng" dirty="0">
                <a:solidFill>
                  <a:srgbClr val="00B050"/>
                </a:solidFill>
                <a:sym typeface="Calibri" panose="020F0502020204030204" pitchFamily="34" charset="0"/>
              </a:rPr>
              <a:t>上的属性值相等</a:t>
            </a:r>
            <a:r>
              <a:rPr lang="zh-CN" altLang="en-US" sz="2400" dirty="0">
                <a:solidFill>
                  <a:srgbClr val="00B050"/>
                </a:solidFill>
                <a:sym typeface="Calibri" panose="020F0502020204030204" pitchFamily="34" charset="0"/>
              </a:rPr>
              <a:t>，而</a:t>
            </a:r>
            <a:r>
              <a:rPr lang="zh-CN" altLang="en-US" sz="2400" u="sng" dirty="0">
                <a:solidFill>
                  <a:srgbClr val="00B050"/>
                </a:solidFill>
                <a:sym typeface="Calibri" panose="020F0502020204030204" pitchFamily="34" charset="0"/>
              </a:rPr>
              <a:t>在</a:t>
            </a:r>
            <a:r>
              <a:rPr lang="en-US" altLang="zh-CN" sz="2400" i="1" u="sng" dirty="0">
                <a:solidFill>
                  <a:srgbClr val="00B050"/>
                </a:solidFill>
                <a:sym typeface="Calibri" panose="020F0502020204030204" pitchFamily="34" charset="0"/>
              </a:rPr>
              <a:t>Y</a:t>
            </a:r>
            <a:r>
              <a:rPr lang="zh-CN" altLang="en-US" sz="2400" u="sng" dirty="0">
                <a:solidFill>
                  <a:srgbClr val="00B050"/>
                </a:solidFill>
                <a:sym typeface="Calibri" panose="020F0502020204030204" pitchFamily="34" charset="0"/>
              </a:rPr>
              <a:t>上的属性值不等</a:t>
            </a:r>
            <a:r>
              <a:rPr lang="zh-CN" altLang="en-US" sz="2400" dirty="0">
                <a:sym typeface="Calibri" panose="020F0502020204030204" pitchFamily="34" charset="0"/>
              </a:rPr>
              <a:t>， 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sym typeface="Calibri" panose="020F0502020204030204" pitchFamily="34" charset="0"/>
              </a:rPr>
              <a:t>则</a:t>
            </a:r>
            <a:endParaRPr lang="en-US" altLang="zh-CN" sz="2400" dirty="0">
              <a:solidFill>
                <a:srgbClr val="FF0000"/>
              </a:solidFill>
              <a:highlight>
                <a:srgbClr val="FFFF00"/>
              </a:highlight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称“</a:t>
            </a:r>
            <a:r>
              <a:rPr lang="en-US" altLang="zh-CN" sz="2400" i="1" dirty="0">
                <a:solidFill>
                  <a:srgbClr val="FF00FF"/>
                </a:solidFill>
                <a:sym typeface="Calibri" panose="020F0502020204030204" pitchFamily="34" charset="0"/>
              </a:rPr>
              <a:t>X</a:t>
            </a:r>
            <a:r>
              <a:rPr lang="zh-CN" altLang="en-US" sz="2400" dirty="0">
                <a:solidFill>
                  <a:srgbClr val="FF00FF"/>
                </a:solidFill>
                <a:sym typeface="Calibri" panose="020F0502020204030204" pitchFamily="34" charset="0"/>
              </a:rPr>
              <a:t>函数确定</a:t>
            </a:r>
            <a:r>
              <a:rPr lang="en-US" altLang="zh-CN" sz="2400" i="1" dirty="0">
                <a:solidFill>
                  <a:srgbClr val="FF00FF"/>
                </a:solidFill>
                <a:sym typeface="Calibri" panose="020F0502020204030204" pitchFamily="34" charset="0"/>
              </a:rPr>
              <a:t>Y</a:t>
            </a:r>
            <a:r>
              <a:rPr lang="en-US" altLang="zh-CN" sz="2400" dirty="0">
                <a:sym typeface="Calibri" panose="020F0502020204030204" pitchFamily="34" charset="0"/>
              </a:rPr>
              <a:t>”</a:t>
            </a:r>
            <a:r>
              <a:rPr lang="zh-CN" altLang="en-US" sz="2400" dirty="0">
                <a:sym typeface="Calibri" panose="020F0502020204030204" pitchFamily="34" charset="0"/>
              </a:rPr>
              <a:t>或“</a:t>
            </a:r>
            <a:r>
              <a:rPr lang="en-US" altLang="zh-CN" sz="2400" i="1" dirty="0">
                <a:solidFill>
                  <a:srgbClr val="FF00FF"/>
                </a:solidFill>
                <a:sym typeface="Calibri" panose="020F0502020204030204" pitchFamily="34" charset="0"/>
              </a:rPr>
              <a:t>Y</a:t>
            </a:r>
            <a:r>
              <a:rPr lang="zh-CN" altLang="en-US" sz="2400" dirty="0">
                <a:solidFill>
                  <a:srgbClr val="FF00FF"/>
                </a:solidFill>
                <a:sym typeface="Calibri" panose="020F0502020204030204" pitchFamily="34" charset="0"/>
              </a:rPr>
              <a:t>函数依赖于</a:t>
            </a:r>
            <a:r>
              <a:rPr lang="en-US" altLang="zh-CN" sz="2400" i="1" dirty="0">
                <a:solidFill>
                  <a:srgbClr val="FF00FF"/>
                </a:solidFill>
                <a:sym typeface="Calibri" panose="020F0502020204030204" pitchFamily="34" charset="0"/>
              </a:rPr>
              <a:t>X</a:t>
            </a:r>
            <a:r>
              <a:rPr lang="en-US" altLang="zh-CN" sz="2400" dirty="0">
                <a:sym typeface="Calibri" panose="020F0502020204030204" pitchFamily="34" charset="0"/>
              </a:rPr>
              <a:t>”</a:t>
            </a:r>
            <a:r>
              <a:rPr lang="zh-CN" altLang="en-US" sz="2400" dirty="0">
                <a:sym typeface="Calibri" panose="020F0502020204030204" pitchFamily="34" charset="0"/>
              </a:rPr>
              <a:t>，记作</a:t>
            </a:r>
            <a:r>
              <a:rPr lang="en-US" altLang="zh-CN" sz="2400" i="1" dirty="0">
                <a:solidFill>
                  <a:srgbClr val="0066FF"/>
                </a:solidFill>
                <a:sym typeface="Calibri" panose="020F0502020204030204" pitchFamily="34" charset="0"/>
              </a:rPr>
              <a:t>X</a:t>
            </a:r>
            <a:r>
              <a:rPr lang="en-US" altLang="zh-CN" sz="2400" dirty="0">
                <a:solidFill>
                  <a:srgbClr val="0066FF"/>
                </a:solidFill>
                <a:sym typeface="Calibri" panose="020F0502020204030204" pitchFamily="34" charset="0"/>
              </a:rPr>
              <a:t>→</a:t>
            </a:r>
            <a:r>
              <a:rPr lang="en-US" altLang="zh-CN" sz="2400" i="1" dirty="0">
                <a:solidFill>
                  <a:srgbClr val="0066FF"/>
                </a:solidFill>
                <a:sym typeface="Calibri" panose="020F0502020204030204" pitchFamily="34" charset="0"/>
              </a:rPr>
              <a:t>Y</a:t>
            </a:r>
            <a:r>
              <a:rPr lang="zh-CN" altLang="en-US" sz="2400" dirty="0">
                <a:sym typeface="Calibri" panose="020F0502020204030204" pitchFamily="34" charset="0"/>
              </a:rPr>
              <a:t>。</a:t>
            </a:r>
            <a:endParaRPr lang="en-US" altLang="en-US" sz="2400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026">
            <a:extLst>
              <a:ext uri="{FF2B5EF4-FFF2-40B4-BE49-F238E27FC236}">
                <a16:creationId xmlns:a16="http://schemas.microsoft.com/office/drawing/2014/main" id="{BAB79ADB-2E99-4BC3-BB6D-7F9009D02A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/>
              <a:t>函数依赖（续）</a:t>
            </a:r>
          </a:p>
        </p:txBody>
      </p:sp>
      <p:sp>
        <p:nvSpPr>
          <p:cNvPr id="19458" name="Rectangle 1027">
            <a:extLst>
              <a:ext uri="{FF2B5EF4-FFF2-40B4-BE49-F238E27FC236}">
                <a16:creationId xmlns:a16="http://schemas.microsoft.com/office/drawing/2014/main" id="{992C7575-CF43-4B09-938E-1944859693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955675"/>
            <a:ext cx="8686800" cy="5095875"/>
          </a:xfrm>
        </p:spPr>
        <p:txBody>
          <a:bodyPr/>
          <a:lstStyle/>
          <a:p>
            <a:pPr marL="57150">
              <a:lnSpc>
                <a:spcPct val="120000"/>
              </a:lnSpc>
            </a:pPr>
            <a:r>
              <a:rPr lang="zh-CN" altLang="en-US" dirty="0"/>
              <a:t>[例]</a:t>
            </a:r>
            <a:r>
              <a:rPr lang="en-US" altLang="zh-CN" dirty="0"/>
              <a:t> Student(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Sname</a:t>
            </a:r>
            <a:r>
              <a:rPr lang="en-US" altLang="zh-CN" dirty="0"/>
              <a:t>, </a:t>
            </a:r>
            <a:r>
              <a:rPr lang="en-US" altLang="zh-CN" dirty="0" err="1"/>
              <a:t>Ssex</a:t>
            </a:r>
            <a:r>
              <a:rPr lang="en-US" altLang="zh-CN" dirty="0"/>
              <a:t>, Sage, </a:t>
            </a:r>
            <a:r>
              <a:rPr lang="en-US" altLang="zh-CN" dirty="0" err="1"/>
              <a:t>Sdept</a:t>
            </a:r>
            <a:r>
              <a:rPr lang="en-US" altLang="zh-CN" dirty="0"/>
              <a:t>),         </a:t>
            </a:r>
          </a:p>
          <a:p>
            <a:pPr marL="57150">
              <a:lnSpc>
                <a:spcPct val="12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假设不允许重名，则有</a:t>
            </a:r>
            <a:r>
              <a:rPr lang="en-US" altLang="zh-CN" dirty="0"/>
              <a:t>:</a:t>
            </a:r>
          </a:p>
          <a:p>
            <a:pPr marL="57150">
              <a:lnSpc>
                <a:spcPct val="110000"/>
              </a:lnSpc>
            </a:pPr>
            <a:r>
              <a:rPr lang="en-US" altLang="en-US" sz="2400" dirty="0"/>
              <a:t>	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→ </a:t>
            </a:r>
            <a:r>
              <a:rPr lang="en-US" altLang="zh-CN" sz="2400" dirty="0" err="1"/>
              <a:t>Ssex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→ Sage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→ </a:t>
            </a:r>
            <a:r>
              <a:rPr lang="en-US" altLang="zh-CN" sz="2400" dirty="0" err="1"/>
              <a:t>Sdept</a:t>
            </a:r>
            <a:r>
              <a:rPr lang="zh-CN" altLang="en-US" sz="2400" dirty="0"/>
              <a:t>，    </a:t>
            </a:r>
            <a:endParaRPr lang="en-US" altLang="zh-CN" sz="2400" dirty="0"/>
          </a:p>
          <a:p>
            <a:pPr marL="57150">
              <a:lnSpc>
                <a:spcPct val="110000"/>
              </a:lnSpc>
            </a:pPr>
            <a:r>
              <a:rPr lang="en-US" altLang="zh-CN" sz="2400" dirty="0"/>
              <a:t>         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←→ </a:t>
            </a:r>
            <a:r>
              <a:rPr lang="en-US" altLang="zh-CN" sz="2400" dirty="0" err="1"/>
              <a:t>Sname</a:t>
            </a:r>
            <a:endParaRPr lang="en-US" altLang="zh-CN" sz="2400" dirty="0"/>
          </a:p>
          <a:p>
            <a:pPr marL="57150">
              <a:lnSpc>
                <a:spcPct val="110000"/>
              </a:lnSpc>
            </a:pPr>
            <a:r>
              <a:rPr lang="en-US" altLang="en-US" sz="2400" dirty="0"/>
              <a:t>	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 → </a:t>
            </a:r>
            <a:r>
              <a:rPr lang="en-US" altLang="zh-CN" sz="2400" dirty="0" err="1"/>
              <a:t>Ssex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 → Sage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 → </a:t>
            </a:r>
            <a:r>
              <a:rPr lang="en-US" altLang="zh-CN" sz="2400" dirty="0" err="1"/>
              <a:t>Sdept</a:t>
            </a:r>
            <a:endParaRPr lang="en-US" altLang="zh-CN" sz="2400" dirty="0"/>
          </a:p>
          <a:p>
            <a:pPr marL="57150">
              <a:lnSpc>
                <a:spcPct val="110000"/>
              </a:lnSpc>
            </a:pPr>
            <a:r>
              <a:rPr lang="zh-CN" altLang="en-US" sz="2400" dirty="0"/>
              <a:t>     </a:t>
            </a:r>
            <a:endParaRPr lang="en-US" altLang="zh-CN" sz="2400" dirty="0"/>
          </a:p>
          <a:p>
            <a:pPr marL="57150">
              <a:lnSpc>
                <a:spcPct val="11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但</a:t>
            </a:r>
            <a:r>
              <a:rPr lang="en-US" altLang="zh-CN" sz="2400" dirty="0" err="1"/>
              <a:t>Ssex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宋体" panose="02010600030101010101" pitchFamily="2" charset="-122"/>
                <a:sym typeface="宋体" panose="02010600030101010101" pitchFamily="2" charset="-122"/>
              </a:rPr>
              <a:t>→</a:t>
            </a:r>
            <a:r>
              <a:rPr lang="en-US" altLang="zh-CN" sz="2400" dirty="0"/>
              <a:t>Sage, </a:t>
            </a:r>
            <a:r>
              <a:rPr lang="en-US" altLang="zh-CN" sz="2400" dirty="0" err="1"/>
              <a:t>Ssex</a:t>
            </a:r>
            <a:r>
              <a:rPr lang="en-US" altLang="zh-CN" sz="2400" dirty="0">
                <a:latin typeface="宋体" panose="02010600030101010101" pitchFamily="2" charset="-122"/>
                <a:sym typeface="宋体" panose="02010600030101010101" pitchFamily="2" charset="-122"/>
              </a:rPr>
              <a:t>→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Sdept</a:t>
            </a:r>
            <a:endParaRPr lang="en-US" altLang="zh-CN" sz="2400" dirty="0"/>
          </a:p>
        </p:txBody>
      </p:sp>
      <p:grpSp>
        <p:nvGrpSpPr>
          <p:cNvPr id="19459" name="Group 4">
            <a:extLst>
              <a:ext uri="{FF2B5EF4-FFF2-40B4-BE49-F238E27FC236}">
                <a16:creationId xmlns:a16="http://schemas.microsoft.com/office/drawing/2014/main" id="{A0B44704-DFEA-4877-A1B6-F8E0317F0A06}"/>
              </a:ext>
            </a:extLst>
          </p:cNvPr>
          <p:cNvGrpSpPr>
            <a:grpSpLocks/>
          </p:cNvGrpSpPr>
          <p:nvPr/>
        </p:nvGrpSpPr>
        <p:grpSpPr bwMode="auto">
          <a:xfrm>
            <a:off x="935037" y="5181219"/>
            <a:ext cx="7127875" cy="979488"/>
            <a:chOff x="0" y="0"/>
            <a:chExt cx="11224" cy="1542"/>
          </a:xfrm>
        </p:grpSpPr>
        <p:sp>
          <p:nvSpPr>
            <p:cNvPr id="19460" name="Text Box 1030">
              <a:extLst>
                <a:ext uri="{FF2B5EF4-FFF2-40B4-BE49-F238E27FC236}">
                  <a16:creationId xmlns:a16="http://schemas.microsoft.com/office/drawing/2014/main" id="{A92BD5E3-3942-44FC-B527-BFBEF8C9E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225" cy="1543"/>
            </a:xfrm>
            <a:prstGeom prst="rect">
              <a:avLst/>
            </a:prstGeom>
            <a:solidFill>
              <a:srgbClr val="F2EB9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190800" rIns="90000" bIns="46800">
              <a:spAutoFit/>
            </a:bodyPr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若</a:t>
              </a:r>
              <a:r>
                <a:rPr lang="en-US" altLang="zh-CN" sz="2400" b="1">
                  <a:latin typeface="Times New Roman" panose="02020603050405020304" pitchFamily="18" charset="0"/>
                </a:rPr>
                <a:t>X→Y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，并且</a:t>
              </a:r>
              <a:r>
                <a:rPr lang="en-US" altLang="zh-CN" sz="2400" b="1">
                  <a:latin typeface="Times New Roman" panose="02020603050405020304" pitchFamily="18" charset="0"/>
                </a:rPr>
                <a:t>Y→X, </a:t>
              </a:r>
              <a:r>
                <a:rPr lang="zh-CN" altLang="en-US" sz="2400" b="1">
                  <a:latin typeface="Times New Roman" panose="02020603050405020304" pitchFamily="18" charset="0"/>
                </a:rPr>
                <a:t>则记为</a:t>
              </a:r>
              <a:r>
                <a:rPr lang="en-US" altLang="zh-CN" sz="2400" b="1">
                  <a:latin typeface="Times New Roman" panose="02020603050405020304" pitchFamily="18" charset="0"/>
                </a:rPr>
                <a:t>X←→Y</a:t>
              </a:r>
              <a:r>
                <a:rPr lang="zh-CN" altLang="en-US" sz="2400" b="1">
                  <a:latin typeface="Times New Roman" panose="02020603050405020304" pitchFamily="18" charset="0"/>
                </a:rPr>
                <a:t>。</a:t>
              </a: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若</a:t>
              </a:r>
              <a:r>
                <a:rPr lang="en-US" altLang="zh-CN" sz="2400" b="1">
                  <a:latin typeface="Times New Roman" panose="02020603050405020304" pitchFamily="18" charset="0"/>
                </a:rPr>
                <a:t>Y</a:t>
              </a:r>
              <a:r>
                <a:rPr lang="zh-CN" altLang="en-US" sz="2400" b="1">
                  <a:latin typeface="Times New Roman" panose="02020603050405020304" pitchFamily="18" charset="0"/>
                </a:rPr>
                <a:t>不函数依赖于</a:t>
              </a:r>
              <a:r>
                <a:rPr lang="en-US" altLang="zh-CN" sz="2400" b="1">
                  <a:latin typeface="Times New Roman" panose="02020603050405020304" pitchFamily="18" charset="0"/>
                </a:rPr>
                <a:t>X, </a:t>
              </a:r>
              <a:r>
                <a:rPr lang="zh-CN" altLang="en-US" sz="2400" b="1">
                  <a:latin typeface="Times New Roman" panose="02020603050405020304" pitchFamily="18" charset="0"/>
                </a:rPr>
                <a:t>则记为</a:t>
              </a:r>
              <a:r>
                <a:rPr lang="en-US" altLang="zh-CN" sz="2400" b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宋体" panose="02010600030101010101" pitchFamily="2" charset="-122"/>
                  <a:sym typeface="宋体" panose="02010600030101010101" pitchFamily="2" charset="-122"/>
                </a:rPr>
                <a:t>→</a:t>
              </a:r>
              <a:r>
                <a:rPr lang="en-US" altLang="zh-CN" sz="2400" b="1">
                  <a:latin typeface="Times New Roman" panose="02020603050405020304" pitchFamily="18" charset="0"/>
                </a:rPr>
                <a:t>Y</a:t>
              </a:r>
              <a:r>
                <a:rPr lang="zh-CN" altLang="en-US" sz="2400" b="1">
                  <a:latin typeface="Times New Roman" panose="02020603050405020304" pitchFamily="18" charset="0"/>
                </a:rPr>
                <a:t>。</a:t>
              </a:r>
              <a:endParaRPr lang="zh-CN" altLang="en-US"/>
            </a:p>
          </p:txBody>
        </p:sp>
        <p:sp>
          <p:nvSpPr>
            <p:cNvPr id="19461" name="Line 1029">
              <a:extLst>
                <a:ext uri="{FF2B5EF4-FFF2-40B4-BE49-F238E27FC236}">
                  <a16:creationId xmlns:a16="http://schemas.microsoft.com/office/drawing/2014/main" id="{88C9477B-740B-49D9-AE97-61D1376E0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7" y="904"/>
              <a:ext cx="24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9462" name="Line 1029">
            <a:extLst>
              <a:ext uri="{FF2B5EF4-FFF2-40B4-BE49-F238E27FC236}">
                <a16:creationId xmlns:a16="http://schemas.microsoft.com/office/drawing/2014/main" id="{3BC2ADC0-3FE1-4860-8E3A-3362306DE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60" y="4149050"/>
            <a:ext cx="127000" cy="231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463" name="Line 1029">
            <a:extLst>
              <a:ext uri="{FF2B5EF4-FFF2-40B4-BE49-F238E27FC236}">
                <a16:creationId xmlns:a16="http://schemas.microsoft.com/office/drawing/2014/main" id="{CBA4B3BF-9D84-4477-A284-F9181E5DF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0621" y="4149362"/>
            <a:ext cx="127000" cy="231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3A5619-6C0B-41CD-B3BD-E3748BAA9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39078"/>
            <a:ext cx="5580226" cy="75028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59BE20-694F-4595-9E83-1BF04ABBC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80" y="3643209"/>
            <a:ext cx="3336471" cy="152921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3B3EC751-5678-41F6-9F1B-B76CF530AF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/>
              <a:t>函数依赖（续）</a:t>
            </a:r>
          </a:p>
        </p:txBody>
      </p:sp>
      <p:sp>
        <p:nvSpPr>
          <p:cNvPr id="20482" name="Rectangle 10">
            <a:extLst>
              <a:ext uri="{FF2B5EF4-FFF2-40B4-BE49-F238E27FC236}">
                <a16:creationId xmlns:a16="http://schemas.microsoft.com/office/drawing/2014/main" id="{4500B833-1BE8-4245-B333-4680BFCE4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1009650"/>
            <a:ext cx="10922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483" name="Rectangle 11">
            <a:extLst>
              <a:ext uri="{FF2B5EF4-FFF2-40B4-BE49-F238E27FC236}">
                <a16:creationId xmlns:a16="http://schemas.microsoft.com/office/drawing/2014/main" id="{598A6933-66DF-446D-8080-7C75E9E0C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1009650"/>
            <a:ext cx="10922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484" name="Rectangle 12">
            <a:extLst>
              <a:ext uri="{FF2B5EF4-FFF2-40B4-BE49-F238E27FC236}">
                <a16:creationId xmlns:a16="http://schemas.microsoft.com/office/drawing/2014/main" id="{6F40887D-CF5E-41F9-BEEF-A15856437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485" name="Rectangle 13">
            <a:extLst>
              <a:ext uri="{FF2B5EF4-FFF2-40B4-BE49-F238E27FC236}">
                <a16:creationId xmlns:a16="http://schemas.microsoft.com/office/drawing/2014/main" id="{7DA30E6A-D615-44FC-8F47-04F67E5F0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486" name="Rectangle 14">
            <a:extLst>
              <a:ext uri="{FF2B5EF4-FFF2-40B4-BE49-F238E27FC236}">
                <a16:creationId xmlns:a16="http://schemas.microsoft.com/office/drawing/2014/main" id="{BA7D56DF-D438-43BC-916B-72C8BC200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6632" name="Group 8">
            <a:extLst>
              <a:ext uri="{FF2B5EF4-FFF2-40B4-BE49-F238E27FC236}">
                <a16:creationId xmlns:a16="http://schemas.microsoft.com/office/drawing/2014/main" id="{9DFF29C7-59B4-46A2-89AE-F231D54117B5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1628775"/>
          <a:ext cx="7632700" cy="3372012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62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Sno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Sname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Ssex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Sage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Sdept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  <a:tabLst>
                          <a:tab pos="269875" algn="l"/>
                          <a:tab pos="457200" algn="l"/>
                          <a:tab pos="5715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张三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男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20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计算机系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S1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李四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女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21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自动化系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S3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王五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男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20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计算机系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S4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赵六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男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21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计算机系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S5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田七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  <a:tabLst>
                          <a:tab pos="269875" algn="r"/>
                          <a:tab pos="2636520" algn="ctr"/>
                          <a:tab pos="5273675" algn="r"/>
                        </a:tabLst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男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20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计算机系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643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537" name="Rectangle 77">
            <a:extLst>
              <a:ext uri="{FF2B5EF4-FFF2-40B4-BE49-F238E27FC236}">
                <a16:creationId xmlns:a16="http://schemas.microsoft.com/office/drawing/2014/main" id="{AA9E4E2D-3442-4D26-9BC9-6A3F66E19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628900"/>
            <a:ext cx="360363" cy="330200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538" name="Rectangle 78">
            <a:extLst>
              <a:ext uri="{FF2B5EF4-FFF2-40B4-BE49-F238E27FC236}">
                <a16:creationId xmlns:a16="http://schemas.microsoft.com/office/drawing/2014/main" id="{5D887A65-6F8F-4296-9DD4-C6E99CE3C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205038"/>
            <a:ext cx="360363" cy="287337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539" name="Rectangle 79">
            <a:extLst>
              <a:ext uri="{FF2B5EF4-FFF2-40B4-BE49-F238E27FC236}">
                <a16:creationId xmlns:a16="http://schemas.microsoft.com/office/drawing/2014/main" id="{48919A51-5C25-4840-801F-E1252FB02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628900"/>
            <a:ext cx="1223963" cy="368300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540" name="Rectangle 80">
            <a:extLst>
              <a:ext uri="{FF2B5EF4-FFF2-40B4-BE49-F238E27FC236}">
                <a16:creationId xmlns:a16="http://schemas.microsoft.com/office/drawing/2014/main" id="{16B43ED9-7C1C-49D1-8414-3804D56B3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205038"/>
            <a:ext cx="1223963" cy="290512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3">
            <a:extLst>
              <a:ext uri="{FF2B5EF4-FFF2-40B4-BE49-F238E27FC236}">
                <a16:creationId xmlns:a16="http://schemas.microsoft.com/office/drawing/2014/main" id="{191D27C2-5456-4A12-B07B-96B331A5C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1506" name="文本框 4">
            <a:extLst>
              <a:ext uri="{FF2B5EF4-FFF2-40B4-BE49-F238E27FC236}">
                <a16:creationId xmlns:a16="http://schemas.microsoft.com/office/drawing/2014/main" id="{BD2D7300-C451-4A15-B961-DE94403CD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168BCE2-85F7-42B4-BDB4-025307D39C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" y="-28575"/>
            <a:ext cx="9107488" cy="1127125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2.</a:t>
            </a:r>
            <a:r>
              <a:rPr lang="zh-CN" altLang="en-US" sz="3600">
                <a:sym typeface="微软雅黑" panose="020B0503020204020204" pitchFamily="34" charset="-122"/>
              </a:rPr>
              <a:t> 平凡函数依赖与非平凡函数依赖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7342A56-CB6A-4145-8B08-D59CCE02FD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，但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⊈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则称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是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非平凡的函数依赖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，但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⊆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则称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是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平凡的函数依赖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 lvl="1" indent="-285750"/>
            <a:endParaRPr lang="zh-CN" altLang="en-US" dirty="0">
              <a:sym typeface="Calibri" panose="020F0502020204030204" pitchFamily="34" charset="0"/>
            </a:endParaRPr>
          </a:p>
        </p:txBody>
      </p:sp>
      <p:sp>
        <p:nvSpPr>
          <p:cNvPr id="29702" name="文本框 3">
            <a:extLst>
              <a:ext uri="{FF2B5EF4-FFF2-40B4-BE49-F238E27FC236}">
                <a16:creationId xmlns:a16="http://schemas.microsoft.com/office/drawing/2014/main" id="{65AF8923-4ACB-43C8-AF7B-E0E94BB6F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282950"/>
            <a:ext cx="7777163" cy="1200329"/>
          </a:xfrm>
          <a:prstGeom prst="rect">
            <a:avLst/>
          </a:prstGeom>
          <a:gradFill rotWithShape="1">
            <a:gsLst>
              <a:gs pos="0">
                <a:srgbClr val="8FDEA0"/>
              </a:gs>
              <a:gs pos="50000">
                <a:srgbClr val="BCE9C5"/>
              </a:gs>
              <a:gs pos="100000">
                <a:srgbClr val="DFF3E3"/>
              </a:gs>
            </a:gsLst>
            <a:lin ang="5400000" scaled="1"/>
          </a:gradFill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平凡函数依赖都是必然成立的，不反映新的语义。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SzPct val="100000"/>
            </a:pPr>
            <a:endParaRPr lang="en-US" altLang="en-US" sz="2400" b="1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SzPct val="100000"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若不特别声明， 我们总是讨论非平凡函数依赖。</a:t>
            </a:r>
            <a:endParaRPr lang="zh-CN" alt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3">
            <a:extLst>
              <a:ext uri="{FF2B5EF4-FFF2-40B4-BE49-F238E27FC236}">
                <a16:creationId xmlns:a16="http://schemas.microsoft.com/office/drawing/2014/main" id="{9156E838-F20B-42CF-B5F0-E320A7475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2530" name="文本框 4">
            <a:extLst>
              <a:ext uri="{FF2B5EF4-FFF2-40B4-BE49-F238E27FC236}">
                <a16:creationId xmlns:a16="http://schemas.microsoft.com/office/drawing/2014/main" id="{F0A4EF91-F2F7-4D6B-BDA3-FD5F39045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2531" name="Rectangle 1026">
            <a:extLst>
              <a:ext uri="{FF2B5EF4-FFF2-40B4-BE49-F238E27FC236}">
                <a16:creationId xmlns:a16="http://schemas.microsoft.com/office/drawing/2014/main" id="{850070B7-C09E-4296-B211-C3C97A08D7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825" y="38100"/>
            <a:ext cx="8964613" cy="942975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平凡函数依赖与非平凡函数依赖（续）</a:t>
            </a:r>
          </a:p>
        </p:txBody>
      </p:sp>
      <p:sp>
        <p:nvSpPr>
          <p:cNvPr id="22532" name="Rectangle 1027">
            <a:extLst>
              <a:ext uri="{FF2B5EF4-FFF2-40B4-BE49-F238E27FC236}">
                <a16:creationId xmlns:a16="http://schemas.microsoft.com/office/drawing/2014/main" id="{A96D9EAD-8572-407D-9FDC-C406F70F765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，则</a:t>
            </a:r>
            <a:r>
              <a:rPr lang="en-US" altLang="zh-CN" i="1" dirty="0">
                <a:highlight>
                  <a:srgbClr val="FFFF00"/>
                </a:highlight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称为这个函数依赖的</a:t>
            </a:r>
            <a:r>
              <a:rPr lang="zh-CN" altLang="en-US" dirty="0">
                <a:solidFill>
                  <a:srgbClr val="FF00FF"/>
                </a:solidFill>
                <a:highlight>
                  <a:srgbClr val="FFFF00"/>
                </a:highlight>
                <a:sym typeface="Calibri" panose="020F0502020204030204" pitchFamily="34" charset="0"/>
              </a:rPr>
              <a:t>决定因素</a:t>
            </a:r>
          </a:p>
          <a:p>
            <a:pPr>
              <a:lnSpc>
                <a:spcPct val="15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，则记作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←→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不函数依赖于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，则记作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↛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3">
            <a:extLst>
              <a:ext uri="{FF2B5EF4-FFF2-40B4-BE49-F238E27FC236}">
                <a16:creationId xmlns:a16="http://schemas.microsoft.com/office/drawing/2014/main" id="{E45374B8-7F47-4824-8E53-01574D545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3554" name="文本框 4">
            <a:extLst>
              <a:ext uri="{FF2B5EF4-FFF2-40B4-BE49-F238E27FC236}">
                <a16:creationId xmlns:a16="http://schemas.microsoft.com/office/drawing/2014/main" id="{5959FC92-DBCE-405A-95BA-D60C00177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EF5979E-5C5A-4C82-AC3E-BFF3789951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3.</a:t>
            </a:r>
            <a:r>
              <a:rPr lang="zh-CN" altLang="en-US" sz="3600">
                <a:sym typeface="微软雅黑" panose="020B0503020204020204" pitchFamily="34" charset="-122"/>
              </a:rPr>
              <a:t> 完全函数依赖与部分函数依赖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E740719-BE7E-41F3-822A-59C77C61EDD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6.2 】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在</a:t>
            </a:r>
            <a:r>
              <a:rPr lang="en-US" altLang="zh-CN" i="1" dirty="0">
                <a:sym typeface="Calibri" panose="020F0502020204030204" pitchFamily="34" charset="0"/>
              </a:rPr>
              <a:t>R(U)</a:t>
            </a:r>
            <a:r>
              <a:rPr lang="zh-CN" altLang="en-US" dirty="0">
                <a:sym typeface="Calibri" panose="020F0502020204030204" pitchFamily="34" charset="0"/>
              </a:rPr>
              <a:t>中，</a:t>
            </a:r>
            <a:endParaRPr lang="en-US" altLang="zh-CN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如果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，并且对于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的任何一个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真子集</a:t>
            </a:r>
            <a:r>
              <a:rPr lang="en-US" altLang="zh-CN" i="1" dirty="0">
                <a:sym typeface="Calibri" panose="020F0502020204030204" pitchFamily="34" charset="0"/>
              </a:rPr>
              <a:t>X’</a:t>
            </a:r>
            <a:r>
              <a:rPr lang="zh-CN" altLang="en-US" dirty="0">
                <a:sym typeface="Calibri" panose="020F0502020204030204" pitchFamily="34" charset="0"/>
              </a:rPr>
              <a:t>, 都有 </a:t>
            </a:r>
            <a:r>
              <a:rPr lang="en-US" altLang="zh-CN" i="1" dirty="0">
                <a:sym typeface="Calibri" panose="020F0502020204030204" pitchFamily="34" charset="0"/>
              </a:rPr>
              <a:t>X’ </a:t>
            </a:r>
            <a:r>
              <a:rPr lang="en-US" altLang="zh-CN" dirty="0">
                <a:sym typeface="Calibri" panose="020F0502020204030204" pitchFamily="34" charset="0"/>
              </a:rPr>
              <a:t>↛</a:t>
            </a:r>
            <a:r>
              <a:rPr lang="en-US" altLang="zh-CN" i="1" dirty="0">
                <a:sym typeface="Calibri" panose="020F0502020204030204" pitchFamily="34" charset="0"/>
              </a:rPr>
              <a:t> Y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则</a:t>
            </a:r>
            <a:r>
              <a:rPr lang="zh-CN" altLang="en-US" dirty="0">
                <a:sym typeface="Calibri" panose="020F0502020204030204" pitchFamily="34" charset="0"/>
              </a:rPr>
              <a:t>称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对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完全函数依赖</a:t>
            </a:r>
            <a:r>
              <a:rPr lang="zh-CN" altLang="en-US" dirty="0">
                <a:sym typeface="Calibri" panose="020F0502020204030204" pitchFamily="34" charset="0"/>
              </a:rPr>
              <a:t>，记作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→</a:t>
            </a:r>
            <a:r>
              <a:rPr lang="zh-CN" altLang="en-US" dirty="0">
                <a:sym typeface="Calibri" panose="020F0502020204030204" pitchFamily="34" charset="0"/>
              </a:rPr>
              <a:t> 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en-US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，但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不完全函数依赖于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则</a:t>
            </a:r>
            <a:r>
              <a:rPr lang="zh-CN" altLang="en-US" dirty="0">
                <a:sym typeface="Calibri" panose="020F0502020204030204" pitchFamily="34" charset="0"/>
              </a:rPr>
              <a:t>称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对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部分函数依赖</a:t>
            </a:r>
            <a:r>
              <a:rPr lang="zh-CN" altLang="en-US" dirty="0">
                <a:sym typeface="Calibri" panose="020F0502020204030204" pitchFamily="34" charset="0"/>
              </a:rPr>
              <a:t>，记作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→ 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</a:p>
        </p:txBody>
      </p:sp>
      <p:sp>
        <p:nvSpPr>
          <p:cNvPr id="23557" name="文本框 4">
            <a:extLst>
              <a:ext uri="{FF2B5EF4-FFF2-40B4-BE49-F238E27FC236}">
                <a16:creationId xmlns:a16="http://schemas.microsoft.com/office/drawing/2014/main" id="{58A4813E-DAAE-4632-ADF5-34CDB641E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3501772"/>
            <a:ext cx="33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F</a:t>
            </a:r>
          </a:p>
        </p:txBody>
      </p:sp>
      <p:sp>
        <p:nvSpPr>
          <p:cNvPr id="23558" name="文本框 10">
            <a:extLst>
              <a:ext uri="{FF2B5EF4-FFF2-40B4-BE49-F238E27FC236}">
                <a16:creationId xmlns:a16="http://schemas.microsoft.com/office/drawing/2014/main" id="{39CC8B00-2D36-49C4-BCA0-E85362ADA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4754563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3">
            <a:extLst>
              <a:ext uri="{FF2B5EF4-FFF2-40B4-BE49-F238E27FC236}">
                <a16:creationId xmlns:a16="http://schemas.microsoft.com/office/drawing/2014/main" id="{FC7D7D55-07D2-49F1-9D56-B8FF79ECC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</a:p>
        </p:txBody>
      </p:sp>
      <p:sp>
        <p:nvSpPr>
          <p:cNvPr id="24578" name="文本框 4">
            <a:extLst>
              <a:ext uri="{FF2B5EF4-FFF2-40B4-BE49-F238E27FC236}">
                <a16:creationId xmlns:a16="http://schemas.microsoft.com/office/drawing/2014/main" id="{8A594B2A-C8AC-48EE-BA2B-4BAE64CF7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4579" name="Rectangle 1026">
            <a:extLst>
              <a:ext uri="{FF2B5EF4-FFF2-40B4-BE49-F238E27FC236}">
                <a16:creationId xmlns:a16="http://schemas.microsoft.com/office/drawing/2014/main" id="{48815162-AB68-4D8E-8354-2E730A461D5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5900" y="-31750"/>
            <a:ext cx="8964613" cy="1130300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完全函数依赖与部分函数依赖（续）</a:t>
            </a:r>
          </a:p>
        </p:txBody>
      </p:sp>
      <p:sp>
        <p:nvSpPr>
          <p:cNvPr id="24580" name="Rectangle 1027">
            <a:extLst>
              <a:ext uri="{FF2B5EF4-FFF2-40B4-BE49-F238E27FC236}">
                <a16:creationId xmlns:a16="http://schemas.microsoft.com/office/drawing/2014/main" id="{D89E7B06-5F63-4AFA-B4C5-4CE3D0A04E9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[</a:t>
            </a:r>
            <a:r>
              <a:rPr lang="zh-CN" altLang="en-US" dirty="0">
                <a:sym typeface="Calibri" panose="020F0502020204030204" pitchFamily="34" charset="0"/>
              </a:rPr>
              <a:t>例</a:t>
            </a:r>
            <a:r>
              <a:rPr lang="en-US" altLang="zh-CN" dirty="0">
                <a:sym typeface="Calibri" panose="020F0502020204030204" pitchFamily="34" charset="0"/>
              </a:rPr>
              <a:t>] </a:t>
            </a:r>
            <a:r>
              <a:rPr lang="zh-CN" altLang="en-US" dirty="0">
                <a:sym typeface="Calibri" panose="020F0502020204030204" pitchFamily="34" charset="0"/>
              </a:rPr>
              <a:t>在关系</a:t>
            </a:r>
            <a:r>
              <a:rPr lang="en-US" altLang="zh-CN" dirty="0">
                <a:sym typeface="Calibri" panose="020F0502020204030204" pitchFamily="34" charset="0"/>
              </a:rPr>
              <a:t>SC(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en-US" altLang="zh-CN" dirty="0">
                <a:sym typeface="Calibri" panose="020F0502020204030204" pitchFamily="34" charset="0"/>
              </a:rPr>
              <a:t>, Grade)</a:t>
            </a:r>
            <a:r>
              <a:rPr lang="zh-CN" altLang="en-US" dirty="0">
                <a:sym typeface="Calibri" panose="020F0502020204030204" pitchFamily="34" charset="0"/>
              </a:rPr>
              <a:t>中，有：</a:t>
            </a:r>
          </a:p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         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 ↛Grade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en-US" altLang="zh-CN" dirty="0">
                <a:sym typeface="Calibri" panose="020F0502020204030204" pitchFamily="34" charset="0"/>
              </a:rPr>
              <a:t> ↛ Grade</a:t>
            </a:r>
            <a:r>
              <a:rPr lang="zh-CN" altLang="en-US" dirty="0">
                <a:sym typeface="Calibri" panose="020F0502020204030204" pitchFamily="34" charset="0"/>
              </a:rPr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	因此：</a:t>
            </a:r>
            <a:r>
              <a:rPr lang="en-US" altLang="zh-CN" sz="2400" dirty="0">
                <a:sym typeface="Calibri" panose="020F0502020204030204" pitchFamily="34" charset="0"/>
              </a:rPr>
              <a:t>(</a:t>
            </a:r>
            <a:r>
              <a:rPr lang="en-US" altLang="zh-CN" sz="2400" dirty="0" err="1">
                <a:sym typeface="Calibri" panose="020F0502020204030204" pitchFamily="34" charset="0"/>
              </a:rPr>
              <a:t>Sno</a:t>
            </a:r>
            <a:r>
              <a:rPr lang="en-US" altLang="zh-CN" sz="2400" dirty="0">
                <a:sym typeface="Calibri" panose="020F0502020204030204" pitchFamily="34" charset="0"/>
              </a:rPr>
              <a:t>, </a:t>
            </a:r>
            <a:r>
              <a:rPr lang="en-US" altLang="zh-CN" sz="2400" dirty="0" err="1">
                <a:sym typeface="Calibri" panose="020F0502020204030204" pitchFamily="34" charset="0"/>
              </a:rPr>
              <a:t>Cno</a:t>
            </a:r>
            <a:r>
              <a:rPr lang="en-US" altLang="zh-CN" sz="2400" dirty="0">
                <a:sym typeface="Calibri" panose="020F0502020204030204" pitchFamily="34" charset="0"/>
              </a:rPr>
              <a:t>)  →</a:t>
            </a:r>
            <a:r>
              <a:rPr lang="zh-CN" altLang="en-US" sz="2400" dirty="0">
                <a:sym typeface="Calibri" panose="020F0502020204030204" pitchFamily="34" charset="0"/>
              </a:rPr>
              <a:t>   </a:t>
            </a:r>
            <a:r>
              <a:rPr lang="en-US" altLang="zh-CN" sz="2400" dirty="0">
                <a:sym typeface="Calibri" panose="020F0502020204030204" pitchFamily="34" charset="0"/>
              </a:rPr>
              <a:t>Grade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en-US" dirty="0">
                <a:sym typeface="Calibri" panose="020F0502020204030204" pitchFamily="34" charset="0"/>
              </a:rPr>
              <a:t>                    </a:t>
            </a:r>
            <a:r>
              <a:rPr lang="en-US" altLang="zh-CN" dirty="0">
                <a:sym typeface="Calibri" panose="020F0502020204030204" pitchFamily="34" charset="0"/>
              </a:rPr>
              <a:t>(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en-US" altLang="zh-CN" dirty="0">
                <a:sym typeface="Calibri" panose="020F0502020204030204" pitchFamily="34" charset="0"/>
              </a:rPr>
              <a:t>)→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endParaRPr lang="en-US" altLang="zh-CN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                    (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en-US" altLang="zh-CN" dirty="0">
                <a:sym typeface="Calibri" panose="020F0502020204030204" pitchFamily="34" charset="0"/>
              </a:rPr>
              <a:t>) →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endParaRPr lang="en-US" altLang="zh-CN" dirty="0">
              <a:sym typeface="Calibri" panose="020F0502020204030204" pitchFamily="34" charset="0"/>
            </a:endParaRPr>
          </a:p>
        </p:txBody>
      </p:sp>
      <p:sp>
        <p:nvSpPr>
          <p:cNvPr id="24581" name="文本框 10">
            <a:extLst>
              <a:ext uri="{FF2B5EF4-FFF2-40B4-BE49-F238E27FC236}">
                <a16:creationId xmlns:a16="http://schemas.microsoft.com/office/drawing/2014/main" id="{374C2349-E755-4B87-B70D-C633F458E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563" y="2708275"/>
            <a:ext cx="3238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F</a:t>
            </a:r>
          </a:p>
        </p:txBody>
      </p:sp>
      <p:sp>
        <p:nvSpPr>
          <p:cNvPr id="24582" name="文本框 11">
            <a:extLst>
              <a:ext uri="{FF2B5EF4-FFF2-40B4-BE49-F238E27FC236}">
                <a16:creationId xmlns:a16="http://schemas.microsoft.com/office/drawing/2014/main" id="{0BB8D04C-8250-422B-9368-159002D56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563" y="3929063"/>
            <a:ext cx="3238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</a:p>
        </p:txBody>
      </p:sp>
      <p:sp>
        <p:nvSpPr>
          <p:cNvPr id="24583" name="文本框 12">
            <a:extLst>
              <a:ext uri="{FF2B5EF4-FFF2-40B4-BE49-F238E27FC236}">
                <a16:creationId xmlns:a16="http://schemas.microsoft.com/office/drawing/2014/main" id="{2A584834-0C32-46DA-AB69-FB08061AC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3348038"/>
            <a:ext cx="3238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3">
            <a:extLst>
              <a:ext uri="{FF2B5EF4-FFF2-40B4-BE49-F238E27FC236}">
                <a16:creationId xmlns:a16="http://schemas.microsoft.com/office/drawing/2014/main" id="{4205B132-4CCB-4B37-AC23-47542E105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5602" name="文本框 4">
            <a:extLst>
              <a:ext uri="{FF2B5EF4-FFF2-40B4-BE49-F238E27FC236}">
                <a16:creationId xmlns:a16="http://schemas.microsoft.com/office/drawing/2014/main" id="{A4187C97-B205-4813-A2E1-F6FE623C9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9835F02-64DB-4A33-BCDA-3C6C29FDF0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4.</a:t>
            </a:r>
            <a:r>
              <a:rPr lang="zh-CN" altLang="en-US" sz="3600">
                <a:sym typeface="微软雅黑" panose="020B0503020204020204" pitchFamily="34" charset="-122"/>
              </a:rPr>
              <a:t> 传递函数依赖</a:t>
            </a:r>
            <a:endParaRPr lang="zh-CN" altLang="en-US" sz="3600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80ABDA9-AAE9-4908-9BC5-21C63F58BB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981075"/>
            <a:ext cx="8229600" cy="5616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6.3 】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在</a:t>
            </a:r>
            <a:r>
              <a:rPr lang="en-US" altLang="zh-CN" i="1" dirty="0">
                <a:sym typeface="Calibri" panose="020F0502020204030204" pitchFamily="34" charset="0"/>
              </a:rPr>
              <a:t>R(U)</a:t>
            </a:r>
            <a:r>
              <a:rPr lang="zh-CN" altLang="en-US" dirty="0">
                <a:sym typeface="Calibri" panose="020F0502020204030204" pitchFamily="34" charset="0"/>
              </a:rPr>
              <a:t>中，如果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(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⊈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↛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Z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i="1" dirty="0">
                <a:sym typeface="Calibri" panose="020F0502020204030204" pitchFamily="34" charset="0"/>
              </a:rPr>
              <a:t>Z</a:t>
            </a:r>
            <a:r>
              <a:rPr lang="en-US" altLang="zh-CN" dirty="0">
                <a:sym typeface="Calibri" panose="020F0502020204030204" pitchFamily="34" charset="0"/>
              </a:rPr>
              <a:t>⊈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zh-CN" altLang="en-US" dirty="0">
                <a:sym typeface="Calibri" panose="020F0502020204030204" pitchFamily="34" charset="0"/>
              </a:rPr>
              <a:t>则称</a:t>
            </a:r>
            <a:r>
              <a:rPr lang="en-US" altLang="zh-CN" i="1" dirty="0">
                <a:sym typeface="Calibri" panose="020F0502020204030204" pitchFamily="34" charset="0"/>
              </a:rPr>
              <a:t>Z</a:t>
            </a:r>
            <a:r>
              <a:rPr lang="zh-CN" altLang="en-US" dirty="0">
                <a:sym typeface="Calibri" panose="020F0502020204030204" pitchFamily="34" charset="0"/>
              </a:rPr>
              <a:t>对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传递函数依赖</a:t>
            </a:r>
            <a:r>
              <a:rPr lang="en-US" altLang="zh-CN" dirty="0">
                <a:sym typeface="Calibri" panose="020F0502020204030204" pitchFamily="34" charset="0"/>
              </a:rPr>
              <a:t>(transitive functional dependency)</a:t>
            </a:r>
            <a:r>
              <a:rPr lang="zh-CN" altLang="en-US" dirty="0">
                <a:sym typeface="Calibri" panose="020F0502020204030204" pitchFamily="34" charset="0"/>
              </a:rPr>
              <a:t>。记为：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→ </a:t>
            </a:r>
            <a:r>
              <a:rPr lang="en-US" altLang="zh-CN" i="1" dirty="0">
                <a:sym typeface="Calibri" panose="020F0502020204030204" pitchFamily="34" charset="0"/>
              </a:rPr>
              <a:t>Z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sz="3200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zh-CN" altLang="en-US" sz="2000" i="1" dirty="0">
                <a:sym typeface="Times New Roman" panose="02020603050405020304" pitchFamily="18" charset="0"/>
              </a:rPr>
              <a:t>注</a:t>
            </a:r>
            <a:r>
              <a:rPr lang="en-US" altLang="zh-CN" sz="2000" i="1" dirty="0">
                <a:sym typeface="Times New Roman" panose="02020603050405020304" pitchFamily="18" charset="0"/>
              </a:rPr>
              <a:t>: </a:t>
            </a:r>
            <a:r>
              <a:rPr lang="zh-CN" altLang="en-US" sz="2000" i="1" dirty="0">
                <a:sym typeface="Times New Roman" panose="02020603050405020304" pitchFamily="18" charset="0"/>
              </a:rPr>
              <a:t>如果</a:t>
            </a:r>
            <a:r>
              <a:rPr lang="en-US" altLang="zh-CN" sz="2000" i="1" dirty="0">
                <a:sym typeface="Times New Roman" panose="02020603050405020304" pitchFamily="18" charset="0"/>
              </a:rPr>
              <a:t>Y→X, </a:t>
            </a:r>
            <a:r>
              <a:rPr lang="zh-CN" altLang="en-US" sz="2000" i="1" dirty="0">
                <a:sym typeface="Times New Roman" panose="02020603050405020304" pitchFamily="18" charset="0"/>
              </a:rPr>
              <a:t>即</a:t>
            </a:r>
            <a:r>
              <a:rPr lang="en-US" altLang="zh-CN" sz="2000" i="1" dirty="0">
                <a:sym typeface="Times New Roman" panose="02020603050405020304" pitchFamily="18" charset="0"/>
              </a:rPr>
              <a:t>X←→Y</a:t>
            </a:r>
            <a:r>
              <a:rPr lang="zh-CN" altLang="en-US" sz="2000" i="1" dirty="0">
                <a:sym typeface="Times New Roman" panose="02020603050405020304" pitchFamily="18" charset="0"/>
              </a:rPr>
              <a:t>，则</a:t>
            </a:r>
            <a:r>
              <a:rPr lang="en-US" altLang="zh-CN" sz="2000" i="1" dirty="0">
                <a:sym typeface="Times New Roman" panose="02020603050405020304" pitchFamily="18" charset="0"/>
              </a:rPr>
              <a:t>Z</a:t>
            </a:r>
            <a:r>
              <a:rPr lang="zh-CN" altLang="en-US" sz="2000" i="1" dirty="0">
                <a:sym typeface="Times New Roman" panose="02020603050405020304" pitchFamily="18" charset="0"/>
              </a:rPr>
              <a:t>直接依赖于</a:t>
            </a:r>
            <a:r>
              <a:rPr lang="en-US" altLang="zh-CN" sz="2000" i="1" dirty="0">
                <a:sym typeface="Times New Roman" panose="02020603050405020304" pitchFamily="18" charset="0"/>
              </a:rPr>
              <a:t>X</a:t>
            </a:r>
            <a:r>
              <a:rPr lang="zh-CN" altLang="en-US" sz="2000" i="1" dirty="0">
                <a:sym typeface="Times New Roman" panose="02020603050405020304" pitchFamily="18" charset="0"/>
              </a:rPr>
              <a:t>，而不是传递函数依赖。</a:t>
            </a:r>
            <a:endParaRPr lang="en-US" altLang="zh-CN" sz="2000" i="1" dirty="0">
              <a:sym typeface="Times New Roman" panose="02020603050405020304" pitchFamily="18" charset="0"/>
            </a:endParaRPr>
          </a:p>
          <a:p>
            <a:pPr lvl="1" indent="-285750" algn="l">
              <a:lnSpc>
                <a:spcPct val="120000"/>
              </a:lnSpc>
            </a:pPr>
            <a:endParaRPr lang="zh-CN" altLang="en-US" sz="2000" i="1" dirty="0">
              <a:sym typeface="Times New Roman" panose="02020603050405020304" pitchFamily="18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en-US" altLang="zh-CN" dirty="0">
                <a:sym typeface="Times New Roman" panose="02020603050405020304" pitchFamily="18" charset="0"/>
              </a:rPr>
              <a:t>[</a:t>
            </a:r>
            <a:r>
              <a:rPr lang="zh-CN" altLang="en-US" dirty="0">
                <a:sym typeface="Times New Roman" panose="02020603050405020304" pitchFamily="18" charset="0"/>
              </a:rPr>
              <a:t>例</a:t>
            </a:r>
            <a:r>
              <a:rPr lang="en-US" altLang="zh-CN" dirty="0">
                <a:sym typeface="Times New Roman" panose="02020603050405020304" pitchFamily="18" charset="0"/>
              </a:rPr>
              <a:t>] </a:t>
            </a:r>
            <a:r>
              <a:rPr lang="zh-CN" altLang="en-US" dirty="0">
                <a:sym typeface="Times New Roman" panose="02020603050405020304" pitchFamily="18" charset="0"/>
              </a:rPr>
              <a:t>在关系</a:t>
            </a:r>
            <a:r>
              <a:rPr lang="en-US" altLang="zh-CN" dirty="0">
                <a:sym typeface="Times New Roman" panose="02020603050405020304" pitchFamily="18" charset="0"/>
              </a:rPr>
              <a:t>Std(</a:t>
            </a:r>
            <a:r>
              <a:rPr lang="en-US" altLang="zh-CN" dirty="0" err="1">
                <a:sym typeface="Times New Roman" panose="02020603050405020304" pitchFamily="18" charset="0"/>
              </a:rPr>
              <a:t>Sno</a:t>
            </a:r>
            <a:r>
              <a:rPr lang="en-US" altLang="zh-CN" dirty="0">
                <a:sym typeface="Times New Roman" panose="02020603050405020304" pitchFamily="18" charset="0"/>
              </a:rPr>
              <a:t>, </a:t>
            </a:r>
            <a:r>
              <a:rPr lang="en-US" altLang="zh-CN" dirty="0" err="1">
                <a:sym typeface="Times New Roman" panose="02020603050405020304" pitchFamily="18" charset="0"/>
              </a:rPr>
              <a:t>Sdept</a:t>
            </a:r>
            <a:r>
              <a:rPr lang="en-US" altLang="zh-CN" dirty="0">
                <a:sym typeface="Times New Roman" panose="02020603050405020304" pitchFamily="18" charset="0"/>
              </a:rPr>
              <a:t>, </a:t>
            </a:r>
            <a:r>
              <a:rPr lang="en-US" altLang="zh-CN" dirty="0" err="1">
                <a:sym typeface="Times New Roman" panose="02020603050405020304" pitchFamily="18" charset="0"/>
              </a:rPr>
              <a:t>Mname</a:t>
            </a:r>
            <a:r>
              <a:rPr lang="en-US" altLang="zh-CN" dirty="0">
                <a:sym typeface="Times New Roman" panose="02020603050405020304" pitchFamily="18" charset="0"/>
              </a:rPr>
              <a:t>)</a:t>
            </a:r>
            <a:r>
              <a:rPr lang="zh-CN" altLang="en-US" dirty="0">
                <a:sym typeface="Times New Roman" panose="02020603050405020304" pitchFamily="18" charset="0"/>
              </a:rPr>
              <a:t>中，有：</a:t>
            </a:r>
            <a:endParaRPr lang="zh-CN" altLang="en-US" sz="2800" dirty="0">
              <a:sym typeface="Times New Roman" panose="02020603050405020304" pitchFamily="18" charset="0"/>
            </a:endParaRPr>
          </a:p>
          <a:p>
            <a:pPr lvl="2" indent="-228600" algn="l">
              <a:lnSpc>
                <a:spcPct val="120000"/>
              </a:lnSpc>
            </a:pPr>
            <a:r>
              <a:rPr lang="en-US" altLang="zh-CN" dirty="0" err="1">
                <a:sym typeface="Times New Roman" panose="02020603050405020304" pitchFamily="18" charset="0"/>
              </a:rPr>
              <a:t>Sno</a:t>
            </a:r>
            <a:r>
              <a:rPr lang="en-US" altLang="zh-CN" dirty="0">
                <a:sym typeface="Times New Roman" panose="02020603050405020304" pitchFamily="18" charset="0"/>
              </a:rPr>
              <a:t> → </a:t>
            </a:r>
            <a:r>
              <a:rPr lang="en-US" altLang="zh-CN" dirty="0" err="1">
                <a:sym typeface="Times New Roman" panose="02020603050405020304" pitchFamily="18" charset="0"/>
              </a:rPr>
              <a:t>Sdept</a:t>
            </a:r>
            <a:r>
              <a:rPr lang="zh-CN" altLang="en-US" dirty="0">
                <a:sym typeface="Times New Roman" panose="02020603050405020304" pitchFamily="18" charset="0"/>
              </a:rPr>
              <a:t>，</a:t>
            </a:r>
            <a:r>
              <a:rPr lang="en-US" altLang="zh-CN" dirty="0" err="1">
                <a:sym typeface="Times New Roman" panose="02020603050405020304" pitchFamily="18" charset="0"/>
              </a:rPr>
              <a:t>Sdept</a:t>
            </a:r>
            <a:r>
              <a:rPr lang="en-US" altLang="zh-CN" dirty="0">
                <a:sym typeface="Times New Roman" panose="02020603050405020304" pitchFamily="18" charset="0"/>
              </a:rPr>
              <a:t> → </a:t>
            </a:r>
            <a:r>
              <a:rPr lang="en-US" altLang="zh-CN" dirty="0" err="1">
                <a:sym typeface="Times New Roman" panose="02020603050405020304" pitchFamily="18" charset="0"/>
              </a:rPr>
              <a:t>Mname</a:t>
            </a:r>
            <a:r>
              <a:rPr lang="zh-CN" altLang="en-US" dirty="0">
                <a:sym typeface="Times New Roman" panose="02020603050405020304" pitchFamily="18" charset="0"/>
              </a:rPr>
              <a:t>，</a:t>
            </a:r>
            <a:endParaRPr lang="en-US" altLang="zh-CN" dirty="0">
              <a:sym typeface="Times New Roman" panose="02020603050405020304" pitchFamily="18" charset="0"/>
            </a:endParaRPr>
          </a:p>
          <a:p>
            <a:pPr lvl="2" indent="-228600" algn="l">
              <a:lnSpc>
                <a:spcPct val="120000"/>
              </a:lnSpc>
            </a:pPr>
            <a:r>
              <a:rPr lang="en-US" altLang="zh-CN" dirty="0" err="1">
                <a:sym typeface="Times New Roman" panose="02020603050405020304" pitchFamily="18" charset="0"/>
              </a:rPr>
              <a:t>Mname</a:t>
            </a:r>
            <a:r>
              <a:rPr lang="zh-CN" altLang="en-US" dirty="0">
                <a:sym typeface="Times New Roman" panose="02020603050405020304" pitchFamily="18" charset="0"/>
              </a:rPr>
              <a:t>传递函数依赖于</a:t>
            </a:r>
            <a:r>
              <a:rPr lang="en-US" altLang="zh-CN" dirty="0" err="1">
                <a:sym typeface="Times New Roman" panose="02020603050405020304" pitchFamily="18" charset="0"/>
              </a:rPr>
              <a:t>Sno</a:t>
            </a:r>
            <a:endParaRPr lang="zh-CN" altLang="en-US" dirty="0"/>
          </a:p>
        </p:txBody>
      </p:sp>
      <p:sp>
        <p:nvSpPr>
          <p:cNvPr id="25605" name="文本框 3">
            <a:extLst>
              <a:ext uri="{FF2B5EF4-FFF2-40B4-BE49-F238E27FC236}">
                <a16:creationId xmlns:a16="http://schemas.microsoft.com/office/drawing/2014/main" id="{CDC272FF-E284-45D6-9312-A0C467E10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85" y="3102484"/>
            <a:ext cx="588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传递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3">
            <a:extLst>
              <a:ext uri="{FF2B5EF4-FFF2-40B4-BE49-F238E27FC236}">
                <a16:creationId xmlns:a16="http://schemas.microsoft.com/office/drawing/2014/main" id="{98D8F800-2810-4939-9DA2-E9E6EE3B6B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26626" name="文本占位符 4">
            <a:extLst>
              <a:ext uri="{FF2B5EF4-FFF2-40B4-BE49-F238E27FC236}">
                <a16:creationId xmlns:a16="http://schemas.microsoft.com/office/drawing/2014/main" id="{50F73431-E07F-443B-AB2E-F3B06B5354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6.2.2  </a:t>
            </a:r>
            <a:r>
              <a:rPr lang="zh-CN" altLang="en-US">
                <a:solidFill>
                  <a:srgbClr val="00B050"/>
                </a:solidFill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5F0DBF2-F849-4613-9BB8-9F8F5D8A1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00" y="116770"/>
            <a:ext cx="5459139" cy="633583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2F94943-A081-4E90-A70E-19496E480E6D}"/>
              </a:ext>
            </a:extLst>
          </p:cNvPr>
          <p:cNvSpPr/>
          <p:nvPr/>
        </p:nvSpPr>
        <p:spPr>
          <a:xfrm>
            <a:off x="7596210" y="2924965"/>
            <a:ext cx="1015663" cy="3112390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提高效率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DAC24E-5B17-48A6-97D7-6F30FDA3C5AC}"/>
              </a:ext>
            </a:extLst>
          </p:cNvPr>
          <p:cNvSpPr/>
          <p:nvPr/>
        </p:nvSpPr>
        <p:spPr>
          <a:xfrm>
            <a:off x="6312273" y="1052835"/>
            <a:ext cx="1015663" cy="3112390"/>
          </a:xfrm>
          <a:prstGeom prst="rect">
            <a:avLst/>
          </a:prstGeom>
          <a:noFill/>
        </p:spPr>
        <p:txBody>
          <a:bodyPr vert="eaVert"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3118906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3">
            <a:extLst>
              <a:ext uri="{FF2B5EF4-FFF2-40B4-BE49-F238E27FC236}">
                <a16:creationId xmlns:a16="http://schemas.microsoft.com/office/drawing/2014/main" id="{32F608AB-2B46-4127-92D1-3F5EAB969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7650" name="文本框 4">
            <a:extLst>
              <a:ext uri="{FF2B5EF4-FFF2-40B4-BE49-F238E27FC236}">
                <a16:creationId xmlns:a16="http://schemas.microsoft.com/office/drawing/2014/main" id="{4286C4F1-ECEE-4E98-8B33-2E1FA37D3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0981311-6A40-46E6-A335-1F89E50D28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6.2.2</a:t>
            </a:r>
            <a:r>
              <a:rPr lang="zh-CN" altLang="en-US" sz="3600">
                <a:sym typeface="微软雅黑" panose="020B0503020204020204" pitchFamily="34" charset="-122"/>
              </a:rPr>
              <a:t>  码</a:t>
            </a:r>
            <a:endParaRPr lang="zh-CN" altLang="en-US" sz="3600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4063CB5-0BD2-452D-98D2-F755B1AF33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981075"/>
            <a:ext cx="8229600" cy="5616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6.4 】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设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为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</a:t>
            </a:r>
            <a:r>
              <a:rPr lang="zh-CN" altLang="en-US" dirty="0">
                <a:sym typeface="Calibri" panose="020F0502020204030204" pitchFamily="34" charset="0"/>
              </a:rPr>
              <a:t>中的属性或属性组合。</a:t>
            </a:r>
            <a:endParaRPr lang="en-US" altLang="zh-CN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en-US" altLang="zh-CN" dirty="0">
                <a:sym typeface="Calibri" panose="020F0502020204030204" pitchFamily="34" charset="0"/>
              </a:rPr>
              <a:t> → 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，则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称为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的一个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候选码</a:t>
            </a:r>
            <a:r>
              <a:rPr lang="en-US" altLang="zh-CN" sz="2000" dirty="0">
                <a:sym typeface="Calibri" panose="020F0502020204030204" pitchFamily="34" charset="0"/>
              </a:rPr>
              <a:t>(Candidate Key)</a:t>
            </a:r>
            <a:r>
              <a:rPr lang="zh-CN" altLang="en-US" sz="2000" dirty="0">
                <a:sym typeface="Calibri" panose="020F0502020204030204" pitchFamily="34" charset="0"/>
              </a:rPr>
              <a:t>。</a:t>
            </a:r>
            <a:endParaRPr lang="en-US" altLang="en-US" sz="2000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如果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部分函数依赖于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，即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en-US" altLang="zh-CN" dirty="0">
                <a:sym typeface="Calibri" panose="020F0502020204030204" pitchFamily="34" charset="0"/>
              </a:rPr>
              <a:t> → 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zh-CN" altLang="en-US" dirty="0">
                <a:sym typeface="Calibri" panose="020F0502020204030204" pitchFamily="34" charset="0"/>
              </a:rPr>
              <a:t>则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称为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超码</a:t>
            </a:r>
            <a:r>
              <a:rPr lang="zh-CN" altLang="en-US" dirty="0">
                <a:sym typeface="Calibri" panose="020F0502020204030204" pitchFamily="34" charset="0"/>
              </a:rPr>
              <a:t> 。</a:t>
            </a:r>
          </a:p>
          <a:p>
            <a:pPr lvl="1" indent="-285750" algn="l"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候选码是最小的超码，即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的任意真子集都不是候选码。</a:t>
            </a:r>
            <a:endParaRPr lang="en-US" altLang="en-US" sz="28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若关系模式</a:t>
            </a:r>
            <a:r>
              <a:rPr lang="en-US" altLang="zh-CN" sz="2400" i="1" dirty="0">
                <a:sym typeface="Calibri" panose="020F0502020204030204" pitchFamily="34" charset="0"/>
              </a:rPr>
              <a:t>R</a:t>
            </a:r>
            <a:r>
              <a:rPr lang="zh-CN" altLang="en-US" sz="2400" dirty="0">
                <a:sym typeface="Calibri" panose="020F0502020204030204" pitchFamily="34" charset="0"/>
              </a:rPr>
              <a:t>有多个候选码，则选定其中的一个做为</a:t>
            </a:r>
            <a:r>
              <a:rPr lang="zh-CN" altLang="en-US" sz="2400" dirty="0">
                <a:solidFill>
                  <a:srgbClr val="FF00FF"/>
                </a:solidFill>
                <a:sym typeface="Calibri" panose="020F0502020204030204" pitchFamily="34" charset="0"/>
              </a:rPr>
              <a:t>主码</a:t>
            </a:r>
            <a:r>
              <a:rPr lang="en-US" altLang="zh-CN" sz="2400" dirty="0">
                <a:sym typeface="Calibri" panose="020F0502020204030204" pitchFamily="34" charset="0"/>
              </a:rPr>
              <a:t>(Primary key)</a:t>
            </a:r>
            <a:r>
              <a:rPr lang="zh-CN" altLang="en-US" sz="2400" dirty="0">
                <a:sym typeface="Calibri" panose="020F0502020204030204" pitchFamily="34" charset="0"/>
              </a:rPr>
              <a:t>。</a:t>
            </a:r>
            <a:endParaRPr lang="en-US" altLang="en-US" sz="2400" dirty="0">
              <a:sym typeface="Calibri" panose="020F0502020204030204" pitchFamily="34" charset="0"/>
            </a:endParaRPr>
          </a:p>
        </p:txBody>
      </p:sp>
      <p:sp>
        <p:nvSpPr>
          <p:cNvPr id="27653" name="文本框 6">
            <a:extLst>
              <a:ext uri="{FF2B5EF4-FFF2-40B4-BE49-F238E27FC236}">
                <a16:creationId xmlns:a16="http://schemas.microsoft.com/office/drawing/2014/main" id="{D587819B-7EEC-4515-AE3F-840E3895B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478" y="2204915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F</a:t>
            </a:r>
          </a:p>
        </p:txBody>
      </p:sp>
      <p:sp>
        <p:nvSpPr>
          <p:cNvPr id="27654" name="文本框 7">
            <a:extLst>
              <a:ext uri="{FF2B5EF4-FFF2-40B4-BE49-F238E27FC236}">
                <a16:creationId xmlns:a16="http://schemas.microsoft.com/office/drawing/2014/main" id="{93D08D43-FDD5-4BBF-902B-8E9FA2E51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20" y="3244965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  <a:endParaRPr lang="zh-CN" altLang="en-US" sz="2000" b="1" i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3">
            <a:extLst>
              <a:ext uri="{FF2B5EF4-FFF2-40B4-BE49-F238E27FC236}">
                <a16:creationId xmlns:a16="http://schemas.microsoft.com/office/drawing/2014/main" id="{6D08A1DA-E1FD-404B-954E-95BA0B37A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8674" name="文本框 4">
            <a:extLst>
              <a:ext uri="{FF2B5EF4-FFF2-40B4-BE49-F238E27FC236}">
                <a16:creationId xmlns:a16="http://schemas.microsoft.com/office/drawing/2014/main" id="{C43948ED-E420-4644-9848-1B177A8F9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B4DAB03-4164-4C68-AF2B-4CC2FC5C70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码（续）</a:t>
            </a:r>
            <a:endParaRPr lang="zh-CN" altLang="en-US" sz="3600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10073A1-0878-4660-9116-160CB41E762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主属性与非主属性</a:t>
            </a:r>
          </a:p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包含在任何一个</a:t>
            </a:r>
            <a:r>
              <a:rPr lang="zh-CN" altLang="en-US" dirty="0">
                <a:solidFill>
                  <a:srgbClr val="FF0000"/>
                </a:solidFill>
                <a:sym typeface="Calibri" panose="020F0502020204030204" pitchFamily="34" charset="0"/>
              </a:rPr>
              <a:t>候选码</a:t>
            </a:r>
            <a:r>
              <a:rPr lang="zh-CN" altLang="en-US" dirty="0">
                <a:sym typeface="Calibri" panose="020F0502020204030204" pitchFamily="34" charset="0"/>
              </a:rPr>
              <a:t>中的属性 ，称为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主属性</a:t>
            </a:r>
            <a:r>
              <a:rPr lang="zh-CN" altLang="en-US" dirty="0">
                <a:sym typeface="Calibri" panose="020F0502020204030204" pitchFamily="34" charset="0"/>
              </a:rPr>
              <a:t> </a:t>
            </a:r>
          </a:p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不包含在任何码中的属性称为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非主属性</a:t>
            </a:r>
          </a:p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整个属性组是码，称为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全码</a:t>
            </a:r>
            <a:r>
              <a:rPr lang="zh-CN" altLang="en-US" dirty="0">
                <a:sym typeface="Calibri" panose="020F0502020204030204" pitchFamily="34" charset="0"/>
              </a:rPr>
              <a:t>（</a:t>
            </a:r>
            <a:r>
              <a:rPr lang="en-US" altLang="zh-CN" dirty="0">
                <a:sym typeface="Calibri" panose="020F0502020204030204" pitchFamily="34" charset="0"/>
              </a:rPr>
              <a:t>All-key</a:t>
            </a:r>
            <a:r>
              <a:rPr lang="zh-CN" altLang="en-US" dirty="0">
                <a:sym typeface="Calibri" panose="020F0502020204030204" pitchFamily="34" charset="0"/>
              </a:rPr>
              <a:t>）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3">
            <a:extLst>
              <a:ext uri="{FF2B5EF4-FFF2-40B4-BE49-F238E27FC236}">
                <a16:creationId xmlns:a16="http://schemas.microsoft.com/office/drawing/2014/main" id="{1759112D-295E-4B85-9233-904305D6A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9698" name="文本框 4">
            <a:extLst>
              <a:ext uri="{FF2B5EF4-FFF2-40B4-BE49-F238E27FC236}">
                <a16:creationId xmlns:a16="http://schemas.microsoft.com/office/drawing/2014/main" id="{4FDB927C-CB96-4BC3-B77C-CA23CD711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E369E21-4566-4323-964C-018A7B1B7F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码（续）</a:t>
            </a:r>
            <a:endParaRPr lang="zh-CN" altLang="en-US" sz="3600"/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6D78BCC-490E-47CF-A988-8A8E6DFF0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187450"/>
            <a:ext cx="8229600" cy="5408613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  <a:buSzTx/>
            </a:pPr>
            <a:r>
              <a:rPr lang="en-US" altLang="zh-CN" noProof="1">
                <a:sym typeface="Calibri" panose="020F0502020204030204" pitchFamily="34" charset="0"/>
              </a:rPr>
              <a:t>[</a:t>
            </a:r>
            <a:r>
              <a:rPr lang="zh-CN" altLang="en-US" noProof="1">
                <a:sym typeface="Calibri" panose="020F0502020204030204" pitchFamily="34" charset="0"/>
              </a:rPr>
              <a:t>例</a:t>
            </a:r>
            <a:r>
              <a:rPr lang="en-US" altLang="zh-CN" noProof="1">
                <a:sym typeface="Calibri" panose="020F0502020204030204" pitchFamily="34" charset="0"/>
              </a:rPr>
              <a:t>6.2]</a:t>
            </a:r>
            <a:r>
              <a:rPr lang="en-US" altLang="zh-CN" sz="2400" noProof="1">
                <a:sym typeface="Calibri" panose="020F0502020204030204" pitchFamily="34" charset="0"/>
              </a:rPr>
              <a:t>S(Sno, Sdept, Sage)</a:t>
            </a:r>
            <a:r>
              <a:rPr lang="zh-CN" altLang="en-US" sz="2400" noProof="1">
                <a:sym typeface="Calibri" panose="020F0502020204030204" pitchFamily="34" charset="0"/>
              </a:rPr>
              <a:t>，单个属性</a:t>
            </a:r>
            <a:r>
              <a:rPr lang="en-US" altLang="zh-CN" sz="2400" noProof="1">
                <a:sym typeface="Calibri" panose="020F0502020204030204" pitchFamily="34" charset="0"/>
              </a:rPr>
              <a:t>Sno</a:t>
            </a:r>
            <a:r>
              <a:rPr lang="zh-CN" altLang="en-US" sz="2400" noProof="1">
                <a:sym typeface="Calibri" panose="020F0502020204030204" pitchFamily="34" charset="0"/>
              </a:rPr>
              <a:t>是码</a:t>
            </a:r>
            <a:endParaRPr lang="en-US" altLang="en-US" noProof="1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  <a:buSzTx/>
            </a:pPr>
            <a:r>
              <a:rPr lang="zh-CN" altLang="en-US" sz="2400" noProof="1">
                <a:sym typeface="Calibri" panose="020F0502020204030204" pitchFamily="34" charset="0"/>
              </a:rPr>
              <a:t>	  </a:t>
            </a:r>
            <a:r>
              <a:rPr lang="en-US" altLang="zh-CN" sz="2400" noProof="1">
                <a:sym typeface="Calibri" panose="020F0502020204030204" pitchFamily="34" charset="0"/>
              </a:rPr>
              <a:t>SC(Sno, Cno, Grade)</a:t>
            </a:r>
            <a:r>
              <a:rPr lang="zh-CN" altLang="en-US" sz="2400" noProof="1">
                <a:sym typeface="Calibri" panose="020F0502020204030204" pitchFamily="34" charset="0"/>
              </a:rPr>
              <a:t>中，</a:t>
            </a:r>
            <a:r>
              <a:rPr lang="en-US" altLang="zh-CN" sz="2400" noProof="1">
                <a:sym typeface="Calibri" panose="020F0502020204030204" pitchFamily="34" charset="0"/>
              </a:rPr>
              <a:t>(Sno, Cno)</a:t>
            </a:r>
            <a:r>
              <a:rPr lang="zh-CN" altLang="en-US" sz="2400" noProof="1">
                <a:sym typeface="Calibri" panose="020F0502020204030204" pitchFamily="34" charset="0"/>
              </a:rPr>
              <a:t>是码</a:t>
            </a:r>
          </a:p>
          <a:p>
            <a:pPr>
              <a:lnSpc>
                <a:spcPct val="120000"/>
              </a:lnSpc>
              <a:buSzTx/>
            </a:pPr>
            <a:endParaRPr lang="zh-CN" altLang="en-US" sz="2400" noProof="1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buSzTx/>
            </a:pPr>
            <a:r>
              <a:rPr lang="en-US" altLang="zh-CN" noProof="1">
                <a:sym typeface="Calibri" panose="020F0502020204030204" pitchFamily="34" charset="0"/>
              </a:rPr>
              <a:t>[</a:t>
            </a:r>
            <a:r>
              <a:rPr lang="zh-CN" altLang="en-US" noProof="1">
                <a:sym typeface="Calibri" panose="020F0502020204030204" pitchFamily="34" charset="0"/>
              </a:rPr>
              <a:t>例</a:t>
            </a:r>
            <a:r>
              <a:rPr lang="en-US" altLang="zh-CN" noProof="1">
                <a:sym typeface="Calibri" panose="020F0502020204030204" pitchFamily="34" charset="0"/>
              </a:rPr>
              <a:t>6.3] R(P,W,A)</a:t>
            </a:r>
            <a:br>
              <a:rPr lang="zh-CN" altLang="en-US" dirty="0">
                <a:sym typeface="Calibri" panose="020F0502020204030204" pitchFamily="34" charset="0"/>
              </a:rPr>
            </a:br>
            <a:r>
              <a:rPr lang="zh-CN" altLang="en-US" noProof="1">
                <a:sym typeface="Calibri" panose="020F0502020204030204" pitchFamily="34" charset="0"/>
              </a:rPr>
              <a:t> </a:t>
            </a:r>
            <a:r>
              <a:rPr lang="en-US" altLang="zh-CN" noProof="1">
                <a:sym typeface="Calibri" panose="020F0502020204030204" pitchFamily="34" charset="0"/>
              </a:rPr>
              <a:t>P</a:t>
            </a:r>
            <a:r>
              <a:rPr lang="zh-CN" altLang="en-US" noProof="1">
                <a:sym typeface="Calibri" panose="020F0502020204030204" pitchFamily="34" charset="0"/>
              </a:rPr>
              <a:t>：演奏者     </a:t>
            </a:r>
            <a:r>
              <a:rPr lang="en-US" altLang="zh-CN" noProof="1">
                <a:sym typeface="Calibri" panose="020F0502020204030204" pitchFamily="34" charset="0"/>
              </a:rPr>
              <a:t>W</a:t>
            </a:r>
            <a:r>
              <a:rPr lang="zh-CN" altLang="en-US" noProof="1">
                <a:sym typeface="Calibri" panose="020F0502020204030204" pitchFamily="34" charset="0"/>
              </a:rPr>
              <a:t>：作品    </a:t>
            </a:r>
            <a:r>
              <a:rPr lang="en-US" altLang="zh-CN" noProof="1">
                <a:sym typeface="Calibri" panose="020F0502020204030204" pitchFamily="34" charset="0"/>
              </a:rPr>
              <a:t>A</a:t>
            </a:r>
            <a:r>
              <a:rPr lang="zh-CN" altLang="en-US" noProof="1">
                <a:sym typeface="Calibri" panose="020F0502020204030204" pitchFamily="34" charset="0"/>
              </a:rPr>
              <a:t>：听众</a:t>
            </a:r>
            <a:endParaRPr lang="en-US" altLang="en-US" noProof="1">
              <a:sym typeface="Calibri" panose="020F0502020204030204" pitchFamily="34" charset="0"/>
            </a:endParaRPr>
          </a:p>
          <a:p>
            <a:pPr lvl="1" algn="l">
              <a:lnSpc>
                <a:spcPct val="120000"/>
              </a:lnSpc>
              <a:buSzTx/>
            </a:pPr>
            <a:r>
              <a:rPr lang="zh-CN" altLang="en-US" sz="1710" noProof="1">
                <a:cs typeface="+mn-ea"/>
                <a:sym typeface="Calibri" panose="020F0502020204030204" pitchFamily="34" charset="0"/>
              </a:rPr>
              <a:t>		</a:t>
            </a:r>
            <a:r>
              <a:rPr lang="zh-CN" altLang="en-US" sz="2050" noProof="1">
                <a:cs typeface="+mn-ea"/>
                <a:sym typeface="Calibri" panose="020F0502020204030204" pitchFamily="34" charset="0"/>
              </a:rPr>
              <a:t>一个演奏者可以演奏多个作品</a:t>
            </a:r>
            <a:endParaRPr lang="en-US" altLang="en-US" noProof="1">
              <a:cs typeface="+mn-ea"/>
              <a:sym typeface="Calibri" panose="020F0502020204030204" pitchFamily="34" charset="0"/>
            </a:endParaRPr>
          </a:p>
          <a:p>
            <a:pPr lvl="1" algn="l">
              <a:lnSpc>
                <a:spcPct val="120000"/>
              </a:lnSpc>
              <a:buSzTx/>
            </a:pPr>
            <a:r>
              <a:rPr lang="zh-CN" altLang="en-US" sz="2050" noProof="1">
                <a:cs typeface="+mn-ea"/>
                <a:sym typeface="Calibri" panose="020F0502020204030204" pitchFamily="34" charset="0"/>
              </a:rPr>
              <a:t>		某一作品可被多个演奏者演奏</a:t>
            </a:r>
            <a:endParaRPr lang="en-US" altLang="en-US" noProof="1">
              <a:cs typeface="+mn-ea"/>
              <a:sym typeface="Calibri" panose="020F0502020204030204" pitchFamily="34" charset="0"/>
            </a:endParaRPr>
          </a:p>
          <a:p>
            <a:pPr lvl="1" algn="l">
              <a:lnSpc>
                <a:spcPct val="120000"/>
              </a:lnSpc>
              <a:buSzTx/>
            </a:pPr>
            <a:r>
              <a:rPr lang="zh-CN" altLang="en-US" sz="2050" noProof="1">
                <a:cs typeface="+mn-ea"/>
                <a:sym typeface="Calibri" panose="020F0502020204030204" pitchFamily="34" charset="0"/>
              </a:rPr>
              <a:t>		听众可以欣赏不同演奏者的不同作品</a:t>
            </a:r>
            <a:r>
              <a:rPr lang="zh-CN" altLang="en-US" sz="2050" b="0" noProof="1"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 </a:t>
            </a:r>
          </a:p>
          <a:p>
            <a:pPr lvl="1" algn="l">
              <a:lnSpc>
                <a:spcPct val="120000"/>
              </a:lnSpc>
              <a:buSzTx/>
            </a:pPr>
            <a:r>
              <a:rPr lang="zh-CN" altLang="en-US" sz="2050" b="0" noProof="1"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	</a:t>
            </a:r>
            <a:r>
              <a:rPr lang="zh-CN" altLang="en-US" noProof="1">
                <a:solidFill>
                  <a:srgbClr val="402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	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码为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(P,W,A)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，即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All-Key 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3">
            <a:extLst>
              <a:ext uri="{FF2B5EF4-FFF2-40B4-BE49-F238E27FC236}">
                <a16:creationId xmlns:a16="http://schemas.microsoft.com/office/drawing/2014/main" id="{410EA293-2C8E-4CF0-90D0-6FF9CFB50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0722" name="文本框 4">
            <a:extLst>
              <a:ext uri="{FF2B5EF4-FFF2-40B4-BE49-F238E27FC236}">
                <a16:creationId xmlns:a16="http://schemas.microsoft.com/office/drawing/2014/main" id="{793667E3-CC8D-42A8-A660-BF60A832F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4A24D2F-F7B6-4854-9F90-78197E5025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码（续）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D8AA8B9-BDFA-4086-800F-54CF937097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1673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6.5 】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关系模式 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中属性或属性组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并非 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的码，</a:t>
            </a:r>
            <a:endParaRPr lang="en-US" altLang="zh-CN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但 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是另一个关系模式的码，</a:t>
            </a:r>
            <a:endParaRPr lang="en-US" altLang="zh-CN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则称 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是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的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外部码</a:t>
            </a:r>
            <a:r>
              <a:rPr lang="zh-CN" altLang="en-US" dirty="0">
                <a:sym typeface="Calibri" panose="020F0502020204030204" pitchFamily="34" charset="0"/>
              </a:rPr>
              <a:t>（</a:t>
            </a:r>
            <a:r>
              <a:rPr lang="en-US" altLang="zh-CN" dirty="0">
                <a:sym typeface="Calibri" panose="020F0502020204030204" pitchFamily="34" charset="0"/>
              </a:rPr>
              <a:t>Foreign key</a:t>
            </a:r>
            <a:r>
              <a:rPr lang="zh-CN" altLang="en-US" dirty="0">
                <a:sym typeface="Calibri" panose="020F0502020204030204" pitchFamily="34" charset="0"/>
              </a:rPr>
              <a:t>）也称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外码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en-US" altLang="en-US" sz="3200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en-US" altLang="zh-CN" dirty="0">
                <a:sym typeface="Calibri" panose="020F0502020204030204" pitchFamily="34" charset="0"/>
              </a:rPr>
              <a:t>SC(</a:t>
            </a:r>
            <a:r>
              <a:rPr lang="en-US" altLang="zh-CN" dirty="0" err="1">
                <a:sym typeface="Calibri" panose="020F0502020204030204" pitchFamily="34" charset="0"/>
              </a:rPr>
              <a:t>Sno,Cno,Grade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中，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不是码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是 </a:t>
            </a:r>
            <a:r>
              <a:rPr lang="en-US" altLang="zh-CN" dirty="0">
                <a:sym typeface="Calibri" panose="020F0502020204030204" pitchFamily="34" charset="0"/>
              </a:rPr>
              <a:t>S(</a:t>
            </a:r>
            <a:r>
              <a:rPr lang="en-US" altLang="zh-CN" dirty="0" err="1">
                <a:sym typeface="Calibri" panose="020F0502020204030204" pitchFamily="34" charset="0"/>
              </a:rPr>
              <a:t>Sno,Sdept,Sage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的码，则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是</a:t>
            </a:r>
            <a:r>
              <a:rPr lang="en-US" altLang="zh-CN" dirty="0">
                <a:sym typeface="Calibri" panose="020F0502020204030204" pitchFamily="34" charset="0"/>
              </a:rPr>
              <a:t>SC</a:t>
            </a:r>
            <a:r>
              <a:rPr lang="zh-CN" altLang="en-US" dirty="0">
                <a:sym typeface="Calibri" panose="020F0502020204030204" pitchFamily="34" charset="0"/>
              </a:rPr>
              <a:t>的外码 </a:t>
            </a:r>
            <a:endParaRPr lang="en-US" altLang="en-US" sz="32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ym typeface="Calibri" panose="020F0502020204030204" pitchFamily="34" charset="0"/>
              </a:rPr>
              <a:t>主码与外码一起提供了表示关系间联系的手段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3">
            <a:extLst>
              <a:ext uri="{FF2B5EF4-FFF2-40B4-BE49-F238E27FC236}">
                <a16:creationId xmlns:a16="http://schemas.microsoft.com/office/drawing/2014/main" id="{F8140922-561C-4A0E-98D6-CD3F4C7DED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31746" name="文本占位符 4">
            <a:extLst>
              <a:ext uri="{FF2B5EF4-FFF2-40B4-BE49-F238E27FC236}">
                <a16:creationId xmlns:a16="http://schemas.microsoft.com/office/drawing/2014/main" id="{226C252E-168A-4956-9E3D-6B3BE04A1F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6.2.3  </a:t>
            </a:r>
            <a:r>
              <a:rPr lang="zh-CN" altLang="en-US">
                <a:solidFill>
                  <a:srgbClr val="00B050"/>
                </a:solidFill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3">
            <a:extLst>
              <a:ext uri="{FF2B5EF4-FFF2-40B4-BE49-F238E27FC236}">
                <a16:creationId xmlns:a16="http://schemas.microsoft.com/office/drawing/2014/main" id="{4DFB3934-4AA7-4C56-B0E2-A920E6E01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2770" name="文本框 4">
            <a:extLst>
              <a:ext uri="{FF2B5EF4-FFF2-40B4-BE49-F238E27FC236}">
                <a16:creationId xmlns:a16="http://schemas.microsoft.com/office/drawing/2014/main" id="{1146FF04-32FE-4DCF-89D6-C9AAF7FE5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2771" name="Rectangle 1026">
            <a:extLst>
              <a:ext uri="{FF2B5EF4-FFF2-40B4-BE49-F238E27FC236}">
                <a16:creationId xmlns:a16="http://schemas.microsoft.com/office/drawing/2014/main" id="{36A52C4F-CDAB-40B4-B27E-17817F622F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6.2.3 </a:t>
            </a:r>
            <a:r>
              <a:rPr lang="zh-CN" altLang="en-US" sz="3600">
                <a:sym typeface="微软雅黑" panose="020B0503020204020204" pitchFamily="34" charset="-122"/>
              </a:rPr>
              <a:t> 范式</a:t>
            </a:r>
            <a:endParaRPr lang="zh-CN" altLang="en-US" sz="3600"/>
          </a:p>
        </p:txBody>
      </p:sp>
      <p:sp>
        <p:nvSpPr>
          <p:cNvPr id="32772" name="Rectangle 1027">
            <a:extLst>
              <a:ext uri="{FF2B5EF4-FFF2-40B4-BE49-F238E27FC236}">
                <a16:creationId xmlns:a16="http://schemas.microsoft.com/office/drawing/2014/main" id="{F50B5582-4199-47C9-850A-455C4555FDB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909638"/>
            <a:ext cx="8229600" cy="32400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范式</a:t>
            </a:r>
            <a:r>
              <a:rPr lang="zh-CN" altLang="en-US">
                <a:sym typeface="Calibri" panose="020F0502020204030204" pitchFamily="34" charset="0"/>
              </a:rPr>
              <a:t>是符合某一种级别的关系模式的集合。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种类：</a:t>
            </a:r>
            <a:r>
              <a:rPr lang="zh-CN" altLang="en-US" sz="2000">
                <a:sym typeface="Calibri" panose="020F0502020204030204" pitchFamily="34" charset="0"/>
              </a:rPr>
              <a:t>			</a:t>
            </a:r>
            <a:endParaRPr lang="en-US" altLang="en-US" sz="1800">
              <a:sym typeface="Calibri" panose="020F0502020204030204" pitchFamily="34" charset="0"/>
            </a:endParaRPr>
          </a:p>
        </p:txBody>
      </p:sp>
      <p:grpSp>
        <p:nvGrpSpPr>
          <p:cNvPr id="32773" name="Group 6">
            <a:extLst>
              <a:ext uri="{FF2B5EF4-FFF2-40B4-BE49-F238E27FC236}">
                <a16:creationId xmlns:a16="http://schemas.microsoft.com/office/drawing/2014/main" id="{ACDDD3AA-3AE1-4B8F-9B6A-C3941A84ECE8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2568575"/>
            <a:ext cx="5197475" cy="2835275"/>
            <a:chOff x="0" y="0"/>
            <a:chExt cx="8184" cy="4464"/>
          </a:xfrm>
        </p:grpSpPr>
        <p:sp>
          <p:nvSpPr>
            <p:cNvPr id="32774" name="AutoShape 1028">
              <a:extLst>
                <a:ext uri="{FF2B5EF4-FFF2-40B4-BE49-F238E27FC236}">
                  <a16:creationId xmlns:a16="http://schemas.microsoft.com/office/drawing/2014/main" id="{80B78268-D980-41A2-AFF8-DDA0F3079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5"/>
              <a:ext cx="480" cy="3751"/>
            </a:xfrm>
            <a:prstGeom prst="leftBrace">
              <a:avLst>
                <a:gd name="adj1" fmla="val 6497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>
                <a:buSzPct val="100000"/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32775" name="Text Box 8">
              <a:extLst>
                <a:ext uri="{FF2B5EF4-FFF2-40B4-BE49-F238E27FC236}">
                  <a16:creationId xmlns:a16="http://schemas.microsoft.com/office/drawing/2014/main" id="{C86367CB-C36A-4237-92D6-E5F980567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0"/>
              <a:ext cx="7705" cy="4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第一范式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(1NF)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第二范式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(2NF)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第三范式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(3NF)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BC</a:t>
              </a: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(BCNF)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第四范式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(4NF)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第五范式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(5NF)</a:t>
              </a:r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3">
            <a:extLst>
              <a:ext uri="{FF2B5EF4-FFF2-40B4-BE49-F238E27FC236}">
                <a16:creationId xmlns:a16="http://schemas.microsoft.com/office/drawing/2014/main" id="{72ED9DE9-CC46-4F54-83C0-E9089F090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3794" name="文本框 4">
            <a:extLst>
              <a:ext uri="{FF2B5EF4-FFF2-40B4-BE49-F238E27FC236}">
                <a16:creationId xmlns:a16="http://schemas.microsoft.com/office/drawing/2014/main" id="{058706D0-B642-4C9C-BBD4-2B8F5C3E1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BDFD3EC-C2F6-446D-A661-54CDA4F5DE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范式（续）</a:t>
            </a:r>
            <a:endParaRPr lang="zh-CN" altLang="en-US" sz="3600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AAB2D4B-7A99-4913-B795-FF9AA0E0214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14325" y="838200"/>
            <a:ext cx="8229600" cy="18526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>
                <a:sym typeface="Calibri" panose="020F0502020204030204" pitchFamily="34" charset="0"/>
              </a:rPr>
              <a:t>各种范式之间存在联系：</a:t>
            </a:r>
            <a:endParaRPr lang="zh-CN" altLang="en-US" sz="3600">
              <a:sym typeface="Calibri" panose="020F0502020204030204" pitchFamily="34" charset="0"/>
            </a:endParaRPr>
          </a:p>
          <a:p>
            <a:pPr lvl="1" indent="-285750">
              <a:lnSpc>
                <a:spcPct val="250000"/>
              </a:lnSpc>
            </a:pPr>
            <a:r>
              <a:rPr lang="zh-CN" altLang="en-US">
                <a:sym typeface="Calibri" panose="020F0502020204030204" pitchFamily="34" charset="0"/>
              </a:rPr>
              <a:t>某一关系模式</a:t>
            </a:r>
            <a:r>
              <a:rPr lang="en-US" altLang="zh-CN">
                <a:sym typeface="Calibri" panose="020F0502020204030204" pitchFamily="34" charset="0"/>
              </a:rPr>
              <a:t>R</a:t>
            </a:r>
            <a:r>
              <a:rPr lang="zh-CN" altLang="en-US">
                <a:sym typeface="Calibri" panose="020F0502020204030204" pitchFamily="34" charset="0"/>
              </a:rPr>
              <a:t>为第</a:t>
            </a:r>
            <a:r>
              <a:rPr lang="en-US" altLang="zh-CN">
                <a:sym typeface="Calibri" panose="020F0502020204030204" pitchFamily="34" charset="0"/>
              </a:rPr>
              <a:t>n</a:t>
            </a:r>
            <a:r>
              <a:rPr lang="zh-CN" altLang="en-US">
                <a:sym typeface="Calibri" panose="020F0502020204030204" pitchFamily="34" charset="0"/>
              </a:rPr>
              <a:t>范式，可简记为</a:t>
            </a:r>
            <a:r>
              <a:rPr lang="en-US" altLang="zh-CN">
                <a:solidFill>
                  <a:srgbClr val="FF00FF"/>
                </a:solidFill>
                <a:sym typeface="Calibri" panose="020F0502020204030204" pitchFamily="34" charset="0"/>
              </a:rPr>
              <a:t>R∈nNF</a:t>
            </a:r>
            <a:r>
              <a:rPr lang="zh-CN" altLang="en-US">
                <a:sym typeface="Calibri" panose="020F0502020204030204" pitchFamily="34" charset="0"/>
              </a:rPr>
              <a:t>。</a:t>
            </a:r>
            <a:endParaRPr lang="en-US" altLang="en-US">
              <a:sym typeface="Calibri" panose="020F0502020204030204" pitchFamily="34" charset="0"/>
            </a:endParaRPr>
          </a:p>
        </p:txBody>
      </p:sp>
      <p:pic>
        <p:nvPicPr>
          <p:cNvPr id="33797" name="Object 1024">
            <a:extLst>
              <a:ext uri="{FF2B5EF4-FFF2-40B4-BE49-F238E27FC236}">
                <a16:creationId xmlns:a16="http://schemas.microsoft.com/office/drawing/2014/main" id="{5D7F354C-0388-4D35-9F5E-B706E6F4D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628775"/>
            <a:ext cx="70231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12" descr="62">
            <a:extLst>
              <a:ext uri="{FF2B5EF4-FFF2-40B4-BE49-F238E27FC236}">
                <a16:creationId xmlns:a16="http://schemas.microsoft.com/office/drawing/2014/main" id="{0B8AFA68-8D34-4918-9C74-06E06554A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068638"/>
            <a:ext cx="280035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Rectangle 3">
            <a:extLst>
              <a:ext uri="{FF2B5EF4-FFF2-40B4-BE49-F238E27FC236}">
                <a16:creationId xmlns:a16="http://schemas.microsoft.com/office/drawing/2014/main" id="{26A884F9-B785-4301-A082-9F702FE75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2738438"/>
            <a:ext cx="57880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v"/>
            </a:pP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一个低一级范式的关系模式，通过</a:t>
            </a:r>
            <a:r>
              <a:rPr lang="zh-CN" altLang="en-US" sz="2800" b="1" dirty="0">
                <a:solidFill>
                  <a:srgbClr val="0066FF"/>
                </a:solidFill>
                <a:highlight>
                  <a:srgbClr val="FFFF00"/>
                </a:highlight>
                <a:latin typeface="宋体" panose="02010600030101010101" pitchFamily="2" charset="-122"/>
                <a:sym typeface="宋体" panose="02010600030101010101" pitchFamily="2" charset="-122"/>
              </a:rPr>
              <a:t>模式分解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可以转换为若干个高一级范式的关系模式的集合，这种过程就叫</a:t>
            </a:r>
            <a:r>
              <a:rPr lang="zh-CN" altLang="en-US" sz="2800" b="1" dirty="0">
                <a:solidFill>
                  <a:srgbClr val="FF00FF"/>
                </a:solidFill>
                <a:highlight>
                  <a:srgbClr val="FFFF00"/>
                </a:highlight>
                <a:latin typeface="宋体" panose="02010600030101010101" pitchFamily="2" charset="-122"/>
                <a:sym typeface="宋体" panose="02010600030101010101" pitchFamily="2" charset="-122"/>
              </a:rPr>
              <a:t>规范化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3">
            <a:extLst>
              <a:ext uri="{FF2B5EF4-FFF2-40B4-BE49-F238E27FC236}">
                <a16:creationId xmlns:a16="http://schemas.microsoft.com/office/drawing/2014/main" id="{50DDEDFC-A142-4FE5-AC6F-C9A349CCBF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 规范化</a:t>
            </a:r>
            <a:endParaRPr lang="zh-CN" altLang="en-US"/>
          </a:p>
        </p:txBody>
      </p:sp>
      <p:sp>
        <p:nvSpPr>
          <p:cNvPr id="34818" name="文本占位符 4">
            <a:extLst>
              <a:ext uri="{FF2B5EF4-FFF2-40B4-BE49-F238E27FC236}">
                <a16:creationId xmlns:a16="http://schemas.microsoft.com/office/drawing/2014/main" id="{596F9885-1198-4EF5-8F8F-829526A615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6.2.4  2NF</a:t>
            </a:r>
            <a:endParaRPr lang="zh-CN" altLang="en-US">
              <a:solidFill>
                <a:srgbClr val="00B050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3">
            <a:extLst>
              <a:ext uri="{FF2B5EF4-FFF2-40B4-BE49-F238E27FC236}">
                <a16:creationId xmlns:a16="http://schemas.microsoft.com/office/drawing/2014/main" id="{076F2F95-3E41-4146-AC29-92557CB29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5842" name="文本框 4">
            <a:extLst>
              <a:ext uri="{FF2B5EF4-FFF2-40B4-BE49-F238E27FC236}">
                <a16:creationId xmlns:a16="http://schemas.microsoft.com/office/drawing/2014/main" id="{3AD08804-303C-4641-9978-176F0CAD8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CC2963F-71CB-4048-BA8A-0A21B48A6E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6.2.4</a:t>
            </a:r>
            <a:r>
              <a:rPr lang="zh-CN" altLang="en-US" sz="3600">
                <a:sym typeface="微软雅黑" panose="020B0503020204020204" pitchFamily="34" charset="-122"/>
              </a:rPr>
              <a:t> </a:t>
            </a:r>
            <a:r>
              <a:rPr lang="en-US" altLang="zh-CN" sz="3600">
                <a:sym typeface="微软雅黑" panose="020B0503020204020204" pitchFamily="34" charset="-122"/>
              </a:rPr>
              <a:t> 2NF</a:t>
            </a:r>
            <a:endParaRPr lang="zh-CN" altLang="en-US" sz="3600"/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1640685-DC62-49F8-99AC-4F87EB5E8CA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4000" y="982663"/>
            <a:ext cx="8639175" cy="58308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6.6】</a:t>
            </a:r>
            <a:r>
              <a:rPr lang="en-US" altLang="zh-CN" dirty="0">
                <a:sym typeface="Calibri" panose="020F0502020204030204" pitchFamily="34" charset="0"/>
              </a:rPr>
              <a:t>  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若</a:t>
            </a:r>
            <a:r>
              <a:rPr lang="zh-CN" altLang="en-US" dirty="0">
                <a:sym typeface="Calibri" panose="020F0502020204030204" pitchFamily="34" charset="0"/>
              </a:rPr>
              <a:t>关系模式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∈1NF</a:t>
            </a:r>
            <a:r>
              <a:rPr lang="zh-CN" altLang="en-US" dirty="0">
                <a:sym typeface="Calibri" panose="020F0502020204030204" pitchFamily="34" charset="0"/>
              </a:rPr>
              <a:t>，并且</a:t>
            </a:r>
            <a:r>
              <a:rPr lang="zh-CN" altLang="en-US" dirty="0">
                <a:solidFill>
                  <a:srgbClr val="00B050"/>
                </a:solidFill>
                <a:sym typeface="Calibri" panose="020F0502020204030204" pitchFamily="34" charset="0"/>
              </a:rPr>
              <a:t>每一个</a:t>
            </a:r>
            <a:r>
              <a:rPr lang="zh-CN" altLang="en-US" u="sng" dirty="0">
                <a:solidFill>
                  <a:srgbClr val="FF0000"/>
                </a:solidFill>
                <a:sym typeface="Calibri" panose="020F0502020204030204" pitchFamily="34" charset="0"/>
              </a:rPr>
              <a:t>非主属性</a:t>
            </a:r>
            <a:r>
              <a:rPr lang="zh-CN" altLang="en-US" dirty="0">
                <a:solidFill>
                  <a:srgbClr val="00B050"/>
                </a:solidFill>
                <a:sym typeface="Calibri" panose="020F0502020204030204" pitchFamily="34" charset="0"/>
              </a:rPr>
              <a:t>都</a:t>
            </a:r>
            <a:r>
              <a:rPr lang="zh-CN" altLang="en-US" u="sng" dirty="0">
                <a:solidFill>
                  <a:srgbClr val="FF0000"/>
                </a:solidFill>
                <a:sym typeface="Calibri" panose="020F0502020204030204" pitchFamily="34" charset="0"/>
              </a:rPr>
              <a:t>完全函数依赖</a:t>
            </a:r>
            <a:r>
              <a:rPr lang="zh-CN" altLang="en-US" dirty="0">
                <a:solidFill>
                  <a:srgbClr val="00B050"/>
                </a:solidFill>
                <a:sym typeface="Calibri" panose="020F0502020204030204" pitchFamily="34" charset="0"/>
              </a:rPr>
              <a:t>于任何一个候选码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则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∈</a:t>
            </a:r>
            <a:r>
              <a:rPr lang="en-US" altLang="zh-CN" dirty="0">
                <a:solidFill>
                  <a:srgbClr val="0066FF"/>
                </a:solidFill>
                <a:sym typeface="Calibri" panose="020F0502020204030204" pitchFamily="34" charset="0"/>
              </a:rPr>
              <a:t>2NF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200" dirty="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ym typeface="Calibri" panose="020F0502020204030204" pitchFamily="34" charset="0"/>
              </a:rPr>
              <a:t>[</a:t>
            </a:r>
            <a:r>
              <a:rPr lang="zh-CN" altLang="en-US" dirty="0">
                <a:sym typeface="Calibri" panose="020F0502020204030204" pitchFamily="34" charset="0"/>
              </a:rPr>
              <a:t>例</a:t>
            </a:r>
            <a:r>
              <a:rPr lang="en-US" altLang="zh-CN" dirty="0">
                <a:sym typeface="Calibri" panose="020F0502020204030204" pitchFamily="34" charset="0"/>
              </a:rPr>
              <a:t>6.4] </a:t>
            </a:r>
            <a:r>
              <a:rPr lang="zh-CN" altLang="en-US" dirty="0">
                <a:sym typeface="Calibri" panose="020F0502020204030204" pitchFamily="34" charset="0"/>
              </a:rPr>
              <a:t> </a:t>
            </a:r>
            <a:r>
              <a:rPr lang="en-US" altLang="zh-CN" dirty="0">
                <a:sym typeface="Calibri" panose="020F0502020204030204" pitchFamily="34" charset="0"/>
              </a:rPr>
              <a:t>S-L-C(</a:t>
            </a:r>
            <a:r>
              <a:rPr lang="en-US" altLang="zh-CN" dirty="0" err="1">
                <a:sym typeface="Calibri" panose="020F0502020204030204" pitchFamily="34" charset="0"/>
              </a:rPr>
              <a:t>Sno,Sdept,Sloc,Cno,Grade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en-US" dirty="0">
                <a:sym typeface="Calibri" panose="020F0502020204030204" pitchFamily="34" charset="0"/>
              </a:rPr>
              <a:t> </a:t>
            </a:r>
            <a:r>
              <a:rPr lang="en-US" altLang="zh-CN" dirty="0" err="1">
                <a:sym typeface="Calibri" panose="020F0502020204030204" pitchFamily="34" charset="0"/>
              </a:rPr>
              <a:t>Sloc</a:t>
            </a:r>
            <a:r>
              <a:rPr lang="zh-CN" altLang="en-US" dirty="0">
                <a:sym typeface="Calibri" panose="020F0502020204030204" pitchFamily="34" charset="0"/>
              </a:rPr>
              <a:t>为学生的住处，并且每个系的学生住在同一个地方。</a:t>
            </a:r>
            <a:r>
              <a:rPr lang="en-US" altLang="zh-CN" dirty="0">
                <a:sym typeface="Calibri" panose="020F0502020204030204" pitchFamily="34" charset="0"/>
              </a:rPr>
              <a:t>S-L-C</a:t>
            </a:r>
            <a:r>
              <a:rPr lang="zh-CN" altLang="en-US" dirty="0">
                <a:sym typeface="Calibri" panose="020F0502020204030204" pitchFamily="34" charset="0"/>
              </a:rPr>
              <a:t>的码为</a:t>
            </a:r>
            <a:r>
              <a:rPr lang="en-US" altLang="zh-CN" dirty="0">
                <a:sym typeface="Calibri" panose="020F0502020204030204" pitchFamily="34" charset="0"/>
              </a:rPr>
              <a:t>(</a:t>
            </a:r>
            <a:r>
              <a:rPr lang="en-US" altLang="zh-CN" dirty="0" err="1">
                <a:sym typeface="Calibri" panose="020F0502020204030204" pitchFamily="34" charset="0"/>
              </a:rPr>
              <a:t>Sno,Cno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sym typeface="Calibri" panose="020F0502020204030204" pitchFamily="34" charset="0"/>
              </a:rPr>
              <a:t>	</a:t>
            </a:r>
            <a:r>
              <a:rPr lang="zh-CN" altLang="en-US" sz="2400" dirty="0">
                <a:sym typeface="Calibri" panose="020F0502020204030204" pitchFamily="34" charset="0"/>
              </a:rPr>
              <a:t>函数依赖有</a:t>
            </a:r>
            <a:endParaRPr lang="en-US" altLang="en-US" dirty="0">
              <a:sym typeface="Calibri" panose="020F0502020204030204" pitchFamily="34" charset="0"/>
            </a:endParaRPr>
          </a:p>
          <a:p>
            <a:pPr marL="857250" lvl="2" algn="l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>
                <a:sym typeface="Calibri" panose="020F0502020204030204" pitchFamily="34" charset="0"/>
              </a:rPr>
              <a:t>(</a:t>
            </a:r>
            <a:r>
              <a:rPr lang="en-US" altLang="zh-CN" sz="2400" dirty="0" err="1">
                <a:sym typeface="Calibri" panose="020F0502020204030204" pitchFamily="34" charset="0"/>
              </a:rPr>
              <a:t>Sno,Cno</a:t>
            </a:r>
            <a:r>
              <a:rPr lang="en-US" altLang="zh-CN" sz="2400" dirty="0">
                <a:sym typeface="Calibri" panose="020F0502020204030204" pitchFamily="34" charset="0"/>
              </a:rPr>
              <a:t>)</a:t>
            </a:r>
            <a:r>
              <a:rPr lang="zh-CN" altLang="en-US" sz="2400" dirty="0"/>
              <a:t>→</a:t>
            </a:r>
            <a:r>
              <a:rPr lang="en-US" altLang="zh-CN" sz="2400" dirty="0">
                <a:sym typeface="Calibri" panose="020F0502020204030204" pitchFamily="34" charset="0"/>
              </a:rPr>
              <a:t>Grade</a:t>
            </a:r>
          </a:p>
          <a:p>
            <a:pPr marL="857250" lvl="2" algn="l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ym typeface="Calibri" panose="020F0502020204030204" pitchFamily="34" charset="0"/>
              </a:rPr>
              <a:t>Sno→Sdept</a:t>
            </a:r>
            <a:r>
              <a:rPr lang="en-US" altLang="zh-CN" sz="2400" dirty="0">
                <a:sym typeface="Calibri" panose="020F0502020204030204" pitchFamily="34" charset="0"/>
              </a:rPr>
              <a:t>, (</a:t>
            </a:r>
            <a:r>
              <a:rPr lang="en-US" altLang="zh-CN" sz="2400" dirty="0" err="1">
                <a:sym typeface="Calibri" panose="020F0502020204030204" pitchFamily="34" charset="0"/>
              </a:rPr>
              <a:t>Sno,Cno</a:t>
            </a:r>
            <a:r>
              <a:rPr lang="en-US" altLang="zh-CN" sz="2400" dirty="0">
                <a:sym typeface="Calibri" panose="020F0502020204030204" pitchFamily="34" charset="0"/>
              </a:rPr>
              <a:t>)</a:t>
            </a:r>
            <a:r>
              <a:rPr lang="zh-CN" altLang="en-US" sz="2400" dirty="0"/>
              <a:t>→</a:t>
            </a:r>
            <a:r>
              <a:rPr lang="en-US" altLang="zh-CN" sz="2400" dirty="0" err="1">
                <a:sym typeface="Calibri" panose="020F0502020204030204" pitchFamily="34" charset="0"/>
              </a:rPr>
              <a:t>Sdept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 marL="857250" lvl="2" algn="l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ym typeface="Calibri" panose="020F0502020204030204" pitchFamily="34" charset="0"/>
              </a:rPr>
              <a:t>Sno→Sloc</a:t>
            </a:r>
            <a:r>
              <a:rPr lang="en-US" altLang="zh-CN" sz="2400" dirty="0">
                <a:sym typeface="Calibri" panose="020F0502020204030204" pitchFamily="34" charset="0"/>
              </a:rPr>
              <a:t>, (</a:t>
            </a:r>
            <a:r>
              <a:rPr lang="en-US" altLang="zh-CN" sz="2400" dirty="0" err="1">
                <a:sym typeface="Calibri" panose="020F0502020204030204" pitchFamily="34" charset="0"/>
              </a:rPr>
              <a:t>Sno,Cno</a:t>
            </a:r>
            <a:r>
              <a:rPr lang="en-US" altLang="zh-CN" sz="2400" dirty="0">
                <a:sym typeface="Calibri" panose="020F0502020204030204" pitchFamily="34" charset="0"/>
              </a:rPr>
              <a:t>)</a:t>
            </a:r>
            <a:r>
              <a:rPr lang="zh-CN" altLang="en-US" sz="2400" dirty="0">
                <a:sym typeface="Calibri" panose="020F0502020204030204" pitchFamily="34" charset="0"/>
              </a:rPr>
              <a:t>→</a:t>
            </a:r>
            <a:r>
              <a:rPr lang="en-US" altLang="zh-CN" sz="2400" dirty="0" err="1">
                <a:sym typeface="Calibri" panose="020F0502020204030204" pitchFamily="34" charset="0"/>
              </a:rPr>
              <a:t>Sloc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 marL="857250" lvl="2" algn="l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ym typeface="Calibri" panose="020F0502020204030204" pitchFamily="34" charset="0"/>
              </a:rPr>
              <a:t>Sdept</a:t>
            </a:r>
            <a:r>
              <a:rPr lang="zh-CN" altLang="en-US" sz="2400" dirty="0">
                <a:sym typeface="Calibri" panose="020F0502020204030204" pitchFamily="34" charset="0"/>
              </a:rPr>
              <a:t>→</a:t>
            </a:r>
            <a:r>
              <a:rPr lang="en-US" altLang="zh-CN" sz="2400" dirty="0" err="1">
                <a:sym typeface="Calibri" panose="020F0502020204030204" pitchFamily="34" charset="0"/>
              </a:rPr>
              <a:t>Sloc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ym typeface="Calibri" panose="020F0502020204030204" pitchFamily="34" charset="0"/>
            </a:endParaRPr>
          </a:p>
          <a:p>
            <a:endParaRPr lang="zh-CN" altLang="en-US" sz="2000" dirty="0">
              <a:sym typeface="Calibri" panose="020F0502020204030204" pitchFamily="34" charset="0"/>
            </a:endParaRPr>
          </a:p>
        </p:txBody>
      </p:sp>
      <p:sp>
        <p:nvSpPr>
          <p:cNvPr id="35845" name="TextBox 1">
            <a:extLst>
              <a:ext uri="{FF2B5EF4-FFF2-40B4-BE49-F238E27FC236}">
                <a16:creationId xmlns:a16="http://schemas.microsoft.com/office/drawing/2014/main" id="{1C552CA2-5888-4284-AC71-9D6D96740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4435475"/>
            <a:ext cx="757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sym typeface="Arial" panose="020B0604020202020204" pitchFamily="34" charset="0"/>
              </a:rPr>
              <a:t>F</a:t>
            </a:r>
            <a:endParaRPr lang="zh-CN" altLang="en-US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5846" name="TextBox 1">
            <a:extLst>
              <a:ext uri="{FF2B5EF4-FFF2-40B4-BE49-F238E27FC236}">
                <a16:creationId xmlns:a16="http://schemas.microsoft.com/office/drawing/2014/main" id="{4EF589F0-0AE0-44BE-A115-8EDD5D549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227638"/>
            <a:ext cx="757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sym typeface="Arial" panose="020B0604020202020204" pitchFamily="34" charset="0"/>
              </a:rPr>
              <a:t>P</a:t>
            </a:r>
            <a:endParaRPr lang="zh-CN" altLang="en-US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5847" name="TextBox 1">
            <a:extLst>
              <a:ext uri="{FF2B5EF4-FFF2-40B4-BE49-F238E27FC236}">
                <a16:creationId xmlns:a16="http://schemas.microsoft.com/office/drawing/2014/main" id="{65A9678C-ABBB-42E7-80AD-662069955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4867275"/>
            <a:ext cx="757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sym typeface="Arial" panose="020B0604020202020204" pitchFamily="34" charset="0"/>
              </a:rPr>
              <a:t>P</a:t>
            </a:r>
            <a:endParaRPr lang="zh-CN" altLang="en-US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3">
            <a:extLst>
              <a:ext uri="{FF2B5EF4-FFF2-40B4-BE49-F238E27FC236}">
                <a16:creationId xmlns:a16="http://schemas.microsoft.com/office/drawing/2014/main" id="{940854A4-F422-44A1-9148-8B101F952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6866" name="文本框 4">
            <a:extLst>
              <a:ext uri="{FF2B5EF4-FFF2-40B4-BE49-F238E27FC236}">
                <a16:creationId xmlns:a16="http://schemas.microsoft.com/office/drawing/2014/main" id="{43B0C896-50E8-4126-AF8E-4F0AB413E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2C197E0-C4C3-4972-83F6-DB39A62BEB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85775" y="117475"/>
            <a:ext cx="8229600" cy="873125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2NF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  <p:grpSp>
        <p:nvGrpSpPr>
          <p:cNvPr id="36868" name="Group 5">
            <a:extLst>
              <a:ext uri="{FF2B5EF4-FFF2-40B4-BE49-F238E27FC236}">
                <a16:creationId xmlns:a16="http://schemas.microsoft.com/office/drawing/2014/main" id="{918EF02F-78B1-4F78-9B32-689612AEE8F2}"/>
              </a:ext>
            </a:extLst>
          </p:cNvPr>
          <p:cNvGrpSpPr>
            <a:grpSpLocks/>
          </p:cNvGrpSpPr>
          <p:nvPr/>
        </p:nvGrpSpPr>
        <p:grpSpPr bwMode="auto">
          <a:xfrm>
            <a:off x="1317625" y="1533525"/>
            <a:ext cx="5991225" cy="2039938"/>
            <a:chOff x="0" y="0"/>
            <a:chExt cx="9435" cy="3213"/>
          </a:xfrm>
        </p:grpSpPr>
        <p:sp>
          <p:nvSpPr>
            <p:cNvPr id="36869" name="Rectangle 8">
              <a:extLst>
                <a:ext uri="{FF2B5EF4-FFF2-40B4-BE49-F238E27FC236}">
                  <a16:creationId xmlns:a16="http://schemas.microsoft.com/office/drawing/2014/main" id="{A60F2046-864B-4EC7-8CCE-0E28F164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" y="0"/>
              <a:ext cx="3145" cy="321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6870" name="Text Box 9">
              <a:extLst>
                <a:ext uri="{FF2B5EF4-FFF2-40B4-BE49-F238E27FC236}">
                  <a16:creationId xmlns:a16="http://schemas.microsoft.com/office/drawing/2014/main" id="{5617778A-65D7-4611-89B1-FE069964C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459"/>
              <a:ext cx="1748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Sno</a:t>
              </a:r>
            </a:p>
          </p:txBody>
        </p:sp>
        <p:sp>
          <p:nvSpPr>
            <p:cNvPr id="36871" name="Text Box 10">
              <a:extLst>
                <a:ext uri="{FF2B5EF4-FFF2-40B4-BE49-F238E27FC236}">
                  <a16:creationId xmlns:a16="http://schemas.microsoft.com/office/drawing/2014/main" id="{7F5B9738-6975-42F9-87CA-5780E4D39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2065"/>
              <a:ext cx="1748" cy="68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Cno</a:t>
              </a:r>
            </a:p>
          </p:txBody>
        </p:sp>
        <p:sp>
          <p:nvSpPr>
            <p:cNvPr id="36872" name="Text Box 11">
              <a:extLst>
                <a:ext uri="{FF2B5EF4-FFF2-40B4-BE49-F238E27FC236}">
                  <a16:creationId xmlns:a16="http://schemas.microsoft.com/office/drawing/2014/main" id="{F79A75C4-0504-4E40-9B33-49AAD7031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77"/>
              <a:ext cx="2095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Grade</a:t>
              </a:r>
              <a:endParaRPr lang="zh-CN" altLang="en-US"/>
            </a:p>
          </p:txBody>
        </p:sp>
        <p:sp>
          <p:nvSpPr>
            <p:cNvPr id="36873" name="Text Box 12">
              <a:extLst>
                <a:ext uri="{FF2B5EF4-FFF2-40B4-BE49-F238E27FC236}">
                  <a16:creationId xmlns:a16="http://schemas.microsoft.com/office/drawing/2014/main" id="{0A687B46-8416-4AB2-8765-3613A09BC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9" y="459"/>
              <a:ext cx="2096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Sdept</a:t>
              </a:r>
            </a:p>
          </p:txBody>
        </p:sp>
        <p:sp>
          <p:nvSpPr>
            <p:cNvPr id="36874" name="Text Box 13">
              <a:extLst>
                <a:ext uri="{FF2B5EF4-FFF2-40B4-BE49-F238E27FC236}">
                  <a16:creationId xmlns:a16="http://schemas.microsoft.com/office/drawing/2014/main" id="{7837C1C3-BF6B-4FAD-ADF0-034C9862B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9" y="2065"/>
              <a:ext cx="2096" cy="68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Sloc</a:t>
              </a:r>
            </a:p>
          </p:txBody>
        </p:sp>
        <p:sp>
          <p:nvSpPr>
            <p:cNvPr id="36875" name="Line 14">
              <a:extLst>
                <a:ext uri="{FF2B5EF4-FFF2-40B4-BE49-F238E27FC236}">
                  <a16:creationId xmlns:a16="http://schemas.microsoft.com/office/drawing/2014/main" id="{5D23851B-C4B2-48A5-B40D-0182BCFBD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5" y="1719"/>
              <a:ext cx="1050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Line 15">
              <a:extLst>
                <a:ext uri="{FF2B5EF4-FFF2-40B4-BE49-F238E27FC236}">
                  <a16:creationId xmlns:a16="http://schemas.microsoft.com/office/drawing/2014/main" id="{4D45D888-9130-4D28-8B06-4713DB8D0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1" y="688"/>
              <a:ext cx="1748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Line 16">
              <a:extLst>
                <a:ext uri="{FF2B5EF4-FFF2-40B4-BE49-F238E27FC236}">
                  <a16:creationId xmlns:a16="http://schemas.microsoft.com/office/drawing/2014/main" id="{8B316B53-F676-469D-A5B2-EDB161B9C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1" y="688"/>
              <a:ext cx="1748" cy="16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Line 17">
              <a:extLst>
                <a:ext uri="{FF2B5EF4-FFF2-40B4-BE49-F238E27FC236}">
                  <a16:creationId xmlns:a16="http://schemas.microsoft.com/office/drawing/2014/main" id="{828898AA-1D78-4E31-96A6-14391C0F1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1" y="689"/>
              <a:ext cx="1748" cy="16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Line 18">
              <a:extLst>
                <a:ext uri="{FF2B5EF4-FFF2-40B4-BE49-F238E27FC236}">
                  <a16:creationId xmlns:a16="http://schemas.microsoft.com/office/drawing/2014/main" id="{E13AC446-E0AD-4B02-8989-97A8F2A2A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23" y="2378"/>
              <a:ext cx="1716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Line 19">
              <a:extLst>
                <a:ext uri="{FF2B5EF4-FFF2-40B4-BE49-F238E27FC236}">
                  <a16:creationId xmlns:a16="http://schemas.microsoft.com/office/drawing/2014/main" id="{0EE8459F-E3B5-4DF9-887E-BAABC010F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5" y="1147"/>
              <a:ext cx="3" cy="9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81" name="矩形 19">
            <a:extLst>
              <a:ext uri="{FF2B5EF4-FFF2-40B4-BE49-F238E27FC236}">
                <a16:creationId xmlns:a16="http://schemas.microsoft.com/office/drawing/2014/main" id="{D8F3E07A-4614-4465-9D7F-B1F0AD4BB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940300"/>
            <a:ext cx="438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0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关系模式</a:t>
            </a:r>
            <a:r>
              <a:rPr lang="en-US" altLang="zh-CN" sz="2400" b="1">
                <a:solidFill>
                  <a:srgbClr val="000000"/>
                </a:solidFill>
                <a:sym typeface="Calibri" panose="020F0502020204030204" pitchFamily="34" charset="0"/>
              </a:rPr>
              <a:t>S-L-C</a:t>
            </a: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不属于</a:t>
            </a:r>
            <a:r>
              <a:rPr lang="en-US" altLang="zh-CN" sz="2400" b="1">
                <a:solidFill>
                  <a:srgbClr val="000000"/>
                </a:solidFill>
                <a:sym typeface="Calibri" panose="020F0502020204030204" pitchFamily="34" charset="0"/>
              </a:rPr>
              <a:t>2NF</a:t>
            </a:r>
            <a:endParaRPr lang="zh-CN" altLang="en-US" sz="2400" b="1">
              <a:solidFill>
                <a:srgbClr val="000000"/>
              </a:solidFill>
              <a:sym typeface="Calibri" panose="020F0502020204030204" pitchFamily="34" charset="0"/>
            </a:endParaRPr>
          </a:p>
        </p:txBody>
      </p:sp>
      <p:sp>
        <p:nvSpPr>
          <p:cNvPr id="36882" name="矩形 20">
            <a:extLst>
              <a:ext uri="{FF2B5EF4-FFF2-40B4-BE49-F238E27FC236}">
                <a16:creationId xmlns:a16="http://schemas.microsoft.com/office/drawing/2014/main" id="{886B5057-D80C-4F53-8F93-5CFDD5759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4335463"/>
            <a:ext cx="6343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0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非主属性</a:t>
            </a:r>
            <a:r>
              <a:rPr lang="en-US" altLang="zh-CN" sz="2400" b="1">
                <a:solidFill>
                  <a:srgbClr val="000000"/>
                </a:solidFill>
                <a:sym typeface="Calibri" panose="020F0502020204030204" pitchFamily="34" charset="0"/>
              </a:rPr>
              <a:t>Sdept</a:t>
            </a: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sym typeface="Calibri" panose="020F0502020204030204" pitchFamily="34" charset="0"/>
              </a:rPr>
              <a:t>Sloc</a:t>
            </a: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并不完全依赖于码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D011D0-0843-455D-9FCA-5278E3CEE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710" y="980831"/>
            <a:ext cx="4824334" cy="51026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33BD4A-7966-4B31-B016-73BEE87D6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60" y="1052835"/>
            <a:ext cx="3092162" cy="2232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AD3B2A-C11A-4DF5-8278-1EF1D286D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293" y="3861030"/>
            <a:ext cx="3091929" cy="2231987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EAF744D4-479F-4BD8-BC38-4B6717F6F6AD}"/>
              </a:ext>
            </a:extLst>
          </p:cNvPr>
          <p:cNvSpPr/>
          <p:nvPr/>
        </p:nvSpPr>
        <p:spPr bwMode="auto">
          <a:xfrm>
            <a:off x="6730123" y="3284989"/>
            <a:ext cx="578067" cy="576040"/>
          </a:xfrm>
          <a:prstGeom prst="downArrow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B26B85-E528-4881-B7CE-5E4BAB2E082C}"/>
              </a:ext>
            </a:extLst>
          </p:cNvPr>
          <p:cNvSpPr txBox="1"/>
          <p:nvPr/>
        </p:nvSpPr>
        <p:spPr>
          <a:xfrm>
            <a:off x="395709" y="81624"/>
            <a:ext cx="7992555" cy="64633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祝贺大家顺利完成“第一篇 基础篇”</a:t>
            </a:r>
          </a:p>
        </p:txBody>
      </p:sp>
    </p:spTree>
    <p:extLst>
      <p:ext uri="{BB962C8B-B14F-4D97-AF65-F5344CB8AC3E}">
        <p14:creationId xmlns:p14="http://schemas.microsoft.com/office/powerpoint/2010/main" val="1342490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3">
            <a:extLst>
              <a:ext uri="{FF2B5EF4-FFF2-40B4-BE49-F238E27FC236}">
                <a16:creationId xmlns:a16="http://schemas.microsoft.com/office/drawing/2014/main" id="{99D2CAC4-999F-47F4-B5ED-ABA517CD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7890" name="文本框 4">
            <a:extLst>
              <a:ext uri="{FF2B5EF4-FFF2-40B4-BE49-F238E27FC236}">
                <a16:creationId xmlns:a16="http://schemas.microsoft.com/office/drawing/2014/main" id="{940BF2E9-8F14-4537-87BD-B0A0583B5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50D34E1-48F1-4F89-83ED-0B8CBE26B3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11125"/>
            <a:ext cx="8229600" cy="869950"/>
          </a:xfrm>
        </p:spPr>
        <p:txBody>
          <a:bodyPr/>
          <a:lstStyle/>
          <a:p>
            <a:r>
              <a:rPr lang="en-US" altLang="zh-CN" sz="3600">
                <a:sym typeface="Calibri" panose="020F0502020204030204" pitchFamily="34" charset="0"/>
              </a:rPr>
              <a:t>S-L-C(</a:t>
            </a:r>
            <a:r>
              <a:rPr lang="en-US" altLang="zh-CN" sz="3600" u="sng">
                <a:sym typeface="Calibri" panose="020F0502020204030204" pitchFamily="34" charset="0"/>
              </a:rPr>
              <a:t>Sno,Cno</a:t>
            </a:r>
            <a:r>
              <a:rPr lang="en-US" altLang="zh-CN" sz="3600">
                <a:sym typeface="Calibri" panose="020F0502020204030204" pitchFamily="34" charset="0"/>
              </a:rPr>
              <a:t>,Sdept,Sloc,Grade)</a:t>
            </a:r>
            <a:endParaRPr lang="zh-CN" altLang="en-US" sz="3600"/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412CB6B-8ABA-4C56-9F4C-BCB1693F0B3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5288" y="981075"/>
            <a:ext cx="8229600" cy="51847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ym typeface="Calibri" panose="020F0502020204030204" pitchFamily="34" charset="0"/>
              </a:rPr>
              <a:t>一个关系模式不属于</a:t>
            </a:r>
            <a:r>
              <a:rPr lang="en-US" altLang="zh-CN">
                <a:sym typeface="Calibri" panose="020F0502020204030204" pitchFamily="34" charset="0"/>
              </a:rPr>
              <a:t>2NF</a:t>
            </a:r>
            <a:r>
              <a:rPr lang="zh-CN" altLang="en-US">
                <a:sym typeface="Calibri" panose="020F0502020204030204" pitchFamily="34" charset="0"/>
              </a:rPr>
              <a:t>，会产生以下问题：</a:t>
            </a:r>
            <a:endParaRPr lang="en-US" altLang="en-US" sz="320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插入异常</a:t>
            </a:r>
            <a:endParaRPr lang="zh-CN" altLang="en-US" sz="280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2" indent="-22860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如果插入一个新学生，但该生未选课，即该生无</a:t>
            </a:r>
            <a:r>
              <a:rPr lang="en-US" altLang="zh-CN">
                <a:sym typeface="Calibri" panose="020F0502020204030204" pitchFamily="34" charset="0"/>
              </a:rPr>
              <a:t>Cno</a:t>
            </a:r>
            <a:r>
              <a:rPr lang="zh-CN" altLang="en-US">
                <a:sym typeface="Calibri" panose="020F0502020204030204" pitchFamily="34" charset="0"/>
              </a:rPr>
              <a:t>，由于插入元组时，必须给定码值，因此插入失败。</a:t>
            </a:r>
            <a:endParaRPr lang="en-US" altLang="en-US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删除异常</a:t>
            </a:r>
            <a:endParaRPr lang="zh-CN" altLang="en-US" sz="280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2" indent="-22860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如果</a:t>
            </a:r>
            <a:r>
              <a:rPr lang="en-US" altLang="zh-CN">
                <a:sym typeface="Calibri" panose="020F0502020204030204" pitchFamily="34" charset="0"/>
              </a:rPr>
              <a:t>S4</a:t>
            </a:r>
            <a:r>
              <a:rPr lang="zh-CN" altLang="en-US">
                <a:sym typeface="Calibri" panose="020F0502020204030204" pitchFamily="34" charset="0"/>
              </a:rPr>
              <a:t>只选了一门课</a:t>
            </a:r>
            <a:r>
              <a:rPr lang="en-US" altLang="zh-CN">
                <a:sym typeface="Calibri" panose="020F0502020204030204" pitchFamily="34" charset="0"/>
              </a:rPr>
              <a:t>C3</a:t>
            </a:r>
            <a:r>
              <a:rPr lang="zh-CN" altLang="en-US">
                <a:sym typeface="Calibri" panose="020F0502020204030204" pitchFamily="34" charset="0"/>
              </a:rPr>
              <a:t>，现在他不再选这门课，则删除</a:t>
            </a:r>
            <a:r>
              <a:rPr lang="en-US" altLang="zh-CN">
                <a:sym typeface="Calibri" panose="020F0502020204030204" pitchFamily="34" charset="0"/>
              </a:rPr>
              <a:t>C3</a:t>
            </a:r>
            <a:r>
              <a:rPr lang="zh-CN" altLang="en-US">
                <a:sym typeface="Calibri" panose="020F0502020204030204" pitchFamily="34" charset="0"/>
              </a:rPr>
              <a:t>后，整个元组的其他信息也被删除了。</a:t>
            </a:r>
            <a:endParaRPr lang="en-US" altLang="en-US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修改复杂</a:t>
            </a:r>
            <a:endParaRPr lang="zh-CN" altLang="en-US" sz="280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2" indent="-22860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如果一个学生选了多门课，则</a:t>
            </a:r>
            <a:r>
              <a:rPr lang="en-US" altLang="zh-CN">
                <a:sym typeface="Calibri" panose="020F0502020204030204" pitchFamily="34" charset="0"/>
              </a:rPr>
              <a:t>Sdept</a:t>
            </a:r>
            <a:r>
              <a:rPr lang="zh-CN" altLang="en-US">
                <a:sym typeface="Calibri" panose="020F0502020204030204" pitchFamily="34" charset="0"/>
              </a:rPr>
              <a:t>，</a:t>
            </a:r>
            <a:r>
              <a:rPr lang="en-US" altLang="zh-CN">
                <a:sym typeface="Calibri" panose="020F0502020204030204" pitchFamily="34" charset="0"/>
              </a:rPr>
              <a:t>Sloc</a:t>
            </a:r>
            <a:r>
              <a:rPr lang="zh-CN" altLang="en-US">
                <a:sym typeface="Calibri" panose="020F0502020204030204" pitchFamily="34" charset="0"/>
              </a:rPr>
              <a:t>被存储了多次。如果该生转系，则需要修改所有相关的</a:t>
            </a:r>
            <a:r>
              <a:rPr lang="en-US" altLang="zh-CN">
                <a:sym typeface="Calibri" panose="020F0502020204030204" pitchFamily="34" charset="0"/>
              </a:rPr>
              <a:t>Sdept</a:t>
            </a:r>
            <a:r>
              <a:rPr lang="zh-CN" altLang="en-US">
                <a:sym typeface="Calibri" panose="020F0502020204030204" pitchFamily="34" charset="0"/>
              </a:rPr>
              <a:t>和</a:t>
            </a:r>
            <a:r>
              <a:rPr lang="en-US" altLang="zh-CN">
                <a:sym typeface="Calibri" panose="020F0502020204030204" pitchFamily="34" charset="0"/>
              </a:rPr>
              <a:t>Sloc</a:t>
            </a:r>
            <a:r>
              <a:rPr lang="zh-CN" altLang="en-US">
                <a:sym typeface="Calibri" panose="020F0502020204030204" pitchFamily="34" charset="0"/>
              </a:rPr>
              <a:t>，造成修改的复杂化。</a:t>
            </a:r>
            <a:endParaRPr lang="zh-CN" altLang="en-US" sz="2000"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3">
            <a:extLst>
              <a:ext uri="{FF2B5EF4-FFF2-40B4-BE49-F238E27FC236}">
                <a16:creationId xmlns:a16="http://schemas.microsoft.com/office/drawing/2014/main" id="{02BD4415-6153-4DB5-B258-009843EA6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8914" name="文本框 4">
            <a:extLst>
              <a:ext uri="{FF2B5EF4-FFF2-40B4-BE49-F238E27FC236}">
                <a16:creationId xmlns:a16="http://schemas.microsoft.com/office/drawing/2014/main" id="{9459A9B3-0D6B-4A69-B605-00D399E7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A739C8F-77E6-478B-A010-845B0158A9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2NF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F5E79BF-A527-45CF-80BF-74D3BF30D5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981075"/>
            <a:ext cx="8229600" cy="561498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出现这种问题的原因：</a:t>
            </a:r>
          </a:p>
          <a:p>
            <a:pPr lvl="1" indent="-285750" algn="l">
              <a:lnSpc>
                <a:spcPct val="125000"/>
              </a:lnSpc>
            </a:pPr>
            <a:r>
              <a:rPr lang="zh-CN" altLang="en-US">
                <a:sym typeface="Calibri" panose="020F0502020204030204" pitchFamily="34" charset="0"/>
              </a:rPr>
              <a:t>例子中有两类非主属性：</a:t>
            </a:r>
            <a:endParaRPr lang="en-US" altLang="en-US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一类如</a:t>
            </a:r>
            <a:r>
              <a:rPr lang="en-US" altLang="zh-CN">
                <a:sym typeface="Calibri" panose="020F0502020204030204" pitchFamily="34" charset="0"/>
              </a:rPr>
              <a:t>Grade</a:t>
            </a:r>
            <a:r>
              <a:rPr lang="zh-CN" altLang="en-US">
                <a:sym typeface="Calibri" panose="020F0502020204030204" pitchFamily="34" charset="0"/>
              </a:rPr>
              <a:t>，它对码完全函数依赖</a:t>
            </a:r>
            <a:endParaRPr lang="en-US" altLang="en-US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另一类如</a:t>
            </a:r>
            <a:r>
              <a:rPr lang="en-US" altLang="zh-CN">
                <a:sym typeface="Calibri" panose="020F0502020204030204" pitchFamily="34" charset="0"/>
              </a:rPr>
              <a:t>Sdept</a:t>
            </a:r>
            <a:r>
              <a:rPr lang="zh-CN" altLang="en-US">
                <a:sym typeface="Calibri" panose="020F0502020204030204" pitchFamily="34" charset="0"/>
              </a:rPr>
              <a:t>、</a:t>
            </a:r>
            <a:r>
              <a:rPr lang="en-US" altLang="zh-CN">
                <a:sym typeface="Calibri" panose="020F0502020204030204" pitchFamily="34" charset="0"/>
              </a:rPr>
              <a:t>Sloc</a:t>
            </a:r>
            <a:r>
              <a:rPr lang="zh-CN" altLang="en-US">
                <a:sym typeface="Calibri" panose="020F0502020204030204" pitchFamily="34" charset="0"/>
              </a:rPr>
              <a:t>，它们对码不是完全函数依赖</a:t>
            </a:r>
            <a:endParaRPr lang="en-US" altLang="en-US">
              <a:sym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解决方法：</a:t>
            </a:r>
          </a:p>
          <a:p>
            <a:pPr lvl="1" indent="-285750" algn="l">
              <a:lnSpc>
                <a:spcPct val="125000"/>
              </a:lnSpc>
            </a:pPr>
            <a:r>
              <a:rPr lang="zh-CN" altLang="en-US">
                <a:sym typeface="Calibri" panose="020F0502020204030204" pitchFamily="34" charset="0"/>
              </a:rPr>
              <a:t>用投影分解把关系模式</a:t>
            </a:r>
            <a:r>
              <a:rPr lang="en-US" altLang="zh-CN">
                <a:sym typeface="Calibri" panose="020F0502020204030204" pitchFamily="34" charset="0"/>
              </a:rPr>
              <a:t>S-L-C</a:t>
            </a:r>
            <a:r>
              <a:rPr lang="zh-CN" altLang="en-US">
                <a:sym typeface="Calibri" panose="020F0502020204030204" pitchFamily="34" charset="0"/>
              </a:rPr>
              <a:t>分解成两个关系模式</a:t>
            </a:r>
            <a:endParaRPr lang="en-US" altLang="en-US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ym typeface="Calibri" panose="020F0502020204030204" pitchFamily="34" charset="0"/>
              </a:rPr>
              <a:t>SC(</a:t>
            </a:r>
            <a:r>
              <a:rPr lang="en-US" altLang="zh-CN">
                <a:solidFill>
                  <a:srgbClr val="0066FF"/>
                </a:solidFill>
                <a:sym typeface="Calibri" panose="020F0502020204030204" pitchFamily="34" charset="0"/>
              </a:rPr>
              <a:t>Sno</a:t>
            </a:r>
            <a:r>
              <a:rPr lang="en-US" altLang="zh-CN">
                <a:sym typeface="Calibri" panose="020F0502020204030204" pitchFamily="34" charset="0"/>
              </a:rPr>
              <a:t>,Cno,Grade)</a:t>
            </a:r>
            <a:endParaRPr lang="zh-CN" altLang="en-US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ym typeface="Calibri" panose="020F0502020204030204" pitchFamily="34" charset="0"/>
              </a:rPr>
              <a:t>S-L(</a:t>
            </a:r>
            <a:r>
              <a:rPr lang="en-US" altLang="zh-CN">
                <a:solidFill>
                  <a:srgbClr val="0066FF"/>
                </a:solidFill>
                <a:sym typeface="Calibri" panose="020F0502020204030204" pitchFamily="34" charset="0"/>
              </a:rPr>
              <a:t>Sno</a:t>
            </a:r>
            <a:r>
              <a:rPr lang="en-US" altLang="zh-CN">
                <a:sym typeface="Calibri" panose="020F0502020204030204" pitchFamily="34" charset="0"/>
              </a:rPr>
              <a:t>,Sdept,Sloc)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>
            <a:extLst>
              <a:ext uri="{FF2B5EF4-FFF2-40B4-BE49-F238E27FC236}">
                <a16:creationId xmlns:a16="http://schemas.microsoft.com/office/drawing/2014/main" id="{9887B470-6A0B-4F0B-8497-F2A6DC146F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-31750"/>
            <a:ext cx="8229600" cy="1012825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2NF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  <p:sp>
        <p:nvSpPr>
          <p:cNvPr id="39938" name="内容占位符 2">
            <a:extLst>
              <a:ext uri="{FF2B5EF4-FFF2-40B4-BE49-F238E27FC236}">
                <a16:creationId xmlns:a16="http://schemas.microsoft.com/office/drawing/2014/main" id="{AB9E74C4-1219-405C-A9C2-62725FB8A0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5038725"/>
            <a:ext cx="8229600" cy="1155700"/>
          </a:xfrm>
        </p:spPr>
        <p:txBody>
          <a:bodyPr/>
          <a:lstStyle/>
          <a:p>
            <a:pPr marL="742950" lvl="2" indent="-342900" algn="l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ym typeface="Calibri" panose="020F0502020204030204" pitchFamily="34" charset="0"/>
              </a:rPr>
              <a:t>SC</a:t>
            </a:r>
            <a:r>
              <a:rPr lang="zh-CN" altLang="en-US" sz="2400" dirty="0">
                <a:sym typeface="Calibri" panose="020F0502020204030204" pitchFamily="34" charset="0"/>
              </a:rPr>
              <a:t>的码为</a:t>
            </a:r>
            <a:r>
              <a:rPr lang="en-US" altLang="zh-CN" sz="2400" dirty="0">
                <a:sym typeface="Calibri" panose="020F0502020204030204" pitchFamily="34" charset="0"/>
              </a:rPr>
              <a:t>(</a:t>
            </a:r>
            <a:r>
              <a:rPr lang="en-US" altLang="zh-CN" sz="2400" dirty="0" err="1">
                <a:sym typeface="Calibri" panose="020F0502020204030204" pitchFamily="34" charset="0"/>
              </a:rPr>
              <a:t>Sno,Cno</a:t>
            </a:r>
            <a:r>
              <a:rPr lang="en-US" altLang="zh-CN" sz="2400" dirty="0">
                <a:sym typeface="Calibri" panose="020F0502020204030204" pitchFamily="34" charset="0"/>
              </a:rPr>
              <a:t>),SL</a:t>
            </a:r>
            <a:r>
              <a:rPr lang="zh-CN" altLang="en-US" sz="2400" dirty="0">
                <a:sym typeface="Calibri" panose="020F0502020204030204" pitchFamily="34" charset="0"/>
              </a:rPr>
              <a:t>的码为</a:t>
            </a:r>
            <a:r>
              <a:rPr lang="en-US" altLang="zh-CN" sz="2400" dirty="0" err="1">
                <a:sym typeface="Calibri" panose="020F0502020204030204" pitchFamily="34" charset="0"/>
              </a:rPr>
              <a:t>Sno</a:t>
            </a:r>
            <a:r>
              <a:rPr lang="zh-CN" altLang="en-US" sz="2400" dirty="0">
                <a:sym typeface="Calibri" panose="020F0502020204030204" pitchFamily="34" charset="0"/>
              </a:rPr>
              <a:t>，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 marL="742950" lvl="2" indent="-342900" algn="l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Calibri" panose="020F0502020204030204" pitchFamily="34" charset="0"/>
              </a:rPr>
              <a:t>这样使得非主属性对码都是完全函数依赖了</a:t>
            </a:r>
            <a:endParaRPr lang="zh-CN" altLang="en-US" sz="2400" dirty="0"/>
          </a:p>
          <a:p>
            <a:endParaRPr lang="zh-CN" altLang="en-US" dirty="0"/>
          </a:p>
        </p:txBody>
      </p:sp>
      <p:grpSp>
        <p:nvGrpSpPr>
          <p:cNvPr id="39939" name="Group 4">
            <a:extLst>
              <a:ext uri="{FF2B5EF4-FFF2-40B4-BE49-F238E27FC236}">
                <a16:creationId xmlns:a16="http://schemas.microsoft.com/office/drawing/2014/main" id="{C6227D4D-5F06-4839-98AD-A1B7A54D1CAF}"/>
              </a:ext>
            </a:extLst>
          </p:cNvPr>
          <p:cNvGrpSpPr>
            <a:grpSpLocks/>
          </p:cNvGrpSpPr>
          <p:nvPr/>
        </p:nvGrpSpPr>
        <p:grpSpPr bwMode="auto">
          <a:xfrm>
            <a:off x="962025" y="1368425"/>
            <a:ext cx="2962275" cy="2095500"/>
            <a:chOff x="0" y="0"/>
            <a:chExt cx="4665" cy="3300"/>
          </a:xfrm>
        </p:grpSpPr>
        <p:sp>
          <p:nvSpPr>
            <p:cNvPr id="39940" name="Rectangle 5">
              <a:extLst>
                <a:ext uri="{FF2B5EF4-FFF2-40B4-BE49-F238E27FC236}">
                  <a16:creationId xmlns:a16="http://schemas.microsoft.com/office/drawing/2014/main" id="{D814EC92-E5AF-4BDD-A89A-8EA07C52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" y="0"/>
              <a:ext cx="1818" cy="330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9941" name="Text Box 6">
              <a:extLst>
                <a:ext uri="{FF2B5EF4-FFF2-40B4-BE49-F238E27FC236}">
                  <a16:creationId xmlns:a16="http://schemas.microsoft.com/office/drawing/2014/main" id="{8C2ED3D1-9360-44F2-8B91-EF71A8A01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550"/>
              <a:ext cx="1361" cy="82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Sno</a:t>
              </a:r>
            </a:p>
          </p:txBody>
        </p:sp>
        <p:sp>
          <p:nvSpPr>
            <p:cNvPr id="39942" name="Text Box 7">
              <a:extLst>
                <a:ext uri="{FF2B5EF4-FFF2-40B4-BE49-F238E27FC236}">
                  <a16:creationId xmlns:a16="http://schemas.microsoft.com/office/drawing/2014/main" id="{3342E670-E6B6-47E2-9A53-905CEC65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1926"/>
              <a:ext cx="1341" cy="84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Cno</a:t>
              </a:r>
            </a:p>
          </p:txBody>
        </p:sp>
        <p:sp>
          <p:nvSpPr>
            <p:cNvPr id="39943" name="Text Box 8">
              <a:extLst>
                <a:ext uri="{FF2B5EF4-FFF2-40B4-BE49-F238E27FC236}">
                  <a16:creationId xmlns:a16="http://schemas.microsoft.com/office/drawing/2014/main" id="{E5C18DFC-CE0D-450B-93BB-C8CC0F33E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11"/>
              <a:ext cx="1943" cy="82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Grade</a:t>
              </a:r>
            </a:p>
          </p:txBody>
        </p:sp>
        <p:sp>
          <p:nvSpPr>
            <p:cNvPr id="39944" name="Line 10">
              <a:extLst>
                <a:ext uri="{FF2B5EF4-FFF2-40B4-BE49-F238E27FC236}">
                  <a16:creationId xmlns:a16="http://schemas.microsoft.com/office/drawing/2014/main" id="{BDFA2567-68D3-48D2-9AA0-45724DFD6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2" y="1658"/>
              <a:ext cx="88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45" name="Text Box 6">
            <a:extLst>
              <a:ext uri="{FF2B5EF4-FFF2-40B4-BE49-F238E27FC236}">
                <a16:creationId xmlns:a16="http://schemas.microsoft.com/office/drawing/2014/main" id="{313D89AD-73E7-47D0-9506-52C95BB28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2352675"/>
            <a:ext cx="720725" cy="5254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Sno</a:t>
            </a:r>
          </a:p>
        </p:txBody>
      </p:sp>
      <p:sp>
        <p:nvSpPr>
          <p:cNvPr id="39946" name="Text Box 6">
            <a:extLst>
              <a:ext uri="{FF2B5EF4-FFF2-40B4-BE49-F238E27FC236}">
                <a16:creationId xmlns:a16="http://schemas.microsoft.com/office/drawing/2014/main" id="{B99148B8-CF65-418B-9340-5B6D4BC80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1412875"/>
            <a:ext cx="1008062" cy="5254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Sdept</a:t>
            </a:r>
          </a:p>
        </p:txBody>
      </p:sp>
      <p:sp>
        <p:nvSpPr>
          <p:cNvPr id="39947" name="Text Box 6">
            <a:extLst>
              <a:ext uri="{FF2B5EF4-FFF2-40B4-BE49-F238E27FC236}">
                <a16:creationId xmlns:a16="http://schemas.microsoft.com/office/drawing/2014/main" id="{5285615C-3AC7-4071-8CF3-E2B61389C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087688"/>
            <a:ext cx="1008062" cy="52546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Sloc</a:t>
            </a:r>
          </a:p>
        </p:txBody>
      </p:sp>
      <p:cxnSp>
        <p:nvCxnSpPr>
          <p:cNvPr id="39948" name="直接箭头连接符 21">
            <a:extLst>
              <a:ext uri="{FF2B5EF4-FFF2-40B4-BE49-F238E27FC236}">
                <a16:creationId xmlns:a16="http://schemas.microsoft.com/office/drawing/2014/main" id="{B311297B-7373-4DD8-8231-D9A63197AB76}"/>
              </a:ext>
            </a:extLst>
          </p:cNvPr>
          <p:cNvCxnSpPr>
            <a:cxnSpLocks noChangeShapeType="1"/>
            <a:stCxn id="39945" idx="0"/>
            <a:endCxn id="39946" idx="1"/>
          </p:cNvCxnSpPr>
          <p:nvPr/>
        </p:nvCxnSpPr>
        <p:spPr bwMode="auto">
          <a:xfrm flipV="1">
            <a:off x="5435600" y="1674813"/>
            <a:ext cx="1223963" cy="677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9" name="直接箭头连接符 23">
            <a:extLst>
              <a:ext uri="{FF2B5EF4-FFF2-40B4-BE49-F238E27FC236}">
                <a16:creationId xmlns:a16="http://schemas.microsoft.com/office/drawing/2014/main" id="{513093FF-B72A-4E8D-8D7A-9DEED71D49E6}"/>
              </a:ext>
            </a:extLst>
          </p:cNvPr>
          <p:cNvCxnSpPr>
            <a:cxnSpLocks noChangeShapeType="1"/>
            <a:stCxn id="39945" idx="0"/>
            <a:endCxn id="39946" idx="1"/>
          </p:cNvCxnSpPr>
          <p:nvPr/>
        </p:nvCxnSpPr>
        <p:spPr bwMode="auto">
          <a:xfrm>
            <a:off x="5435600" y="2878138"/>
            <a:ext cx="1223963" cy="544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0" name="直接箭头连接符 25">
            <a:extLst>
              <a:ext uri="{FF2B5EF4-FFF2-40B4-BE49-F238E27FC236}">
                <a16:creationId xmlns:a16="http://schemas.microsoft.com/office/drawing/2014/main" id="{7801AC67-CDF8-4F03-AD52-01793913DDE0}"/>
              </a:ext>
            </a:extLst>
          </p:cNvPr>
          <p:cNvCxnSpPr>
            <a:cxnSpLocks noChangeShapeType="1"/>
            <a:stCxn id="39946" idx="2"/>
            <a:endCxn id="39947" idx="0"/>
          </p:cNvCxnSpPr>
          <p:nvPr/>
        </p:nvCxnSpPr>
        <p:spPr bwMode="auto">
          <a:xfrm>
            <a:off x="7162800" y="1938338"/>
            <a:ext cx="0" cy="1149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1" name="TextBox 29">
            <a:extLst>
              <a:ext uri="{FF2B5EF4-FFF2-40B4-BE49-F238E27FC236}">
                <a16:creationId xmlns:a16="http://schemas.microsoft.com/office/drawing/2014/main" id="{AC655BE0-8DC0-4C02-811D-4567C7F41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4292600"/>
            <a:ext cx="273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sz="2000" b="1">
                <a:solidFill>
                  <a:srgbClr val="000000"/>
                </a:solidFill>
                <a:sym typeface="Arial" panose="020B0604020202020204" pitchFamily="34" charset="0"/>
              </a:rPr>
              <a:t>6.4 SC</a:t>
            </a:r>
            <a:r>
              <a:rPr lang="zh-CN" altLang="en-US" sz="2000" b="1">
                <a:solidFill>
                  <a:srgbClr val="000000"/>
                </a:solidFill>
                <a:sym typeface="Arial" panose="020B0604020202020204" pitchFamily="34" charset="0"/>
              </a:rPr>
              <a:t>中的函数依赖</a:t>
            </a:r>
          </a:p>
        </p:txBody>
      </p:sp>
      <p:sp>
        <p:nvSpPr>
          <p:cNvPr id="39952" name="TextBox 30">
            <a:extLst>
              <a:ext uri="{FF2B5EF4-FFF2-40B4-BE49-F238E27FC236}">
                <a16:creationId xmlns:a16="http://schemas.microsoft.com/office/drawing/2014/main" id="{E3705C55-618E-460B-A410-AEB13A92C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4292600"/>
            <a:ext cx="2792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sz="2000" b="1">
                <a:solidFill>
                  <a:srgbClr val="000000"/>
                </a:solidFill>
                <a:sym typeface="Arial" panose="020B0604020202020204" pitchFamily="34" charset="0"/>
              </a:rPr>
              <a:t>6.5 S-L</a:t>
            </a:r>
            <a:r>
              <a:rPr lang="zh-CN" altLang="en-US" sz="2000" b="1">
                <a:solidFill>
                  <a:srgbClr val="000000"/>
                </a:solidFill>
                <a:sym typeface="Arial" panose="020B0604020202020204" pitchFamily="34" charset="0"/>
              </a:rPr>
              <a:t>中的函数依赖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3">
            <a:extLst>
              <a:ext uri="{FF2B5EF4-FFF2-40B4-BE49-F238E27FC236}">
                <a16:creationId xmlns:a16="http://schemas.microsoft.com/office/drawing/2014/main" id="{7CFBB67D-63E7-4989-A9A1-60210A9463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40962" name="文本占位符 4">
            <a:extLst>
              <a:ext uri="{FF2B5EF4-FFF2-40B4-BE49-F238E27FC236}">
                <a16:creationId xmlns:a16="http://schemas.microsoft.com/office/drawing/2014/main" id="{90942D12-94FA-4142-9C66-B04DD72C95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6.2.5  3NF</a:t>
            </a:r>
            <a:endParaRPr lang="zh-CN" altLang="en-US">
              <a:solidFill>
                <a:srgbClr val="00B050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3">
            <a:extLst>
              <a:ext uri="{FF2B5EF4-FFF2-40B4-BE49-F238E27FC236}">
                <a16:creationId xmlns:a16="http://schemas.microsoft.com/office/drawing/2014/main" id="{B8749CA5-3960-42E7-8FCE-9B9A6CE64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1986" name="文本框 4">
            <a:extLst>
              <a:ext uri="{FF2B5EF4-FFF2-40B4-BE49-F238E27FC236}">
                <a16:creationId xmlns:a16="http://schemas.microsoft.com/office/drawing/2014/main" id="{F6D8BBA0-BC3E-40CD-9A09-84A908053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92E19FE-A488-4248-970D-258E6B8837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38100"/>
            <a:ext cx="8229600" cy="94138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 6.2.</a:t>
            </a:r>
            <a:r>
              <a:rPr lang="zh-CN" altLang="en-US" sz="3600">
                <a:sym typeface="微软雅黑" panose="020B0503020204020204" pitchFamily="34" charset="-122"/>
              </a:rPr>
              <a:t>5</a:t>
            </a:r>
            <a:r>
              <a:rPr lang="en-US" altLang="zh-CN" sz="3600">
                <a:sym typeface="微软雅黑" panose="020B0503020204020204" pitchFamily="34" charset="-122"/>
              </a:rPr>
              <a:t> 3NF</a:t>
            </a:r>
            <a:endParaRPr lang="zh-CN" altLang="en-US" sz="3600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41638B2-2EDC-43DC-BF34-C98C8AFB84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908050"/>
            <a:ext cx="8229600" cy="544988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highlight>
                  <a:srgbClr val="FFFF00"/>
                </a:highlight>
                <a:sym typeface="宋体" panose="02010600030101010101" pitchFamily="2" charset="-122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宋体" panose="02010600030101010101" pitchFamily="2" charset="-122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宋体" panose="02010600030101010101" pitchFamily="2" charset="-122"/>
              </a:rPr>
              <a:t>6.7】  </a:t>
            </a:r>
            <a:r>
              <a:rPr lang="zh-CN" altLang="en-US" dirty="0">
                <a:sym typeface="宋体" panose="02010600030101010101" pitchFamily="2" charset="-122"/>
              </a:rPr>
              <a:t>设关系模式</a:t>
            </a:r>
            <a:r>
              <a:rPr lang="en-US" altLang="zh-CN" i="1" dirty="0">
                <a:sym typeface="宋体" panose="02010600030101010101" pitchFamily="2" charset="-122"/>
              </a:rPr>
              <a:t>R</a:t>
            </a:r>
            <a:r>
              <a:rPr lang="en-US" altLang="zh-CN" dirty="0">
                <a:sym typeface="宋体" panose="02010600030101010101" pitchFamily="2" charset="-122"/>
              </a:rPr>
              <a:t>&lt;</a:t>
            </a:r>
            <a:r>
              <a:rPr lang="en-US" altLang="zh-CN" i="1" dirty="0">
                <a:sym typeface="宋体" panose="02010600030101010101" pitchFamily="2" charset="-122"/>
              </a:rPr>
              <a:t>U</a:t>
            </a:r>
            <a:r>
              <a:rPr lang="en-US" altLang="zh-CN" dirty="0">
                <a:sym typeface="宋体" panose="02010600030101010101" pitchFamily="2" charset="-122"/>
              </a:rPr>
              <a:t>,</a:t>
            </a:r>
            <a:r>
              <a:rPr lang="en-US" altLang="zh-CN" i="1" dirty="0">
                <a:sym typeface="宋体" panose="02010600030101010101" pitchFamily="2" charset="-122"/>
              </a:rPr>
              <a:t>F</a:t>
            </a:r>
            <a:r>
              <a:rPr lang="en-US" altLang="zh-CN" dirty="0">
                <a:sym typeface="宋体" panose="02010600030101010101" pitchFamily="2" charset="-122"/>
              </a:rPr>
              <a:t>&gt;∈1NF,</a:t>
            </a:r>
            <a:r>
              <a:rPr lang="zh-CN" altLang="en-US" dirty="0">
                <a:highlight>
                  <a:srgbClr val="FFFF00"/>
                </a:highlight>
                <a:sym typeface="宋体" panose="02010600030101010101" pitchFamily="2" charset="-122"/>
              </a:rPr>
              <a:t>若</a:t>
            </a:r>
            <a:r>
              <a:rPr lang="en-US" altLang="zh-CN" i="1" dirty="0">
                <a:sym typeface="宋体" panose="02010600030101010101" pitchFamily="2" charset="-122"/>
              </a:rPr>
              <a:t>R</a:t>
            </a:r>
            <a:r>
              <a:rPr lang="zh-CN" altLang="en-US" dirty="0">
                <a:sym typeface="宋体" panose="02010600030101010101" pitchFamily="2" charset="-122"/>
              </a:rPr>
              <a:t>中不存在这样的码</a:t>
            </a:r>
            <a:r>
              <a:rPr lang="en-US" altLang="zh-CN" i="1" dirty="0">
                <a:sym typeface="宋体" panose="02010600030101010101" pitchFamily="2" charset="-122"/>
              </a:rPr>
              <a:t>X</a:t>
            </a:r>
            <a:r>
              <a:rPr lang="zh-CN" altLang="en-US" dirty="0">
                <a:sym typeface="宋体" panose="02010600030101010101" pitchFamily="2" charset="-122"/>
              </a:rPr>
              <a:t>、属性组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zh-CN" altLang="en-US" dirty="0">
                <a:sym typeface="宋体" panose="02010600030101010101" pitchFamily="2" charset="-122"/>
              </a:rPr>
              <a:t>及非主属性</a:t>
            </a:r>
            <a:r>
              <a:rPr lang="en-US" altLang="zh-CN" i="1" dirty="0">
                <a:sym typeface="宋体" panose="02010600030101010101" pitchFamily="2" charset="-122"/>
              </a:rPr>
              <a:t>Z</a:t>
            </a:r>
            <a:r>
              <a:rPr lang="zh-CN" altLang="en-US" dirty="0">
                <a:sym typeface="宋体" panose="02010600030101010101" pitchFamily="2" charset="-122"/>
              </a:rPr>
              <a:t>（</a:t>
            </a:r>
            <a:r>
              <a:rPr lang="en-US" altLang="zh-CN" i="1" dirty="0">
                <a:sym typeface="宋体" panose="02010600030101010101" pitchFamily="2" charset="-122"/>
              </a:rPr>
              <a:t>Z</a:t>
            </a:r>
            <a:r>
              <a:rPr lang="en-US" altLang="zh-CN" dirty="0">
                <a:sym typeface="宋体" panose="02010600030101010101" pitchFamily="2" charset="-122"/>
              </a:rPr>
              <a:t> ⊇ 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zh-CN" altLang="en-US" dirty="0">
                <a:sym typeface="宋体" panose="02010600030101010101" pitchFamily="2" charset="-122"/>
              </a:rPr>
              <a:t>）</a:t>
            </a:r>
            <a:r>
              <a:rPr lang="en-US" altLang="zh-CN" dirty="0">
                <a:sym typeface="宋体" panose="02010600030101010101" pitchFamily="2" charset="-122"/>
              </a:rPr>
              <a:t>, </a:t>
            </a:r>
            <a:r>
              <a:rPr lang="zh-CN" altLang="en-US" dirty="0">
                <a:sym typeface="宋体" panose="02010600030101010101" pitchFamily="2" charset="-122"/>
              </a:rPr>
              <a:t>使得</a:t>
            </a:r>
            <a:r>
              <a:rPr lang="en-US" altLang="zh-CN" i="1" dirty="0">
                <a:sym typeface="宋体" panose="02010600030101010101" pitchFamily="2" charset="-122"/>
              </a:rPr>
              <a:t>X</a:t>
            </a:r>
            <a:r>
              <a:rPr lang="en-US" altLang="zh-CN" dirty="0">
                <a:sym typeface="宋体" panose="02010600030101010101" pitchFamily="2" charset="-122"/>
              </a:rPr>
              <a:t>→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zh-CN" altLang="en-US" dirty="0">
                <a:sym typeface="宋体" panose="02010600030101010101" pitchFamily="2" charset="-122"/>
              </a:rPr>
              <a:t>，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en-US" altLang="zh-CN" dirty="0">
                <a:sym typeface="宋体" panose="02010600030101010101" pitchFamily="2" charset="-122"/>
              </a:rPr>
              <a:t>→</a:t>
            </a:r>
            <a:r>
              <a:rPr lang="en-US" altLang="zh-CN" i="1" dirty="0">
                <a:sym typeface="宋体" panose="02010600030101010101" pitchFamily="2" charset="-122"/>
              </a:rPr>
              <a:t>Z</a:t>
            </a:r>
            <a:r>
              <a:rPr lang="zh-CN" altLang="en-US" dirty="0">
                <a:sym typeface="宋体" panose="02010600030101010101" pitchFamily="2" charset="-122"/>
              </a:rPr>
              <a:t>成立，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en-US" altLang="zh-CN" dirty="0">
                <a:sym typeface="宋体" panose="02010600030101010101" pitchFamily="2" charset="-122"/>
              </a:rPr>
              <a:t> ↛ </a:t>
            </a:r>
            <a:r>
              <a:rPr lang="en-US" altLang="zh-CN" i="1" dirty="0">
                <a:sym typeface="宋体" panose="02010600030101010101" pitchFamily="2" charset="-122"/>
              </a:rPr>
              <a:t>X</a:t>
            </a:r>
            <a:r>
              <a:rPr lang="zh-CN" altLang="en-US" dirty="0">
                <a:sym typeface="宋体" panose="02010600030101010101" pitchFamily="2" charset="-122"/>
              </a:rPr>
              <a:t>不成立，</a:t>
            </a:r>
            <a:endParaRPr lang="en-US" altLang="zh-CN" dirty="0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highlight>
                  <a:srgbClr val="FFFF00"/>
                </a:highlight>
                <a:sym typeface="宋体" panose="02010600030101010101" pitchFamily="2" charset="-122"/>
              </a:rPr>
              <a:t>则</a:t>
            </a:r>
            <a:r>
              <a:rPr lang="zh-CN" altLang="en-US" dirty="0">
                <a:sym typeface="宋体" panose="02010600030101010101" pitchFamily="2" charset="-122"/>
              </a:rPr>
              <a:t>称</a:t>
            </a:r>
            <a:r>
              <a:rPr lang="en-US" altLang="zh-CN" i="1" dirty="0">
                <a:sym typeface="宋体" panose="02010600030101010101" pitchFamily="2" charset="-122"/>
              </a:rPr>
              <a:t>R</a:t>
            </a:r>
            <a:r>
              <a:rPr lang="en-US" altLang="zh-CN" dirty="0">
                <a:sym typeface="宋体" panose="02010600030101010101" pitchFamily="2" charset="-122"/>
              </a:rPr>
              <a:t>&lt;</a:t>
            </a:r>
            <a:r>
              <a:rPr lang="en-US" altLang="zh-CN" i="1" dirty="0">
                <a:sym typeface="宋体" panose="02010600030101010101" pitchFamily="2" charset="-122"/>
              </a:rPr>
              <a:t>U</a:t>
            </a:r>
            <a:r>
              <a:rPr lang="en-US" altLang="zh-CN" dirty="0">
                <a:sym typeface="宋体" panose="02010600030101010101" pitchFamily="2" charset="-122"/>
              </a:rPr>
              <a:t>,</a:t>
            </a:r>
            <a:r>
              <a:rPr lang="en-US" altLang="zh-CN" i="1" dirty="0">
                <a:sym typeface="宋体" panose="02010600030101010101" pitchFamily="2" charset="-122"/>
              </a:rPr>
              <a:t>F</a:t>
            </a:r>
            <a:r>
              <a:rPr lang="en-US" altLang="zh-CN" dirty="0">
                <a:sym typeface="宋体" panose="02010600030101010101" pitchFamily="2" charset="-122"/>
              </a:rPr>
              <a:t>&gt; ∈ </a:t>
            </a:r>
            <a:r>
              <a:rPr lang="en-US" altLang="zh-CN" dirty="0">
                <a:solidFill>
                  <a:srgbClr val="0066FF"/>
                </a:solidFill>
                <a:sym typeface="宋体" panose="02010600030101010101" pitchFamily="2" charset="-122"/>
              </a:rPr>
              <a:t>3NF</a:t>
            </a:r>
            <a:r>
              <a:rPr lang="zh-CN" altLang="en-US" dirty="0">
                <a:sym typeface="宋体" panose="02010600030101010101" pitchFamily="2" charset="-122"/>
              </a:rPr>
              <a:t>。</a:t>
            </a:r>
          </a:p>
          <a:p>
            <a:pPr marL="800100" lvl="1" indent="-342900" algn="l">
              <a:lnSpc>
                <a:spcPct val="125000"/>
              </a:lnSpc>
            </a:pPr>
            <a:r>
              <a:rPr lang="en-US" altLang="zh-CN" dirty="0">
                <a:sym typeface="Calibri" panose="020F0502020204030204" pitchFamily="34" charset="0"/>
              </a:rPr>
              <a:t>SC</a:t>
            </a:r>
            <a:r>
              <a:rPr lang="zh-CN" altLang="en-US" dirty="0">
                <a:sym typeface="Calibri" panose="020F0502020204030204" pitchFamily="34" charset="0"/>
              </a:rPr>
              <a:t>没有传递依赖，因此</a:t>
            </a:r>
            <a:r>
              <a:rPr lang="en-US" altLang="zh-CN" dirty="0">
                <a:sym typeface="Calibri" panose="020F0502020204030204" pitchFamily="34" charset="0"/>
              </a:rPr>
              <a:t>SC ∈ 3NF</a:t>
            </a:r>
            <a:endParaRPr lang="zh-CN" altLang="en-US" dirty="0">
              <a:sym typeface="Calibri" panose="020F0502020204030204" pitchFamily="34" charset="0"/>
            </a:endParaRPr>
          </a:p>
          <a:p>
            <a:pPr marL="800100" lvl="1" indent="-342900" algn="l">
              <a:lnSpc>
                <a:spcPct val="125000"/>
              </a:lnSpc>
            </a:pPr>
            <a:r>
              <a:rPr lang="en-US" altLang="zh-CN" dirty="0">
                <a:sym typeface="Calibri" panose="020F0502020204030204" pitchFamily="34" charset="0"/>
              </a:rPr>
              <a:t>S-L</a:t>
            </a:r>
            <a:r>
              <a:rPr lang="zh-CN" altLang="en-US" dirty="0">
                <a:sym typeface="Calibri" panose="020F0502020204030204" pitchFamily="34" charset="0"/>
              </a:rPr>
              <a:t>中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 →</a:t>
            </a:r>
            <a:r>
              <a:rPr lang="en-US" altLang="zh-CN" dirty="0" err="1">
                <a:sym typeface="Calibri" panose="020F0502020204030204" pitchFamily="34" charset="0"/>
              </a:rPr>
              <a:t>Sdept</a:t>
            </a:r>
            <a:r>
              <a:rPr lang="en-US" altLang="zh-CN" dirty="0">
                <a:sym typeface="Calibri" panose="020F0502020204030204" pitchFamily="34" charset="0"/>
              </a:rPr>
              <a:t>( </a:t>
            </a:r>
            <a:r>
              <a:rPr lang="en-US" altLang="zh-CN" dirty="0" err="1">
                <a:sym typeface="Calibri" panose="020F0502020204030204" pitchFamily="34" charset="0"/>
              </a:rPr>
              <a:t>Sdept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en-US" altLang="zh-CN" dirty="0">
                <a:sym typeface="宋体" panose="02010600030101010101" pitchFamily="2" charset="-122"/>
              </a:rPr>
              <a:t>↛ </a:t>
            </a:r>
            <a:r>
              <a:rPr lang="en-US" altLang="zh-CN" dirty="0" err="1">
                <a:sym typeface="宋体" panose="02010600030101010101" pitchFamily="2" charset="-122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), </a:t>
            </a:r>
            <a:r>
              <a:rPr lang="en-US" altLang="zh-CN" dirty="0" err="1">
                <a:sym typeface="Calibri" panose="020F0502020204030204" pitchFamily="34" charset="0"/>
              </a:rPr>
              <a:t>Sdept→Sloc</a:t>
            </a:r>
            <a:r>
              <a:rPr lang="zh-CN" altLang="en-US" dirty="0">
                <a:sym typeface="Calibri" panose="020F0502020204030204" pitchFamily="34" charset="0"/>
              </a:rPr>
              <a:t>，可得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  →  </a:t>
            </a:r>
            <a:r>
              <a:rPr lang="en-US" altLang="zh-CN" dirty="0" err="1">
                <a:sym typeface="Calibri" panose="020F0502020204030204" pitchFamily="34" charset="0"/>
              </a:rPr>
              <a:t>Sloc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en-US" altLang="en-US" dirty="0">
              <a:sym typeface="Calibri" panose="020F0502020204030204" pitchFamily="34" charset="0"/>
            </a:endParaRPr>
          </a:p>
          <a:p>
            <a:pPr marL="800100" lvl="1" indent="-342900" algn="l">
              <a:lnSpc>
                <a:spcPct val="125000"/>
              </a:lnSpc>
            </a:pPr>
            <a:r>
              <a:rPr lang="zh-CN" altLang="en-US" dirty="0">
                <a:sym typeface="Calibri" panose="020F0502020204030204" pitchFamily="34" charset="0"/>
              </a:rPr>
              <a:t>解决的办法是将</a:t>
            </a:r>
            <a:r>
              <a:rPr lang="en-US" altLang="zh-CN" dirty="0">
                <a:sym typeface="Calibri" panose="020F0502020204030204" pitchFamily="34" charset="0"/>
              </a:rPr>
              <a:t>S-L</a:t>
            </a:r>
            <a:r>
              <a:rPr lang="zh-CN" altLang="en-US" dirty="0">
                <a:sym typeface="Calibri" panose="020F0502020204030204" pitchFamily="34" charset="0"/>
              </a:rPr>
              <a:t>分解成</a:t>
            </a: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ym typeface="Calibri" panose="020F0502020204030204" pitchFamily="34" charset="0"/>
              </a:rPr>
              <a:t>S-D(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,</a:t>
            </a:r>
            <a:r>
              <a:rPr lang="en-US" altLang="zh-CN" dirty="0" err="1">
                <a:solidFill>
                  <a:srgbClr val="0066FF"/>
                </a:solidFill>
                <a:sym typeface="Calibri" panose="020F0502020204030204" pitchFamily="34" charset="0"/>
              </a:rPr>
              <a:t>Sdept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∈ </a:t>
            </a:r>
            <a:r>
              <a:rPr lang="en-US" altLang="zh-CN" dirty="0">
                <a:sym typeface="Calibri" panose="020F0502020204030204" pitchFamily="34" charset="0"/>
              </a:rPr>
              <a:t>3NF</a:t>
            </a:r>
            <a:endParaRPr lang="zh-CN" altLang="en-US" dirty="0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ym typeface="Calibri" panose="020F0502020204030204" pitchFamily="34" charset="0"/>
              </a:rPr>
              <a:t>D-L(</a:t>
            </a:r>
            <a:r>
              <a:rPr lang="en-US" altLang="zh-CN" dirty="0" err="1">
                <a:solidFill>
                  <a:srgbClr val="0066FF"/>
                </a:solidFill>
                <a:sym typeface="Calibri" panose="020F0502020204030204" pitchFamily="34" charset="0"/>
              </a:rPr>
              <a:t>Sdept</a:t>
            </a:r>
            <a:r>
              <a:rPr lang="zh-CN" altLang="en-US" dirty="0">
                <a:sym typeface="Calibri" panose="020F0502020204030204" pitchFamily="34" charset="0"/>
              </a:rPr>
              <a:t>,</a:t>
            </a:r>
            <a:r>
              <a:rPr lang="en-US" altLang="zh-CN" dirty="0" err="1">
                <a:sym typeface="Calibri" panose="020F0502020204030204" pitchFamily="34" charset="0"/>
              </a:rPr>
              <a:t>Sloc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∈ </a:t>
            </a:r>
            <a:r>
              <a:rPr lang="en-US" altLang="zh-CN" dirty="0">
                <a:sym typeface="Calibri" panose="020F0502020204030204" pitchFamily="34" charset="0"/>
              </a:rPr>
              <a:t>3NF</a:t>
            </a:r>
            <a:endParaRPr lang="zh-CN" altLang="en-US" dirty="0"/>
          </a:p>
        </p:txBody>
      </p:sp>
      <p:sp>
        <p:nvSpPr>
          <p:cNvPr id="41989" name="直接连接符 2">
            <a:extLst>
              <a:ext uri="{FF2B5EF4-FFF2-40B4-BE49-F238E27FC236}">
                <a16:creationId xmlns:a16="http://schemas.microsoft.com/office/drawing/2014/main" id="{7942DCE1-54CD-461B-8F19-0B5645CFD3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0170" y="1628775"/>
            <a:ext cx="71437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0" name="TextBox 6">
            <a:extLst>
              <a:ext uri="{FF2B5EF4-FFF2-40B4-BE49-F238E27FC236}">
                <a16:creationId xmlns:a16="http://schemas.microsoft.com/office/drawing/2014/main" id="{DFAB161F-E5A8-4EBD-A4EC-F442B6E29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4097338"/>
            <a:ext cx="596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000000"/>
                </a:solidFill>
                <a:sym typeface="Arial" panose="020B0604020202020204" pitchFamily="34" charset="0"/>
              </a:rPr>
              <a:t>传递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3">
            <a:extLst>
              <a:ext uri="{FF2B5EF4-FFF2-40B4-BE49-F238E27FC236}">
                <a16:creationId xmlns:a16="http://schemas.microsoft.com/office/drawing/2014/main" id="{38DB8579-E49D-4486-AEF1-470EB79FC5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43010" name="文本占位符 4">
            <a:extLst>
              <a:ext uri="{FF2B5EF4-FFF2-40B4-BE49-F238E27FC236}">
                <a16:creationId xmlns:a16="http://schemas.microsoft.com/office/drawing/2014/main" id="{8FB0CF81-C85F-4671-80BE-EC6BE74F038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6.2.6  BCNF</a:t>
            </a:r>
            <a:endParaRPr lang="zh-CN" altLang="en-US">
              <a:solidFill>
                <a:srgbClr val="00B050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3">
            <a:extLst>
              <a:ext uri="{FF2B5EF4-FFF2-40B4-BE49-F238E27FC236}">
                <a16:creationId xmlns:a16="http://schemas.microsoft.com/office/drawing/2014/main" id="{9DD5181E-06F9-40CB-93B5-4B83FEB9D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4034" name="文本框 4">
            <a:extLst>
              <a:ext uri="{FF2B5EF4-FFF2-40B4-BE49-F238E27FC236}">
                <a16:creationId xmlns:a16="http://schemas.microsoft.com/office/drawing/2014/main" id="{710B2038-5B0D-4DC8-87F8-161893C26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AB3BF60-6261-4DB5-BD57-A0FBE418E6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5763" y="112713"/>
            <a:ext cx="8229600" cy="798512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 6.2.6</a:t>
            </a:r>
            <a:r>
              <a:rPr lang="zh-CN" altLang="en-US" sz="3600">
                <a:sym typeface="微软雅黑" panose="020B0503020204020204" pitchFamily="34" charset="-122"/>
              </a:rPr>
              <a:t> </a:t>
            </a:r>
            <a:r>
              <a:rPr lang="en-US" altLang="zh-CN" sz="3600">
                <a:sym typeface="微软雅黑" panose="020B0503020204020204" pitchFamily="34" charset="-122"/>
              </a:rPr>
              <a:t> BCNF</a:t>
            </a:r>
            <a:endParaRPr lang="zh-CN" altLang="en-US" sz="3600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B38B7871-E81D-44F6-81CF-D2D9A31028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908050"/>
            <a:ext cx="8229600" cy="54260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通常认为</a:t>
            </a:r>
            <a:r>
              <a:rPr lang="en-US" altLang="zh-CN" dirty="0">
                <a:sym typeface="Calibri" panose="020F0502020204030204" pitchFamily="34" charset="0"/>
              </a:rPr>
              <a:t>BCNF</a:t>
            </a:r>
            <a:r>
              <a:rPr lang="zh-CN" altLang="en-US" dirty="0">
                <a:sym typeface="Calibri" panose="020F0502020204030204" pitchFamily="34" charset="0"/>
              </a:rPr>
              <a:t>是修正的第三范式，有时也称为扩充的第三范式。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【定义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6.8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】</a:t>
            </a:r>
            <a:r>
              <a:rPr lang="en-US" altLang="zh-CN" dirty="0">
                <a:sym typeface="Calibri" panose="020F0502020204030204" pitchFamily="34" charset="0"/>
              </a:rPr>
              <a:t>  </a:t>
            </a:r>
            <a:r>
              <a:rPr lang="zh-CN" altLang="en-US" dirty="0">
                <a:sym typeface="Calibri" panose="020F0502020204030204" pitchFamily="34" charset="0"/>
              </a:rPr>
              <a:t>设关系模式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&gt;∈1NF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且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/>
              <a:t> ⊆ </a:t>
            </a:r>
            <a:r>
              <a:rPr lang="en-US" altLang="zh-CN" i="1" dirty="0"/>
              <a:t>X</a:t>
            </a:r>
            <a:r>
              <a:rPr lang="zh-CN" altLang="en-US" dirty="0"/>
              <a:t>时</a:t>
            </a:r>
            <a:r>
              <a:rPr lang="en-US" altLang="zh-CN" i="1" dirty="0"/>
              <a:t>X</a:t>
            </a:r>
            <a:r>
              <a:rPr lang="zh-CN" altLang="en-US" dirty="0"/>
              <a:t>必含有码，</a:t>
            </a:r>
            <a:r>
              <a:rPr lang="zh-CN" altLang="en-US" dirty="0">
                <a:highlight>
                  <a:srgbClr val="FFFF00"/>
                </a:highlight>
              </a:rPr>
              <a:t>则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&gt;∈BCNF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en-US" altLang="en-US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换言之，在关系模式</a:t>
            </a:r>
            <a:r>
              <a:rPr lang="en-US" altLang="zh-CN" dirty="0">
                <a:sym typeface="Calibri" panose="020F0502020204030204" pitchFamily="34" charset="0"/>
              </a:rPr>
              <a:t>R&lt;U,F&gt;</a:t>
            </a:r>
            <a:r>
              <a:rPr lang="zh-CN" altLang="en-US" dirty="0">
                <a:sym typeface="Calibri" panose="020F0502020204030204" pitchFamily="34" charset="0"/>
              </a:rPr>
              <a:t>中，如果</a:t>
            </a:r>
            <a:r>
              <a:rPr lang="zh-CN" altLang="en-US" u="sng" dirty="0">
                <a:solidFill>
                  <a:srgbClr val="00B050"/>
                </a:solidFill>
                <a:sym typeface="Calibri" panose="020F0502020204030204" pitchFamily="34" charset="0"/>
              </a:rPr>
              <a:t>每一个决定属性集都包含候选码</a:t>
            </a:r>
            <a:r>
              <a:rPr lang="zh-CN" altLang="en-US" dirty="0">
                <a:sym typeface="Calibri" panose="020F0502020204030204" pitchFamily="34" charset="0"/>
              </a:rPr>
              <a:t>，则</a:t>
            </a:r>
            <a:r>
              <a:rPr lang="en-US" altLang="zh-CN" dirty="0">
                <a:sym typeface="Calibri" panose="020F0502020204030204" pitchFamily="34" charset="0"/>
              </a:rPr>
              <a:t>R∈</a:t>
            </a:r>
            <a:r>
              <a:rPr lang="en-US" altLang="zh-CN" dirty="0">
                <a:solidFill>
                  <a:srgbClr val="0066FF"/>
                </a:solidFill>
                <a:sym typeface="Calibri" panose="020F0502020204030204" pitchFamily="34" charset="0"/>
              </a:rPr>
              <a:t>BCNF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dirty="0"/>
          </a:p>
        </p:txBody>
      </p:sp>
      <p:sp>
        <p:nvSpPr>
          <p:cNvPr id="44037" name="直接连接符 5">
            <a:extLst>
              <a:ext uri="{FF2B5EF4-FFF2-40B4-BE49-F238E27FC236}">
                <a16:creationId xmlns:a16="http://schemas.microsoft.com/office/drawing/2014/main" id="{29DD54A3-6CA9-4D59-8F88-A49461F71F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2708275"/>
            <a:ext cx="71438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内容占位符 2">
            <a:extLst>
              <a:ext uri="{FF2B5EF4-FFF2-40B4-BE49-F238E27FC236}">
                <a16:creationId xmlns:a16="http://schemas.microsoft.com/office/drawing/2014/main" id="{E2A23B12-CAC2-4449-816C-B7E1CA486D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/>
              <a:t>[例6.</a:t>
            </a:r>
            <a:r>
              <a:rPr lang="en-US" altLang="zh-CN"/>
              <a:t>5</a:t>
            </a:r>
            <a:r>
              <a:rPr lang="zh-CN" altLang="en-US"/>
              <a:t>]考察关系模式</a:t>
            </a:r>
            <a:r>
              <a:rPr lang="en-US" altLang="zh-CN"/>
              <a:t>C(Cno,Cname,Pcno)</a:t>
            </a:r>
          </a:p>
          <a:p>
            <a:pPr algn="just">
              <a:lnSpc>
                <a:spcPct val="150000"/>
              </a:lnSpc>
            </a:pPr>
            <a:endParaRPr lang="en-US" altLang="zh-CN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/>
              <a:t>C</a:t>
            </a:r>
            <a:r>
              <a:rPr lang="zh-CN" altLang="en-US" sz="2000"/>
              <a:t>只有一个码</a:t>
            </a:r>
            <a:r>
              <a:rPr lang="en-US" altLang="zh-CN" sz="2000"/>
              <a:t>Cno</a:t>
            </a:r>
            <a:r>
              <a:rPr lang="zh-CN" altLang="en-US" sz="2000"/>
              <a:t>，非主属性：</a:t>
            </a:r>
            <a:r>
              <a:rPr lang="en-US" altLang="zh-CN" sz="2000"/>
              <a:t>Canme</a:t>
            </a:r>
            <a:r>
              <a:rPr lang="zh-CN" altLang="en-US" sz="2000"/>
              <a:t>，</a:t>
            </a:r>
            <a:r>
              <a:rPr lang="en-US" altLang="zh-CN" sz="2000"/>
              <a:t>Pcno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/>
              <a:t>没有非主属性对</a:t>
            </a:r>
            <a:r>
              <a:rPr lang="en-US" altLang="zh-CN" sz="2000"/>
              <a:t>Cno</a:t>
            </a:r>
            <a:r>
              <a:rPr lang="zh-CN" altLang="en-US" sz="2000"/>
              <a:t>部分依赖或传递依赖，所以</a:t>
            </a:r>
            <a:r>
              <a:rPr lang="en-US" altLang="zh-CN" sz="2000"/>
              <a:t>C∈3NF</a:t>
            </a:r>
            <a:r>
              <a:rPr lang="zh-CN" altLang="en-US" sz="2000"/>
              <a:t>。</a:t>
            </a:r>
            <a:endParaRPr lang="en-US" altLang="zh-CN" sz="2000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/>
              <a:t>C</a:t>
            </a:r>
            <a:r>
              <a:rPr lang="zh-CN" altLang="en-US" sz="2000"/>
              <a:t>中</a:t>
            </a:r>
            <a:r>
              <a:rPr lang="en-US" altLang="zh-CN" sz="2000"/>
              <a:t>Cno</a:t>
            </a:r>
            <a:r>
              <a:rPr lang="zh-CN" altLang="en-US" sz="2000"/>
              <a:t>是唯一的决定因素，所以</a:t>
            </a:r>
            <a:r>
              <a:rPr lang="en-US" altLang="zh-CN" sz="2000"/>
              <a:t>C∈BCNF</a:t>
            </a:r>
            <a:r>
              <a:rPr lang="zh-CN" altLang="en-US" sz="2000"/>
              <a:t>。</a:t>
            </a:r>
            <a:endParaRPr lang="en-US" altLang="zh-CN" sz="2000"/>
          </a:p>
          <a:p>
            <a:pPr algn="just">
              <a:lnSpc>
                <a:spcPct val="150000"/>
              </a:lnSpc>
            </a:pPr>
            <a:endParaRPr lang="zh-CN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84EAEA97-B537-4579-87A7-7DFEC2D4C3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BCNF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92EFE43A-F5F8-48B4-B5DF-5CF5AF71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4113"/>
            <a:ext cx="8229600" cy="5040312"/>
          </a:xfrm>
          <a:ln>
            <a:miter/>
          </a:ln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</a:pPr>
            <a:r>
              <a:rPr lang="zh-CN" altLang="en-US" noProof="1"/>
              <a:t>[例</a:t>
            </a:r>
            <a:r>
              <a:rPr lang="en-US" altLang="zh-CN" noProof="1"/>
              <a:t>6</a:t>
            </a:r>
            <a:r>
              <a:rPr lang="zh-CN" altLang="en-US" noProof="1"/>
              <a:t>.6] 关系模式</a:t>
            </a:r>
            <a:r>
              <a:rPr lang="en-US" altLang="zh-CN" noProof="1"/>
              <a:t>S(Sno,Sname,Sdept,Sage)</a:t>
            </a:r>
            <a:r>
              <a:rPr lang="zh-CN" altLang="en-US" noProof="1"/>
              <a:t>，</a:t>
            </a:r>
            <a:endParaRPr lang="en-US" altLang="zh-CN" noProof="1"/>
          </a:p>
          <a:p>
            <a:pPr marL="457200" lvl="1" indent="0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zh-CN" altLang="en-US" noProof="1">
                <a:cs typeface="+mn-ea"/>
              </a:rPr>
              <a:t>假定</a:t>
            </a:r>
            <a:r>
              <a:rPr lang="en-US" altLang="zh-CN" noProof="1">
                <a:cs typeface="+mn-ea"/>
              </a:rPr>
              <a:t>Sname</a:t>
            </a:r>
            <a:r>
              <a:rPr lang="zh-CN" altLang="en-US" noProof="1">
                <a:cs typeface="+mn-ea"/>
              </a:rPr>
              <a:t>具有唯一性</a:t>
            </a:r>
          </a:p>
          <a:p>
            <a:pPr marL="914400" lvl="1" indent="-457200">
              <a:lnSpc>
                <a:spcPct val="12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CN" sz="2000" noProof="1">
                <a:cs typeface="+mn-ea"/>
              </a:rPr>
              <a:t>S</a:t>
            </a:r>
            <a:r>
              <a:rPr lang="zh-CN" altLang="en-US" sz="2000" noProof="1">
                <a:cs typeface="+mn-ea"/>
              </a:rPr>
              <a:t>有两个候选码：</a:t>
            </a:r>
            <a:r>
              <a:rPr lang="en-US" altLang="zh-CN" sz="2000" noProof="1">
                <a:cs typeface="+mn-ea"/>
              </a:rPr>
              <a:t>Sno</a:t>
            </a:r>
            <a:r>
              <a:rPr lang="zh-CN" altLang="en-US" sz="2000" noProof="1">
                <a:cs typeface="+mn-ea"/>
              </a:rPr>
              <a:t>，</a:t>
            </a:r>
            <a:r>
              <a:rPr lang="en-US" altLang="zh-CN" sz="2000" noProof="1">
                <a:cs typeface="+mn-ea"/>
              </a:rPr>
              <a:t>Sname</a:t>
            </a:r>
            <a:r>
              <a:rPr lang="zh-CN" altLang="en-US" sz="2000" noProof="1">
                <a:cs typeface="+mn-ea"/>
              </a:rPr>
              <a:t>，非主属性：</a:t>
            </a:r>
            <a:r>
              <a:rPr lang="en-US" altLang="zh-CN" sz="2000" noProof="1">
                <a:cs typeface="+mn-ea"/>
              </a:rPr>
              <a:t>Sdept</a:t>
            </a:r>
            <a:r>
              <a:rPr lang="zh-CN" altLang="en-US" sz="2000" noProof="1">
                <a:cs typeface="+mn-ea"/>
              </a:rPr>
              <a:t>，</a:t>
            </a:r>
            <a:r>
              <a:rPr lang="en-US" altLang="zh-CN" sz="2000" noProof="1">
                <a:cs typeface="+mn-ea"/>
              </a:rPr>
              <a:t>Sage</a:t>
            </a:r>
          </a:p>
          <a:p>
            <a:pPr marL="914400" lvl="1" indent="-457200">
              <a:lnSpc>
                <a:spcPct val="120000"/>
              </a:lnSpc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noProof="1">
                <a:cs typeface="+mn-ea"/>
              </a:rPr>
              <a:t>非主属性不存在对码的传递依赖和部分依赖，所以</a:t>
            </a:r>
            <a:r>
              <a:rPr lang="en-US" altLang="zh-CN" sz="2000" noProof="1">
                <a:cs typeface="+mn-ea"/>
              </a:rPr>
              <a:t>S∈3NF</a:t>
            </a:r>
            <a:r>
              <a:rPr lang="zh-CN" altLang="en-US" sz="2000" noProof="1">
                <a:cs typeface="+mn-ea"/>
              </a:rPr>
              <a:t>。</a:t>
            </a:r>
            <a:endParaRPr lang="en-US" altLang="zh-CN" sz="2000" noProof="1">
              <a:cs typeface="+mn-ea"/>
            </a:endParaRPr>
          </a:p>
          <a:p>
            <a:pPr marL="914400" lvl="1" indent="-457200">
              <a:lnSpc>
                <a:spcPct val="12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CN" sz="2000" noProof="1">
                <a:cs typeface="+mn-ea"/>
              </a:rPr>
              <a:t>S</a:t>
            </a:r>
            <a:r>
              <a:rPr lang="zh-CN" altLang="en-US" sz="2000" noProof="1">
                <a:cs typeface="+mn-ea"/>
              </a:rPr>
              <a:t>中</a:t>
            </a:r>
            <a:r>
              <a:rPr lang="zh-CN" altLang="en-US" sz="2000" noProof="1">
                <a:cs typeface="+mn-ea"/>
                <a:sym typeface="+mn-ea"/>
              </a:rPr>
              <a:t>决定因素</a:t>
            </a:r>
            <a:r>
              <a:rPr lang="en-US" altLang="zh-CN" sz="2000" noProof="1">
                <a:cs typeface="+mn-ea"/>
              </a:rPr>
              <a:t>Sno</a:t>
            </a:r>
            <a:r>
              <a:rPr lang="zh-CN" altLang="en-US" sz="2000" noProof="1">
                <a:cs typeface="+mn-ea"/>
              </a:rPr>
              <a:t>，</a:t>
            </a:r>
            <a:r>
              <a:rPr lang="en-US" altLang="zh-CN" sz="2000" noProof="1">
                <a:cs typeface="+mn-ea"/>
              </a:rPr>
              <a:t>Sname</a:t>
            </a:r>
            <a:r>
              <a:rPr lang="zh-CN" altLang="en-US" sz="2000" noProof="1">
                <a:cs typeface="+mn-ea"/>
              </a:rPr>
              <a:t>包含码，所以</a:t>
            </a:r>
            <a:r>
              <a:rPr lang="en-US" altLang="zh-CN" sz="2000" noProof="1">
                <a:cs typeface="+mn-ea"/>
              </a:rPr>
              <a:t>S</a:t>
            </a:r>
            <a:r>
              <a:rPr lang="zh-CN" altLang="en-US" sz="2000" noProof="1">
                <a:cs typeface="+mn-ea"/>
              </a:rPr>
              <a:t>也属于</a:t>
            </a:r>
            <a:r>
              <a:rPr lang="en-US" altLang="zh-CN" sz="2000" noProof="1">
                <a:cs typeface="+mn-ea"/>
              </a:rPr>
              <a:t>BCNF</a:t>
            </a:r>
            <a:r>
              <a:rPr lang="zh-CN" altLang="en-US" sz="2000" noProof="1">
                <a:cs typeface="+mn-ea"/>
              </a:rPr>
              <a:t>。</a:t>
            </a: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7A84B0FF-459A-443E-80DA-8C13DFE978B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84200" y="19050"/>
            <a:ext cx="82296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chemeClr val="bg1"/>
                </a:solidFill>
                <a:sym typeface="微软雅黑" panose="020B0503020204020204" pitchFamily="34" charset="-122"/>
              </a:rPr>
              <a:t>BCNF</a:t>
            </a:r>
            <a:r>
              <a:rPr lang="zh-CN" altLang="en-US" sz="3600" b="1">
                <a:solidFill>
                  <a:schemeClr val="bg1"/>
                </a:solidFill>
                <a:sym typeface="微软雅黑" panose="020B0503020204020204" pitchFamily="34" charset="-122"/>
              </a:rPr>
              <a:t>（续）</a:t>
            </a:r>
            <a:endParaRPr lang="zh-CN" altLang="en-US" sz="36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内容占位符 2">
            <a:extLst>
              <a:ext uri="{FF2B5EF4-FFF2-40B4-BE49-F238E27FC236}">
                <a16:creationId xmlns:a16="http://schemas.microsoft.com/office/drawing/2014/main" id="{DAF64B62-E3C5-4A02-9510-D67A79F52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981075"/>
            <a:ext cx="8229600" cy="5400675"/>
          </a:xfrm>
          <a:ln>
            <a:miter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sz="2400" kern="1200" noProof="1"/>
              <a:t>[例6.</a:t>
            </a:r>
            <a:r>
              <a:rPr lang="en-US" altLang="zh-CN" sz="2400" kern="1200" noProof="1"/>
              <a:t>7</a:t>
            </a:r>
            <a:r>
              <a:rPr lang="zh-CN" altLang="en-US" sz="2400" kern="1200" noProof="1"/>
              <a:t>] 关系模式</a:t>
            </a:r>
            <a:r>
              <a:rPr lang="en-US" altLang="zh-CN" sz="2400" kern="1200" noProof="1"/>
              <a:t>SJP(S,J,P)</a:t>
            </a:r>
            <a:r>
              <a:rPr lang="zh-CN" altLang="en-US" sz="2400" kern="1200" noProof="1"/>
              <a:t>中，</a:t>
            </a:r>
            <a:r>
              <a:rPr lang="en-US" altLang="zh-CN" sz="2400" kern="1200" noProof="1"/>
              <a:t>S</a:t>
            </a:r>
            <a:r>
              <a:rPr lang="zh-CN" altLang="en-US" sz="2400" kern="1200" noProof="1"/>
              <a:t>是学生，</a:t>
            </a:r>
            <a:r>
              <a:rPr lang="en-US" altLang="zh-CN" sz="2400" kern="1200" noProof="1"/>
              <a:t>J</a:t>
            </a:r>
            <a:r>
              <a:rPr lang="zh-CN" altLang="en-US" sz="2400" kern="1200" noProof="1"/>
              <a:t>表示 </a:t>
            </a:r>
            <a:endParaRPr lang="en-US" altLang="zh-CN" sz="2400" kern="1200" noProof="1"/>
          </a:p>
          <a:p>
            <a:pPr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sz="2400" kern="1200" noProof="1"/>
              <a:t>    课程，</a:t>
            </a:r>
            <a:r>
              <a:rPr lang="en-US" altLang="zh-CN" sz="2400" kern="1200" noProof="1"/>
              <a:t>P</a:t>
            </a:r>
            <a:r>
              <a:rPr lang="zh-CN" altLang="en-US" sz="2400" kern="1200" noProof="1"/>
              <a:t>表示名次。每一个学生选修每门课程的</a:t>
            </a:r>
            <a:endParaRPr lang="en-US" altLang="zh-CN" sz="2400" kern="1200" noProof="1"/>
          </a:p>
          <a:p>
            <a:pPr>
              <a:lnSpc>
                <a:spcPct val="110000"/>
              </a:lnSpc>
              <a:spcBef>
                <a:spcPct val="0"/>
              </a:spcBef>
              <a:buSzTx/>
            </a:pPr>
            <a:r>
              <a:rPr lang="en-US" altLang="zh-CN" sz="2400" kern="1200" noProof="1"/>
              <a:t>    </a:t>
            </a:r>
            <a:r>
              <a:rPr lang="zh-CN" altLang="en-US" sz="2400" kern="1200" noProof="1"/>
              <a:t>成绩有一定的名次，每门课程中每一名次只有一</a:t>
            </a:r>
            <a:endParaRPr lang="en-US" altLang="zh-CN" sz="2400" kern="1200" noProof="1"/>
          </a:p>
          <a:p>
            <a:pPr>
              <a:lnSpc>
                <a:spcPct val="110000"/>
              </a:lnSpc>
              <a:spcBef>
                <a:spcPct val="0"/>
              </a:spcBef>
              <a:buSzTx/>
            </a:pPr>
            <a:r>
              <a:rPr lang="en-US" altLang="zh-CN" sz="2400" kern="1200" noProof="1"/>
              <a:t>    </a:t>
            </a:r>
            <a:r>
              <a:rPr lang="zh-CN" altLang="en-US" sz="2400" kern="1200" noProof="1"/>
              <a:t>个学生（即没有并列名次）。</a:t>
            </a:r>
            <a:endParaRPr lang="en-US" altLang="zh-CN" sz="2400" kern="1200" noProof="1"/>
          </a:p>
          <a:p>
            <a:pPr lvl="1" algn="l">
              <a:lnSpc>
                <a:spcPct val="110000"/>
              </a:lnSpc>
              <a:buSzTx/>
            </a:pPr>
            <a:r>
              <a:rPr lang="zh-CN" altLang="en-US" sz="2000" kern="1200" noProof="1">
                <a:cs typeface="+mn-ea"/>
              </a:rPr>
              <a:t>由语义可得到函数依赖：</a:t>
            </a:r>
            <a:r>
              <a:rPr lang="en-US" altLang="zh-CN" sz="2000" kern="1200" noProof="1">
                <a:cs typeface="+mn-ea"/>
              </a:rPr>
              <a:t> (S,J)</a:t>
            </a:r>
            <a:r>
              <a:rPr lang="zh-CN" altLang="en-US" sz="2000" kern="1200" noProof="1">
                <a:cs typeface="+mn-ea"/>
              </a:rPr>
              <a:t>→</a:t>
            </a:r>
            <a:r>
              <a:rPr lang="en-US" altLang="zh-CN" sz="2000" kern="1200" noProof="1">
                <a:cs typeface="+mn-ea"/>
              </a:rPr>
              <a:t>P</a:t>
            </a:r>
            <a:r>
              <a:rPr lang="zh-CN" altLang="en-US" sz="2000" kern="1200" noProof="1">
                <a:cs typeface="+mn-ea"/>
              </a:rPr>
              <a:t>；</a:t>
            </a:r>
            <a:r>
              <a:rPr lang="en-US" altLang="zh-CN" sz="2000" kern="1200" noProof="1">
                <a:cs typeface="+mn-ea"/>
              </a:rPr>
              <a:t>(J,P)</a:t>
            </a:r>
            <a:r>
              <a:rPr lang="zh-CN" altLang="en-US" sz="2000" kern="1200" noProof="1">
                <a:cs typeface="+mn-ea"/>
              </a:rPr>
              <a:t>→</a:t>
            </a:r>
            <a:r>
              <a:rPr lang="en-US" altLang="zh-CN" sz="2000" kern="1200" noProof="1">
                <a:cs typeface="+mn-ea"/>
              </a:rPr>
              <a:t>S</a:t>
            </a:r>
          </a:p>
          <a:p>
            <a:pPr marL="914400" lvl="1" indent="-457200" algn="l">
              <a:lnSpc>
                <a:spcPct val="11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CN" sz="2000" kern="1200" noProof="1">
                <a:cs typeface="+mn-ea"/>
              </a:rPr>
              <a:t>  </a:t>
            </a:r>
            <a:r>
              <a:rPr lang="zh-CN" altLang="en-US" sz="2000" kern="1200" noProof="1">
                <a:cs typeface="+mn-ea"/>
                <a:sym typeface="+mn-ea"/>
              </a:rPr>
              <a:t>候选码：</a:t>
            </a:r>
            <a:r>
              <a:rPr lang="en-US" altLang="zh-CN" sz="2000" kern="1200" noProof="1">
                <a:cs typeface="+mn-ea"/>
              </a:rPr>
              <a:t>(S,J)</a:t>
            </a:r>
            <a:r>
              <a:rPr lang="zh-CN" altLang="en-US" sz="2000" kern="1200" noProof="1">
                <a:cs typeface="+mn-ea"/>
              </a:rPr>
              <a:t>，</a:t>
            </a:r>
            <a:r>
              <a:rPr lang="en-US" altLang="zh-CN" sz="2000" kern="1200" noProof="1">
                <a:cs typeface="+mn-ea"/>
              </a:rPr>
              <a:t>(J,P)</a:t>
            </a:r>
            <a:r>
              <a:rPr lang="zh-CN" altLang="en-US" sz="2000" kern="1200" noProof="1">
                <a:cs typeface="+mn-ea"/>
              </a:rPr>
              <a:t>。没有非主属性。</a:t>
            </a:r>
            <a:endParaRPr lang="en-US" altLang="zh-CN" sz="2000" kern="1200" noProof="1">
              <a:cs typeface="+mn-ea"/>
            </a:endParaRPr>
          </a:p>
          <a:p>
            <a:pPr marL="914400" lvl="1" indent="-457200" algn="l">
              <a:lnSpc>
                <a:spcPct val="110000"/>
              </a:lnSpc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  没有非主属性对码传递依赖或部分依赖，所</a:t>
            </a:r>
            <a:r>
              <a:rPr lang="en-US" altLang="zh-CN" sz="2000" kern="1200" noProof="1">
                <a:cs typeface="+mn-ea"/>
              </a:rPr>
              <a:t>SJP∈3NF</a:t>
            </a:r>
            <a:r>
              <a:rPr lang="zh-CN" altLang="en-US" sz="2000" kern="1200" noProof="1">
                <a:cs typeface="+mn-ea"/>
              </a:rPr>
              <a:t>。</a:t>
            </a:r>
            <a:endParaRPr lang="en-US" altLang="zh-CN" sz="2000" kern="1200" noProof="1">
              <a:cs typeface="+mn-ea"/>
            </a:endParaRPr>
          </a:p>
          <a:p>
            <a:pPr marL="914400" lvl="1" indent="-457200" algn="l">
              <a:lnSpc>
                <a:spcPct val="110000"/>
              </a:lnSpc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  除</a:t>
            </a:r>
            <a:r>
              <a:rPr lang="en-US" altLang="zh-CN" sz="2000" kern="1200" noProof="1">
                <a:cs typeface="+mn-ea"/>
              </a:rPr>
              <a:t>(S,J)</a:t>
            </a:r>
            <a:r>
              <a:rPr lang="zh-CN" altLang="en-US" sz="2000" kern="1200" noProof="1">
                <a:cs typeface="+mn-ea"/>
              </a:rPr>
              <a:t>与</a:t>
            </a:r>
            <a:r>
              <a:rPr lang="en-US" altLang="zh-CN" sz="2000" kern="1200" noProof="1">
                <a:cs typeface="+mn-ea"/>
              </a:rPr>
              <a:t>(J,P)</a:t>
            </a:r>
            <a:r>
              <a:rPr lang="zh-CN" altLang="en-US" sz="2000" kern="1200" noProof="1">
                <a:cs typeface="+mn-ea"/>
              </a:rPr>
              <a:t>以外没有其他决定因素，所以</a:t>
            </a:r>
            <a:r>
              <a:rPr lang="en-US" altLang="zh-CN" sz="2000" kern="1200" noProof="1">
                <a:cs typeface="+mn-ea"/>
              </a:rPr>
              <a:t>SJP∈BCNF</a:t>
            </a:r>
            <a:r>
              <a:rPr lang="zh-CN" altLang="en-US" sz="2000" kern="1200" noProof="1">
                <a:cs typeface="+mn-ea"/>
              </a:rPr>
              <a:t>。</a:t>
            </a:r>
          </a:p>
          <a:p>
            <a:pPr>
              <a:buSzTx/>
            </a:pPr>
            <a:endParaRPr lang="zh-CN" altLang="en-US" sz="2400" kern="1200" noProof="1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DF09F940-C824-4568-9D45-F86E607A97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BCNF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474F72-F75B-4193-ACD0-3A49DACA1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0" y="896054"/>
            <a:ext cx="4564475" cy="35890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5106DF-9ECB-4242-8D4D-D915E1CCD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227" y="2924965"/>
            <a:ext cx="4865501" cy="35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151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>
            <a:extLst>
              <a:ext uri="{FF2B5EF4-FFF2-40B4-BE49-F238E27FC236}">
                <a16:creationId xmlns:a16="http://schemas.microsoft.com/office/drawing/2014/main" id="{D703279A-23DD-4D73-A772-B96BFA818E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BCNF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  <p:sp>
        <p:nvSpPr>
          <p:cNvPr id="49154" name="内容占位符 2">
            <a:extLst>
              <a:ext uri="{FF2B5EF4-FFF2-40B4-BE49-F238E27FC236}">
                <a16:creationId xmlns:a16="http://schemas.microsoft.com/office/drawing/2014/main" id="{8C157EFB-44BB-435B-BBAD-934987A0B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981075"/>
            <a:ext cx="8229600" cy="5213350"/>
          </a:xfrm>
          <a:ln>
            <a:miter/>
          </a:ln>
        </p:spPr>
        <p:txBody>
          <a:bodyPr/>
          <a:lstStyle/>
          <a:p>
            <a:pPr>
              <a:spcBef>
                <a:spcPct val="0"/>
              </a:spcBef>
              <a:buSzTx/>
            </a:pPr>
            <a:r>
              <a:rPr lang="zh-CN" altLang="en-US" sz="2400" kern="1200" noProof="1"/>
              <a:t>[例6.</a:t>
            </a:r>
            <a:r>
              <a:rPr lang="en-US" altLang="zh-CN" sz="2400" kern="1200" noProof="1"/>
              <a:t>8</a:t>
            </a:r>
            <a:r>
              <a:rPr lang="zh-CN" altLang="en-US" sz="2400" kern="1200" noProof="1"/>
              <a:t>] 关系模式</a:t>
            </a:r>
            <a:r>
              <a:rPr lang="en-US" altLang="zh-CN" sz="2400" kern="1200" noProof="1"/>
              <a:t>STJ(S,T,J)</a:t>
            </a:r>
            <a:r>
              <a:rPr lang="zh-CN" altLang="en-US" sz="2400" kern="1200" noProof="1"/>
              <a:t>中，</a:t>
            </a:r>
            <a:r>
              <a:rPr lang="en-US" altLang="zh-CN" sz="2400" kern="1200" noProof="1"/>
              <a:t>S</a:t>
            </a:r>
            <a:r>
              <a:rPr lang="zh-CN" altLang="en-US" sz="2400" kern="1200" noProof="1"/>
              <a:t>表示学生，</a:t>
            </a:r>
            <a:r>
              <a:rPr lang="en-US" altLang="zh-CN" sz="2400" kern="1200" noProof="1"/>
              <a:t>T</a:t>
            </a:r>
            <a:r>
              <a:rPr lang="zh-CN" altLang="en-US" sz="2400" kern="1200" noProof="1"/>
              <a:t>表示教师，</a:t>
            </a:r>
            <a:r>
              <a:rPr lang="en-US" altLang="zh-CN" sz="2400" kern="1200" noProof="1"/>
              <a:t>J</a:t>
            </a:r>
            <a:r>
              <a:rPr lang="zh-CN" altLang="en-US" sz="2400" kern="1200" noProof="1"/>
              <a:t>表示课程。每一教师只教一门课。每门课有若干教师，某一学生选定某门课，就对应一个固定的教师</a:t>
            </a:r>
            <a:r>
              <a:rPr lang="zh-CN" altLang="en-US" kern="1200" noProof="1"/>
              <a:t>。</a:t>
            </a:r>
          </a:p>
          <a:p>
            <a:pPr>
              <a:spcBef>
                <a:spcPct val="0"/>
              </a:spcBef>
              <a:buSzTx/>
            </a:pPr>
            <a:endParaRPr lang="en-US" altLang="zh-CN" kern="1200" noProof="1"/>
          </a:p>
          <a:p>
            <a:pPr lvl="1" algn="l">
              <a:spcBef>
                <a:spcPct val="0"/>
              </a:spcBef>
              <a:buSzTx/>
            </a:pPr>
            <a:r>
              <a:rPr lang="zh-CN" altLang="en-US" sz="2000" kern="1200" noProof="1">
                <a:cs typeface="+mn-ea"/>
              </a:rPr>
              <a:t>由语义可得到函数依赖：</a:t>
            </a:r>
            <a:r>
              <a:rPr lang="en-US" altLang="zh-CN" sz="2000" kern="1200" noProof="1">
                <a:cs typeface="+mn-ea"/>
              </a:rPr>
              <a:t>(S,J)→T</a:t>
            </a:r>
            <a:r>
              <a:rPr lang="zh-CN" altLang="en-US" sz="2000" kern="1200" noProof="1">
                <a:cs typeface="+mn-ea"/>
              </a:rPr>
              <a:t>；</a:t>
            </a:r>
            <a:r>
              <a:rPr lang="en-US" altLang="zh-CN" sz="2000" kern="1200" noProof="1">
                <a:cs typeface="+mn-ea"/>
              </a:rPr>
              <a:t>(S,T)→J</a:t>
            </a:r>
            <a:r>
              <a:rPr lang="zh-CN" altLang="en-US" sz="2000" kern="1200" noProof="1">
                <a:cs typeface="+mn-ea"/>
              </a:rPr>
              <a:t>；</a:t>
            </a:r>
            <a:r>
              <a:rPr lang="en-US" altLang="zh-CN" sz="2000" kern="1200" noProof="1">
                <a:cs typeface="+mn-ea"/>
              </a:rPr>
              <a:t>T→J</a:t>
            </a:r>
          </a:p>
          <a:p>
            <a:pPr marL="914400" lvl="1" indent="-457200" algn="l">
              <a:spcBef>
                <a:spcPct val="0"/>
              </a:spcBef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候选码：（</a:t>
            </a:r>
            <a:r>
              <a:rPr lang="en-US" altLang="zh-CN" sz="2000" kern="1200" noProof="1">
                <a:cs typeface="+mn-ea"/>
              </a:rPr>
              <a:t>S,J</a:t>
            </a:r>
            <a:r>
              <a:rPr lang="zh-CN" altLang="en-US" sz="2000" kern="1200" noProof="1">
                <a:cs typeface="+mn-ea"/>
              </a:rPr>
              <a:t>），（</a:t>
            </a:r>
            <a:r>
              <a:rPr lang="en-US" altLang="zh-CN" sz="2000" kern="1200" noProof="1">
                <a:cs typeface="+mn-ea"/>
              </a:rPr>
              <a:t>S,T</a:t>
            </a:r>
            <a:r>
              <a:rPr lang="zh-CN" altLang="en-US" sz="2000" kern="1200" noProof="1">
                <a:cs typeface="+mn-ea"/>
              </a:rPr>
              <a:t>）；没有非主属性</a:t>
            </a:r>
          </a:p>
          <a:p>
            <a:pPr marL="914400" lvl="1" indent="-457200" algn="l">
              <a:spcBef>
                <a:spcPct val="0"/>
              </a:spcBef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因为没有非主属性对码传递依赖或部分依赖，</a:t>
            </a:r>
            <a:r>
              <a:rPr lang="en-US" altLang="zh-CN" sz="2000" kern="1200" noProof="1">
                <a:cs typeface="+mn-ea"/>
              </a:rPr>
              <a:t>STJ ∈ 3NF</a:t>
            </a:r>
            <a:r>
              <a:rPr lang="zh-CN" altLang="en-US" sz="2000" kern="1200" noProof="1">
                <a:cs typeface="+mn-ea"/>
              </a:rPr>
              <a:t>。</a:t>
            </a:r>
            <a:endParaRPr lang="en-US" altLang="zh-CN" sz="2000" kern="1200" noProof="1">
              <a:cs typeface="+mn-ea"/>
            </a:endParaRPr>
          </a:p>
          <a:p>
            <a:pPr marL="914400" lvl="1" indent="-457200" algn="l">
              <a:spcBef>
                <a:spcPct val="0"/>
              </a:spcBef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因为</a:t>
            </a:r>
            <a:r>
              <a:rPr lang="en-US" altLang="zh-CN" sz="2000" kern="1200" noProof="1">
                <a:cs typeface="+mn-ea"/>
              </a:rPr>
              <a:t>T</a:t>
            </a:r>
            <a:r>
              <a:rPr lang="zh-CN" altLang="en-US" sz="2000" kern="1200" noProof="1">
                <a:cs typeface="+mn-ea"/>
              </a:rPr>
              <a:t>是决定因素，而</a:t>
            </a:r>
            <a:r>
              <a:rPr lang="en-US" altLang="zh-CN" sz="2000" kern="1200" noProof="1">
                <a:cs typeface="+mn-ea"/>
              </a:rPr>
              <a:t>T</a:t>
            </a:r>
            <a:r>
              <a:rPr lang="zh-CN" altLang="en-US" sz="2000" kern="1200" noProof="1">
                <a:cs typeface="+mn-ea"/>
              </a:rPr>
              <a:t>不包含码，所以</a:t>
            </a:r>
            <a:r>
              <a:rPr lang="en-US" altLang="zh-CN" sz="2000" kern="1200" noProof="1">
                <a:cs typeface="+mn-ea"/>
              </a:rPr>
              <a:t>STJ ∈ BCNF</a:t>
            </a:r>
            <a:r>
              <a:rPr lang="zh-CN" altLang="en-US" sz="2000" kern="1200" noProof="1">
                <a:cs typeface="+mn-ea"/>
              </a:rPr>
              <a:t>。</a:t>
            </a:r>
          </a:p>
          <a:p>
            <a:pPr>
              <a:buSzTx/>
            </a:pPr>
            <a:endParaRPr lang="zh-CN" altLang="en-US" kern="1200" noProof="1"/>
          </a:p>
        </p:txBody>
      </p:sp>
      <p:pic>
        <p:nvPicPr>
          <p:cNvPr id="48131" name="图片 3" descr="66">
            <a:extLst>
              <a:ext uri="{FF2B5EF4-FFF2-40B4-BE49-F238E27FC236}">
                <a16:creationId xmlns:a16="http://schemas.microsoft.com/office/drawing/2014/main" id="{B0E920A9-26D3-457A-B29D-F6C7AA918CC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859213"/>
            <a:ext cx="3671887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132" name="直接连接符 5">
            <a:extLst>
              <a:ext uri="{FF2B5EF4-FFF2-40B4-BE49-F238E27FC236}">
                <a16:creationId xmlns:a16="http://schemas.microsoft.com/office/drawing/2014/main" id="{D49ADB90-F30D-40A7-BD62-C0B7081C0D9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518275" y="3571875"/>
            <a:ext cx="73025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3" name="文本框 1">
            <a:extLst>
              <a:ext uri="{FF2B5EF4-FFF2-40B4-BE49-F238E27FC236}">
                <a16:creationId xmlns:a16="http://schemas.microsoft.com/office/drawing/2014/main" id="{9738C34E-735D-4D30-ACD5-4087039CF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675" y="5516563"/>
            <a:ext cx="62134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b="1">
                <a:sym typeface="Arial" panose="020B0604020202020204" pitchFamily="34" charset="0"/>
              </a:rPr>
              <a:t>非</a:t>
            </a:r>
            <a:r>
              <a:rPr lang="en-US" altLang="zh-CN" b="1">
                <a:sym typeface="Arial" panose="020B0604020202020204" pitchFamily="34" charset="0"/>
              </a:rPr>
              <a:t>BCNF</a:t>
            </a:r>
            <a:r>
              <a:rPr lang="zh-CN" altLang="en-US" b="1">
                <a:sym typeface="Arial" panose="020B0604020202020204" pitchFamily="34" charset="0"/>
              </a:rPr>
              <a:t>的关系模式也可以通过分解成为</a:t>
            </a:r>
            <a:r>
              <a:rPr lang="en-US" altLang="zh-CN" b="1">
                <a:sym typeface="Arial" panose="020B0604020202020204" pitchFamily="34" charset="0"/>
              </a:rPr>
              <a:t>BCNF</a:t>
            </a:r>
            <a:r>
              <a:rPr lang="zh-CN" altLang="en-US" b="1">
                <a:sym typeface="Arial" panose="020B0604020202020204" pitchFamily="34" charset="0"/>
              </a:rPr>
              <a:t>。</a:t>
            </a:r>
          </a:p>
          <a:p>
            <a:pPr>
              <a:lnSpc>
                <a:spcPct val="12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b="1">
                <a:sym typeface="Arial" panose="020B0604020202020204" pitchFamily="34" charset="0"/>
              </a:rPr>
              <a:t>例如</a:t>
            </a:r>
            <a:r>
              <a:rPr lang="en-US" altLang="zh-CN" b="1">
                <a:sym typeface="Arial" panose="020B0604020202020204" pitchFamily="34" charset="0"/>
              </a:rPr>
              <a:t>STJ</a:t>
            </a:r>
            <a:r>
              <a:rPr lang="zh-CN" altLang="en-US" b="1">
                <a:sym typeface="Arial" panose="020B0604020202020204" pitchFamily="34" charset="0"/>
              </a:rPr>
              <a:t>可分解为</a:t>
            </a:r>
            <a:r>
              <a:rPr lang="en-US" altLang="zh-CN" b="1">
                <a:sym typeface="Arial" panose="020B0604020202020204" pitchFamily="34" charset="0"/>
              </a:rPr>
              <a:t>ST(S,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T</a:t>
            </a:r>
            <a:r>
              <a:rPr lang="en-US" altLang="zh-CN" b="1">
                <a:sym typeface="Arial" panose="020B0604020202020204" pitchFamily="34" charset="0"/>
              </a:rPr>
              <a:t>)</a:t>
            </a:r>
            <a:r>
              <a:rPr lang="zh-CN" altLang="en-US" b="1">
                <a:sym typeface="Arial" panose="020B0604020202020204" pitchFamily="34" charset="0"/>
              </a:rPr>
              <a:t>与</a:t>
            </a:r>
            <a:r>
              <a:rPr lang="en-US" altLang="zh-CN" b="1">
                <a:sym typeface="Arial" panose="020B0604020202020204" pitchFamily="34" charset="0"/>
              </a:rPr>
              <a:t>TJ(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T</a:t>
            </a:r>
            <a:r>
              <a:rPr lang="en-US" altLang="zh-CN" b="1">
                <a:sym typeface="Arial" panose="020B0604020202020204" pitchFamily="34" charset="0"/>
              </a:rPr>
              <a:t>,J)</a:t>
            </a:r>
            <a:r>
              <a:rPr lang="zh-CN" altLang="en-US" b="1">
                <a:sym typeface="Arial" panose="020B0604020202020204" pitchFamily="34" charset="0"/>
              </a:rPr>
              <a:t>，它们都是</a:t>
            </a:r>
            <a:r>
              <a:rPr lang="en-US" altLang="zh-CN" b="1">
                <a:sym typeface="Arial" panose="020B0604020202020204" pitchFamily="34" charset="0"/>
              </a:rPr>
              <a:t>BCNF</a:t>
            </a:r>
            <a:r>
              <a:rPr lang="zh-CN" altLang="en-US" b="1">
                <a:sym typeface="Arial" panose="020B0604020202020204" pitchFamily="34" charset="0"/>
              </a:rPr>
              <a:t>。</a:t>
            </a:r>
            <a:endParaRPr lang="zh-CN" altLang="en-US"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3">
            <a:extLst>
              <a:ext uri="{FF2B5EF4-FFF2-40B4-BE49-F238E27FC236}">
                <a16:creationId xmlns:a16="http://schemas.microsoft.com/office/drawing/2014/main" id="{E1972039-8ECC-4BE5-9A6C-F3BC99DE22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49154" name="文本占位符 4">
            <a:extLst>
              <a:ext uri="{FF2B5EF4-FFF2-40B4-BE49-F238E27FC236}">
                <a16:creationId xmlns:a16="http://schemas.microsoft.com/office/drawing/2014/main" id="{D8D47982-EC49-4122-93BF-C3FE8950F7B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6.2.7  </a:t>
            </a:r>
            <a:r>
              <a:rPr lang="zh-CN" altLang="en-US">
                <a:solidFill>
                  <a:srgbClr val="00B050"/>
                </a:solidFill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Box 3">
            <a:extLst>
              <a:ext uri="{FF2B5EF4-FFF2-40B4-BE49-F238E27FC236}">
                <a16:creationId xmlns:a16="http://schemas.microsoft.com/office/drawing/2014/main" id="{E3A78F78-98F2-45B7-9ED7-745F17D42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0178" name="文本框 4">
            <a:extLst>
              <a:ext uri="{FF2B5EF4-FFF2-40B4-BE49-F238E27FC236}">
                <a16:creationId xmlns:a16="http://schemas.microsoft.com/office/drawing/2014/main" id="{3F081297-0944-4FDE-BEE8-8E9B9C5CB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AA55B3D-2FD0-4328-94C5-C0942B69737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6.2.7 </a:t>
            </a:r>
            <a:r>
              <a:rPr lang="zh-CN" altLang="en-US" sz="3600">
                <a:sym typeface="微软雅黑" panose="020B0503020204020204" pitchFamily="34" charset="-122"/>
              </a:rPr>
              <a:t>多值依赖</a:t>
            </a:r>
            <a:endParaRPr lang="zh-CN" altLang="en-US" sz="3600"/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B48E2F66-1695-4B3D-AF9E-1C1D3EC78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054100"/>
            <a:ext cx="8229600" cy="4854575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  <a:buSzTx/>
            </a:pPr>
            <a:r>
              <a:rPr lang="zh-CN" altLang="en-US" noProof="1">
                <a:sym typeface="Calibri" panose="020F0502020204030204" pitchFamily="34" charset="0"/>
              </a:rPr>
              <a:t>[例6.9]设学校中某一门课程由多个教师讲授，他们</a:t>
            </a:r>
            <a:endParaRPr lang="en-US" altLang="zh-CN" noProof="1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  <a:buSzTx/>
            </a:pPr>
            <a:r>
              <a:rPr lang="zh-CN" altLang="en-US" noProof="1">
                <a:sym typeface="Calibri" panose="020F0502020204030204" pitchFamily="34" charset="0"/>
              </a:rPr>
              <a:t>使用相同的一套参考书。</a:t>
            </a:r>
            <a:r>
              <a:rPr lang="zh-CN" altLang="en-US" noProof="1"/>
              <a:t>每个教员可以讲授多门课</a:t>
            </a:r>
            <a:endParaRPr lang="en-US" altLang="zh-CN" noProof="1"/>
          </a:p>
          <a:p>
            <a:pPr>
              <a:lnSpc>
                <a:spcPct val="120000"/>
              </a:lnSpc>
              <a:buSzTx/>
            </a:pPr>
            <a:r>
              <a:rPr lang="zh-CN" altLang="en-US" noProof="1"/>
              <a:t>程，每种参考书可以供多门课程使用。</a:t>
            </a:r>
            <a:endParaRPr lang="zh-CN" altLang="en-US" sz="3200" noProof="1">
              <a:sym typeface="Calibri" panose="020F0502020204030204" pitchFamily="34" charset="0"/>
            </a:endParaRPr>
          </a:p>
          <a:p>
            <a:pPr lvl="1" indent="-285750">
              <a:lnSpc>
                <a:spcPct val="120000"/>
              </a:lnSpc>
              <a:buSzTx/>
            </a:pPr>
            <a:endParaRPr lang="en-US" altLang="zh-CN" noProof="1">
              <a:cs typeface="+mn-ea"/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  <a:buSzTx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关系模式</a:t>
            </a:r>
            <a:r>
              <a:rPr lang="en-US" altLang="zh-CN" noProof="1">
                <a:cs typeface="+mn-ea"/>
                <a:sym typeface="Calibri" panose="020F0502020204030204" pitchFamily="34" charset="0"/>
              </a:rPr>
              <a:t>Teaching(C,T,B)</a:t>
            </a:r>
            <a:endParaRPr lang="zh-CN" altLang="en-US" noProof="1">
              <a:cs typeface="+mn-ea"/>
              <a:sym typeface="Calibri" panose="020F0502020204030204" pitchFamily="34" charset="0"/>
            </a:endParaRPr>
          </a:p>
          <a:p>
            <a:pPr marL="514350" lvl="1" indent="-342900" algn="l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课程</a:t>
            </a:r>
            <a:r>
              <a:rPr lang="en-US" altLang="zh-CN" noProof="1">
                <a:cs typeface="+mn-ea"/>
                <a:sym typeface="Calibri" panose="020F0502020204030204" pitchFamily="34" charset="0"/>
              </a:rPr>
              <a:t>C</a:t>
            </a:r>
            <a:endParaRPr lang="zh-CN" altLang="en-US" noProof="1">
              <a:cs typeface="+mn-ea"/>
              <a:sym typeface="Calibri" panose="020F0502020204030204" pitchFamily="34" charset="0"/>
            </a:endParaRPr>
          </a:p>
          <a:p>
            <a:pPr marL="514350" lvl="1" indent="-342900" algn="l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教师</a:t>
            </a:r>
            <a:r>
              <a:rPr lang="en-US" altLang="zh-CN" noProof="1">
                <a:cs typeface="+mn-ea"/>
                <a:sym typeface="Calibri" panose="020F0502020204030204" pitchFamily="34" charset="0"/>
              </a:rPr>
              <a:t>T</a:t>
            </a:r>
            <a:endParaRPr lang="zh-CN" altLang="en-US" noProof="1">
              <a:cs typeface="+mn-ea"/>
              <a:sym typeface="Calibri" panose="020F0502020204030204" pitchFamily="34" charset="0"/>
            </a:endParaRPr>
          </a:p>
          <a:p>
            <a:pPr marL="514350" lvl="1" indent="-342900" algn="l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参考书</a:t>
            </a:r>
            <a:r>
              <a:rPr lang="en-US" altLang="zh-CN" noProof="1">
                <a:cs typeface="+mn-ea"/>
                <a:sym typeface="Calibri" panose="020F0502020204030204" pitchFamily="34" charset="0"/>
              </a:rPr>
              <a:t>B</a:t>
            </a:r>
            <a:endParaRPr lang="zh-CN" altLang="en-US" noProof="1"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文本框 4">
            <a:extLst>
              <a:ext uri="{FF2B5EF4-FFF2-40B4-BE49-F238E27FC236}">
                <a16:creationId xmlns:a16="http://schemas.microsoft.com/office/drawing/2014/main" id="{EC7A33EA-27DB-4319-839F-E662A28E8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C1C485B-93E8-41C3-BD86-8D237B290B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sp>
        <p:nvSpPr>
          <p:cNvPr id="51203" name="Rectangle 99">
            <a:extLst>
              <a:ext uri="{FF2B5EF4-FFF2-40B4-BE49-F238E27FC236}">
                <a16:creationId xmlns:a16="http://schemas.microsoft.com/office/drawing/2014/main" id="{7BE72D59-4086-4D79-B325-827B283BB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866775"/>
            <a:ext cx="50990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表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6.3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非规范化关系示例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grpSp>
        <p:nvGrpSpPr>
          <p:cNvPr id="51204" name="Group 5">
            <a:extLst>
              <a:ext uri="{FF2B5EF4-FFF2-40B4-BE49-F238E27FC236}">
                <a16:creationId xmlns:a16="http://schemas.microsoft.com/office/drawing/2014/main" id="{463ABE93-B873-41C0-820B-D76D4A535AB1}"/>
              </a:ext>
            </a:extLst>
          </p:cNvPr>
          <p:cNvGrpSpPr>
            <a:grpSpLocks/>
          </p:cNvGrpSpPr>
          <p:nvPr/>
        </p:nvGrpSpPr>
        <p:grpSpPr bwMode="auto">
          <a:xfrm>
            <a:off x="1381125" y="1409700"/>
            <a:ext cx="6459538" cy="4829175"/>
            <a:chOff x="0" y="0"/>
            <a:chExt cx="10173" cy="7605"/>
          </a:xfrm>
        </p:grpSpPr>
        <p:sp>
          <p:nvSpPr>
            <p:cNvPr id="51205" name="Text Box 52">
              <a:extLst>
                <a:ext uri="{FF2B5EF4-FFF2-40B4-BE49-F238E27FC236}">
                  <a16:creationId xmlns:a16="http://schemas.microsoft.com/office/drawing/2014/main" id="{5D8E1111-EB31-4C69-B26F-CD34CD85B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6810"/>
              <a:ext cx="84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anose="020B0604020202020204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en-US" sz="6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51206" name="Text Box 50">
              <a:extLst>
                <a:ext uri="{FF2B5EF4-FFF2-40B4-BE49-F238E27FC236}">
                  <a16:creationId xmlns:a16="http://schemas.microsoft.com/office/drawing/2014/main" id="{6AD26459-6862-4E95-9D4B-27282B0EF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6805"/>
              <a:ext cx="1155" cy="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anose="020B0604020202020204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en-US" sz="6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51207" name="Text Box 51">
              <a:extLst>
                <a:ext uri="{FF2B5EF4-FFF2-40B4-BE49-F238E27FC236}">
                  <a16:creationId xmlns:a16="http://schemas.microsoft.com/office/drawing/2014/main" id="{5AF09AFA-B970-4418-A84B-47DFE30B2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" y="5862"/>
              <a:ext cx="96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anose="020B0604020202020204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grpSp>
          <p:nvGrpSpPr>
            <p:cNvPr id="51208" name="Group 8">
              <a:extLst>
                <a:ext uri="{FF2B5EF4-FFF2-40B4-BE49-F238E27FC236}">
                  <a16:creationId xmlns:a16="http://schemas.microsoft.com/office/drawing/2014/main" id="{942415D7-8B57-421F-B427-B60E98CC24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3" y="1717"/>
              <a:ext cx="1305" cy="908"/>
              <a:chOff x="0" y="0"/>
              <a:chExt cx="644" cy="345"/>
            </a:xfrm>
          </p:grpSpPr>
          <p:sp>
            <p:nvSpPr>
              <p:cNvPr id="51209" name="AutoShape 55">
                <a:extLst>
                  <a:ext uri="{FF2B5EF4-FFF2-40B4-BE49-F238E27FC236}">
                    <a16:creationId xmlns:a16="http://schemas.microsoft.com/office/drawing/2014/main" id="{63334E96-8EA7-4545-9C4A-0EE2D6C90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8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10" name="AutoShape 54">
                <a:extLst>
                  <a:ext uri="{FF2B5EF4-FFF2-40B4-BE49-F238E27FC236}">
                    <a16:creationId xmlns:a16="http://schemas.microsoft.com/office/drawing/2014/main" id="{FF5130CD-8A99-4246-B90E-4B677315784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584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11" name="Group 11">
              <a:extLst>
                <a:ext uri="{FF2B5EF4-FFF2-40B4-BE49-F238E27FC236}">
                  <a16:creationId xmlns:a16="http://schemas.microsoft.com/office/drawing/2014/main" id="{20979307-2F39-4F93-B634-57E9719B4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3" y="3667"/>
              <a:ext cx="1307" cy="885"/>
              <a:chOff x="0" y="0"/>
              <a:chExt cx="643" cy="337"/>
            </a:xfrm>
          </p:grpSpPr>
          <p:sp>
            <p:nvSpPr>
              <p:cNvPr id="51212" name="AutoShape 61">
                <a:extLst>
                  <a:ext uri="{FF2B5EF4-FFF2-40B4-BE49-F238E27FC236}">
                    <a16:creationId xmlns:a16="http://schemas.microsoft.com/office/drawing/2014/main" id="{6C05B4F2-0D45-4CA1-A92E-A8AE9820D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13" name="AutoShape 60">
                <a:extLst>
                  <a:ext uri="{FF2B5EF4-FFF2-40B4-BE49-F238E27FC236}">
                    <a16:creationId xmlns:a16="http://schemas.microsoft.com/office/drawing/2014/main" id="{88FA1FF6-78EC-4F04-B53F-DEB9CCBE1D0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583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14" name="Group 14">
              <a:extLst>
                <a:ext uri="{FF2B5EF4-FFF2-40B4-BE49-F238E27FC236}">
                  <a16:creationId xmlns:a16="http://schemas.microsoft.com/office/drawing/2014/main" id="{850CBA21-C55B-4325-AFC6-6D91E6697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" y="5412"/>
              <a:ext cx="1245" cy="938"/>
              <a:chOff x="0" y="0"/>
              <a:chExt cx="613" cy="337"/>
            </a:xfrm>
          </p:grpSpPr>
          <p:sp>
            <p:nvSpPr>
              <p:cNvPr id="51215" name="AutoShape 58">
                <a:extLst>
                  <a:ext uri="{FF2B5EF4-FFF2-40B4-BE49-F238E27FC236}">
                    <a16:creationId xmlns:a16="http://schemas.microsoft.com/office/drawing/2014/main" id="{C506E1EC-28A6-4C06-99D0-0B7A63253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16" name="AutoShape 57">
                <a:extLst>
                  <a:ext uri="{FF2B5EF4-FFF2-40B4-BE49-F238E27FC236}">
                    <a16:creationId xmlns:a16="http://schemas.microsoft.com/office/drawing/2014/main" id="{DC7C0798-455A-414E-A801-82FB61388A1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553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17" name="Group 17">
              <a:extLst>
                <a:ext uri="{FF2B5EF4-FFF2-40B4-BE49-F238E27FC236}">
                  <a16:creationId xmlns:a16="http://schemas.microsoft.com/office/drawing/2014/main" id="{D38871E0-FA3D-47E7-855C-4B5144F43F7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95" y="1717"/>
              <a:ext cx="2153" cy="1320"/>
              <a:chOff x="0" y="0"/>
              <a:chExt cx="1007" cy="619"/>
            </a:xfrm>
          </p:grpSpPr>
          <p:sp>
            <p:nvSpPr>
              <p:cNvPr id="51218" name="AutoShape 70">
                <a:extLst>
                  <a:ext uri="{FF2B5EF4-FFF2-40B4-BE49-F238E27FC236}">
                    <a16:creationId xmlns:a16="http://schemas.microsoft.com/office/drawing/2014/main" id="{035EF99B-A0EA-4286-A560-91D554C0B3F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0" y="2"/>
                <a:ext cx="81" cy="617"/>
              </a:xfrm>
              <a:prstGeom prst="leftBrace">
                <a:avLst>
                  <a:gd name="adj1" fmla="val 632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19" name="AutoShape 69">
                <a:extLst>
                  <a:ext uri="{FF2B5EF4-FFF2-40B4-BE49-F238E27FC236}">
                    <a16:creationId xmlns:a16="http://schemas.microsoft.com/office/drawing/2014/main" id="{809CED8E-6913-418C-8101-DC58A1F660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926" y="0"/>
                <a:ext cx="81" cy="617"/>
              </a:xfrm>
              <a:prstGeom prst="leftBrace">
                <a:avLst>
                  <a:gd name="adj1" fmla="val 632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20" name="Group 21">
              <a:extLst>
                <a:ext uri="{FF2B5EF4-FFF2-40B4-BE49-F238E27FC236}">
                  <a16:creationId xmlns:a16="http://schemas.microsoft.com/office/drawing/2014/main" id="{129D5469-56F2-479D-933F-FD60C38CAF9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03" y="3781"/>
              <a:ext cx="2220" cy="1246"/>
              <a:chOff x="0" y="0"/>
              <a:chExt cx="2220" cy="1246"/>
            </a:xfrm>
          </p:grpSpPr>
          <p:sp>
            <p:nvSpPr>
              <p:cNvPr id="51221" name="AutoShape 67">
                <a:extLst>
                  <a:ext uri="{FF2B5EF4-FFF2-40B4-BE49-F238E27FC236}">
                    <a16:creationId xmlns:a16="http://schemas.microsoft.com/office/drawing/2014/main" id="{1F3FA4E8-E51F-41B6-A649-41C472FD19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0" y="4"/>
                <a:ext cx="222" cy="1242"/>
              </a:xfrm>
              <a:prstGeom prst="leftBrace">
                <a:avLst>
                  <a:gd name="adj1" fmla="val 464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22" name="AutoShape 66">
                <a:extLst>
                  <a:ext uri="{FF2B5EF4-FFF2-40B4-BE49-F238E27FC236}">
                    <a16:creationId xmlns:a16="http://schemas.microsoft.com/office/drawing/2014/main" id="{C34F095B-734F-452F-AB37-3B4985477E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1998" y="0"/>
                <a:ext cx="223" cy="1245"/>
              </a:xfrm>
              <a:prstGeom prst="leftBrace">
                <a:avLst>
                  <a:gd name="adj1" fmla="val 46240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23" name="Group 23">
              <a:extLst>
                <a:ext uri="{FF2B5EF4-FFF2-40B4-BE49-F238E27FC236}">
                  <a16:creationId xmlns:a16="http://schemas.microsoft.com/office/drawing/2014/main" id="{6EDD3ECC-6C49-44E2-A159-10C8D51FA0B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13" y="5392"/>
              <a:ext cx="2072" cy="968"/>
              <a:chOff x="0" y="0"/>
              <a:chExt cx="876" cy="623"/>
            </a:xfrm>
          </p:grpSpPr>
          <p:sp>
            <p:nvSpPr>
              <p:cNvPr id="51224" name="AutoShape 64">
                <a:extLst>
                  <a:ext uri="{FF2B5EF4-FFF2-40B4-BE49-F238E27FC236}">
                    <a16:creationId xmlns:a16="http://schemas.microsoft.com/office/drawing/2014/main" id="{49431E2A-DBB5-4C4F-B69C-1705E24493B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0" y="6"/>
                <a:ext cx="81" cy="617"/>
              </a:xfrm>
              <a:prstGeom prst="leftBrace">
                <a:avLst>
                  <a:gd name="adj1" fmla="val 632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25" name="AutoShape 63">
                <a:extLst>
                  <a:ext uri="{FF2B5EF4-FFF2-40B4-BE49-F238E27FC236}">
                    <a16:creationId xmlns:a16="http://schemas.microsoft.com/office/drawing/2014/main" id="{0B83EE7F-73DC-4AC8-9EE7-D13D703A17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795" y="0"/>
                <a:ext cx="81" cy="617"/>
              </a:xfrm>
              <a:prstGeom prst="leftBrace">
                <a:avLst>
                  <a:gd name="adj1" fmla="val 632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26" name="Group 27">
              <a:extLst>
                <a:ext uri="{FF2B5EF4-FFF2-40B4-BE49-F238E27FC236}">
                  <a16:creationId xmlns:a16="http://schemas.microsoft.com/office/drawing/2014/main" id="{A17D00BD-9ECB-4CD2-97CC-108AEFF841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0173" cy="7380"/>
              <a:chOff x="0" y="0"/>
              <a:chExt cx="2272" cy="1713"/>
            </a:xfrm>
          </p:grpSpPr>
          <p:grpSp>
            <p:nvGrpSpPr>
              <p:cNvPr id="51227" name="Group 28">
                <a:extLst>
                  <a:ext uri="{FF2B5EF4-FFF2-40B4-BE49-F238E27FC236}">
                    <a16:creationId xmlns:a16="http://schemas.microsoft.com/office/drawing/2014/main" id="{C4DB94B4-0A39-43B9-95D5-51D15848E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596" cy="230"/>
                <a:chOff x="0" y="0"/>
                <a:chExt cx="596" cy="230"/>
              </a:xfrm>
            </p:grpSpPr>
            <p:sp>
              <p:nvSpPr>
                <p:cNvPr id="51228" name="Rectangle 71">
                  <a:extLst>
                    <a:ext uri="{FF2B5EF4-FFF2-40B4-BE49-F238E27FC236}">
                      <a16:creationId xmlns:a16="http://schemas.microsoft.com/office/drawing/2014/main" id="{8F0FE7DE-9199-40C2-AE07-20E7EB04C3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6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400" b="1">
                      <a:solidFill>
                        <a:srgbClr val="000000"/>
                      </a:solidFill>
                      <a:latin typeface="宋体" panose="02010600030101010101" pitchFamily="2" charset="-122"/>
                      <a:sym typeface="宋体" panose="02010600030101010101" pitchFamily="2" charset="-122"/>
                    </a:rPr>
                    <a:t>课程 </a:t>
                  </a:r>
                  <a:r>
                    <a:rPr lang="en-US" altLang="zh-CN" sz="2400" b="1">
                      <a:solidFill>
                        <a:srgbClr val="000000"/>
                      </a:solidFill>
                      <a:sym typeface="宋体" panose="02010600030101010101" pitchFamily="2" charset="-122"/>
                    </a:rPr>
                    <a:t>C</a:t>
                  </a:r>
                </a:p>
              </p:txBody>
            </p:sp>
            <p:sp>
              <p:nvSpPr>
                <p:cNvPr id="51229" name="Rectangle 81">
                  <a:extLst>
                    <a:ext uri="{FF2B5EF4-FFF2-40B4-BE49-F238E27FC236}">
                      <a16:creationId xmlns:a16="http://schemas.microsoft.com/office/drawing/2014/main" id="{C6EF185A-2533-40BB-978C-926CC8E1C0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6" cy="230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30" name="Group 31">
                <a:extLst>
                  <a:ext uri="{FF2B5EF4-FFF2-40B4-BE49-F238E27FC236}">
                    <a16:creationId xmlns:a16="http://schemas.microsoft.com/office/drawing/2014/main" id="{9343A651-A20D-41D3-9FAA-E15CF8EA2F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6" y="0"/>
                <a:ext cx="822" cy="230"/>
                <a:chOff x="0" y="0"/>
                <a:chExt cx="822" cy="230"/>
              </a:xfrm>
            </p:grpSpPr>
            <p:sp>
              <p:nvSpPr>
                <p:cNvPr id="51231" name="Rectangle 72">
                  <a:extLst>
                    <a:ext uri="{FF2B5EF4-FFF2-40B4-BE49-F238E27FC236}">
                      <a16:creationId xmlns:a16="http://schemas.microsoft.com/office/drawing/2014/main" id="{AD2BC3F3-EAE6-4343-9083-C1F0387D5D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22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400" b="1">
                      <a:solidFill>
                        <a:srgbClr val="000000"/>
                      </a:solidFill>
                      <a:latin typeface="宋体" panose="02010600030101010101" pitchFamily="2" charset="-122"/>
                      <a:sym typeface="宋体" panose="02010600030101010101" pitchFamily="2" charset="-122"/>
                    </a:rPr>
                    <a:t>教员 </a:t>
                  </a:r>
                  <a:r>
                    <a:rPr lang="en-US" altLang="zh-CN" sz="2400" b="1">
                      <a:solidFill>
                        <a:srgbClr val="000000"/>
                      </a:solidFill>
                      <a:sym typeface="宋体" panose="02010600030101010101" pitchFamily="2" charset="-122"/>
                    </a:rPr>
                    <a:t>T</a:t>
                  </a:r>
                </a:p>
              </p:txBody>
            </p:sp>
            <p:sp>
              <p:nvSpPr>
                <p:cNvPr id="51232" name="Rectangle 83">
                  <a:extLst>
                    <a:ext uri="{FF2B5EF4-FFF2-40B4-BE49-F238E27FC236}">
                      <a16:creationId xmlns:a16="http://schemas.microsoft.com/office/drawing/2014/main" id="{09511990-AA31-4E49-BAFC-3432C25B17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22" cy="230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33" name="Group 34">
                <a:extLst>
                  <a:ext uri="{FF2B5EF4-FFF2-40B4-BE49-F238E27FC236}">
                    <a16:creationId xmlns:a16="http://schemas.microsoft.com/office/drawing/2014/main" id="{5D2FD2C7-C3AA-4BD8-99EE-A09725549A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8" y="0"/>
                <a:ext cx="854" cy="230"/>
                <a:chOff x="0" y="0"/>
                <a:chExt cx="854" cy="230"/>
              </a:xfrm>
            </p:grpSpPr>
            <p:sp>
              <p:nvSpPr>
                <p:cNvPr id="51234" name="Rectangle 73">
                  <a:extLst>
                    <a:ext uri="{FF2B5EF4-FFF2-40B4-BE49-F238E27FC236}">
                      <a16:creationId xmlns:a16="http://schemas.microsoft.com/office/drawing/2014/main" id="{343C7BA8-FFFF-4D4B-A41D-4098A14BB5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4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400" b="1">
                      <a:solidFill>
                        <a:srgbClr val="000000"/>
                      </a:solidFill>
                      <a:latin typeface="宋体" panose="02010600030101010101" pitchFamily="2" charset="-122"/>
                      <a:sym typeface="宋体" panose="02010600030101010101" pitchFamily="2" charset="-122"/>
                    </a:rPr>
                    <a:t>参考书 </a:t>
                  </a:r>
                  <a:r>
                    <a:rPr lang="en-US" altLang="zh-CN" sz="2400" b="1">
                      <a:solidFill>
                        <a:srgbClr val="000000"/>
                      </a:solidFill>
                      <a:sym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51235" name="Rectangle 85">
                  <a:extLst>
                    <a:ext uri="{FF2B5EF4-FFF2-40B4-BE49-F238E27FC236}">
                      <a16:creationId xmlns:a16="http://schemas.microsoft.com/office/drawing/2014/main" id="{6B8E1748-00A8-444E-A4E8-EECE58BF0D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4" cy="230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36" name="Group 37">
                <a:extLst>
                  <a:ext uri="{FF2B5EF4-FFF2-40B4-BE49-F238E27FC236}">
                    <a16:creationId xmlns:a16="http://schemas.microsoft.com/office/drawing/2014/main" id="{21F5A155-C7FC-4A55-8927-4ED5AEBDDA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0"/>
                <a:ext cx="596" cy="1483"/>
                <a:chOff x="0" y="0"/>
                <a:chExt cx="596" cy="1483"/>
              </a:xfrm>
            </p:grpSpPr>
            <p:sp>
              <p:nvSpPr>
                <p:cNvPr id="51237" name="Rectangle 74">
                  <a:extLst>
                    <a:ext uri="{FF2B5EF4-FFF2-40B4-BE49-F238E27FC236}">
                      <a16:creationId xmlns:a16="http://schemas.microsoft.com/office/drawing/2014/main" id="{2BF5D211-C95A-4949-88FA-4ADE502AAC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5"/>
                  <a:ext cx="510" cy="1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en-US" altLang="zh-CN" sz="700" b="1">
                      <a:solidFill>
                        <a:srgbClr val="000000"/>
                      </a:solidFill>
                      <a:sym typeface="Arial" panose="020B0604020202020204" pitchFamily="34" charset="0"/>
                    </a:rPr>
                    <a:t> </a:t>
                  </a:r>
                  <a:endPara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en-US" altLang="zh-CN" sz="700" b="1">
                      <a:solidFill>
                        <a:srgbClr val="000000"/>
                      </a:solidFill>
                      <a:sym typeface="Arial" panose="020B0604020202020204" pitchFamily="34" charset="0"/>
                    </a:rPr>
                    <a:t> </a:t>
                  </a:r>
                  <a:endPara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物理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数学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 </a:t>
                  </a:r>
                  <a:endPara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计算数学</a:t>
                  </a:r>
                  <a:endParaRPr lang="zh-CN" altLang="en-US" sz="6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1238" name="Rectangle 87">
                  <a:extLst>
                    <a:ext uri="{FF2B5EF4-FFF2-40B4-BE49-F238E27FC236}">
                      <a16:creationId xmlns:a16="http://schemas.microsoft.com/office/drawing/2014/main" id="{D134588C-7221-406F-9468-B53E536AC1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6" cy="148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39" name="Group 40">
                <a:extLst>
                  <a:ext uri="{FF2B5EF4-FFF2-40B4-BE49-F238E27FC236}">
                    <a16:creationId xmlns:a16="http://schemas.microsoft.com/office/drawing/2014/main" id="{96E5786E-2F27-45AF-9E96-97F433D157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6" y="230"/>
                <a:ext cx="822" cy="1483"/>
                <a:chOff x="0" y="0"/>
                <a:chExt cx="822" cy="1483"/>
              </a:xfrm>
            </p:grpSpPr>
            <p:sp>
              <p:nvSpPr>
                <p:cNvPr id="51240" name="Rectangle 79">
                  <a:extLst>
                    <a:ext uri="{FF2B5EF4-FFF2-40B4-BE49-F238E27FC236}">
                      <a16:creationId xmlns:a16="http://schemas.microsoft.com/office/drawing/2014/main" id="{79BE8276-3ECC-466C-BF29-DFE505CEF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5"/>
                  <a:ext cx="736" cy="13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李 勇</a:t>
                  </a:r>
                  <a:endParaRPr lang="zh-CN" altLang="en-US" sz="32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王 军</a:t>
                  </a:r>
                  <a:endParaRPr lang="zh-CN" altLang="en-US" sz="32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7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zh-CN" altLang="en-US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李 勇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张 平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张 平</a:t>
                  </a:r>
                  <a:br>
                    <a:rPr lang="zh-CN" altLang="en-US" sz="200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</a:b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周 峰</a:t>
                  </a:r>
                  <a:endParaRPr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1241" name="Rectangle 89">
                  <a:extLst>
                    <a:ext uri="{FF2B5EF4-FFF2-40B4-BE49-F238E27FC236}">
                      <a16:creationId xmlns:a16="http://schemas.microsoft.com/office/drawing/2014/main" id="{271DB005-E081-4429-8A2F-2352DC0F06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22" cy="148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42" name="Group 43">
                <a:extLst>
                  <a:ext uri="{FF2B5EF4-FFF2-40B4-BE49-F238E27FC236}">
                    <a16:creationId xmlns:a16="http://schemas.microsoft.com/office/drawing/2014/main" id="{3059E072-A6BD-4720-A41B-A7F48C9A1C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8" y="230"/>
                <a:ext cx="854" cy="1483"/>
                <a:chOff x="0" y="0"/>
                <a:chExt cx="854" cy="1483"/>
              </a:xfrm>
            </p:grpSpPr>
            <p:sp>
              <p:nvSpPr>
                <p:cNvPr id="51243" name="Rectangle 80">
                  <a:extLst>
                    <a:ext uri="{FF2B5EF4-FFF2-40B4-BE49-F238E27FC236}">
                      <a16:creationId xmlns:a16="http://schemas.microsoft.com/office/drawing/2014/main" id="{688FDA33-9FAC-4E25-883A-909755F6C6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5"/>
                  <a:ext cx="768" cy="13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en-US" altLang="zh-CN" sz="7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  </a:t>
                  </a: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普通物理学</a:t>
                  </a:r>
                  <a:endParaRPr lang="en-US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光学原理</a:t>
                  </a:r>
                  <a:endPara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  物理习题集</a:t>
                  </a: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数学分析</a:t>
                  </a: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微分方程</a:t>
                  </a: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   高等代数  </a:t>
                  </a:r>
                  <a:endPara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数学分析</a:t>
                  </a:r>
                  <a:endPara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7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zh-CN" altLang="en-US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7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zh-CN" altLang="en-US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1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1244" name="Rectangle 91">
                  <a:extLst>
                    <a:ext uri="{FF2B5EF4-FFF2-40B4-BE49-F238E27FC236}">
                      <a16:creationId xmlns:a16="http://schemas.microsoft.com/office/drawing/2014/main" id="{710E2DAC-CBA4-4F8E-AA68-9DF988D104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4" cy="148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1245" name="Text Box 52">
              <a:extLst>
                <a:ext uri="{FF2B5EF4-FFF2-40B4-BE49-F238E27FC236}">
                  <a16:creationId xmlns:a16="http://schemas.microsoft.com/office/drawing/2014/main" id="{34354323-43C8-4A9B-B71F-9A7FDF4D2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0" y="6812"/>
              <a:ext cx="84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anose="020B0604020202020204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en-US" sz="6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Box 3">
            <a:extLst>
              <a:ext uri="{FF2B5EF4-FFF2-40B4-BE49-F238E27FC236}">
                <a16:creationId xmlns:a16="http://schemas.microsoft.com/office/drawing/2014/main" id="{6C6E9654-726D-4A49-AA44-7CFA6EA07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2226" name="文本框 4">
            <a:extLst>
              <a:ext uri="{FF2B5EF4-FFF2-40B4-BE49-F238E27FC236}">
                <a16:creationId xmlns:a16="http://schemas.microsoft.com/office/drawing/2014/main" id="{F89D0985-896A-4397-97BB-B46F3C913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5BCE62F5-A320-40E8-91D1-5F76A901D32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sp>
        <p:nvSpPr>
          <p:cNvPr id="52228" name="Rectangle 36">
            <a:extLst>
              <a:ext uri="{FF2B5EF4-FFF2-40B4-BE49-F238E27FC236}">
                <a16:creationId xmlns:a16="http://schemas.microsoft.com/office/drawing/2014/main" id="{432458B6-79FC-419C-A4F2-9380917A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908050"/>
            <a:ext cx="56880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表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6.4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规范化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的二维表 </a:t>
            </a:r>
            <a:r>
              <a:rPr lang="en-US" altLang="zh-CN" sz="2000" b="1">
                <a:solidFill>
                  <a:srgbClr val="000000"/>
                </a:solidFill>
                <a:sym typeface="Times New Roman" panose="02020603050405020304" pitchFamily="18" charset="0"/>
              </a:rPr>
              <a:t>Teaching </a:t>
            </a:r>
            <a:endParaRPr lang="zh-CN" altLang="en-US" sz="2400" b="1">
              <a:solidFill>
                <a:srgbClr val="000000"/>
              </a:solidFill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DFB7F235-620C-4BB5-A747-1F0BC2E68280}"/>
              </a:ext>
            </a:extLst>
          </p:cNvPr>
          <p:cNvGraphicFramePr>
            <a:graphicFrameLocks noGrp="1"/>
          </p:cNvGraphicFramePr>
          <p:nvPr/>
        </p:nvGraphicFramePr>
        <p:xfrm>
          <a:off x="1619250" y="1268413"/>
          <a:ext cx="6096000" cy="5121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课程 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C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教员 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T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参考书 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B</a:t>
                      </a:r>
                      <a:endParaRPr lang="zh-CN" alt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Box 3">
            <a:extLst>
              <a:ext uri="{FF2B5EF4-FFF2-40B4-BE49-F238E27FC236}">
                <a16:creationId xmlns:a16="http://schemas.microsoft.com/office/drawing/2014/main" id="{1D1E1285-6D9E-4B7C-9782-D632E8ED0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3250" name="文本框 4">
            <a:extLst>
              <a:ext uri="{FF2B5EF4-FFF2-40B4-BE49-F238E27FC236}">
                <a16:creationId xmlns:a16="http://schemas.microsoft.com/office/drawing/2014/main" id="{2B59621D-9CBC-4DAC-B0EB-B2F588DD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9D19E11-D435-4751-A8E5-7AA462C8EB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5E08AD36-AC61-4D1C-9A82-3278002BFD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928688"/>
            <a:ext cx="8229600" cy="5389562"/>
          </a:xfrm>
          <a:ln>
            <a:miter lim="800000"/>
          </a:ln>
        </p:spPr>
        <p:txBody>
          <a:bodyPr/>
          <a:lstStyle/>
          <a:p>
            <a:pPr>
              <a:lnSpc>
                <a:spcPct val="150000"/>
              </a:lnSpc>
              <a:buSzTx/>
            </a:pPr>
            <a:r>
              <a:rPr lang="en-US" altLang="zh-CN" noProof="1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noProof="1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noProof="1">
                <a:highlight>
                  <a:srgbClr val="FFFF00"/>
                </a:highlight>
                <a:sym typeface="Calibri" panose="020F0502020204030204" pitchFamily="34" charset="0"/>
              </a:rPr>
              <a:t>6.9】</a:t>
            </a:r>
            <a:r>
              <a:rPr lang="en-US" altLang="zh-CN" noProof="1">
                <a:sym typeface="Calibri" panose="020F0502020204030204" pitchFamily="34" charset="0"/>
              </a:rPr>
              <a:t>    </a:t>
            </a:r>
            <a:r>
              <a:rPr lang="zh-CN" altLang="en-US" noProof="1"/>
              <a:t>设</a:t>
            </a:r>
            <a:r>
              <a:rPr lang="en-US" altLang="zh-CN" i="1" noProof="1"/>
              <a:t>R(U)</a:t>
            </a:r>
            <a:r>
              <a:rPr lang="zh-CN" altLang="en-US" noProof="1"/>
              <a:t>是属性集</a:t>
            </a:r>
            <a:r>
              <a:rPr lang="en-US" altLang="zh-CN" i="1" noProof="1"/>
              <a:t>U</a:t>
            </a:r>
            <a:r>
              <a:rPr lang="zh-CN" altLang="en-US" noProof="1"/>
              <a:t>上的一个关系模式。</a:t>
            </a:r>
            <a:r>
              <a:rPr lang="en-US" altLang="zh-CN" i="1" noProof="1"/>
              <a:t>X</a:t>
            </a:r>
            <a:r>
              <a:rPr lang="zh-CN" altLang="en-US" noProof="1"/>
              <a:t>,</a:t>
            </a:r>
            <a:r>
              <a:rPr lang="en-US" altLang="zh-CN" i="1" noProof="1"/>
              <a:t>Y</a:t>
            </a:r>
            <a:r>
              <a:rPr lang="zh-CN" altLang="en-US" noProof="1"/>
              <a:t>,</a:t>
            </a:r>
            <a:r>
              <a:rPr lang="en-US" altLang="zh-CN" i="1" noProof="1"/>
              <a:t>Z</a:t>
            </a:r>
            <a:r>
              <a:rPr lang="zh-CN" altLang="en-US" noProof="1"/>
              <a:t>是</a:t>
            </a:r>
            <a:r>
              <a:rPr lang="en-US" altLang="zh-CN" i="1" noProof="1"/>
              <a:t>U</a:t>
            </a:r>
            <a:r>
              <a:rPr lang="zh-CN" altLang="en-US" noProof="1"/>
              <a:t>的子集，并且</a:t>
            </a:r>
            <a:r>
              <a:rPr lang="en-US" altLang="zh-CN" i="1" noProof="1"/>
              <a:t>Z</a:t>
            </a:r>
            <a:r>
              <a:rPr lang="en-US" altLang="zh-CN" noProof="1"/>
              <a:t>=</a:t>
            </a:r>
            <a:r>
              <a:rPr lang="en-US" altLang="zh-CN" i="1" noProof="1"/>
              <a:t>U</a:t>
            </a:r>
            <a:r>
              <a:rPr lang="en-US" altLang="zh-CN" noProof="1"/>
              <a:t>-</a:t>
            </a:r>
            <a:r>
              <a:rPr lang="en-US" altLang="zh-CN" i="1" noProof="1"/>
              <a:t>X</a:t>
            </a:r>
            <a:r>
              <a:rPr lang="en-US" altLang="zh-CN" noProof="1"/>
              <a:t>-</a:t>
            </a:r>
            <a:r>
              <a:rPr lang="en-US" altLang="zh-CN" i="1" noProof="1"/>
              <a:t>Y</a:t>
            </a:r>
            <a:r>
              <a:rPr lang="zh-CN" altLang="en-US" noProof="1"/>
              <a:t>。关系模式</a:t>
            </a:r>
            <a:r>
              <a:rPr lang="en-US" altLang="zh-CN" i="1" noProof="1"/>
              <a:t>R(U)</a:t>
            </a:r>
            <a:r>
              <a:rPr lang="zh-CN" altLang="en-US" noProof="1"/>
              <a:t>中</a:t>
            </a:r>
            <a:r>
              <a:rPr lang="zh-CN" altLang="en-US" noProof="1">
                <a:solidFill>
                  <a:srgbClr val="0066FF"/>
                </a:solidFill>
              </a:rPr>
              <a:t>多值依赖</a:t>
            </a:r>
            <a:r>
              <a:rPr lang="en-US" altLang="zh-CN" i="1" noProof="1">
                <a:solidFill>
                  <a:srgbClr val="0066FF"/>
                </a:solidFill>
              </a:rPr>
              <a:t>X</a:t>
            </a:r>
            <a:r>
              <a:rPr lang="zh-CN" altLang="en-US" noProof="1">
                <a:solidFill>
                  <a:srgbClr val="0066FF"/>
                </a:solidFill>
              </a:rPr>
              <a:t>→→</a:t>
            </a:r>
            <a:r>
              <a:rPr lang="en-US" altLang="zh-CN" i="1" noProof="1">
                <a:solidFill>
                  <a:srgbClr val="0066FF"/>
                </a:solidFill>
              </a:rPr>
              <a:t>Y</a:t>
            </a:r>
            <a:r>
              <a:rPr lang="zh-CN" altLang="en-US" noProof="1"/>
              <a:t>成立，当且仅当</a:t>
            </a:r>
            <a:r>
              <a:rPr lang="zh-CN" altLang="en-US" u="sng" noProof="1"/>
              <a:t>对</a:t>
            </a:r>
            <a:r>
              <a:rPr lang="en-US" altLang="zh-CN" i="1" u="sng" noProof="1"/>
              <a:t>R(U)</a:t>
            </a:r>
            <a:r>
              <a:rPr lang="zh-CN" altLang="en-US" u="sng" noProof="1"/>
              <a:t>的任一关系</a:t>
            </a:r>
            <a:r>
              <a:rPr lang="en-US" altLang="zh-CN" i="1" u="sng" noProof="1"/>
              <a:t>r</a:t>
            </a:r>
            <a:r>
              <a:rPr lang="zh-CN" altLang="en-US" u="sng" noProof="1"/>
              <a:t>，给定的一对</a:t>
            </a:r>
            <a:r>
              <a:rPr lang="en-US" altLang="zh-CN" u="sng" noProof="1"/>
              <a:t>(</a:t>
            </a:r>
            <a:r>
              <a:rPr lang="en-US" altLang="zh-CN" i="1" u="sng" noProof="1"/>
              <a:t>x</a:t>
            </a:r>
            <a:r>
              <a:rPr lang="en-US" altLang="zh-CN" u="sng" noProof="1"/>
              <a:t>,</a:t>
            </a:r>
            <a:r>
              <a:rPr lang="en-US" altLang="zh-CN" i="1" u="sng" noProof="1"/>
              <a:t>z</a:t>
            </a:r>
            <a:r>
              <a:rPr lang="en-US" altLang="zh-CN" u="sng" noProof="1"/>
              <a:t>)</a:t>
            </a:r>
            <a:r>
              <a:rPr lang="zh-CN" altLang="en-US" u="sng" noProof="1"/>
              <a:t>值，有一组</a:t>
            </a:r>
            <a:r>
              <a:rPr lang="en-US" altLang="zh-CN" i="1" u="sng" noProof="1"/>
              <a:t>Y</a:t>
            </a:r>
            <a:r>
              <a:rPr lang="zh-CN" altLang="en-US" u="sng" noProof="1"/>
              <a:t>的值，这组值仅仅决定于</a:t>
            </a:r>
            <a:r>
              <a:rPr lang="en-US" altLang="zh-CN" i="1" u="sng" noProof="1"/>
              <a:t>x</a:t>
            </a:r>
            <a:r>
              <a:rPr lang="zh-CN" altLang="en-US" u="sng" noProof="1"/>
              <a:t>值而与</a:t>
            </a:r>
            <a:r>
              <a:rPr lang="en-US" altLang="zh-CN" i="1" u="sng" noProof="1"/>
              <a:t>z</a:t>
            </a:r>
            <a:r>
              <a:rPr lang="zh-CN" altLang="en-US" u="sng" noProof="1"/>
              <a:t>值无关</a:t>
            </a:r>
            <a:r>
              <a:rPr lang="zh-CN" altLang="en-US" noProof="1"/>
              <a:t>。</a:t>
            </a:r>
            <a:endParaRPr lang="en-US" altLang="zh-CN" noProof="1"/>
          </a:p>
          <a:p>
            <a:pPr>
              <a:lnSpc>
                <a:spcPct val="150000"/>
              </a:lnSpc>
              <a:buSzTx/>
            </a:pPr>
            <a:r>
              <a:rPr lang="zh-CN" altLang="en-US" noProof="1"/>
              <a:t>【例】  </a:t>
            </a:r>
            <a:r>
              <a:rPr lang="en-US" altLang="zh-CN" noProof="1"/>
              <a:t>Teaching</a:t>
            </a:r>
            <a:r>
              <a:rPr lang="zh-CN" altLang="en-US" noProof="1"/>
              <a:t>（</a:t>
            </a:r>
            <a:r>
              <a:rPr lang="en-US" altLang="zh-CN" noProof="1"/>
              <a:t>C, T, B</a:t>
            </a:r>
            <a:r>
              <a:rPr lang="zh-CN" altLang="en-US" noProof="1"/>
              <a:t>）</a:t>
            </a:r>
          </a:p>
          <a:p>
            <a:pPr>
              <a:lnSpc>
                <a:spcPct val="150000"/>
              </a:lnSpc>
              <a:buSzTx/>
            </a:pPr>
            <a:r>
              <a:rPr lang="en-US" altLang="zh-CN" sz="2400" kern="1200" noProof="1">
                <a:sym typeface="Calibri" panose="020F0502020204030204" pitchFamily="34" charset="0"/>
              </a:rPr>
              <a:t>T</a:t>
            </a:r>
            <a:r>
              <a:rPr lang="en-US" altLang="zh-CN" sz="2000" kern="1200" noProof="1">
                <a:sym typeface="Calibri" panose="020F0502020204030204" pitchFamily="34" charset="0"/>
              </a:rPr>
              <a:t>eaching</a:t>
            </a:r>
            <a:r>
              <a:rPr lang="zh-CN" altLang="en-US" sz="2000" kern="1200" noProof="1">
                <a:sym typeface="Calibri" panose="020F0502020204030204" pitchFamily="34" charset="0"/>
              </a:rPr>
              <a:t>具有唯一候选码</a:t>
            </a:r>
            <a:r>
              <a:rPr lang="en-US" altLang="zh-CN" sz="2000" kern="1200" noProof="1">
                <a:sym typeface="Calibri" panose="020F0502020204030204" pitchFamily="34" charset="0"/>
              </a:rPr>
              <a:t>(C,T,B)</a:t>
            </a:r>
            <a:r>
              <a:rPr lang="zh-CN" altLang="en-US" sz="2000" kern="1200" noProof="1">
                <a:sym typeface="Calibri" panose="020F0502020204030204" pitchFamily="34" charset="0"/>
              </a:rPr>
              <a:t>， 即全码。</a:t>
            </a:r>
            <a:r>
              <a:rPr lang="en-US" altLang="zh-CN" sz="2000" kern="1200" noProof="1">
                <a:sym typeface="Calibri" panose="020F0502020204030204" pitchFamily="34" charset="0"/>
              </a:rPr>
              <a:t>Teaching∈BCNF   </a:t>
            </a:r>
            <a:endParaRPr lang="zh-CN" altLang="en-US" sz="2000" noProof="1"/>
          </a:p>
          <a:p>
            <a:pPr>
              <a:buSzTx/>
            </a:pPr>
            <a:r>
              <a:rPr lang="zh-CN" altLang="en-US" sz="2000" noProof="1"/>
              <a:t>对于</a:t>
            </a:r>
            <a:r>
              <a:rPr lang="en-US" altLang="zh-CN" sz="2000" noProof="1"/>
              <a:t>C</a:t>
            </a:r>
            <a:r>
              <a:rPr lang="zh-CN" altLang="en-US" sz="2000" noProof="1"/>
              <a:t>的每一个值，</a:t>
            </a:r>
            <a:r>
              <a:rPr lang="en-US" altLang="zh-CN" sz="2000" noProof="1"/>
              <a:t>T</a:t>
            </a:r>
            <a:r>
              <a:rPr lang="zh-CN" altLang="en-US" sz="2000" noProof="1"/>
              <a:t>有一组值与之对应，而不论</a:t>
            </a:r>
            <a:r>
              <a:rPr lang="en-US" altLang="zh-CN" sz="2000" noProof="1"/>
              <a:t>B</a:t>
            </a:r>
            <a:r>
              <a:rPr lang="zh-CN" altLang="en-US" sz="2000" noProof="1"/>
              <a:t>取何值。</a:t>
            </a:r>
          </a:p>
          <a:p>
            <a:pPr>
              <a:buSzTx/>
            </a:pPr>
            <a:r>
              <a:rPr lang="zh-CN" altLang="en-US" sz="2000" noProof="1"/>
              <a:t>因此</a:t>
            </a:r>
            <a:r>
              <a:rPr lang="en-US" altLang="zh-CN" sz="2000" noProof="1"/>
              <a:t>T</a:t>
            </a:r>
            <a:r>
              <a:rPr lang="zh-CN" altLang="en-US" sz="2000" noProof="1"/>
              <a:t>多值依赖于</a:t>
            </a:r>
            <a:r>
              <a:rPr lang="en-US" altLang="zh-CN" sz="2000" noProof="1"/>
              <a:t>C</a:t>
            </a:r>
            <a:r>
              <a:rPr lang="zh-CN" altLang="en-US" sz="2000" noProof="1"/>
              <a:t>，即</a:t>
            </a:r>
            <a:r>
              <a:rPr lang="en-US" altLang="zh-CN" sz="2000" noProof="1"/>
              <a:t>C→→T</a:t>
            </a:r>
            <a:r>
              <a:rPr lang="zh-CN" altLang="en-US" sz="2000" noProof="1"/>
              <a:t>。 </a:t>
            </a:r>
          </a:p>
          <a:p>
            <a:pPr marL="342900" indent="-342900">
              <a:lnSpc>
                <a:spcPct val="120000"/>
              </a:lnSpc>
              <a:buSzTx/>
              <a:buFont typeface="Wingdings" panose="05000000000000000000" pitchFamily="2" charset="2"/>
              <a:buChar char="v"/>
            </a:pPr>
            <a:endParaRPr lang="zh-CN" altLang="en-US" sz="2000" noProof="1"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Box 3">
            <a:extLst>
              <a:ext uri="{FF2B5EF4-FFF2-40B4-BE49-F238E27FC236}">
                <a16:creationId xmlns:a16="http://schemas.microsoft.com/office/drawing/2014/main" id="{AE3EFE8C-A008-403D-B6E8-282D14CDB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4274" name="文本框 4">
            <a:extLst>
              <a:ext uri="{FF2B5EF4-FFF2-40B4-BE49-F238E27FC236}">
                <a16:creationId xmlns:a16="http://schemas.microsoft.com/office/drawing/2014/main" id="{30BAE970-94B1-4D96-A672-D975F9288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F4DD185-9519-4184-9FBE-F196F0A4EA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C9A784C-B7D5-4051-808A-B458651459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268413"/>
            <a:ext cx="8258175" cy="5065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平凡多值依赖和非平凡的多值依赖</a:t>
            </a:r>
          </a:p>
          <a:p>
            <a:pPr lvl="1" indent="-285750" algn="l"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	若</a:t>
            </a:r>
            <a:r>
              <a:rPr lang="en-US" altLang="zh-CN">
                <a:sym typeface="Calibri" panose="020F0502020204030204" pitchFamily="34" charset="0"/>
              </a:rPr>
              <a:t>X→→Y</a:t>
            </a:r>
            <a:r>
              <a:rPr lang="zh-CN" altLang="en-US">
                <a:sym typeface="Calibri" panose="020F0502020204030204" pitchFamily="34" charset="0"/>
              </a:rPr>
              <a:t>，而</a:t>
            </a:r>
            <a:r>
              <a:rPr lang="en-US" altLang="zh-CN">
                <a:sym typeface="Calibri" panose="020F0502020204030204" pitchFamily="34" charset="0"/>
              </a:rPr>
              <a:t>Z</a:t>
            </a:r>
            <a:r>
              <a:rPr lang="zh-CN" altLang="en-US">
                <a:latin typeface="Times New Roman" panose="02020603050405020304" pitchFamily="18" charset="0"/>
                <a:sym typeface="Times New Roman" panose="02020603050405020304" pitchFamily="18" charset="0"/>
              </a:rPr>
              <a:t>＝</a:t>
            </a:r>
            <a:r>
              <a:rPr lang="zh-CN" altLang="en-US"/>
              <a:t>Ф</a:t>
            </a:r>
            <a:r>
              <a:rPr lang="zh-CN" altLang="en-US">
                <a:latin typeface="Times New Roman" panose="02020603050405020304" pitchFamily="18" charset="0"/>
                <a:sym typeface="Times New Roman" panose="02020603050405020304" pitchFamily="18" charset="0"/>
              </a:rPr>
              <a:t>，</a:t>
            </a:r>
            <a:r>
              <a:rPr lang="zh-CN" altLang="en-US">
                <a:sym typeface="Calibri" panose="020F0502020204030204" pitchFamily="34" charset="0"/>
              </a:rPr>
              <a:t>则称</a:t>
            </a:r>
            <a:r>
              <a:rPr lang="en-US" altLang="zh-CN">
                <a:sym typeface="Calibri" panose="020F0502020204030204" pitchFamily="34" charset="0"/>
              </a:rPr>
              <a:t>X→→Y</a:t>
            </a:r>
            <a:r>
              <a:rPr lang="zh-CN" altLang="en-US">
                <a:sym typeface="Calibri" panose="020F0502020204030204" pitchFamily="34" charset="0"/>
              </a:rPr>
              <a:t>为</a:t>
            </a:r>
            <a:r>
              <a:rPr lang="zh-CN" altLang="en-US">
                <a:solidFill>
                  <a:srgbClr val="FF00FF"/>
                </a:solidFill>
                <a:sym typeface="Calibri" panose="020F0502020204030204" pitchFamily="34" charset="0"/>
              </a:rPr>
              <a:t>平凡的多值依赖</a:t>
            </a:r>
            <a:r>
              <a:rPr lang="zh-CN" altLang="en-US">
                <a:sym typeface="Calibri" panose="020F0502020204030204" pitchFamily="34" charset="0"/>
              </a:rPr>
              <a:t>。</a:t>
            </a:r>
          </a:p>
          <a:p>
            <a:pPr lvl="1" indent="-285750" algn="l"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	否则称</a:t>
            </a:r>
            <a:r>
              <a:rPr lang="en-US" altLang="zh-CN">
                <a:sym typeface="Calibri" panose="020F0502020204030204" pitchFamily="34" charset="0"/>
              </a:rPr>
              <a:t>X→→Y</a:t>
            </a:r>
            <a:r>
              <a:rPr lang="zh-CN" altLang="en-US">
                <a:sym typeface="Calibri" panose="020F0502020204030204" pitchFamily="34" charset="0"/>
              </a:rPr>
              <a:t>为</a:t>
            </a:r>
            <a:r>
              <a:rPr lang="zh-CN" altLang="en-US">
                <a:solidFill>
                  <a:srgbClr val="FF00FF"/>
                </a:solidFill>
                <a:sym typeface="Calibri" panose="020F0502020204030204" pitchFamily="34" charset="0"/>
              </a:rPr>
              <a:t>非平凡的多值依赖</a:t>
            </a:r>
            <a:r>
              <a:rPr lang="zh-CN" altLang="en-US">
                <a:sym typeface="Calibri" panose="020F0502020204030204" pitchFamily="34" charset="0"/>
              </a:rPr>
              <a:t>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>
            <a:extLst>
              <a:ext uri="{FF2B5EF4-FFF2-40B4-BE49-F238E27FC236}">
                <a16:creationId xmlns:a16="http://schemas.microsoft.com/office/drawing/2014/main" id="{D0DF86CC-5A46-490E-A508-3DA712FEB5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graphicFrame>
        <p:nvGraphicFramePr>
          <p:cNvPr id="72707" name="Group 3">
            <a:extLst>
              <a:ext uri="{FF2B5EF4-FFF2-40B4-BE49-F238E27FC236}">
                <a16:creationId xmlns:a16="http://schemas.microsoft.com/office/drawing/2014/main" id="{B5F7B43C-871E-4B4F-85AA-EACF6E483B6B}"/>
              </a:ext>
            </a:extLst>
          </p:cNvPr>
          <p:cNvGraphicFramePr>
            <a:graphicFrameLocks noGrp="1"/>
          </p:cNvGraphicFramePr>
          <p:nvPr/>
        </p:nvGraphicFramePr>
        <p:xfrm>
          <a:off x="2124075" y="2852738"/>
          <a:ext cx="4248149" cy="3352800"/>
        </p:xfrm>
        <a:graphic>
          <a:graphicData uri="http://schemas.openxmlformats.org/drawingml/2006/table">
            <a:tbl>
              <a:tblPr/>
              <a:tblGrid>
                <a:gridCol w="141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266700" algn="l"/>
                          <a:tab pos="2636520" algn="ctr"/>
                          <a:tab pos="5273675" algn="r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C5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5348" name="内容占位符 4">
            <a:extLst>
              <a:ext uri="{FF2B5EF4-FFF2-40B4-BE49-F238E27FC236}">
                <a16:creationId xmlns:a16="http://schemas.microsoft.com/office/drawing/2014/main" id="{487A0819-0186-4294-96C9-4BFF221C9169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457200" y="981075"/>
            <a:ext cx="8362950" cy="18716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[例6.</a:t>
            </a:r>
            <a:r>
              <a:rPr lang="en-US" altLang="zh-CN" sz="2400"/>
              <a:t>10</a:t>
            </a:r>
            <a:r>
              <a:rPr lang="zh-CN" altLang="en-US" sz="2400"/>
              <a:t>]关系模式</a:t>
            </a:r>
            <a:r>
              <a:rPr lang="en-US" altLang="zh-CN" sz="2400"/>
              <a:t>WSC(W,S,C)</a:t>
            </a:r>
            <a:r>
              <a:rPr lang="zh-CN" altLang="en-US" sz="2400"/>
              <a:t>中，</a:t>
            </a:r>
            <a:r>
              <a:rPr lang="en-US" altLang="zh-CN" sz="2400"/>
              <a:t>W</a:t>
            </a:r>
            <a:r>
              <a:rPr lang="zh-CN" altLang="en-US" sz="2400"/>
              <a:t>表示仓库，</a:t>
            </a:r>
            <a:r>
              <a:rPr lang="en-US" altLang="zh-CN" sz="2400"/>
              <a:t>S</a:t>
            </a:r>
            <a:r>
              <a:rPr lang="zh-CN" altLang="en-US" sz="2400"/>
              <a:t> 表示保管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员，</a:t>
            </a:r>
            <a:r>
              <a:rPr lang="en-US" altLang="zh-CN" sz="2400"/>
              <a:t>C</a:t>
            </a:r>
            <a:r>
              <a:rPr lang="zh-CN" altLang="en-US" sz="2400"/>
              <a:t> 表示商品。假设每个仓库有若干个保管员，有若干种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商品。每个保管员保管所在仓库的所有商品，每种商品被所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有保管员保管。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4">
            <a:extLst>
              <a:ext uri="{FF2B5EF4-FFF2-40B4-BE49-F238E27FC236}">
                <a16:creationId xmlns:a16="http://schemas.microsoft.com/office/drawing/2014/main" id="{29C3704F-3C33-4528-B4C7-19CF5DFAB0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sp>
        <p:nvSpPr>
          <p:cNvPr id="56322" name="内容占位符 5">
            <a:extLst>
              <a:ext uri="{FF2B5EF4-FFF2-40B4-BE49-F238E27FC236}">
                <a16:creationId xmlns:a16="http://schemas.microsoft.com/office/drawing/2014/main" id="{BA75AF95-4985-4F84-AC42-3CA3BCE940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141413"/>
            <a:ext cx="8435975" cy="4854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按照语义对于</a:t>
            </a:r>
            <a:r>
              <a:rPr lang="en-US" altLang="zh-CN"/>
              <a:t>W</a:t>
            </a:r>
            <a:r>
              <a:rPr lang="zh-CN" altLang="en-US"/>
              <a:t>的每一个值</a:t>
            </a:r>
            <a:r>
              <a:rPr lang="en-US" altLang="zh-CN"/>
              <a:t>W</a:t>
            </a:r>
            <a:r>
              <a:rPr lang="en-US" altLang="zh-CN" baseline="-25000"/>
              <a:t>i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zh-CN" altLang="en-US"/>
              <a:t>有一个完整的集合与之对应而不问</a:t>
            </a:r>
            <a:r>
              <a:rPr lang="en-US" altLang="zh-CN"/>
              <a:t>C</a:t>
            </a:r>
            <a:r>
              <a:rPr lang="zh-CN" altLang="en-US"/>
              <a:t>取何值。所以</a:t>
            </a:r>
            <a:r>
              <a:rPr lang="en-US" altLang="zh-CN"/>
              <a:t>W</a:t>
            </a:r>
            <a:r>
              <a:rPr lang="zh-CN" altLang="en-US"/>
              <a:t>→→</a:t>
            </a:r>
            <a:r>
              <a:rPr lang="en-US" altLang="zh-CN"/>
              <a:t>S</a:t>
            </a:r>
            <a:r>
              <a:rPr lang="zh-CN" altLang="en-US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ym typeface="Arial" panose="020B0604020202020204" pitchFamily="34" charset="0"/>
              </a:rPr>
              <a:t>由于</a:t>
            </a:r>
            <a:r>
              <a:rPr lang="en-US" altLang="zh-CN">
                <a:sym typeface="Arial" panose="020B0604020202020204" pitchFamily="34" charset="0"/>
              </a:rPr>
              <a:t>C</a:t>
            </a:r>
            <a:r>
              <a:rPr lang="zh-CN" altLang="en-US">
                <a:sym typeface="Arial" panose="020B0604020202020204" pitchFamily="34" charset="0"/>
              </a:rPr>
              <a:t>与</a:t>
            </a:r>
            <a:r>
              <a:rPr lang="en-US" altLang="zh-CN">
                <a:sym typeface="Arial" panose="020B0604020202020204" pitchFamily="34" charset="0"/>
              </a:rPr>
              <a:t>S</a:t>
            </a:r>
            <a:r>
              <a:rPr lang="zh-CN" altLang="en-US">
                <a:sym typeface="Arial" panose="020B0604020202020204" pitchFamily="34" charset="0"/>
              </a:rPr>
              <a:t>的完全对称性，必然有</a:t>
            </a:r>
            <a:r>
              <a:rPr lang="en-US" altLang="zh-CN">
                <a:sym typeface="Arial" panose="020B0604020202020204" pitchFamily="34" charset="0"/>
              </a:rPr>
              <a:t>W</a:t>
            </a:r>
            <a:r>
              <a:rPr lang="zh-CN" altLang="en-US">
                <a:sym typeface="Arial" panose="020B0604020202020204" pitchFamily="34" charset="0"/>
              </a:rPr>
              <a:t>→→</a:t>
            </a:r>
            <a:r>
              <a:rPr lang="en-US" altLang="zh-CN">
                <a:sym typeface="Arial" panose="020B0604020202020204" pitchFamily="34" charset="0"/>
              </a:rPr>
              <a:t>C</a:t>
            </a:r>
            <a:r>
              <a:rPr lang="zh-CN" altLang="en-US">
                <a:sym typeface="Arial" panose="020B0604020202020204" pitchFamily="34" charset="0"/>
              </a:rPr>
              <a:t>成立。</a:t>
            </a:r>
            <a:endParaRPr lang="en-US" altLang="zh-CN"/>
          </a:p>
          <a:p>
            <a:pPr>
              <a:lnSpc>
                <a:spcPct val="120000"/>
              </a:lnSpc>
            </a:pPr>
            <a:endParaRPr lang="zh-CN" altLang="en-US"/>
          </a:p>
        </p:txBody>
      </p:sp>
      <p:pic>
        <p:nvPicPr>
          <p:cNvPr id="56323" name="内容占位符 3" descr="67">
            <a:extLst>
              <a:ext uri="{FF2B5EF4-FFF2-40B4-BE49-F238E27FC236}">
                <a16:creationId xmlns:a16="http://schemas.microsoft.com/office/drawing/2014/main" id="{FD625B84-7F25-4295-B262-56275FD43ADA}"/>
              </a:ext>
            </a:extLst>
          </p:cNvPr>
          <p:cNvPicPr>
            <a:picLocks noGrp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0075"/>
            <a:ext cx="5665787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Box 3">
            <a:extLst>
              <a:ext uri="{FF2B5EF4-FFF2-40B4-BE49-F238E27FC236}">
                <a16:creationId xmlns:a16="http://schemas.microsoft.com/office/drawing/2014/main" id="{00415DC7-2555-44E0-96D8-FEAD7FE59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7346" name="文本框 4">
            <a:extLst>
              <a:ext uri="{FF2B5EF4-FFF2-40B4-BE49-F238E27FC236}">
                <a16:creationId xmlns:a16="http://schemas.microsoft.com/office/drawing/2014/main" id="{DDE78A37-046A-4E25-8BA8-AB405DCEB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50BB079-C546-4EC8-B838-DE803B414E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6.2.8  </a:t>
            </a:r>
            <a:r>
              <a:rPr lang="en-US" altLang="zh-CN" sz="3600">
                <a:sym typeface="微软雅黑" panose="020B0503020204020204" pitchFamily="34" charset="-122"/>
              </a:rPr>
              <a:t>4NF</a:t>
            </a:r>
            <a:endParaRPr lang="zh-CN" altLang="en-US" sz="3600"/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F1EEB52-5E48-4DC7-9259-217CE2D171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283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6.10】  </a:t>
            </a:r>
            <a:r>
              <a:rPr lang="zh-CN" altLang="en-US" dirty="0">
                <a:sym typeface="Calibri" panose="020F0502020204030204" pitchFamily="34" charset="0"/>
              </a:rPr>
              <a:t>关系模式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&gt;∈1NF</a:t>
            </a:r>
            <a:r>
              <a:rPr lang="zh-CN" altLang="en-US" dirty="0">
                <a:sym typeface="Calibri" panose="020F0502020204030204" pitchFamily="34" charset="0"/>
              </a:rPr>
              <a:t>，如果对于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的每个非平凡多值依赖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（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en-US" altLang="zh-CN" dirty="0">
                <a:sym typeface="Arial Unicode MS" pitchFamily="34" charset="-122"/>
              </a:rPr>
              <a:t>⊈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），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都含有码，则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&gt;∈</a:t>
            </a:r>
            <a:r>
              <a:rPr lang="en-US" altLang="zh-CN" dirty="0">
                <a:solidFill>
                  <a:srgbClr val="0066FF"/>
                </a:solidFill>
                <a:sym typeface="Calibri" panose="020F0502020204030204" pitchFamily="34" charset="0"/>
              </a:rPr>
              <a:t>4NF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如果一个关系模式是</a:t>
            </a:r>
            <a:r>
              <a:rPr lang="en-US" altLang="zh-CN" dirty="0">
                <a:sym typeface="Calibri" panose="020F0502020204030204" pitchFamily="34" charset="0"/>
              </a:rPr>
              <a:t>4NF</a:t>
            </a:r>
            <a:r>
              <a:rPr lang="zh-CN" altLang="en-US" dirty="0">
                <a:sym typeface="Calibri" panose="020F0502020204030204" pitchFamily="34" charset="0"/>
              </a:rPr>
              <a:t>， 则必为</a:t>
            </a:r>
            <a:r>
              <a:rPr lang="en-US" altLang="zh-CN" dirty="0">
                <a:sym typeface="Calibri" panose="020F0502020204030204" pitchFamily="34" charset="0"/>
              </a:rPr>
              <a:t>BCNF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>
            <a:extLst>
              <a:ext uri="{FF2B5EF4-FFF2-40B4-BE49-F238E27FC236}">
                <a16:creationId xmlns:a16="http://schemas.microsoft.com/office/drawing/2014/main" id="{1B4089E6-81A0-408E-A094-F8CCF15D44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pPr eaLnBrk="1" hangingPunct="1"/>
            <a:endParaRPr lang="zh-CN" altLang="zh-CN" sz="3600"/>
          </a:p>
        </p:txBody>
      </p:sp>
      <p:sp>
        <p:nvSpPr>
          <p:cNvPr id="3074" name="副标题 2">
            <a:extLst>
              <a:ext uri="{FF2B5EF4-FFF2-40B4-BE49-F238E27FC236}">
                <a16:creationId xmlns:a16="http://schemas.microsoft.com/office/drawing/2014/main" id="{1CC3C061-3FC1-469D-9131-8ADA777BB2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>
              <a:solidFill>
                <a:srgbClr val="898989"/>
              </a:solidFill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99453424-443E-404D-B64E-382903144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>
            <a:extLst>
              <a:ext uri="{FF2B5EF4-FFF2-40B4-BE49-F238E27FC236}">
                <a16:creationId xmlns:a16="http://schemas.microsoft.com/office/drawing/2014/main" id="{9A3A10D9-17A6-4C02-A33E-562B9743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628775"/>
            <a:ext cx="8208962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SzPct val="100000"/>
            </a:pPr>
            <a:r>
              <a:rPr lang="zh-CN" altLang="en-US" sz="6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数据库系统概论</a:t>
            </a:r>
            <a:endParaRPr lang="en-US" altLang="en-US" sz="6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ctr">
              <a:buSzPct val="100000"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An Introduction to Database System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ctr">
              <a:buSzPct val="100000"/>
            </a:pPr>
            <a:endParaRPr lang="zh-CN" altLang="en-US" sz="6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ctr">
              <a:buSzPct val="100000"/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第六章  关系数据理论</a:t>
            </a:r>
          </a:p>
          <a:p>
            <a:pPr algn="ctr">
              <a:buSzPct val="100000"/>
            </a:pPr>
            <a:br>
              <a:rPr lang="zh-CN" altLang="en-US" sz="6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</a:b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FC23613C-A63D-41EE-9108-2602DE713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568950"/>
            <a:ext cx="52562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endParaRPr lang="zh-CN" altLang="en-US" sz="2400" b="1">
              <a:solidFill>
                <a:schemeClr val="bg1"/>
              </a:solidFill>
              <a:latin typeface="Times-Roman" charset="0"/>
              <a:ea typeface="隶书" panose="02010509060101010101" pitchFamily="49" charset="-122"/>
              <a:sym typeface="Times-Roman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Box 3">
            <a:extLst>
              <a:ext uri="{FF2B5EF4-FFF2-40B4-BE49-F238E27FC236}">
                <a16:creationId xmlns:a16="http://schemas.microsoft.com/office/drawing/2014/main" id="{57485DE9-1DF8-431F-B089-92649D7C2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8370" name="文本框 4">
            <a:extLst>
              <a:ext uri="{FF2B5EF4-FFF2-40B4-BE49-F238E27FC236}">
                <a16:creationId xmlns:a16="http://schemas.microsoft.com/office/drawing/2014/main" id="{16AC1A83-483F-42C8-81DE-C6B2C4AF0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744189F-F6CB-4CD0-BBB9-90DEA09A98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4NF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FF61858-3E93-4CB9-A90E-C833B70536E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125538"/>
            <a:ext cx="8229600" cy="5284787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ym typeface="Calibri" panose="020F0502020204030204" pitchFamily="34" charset="0"/>
              </a:rPr>
              <a:t>在</a:t>
            </a:r>
            <a:r>
              <a:rPr lang="en-US" altLang="zh-CN">
                <a:sym typeface="Calibri" panose="020F0502020204030204" pitchFamily="34" charset="0"/>
              </a:rPr>
              <a:t>[</a:t>
            </a:r>
            <a:r>
              <a:rPr lang="zh-CN" altLang="en-US">
                <a:sym typeface="Calibri" panose="020F0502020204030204" pitchFamily="34" charset="0"/>
              </a:rPr>
              <a:t>例6.10</a:t>
            </a:r>
            <a:r>
              <a:rPr lang="en-US" altLang="zh-CN">
                <a:sym typeface="Calibri" panose="020F0502020204030204" pitchFamily="34" charset="0"/>
              </a:rPr>
              <a:t>]</a:t>
            </a:r>
            <a:r>
              <a:rPr lang="zh-CN" altLang="en-US">
                <a:sym typeface="Calibri" panose="020F0502020204030204" pitchFamily="34" charset="0"/>
              </a:rPr>
              <a:t>的</a:t>
            </a:r>
            <a:r>
              <a:rPr lang="en-US" altLang="zh-CN">
                <a:sym typeface="Calibri" panose="020F0502020204030204" pitchFamily="34" charset="0"/>
              </a:rPr>
              <a:t>WSC</a:t>
            </a:r>
            <a:r>
              <a:rPr lang="zh-CN" altLang="en-US">
                <a:sym typeface="Calibri" panose="020F0502020204030204" pitchFamily="34" charset="0"/>
              </a:rPr>
              <a:t>中，</a:t>
            </a:r>
            <a:r>
              <a:rPr lang="en-US" altLang="zh-CN">
                <a:sym typeface="Calibri" panose="020F0502020204030204" pitchFamily="34" charset="0"/>
              </a:rPr>
              <a:t>W →→S, W→→C,</a:t>
            </a:r>
            <a:r>
              <a:rPr lang="zh-CN" altLang="en-US">
                <a:sym typeface="Calibri" panose="020F0502020204030204" pitchFamily="34" charset="0"/>
              </a:rPr>
              <a:t>他们都是非平凡多值依赖。而</a:t>
            </a:r>
            <a:r>
              <a:rPr lang="en-US" altLang="zh-CN">
                <a:sym typeface="Calibri" panose="020F0502020204030204" pitchFamily="34" charset="0"/>
              </a:rPr>
              <a:t>W</a:t>
            </a:r>
            <a:r>
              <a:rPr lang="zh-CN" altLang="en-US">
                <a:sym typeface="Calibri" panose="020F0502020204030204" pitchFamily="34" charset="0"/>
              </a:rPr>
              <a:t>不是码，关系模式</a:t>
            </a:r>
            <a:r>
              <a:rPr lang="en-US" altLang="zh-CN">
                <a:sym typeface="Calibri" panose="020F0502020204030204" pitchFamily="34" charset="0"/>
              </a:rPr>
              <a:t>WSC</a:t>
            </a:r>
            <a:r>
              <a:rPr lang="zh-CN" altLang="en-US">
                <a:sym typeface="Calibri" panose="020F0502020204030204" pitchFamily="34" charset="0"/>
              </a:rPr>
              <a:t>的码是</a:t>
            </a:r>
            <a:r>
              <a:rPr lang="en-US" altLang="zh-CN">
                <a:sym typeface="Calibri" panose="020F0502020204030204" pitchFamily="34" charset="0"/>
              </a:rPr>
              <a:t>(W,S,C)</a:t>
            </a:r>
            <a:r>
              <a:rPr lang="zh-CN" altLang="en-US">
                <a:sym typeface="Calibri" panose="020F0502020204030204" pitchFamily="34" charset="0"/>
              </a:rPr>
              <a:t>，即</a:t>
            </a:r>
            <a:r>
              <a:rPr lang="en-US" altLang="zh-CN">
                <a:sym typeface="Calibri" panose="020F0502020204030204" pitchFamily="34" charset="0"/>
              </a:rPr>
              <a:t>All-key</a:t>
            </a:r>
            <a:r>
              <a:rPr lang="zh-CN" altLang="en-US">
                <a:sym typeface="Calibri" panose="020F0502020204030204" pitchFamily="34" charset="0"/>
              </a:rPr>
              <a:t>，因此</a:t>
            </a:r>
            <a:r>
              <a:rPr lang="en-US" altLang="zh-CN">
                <a:sym typeface="Calibri" panose="020F0502020204030204" pitchFamily="34" charset="0"/>
              </a:rPr>
              <a:t>WSC</a:t>
            </a:r>
            <a:r>
              <a:rPr lang="zh-CN" altLang="en-US"/>
              <a:t> ∈ </a:t>
            </a:r>
            <a:r>
              <a:rPr lang="en-US" altLang="zh-CN">
                <a:sym typeface="Calibri" panose="020F0502020204030204" pitchFamily="34" charset="0"/>
              </a:rPr>
              <a:t>4NF</a:t>
            </a:r>
            <a:r>
              <a:rPr lang="zh-CN" altLang="en-US">
                <a:sym typeface="Calibri" panose="020F0502020204030204" pitchFamily="34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en-US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ym typeface="Calibri" panose="020F0502020204030204" pitchFamily="34" charset="0"/>
              </a:rPr>
              <a:t>可以把</a:t>
            </a:r>
            <a:r>
              <a:rPr lang="en-US" altLang="zh-CN">
                <a:sym typeface="Calibri" panose="020F0502020204030204" pitchFamily="34" charset="0"/>
              </a:rPr>
              <a:t>WSC</a:t>
            </a:r>
            <a:r>
              <a:rPr lang="zh-CN" altLang="en-US">
                <a:sym typeface="Calibri" panose="020F0502020204030204" pitchFamily="34" charset="0"/>
              </a:rPr>
              <a:t>分解成</a:t>
            </a:r>
            <a:r>
              <a:rPr lang="en-US" altLang="zh-CN">
                <a:sym typeface="Calibri" panose="020F0502020204030204" pitchFamily="34" charset="0"/>
              </a:rPr>
              <a:t>WS(</a:t>
            </a:r>
            <a:r>
              <a:rPr lang="en-US" altLang="zh-CN">
                <a:solidFill>
                  <a:srgbClr val="0066FF"/>
                </a:solidFill>
                <a:sym typeface="Calibri" panose="020F0502020204030204" pitchFamily="34" charset="0"/>
              </a:rPr>
              <a:t>W</a:t>
            </a:r>
            <a:r>
              <a:rPr lang="en-US" altLang="zh-CN">
                <a:sym typeface="Calibri" panose="020F0502020204030204" pitchFamily="34" charset="0"/>
              </a:rPr>
              <a:t>,S),WC(</a:t>
            </a:r>
            <a:r>
              <a:rPr lang="en-US" altLang="zh-CN">
                <a:solidFill>
                  <a:srgbClr val="0066FF"/>
                </a:solidFill>
                <a:sym typeface="Calibri" panose="020F0502020204030204" pitchFamily="34" charset="0"/>
              </a:rPr>
              <a:t>W</a:t>
            </a:r>
            <a:r>
              <a:rPr lang="en-US" altLang="zh-CN">
                <a:sym typeface="Calibri" panose="020F0502020204030204" pitchFamily="34" charset="0"/>
              </a:rPr>
              <a:t>,C)</a:t>
            </a:r>
            <a:r>
              <a:rPr lang="zh-CN" altLang="en-US">
                <a:sym typeface="Calibri" panose="020F0502020204030204" pitchFamily="34" charset="0"/>
              </a:rPr>
              <a:t>，</a:t>
            </a:r>
            <a:r>
              <a:rPr lang="en-US" altLang="en-US"/>
              <a:t> </a:t>
            </a:r>
            <a:r>
              <a:rPr lang="en-US" altLang="zh-CN"/>
              <a:t>WS</a:t>
            </a:r>
            <a:r>
              <a:rPr lang="zh-CN" altLang="en-US"/>
              <a:t>∈</a:t>
            </a:r>
            <a:r>
              <a:rPr lang="en-US" altLang="zh-CN"/>
              <a:t>4NF</a:t>
            </a:r>
            <a:r>
              <a:rPr lang="zh-CN" altLang="en-US"/>
              <a:t>，</a:t>
            </a:r>
            <a:r>
              <a:rPr lang="en-US" altLang="zh-CN"/>
              <a:t>WC</a:t>
            </a:r>
            <a:r>
              <a:rPr lang="zh-CN" altLang="en-US"/>
              <a:t>∈</a:t>
            </a:r>
            <a:r>
              <a:rPr lang="en-US" altLang="zh-CN"/>
              <a:t>4NF</a:t>
            </a:r>
            <a:r>
              <a:rPr lang="zh-CN" altLang="en-US"/>
              <a:t>。</a:t>
            </a:r>
          </a:p>
        </p:txBody>
      </p:sp>
      <p:cxnSp>
        <p:nvCxnSpPr>
          <p:cNvPr id="58373" name="直接连接符 6">
            <a:extLst>
              <a:ext uri="{FF2B5EF4-FFF2-40B4-BE49-F238E27FC236}">
                <a16:creationId xmlns:a16="http://schemas.microsoft.com/office/drawing/2014/main" id="{60EBC008-A886-48D6-886B-72D35E58A7A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227763" y="2924175"/>
            <a:ext cx="73025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Box 3">
            <a:extLst>
              <a:ext uri="{FF2B5EF4-FFF2-40B4-BE49-F238E27FC236}">
                <a16:creationId xmlns:a16="http://schemas.microsoft.com/office/drawing/2014/main" id="{93C9FE4F-1207-48FA-B464-6C0213844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9394" name="文本框 4">
            <a:extLst>
              <a:ext uri="{FF2B5EF4-FFF2-40B4-BE49-F238E27FC236}">
                <a16:creationId xmlns:a16="http://schemas.microsoft.com/office/drawing/2014/main" id="{3E04B0F6-FE63-4297-82D3-66CB3473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9395" name="Rectangle 5">
            <a:extLst>
              <a:ext uri="{FF2B5EF4-FFF2-40B4-BE49-F238E27FC236}">
                <a16:creationId xmlns:a16="http://schemas.microsoft.com/office/drawing/2014/main" id="{99FAAE9A-585F-4453-AA39-B5094EFAC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578850" cy="4683125"/>
          </a:xfrm>
          <a:prstGeom prst="rect">
            <a:avLst/>
          </a:prstGeom>
          <a:gradFill rotWithShape="1">
            <a:gsLst>
              <a:gs pos="0">
                <a:srgbClr val="D9FDA5"/>
              </a:gs>
              <a:gs pos="34998">
                <a:srgbClr val="E3FEBF"/>
              </a:gs>
              <a:gs pos="100000">
                <a:srgbClr val="F4FEE6"/>
              </a:gs>
            </a:gsLst>
            <a:lin ang="5400000" scaled="1"/>
          </a:gradFill>
          <a:ln w="9525">
            <a:solidFill>
              <a:srgbClr val="9BBB5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56981D9D-3352-44D4-991F-AC0F8D4E65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规范化小结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446A588E-0FAC-4128-8006-B9E40AD950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123950"/>
            <a:ext cx="8686800" cy="4854575"/>
          </a:xfrm>
        </p:spPr>
        <p:txBody>
          <a:bodyPr/>
          <a:lstStyle/>
          <a:p>
            <a:r>
              <a:rPr lang="zh-CN" altLang="en-US" sz="2400">
                <a:sym typeface="Calibri" panose="020F0502020204030204" pitchFamily="34" charset="0"/>
              </a:rPr>
              <a:t>关系模式规范化的基本步骤</a:t>
            </a:r>
            <a:endParaRPr lang="en-US" altLang="en-US" sz="2400">
              <a:sym typeface="Calibri" panose="020F0502020204030204" pitchFamily="34" charset="0"/>
            </a:endParaRPr>
          </a:p>
          <a:p>
            <a:r>
              <a:rPr lang="en-US" altLang="en-US" sz="2400">
                <a:sym typeface="Calibri" panose="020F0502020204030204" pitchFamily="34" charset="0"/>
              </a:rPr>
              <a:t>                             </a:t>
            </a:r>
            <a:r>
              <a:rPr lang="zh-CN" altLang="en-US" sz="2400">
                <a:sym typeface="Calibri" panose="020F0502020204030204" pitchFamily="34" charset="0"/>
              </a:rPr>
              <a:t> </a:t>
            </a:r>
            <a:r>
              <a:rPr lang="en-US" altLang="zh-CN" sz="2400">
                <a:sym typeface="Calibri" panose="020F0502020204030204" pitchFamily="34" charset="0"/>
              </a:rPr>
              <a:t>1NF</a:t>
            </a:r>
            <a:endParaRPr lang="zh-CN" altLang="en-US" sz="2400">
              <a:sym typeface="Calibri" panose="020F0502020204030204" pitchFamily="34" charset="0"/>
            </a:endParaRPr>
          </a:p>
          <a:p>
            <a:r>
              <a:rPr lang="en-US" altLang="zh-CN" sz="240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>
                <a:sym typeface="Calibri" panose="020F0502020204030204" pitchFamily="34" charset="0"/>
              </a:rPr>
              <a:t>消除</a:t>
            </a:r>
            <a:r>
              <a:rPr lang="zh-CN" altLang="en-US" sz="2400" u="sng">
                <a:solidFill>
                  <a:srgbClr val="0066FF"/>
                </a:solidFill>
                <a:sym typeface="Calibri" panose="020F0502020204030204" pitchFamily="34" charset="0"/>
              </a:rPr>
              <a:t>非主属性</a:t>
            </a:r>
            <a:r>
              <a:rPr lang="zh-CN" altLang="en-US" sz="2400">
                <a:solidFill>
                  <a:srgbClr val="0066FF"/>
                </a:solidFill>
                <a:sym typeface="Calibri" panose="020F0502020204030204" pitchFamily="34" charset="0"/>
              </a:rPr>
              <a:t>对码</a:t>
            </a:r>
            <a:r>
              <a:rPr lang="zh-CN" altLang="en-US" sz="2400">
                <a:sym typeface="Calibri" panose="020F0502020204030204" pitchFamily="34" charset="0"/>
              </a:rPr>
              <a:t>的</a:t>
            </a:r>
            <a:r>
              <a:rPr lang="zh-CN" altLang="en-US" sz="2400" u="sng">
                <a:sym typeface="Calibri" panose="020F0502020204030204" pitchFamily="34" charset="0"/>
              </a:rPr>
              <a:t>部分函数依赖</a:t>
            </a:r>
          </a:p>
          <a:p>
            <a:r>
              <a:rPr lang="zh-CN" altLang="en-US" sz="2400">
                <a:sym typeface="Calibri" panose="020F0502020204030204" pitchFamily="34" charset="0"/>
              </a:rPr>
              <a:t>消除</a:t>
            </a:r>
            <a:r>
              <a:rPr lang="zh-CN" altLang="en-US" sz="2400">
                <a:solidFill>
                  <a:srgbClr val="0066FF"/>
                </a:solidFill>
                <a:sym typeface="Calibri" panose="020F0502020204030204" pitchFamily="34" charset="0"/>
              </a:rPr>
              <a:t>决定因素</a:t>
            </a:r>
            <a:r>
              <a:rPr lang="zh-CN" altLang="en-US" sz="2400">
                <a:sym typeface="Calibri" panose="020F0502020204030204" pitchFamily="34" charset="0"/>
              </a:rPr>
              <a:t>        </a:t>
            </a:r>
            <a:r>
              <a:rPr lang="en-US" altLang="zh-CN" sz="2400">
                <a:sym typeface="Calibri" panose="020F0502020204030204" pitchFamily="34" charset="0"/>
              </a:rPr>
              <a:t>2NF</a:t>
            </a:r>
            <a:endParaRPr lang="zh-CN" altLang="en-US" sz="2400">
              <a:sym typeface="Calibri" panose="020F0502020204030204" pitchFamily="34" charset="0"/>
            </a:endParaRPr>
          </a:p>
          <a:p>
            <a:r>
              <a:rPr lang="zh-CN" altLang="en-US" sz="2400">
                <a:sym typeface="Calibri" panose="020F0502020204030204" pitchFamily="34" charset="0"/>
              </a:rPr>
              <a:t>非码的非平凡         ↓      消除</a:t>
            </a:r>
            <a:r>
              <a:rPr lang="zh-CN" altLang="en-US" sz="2400" u="sng">
                <a:solidFill>
                  <a:srgbClr val="0066FF"/>
                </a:solidFill>
                <a:sym typeface="Calibri" panose="020F0502020204030204" pitchFamily="34" charset="0"/>
              </a:rPr>
              <a:t>非主属性</a:t>
            </a:r>
            <a:r>
              <a:rPr lang="zh-CN" altLang="en-US" sz="2400">
                <a:solidFill>
                  <a:srgbClr val="0066FF"/>
                </a:solidFill>
                <a:sym typeface="Calibri" panose="020F0502020204030204" pitchFamily="34" charset="0"/>
              </a:rPr>
              <a:t>对码</a:t>
            </a:r>
            <a:r>
              <a:rPr lang="zh-CN" altLang="en-US" sz="2400">
                <a:sym typeface="Calibri" panose="020F0502020204030204" pitchFamily="34" charset="0"/>
              </a:rPr>
              <a:t>的</a:t>
            </a:r>
            <a:r>
              <a:rPr lang="zh-CN" altLang="en-US" sz="2400" u="sng">
                <a:sym typeface="Calibri" panose="020F0502020204030204" pitchFamily="34" charset="0"/>
              </a:rPr>
              <a:t>传递函数依赖</a:t>
            </a:r>
          </a:p>
          <a:p>
            <a:r>
              <a:rPr lang="zh-CN" altLang="en-US" sz="2400">
                <a:sym typeface="Calibri" panose="020F0502020204030204" pitchFamily="34" charset="0"/>
              </a:rPr>
              <a:t>函数依赖               </a:t>
            </a:r>
            <a:r>
              <a:rPr lang="en-US" altLang="zh-CN" sz="2400">
                <a:sym typeface="Calibri" panose="020F0502020204030204" pitchFamily="34" charset="0"/>
              </a:rPr>
              <a:t>3NF</a:t>
            </a:r>
            <a:endParaRPr lang="zh-CN" altLang="en-US" sz="2400">
              <a:sym typeface="Calibri" panose="020F0502020204030204" pitchFamily="34" charset="0"/>
            </a:endParaRPr>
          </a:p>
          <a:p>
            <a:r>
              <a:rPr lang="en-US" altLang="zh-CN" sz="2400">
                <a:sym typeface="Calibri" panose="020F0502020204030204" pitchFamily="34" charset="0"/>
              </a:rPr>
              <a:t>                	         ↓  </a:t>
            </a:r>
            <a:r>
              <a:rPr lang="zh-CN" altLang="en-US" sz="2400">
                <a:sym typeface="Calibri" panose="020F0502020204030204" pitchFamily="34" charset="0"/>
              </a:rPr>
              <a:t>消除</a:t>
            </a:r>
            <a:r>
              <a:rPr lang="zh-CN" altLang="en-US" sz="2400" u="sng">
                <a:solidFill>
                  <a:srgbClr val="0066FF"/>
                </a:solidFill>
                <a:sym typeface="Calibri" panose="020F0502020204030204" pitchFamily="34" charset="0"/>
              </a:rPr>
              <a:t>主属性</a:t>
            </a:r>
            <a:r>
              <a:rPr lang="zh-CN" altLang="en-US" sz="2400">
                <a:solidFill>
                  <a:srgbClr val="0066FF"/>
                </a:solidFill>
                <a:sym typeface="Calibri" panose="020F0502020204030204" pitchFamily="34" charset="0"/>
              </a:rPr>
              <a:t>对码</a:t>
            </a:r>
            <a:r>
              <a:rPr lang="zh-CN" altLang="en-US" sz="2400">
                <a:sym typeface="Calibri" panose="020F0502020204030204" pitchFamily="34" charset="0"/>
              </a:rPr>
              <a:t>的</a:t>
            </a:r>
            <a:r>
              <a:rPr lang="zh-CN" altLang="en-US" sz="2400" u="sng">
                <a:sym typeface="Calibri" panose="020F0502020204030204" pitchFamily="34" charset="0"/>
              </a:rPr>
              <a:t>部分和传递函数依赖</a:t>
            </a:r>
          </a:p>
          <a:p>
            <a:r>
              <a:rPr lang="zh-CN" altLang="en-US" sz="2400">
                <a:sym typeface="Calibri" panose="020F0502020204030204" pitchFamily="34" charset="0"/>
              </a:rPr>
              <a:t>                             </a:t>
            </a:r>
            <a:r>
              <a:rPr lang="en-US" altLang="zh-CN" sz="2400">
                <a:sym typeface="Calibri" panose="020F0502020204030204" pitchFamily="34" charset="0"/>
              </a:rPr>
              <a:t>BCNF </a:t>
            </a:r>
            <a:endParaRPr lang="zh-CN" altLang="en-US" sz="2400">
              <a:sym typeface="Calibri" panose="020F0502020204030204" pitchFamily="34" charset="0"/>
            </a:endParaRPr>
          </a:p>
          <a:p>
            <a:r>
              <a:rPr lang="en-US" altLang="zh-CN" sz="240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>
                <a:sym typeface="Calibri" panose="020F0502020204030204" pitchFamily="34" charset="0"/>
              </a:rPr>
              <a:t>消除</a:t>
            </a:r>
            <a:r>
              <a:rPr lang="zh-CN" altLang="en-US" sz="2400" u="sng">
                <a:sym typeface="Calibri" panose="020F0502020204030204" pitchFamily="34" charset="0"/>
              </a:rPr>
              <a:t>非平凡且非函数依赖的多值依赖</a:t>
            </a:r>
          </a:p>
          <a:p>
            <a:r>
              <a:rPr lang="zh-CN" altLang="en-US" sz="2400">
                <a:sym typeface="Calibri" panose="020F0502020204030204" pitchFamily="34" charset="0"/>
              </a:rPr>
              <a:t>                        </a:t>
            </a:r>
            <a:r>
              <a:rPr lang="en-US" altLang="zh-CN" sz="2400">
                <a:sym typeface="Calibri" panose="020F0502020204030204" pitchFamily="34" charset="0"/>
              </a:rPr>
              <a:t>    </a:t>
            </a:r>
            <a:r>
              <a:rPr lang="zh-CN" altLang="en-US" sz="2400">
                <a:sym typeface="Calibri" panose="020F0502020204030204" pitchFamily="34" charset="0"/>
              </a:rPr>
              <a:t> </a:t>
            </a:r>
            <a:r>
              <a:rPr lang="en-US" altLang="zh-CN" sz="2400">
                <a:sym typeface="Calibri" panose="020F0502020204030204" pitchFamily="34" charset="0"/>
              </a:rPr>
              <a:t>4NF</a:t>
            </a:r>
            <a:endParaRPr lang="zh-CN" altLang="en-US" sz="2400">
              <a:sym typeface="Calibri" panose="020F0502020204030204" pitchFamily="34" charset="0"/>
            </a:endParaRPr>
          </a:p>
        </p:txBody>
      </p:sp>
      <p:sp>
        <p:nvSpPr>
          <p:cNvPr id="59398" name="Line 4">
            <a:extLst>
              <a:ext uri="{FF2B5EF4-FFF2-40B4-BE49-F238E27FC236}">
                <a16:creationId xmlns:a16="http://schemas.microsoft.com/office/drawing/2014/main" id="{61B44920-6082-4C81-957C-F7B013E662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4288" y="1795463"/>
            <a:ext cx="1587" cy="278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9399" name="Line 8">
            <a:extLst>
              <a:ext uri="{FF2B5EF4-FFF2-40B4-BE49-F238E27FC236}">
                <a16:creationId xmlns:a16="http://schemas.microsoft.com/office/drawing/2014/main" id="{8037FB2C-0818-4137-BDA5-402D4D1052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2488" y="4665663"/>
            <a:ext cx="793750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TextBox 1">
            <a:extLst>
              <a:ext uri="{FF2B5EF4-FFF2-40B4-BE49-F238E27FC236}">
                <a16:creationId xmlns:a16="http://schemas.microsoft.com/office/drawing/2014/main" id="{A0367E5F-520E-4EDD-A98D-B491CB151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940425"/>
            <a:ext cx="3025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b="1">
                <a:solidFill>
                  <a:srgbClr val="000000"/>
                </a:solidFill>
                <a:sym typeface="Arial" panose="020B0604020202020204" pitchFamily="34" charset="0"/>
              </a:rPr>
              <a:t>6.8 </a:t>
            </a:r>
            <a:r>
              <a:rPr lang="zh-CN" altLang="en-US" b="1">
                <a:solidFill>
                  <a:srgbClr val="000000"/>
                </a:solidFill>
                <a:sym typeface="Arial" panose="020B0604020202020204" pitchFamily="34" charset="0"/>
              </a:rPr>
              <a:t>规范化过程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Box 3">
            <a:extLst>
              <a:ext uri="{FF2B5EF4-FFF2-40B4-BE49-F238E27FC236}">
                <a16:creationId xmlns:a16="http://schemas.microsoft.com/office/drawing/2014/main" id="{D5680274-13F5-4FE9-A4BD-BECFC5E0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60418" name="文本框 4">
            <a:extLst>
              <a:ext uri="{FF2B5EF4-FFF2-40B4-BE49-F238E27FC236}">
                <a16:creationId xmlns:a16="http://schemas.microsoft.com/office/drawing/2014/main" id="{72FF4F1F-C677-4D3C-BB2D-5D4DAEF9D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9FBD7C2-14BC-4C2C-9C75-6770D46D17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规范化小结（续）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71FF88B0-A4E7-4C93-B382-E0510780E9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不能说规范化程度越高的关系模式就越好。</a:t>
            </a:r>
          </a:p>
          <a:p>
            <a:pPr lvl="1" indent="-285750" algn="l">
              <a:lnSpc>
                <a:spcPct val="150000"/>
              </a:lnSpc>
            </a:pPr>
            <a:endParaRPr lang="zh-CN" altLang="en-US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          必须对现实世界的实际情况和用户应用需求作进一步分析，确定一个</a:t>
            </a: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合适的、能够反映现实世界的模式</a:t>
            </a:r>
            <a:r>
              <a:rPr lang="zh-CN" altLang="en-US">
                <a:sym typeface="Calibri" panose="020F0502020204030204" pitchFamily="34" charset="0"/>
              </a:rPr>
              <a:t>。上面的规范化步骤可以在其中任何一步终止。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>
            <a:extLst>
              <a:ext uri="{FF2B5EF4-FFF2-40B4-BE49-F238E27FC236}">
                <a16:creationId xmlns:a16="http://schemas.microsoft.com/office/drawing/2014/main" id="{D9654C60-42FC-40D0-9B73-D8841412A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E573E-2B55-4B3B-B463-0AD9AAF42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00" y="786122"/>
            <a:ext cx="8229600" cy="4854575"/>
          </a:xfrm>
          <a:ln>
            <a:miter/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96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E6471B-82DD-473F-9A29-86FC8D3A9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151"/>
            <a:ext cx="5361397" cy="44540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B3C6E17-12E9-4B2A-A92E-87248BEB5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682" y="980830"/>
            <a:ext cx="5325761" cy="31686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0237AB59-7C24-4E46-9D8F-AE08F1397A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第六章 关系数据理论</a:t>
            </a:r>
            <a:endParaRPr lang="zh-CN" altLang="en-US"/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AE15A22C-28D7-4D94-879D-8A7AFADF27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1339850"/>
            <a:ext cx="7705725" cy="4537075"/>
          </a:xfrm>
        </p:spPr>
        <p:txBody>
          <a:bodyPr/>
          <a:lstStyle/>
          <a:p>
            <a:pPr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>
                <a:solidFill>
                  <a:srgbClr val="0066FF"/>
                </a:solidFill>
                <a:sym typeface="Calibri" panose="020F0502020204030204" pitchFamily="34" charset="0"/>
              </a:rPr>
              <a:t>   6.1 </a:t>
            </a:r>
            <a:r>
              <a:rPr lang="zh-CN" altLang="en-US" sz="2800" dirty="0">
                <a:solidFill>
                  <a:srgbClr val="0066FF"/>
                </a:solidFill>
                <a:sym typeface="Calibri" panose="020F0502020204030204" pitchFamily="34" charset="0"/>
              </a:rPr>
              <a:t>问题的提出</a:t>
            </a:r>
          </a:p>
          <a:p>
            <a:pPr marL="741363" indent="-284163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>
                <a:sym typeface="Calibri" panose="020F0502020204030204" pitchFamily="34" charset="0"/>
              </a:rPr>
              <a:t>6.2 </a:t>
            </a:r>
            <a:r>
              <a:rPr lang="zh-CN" altLang="en-US" dirty="0">
                <a:sym typeface="Calibri" panose="020F0502020204030204" pitchFamily="34" charset="0"/>
              </a:rPr>
              <a:t>规范化</a:t>
            </a:r>
          </a:p>
          <a:p>
            <a:pPr marL="741363" indent="-284163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>
                <a:sym typeface="Calibri" panose="020F0502020204030204" pitchFamily="34" charset="0"/>
              </a:rPr>
              <a:t>*</a:t>
            </a:r>
            <a:r>
              <a:rPr lang="en-US" altLang="zh-CN" strike="sngStrike" dirty="0">
                <a:sym typeface="Calibri" panose="020F0502020204030204" pitchFamily="34" charset="0"/>
              </a:rPr>
              <a:t>6.3 </a:t>
            </a:r>
            <a:r>
              <a:rPr lang="zh-CN" altLang="en-US" strike="sngStrike" dirty="0">
                <a:sym typeface="Calibri" panose="020F0502020204030204" pitchFamily="34" charset="0"/>
              </a:rPr>
              <a:t>数据依赖的公理系统</a:t>
            </a:r>
          </a:p>
          <a:p>
            <a:pPr marL="741363" indent="-284163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trike="sngStrike" dirty="0">
                <a:sym typeface="Calibri" panose="020F0502020204030204" pitchFamily="34" charset="0"/>
              </a:rPr>
              <a:t>*6.4 </a:t>
            </a:r>
            <a:r>
              <a:rPr lang="zh-CN" altLang="en-US" strike="sngStrike" dirty="0">
                <a:sym typeface="Calibri" panose="020F0502020204030204" pitchFamily="34" charset="0"/>
              </a:rPr>
              <a:t>模式的分解</a:t>
            </a:r>
          </a:p>
          <a:p>
            <a:pPr marL="741363" indent="-284163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zh-CN" altLang="en-US" dirty="0">
                <a:sym typeface="Calibri" panose="020F0502020204030204" pitchFamily="34" charset="0"/>
              </a:rPr>
              <a:t> 6.5 小结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页脚占位符 4">
            <a:extLst>
              <a:ext uri="{FF2B5EF4-FFF2-40B4-BE49-F238E27FC236}">
                <a16:creationId xmlns:a16="http://schemas.microsoft.com/office/drawing/2014/main" id="{C1032D04-60FC-403F-9674-0254AE955E42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CA1AB69-34BF-427D-AB49-DFF30D341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问题的提出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DE5329B-77C2-446E-94A8-60DA4F06CE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sz="4000" dirty="0"/>
              <a:t>逻辑设计（表结构）</a:t>
            </a:r>
            <a:endParaRPr lang="en-US" altLang="zh-CN" sz="4000" dirty="0"/>
          </a:p>
          <a:p>
            <a:pPr lvl="1" algn="just">
              <a:lnSpc>
                <a:spcPct val="170000"/>
              </a:lnSpc>
            </a:pPr>
            <a:r>
              <a:rPr lang="zh-CN" altLang="en-US" dirty="0"/>
              <a:t>针对具体问题，构造数据模式</a:t>
            </a:r>
          </a:p>
          <a:p>
            <a:pPr lvl="1" algn="just">
              <a:lnSpc>
                <a:spcPct val="170000"/>
              </a:lnSpc>
            </a:pPr>
            <a:r>
              <a:rPr lang="zh-CN" altLang="en-US" dirty="0"/>
              <a:t>工具：</a:t>
            </a:r>
            <a:r>
              <a:rPr lang="zh-CN" altLang="en-US" dirty="0">
                <a:solidFill>
                  <a:srgbClr val="0066FF"/>
                </a:solidFill>
              </a:rPr>
              <a:t>关系数据库的</a:t>
            </a:r>
            <a:r>
              <a:rPr lang="zh-CN" altLang="en-US" dirty="0">
                <a:solidFill>
                  <a:srgbClr val="0066FF"/>
                </a:solidFill>
                <a:highlight>
                  <a:srgbClr val="FFFF00"/>
                </a:highlight>
              </a:rPr>
              <a:t>规范化理论</a:t>
            </a:r>
            <a:endParaRPr lang="zh-CN" altLang="en-US" sz="2800" dirty="0">
              <a:solidFill>
                <a:srgbClr val="0066FF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3">
            <a:extLst>
              <a:ext uri="{FF2B5EF4-FFF2-40B4-BE49-F238E27FC236}">
                <a16:creationId xmlns:a16="http://schemas.microsoft.com/office/drawing/2014/main" id="{DBD18696-7CDB-4636-B118-27047CB55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6146" name="文本框 4">
            <a:extLst>
              <a:ext uri="{FF2B5EF4-FFF2-40B4-BE49-F238E27FC236}">
                <a16:creationId xmlns:a16="http://schemas.microsoft.com/office/drawing/2014/main" id="{BE47E1E0-9FFF-4DF6-AF42-C8DA25317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73411E9-8245-40B5-842D-9DC6A8163A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77FF6FF-7FCF-40BA-BE93-BBB43EEA16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关系模式由五部分组成，是一个五元组：</a:t>
            </a:r>
            <a:br>
              <a:rPr lang="zh-CN" altLang="en-US" dirty="0">
                <a:sym typeface="Calibri" panose="020F0502020204030204" pitchFamily="34" charset="0"/>
              </a:rPr>
            </a:br>
            <a:r>
              <a:rPr lang="zh-CN" altLang="en-US" dirty="0">
                <a:sym typeface="Calibri" panose="020F0502020204030204" pitchFamily="34" charset="0"/>
              </a:rPr>
              <a:t>            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R(U, D, DOM, F)</a:t>
            </a:r>
            <a:endParaRPr lang="zh-CN" altLang="en-US" dirty="0">
              <a:highlight>
                <a:srgbClr val="FFFF00"/>
              </a:highlight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是符号化的元组语义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为一组属性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D</a:t>
            </a:r>
            <a:r>
              <a:rPr lang="zh-CN" altLang="en-US" dirty="0">
                <a:sym typeface="Calibri" panose="020F0502020204030204" pitchFamily="34" charset="0"/>
              </a:rPr>
              <a:t>为属性组</a:t>
            </a:r>
            <a:r>
              <a:rPr lang="en-US" altLang="zh-CN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中的属性所来自的域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DOM</a:t>
            </a:r>
            <a:r>
              <a:rPr lang="zh-CN" altLang="en-US" dirty="0">
                <a:sym typeface="Calibri" panose="020F0502020204030204" pitchFamily="34" charset="0"/>
              </a:rPr>
              <a:t>为属性到域的映射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F</a:t>
            </a:r>
            <a:r>
              <a:rPr lang="zh-CN" altLang="en-US" dirty="0">
                <a:sym typeface="Calibri" panose="020F0502020204030204" pitchFamily="34" charset="0"/>
              </a:rPr>
              <a:t>为属性组</a:t>
            </a:r>
            <a:r>
              <a:rPr lang="en-US" altLang="zh-CN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上的一组数据依赖</a:t>
            </a:r>
            <a:endParaRPr lang="en-US" altLang="en-US" dirty="0"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Pages>0</Pages>
  <Words>4096</Words>
  <Characters>0</Characters>
  <Application>Microsoft Office PowerPoint</Application>
  <DocSecurity>0</DocSecurity>
  <PresentationFormat>全屏显示(4:3)</PresentationFormat>
  <Lines>0</Lines>
  <Paragraphs>626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6" baseType="lpstr">
      <vt:lpstr>Monotype Sorts</vt:lpstr>
      <vt:lpstr>Times-Roman</vt:lpstr>
      <vt:lpstr>黑体</vt:lpstr>
      <vt:lpstr>华文行楷</vt:lpstr>
      <vt:lpstr>华文琥珀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数据库系统概论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第六章 关系数据理论</vt:lpstr>
      <vt:lpstr>6.1 问题的提出</vt:lpstr>
      <vt:lpstr>问题的提出（续）</vt:lpstr>
      <vt:lpstr>问题的提出（续）</vt:lpstr>
      <vt:lpstr>问题的提出（续）</vt:lpstr>
      <vt:lpstr>问题的提出（续）</vt:lpstr>
      <vt:lpstr> 问题的提出（续）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6.2 规范化</vt:lpstr>
      <vt:lpstr>6.2.1 函数依赖</vt:lpstr>
      <vt:lpstr>1.  函数依赖</vt:lpstr>
      <vt:lpstr>函数依赖（续）</vt:lpstr>
      <vt:lpstr>函数依赖（续）</vt:lpstr>
      <vt:lpstr>2. 平凡函数依赖与非平凡函数依赖</vt:lpstr>
      <vt:lpstr>平凡函数依赖与非平凡函数依赖（续）</vt:lpstr>
      <vt:lpstr>3. 完全函数依赖与部分函数依赖</vt:lpstr>
      <vt:lpstr>完全函数依赖与部分函数依赖（续）</vt:lpstr>
      <vt:lpstr>4. 传递函数依赖</vt:lpstr>
      <vt:lpstr>6.2 规范化</vt:lpstr>
      <vt:lpstr>6.2.2  码</vt:lpstr>
      <vt:lpstr>码（续）</vt:lpstr>
      <vt:lpstr>码（续）</vt:lpstr>
      <vt:lpstr>码（续）</vt:lpstr>
      <vt:lpstr>6.2 规范化</vt:lpstr>
      <vt:lpstr>6.2.3  范式</vt:lpstr>
      <vt:lpstr>范式（续）</vt:lpstr>
      <vt:lpstr>6.2  规范化</vt:lpstr>
      <vt:lpstr>6.2.4  2NF</vt:lpstr>
      <vt:lpstr>2NF（续）</vt:lpstr>
      <vt:lpstr>S-L-C(Sno,Cno,Sdept,Sloc,Grade)</vt:lpstr>
      <vt:lpstr>2NF（续）</vt:lpstr>
      <vt:lpstr>2NF（续）</vt:lpstr>
      <vt:lpstr>6.2 规范化</vt:lpstr>
      <vt:lpstr> 6.2.5 3NF</vt:lpstr>
      <vt:lpstr>6.2 规范化</vt:lpstr>
      <vt:lpstr> 6.2.6  BCNF</vt:lpstr>
      <vt:lpstr>BCNF（续）</vt:lpstr>
      <vt:lpstr>PowerPoint 演示文稿</vt:lpstr>
      <vt:lpstr>BCNF（续）</vt:lpstr>
      <vt:lpstr>BCNF（续）</vt:lpstr>
      <vt:lpstr>6.2 规范化</vt:lpstr>
      <vt:lpstr>6.2.7 多值依赖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6.2.8  4NF</vt:lpstr>
      <vt:lpstr>4NF（续）</vt:lpstr>
      <vt:lpstr>规范化小结</vt:lpstr>
      <vt:lpstr>规范化小结（续）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hp</dc:creator>
  <cp:keywords/>
  <dc:description/>
  <cp:lastModifiedBy>David yonggang</cp:lastModifiedBy>
  <cp:revision>247</cp:revision>
  <dcterms:created xsi:type="dcterms:W3CDTF">2016-04-14T02:28:14Z</dcterms:created>
  <dcterms:modified xsi:type="dcterms:W3CDTF">2020-04-05T16:23:08Z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2052-11.1.0.8642</vt:lpwstr>
  </property>
</Properties>
</file>