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8" r:id="rId2"/>
    <p:sldId id="501" r:id="rId3"/>
    <p:sldId id="662" r:id="rId4"/>
    <p:sldId id="663" r:id="rId5"/>
    <p:sldId id="664" r:id="rId6"/>
    <p:sldId id="665" r:id="rId7"/>
    <p:sldId id="666" r:id="rId8"/>
    <p:sldId id="667" r:id="rId9"/>
    <p:sldId id="668" r:id="rId10"/>
    <p:sldId id="669" r:id="rId11"/>
    <p:sldId id="670" r:id="rId12"/>
    <p:sldId id="671" r:id="rId13"/>
    <p:sldId id="672" r:id="rId14"/>
    <p:sldId id="673" r:id="rId15"/>
    <p:sldId id="674" r:id="rId16"/>
    <p:sldId id="412" r:id="rId17"/>
    <p:sldId id="413" r:id="rId18"/>
    <p:sldId id="415" r:id="rId19"/>
    <p:sldId id="418" r:id="rId20"/>
    <p:sldId id="419" r:id="rId21"/>
    <p:sldId id="420" r:id="rId22"/>
    <p:sldId id="425" r:id="rId23"/>
    <p:sldId id="433" r:id="rId24"/>
    <p:sldId id="434" r:id="rId25"/>
    <p:sldId id="500" r:id="rId26"/>
    <p:sldId id="449" r:id="rId27"/>
    <p:sldId id="452" r:id="rId28"/>
    <p:sldId id="453" r:id="rId29"/>
    <p:sldId id="454" r:id="rId30"/>
    <p:sldId id="617" r:id="rId31"/>
    <p:sldId id="455" r:id="rId32"/>
    <p:sldId id="614" r:id="rId33"/>
    <p:sldId id="456" r:id="rId34"/>
    <p:sldId id="457" r:id="rId35"/>
    <p:sldId id="459" r:id="rId36"/>
    <p:sldId id="461" r:id="rId37"/>
    <p:sldId id="462" r:id="rId38"/>
    <p:sldId id="463" r:id="rId39"/>
    <p:sldId id="464" r:id="rId40"/>
    <p:sldId id="465" r:id="rId41"/>
    <p:sldId id="466" r:id="rId42"/>
    <p:sldId id="467" r:id="rId43"/>
    <p:sldId id="483" r:id="rId44"/>
    <p:sldId id="484" r:id="rId45"/>
    <p:sldId id="485" r:id="rId46"/>
    <p:sldId id="486" r:id="rId47"/>
    <p:sldId id="487" r:id="rId48"/>
    <p:sldId id="603" r:id="rId49"/>
    <p:sldId id="604" r:id="rId50"/>
    <p:sldId id="605" r:id="rId51"/>
    <p:sldId id="606" r:id="rId52"/>
    <p:sldId id="488" r:id="rId53"/>
    <p:sldId id="489" r:id="rId54"/>
    <p:sldId id="490" r:id="rId55"/>
    <p:sldId id="491" r:id="rId56"/>
    <p:sldId id="492" r:id="rId57"/>
    <p:sldId id="613" r:id="rId58"/>
    <p:sldId id="493" r:id="rId59"/>
    <p:sldId id="495" r:id="rId60"/>
  </p:sldIdLst>
  <p:sldSz cx="9144000" cy="6858000" type="screen4x3"/>
  <p:notesSz cx="6834188" cy="9979025"/>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CCFF"/>
    <a:srgbClr val="CC99FF"/>
    <a:srgbClr val="FF00FF"/>
    <a:srgbClr val="0066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Objects="1">
      <p:cViewPr varScale="1">
        <p:scale>
          <a:sx n="118" d="100"/>
          <a:sy n="118" d="100"/>
        </p:scale>
        <p:origin x="1738" y="91"/>
      </p:cViewPr>
      <p:guideLst>
        <p:guide orient="horz" pos="2199"/>
        <p:guide pos="2880"/>
      </p:guideLst>
    </p:cSldViewPr>
  </p:slideViewPr>
  <p:notesTextViewPr>
    <p:cViewPr>
      <p:scale>
        <a:sx n="100" d="100"/>
        <a:sy n="100" d="100"/>
      </p:scale>
      <p:origin x="0" y="0"/>
    </p:cViewPr>
  </p:notesTextViewPr>
  <p:sorterViewPr>
    <p:cViewPr>
      <p:scale>
        <a:sx n="100" d="100"/>
        <a:sy n="100" d="100"/>
      </p:scale>
      <p:origin x="0" y="330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67C825E-9338-483B-9CC2-AE475A95A5AE}"/>
              </a:ext>
            </a:extLst>
          </p:cNvPr>
          <p:cNvSpPr>
            <a:spLocks noGrp="1" noChangeArrowheads="1"/>
          </p:cNvSpPr>
          <p:nvPr>
            <p:ph type="hdr" sz="quarter"/>
          </p:nvPr>
        </p:nvSpPr>
        <p:spPr bwMode="auto">
          <a:xfrm>
            <a:off x="0" y="0"/>
            <a:ext cx="2960688" cy="498475"/>
          </a:xfrm>
          <a:prstGeom prst="rect">
            <a:avLst/>
          </a:prstGeom>
          <a:noFill/>
          <a:ln w="9525">
            <a:noFill/>
            <a:miter lim="800000"/>
          </a:ln>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2051" name="Rectangle 3">
            <a:extLst>
              <a:ext uri="{FF2B5EF4-FFF2-40B4-BE49-F238E27FC236}">
                <a16:creationId xmlns:a16="http://schemas.microsoft.com/office/drawing/2014/main" id="{1A3C6E0D-859B-4D96-8E4F-3D4A86DF6D9F}"/>
              </a:ext>
            </a:extLst>
          </p:cNvPr>
          <p:cNvSpPr>
            <a:spLocks noGrp="1" noChangeArrowheads="1"/>
          </p:cNvSpPr>
          <p:nvPr>
            <p:ph type="dt" idx="1"/>
          </p:nvPr>
        </p:nvSpPr>
        <p:spPr bwMode="auto">
          <a:xfrm>
            <a:off x="3870325" y="0"/>
            <a:ext cx="2962275" cy="498475"/>
          </a:xfrm>
          <a:prstGeom prst="rect">
            <a:avLst/>
          </a:prstGeom>
          <a:noFill/>
          <a:ln w="9525">
            <a:noFill/>
            <a:miter lim="800000"/>
          </a:ln>
        </p:spPr>
        <p:txBody>
          <a:bodyPr vert="horz" wrap="square" lIns="91440" tIns="45720" rIns="91440" bIns="45720" numCol="1" anchor="t" anchorCtr="0" compatLnSpc="1"/>
          <a:lstStyle>
            <a:lvl1pPr algn="r" eaLnBrk="0" hangingPunct="0">
              <a:defRPr sz="1200"/>
            </a:lvl1pPr>
          </a:lstStyle>
          <a:p>
            <a:pPr>
              <a:defRPr/>
            </a:pPr>
            <a:endParaRPr lang="zh-CN" altLang="en-US"/>
          </a:p>
        </p:txBody>
      </p:sp>
      <p:sp>
        <p:nvSpPr>
          <p:cNvPr id="2052" name="Rectangle 4">
            <a:extLst>
              <a:ext uri="{FF2B5EF4-FFF2-40B4-BE49-F238E27FC236}">
                <a16:creationId xmlns:a16="http://schemas.microsoft.com/office/drawing/2014/main" id="{CE006CDF-7E0E-4C71-A470-477B53097AFC}"/>
              </a:ext>
            </a:extLst>
          </p:cNvPr>
          <p:cNvSpPr>
            <a:spLocks noGrp="1" noChangeArrowheads="1"/>
          </p:cNvSpPr>
          <p:nvPr>
            <p:ph type="sldImg" idx="4294967295"/>
          </p:nvPr>
        </p:nvSpPr>
        <p:spPr bwMode="auto">
          <a:xfrm>
            <a:off x="1138238" y="747713"/>
            <a:ext cx="45561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367F1C62-FFB3-4DB1-9055-0DCD5B238EAC}"/>
              </a:ext>
            </a:extLst>
          </p:cNvPr>
          <p:cNvSpPr>
            <a:spLocks noGrp="1" noChangeArrowheads="1"/>
          </p:cNvSpPr>
          <p:nvPr>
            <p:ph type="body" sz="quarter" idx="3"/>
          </p:nvPr>
        </p:nvSpPr>
        <p:spPr bwMode="auto">
          <a:xfrm>
            <a:off x="682625" y="4740275"/>
            <a:ext cx="5467350" cy="4489450"/>
          </a:xfrm>
          <a:prstGeom prst="rect">
            <a:avLst/>
          </a:prstGeom>
          <a:noFill/>
          <a:ln w="9525">
            <a:noFill/>
            <a:miter lim="800000"/>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B628EEAF-563B-4955-AFCE-4FF41EF55EF5}"/>
              </a:ext>
            </a:extLst>
          </p:cNvPr>
          <p:cNvSpPr>
            <a:spLocks noGrp="1" noChangeArrowheads="1"/>
          </p:cNvSpPr>
          <p:nvPr>
            <p:ph type="ftr" sz="quarter" idx="4"/>
          </p:nvPr>
        </p:nvSpPr>
        <p:spPr bwMode="auto">
          <a:xfrm>
            <a:off x="0" y="9477375"/>
            <a:ext cx="2960688" cy="500063"/>
          </a:xfrm>
          <a:prstGeom prst="rect">
            <a:avLst/>
          </a:prstGeom>
          <a:noFill/>
          <a:ln w="9525">
            <a:noFill/>
            <a:miter lim="800000"/>
          </a:ln>
        </p:spPr>
        <p:txBody>
          <a:bodyPr vert="horz" wrap="square" lIns="91440" tIns="45720" rIns="91440" bIns="45720" numCol="1" anchor="b" anchorCtr="0" compatLnSpc="1"/>
          <a:lstStyle>
            <a:lvl1pPr eaLnBrk="0" hangingPunct="0">
              <a:defRPr sz="1200"/>
            </a:lvl1pPr>
          </a:lstStyle>
          <a:p>
            <a:pPr>
              <a:defRPr/>
            </a:pPr>
            <a:endParaRPr lang="en-US"/>
          </a:p>
        </p:txBody>
      </p:sp>
      <p:sp>
        <p:nvSpPr>
          <p:cNvPr id="2055" name="Rectangle 7">
            <a:extLst>
              <a:ext uri="{FF2B5EF4-FFF2-40B4-BE49-F238E27FC236}">
                <a16:creationId xmlns:a16="http://schemas.microsoft.com/office/drawing/2014/main" id="{7467BFA3-FF70-427A-A1D6-0C754A015CE5}"/>
              </a:ext>
            </a:extLst>
          </p:cNvPr>
          <p:cNvSpPr>
            <a:spLocks noGrp="1" noChangeArrowheads="1"/>
          </p:cNvSpPr>
          <p:nvPr>
            <p:ph type="sldNum" sz="quarter" idx="5"/>
          </p:nvPr>
        </p:nvSpPr>
        <p:spPr bwMode="auto">
          <a:xfrm>
            <a:off x="3870325" y="9477375"/>
            <a:ext cx="2962275" cy="500063"/>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algn="r">
              <a:defRPr sz="1200"/>
            </a:lvl1pPr>
          </a:lstStyle>
          <a:p>
            <a:fld id="{453B6DC1-A334-4970-A436-F29B31F50D9F}"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994417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136586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6513"/>
            <a:ext cx="2057400" cy="62309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6513"/>
            <a:ext cx="6019800" cy="62309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3850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6176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3613526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13883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745533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241755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0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70087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4160780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a:extLst>
              <a:ext uri="{FF2B5EF4-FFF2-40B4-BE49-F238E27FC236}">
                <a16:creationId xmlns:a16="http://schemas.microsoft.com/office/drawing/2014/main" id="{A927113E-1015-4AA8-8DB7-DE5CB19A717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19050" y="838200"/>
            <a:ext cx="9158288"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a:extLst>
              <a:ext uri="{FF2B5EF4-FFF2-40B4-BE49-F238E27FC236}">
                <a16:creationId xmlns:a16="http://schemas.microsoft.com/office/drawing/2014/main" id="{C2B91FDB-2C91-4502-924D-9CAC50DD5300}"/>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9050" y="6453188"/>
            <a:ext cx="91630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a:extLst>
              <a:ext uri="{FF2B5EF4-FFF2-40B4-BE49-F238E27FC236}">
                <a16:creationId xmlns:a16="http://schemas.microsoft.com/office/drawing/2014/main" id="{BC94D3D2-B5F9-491B-8D61-6DB411B65C9A}"/>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9050" y="-25400"/>
            <a:ext cx="91630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a:extLst>
              <a:ext uri="{FF2B5EF4-FFF2-40B4-BE49-F238E27FC236}">
                <a16:creationId xmlns:a16="http://schemas.microsoft.com/office/drawing/2014/main" id="{8E181505-D655-4AE1-8A00-EE8AB1238507}"/>
              </a:ext>
            </a:extLst>
          </p:cNvPr>
          <p:cNvSpPr>
            <a:spLocks noGrp="1" noChangeArrowheads="1"/>
          </p:cNvSpPr>
          <p:nvPr>
            <p:ph type="title" idx="4294967295"/>
          </p:nvPr>
        </p:nvSpPr>
        <p:spPr bwMode="auto">
          <a:xfrm>
            <a:off x="457200" y="-36513"/>
            <a:ext cx="82296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3">
            <a:extLst>
              <a:ext uri="{FF2B5EF4-FFF2-40B4-BE49-F238E27FC236}">
                <a16:creationId xmlns:a16="http://schemas.microsoft.com/office/drawing/2014/main" id="{658D6F6F-F71D-4993-A6E9-7144EC5437CB}"/>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Text Box 7">
            <a:extLst>
              <a:ext uri="{FF2B5EF4-FFF2-40B4-BE49-F238E27FC236}">
                <a16:creationId xmlns:a16="http://schemas.microsoft.com/office/drawing/2014/main" id="{61D77E11-21E2-4B03-955C-CE19A51D88AD}"/>
              </a:ext>
            </a:extLst>
          </p:cNvPr>
          <p:cNvSpPr txBox="1">
            <a:spLocks noChangeArrowheads="1"/>
          </p:cNvSpPr>
          <p:nvPr/>
        </p:nvSpPr>
        <p:spPr bwMode="auto">
          <a:xfrm>
            <a:off x="5510213" y="6454775"/>
            <a:ext cx="4103687" cy="334963"/>
          </a:xfrm>
          <a:prstGeom prst="rect">
            <a:avLst/>
          </a:prstGeom>
          <a:noFill/>
          <a:ln w="9525">
            <a:noFill/>
            <a:miter lim="800000"/>
          </a:ln>
        </p:spPr>
        <p:txBody>
          <a:bodyPr>
            <a:spAutoFit/>
          </a:bodyPr>
          <a:lstStyle/>
          <a:p>
            <a:pPr>
              <a:defRPr/>
            </a:pPr>
            <a:r>
              <a:rPr lang="en-US" sz="1600" b="1">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4.jpe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5.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a:extLst>
              <a:ext uri="{FF2B5EF4-FFF2-40B4-BE49-F238E27FC236}">
                <a16:creationId xmlns:a16="http://schemas.microsoft.com/office/drawing/2014/main" id="{6750EAD2-9081-489E-8906-1834E0809EE5}"/>
              </a:ext>
            </a:extLst>
          </p:cNvPr>
          <p:cNvSpPr>
            <a:spLocks noGrp="1" noChangeArrowheads="1"/>
          </p:cNvSpPr>
          <p:nvPr>
            <p:ph type="ctrTitle" idx="4294967295"/>
          </p:nvPr>
        </p:nvSpPr>
        <p:spPr>
          <a:xfrm>
            <a:off x="685800" y="2130425"/>
            <a:ext cx="7772400" cy="1470025"/>
          </a:xfrm>
        </p:spPr>
        <p:txBody>
          <a:bodyPr/>
          <a:lstStyle/>
          <a:p>
            <a:endParaRPr lang="zh-CN" altLang="zh-CN"/>
          </a:p>
        </p:txBody>
      </p:sp>
      <p:sp>
        <p:nvSpPr>
          <p:cNvPr id="3074" name="副标题 2">
            <a:extLst>
              <a:ext uri="{FF2B5EF4-FFF2-40B4-BE49-F238E27FC236}">
                <a16:creationId xmlns:a16="http://schemas.microsoft.com/office/drawing/2014/main" id="{88BC7BE0-9012-4E3B-B54A-E1094F2BC483}"/>
              </a:ext>
            </a:extLst>
          </p:cNvPr>
          <p:cNvSpPr>
            <a:spLocks noGrp="1" noChangeArrowheads="1"/>
          </p:cNvSpPr>
          <p:nvPr>
            <p:ph type="subTitle" idx="4294967295"/>
          </p:nvPr>
        </p:nvSpPr>
        <p:spPr>
          <a:xfrm>
            <a:off x="1371600" y="3886200"/>
            <a:ext cx="6400800" cy="1752600"/>
          </a:xfrm>
        </p:spPr>
        <p:txBody>
          <a:bodyPr/>
          <a:lstStyle/>
          <a:p>
            <a:pPr marL="0" indent="0" algn="ctr">
              <a:buFont typeface="Wingdings" panose="05000000000000000000" pitchFamily="2" charset="2"/>
              <a:buNone/>
            </a:pPr>
            <a:endParaRPr lang="zh-CN" altLang="zh-CN"/>
          </a:p>
        </p:txBody>
      </p:sp>
      <p:pic>
        <p:nvPicPr>
          <p:cNvPr id="3075" name="Picture 3">
            <a:extLst>
              <a:ext uri="{FF2B5EF4-FFF2-40B4-BE49-F238E27FC236}">
                <a16:creationId xmlns:a16="http://schemas.microsoft.com/office/drawing/2014/main" id="{E84223C8-1B97-462D-844F-4E343E0D0752}"/>
              </a:ext>
            </a:extLst>
          </p:cNvPr>
          <p:cNvPicPr>
            <a:picLocks noChangeAspect="1" noChangeArrowheads="1"/>
          </p:cNvPicPr>
          <p:nvPr/>
        </p:nvPicPr>
        <p:blipFill>
          <a:blip r:embed="rId2">
            <a:lum bright="4000" contrast="-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a:extLst>
              <a:ext uri="{FF2B5EF4-FFF2-40B4-BE49-F238E27FC236}">
                <a16:creationId xmlns:a16="http://schemas.microsoft.com/office/drawing/2014/main" id="{94DB9360-3879-4757-B3F5-9C5D3D43F12A}"/>
              </a:ext>
            </a:extLst>
          </p:cNvPr>
          <p:cNvSpPr>
            <a:spLocks noChangeArrowheads="1"/>
          </p:cNvSpPr>
          <p:nvPr/>
        </p:nvSpPr>
        <p:spPr bwMode="auto">
          <a:xfrm>
            <a:off x="323850" y="981075"/>
            <a:ext cx="8208963"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600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00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r>
              <a:rPr lang="en-US" altLang="zh-CN" sz="3600" b="1">
                <a:solidFill>
                  <a:schemeClr val="bg1"/>
                </a:solidFill>
                <a:latin typeface="Times New Roman" panose="02020603050405020304" pitchFamily="18" charset="0"/>
                <a:sym typeface="宋体" panose="02010600030101010101" pitchFamily="2" charset="-122"/>
              </a:rPr>
              <a:t>An Introduction to Database System</a:t>
            </a:r>
          </a:p>
          <a:p>
            <a:pPr algn="ctr"/>
            <a:endParaRPr lang="en-US" altLang="zh-CN" sz="3600">
              <a:solidFill>
                <a:schemeClr val="tx2"/>
              </a:solidFill>
              <a:latin typeface="楷体_GB2312" pitchFamily="49" charset="-122"/>
              <a:ea typeface="楷体_GB2312" pitchFamily="49" charset="-122"/>
            </a:endParaRPr>
          </a:p>
          <a:p>
            <a:pPr algn="ctr"/>
            <a:endParaRPr lang="en-US" altLang="zh-CN" sz="3600">
              <a:solidFill>
                <a:schemeClr val="tx2"/>
              </a:solidFill>
              <a:latin typeface="楷体_GB2312" pitchFamily="49" charset="-122"/>
              <a:ea typeface="楷体_GB2312" pitchFamily="49" charset="-122"/>
            </a:endParaRPr>
          </a:p>
          <a:p>
            <a:pPr algn="ctr"/>
            <a:r>
              <a:rPr lang="zh-CN" altLang="en-US" sz="4800" b="1">
                <a:solidFill>
                  <a:schemeClr val="bg1"/>
                </a:solidFill>
                <a:latin typeface="黑体" panose="02010609060101010101" pitchFamily="49" charset="-122"/>
                <a:ea typeface="黑体" panose="02010609060101010101" pitchFamily="49" charset="-122"/>
              </a:rPr>
              <a:t>第七章  数据库设计</a:t>
            </a:r>
            <a:endParaRPr lang="en-US" altLang="zh-CN" sz="4800" b="1">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3077" name="Rectangle 3">
            <a:extLst>
              <a:ext uri="{FF2B5EF4-FFF2-40B4-BE49-F238E27FC236}">
                <a16:creationId xmlns:a16="http://schemas.microsoft.com/office/drawing/2014/main" id="{FFEA963A-557A-4591-951C-14B8C94DE5DA}"/>
              </a:ext>
            </a:extLst>
          </p:cNvPr>
          <p:cNvSpPr>
            <a:spLocks noChangeArrowheads="1"/>
          </p:cNvSpPr>
          <p:nvPr/>
        </p:nvSpPr>
        <p:spPr bwMode="auto">
          <a:xfrm>
            <a:off x="1692275" y="5568950"/>
            <a:ext cx="5256213"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20000"/>
              </a:spcBef>
              <a:buFont typeface="Wingdings" panose="05000000000000000000" pitchFamily="2" charset="2"/>
              <a:buNone/>
            </a:pPr>
            <a:r>
              <a:rPr lang="zh-CN" altLang="en-US" sz="2400" b="1" dirty="0">
                <a:solidFill>
                  <a:schemeClr val="bg1"/>
                </a:solidFill>
                <a:latin typeface="Times-Roman" charset="0"/>
                <a:ea typeface="隶书" panose="02010509060101010101" pitchFamily="49" charset="-122"/>
                <a:sym typeface="Arial" panose="020B0604020202020204" pitchFamily="34" charset="0"/>
              </a:rPr>
              <a:t>河北大学网络空间安全与计算机学院</a:t>
            </a:r>
            <a:endParaRPr lang="en-US" altLang="zh-CN" sz="2400" b="1" dirty="0">
              <a:solidFill>
                <a:schemeClr val="bg1"/>
              </a:solidFill>
              <a:latin typeface="Times-Roman" charset="0"/>
              <a:ea typeface="隶书" panose="02010509060101010101" pitchFamily="49" charset="-122"/>
              <a:sym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图片 36" descr="图7.3.jpg">
            <a:extLst>
              <a:ext uri="{FF2B5EF4-FFF2-40B4-BE49-F238E27FC236}">
                <a16:creationId xmlns:a16="http://schemas.microsoft.com/office/drawing/2014/main" id="{EDCA44F0-86AF-42FC-98A1-DFA18021F2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981075"/>
            <a:ext cx="5184775"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Rectangle 2">
            <a:extLst>
              <a:ext uri="{FF2B5EF4-FFF2-40B4-BE49-F238E27FC236}">
                <a16:creationId xmlns:a16="http://schemas.microsoft.com/office/drawing/2014/main" id="{B41C4763-DB7A-4A39-B004-1179906980D9}"/>
              </a:ext>
            </a:extLst>
          </p:cNvPr>
          <p:cNvSpPr txBox="1">
            <a:spLocks noChangeArrowheads="1"/>
          </p:cNvSpPr>
          <p:nvPr/>
        </p:nvSpPr>
        <p:spPr bwMode="auto">
          <a:xfrm>
            <a:off x="457200" y="-36513"/>
            <a:ext cx="82296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3600" b="1">
                <a:solidFill>
                  <a:schemeClr val="bg1"/>
                </a:solidFill>
              </a:rPr>
              <a:t>数据库设计的基本步骤（续）</a:t>
            </a:r>
          </a:p>
        </p:txBody>
      </p:sp>
      <p:sp>
        <p:nvSpPr>
          <p:cNvPr id="12291" name="TextBox 38">
            <a:extLst>
              <a:ext uri="{FF2B5EF4-FFF2-40B4-BE49-F238E27FC236}">
                <a16:creationId xmlns:a16="http://schemas.microsoft.com/office/drawing/2014/main" id="{CE0EB219-53BC-4F21-A180-A247A8B501CD}"/>
              </a:ext>
            </a:extLst>
          </p:cNvPr>
          <p:cNvSpPr txBox="1">
            <a:spLocks noChangeArrowheads="1"/>
          </p:cNvSpPr>
          <p:nvPr/>
        </p:nvSpPr>
        <p:spPr bwMode="auto">
          <a:xfrm>
            <a:off x="2339975" y="6124575"/>
            <a:ext cx="458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图</a:t>
            </a:r>
            <a:r>
              <a:rPr lang="en-US" altLang="zh-CN" b="1"/>
              <a:t>7.3  </a:t>
            </a:r>
            <a:r>
              <a:rPr lang="zh-CN" altLang="en-US" b="1"/>
              <a:t>数据库设计各个阶段的数据设计描述</a:t>
            </a:r>
          </a:p>
        </p:txBody>
      </p:sp>
    </p:spTree>
    <p:custDataLst>
      <p:tags r:id="rId1"/>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8577E97-7C44-4B2B-94FC-6C05E4B7334D}"/>
              </a:ext>
            </a:extLst>
          </p:cNvPr>
          <p:cNvSpPr>
            <a:spLocks noGrp="1"/>
          </p:cNvSpPr>
          <p:nvPr>
            <p:ph type="title"/>
          </p:nvPr>
        </p:nvSpPr>
        <p:spPr>
          <a:xfrm>
            <a:off x="836613" y="244475"/>
            <a:ext cx="7248525" cy="557213"/>
          </a:xfrm>
        </p:spPr>
        <p:txBody>
          <a:bodyPr>
            <a:normAutofit fontScale="90000"/>
          </a:bodyPr>
          <a:lstStyle/>
          <a:p>
            <a:r>
              <a:rPr lang="en-US" altLang="zh-CN" sz="3600" noProof="1"/>
              <a:t>7.1.4 </a:t>
            </a:r>
            <a:r>
              <a:rPr lang="zh-CN" altLang="en-US" sz="3600" noProof="1"/>
              <a:t>数据库设计过程中的各级模式</a:t>
            </a:r>
          </a:p>
        </p:txBody>
      </p:sp>
      <p:sp>
        <p:nvSpPr>
          <p:cNvPr id="13314" name="Rectangle 3">
            <a:extLst>
              <a:ext uri="{FF2B5EF4-FFF2-40B4-BE49-F238E27FC236}">
                <a16:creationId xmlns:a16="http://schemas.microsoft.com/office/drawing/2014/main" id="{BCBCE68E-AB2F-4DF5-BE64-24E6A9FEE8A5}"/>
              </a:ext>
            </a:extLst>
          </p:cNvPr>
          <p:cNvSpPr>
            <a:spLocks noGrp="1" noChangeArrowheads="1"/>
          </p:cNvSpPr>
          <p:nvPr>
            <p:ph idx="1"/>
          </p:nvPr>
        </p:nvSpPr>
        <p:spPr/>
        <p:txBody>
          <a:bodyPr/>
          <a:lstStyle/>
          <a:p>
            <a:pPr marL="0" indent="0">
              <a:buFont typeface="Wingdings" panose="05000000000000000000" pitchFamily="2" charset="2"/>
              <a:buNone/>
            </a:pPr>
            <a:endParaRPr lang="zh-CN" altLang="en-US"/>
          </a:p>
        </p:txBody>
      </p:sp>
      <p:sp>
        <p:nvSpPr>
          <p:cNvPr id="13315" name="Text Box 5">
            <a:extLst>
              <a:ext uri="{FF2B5EF4-FFF2-40B4-BE49-F238E27FC236}">
                <a16:creationId xmlns:a16="http://schemas.microsoft.com/office/drawing/2014/main" id="{0AFA63E3-3907-4D8F-AD9D-2BDBF2EBAF38}"/>
              </a:ext>
            </a:extLst>
          </p:cNvPr>
          <p:cNvSpPr txBox="1">
            <a:spLocks noChangeArrowheads="1"/>
          </p:cNvSpPr>
          <p:nvPr/>
        </p:nvSpPr>
        <p:spPr bwMode="auto">
          <a:xfrm>
            <a:off x="3108325" y="5805488"/>
            <a:ext cx="230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数据库的各级模式</a:t>
            </a:r>
            <a:r>
              <a:rPr lang="zh-CN" altLang="en-US" sz="2400" b="1">
                <a:latin typeface="Times New Roman" panose="02020603050405020304" pitchFamily="18" charset="0"/>
              </a:rPr>
              <a:t> </a:t>
            </a:r>
          </a:p>
        </p:txBody>
      </p:sp>
      <p:pic>
        <p:nvPicPr>
          <p:cNvPr id="13316" name="Picture 6" descr="C:\Users\wamdm\Desktop\1.png">
            <a:extLst>
              <a:ext uri="{FF2B5EF4-FFF2-40B4-BE49-F238E27FC236}">
                <a16:creationId xmlns:a16="http://schemas.microsoft.com/office/drawing/2014/main" id="{41A00831-A665-44EF-AD15-E86BD3CCB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100" y="1931988"/>
            <a:ext cx="63373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6" descr="C:\Users\wamdm\Desktop\1.png">
            <a:extLst>
              <a:ext uri="{FF2B5EF4-FFF2-40B4-BE49-F238E27FC236}">
                <a16:creationId xmlns:a16="http://schemas.microsoft.com/office/drawing/2014/main" id="{F0D1F73C-3FBC-4952-96BF-6005F0E26C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100" y="2362200"/>
            <a:ext cx="63373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Rectangle 2">
            <a:extLst>
              <a:ext uri="{FF2B5EF4-FFF2-40B4-BE49-F238E27FC236}">
                <a16:creationId xmlns:a16="http://schemas.microsoft.com/office/drawing/2014/main" id="{AFE93C35-3A91-401B-93C1-FDADADE4B17C}"/>
              </a:ext>
            </a:extLst>
          </p:cNvPr>
          <p:cNvSpPr>
            <a:spLocks noGrp="1" noChangeArrowheads="1"/>
          </p:cNvSpPr>
          <p:nvPr>
            <p:ph type="title" idx="4294967295"/>
          </p:nvPr>
        </p:nvSpPr>
        <p:spPr>
          <a:xfrm>
            <a:off x="457200" y="-34925"/>
            <a:ext cx="8229600" cy="1133475"/>
          </a:xfrm>
        </p:spPr>
        <p:txBody>
          <a:bodyPr/>
          <a:lstStyle/>
          <a:p>
            <a:r>
              <a:rPr lang="zh-CN" altLang="en-US" sz="3600"/>
              <a:t>数据库设计过程中的各级模式（续）</a:t>
            </a:r>
          </a:p>
        </p:txBody>
      </p:sp>
      <p:sp>
        <p:nvSpPr>
          <p:cNvPr id="14339" name="Rectangle 3">
            <a:extLst>
              <a:ext uri="{FF2B5EF4-FFF2-40B4-BE49-F238E27FC236}">
                <a16:creationId xmlns:a16="http://schemas.microsoft.com/office/drawing/2014/main" id="{66D09F11-3C99-442D-9828-AEFC68F707D1}"/>
              </a:ext>
            </a:extLst>
          </p:cNvPr>
          <p:cNvSpPr>
            <a:spLocks noGrp="1" noChangeArrowheads="1"/>
          </p:cNvSpPr>
          <p:nvPr>
            <p:ph idx="4294967295"/>
          </p:nvPr>
        </p:nvSpPr>
        <p:spPr>
          <a:xfrm>
            <a:off x="457200" y="1098550"/>
            <a:ext cx="8229600" cy="4854575"/>
          </a:xfrm>
        </p:spPr>
        <p:txBody>
          <a:bodyPr/>
          <a:lstStyle/>
          <a:p>
            <a:pPr indent="-357188"/>
            <a:r>
              <a:rPr lang="zh-CN" altLang="en-US"/>
              <a:t>数据库设计不同阶段形成的数据库各级模式</a:t>
            </a:r>
          </a:p>
        </p:txBody>
      </p:sp>
      <p:sp>
        <p:nvSpPr>
          <p:cNvPr id="20485" name="圆角矩形标注 7">
            <a:extLst>
              <a:ext uri="{FF2B5EF4-FFF2-40B4-BE49-F238E27FC236}">
                <a16:creationId xmlns:a16="http://schemas.microsoft.com/office/drawing/2014/main" id="{10512DD1-52D4-43DD-B7BC-E4C8A996BE6D}"/>
              </a:ext>
            </a:extLst>
          </p:cNvPr>
          <p:cNvSpPr>
            <a:spLocks noChangeArrowheads="1"/>
          </p:cNvSpPr>
          <p:nvPr/>
        </p:nvSpPr>
        <p:spPr bwMode="auto">
          <a:xfrm>
            <a:off x="930275" y="1552575"/>
            <a:ext cx="3660775" cy="774700"/>
          </a:xfrm>
          <a:prstGeom prst="wedgeRoundRectCallout">
            <a:avLst>
              <a:gd name="adj1" fmla="val -33139"/>
              <a:gd name="adj2" fmla="val 96616"/>
              <a:gd name="adj3" fmla="val 16667"/>
            </a:avLst>
          </a:prstGeom>
          <a:gradFill rotWithShape="1">
            <a:gsLst>
              <a:gs pos="0">
                <a:srgbClr val="A8A8EA"/>
              </a:gs>
              <a:gs pos="35001">
                <a:srgbClr val="C3C3EF"/>
              </a:gs>
              <a:gs pos="100000">
                <a:srgbClr val="E8E8FA"/>
              </a:gs>
            </a:gsLst>
            <a:lin ang="5400000" scaled="1"/>
          </a:gradFill>
          <a:ln w="9525" cmpd="sng">
            <a:solidFill>
              <a:srgbClr val="2F2F98"/>
            </a:solidFill>
            <a:miter lim="800000"/>
          </a:ln>
          <a:effectLst>
            <a:outerShdw dist="20000" dir="5400000" algn="ctr" rotWithShape="0">
              <a:srgbClr val="000000">
                <a:alpha val="34999"/>
              </a:srgbClr>
            </a:outerShdw>
          </a:effectLst>
        </p:spPr>
        <p:txBody>
          <a:bodyPr wrap="none" anchor="ctr"/>
          <a:lstStyle/>
          <a:p>
            <a:pPr lvl="1">
              <a:defRPr/>
            </a:pPr>
            <a:r>
              <a:rPr lang="zh-CN" altLang="en-US" sz="2400" b="1" dirty="0">
                <a:solidFill>
                  <a:srgbClr val="000000"/>
                </a:solidFill>
              </a:rPr>
              <a:t>需求分析阶段：</a:t>
            </a:r>
            <a:endParaRPr lang="en-US" sz="2400" b="1" dirty="0">
              <a:solidFill>
                <a:srgbClr val="000000"/>
              </a:solidFill>
            </a:endParaRPr>
          </a:p>
          <a:p>
            <a:pPr marL="247650">
              <a:defRPr/>
            </a:pPr>
            <a:r>
              <a:rPr lang="zh-CN" altLang="en-US" sz="2000" b="1" dirty="0">
                <a:solidFill>
                  <a:srgbClr val="000000"/>
                </a:solidFill>
              </a:rPr>
              <a:t>综合各个用户的应用需求</a:t>
            </a:r>
            <a:endParaRPr lang="zh-CN" altLang="en-US" sz="2400" b="1" dirty="0">
              <a:solidFill>
                <a:srgbClr val="000000"/>
              </a:solidFill>
            </a:endParaRPr>
          </a:p>
        </p:txBody>
      </p:sp>
      <p:sp>
        <p:nvSpPr>
          <p:cNvPr id="14341" name="Text Box 5">
            <a:extLst>
              <a:ext uri="{FF2B5EF4-FFF2-40B4-BE49-F238E27FC236}">
                <a16:creationId xmlns:a16="http://schemas.microsoft.com/office/drawing/2014/main" id="{01AAA19E-AC17-421B-8ABE-DC4E490DEB48}"/>
              </a:ext>
            </a:extLst>
          </p:cNvPr>
          <p:cNvSpPr txBox="1">
            <a:spLocks noChangeArrowheads="1"/>
          </p:cNvSpPr>
          <p:nvPr/>
        </p:nvSpPr>
        <p:spPr bwMode="auto">
          <a:xfrm>
            <a:off x="3108325" y="5827713"/>
            <a:ext cx="2314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数据库的各级模式</a:t>
            </a:r>
            <a:r>
              <a:rPr lang="zh-CN" altLang="en-US" sz="2400" b="1">
                <a:latin typeface="Times New Roman" panose="02020603050405020304" pitchFamily="18" charset="0"/>
              </a:rPr>
              <a:t> </a:t>
            </a:r>
          </a:p>
        </p:txBody>
      </p: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6" descr="C:\Users\wamdm\Desktop\1.png">
            <a:extLst>
              <a:ext uri="{FF2B5EF4-FFF2-40B4-BE49-F238E27FC236}">
                <a16:creationId xmlns:a16="http://schemas.microsoft.com/office/drawing/2014/main" id="{C2013915-15F0-4115-AAEB-4E3273326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100" y="2362200"/>
            <a:ext cx="63373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Rectangle 2">
            <a:extLst>
              <a:ext uri="{FF2B5EF4-FFF2-40B4-BE49-F238E27FC236}">
                <a16:creationId xmlns:a16="http://schemas.microsoft.com/office/drawing/2014/main" id="{DF2CDB83-8CF1-4B94-8D34-CEF17E4FC61F}"/>
              </a:ext>
            </a:extLst>
          </p:cNvPr>
          <p:cNvSpPr>
            <a:spLocks noGrp="1" noChangeArrowheads="1"/>
          </p:cNvSpPr>
          <p:nvPr>
            <p:ph type="title" idx="4294967295"/>
          </p:nvPr>
        </p:nvSpPr>
        <p:spPr>
          <a:xfrm>
            <a:off x="457200" y="-34925"/>
            <a:ext cx="8229600" cy="1133475"/>
          </a:xfrm>
        </p:spPr>
        <p:txBody>
          <a:bodyPr/>
          <a:lstStyle/>
          <a:p>
            <a:r>
              <a:rPr lang="zh-CN" altLang="en-US" sz="3600"/>
              <a:t>数据库设计过程中的各级模式（续）</a:t>
            </a:r>
          </a:p>
        </p:txBody>
      </p:sp>
      <p:sp>
        <p:nvSpPr>
          <p:cNvPr id="15363" name="Rectangle 3">
            <a:extLst>
              <a:ext uri="{FF2B5EF4-FFF2-40B4-BE49-F238E27FC236}">
                <a16:creationId xmlns:a16="http://schemas.microsoft.com/office/drawing/2014/main" id="{5F86602E-8111-4AFC-8396-D4045310D4F4}"/>
              </a:ext>
            </a:extLst>
          </p:cNvPr>
          <p:cNvSpPr>
            <a:spLocks noGrp="1" noChangeArrowheads="1"/>
          </p:cNvSpPr>
          <p:nvPr>
            <p:ph idx="4294967295"/>
          </p:nvPr>
        </p:nvSpPr>
        <p:spPr>
          <a:xfrm>
            <a:off x="457200" y="1098550"/>
            <a:ext cx="8229600" cy="4854575"/>
          </a:xfrm>
        </p:spPr>
        <p:txBody>
          <a:bodyPr/>
          <a:lstStyle/>
          <a:p>
            <a:pPr indent="-357188"/>
            <a:r>
              <a:rPr lang="zh-CN" altLang="en-US"/>
              <a:t>数据库设计不同阶段形成的数据库各级模式</a:t>
            </a:r>
          </a:p>
        </p:txBody>
      </p:sp>
      <p:sp>
        <p:nvSpPr>
          <p:cNvPr id="21509" name="圆角矩形标注 9">
            <a:extLst>
              <a:ext uri="{FF2B5EF4-FFF2-40B4-BE49-F238E27FC236}">
                <a16:creationId xmlns:a16="http://schemas.microsoft.com/office/drawing/2014/main" id="{38092C49-5712-46FB-9634-5980A63EC076}"/>
              </a:ext>
            </a:extLst>
          </p:cNvPr>
          <p:cNvSpPr>
            <a:spLocks noChangeArrowheads="1"/>
          </p:cNvSpPr>
          <p:nvPr/>
        </p:nvSpPr>
        <p:spPr bwMode="auto">
          <a:xfrm>
            <a:off x="1285875" y="549275"/>
            <a:ext cx="4137025" cy="1522413"/>
          </a:xfrm>
          <a:prstGeom prst="wedgeRoundRectCallout">
            <a:avLst>
              <a:gd name="adj1" fmla="val -6542"/>
              <a:gd name="adj2" fmla="val 137944"/>
              <a:gd name="adj3" fmla="val 16667"/>
            </a:avLst>
          </a:prstGeom>
          <a:gradFill rotWithShape="0">
            <a:gsLst>
              <a:gs pos="0">
                <a:schemeClr val="hlink"/>
              </a:gs>
              <a:gs pos="100000">
                <a:schemeClr val="hlink">
                  <a:gamma/>
                  <a:tint val="15686"/>
                  <a:invGamma/>
                </a:schemeClr>
              </a:gs>
            </a:gsLst>
            <a:lin ang="5400000" scaled="1"/>
          </a:gradFill>
          <a:ln w="9525" cmpd="sng">
            <a:solidFill>
              <a:srgbClr val="000000"/>
            </a:solidFill>
            <a:miter lim="800000"/>
          </a:ln>
          <a:effectLst>
            <a:outerShdw dist="20000" dir="5400000" algn="ctr" rotWithShape="0">
              <a:srgbClr val="000000">
                <a:alpha val="34999"/>
              </a:srgbClr>
            </a:outerShdw>
          </a:effectLst>
        </p:spPr>
        <p:txBody>
          <a:bodyPr wrap="none" anchor="ctr"/>
          <a:lstStyle/>
          <a:p>
            <a:pPr>
              <a:lnSpc>
                <a:spcPct val="90000"/>
              </a:lnSpc>
              <a:defRPr/>
            </a:pPr>
            <a:r>
              <a:rPr lang="zh-CN" altLang="en-US" sz="2400" b="1" dirty="0">
                <a:solidFill>
                  <a:srgbClr val="000000"/>
                </a:solidFill>
              </a:rPr>
              <a:t>概念设计阶段：</a:t>
            </a:r>
          </a:p>
          <a:p>
            <a:pPr>
              <a:lnSpc>
                <a:spcPct val="90000"/>
              </a:lnSpc>
              <a:defRPr/>
            </a:pPr>
            <a:r>
              <a:rPr lang="zh-CN" altLang="en-US" sz="2400" b="1" dirty="0">
                <a:solidFill>
                  <a:srgbClr val="000000"/>
                </a:solidFill>
              </a:rPr>
              <a:t> 形成独立于机器特点，独</a:t>
            </a:r>
            <a:endParaRPr lang="en-US" sz="2400" b="1" dirty="0">
              <a:solidFill>
                <a:srgbClr val="000000"/>
              </a:solidFill>
            </a:endParaRPr>
          </a:p>
          <a:p>
            <a:pPr>
              <a:lnSpc>
                <a:spcPct val="90000"/>
              </a:lnSpc>
              <a:defRPr/>
            </a:pPr>
            <a:r>
              <a:rPr lang="zh-CN" altLang="en-US" sz="2400" b="1" dirty="0">
                <a:solidFill>
                  <a:srgbClr val="000000"/>
                </a:solidFill>
              </a:rPr>
              <a:t>立于各个数据库管理系统产</a:t>
            </a:r>
            <a:endParaRPr lang="en-US" sz="2400" b="1" dirty="0">
              <a:solidFill>
                <a:srgbClr val="000000"/>
              </a:solidFill>
            </a:endParaRPr>
          </a:p>
          <a:p>
            <a:pPr>
              <a:lnSpc>
                <a:spcPct val="90000"/>
              </a:lnSpc>
              <a:defRPr/>
            </a:pPr>
            <a:r>
              <a:rPr lang="zh-CN" altLang="en-US" sz="2400" b="1" dirty="0">
                <a:solidFill>
                  <a:srgbClr val="000000"/>
                </a:solidFill>
              </a:rPr>
              <a:t>品的</a:t>
            </a:r>
            <a:r>
              <a:rPr lang="zh-CN" altLang="en-US" sz="2400" b="1" dirty="0">
                <a:solidFill>
                  <a:srgbClr val="0066FF"/>
                </a:solidFill>
              </a:rPr>
              <a:t>概念模式</a:t>
            </a:r>
            <a:r>
              <a:rPr lang="zh-CN" altLang="en-US" sz="2400" b="1" dirty="0">
                <a:solidFill>
                  <a:srgbClr val="000000"/>
                </a:solidFill>
              </a:rPr>
              <a:t>（</a:t>
            </a:r>
            <a:r>
              <a:rPr lang="en-US" sz="2400" b="1" dirty="0">
                <a:solidFill>
                  <a:srgbClr val="000000"/>
                </a:solidFill>
              </a:rPr>
              <a:t>E-R</a:t>
            </a:r>
            <a:r>
              <a:rPr lang="zh-CN" altLang="en-US" sz="2400" b="1" dirty="0">
                <a:solidFill>
                  <a:srgbClr val="000000"/>
                </a:solidFill>
              </a:rPr>
              <a:t>图）</a:t>
            </a:r>
          </a:p>
        </p:txBody>
      </p:sp>
      <p:sp>
        <p:nvSpPr>
          <p:cNvPr id="15365" name="Text Box 5">
            <a:extLst>
              <a:ext uri="{FF2B5EF4-FFF2-40B4-BE49-F238E27FC236}">
                <a16:creationId xmlns:a16="http://schemas.microsoft.com/office/drawing/2014/main" id="{6F845CF6-289C-44A5-8ABF-8D3505B4372A}"/>
              </a:ext>
            </a:extLst>
          </p:cNvPr>
          <p:cNvSpPr txBox="1">
            <a:spLocks noChangeArrowheads="1"/>
          </p:cNvSpPr>
          <p:nvPr/>
        </p:nvSpPr>
        <p:spPr bwMode="auto">
          <a:xfrm>
            <a:off x="3108325" y="5827713"/>
            <a:ext cx="2314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数据库的各级模式</a:t>
            </a:r>
            <a:r>
              <a:rPr lang="zh-CN" altLang="en-US" sz="2400" b="1">
                <a:latin typeface="Times New Roman" panose="02020603050405020304" pitchFamily="18" charset="0"/>
              </a:rPr>
              <a:t> </a:t>
            </a:r>
          </a:p>
        </p:txBody>
      </p:sp>
    </p:spTree>
    <p:custDataLst>
      <p:tags r:id="rId1"/>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6" descr="C:\Users\wamdm\Desktop\1.png">
            <a:extLst>
              <a:ext uri="{FF2B5EF4-FFF2-40B4-BE49-F238E27FC236}">
                <a16:creationId xmlns:a16="http://schemas.microsoft.com/office/drawing/2014/main" id="{2137AEE7-1CAE-4553-9440-87412BF22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100" y="2362200"/>
            <a:ext cx="63373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2">
            <a:extLst>
              <a:ext uri="{FF2B5EF4-FFF2-40B4-BE49-F238E27FC236}">
                <a16:creationId xmlns:a16="http://schemas.microsoft.com/office/drawing/2014/main" id="{D305A02A-C612-4807-975F-D2AAB87F2D5D}"/>
              </a:ext>
            </a:extLst>
          </p:cNvPr>
          <p:cNvSpPr>
            <a:spLocks noGrp="1" noChangeArrowheads="1"/>
          </p:cNvSpPr>
          <p:nvPr>
            <p:ph type="title" idx="4294967295"/>
          </p:nvPr>
        </p:nvSpPr>
        <p:spPr>
          <a:xfrm>
            <a:off x="457200" y="-34925"/>
            <a:ext cx="8229600" cy="1133475"/>
          </a:xfrm>
        </p:spPr>
        <p:txBody>
          <a:bodyPr/>
          <a:lstStyle/>
          <a:p>
            <a:r>
              <a:rPr lang="zh-CN" altLang="en-US" sz="3600"/>
              <a:t>数据库设计过程中的各级模式（续）</a:t>
            </a:r>
          </a:p>
        </p:txBody>
      </p:sp>
      <p:sp>
        <p:nvSpPr>
          <p:cNvPr id="16387" name="Rectangle 3">
            <a:extLst>
              <a:ext uri="{FF2B5EF4-FFF2-40B4-BE49-F238E27FC236}">
                <a16:creationId xmlns:a16="http://schemas.microsoft.com/office/drawing/2014/main" id="{7B48762E-C8AF-4551-A7B7-C48945FB4214}"/>
              </a:ext>
            </a:extLst>
          </p:cNvPr>
          <p:cNvSpPr>
            <a:spLocks noGrp="1" noChangeArrowheads="1"/>
          </p:cNvSpPr>
          <p:nvPr>
            <p:ph idx="4294967295"/>
          </p:nvPr>
        </p:nvSpPr>
        <p:spPr>
          <a:xfrm>
            <a:off x="457200" y="1098550"/>
            <a:ext cx="8229600" cy="4854575"/>
          </a:xfrm>
        </p:spPr>
        <p:txBody>
          <a:bodyPr/>
          <a:lstStyle/>
          <a:p>
            <a:pPr indent="-357188"/>
            <a:r>
              <a:rPr lang="zh-CN" altLang="en-US"/>
              <a:t>数据库设计不同阶段形成的数据库各级模式</a:t>
            </a:r>
          </a:p>
        </p:txBody>
      </p:sp>
      <p:sp>
        <p:nvSpPr>
          <p:cNvPr id="22533" name="圆角矩形标注 7">
            <a:extLst>
              <a:ext uri="{FF2B5EF4-FFF2-40B4-BE49-F238E27FC236}">
                <a16:creationId xmlns:a16="http://schemas.microsoft.com/office/drawing/2014/main" id="{10649AED-078F-4A3C-839E-3576058FC079}"/>
              </a:ext>
            </a:extLst>
          </p:cNvPr>
          <p:cNvSpPr>
            <a:spLocks noChangeArrowheads="1"/>
          </p:cNvSpPr>
          <p:nvPr/>
        </p:nvSpPr>
        <p:spPr bwMode="auto">
          <a:xfrm>
            <a:off x="457200" y="4821238"/>
            <a:ext cx="8215313" cy="1785937"/>
          </a:xfrm>
          <a:prstGeom prst="wedgeRoundRectCallout">
            <a:avLst>
              <a:gd name="adj1" fmla="val -1134"/>
              <a:gd name="adj2" fmla="val -94528"/>
              <a:gd name="adj3" fmla="val 16667"/>
            </a:avLst>
          </a:prstGeom>
          <a:gradFill rotWithShape="1">
            <a:gsLst>
              <a:gs pos="0">
                <a:schemeClr val="folHlink"/>
              </a:gs>
              <a:gs pos="100000">
                <a:schemeClr val="folHlink">
                  <a:gamma/>
                  <a:tint val="47843"/>
                  <a:invGamma/>
                </a:schemeClr>
              </a:gs>
            </a:gsLst>
            <a:lin ang="5400000" scaled="1"/>
          </a:gradFill>
          <a:ln w="9525" cmpd="sng">
            <a:solidFill>
              <a:schemeClr val="tx1"/>
            </a:solidFill>
            <a:miter lim="800000"/>
          </a:ln>
          <a:effectLst>
            <a:outerShdw dist="20000" dir="5400000" algn="ctr" rotWithShape="0">
              <a:srgbClr val="000000">
                <a:alpha val="34999"/>
              </a:srgbClr>
            </a:outerShdw>
          </a:effectLst>
        </p:spPr>
        <p:txBody>
          <a:bodyPr wrap="none" anchor="ctr"/>
          <a:lstStyle/>
          <a:p>
            <a:pPr marL="0" lvl="1">
              <a:lnSpc>
                <a:spcPct val="90000"/>
              </a:lnSpc>
              <a:defRPr/>
            </a:pPr>
            <a:endParaRPr lang="en-US" sz="2000" b="1" dirty="0">
              <a:solidFill>
                <a:srgbClr val="000000"/>
              </a:solidFill>
            </a:endParaRPr>
          </a:p>
          <a:p>
            <a:pPr marL="0" lvl="1">
              <a:lnSpc>
                <a:spcPct val="90000"/>
              </a:lnSpc>
              <a:defRPr/>
            </a:pPr>
            <a:r>
              <a:rPr lang="zh-CN" altLang="en-US" sz="2000" b="1" dirty="0">
                <a:solidFill>
                  <a:srgbClr val="000000"/>
                </a:solidFill>
              </a:rPr>
              <a:t>逻辑设计阶段：</a:t>
            </a:r>
            <a:endParaRPr lang="en-US" sz="2000" b="1" dirty="0">
              <a:solidFill>
                <a:srgbClr val="000000"/>
              </a:solidFill>
            </a:endParaRPr>
          </a:p>
          <a:p>
            <a:pPr>
              <a:lnSpc>
                <a:spcPct val="90000"/>
              </a:lnSpc>
              <a:defRPr/>
            </a:pPr>
            <a:r>
              <a:rPr lang="en-US" sz="2000" b="1" dirty="0">
                <a:solidFill>
                  <a:srgbClr val="000000"/>
                </a:solidFill>
              </a:rPr>
              <a:t>1. </a:t>
            </a:r>
            <a:r>
              <a:rPr lang="zh-CN" altLang="en-US" sz="2000" b="1" dirty="0">
                <a:solidFill>
                  <a:srgbClr val="000000"/>
                </a:solidFill>
              </a:rPr>
              <a:t>首先将</a:t>
            </a:r>
            <a:r>
              <a:rPr lang="en-US" sz="2000" b="1" dirty="0">
                <a:solidFill>
                  <a:srgbClr val="000000"/>
                </a:solidFill>
              </a:rPr>
              <a:t>E-R</a:t>
            </a:r>
            <a:r>
              <a:rPr lang="zh-CN" altLang="en-US" sz="2000" b="1" dirty="0">
                <a:solidFill>
                  <a:srgbClr val="000000"/>
                </a:solidFill>
              </a:rPr>
              <a:t>图转换成具体的数据库产品支持的数据模型，如关系模型，</a:t>
            </a:r>
            <a:endParaRPr lang="en-US" sz="2000" b="1" dirty="0">
              <a:solidFill>
                <a:srgbClr val="000000"/>
              </a:solidFill>
            </a:endParaRPr>
          </a:p>
          <a:p>
            <a:pPr>
              <a:lnSpc>
                <a:spcPct val="90000"/>
              </a:lnSpc>
              <a:defRPr/>
            </a:pPr>
            <a:r>
              <a:rPr lang="zh-CN" altLang="en-US" sz="2000" b="1" dirty="0">
                <a:solidFill>
                  <a:srgbClr val="000000"/>
                </a:solidFill>
              </a:rPr>
              <a:t>形成数据库</a:t>
            </a:r>
            <a:r>
              <a:rPr lang="zh-CN" altLang="en-US" sz="2000" b="1" dirty="0">
                <a:solidFill>
                  <a:srgbClr val="0066FF"/>
                </a:solidFill>
              </a:rPr>
              <a:t>逻辑模式</a:t>
            </a:r>
          </a:p>
          <a:p>
            <a:pPr>
              <a:lnSpc>
                <a:spcPct val="120000"/>
              </a:lnSpc>
              <a:defRPr/>
            </a:pPr>
            <a:r>
              <a:rPr lang="en-US" sz="2000" b="1" dirty="0">
                <a:solidFill>
                  <a:srgbClr val="000000"/>
                </a:solidFill>
              </a:rPr>
              <a:t>2. </a:t>
            </a:r>
            <a:r>
              <a:rPr lang="zh-CN" altLang="en-US" sz="2000" b="1" dirty="0">
                <a:solidFill>
                  <a:srgbClr val="000000"/>
                </a:solidFill>
              </a:rPr>
              <a:t>然后根据用户处理的要求、安全性的考虑，在基本表的基础上再建立</a:t>
            </a:r>
            <a:endParaRPr lang="en-US" sz="2000" b="1" dirty="0">
              <a:solidFill>
                <a:srgbClr val="000000"/>
              </a:solidFill>
            </a:endParaRPr>
          </a:p>
          <a:p>
            <a:pPr>
              <a:lnSpc>
                <a:spcPct val="120000"/>
              </a:lnSpc>
              <a:defRPr/>
            </a:pPr>
            <a:r>
              <a:rPr lang="zh-CN" altLang="en-US" sz="2000" b="1" dirty="0">
                <a:solidFill>
                  <a:srgbClr val="000000"/>
                </a:solidFill>
              </a:rPr>
              <a:t>必要的视图（</a:t>
            </a:r>
            <a:r>
              <a:rPr lang="en-US" sz="2000" b="1" dirty="0">
                <a:solidFill>
                  <a:srgbClr val="000000"/>
                </a:solidFill>
              </a:rPr>
              <a:t>View</a:t>
            </a:r>
            <a:r>
              <a:rPr lang="zh-CN" altLang="en-US" sz="2000" b="1" dirty="0">
                <a:solidFill>
                  <a:srgbClr val="000000"/>
                </a:solidFill>
              </a:rPr>
              <a:t>），形成数据的</a:t>
            </a:r>
            <a:r>
              <a:rPr lang="zh-CN" altLang="en-US" sz="2000" b="1" dirty="0">
                <a:solidFill>
                  <a:srgbClr val="0066FF"/>
                </a:solidFill>
              </a:rPr>
              <a:t>外模式</a:t>
            </a:r>
          </a:p>
          <a:p>
            <a:pPr>
              <a:defRPr/>
            </a:pPr>
            <a:endParaRPr lang="zh-CN" altLang="en-US" b="1" dirty="0">
              <a:solidFill>
                <a:srgbClr val="000000"/>
              </a:solidFill>
            </a:endParaRPr>
          </a:p>
        </p:txBody>
      </p:sp>
    </p:spTree>
    <p:custDataLst>
      <p:tags r:id="rId1"/>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6" descr="C:\Users\wamdm\Desktop\1.png">
            <a:extLst>
              <a:ext uri="{FF2B5EF4-FFF2-40B4-BE49-F238E27FC236}">
                <a16:creationId xmlns:a16="http://schemas.microsoft.com/office/drawing/2014/main" id="{92953BEE-F719-4D8C-9AB5-A58F40DFE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100" y="2362200"/>
            <a:ext cx="63373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Rectangle 2">
            <a:extLst>
              <a:ext uri="{FF2B5EF4-FFF2-40B4-BE49-F238E27FC236}">
                <a16:creationId xmlns:a16="http://schemas.microsoft.com/office/drawing/2014/main" id="{0C239E86-8ED3-4CCE-8000-FD9D2B901756}"/>
              </a:ext>
            </a:extLst>
          </p:cNvPr>
          <p:cNvSpPr>
            <a:spLocks noGrp="1" noChangeArrowheads="1"/>
          </p:cNvSpPr>
          <p:nvPr>
            <p:ph type="title" idx="4294967295"/>
          </p:nvPr>
        </p:nvSpPr>
        <p:spPr>
          <a:xfrm>
            <a:off x="457200" y="-34925"/>
            <a:ext cx="8229600" cy="1133475"/>
          </a:xfrm>
        </p:spPr>
        <p:txBody>
          <a:bodyPr/>
          <a:lstStyle/>
          <a:p>
            <a:r>
              <a:rPr lang="zh-CN" altLang="en-US" sz="3600"/>
              <a:t>数据库设计过程中的各级模式（续）</a:t>
            </a:r>
          </a:p>
        </p:txBody>
      </p:sp>
      <p:sp>
        <p:nvSpPr>
          <p:cNvPr id="17411" name="Rectangle 3">
            <a:extLst>
              <a:ext uri="{FF2B5EF4-FFF2-40B4-BE49-F238E27FC236}">
                <a16:creationId xmlns:a16="http://schemas.microsoft.com/office/drawing/2014/main" id="{F52FC3C4-C44B-434F-927E-B2E949077072}"/>
              </a:ext>
            </a:extLst>
          </p:cNvPr>
          <p:cNvSpPr>
            <a:spLocks noGrp="1" noChangeArrowheads="1"/>
          </p:cNvSpPr>
          <p:nvPr>
            <p:ph idx="4294967295"/>
          </p:nvPr>
        </p:nvSpPr>
        <p:spPr>
          <a:xfrm>
            <a:off x="457200" y="1098550"/>
            <a:ext cx="8229600" cy="4854575"/>
          </a:xfrm>
        </p:spPr>
        <p:txBody>
          <a:bodyPr/>
          <a:lstStyle/>
          <a:p>
            <a:pPr indent="-357188"/>
            <a:r>
              <a:rPr lang="zh-CN" altLang="en-US"/>
              <a:t>数据库设计不同阶段形成的数据库各级模式</a:t>
            </a:r>
          </a:p>
        </p:txBody>
      </p:sp>
      <p:sp>
        <p:nvSpPr>
          <p:cNvPr id="23557" name="圆角矩形标注 7">
            <a:extLst>
              <a:ext uri="{FF2B5EF4-FFF2-40B4-BE49-F238E27FC236}">
                <a16:creationId xmlns:a16="http://schemas.microsoft.com/office/drawing/2014/main" id="{C593331E-A1A3-4B54-95CB-88F036E621B6}"/>
              </a:ext>
            </a:extLst>
          </p:cNvPr>
          <p:cNvSpPr>
            <a:spLocks noChangeArrowheads="1"/>
          </p:cNvSpPr>
          <p:nvPr/>
        </p:nvSpPr>
        <p:spPr bwMode="auto">
          <a:xfrm>
            <a:off x="3286125" y="620713"/>
            <a:ext cx="5857875" cy="1593850"/>
          </a:xfrm>
          <a:prstGeom prst="wedgeRoundRectCallout">
            <a:avLst>
              <a:gd name="adj1" fmla="val 15051"/>
              <a:gd name="adj2" fmla="val 121319"/>
              <a:gd name="adj3" fmla="val 16667"/>
            </a:avLst>
          </a:prstGeom>
          <a:gradFill rotWithShape="1">
            <a:gsLst>
              <a:gs pos="0">
                <a:srgbClr val="ACACE1"/>
              </a:gs>
              <a:gs pos="35001">
                <a:srgbClr val="C5C5E9"/>
              </a:gs>
              <a:gs pos="100000">
                <a:srgbClr val="E9E9F7"/>
              </a:gs>
            </a:gsLst>
            <a:lin ang="5400000" scaled="1"/>
          </a:gradFill>
          <a:ln w="9525" cmpd="sng">
            <a:solidFill>
              <a:srgbClr val="292989"/>
            </a:solidFill>
            <a:miter lim="800000"/>
          </a:ln>
          <a:effectLst>
            <a:outerShdw dist="20000" dir="5400000" algn="ctr" rotWithShape="0">
              <a:srgbClr val="000000">
                <a:alpha val="34999"/>
              </a:srgbClr>
            </a:outerShdw>
          </a:effectLst>
        </p:spPr>
        <p:txBody>
          <a:bodyPr wrap="none" anchor="ctr"/>
          <a:lstStyle/>
          <a:p>
            <a:pPr>
              <a:lnSpc>
                <a:spcPct val="90000"/>
              </a:lnSpc>
              <a:defRPr/>
            </a:pPr>
            <a:r>
              <a:rPr lang="zh-CN" altLang="en-US" sz="2400" b="1">
                <a:solidFill>
                  <a:srgbClr val="000000"/>
                </a:solidFill>
              </a:rPr>
              <a:t>物理设计阶段：</a:t>
            </a:r>
          </a:p>
          <a:p>
            <a:pPr marL="247650" lvl="2">
              <a:lnSpc>
                <a:spcPct val="90000"/>
              </a:lnSpc>
              <a:defRPr/>
            </a:pPr>
            <a:r>
              <a:rPr lang="zh-CN" altLang="en-US" sz="2400" b="1">
                <a:solidFill>
                  <a:srgbClr val="000000"/>
                </a:solidFill>
              </a:rPr>
              <a:t>根据数据库管理系统特点和处理的需要，</a:t>
            </a:r>
            <a:endParaRPr lang="en-US" sz="2400" b="1">
              <a:solidFill>
                <a:srgbClr val="000000"/>
              </a:solidFill>
            </a:endParaRPr>
          </a:p>
          <a:p>
            <a:pPr marL="247650" lvl="2">
              <a:lnSpc>
                <a:spcPct val="90000"/>
              </a:lnSpc>
              <a:defRPr/>
            </a:pPr>
            <a:r>
              <a:rPr lang="zh-CN" altLang="en-US" sz="2400" b="1">
                <a:solidFill>
                  <a:srgbClr val="000000"/>
                </a:solidFill>
              </a:rPr>
              <a:t>进行物理存储安排，建立索引，形成数</a:t>
            </a:r>
            <a:endParaRPr lang="en-US" sz="2400" b="1">
              <a:solidFill>
                <a:srgbClr val="000000"/>
              </a:solidFill>
            </a:endParaRPr>
          </a:p>
          <a:p>
            <a:pPr marL="247650" lvl="2">
              <a:lnSpc>
                <a:spcPct val="90000"/>
              </a:lnSpc>
              <a:defRPr/>
            </a:pPr>
            <a:r>
              <a:rPr lang="zh-CN" altLang="en-US" sz="2400" b="1">
                <a:solidFill>
                  <a:srgbClr val="000000"/>
                </a:solidFill>
              </a:rPr>
              <a:t>据库</a:t>
            </a:r>
            <a:r>
              <a:rPr lang="zh-CN" altLang="en-US" sz="2400" b="1">
                <a:solidFill>
                  <a:srgbClr val="0066FF"/>
                </a:solidFill>
              </a:rPr>
              <a:t>内模式</a:t>
            </a:r>
            <a:endParaRPr lang="zh-CN" altLang="en-US" sz="2400" b="1">
              <a:solidFill>
                <a:srgbClr val="000000"/>
              </a:solidFill>
            </a:endParaRPr>
          </a:p>
        </p:txBody>
      </p:sp>
      <p:sp>
        <p:nvSpPr>
          <p:cNvPr id="17413" name="Text Box 5">
            <a:extLst>
              <a:ext uri="{FF2B5EF4-FFF2-40B4-BE49-F238E27FC236}">
                <a16:creationId xmlns:a16="http://schemas.microsoft.com/office/drawing/2014/main" id="{EEEC0E0F-2937-42CE-A054-B998AF57707B}"/>
              </a:ext>
            </a:extLst>
          </p:cNvPr>
          <p:cNvSpPr txBox="1">
            <a:spLocks noChangeArrowheads="1"/>
          </p:cNvSpPr>
          <p:nvPr/>
        </p:nvSpPr>
        <p:spPr bwMode="auto">
          <a:xfrm>
            <a:off x="3108325" y="5827713"/>
            <a:ext cx="2314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数据库的各级模式</a:t>
            </a:r>
            <a:r>
              <a:rPr lang="zh-CN" altLang="en-US" sz="2400" b="1">
                <a:latin typeface="Times New Roman" panose="02020603050405020304" pitchFamily="18" charset="0"/>
              </a:rPr>
              <a:t> </a:t>
            </a:r>
          </a:p>
        </p:txBody>
      </p:sp>
    </p:spTree>
    <p:custDataLst>
      <p:tags r:id="rId1"/>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FA17A4E6-500A-4210-8072-E184B5EACC5E}"/>
              </a:ext>
            </a:extLst>
          </p:cNvPr>
          <p:cNvSpPr>
            <a:spLocks noGrp="1" noChangeArrowheads="1"/>
          </p:cNvSpPr>
          <p:nvPr>
            <p:ph type="title" idx="4294967295"/>
          </p:nvPr>
        </p:nvSpPr>
        <p:spPr/>
        <p:txBody>
          <a:bodyPr/>
          <a:lstStyle/>
          <a:p>
            <a:r>
              <a:rPr lang="zh-CN" altLang="en-US"/>
              <a:t>第七章  数据库设计</a:t>
            </a:r>
          </a:p>
        </p:txBody>
      </p:sp>
      <p:sp>
        <p:nvSpPr>
          <p:cNvPr id="18434" name="Rectangle 3">
            <a:extLst>
              <a:ext uri="{FF2B5EF4-FFF2-40B4-BE49-F238E27FC236}">
                <a16:creationId xmlns:a16="http://schemas.microsoft.com/office/drawing/2014/main" id="{59761C9A-870C-48A8-8F65-F6CC6341E67C}"/>
              </a:ext>
            </a:extLst>
          </p:cNvPr>
          <p:cNvSpPr>
            <a:spLocks noGrp="1" noChangeArrowheads="1"/>
          </p:cNvSpPr>
          <p:nvPr>
            <p:ph idx="4294967295"/>
          </p:nvPr>
        </p:nvSpPr>
        <p:spPr>
          <a:xfrm>
            <a:off x="720725" y="1079500"/>
            <a:ext cx="8229600" cy="4854575"/>
          </a:xfrm>
        </p:spPr>
        <p:txBody>
          <a:bodyPr/>
          <a:lstStyle/>
          <a:p>
            <a:pPr marL="0" indent="0">
              <a:lnSpc>
                <a:spcPct val="150000"/>
              </a:lnSpc>
              <a:buFont typeface="Wingdings" panose="05000000000000000000" pitchFamily="2" charset="2"/>
              <a:buNone/>
            </a:pPr>
            <a:r>
              <a:rPr lang="en-US" altLang="zh-CN"/>
              <a:t>7.1  </a:t>
            </a:r>
            <a:r>
              <a:rPr lang="zh-CN" altLang="en-US"/>
              <a:t>数据库设计概述</a:t>
            </a:r>
          </a:p>
          <a:p>
            <a:pPr marL="0" indent="0">
              <a:lnSpc>
                <a:spcPct val="150000"/>
              </a:lnSpc>
              <a:buFont typeface="Wingdings" panose="05000000000000000000" pitchFamily="2" charset="2"/>
              <a:buNone/>
            </a:pPr>
            <a:r>
              <a:rPr lang="en-US" altLang="zh-CN">
                <a:solidFill>
                  <a:srgbClr val="0066FF"/>
                </a:solidFill>
              </a:rPr>
              <a:t>7.2  </a:t>
            </a:r>
            <a:r>
              <a:rPr lang="zh-CN" altLang="en-US">
                <a:solidFill>
                  <a:srgbClr val="0066FF"/>
                </a:solidFill>
              </a:rPr>
              <a:t>需求分析</a:t>
            </a:r>
          </a:p>
          <a:p>
            <a:pPr marL="0" indent="0">
              <a:lnSpc>
                <a:spcPct val="150000"/>
              </a:lnSpc>
              <a:buFont typeface="Wingdings" panose="05000000000000000000" pitchFamily="2" charset="2"/>
              <a:buNone/>
            </a:pPr>
            <a:r>
              <a:rPr lang="en-US" altLang="zh-CN"/>
              <a:t>7.3  </a:t>
            </a:r>
            <a:r>
              <a:rPr lang="zh-CN" altLang="en-US"/>
              <a:t>概念结构设计</a:t>
            </a:r>
          </a:p>
          <a:p>
            <a:pPr marL="0" indent="0">
              <a:lnSpc>
                <a:spcPct val="150000"/>
              </a:lnSpc>
              <a:buFont typeface="Wingdings" panose="05000000000000000000" pitchFamily="2" charset="2"/>
              <a:buNone/>
            </a:pPr>
            <a:r>
              <a:rPr lang="en-US" altLang="zh-CN"/>
              <a:t>7.4  </a:t>
            </a:r>
            <a:r>
              <a:rPr lang="zh-CN" altLang="en-US"/>
              <a:t>逻辑结构设计</a:t>
            </a:r>
          </a:p>
          <a:p>
            <a:pPr marL="0" indent="0">
              <a:lnSpc>
                <a:spcPct val="150000"/>
              </a:lnSpc>
              <a:buFont typeface="Wingdings" panose="05000000000000000000" pitchFamily="2" charset="2"/>
              <a:buNone/>
            </a:pPr>
            <a:r>
              <a:rPr lang="en-US" altLang="zh-CN"/>
              <a:t>7.5  </a:t>
            </a:r>
            <a:r>
              <a:rPr lang="zh-CN" altLang="en-US"/>
              <a:t>物理结构设计</a:t>
            </a:r>
          </a:p>
          <a:p>
            <a:pPr marL="0" indent="0">
              <a:lnSpc>
                <a:spcPct val="150000"/>
              </a:lnSpc>
              <a:buFont typeface="Wingdings" panose="05000000000000000000" pitchFamily="2" charset="2"/>
              <a:buNone/>
            </a:pPr>
            <a:r>
              <a:rPr lang="en-US" altLang="zh-CN"/>
              <a:t>7.6  </a:t>
            </a:r>
            <a:r>
              <a:rPr lang="zh-CN" altLang="en-US"/>
              <a:t>数据库的实施和维护</a:t>
            </a:r>
          </a:p>
          <a:p>
            <a:pPr marL="0" indent="0">
              <a:lnSpc>
                <a:spcPct val="150000"/>
              </a:lnSpc>
              <a:buFont typeface="Wingdings" panose="05000000000000000000" pitchFamily="2" charset="2"/>
              <a:buNone/>
            </a:pPr>
            <a:r>
              <a:rPr lang="en-US" altLang="zh-CN"/>
              <a:t>7.7  </a:t>
            </a:r>
            <a:r>
              <a:rPr lang="zh-CN" altLang="en-US"/>
              <a:t>小结</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3AD82763-F2FB-4D80-B5EB-7FFF759B710B}"/>
              </a:ext>
            </a:extLst>
          </p:cNvPr>
          <p:cNvSpPr>
            <a:spLocks noGrp="1" noChangeArrowheads="1"/>
          </p:cNvSpPr>
          <p:nvPr>
            <p:ph type="title" idx="4294967295"/>
          </p:nvPr>
        </p:nvSpPr>
        <p:spPr/>
        <p:txBody>
          <a:bodyPr/>
          <a:lstStyle/>
          <a:p>
            <a:r>
              <a:rPr lang="en-US" altLang="zh-CN" sz="3600"/>
              <a:t>7.2  </a:t>
            </a:r>
            <a:r>
              <a:rPr lang="zh-CN" altLang="en-US" sz="3600"/>
              <a:t>需求分析</a:t>
            </a:r>
          </a:p>
        </p:txBody>
      </p:sp>
      <p:sp>
        <p:nvSpPr>
          <p:cNvPr id="19458" name="Rectangle 3">
            <a:extLst>
              <a:ext uri="{FF2B5EF4-FFF2-40B4-BE49-F238E27FC236}">
                <a16:creationId xmlns:a16="http://schemas.microsoft.com/office/drawing/2014/main" id="{BDD5D7C1-D7FD-40F9-976C-6E6D4D52D069}"/>
              </a:ext>
            </a:extLst>
          </p:cNvPr>
          <p:cNvSpPr>
            <a:spLocks noGrp="1" noChangeArrowheads="1"/>
          </p:cNvSpPr>
          <p:nvPr>
            <p:ph idx="4294967295"/>
          </p:nvPr>
        </p:nvSpPr>
        <p:spPr>
          <a:xfrm>
            <a:off x="720725" y="1079500"/>
            <a:ext cx="8229600" cy="4854575"/>
          </a:xfrm>
        </p:spPr>
        <p:txBody>
          <a:bodyPr/>
          <a:lstStyle/>
          <a:p>
            <a:pPr marL="0" indent="0">
              <a:lnSpc>
                <a:spcPct val="150000"/>
              </a:lnSpc>
              <a:buFont typeface="Wingdings" panose="05000000000000000000" pitchFamily="2" charset="2"/>
              <a:buNone/>
            </a:pPr>
            <a:r>
              <a:rPr lang="en-US" altLang="zh-CN">
                <a:solidFill>
                  <a:srgbClr val="00B050"/>
                </a:solidFill>
              </a:rPr>
              <a:t>7.2.1  </a:t>
            </a:r>
            <a:r>
              <a:rPr lang="zh-CN" altLang="en-US">
                <a:solidFill>
                  <a:srgbClr val="00B050"/>
                </a:solidFill>
              </a:rPr>
              <a:t>需求分析的任务</a:t>
            </a:r>
          </a:p>
          <a:p>
            <a:pPr marL="0" indent="0">
              <a:lnSpc>
                <a:spcPct val="150000"/>
              </a:lnSpc>
              <a:buFont typeface="Wingdings" panose="05000000000000000000" pitchFamily="2" charset="2"/>
              <a:buNone/>
            </a:pPr>
            <a:r>
              <a:rPr lang="en-US" altLang="zh-CN"/>
              <a:t>7.2.2  </a:t>
            </a:r>
            <a:r>
              <a:rPr lang="zh-CN" altLang="en-US"/>
              <a:t>需求分析的方法</a:t>
            </a:r>
          </a:p>
          <a:p>
            <a:pPr marL="0" indent="0">
              <a:lnSpc>
                <a:spcPct val="150000"/>
              </a:lnSpc>
              <a:buFont typeface="Wingdings" panose="05000000000000000000" pitchFamily="2" charset="2"/>
              <a:buNone/>
            </a:pPr>
            <a:r>
              <a:rPr lang="en-US" altLang="zh-CN"/>
              <a:t>7.2.3  </a:t>
            </a:r>
            <a:r>
              <a:rPr lang="zh-CN" altLang="en-US"/>
              <a:t>数据字典</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D3AE809C-26CC-4E9E-92E0-F28B02290A55}"/>
              </a:ext>
            </a:extLst>
          </p:cNvPr>
          <p:cNvSpPr>
            <a:spLocks noGrp="1" noChangeArrowheads="1"/>
          </p:cNvSpPr>
          <p:nvPr>
            <p:ph type="title" idx="4294967295"/>
          </p:nvPr>
        </p:nvSpPr>
        <p:spPr/>
        <p:txBody>
          <a:bodyPr/>
          <a:lstStyle/>
          <a:p>
            <a:r>
              <a:rPr lang="zh-CN" altLang="en-US" sz="3600"/>
              <a:t>需求分析（续）</a:t>
            </a:r>
          </a:p>
        </p:txBody>
      </p:sp>
      <p:sp>
        <p:nvSpPr>
          <p:cNvPr id="32770" name="Rectangle 3">
            <a:extLst>
              <a:ext uri="{FF2B5EF4-FFF2-40B4-BE49-F238E27FC236}">
                <a16:creationId xmlns:a16="http://schemas.microsoft.com/office/drawing/2014/main" id="{8510921E-0E0A-4EDD-9321-FA57B04CB2BE}"/>
              </a:ext>
            </a:extLst>
          </p:cNvPr>
          <p:cNvSpPr>
            <a:spLocks noGrp="1"/>
          </p:cNvSpPr>
          <p:nvPr>
            <p:ph idx="4294967295"/>
          </p:nvPr>
        </p:nvSpPr>
        <p:spPr>
          <a:ln>
            <a:miter/>
          </a:ln>
        </p:spPr>
        <p:txBody>
          <a:bodyPr/>
          <a:lstStyle/>
          <a:p>
            <a:pPr>
              <a:lnSpc>
                <a:spcPct val="150000"/>
              </a:lnSpc>
            </a:pPr>
            <a:r>
              <a:rPr lang="zh-CN" altLang="en-US" noProof="1"/>
              <a:t>需求分析就是分析用户的要求</a:t>
            </a:r>
          </a:p>
          <a:p>
            <a:pPr lvl="1">
              <a:lnSpc>
                <a:spcPct val="120000"/>
              </a:lnSpc>
            </a:pPr>
            <a:r>
              <a:rPr lang="zh-CN" altLang="en-US" sz="2055" noProof="1">
                <a:sym typeface="+mn-ea"/>
              </a:rPr>
              <a:t>详细调查现实世界要处理的对象（组织、部门、企业等）</a:t>
            </a:r>
            <a:endParaRPr lang="zh-CN" altLang="en-US" sz="2055" noProof="1"/>
          </a:p>
          <a:p>
            <a:pPr lvl="1">
              <a:lnSpc>
                <a:spcPct val="120000"/>
              </a:lnSpc>
            </a:pPr>
            <a:r>
              <a:rPr lang="zh-CN" altLang="en-US" sz="2055" noProof="1">
                <a:sym typeface="+mn-ea"/>
              </a:rPr>
              <a:t>充分了解原系统（手工系统或计算机系统）工作概况</a:t>
            </a:r>
            <a:endParaRPr lang="zh-CN" altLang="en-US" sz="2055" noProof="1"/>
          </a:p>
          <a:p>
            <a:pPr lvl="1">
              <a:lnSpc>
                <a:spcPct val="120000"/>
              </a:lnSpc>
            </a:pPr>
            <a:r>
              <a:rPr lang="zh-CN" altLang="en-US" sz="2055" noProof="1">
                <a:sym typeface="+mn-ea"/>
              </a:rPr>
              <a:t>明确用户的各种需求</a:t>
            </a:r>
            <a:endParaRPr lang="zh-CN" altLang="en-US" sz="2055" noProof="1"/>
          </a:p>
          <a:p>
            <a:pPr lvl="1">
              <a:lnSpc>
                <a:spcPct val="120000"/>
              </a:lnSpc>
            </a:pPr>
            <a:r>
              <a:rPr lang="zh-CN" altLang="en-US" sz="2055" noProof="1">
                <a:sym typeface="+mn-ea"/>
              </a:rPr>
              <a:t>在此基础上确定新系统的功能</a:t>
            </a:r>
            <a:endParaRPr lang="zh-CN" altLang="en-US" sz="2055" noProof="1"/>
          </a:p>
          <a:p>
            <a:pPr lvl="1">
              <a:lnSpc>
                <a:spcPct val="120000"/>
              </a:lnSpc>
            </a:pPr>
            <a:r>
              <a:rPr lang="zh-CN" altLang="en-US" sz="2055" noProof="1">
                <a:sym typeface="+mn-ea"/>
              </a:rPr>
              <a:t>新系统必须充分考虑今后可能的扩充和改变</a:t>
            </a:r>
            <a:endParaRPr lang="zh-CN" altLang="en-US" sz="2055" noProof="1"/>
          </a:p>
          <a:p>
            <a:pPr lvl="1">
              <a:lnSpc>
                <a:spcPct val="120000"/>
              </a:lnSpc>
            </a:pPr>
            <a:endParaRPr lang="zh-CN" altLang="en-US" noProof="1"/>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CA121227-EBE7-4461-8A5C-9A671504DCE9}"/>
              </a:ext>
            </a:extLst>
          </p:cNvPr>
          <p:cNvSpPr>
            <a:spLocks noGrp="1" noChangeArrowheads="1"/>
          </p:cNvSpPr>
          <p:nvPr>
            <p:ph type="title" idx="4294967295"/>
          </p:nvPr>
        </p:nvSpPr>
        <p:spPr>
          <a:xfrm>
            <a:off x="457200" y="-36513"/>
            <a:ext cx="8229600" cy="944563"/>
          </a:xfrm>
        </p:spPr>
        <p:txBody>
          <a:bodyPr/>
          <a:lstStyle/>
          <a:p>
            <a:r>
              <a:rPr lang="zh-CN" altLang="zh-CN" sz="3600"/>
              <a:t>需求分析的任务</a:t>
            </a:r>
            <a:r>
              <a:rPr lang="zh-CN" altLang="en-US" sz="3600"/>
              <a:t>（续）</a:t>
            </a:r>
            <a:endParaRPr lang="en-US" altLang="zh-CN" sz="3600"/>
          </a:p>
        </p:txBody>
      </p:sp>
      <p:sp>
        <p:nvSpPr>
          <p:cNvPr id="21506" name="Rectangle 3">
            <a:extLst>
              <a:ext uri="{FF2B5EF4-FFF2-40B4-BE49-F238E27FC236}">
                <a16:creationId xmlns:a16="http://schemas.microsoft.com/office/drawing/2014/main" id="{1CC83BCE-C17F-4B65-97E9-6F24DE748869}"/>
              </a:ext>
            </a:extLst>
          </p:cNvPr>
          <p:cNvSpPr>
            <a:spLocks noGrp="1" noChangeArrowheads="1"/>
          </p:cNvSpPr>
          <p:nvPr>
            <p:ph idx="4294967295"/>
          </p:nvPr>
        </p:nvSpPr>
        <p:spPr>
          <a:xfrm>
            <a:off x="457200" y="1052513"/>
            <a:ext cx="8229600" cy="4854575"/>
          </a:xfrm>
        </p:spPr>
        <p:txBody>
          <a:bodyPr/>
          <a:lstStyle/>
          <a:p>
            <a:pPr>
              <a:lnSpc>
                <a:spcPct val="150000"/>
              </a:lnSpc>
            </a:pPr>
            <a:r>
              <a:rPr lang="zh-CN" altLang="en-US"/>
              <a:t>确定用户最终需求的难点</a:t>
            </a:r>
          </a:p>
          <a:p>
            <a:pPr lvl="1">
              <a:lnSpc>
                <a:spcPct val="120000"/>
              </a:lnSpc>
            </a:pPr>
            <a:r>
              <a:rPr lang="zh-CN" altLang="en-US">
                <a:solidFill>
                  <a:srgbClr val="0066FF"/>
                </a:solidFill>
              </a:rPr>
              <a:t>用户缺少计算机知识</a:t>
            </a:r>
            <a:r>
              <a:rPr lang="zh-CN" altLang="en-US"/>
              <a:t>，不能准确地表达自己的需求，他们所提出的需求往往不断地变化。</a:t>
            </a:r>
          </a:p>
          <a:p>
            <a:pPr lvl="1">
              <a:lnSpc>
                <a:spcPct val="120000"/>
              </a:lnSpc>
            </a:pPr>
            <a:r>
              <a:rPr lang="zh-CN" altLang="en-US">
                <a:solidFill>
                  <a:srgbClr val="0066FF"/>
                </a:solidFill>
              </a:rPr>
              <a:t>设计人员缺少用户的专业知识</a:t>
            </a:r>
            <a:r>
              <a:rPr lang="zh-CN" altLang="en-US"/>
              <a:t>，不易理解用户的真正需求，甚至误解用户的需求</a:t>
            </a:r>
          </a:p>
          <a:p>
            <a:pPr>
              <a:lnSpc>
                <a:spcPct val="150000"/>
              </a:lnSpc>
            </a:pPr>
            <a:r>
              <a:rPr lang="zh-CN" altLang="en-US"/>
              <a:t>解决方法</a:t>
            </a:r>
          </a:p>
          <a:p>
            <a:pPr lvl="1">
              <a:lnSpc>
                <a:spcPct val="120000"/>
              </a:lnSpc>
            </a:pPr>
            <a:r>
              <a:rPr lang="zh-CN" altLang="en-US"/>
              <a:t>设计人员必须不断深入地与用户进行交流，才能逐步确定用户的实际需求</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a:extLst>
              <a:ext uri="{FF2B5EF4-FFF2-40B4-BE49-F238E27FC236}">
                <a16:creationId xmlns:a16="http://schemas.microsoft.com/office/drawing/2014/main" id="{1EC65C91-710B-4C97-9394-9533EEA4DA3D}"/>
              </a:ext>
            </a:extLst>
          </p:cNvPr>
          <p:cNvSpPr>
            <a:spLocks noGrp="1" noChangeArrowheads="1"/>
          </p:cNvSpPr>
          <p:nvPr>
            <p:ph type="title" idx="4294967295"/>
          </p:nvPr>
        </p:nvSpPr>
        <p:spPr/>
        <p:txBody>
          <a:bodyPr/>
          <a:lstStyle/>
          <a:p>
            <a:r>
              <a:rPr lang="zh-CN" altLang="en-US"/>
              <a:t>第七章  数据库设计</a:t>
            </a:r>
          </a:p>
        </p:txBody>
      </p:sp>
      <p:sp>
        <p:nvSpPr>
          <p:cNvPr id="4098" name="内容占位符 2">
            <a:extLst>
              <a:ext uri="{FF2B5EF4-FFF2-40B4-BE49-F238E27FC236}">
                <a16:creationId xmlns:a16="http://schemas.microsoft.com/office/drawing/2014/main" id="{80891975-1AA3-46B4-BDF4-53499E7EB01A}"/>
              </a:ext>
            </a:extLst>
          </p:cNvPr>
          <p:cNvSpPr>
            <a:spLocks noGrp="1" noChangeArrowheads="1"/>
          </p:cNvSpPr>
          <p:nvPr>
            <p:ph idx="4294967295"/>
          </p:nvPr>
        </p:nvSpPr>
        <p:spPr>
          <a:xfrm>
            <a:off x="720725" y="1079500"/>
            <a:ext cx="8229600" cy="4854575"/>
          </a:xfrm>
        </p:spPr>
        <p:txBody>
          <a:bodyPr/>
          <a:lstStyle/>
          <a:p>
            <a:pPr marL="0" indent="0">
              <a:lnSpc>
                <a:spcPct val="150000"/>
              </a:lnSpc>
              <a:buFont typeface="Wingdings" panose="05000000000000000000" pitchFamily="2" charset="2"/>
              <a:buNone/>
            </a:pPr>
            <a:r>
              <a:rPr lang="en-US" altLang="zh-CN">
                <a:solidFill>
                  <a:srgbClr val="0066FF"/>
                </a:solidFill>
              </a:rPr>
              <a:t>7.1  </a:t>
            </a:r>
            <a:r>
              <a:rPr lang="zh-CN" altLang="en-US">
                <a:solidFill>
                  <a:srgbClr val="0066FF"/>
                </a:solidFill>
              </a:rPr>
              <a:t>数据库设计概述</a:t>
            </a:r>
          </a:p>
          <a:p>
            <a:pPr marL="0" indent="0">
              <a:lnSpc>
                <a:spcPct val="150000"/>
              </a:lnSpc>
              <a:buFont typeface="Wingdings" panose="05000000000000000000" pitchFamily="2" charset="2"/>
              <a:buNone/>
            </a:pPr>
            <a:r>
              <a:rPr lang="en-US" altLang="zh-CN"/>
              <a:t>7.2  </a:t>
            </a:r>
            <a:r>
              <a:rPr lang="zh-CN" altLang="en-US"/>
              <a:t>需求分析</a:t>
            </a:r>
          </a:p>
          <a:p>
            <a:pPr marL="0" indent="0">
              <a:lnSpc>
                <a:spcPct val="150000"/>
              </a:lnSpc>
              <a:buFont typeface="Wingdings" panose="05000000000000000000" pitchFamily="2" charset="2"/>
              <a:buNone/>
            </a:pPr>
            <a:r>
              <a:rPr lang="en-US" altLang="zh-CN"/>
              <a:t>7.3  </a:t>
            </a:r>
            <a:r>
              <a:rPr lang="zh-CN" altLang="en-US"/>
              <a:t>概念结构设计</a:t>
            </a:r>
          </a:p>
          <a:p>
            <a:pPr marL="0" indent="0">
              <a:lnSpc>
                <a:spcPct val="150000"/>
              </a:lnSpc>
              <a:buFont typeface="Wingdings" panose="05000000000000000000" pitchFamily="2" charset="2"/>
              <a:buNone/>
            </a:pPr>
            <a:r>
              <a:rPr lang="en-US" altLang="zh-CN"/>
              <a:t>7.4  </a:t>
            </a:r>
            <a:r>
              <a:rPr lang="zh-CN" altLang="en-US"/>
              <a:t>逻辑结构设计</a:t>
            </a:r>
          </a:p>
          <a:p>
            <a:pPr marL="0" indent="0">
              <a:lnSpc>
                <a:spcPct val="150000"/>
              </a:lnSpc>
              <a:buFont typeface="Wingdings" panose="05000000000000000000" pitchFamily="2" charset="2"/>
              <a:buNone/>
            </a:pPr>
            <a:r>
              <a:rPr lang="en-US" altLang="zh-CN"/>
              <a:t>7.5  </a:t>
            </a:r>
            <a:r>
              <a:rPr lang="zh-CN" altLang="en-US"/>
              <a:t>物理结构设计</a:t>
            </a:r>
          </a:p>
          <a:p>
            <a:pPr marL="0" indent="0">
              <a:lnSpc>
                <a:spcPct val="150000"/>
              </a:lnSpc>
              <a:buFont typeface="Wingdings" panose="05000000000000000000" pitchFamily="2" charset="2"/>
              <a:buNone/>
            </a:pPr>
            <a:r>
              <a:rPr lang="en-US" altLang="zh-CN"/>
              <a:t>7.6  </a:t>
            </a:r>
            <a:r>
              <a:rPr lang="zh-CN" altLang="en-US"/>
              <a:t>数据库的实施和维护</a:t>
            </a:r>
          </a:p>
          <a:p>
            <a:pPr marL="0" indent="0">
              <a:lnSpc>
                <a:spcPct val="150000"/>
              </a:lnSpc>
              <a:buFont typeface="Wingdings" panose="05000000000000000000" pitchFamily="2" charset="2"/>
              <a:buNone/>
            </a:pPr>
            <a:r>
              <a:rPr lang="en-US" altLang="zh-CN"/>
              <a:t>7.7  </a:t>
            </a:r>
            <a:r>
              <a:rPr lang="zh-CN" altLang="en-US"/>
              <a:t>小结</a:t>
            </a:r>
            <a:endParaRPr lang="en-US" altLang="zh-CN"/>
          </a:p>
          <a:p>
            <a:pPr marL="0" indent="0"/>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AF18FF9A-D8B7-4B3A-AA7E-F3164AF5BFB1}"/>
              </a:ext>
            </a:extLst>
          </p:cNvPr>
          <p:cNvSpPr>
            <a:spLocks noGrp="1" noChangeArrowheads="1"/>
          </p:cNvSpPr>
          <p:nvPr>
            <p:ph type="title" idx="4294967295"/>
          </p:nvPr>
        </p:nvSpPr>
        <p:spPr/>
        <p:txBody>
          <a:bodyPr/>
          <a:lstStyle/>
          <a:p>
            <a:r>
              <a:rPr lang="en-US" altLang="zh-CN" sz="3600"/>
              <a:t>7.2  </a:t>
            </a:r>
            <a:r>
              <a:rPr lang="zh-CN" altLang="en-US" sz="3600"/>
              <a:t>需求分析</a:t>
            </a:r>
          </a:p>
        </p:txBody>
      </p:sp>
      <p:sp>
        <p:nvSpPr>
          <p:cNvPr id="22530" name="Rectangle 3">
            <a:extLst>
              <a:ext uri="{FF2B5EF4-FFF2-40B4-BE49-F238E27FC236}">
                <a16:creationId xmlns:a16="http://schemas.microsoft.com/office/drawing/2014/main" id="{9BE1D833-8D51-4F79-A753-619ADBC0CA75}"/>
              </a:ext>
            </a:extLst>
          </p:cNvPr>
          <p:cNvSpPr>
            <a:spLocks noGrp="1" noChangeArrowheads="1"/>
          </p:cNvSpPr>
          <p:nvPr>
            <p:ph idx="4294967295"/>
          </p:nvPr>
        </p:nvSpPr>
        <p:spPr>
          <a:xfrm>
            <a:off x="720725" y="1079500"/>
            <a:ext cx="8229600" cy="4854575"/>
          </a:xfrm>
        </p:spPr>
        <p:txBody>
          <a:bodyPr/>
          <a:lstStyle/>
          <a:p>
            <a:pPr marL="0" indent="0">
              <a:lnSpc>
                <a:spcPct val="150000"/>
              </a:lnSpc>
              <a:buFont typeface="Wingdings" panose="05000000000000000000" pitchFamily="2" charset="2"/>
              <a:buNone/>
            </a:pPr>
            <a:r>
              <a:rPr lang="en-US" altLang="zh-CN"/>
              <a:t>7.2.1  </a:t>
            </a:r>
            <a:r>
              <a:rPr lang="zh-CN" altLang="en-US"/>
              <a:t>需求分析的任务</a:t>
            </a:r>
          </a:p>
          <a:p>
            <a:pPr marL="0" indent="0">
              <a:lnSpc>
                <a:spcPct val="150000"/>
              </a:lnSpc>
              <a:buFont typeface="Wingdings" panose="05000000000000000000" pitchFamily="2" charset="2"/>
              <a:buNone/>
            </a:pPr>
            <a:r>
              <a:rPr lang="en-US" altLang="zh-CN">
                <a:solidFill>
                  <a:srgbClr val="00B050"/>
                </a:solidFill>
              </a:rPr>
              <a:t>7.2.2  </a:t>
            </a:r>
            <a:r>
              <a:rPr lang="zh-CN" altLang="en-US">
                <a:solidFill>
                  <a:srgbClr val="00B050"/>
                </a:solidFill>
              </a:rPr>
              <a:t>需求分析的方法</a:t>
            </a:r>
          </a:p>
          <a:p>
            <a:pPr marL="0" indent="0">
              <a:lnSpc>
                <a:spcPct val="150000"/>
              </a:lnSpc>
              <a:buFont typeface="Wingdings" panose="05000000000000000000" pitchFamily="2" charset="2"/>
              <a:buNone/>
            </a:pPr>
            <a:r>
              <a:rPr lang="en-US" altLang="zh-CN"/>
              <a:t>7.2.3  </a:t>
            </a:r>
            <a:r>
              <a:rPr lang="zh-CN" altLang="en-US"/>
              <a:t>数据字典</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E9A9172D-16B3-45C8-8539-5FEE847C0BD0}"/>
              </a:ext>
            </a:extLst>
          </p:cNvPr>
          <p:cNvSpPr>
            <a:spLocks noGrp="1" noChangeArrowheads="1"/>
          </p:cNvSpPr>
          <p:nvPr>
            <p:ph type="title" idx="4294967295"/>
          </p:nvPr>
        </p:nvSpPr>
        <p:spPr/>
        <p:txBody>
          <a:bodyPr/>
          <a:lstStyle/>
          <a:p>
            <a:r>
              <a:rPr lang="en-US" altLang="zh-CN" sz="3600"/>
              <a:t>7.2.2  </a:t>
            </a:r>
            <a:r>
              <a:rPr lang="zh-CN" altLang="en-US" sz="3600"/>
              <a:t>需求分析的方法</a:t>
            </a:r>
          </a:p>
        </p:txBody>
      </p:sp>
      <p:sp>
        <p:nvSpPr>
          <p:cNvPr id="23554" name="Rectangle 3">
            <a:extLst>
              <a:ext uri="{FF2B5EF4-FFF2-40B4-BE49-F238E27FC236}">
                <a16:creationId xmlns:a16="http://schemas.microsoft.com/office/drawing/2014/main" id="{0EAF35B7-632C-4882-B523-D430F30C292D}"/>
              </a:ext>
            </a:extLst>
          </p:cNvPr>
          <p:cNvSpPr>
            <a:spLocks noGrp="1" noChangeArrowheads="1"/>
          </p:cNvSpPr>
          <p:nvPr>
            <p:ph idx="4294967295"/>
          </p:nvPr>
        </p:nvSpPr>
        <p:spPr/>
        <p:txBody>
          <a:bodyPr/>
          <a:lstStyle/>
          <a:p>
            <a:pPr marL="0" indent="0">
              <a:buFont typeface="Wingdings" panose="05000000000000000000" pitchFamily="2" charset="2"/>
              <a:buNone/>
            </a:pPr>
            <a:r>
              <a:rPr lang="zh-CN" altLang="en-US">
                <a:sym typeface="Arial" panose="020B0604020202020204" pitchFamily="34" charset="0"/>
              </a:rPr>
              <a:t>（</a:t>
            </a:r>
            <a:r>
              <a:rPr lang="en-US" altLang="zh-CN">
                <a:sym typeface="Arial" panose="020B0604020202020204" pitchFamily="34" charset="0"/>
              </a:rPr>
              <a:t>1</a:t>
            </a:r>
            <a:r>
              <a:rPr lang="zh-CN" altLang="en-US">
                <a:sym typeface="Arial" panose="020B0604020202020204" pitchFamily="34" charset="0"/>
              </a:rPr>
              <a:t>）跟班作业</a:t>
            </a:r>
            <a:endParaRPr lang="zh-CN" altLang="en-US"/>
          </a:p>
          <a:p>
            <a:pPr marL="457200" lvl="1" indent="0">
              <a:buFont typeface="Wingdings" panose="05000000000000000000" pitchFamily="2" charset="2"/>
              <a:buNone/>
            </a:pPr>
            <a:r>
              <a:rPr lang="zh-CN" altLang="en-US" sz="1800">
                <a:sym typeface="Arial" panose="020B0604020202020204" pitchFamily="34" charset="0"/>
              </a:rPr>
              <a:t>通过亲身参加业务工作了解业务活动的情况</a:t>
            </a:r>
          </a:p>
          <a:p>
            <a:pPr marL="0" indent="0">
              <a:buFont typeface="Wingdings" panose="05000000000000000000" pitchFamily="2" charset="2"/>
              <a:buNone/>
            </a:pPr>
            <a:r>
              <a:rPr lang="zh-CN" altLang="en-US">
                <a:sym typeface="Arial" panose="020B0604020202020204" pitchFamily="34" charset="0"/>
              </a:rPr>
              <a:t>（</a:t>
            </a:r>
            <a:r>
              <a:rPr lang="en-US" altLang="zh-CN">
                <a:sym typeface="Arial" panose="020B0604020202020204" pitchFamily="34" charset="0"/>
              </a:rPr>
              <a:t>2</a:t>
            </a:r>
            <a:r>
              <a:rPr lang="zh-CN" altLang="en-US">
                <a:sym typeface="Arial" panose="020B0604020202020204" pitchFamily="34" charset="0"/>
              </a:rPr>
              <a:t>）开调查会</a:t>
            </a:r>
            <a:endParaRPr lang="zh-CN" altLang="en-US"/>
          </a:p>
          <a:p>
            <a:pPr marL="457200" lvl="1" indent="0">
              <a:buFont typeface="Wingdings" panose="05000000000000000000" pitchFamily="2" charset="2"/>
              <a:buNone/>
            </a:pPr>
            <a:r>
              <a:rPr lang="zh-CN" altLang="en-US" sz="1800">
                <a:sym typeface="Arial" panose="020B0604020202020204" pitchFamily="34" charset="0"/>
              </a:rPr>
              <a:t>通过与用户座谈来了解业务活动情况及用户需求</a:t>
            </a:r>
          </a:p>
          <a:p>
            <a:pPr marL="0" indent="0">
              <a:buFont typeface="Wingdings" panose="05000000000000000000" pitchFamily="2" charset="2"/>
              <a:buNone/>
            </a:pPr>
            <a:r>
              <a:rPr lang="zh-CN" altLang="en-US">
                <a:sym typeface="Arial" panose="020B0604020202020204" pitchFamily="34" charset="0"/>
              </a:rPr>
              <a:t>（</a:t>
            </a:r>
            <a:r>
              <a:rPr lang="en-US" altLang="zh-CN">
                <a:sym typeface="Arial" panose="020B0604020202020204" pitchFamily="34" charset="0"/>
              </a:rPr>
              <a:t>3</a:t>
            </a:r>
            <a:r>
              <a:rPr lang="zh-CN" altLang="en-US">
                <a:sym typeface="Arial" panose="020B0604020202020204" pitchFamily="34" charset="0"/>
              </a:rPr>
              <a:t>）请专人介绍</a:t>
            </a:r>
            <a:endParaRPr lang="zh-CN" altLang="en-US"/>
          </a:p>
          <a:p>
            <a:pPr marL="0" indent="0">
              <a:buFont typeface="Wingdings" panose="05000000000000000000" pitchFamily="2" charset="2"/>
              <a:buNone/>
            </a:pPr>
            <a:r>
              <a:rPr lang="zh-CN" altLang="en-US">
                <a:sym typeface="Arial" panose="020B0604020202020204" pitchFamily="34" charset="0"/>
              </a:rPr>
              <a:t>（</a:t>
            </a:r>
            <a:r>
              <a:rPr lang="en-US" altLang="zh-CN">
                <a:sym typeface="Arial" panose="020B0604020202020204" pitchFamily="34" charset="0"/>
              </a:rPr>
              <a:t>4</a:t>
            </a:r>
            <a:r>
              <a:rPr lang="zh-CN" altLang="en-US">
                <a:sym typeface="Arial" panose="020B0604020202020204" pitchFamily="34" charset="0"/>
              </a:rPr>
              <a:t>）询问</a:t>
            </a:r>
            <a:endParaRPr lang="zh-CN" altLang="en-US"/>
          </a:p>
          <a:p>
            <a:pPr marL="457200" lvl="1" indent="0">
              <a:buFont typeface="Wingdings" panose="05000000000000000000" pitchFamily="2" charset="2"/>
              <a:buNone/>
            </a:pPr>
            <a:r>
              <a:rPr lang="zh-CN" altLang="en-US" sz="1800">
                <a:sym typeface="Arial" panose="020B0604020202020204" pitchFamily="34" charset="0"/>
              </a:rPr>
              <a:t>对某些调查中的问题，可以找专人询问</a:t>
            </a:r>
            <a:endParaRPr lang="zh-CN" altLang="en-US" sz="1800"/>
          </a:p>
          <a:p>
            <a:pPr marL="0" indent="0">
              <a:buFont typeface="Wingdings" panose="05000000000000000000" pitchFamily="2" charset="2"/>
              <a:buNone/>
            </a:pPr>
            <a:r>
              <a:rPr lang="zh-CN" altLang="en-US">
                <a:sym typeface="Arial" panose="020B0604020202020204" pitchFamily="34" charset="0"/>
              </a:rPr>
              <a:t>（</a:t>
            </a:r>
            <a:r>
              <a:rPr lang="en-US" altLang="zh-CN">
                <a:sym typeface="Arial" panose="020B0604020202020204" pitchFamily="34" charset="0"/>
              </a:rPr>
              <a:t>5</a:t>
            </a:r>
            <a:r>
              <a:rPr lang="zh-CN" altLang="en-US">
                <a:sym typeface="Arial" panose="020B0604020202020204" pitchFamily="34" charset="0"/>
              </a:rPr>
              <a:t>）设计调查表请用户填写</a:t>
            </a:r>
            <a:endParaRPr lang="zh-CN" altLang="en-US"/>
          </a:p>
          <a:p>
            <a:pPr marL="457200" lvl="1" indent="0">
              <a:buFont typeface="Wingdings" panose="05000000000000000000" pitchFamily="2" charset="2"/>
              <a:buNone/>
            </a:pPr>
            <a:r>
              <a:rPr lang="zh-CN" altLang="en-US" sz="1800">
                <a:sym typeface="Arial" panose="020B0604020202020204" pitchFamily="34" charset="0"/>
              </a:rPr>
              <a:t>调查表设计合理，则很有效</a:t>
            </a:r>
            <a:endParaRPr lang="zh-CN" altLang="en-US" sz="1800"/>
          </a:p>
          <a:p>
            <a:pPr marL="0" indent="0">
              <a:buFont typeface="Wingdings" panose="05000000000000000000" pitchFamily="2" charset="2"/>
              <a:buNone/>
            </a:pPr>
            <a:r>
              <a:rPr lang="zh-CN" altLang="en-US">
                <a:sym typeface="Arial" panose="020B0604020202020204" pitchFamily="34" charset="0"/>
              </a:rPr>
              <a:t>（</a:t>
            </a:r>
            <a:r>
              <a:rPr lang="en-US" altLang="zh-CN">
                <a:sym typeface="Arial" panose="020B0604020202020204" pitchFamily="34" charset="0"/>
              </a:rPr>
              <a:t>6</a:t>
            </a:r>
            <a:r>
              <a:rPr lang="zh-CN" altLang="en-US">
                <a:sym typeface="Arial" panose="020B0604020202020204" pitchFamily="34" charset="0"/>
              </a:rPr>
              <a:t>）查阅记录</a:t>
            </a:r>
            <a:endParaRPr lang="zh-CN" altLang="en-US"/>
          </a:p>
          <a:p>
            <a:pPr marL="457200" lvl="1" indent="0">
              <a:buFont typeface="Wingdings" panose="05000000000000000000" pitchFamily="2" charset="2"/>
              <a:buNone/>
            </a:pPr>
            <a:r>
              <a:rPr lang="zh-CN" altLang="en-US" sz="1800">
                <a:sym typeface="Arial" panose="020B0604020202020204" pitchFamily="34" charset="0"/>
              </a:rPr>
              <a:t>查阅与原系统有关的数据记录</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DF8395E5-609E-4E4E-93B5-2A50F8D5EA1B}"/>
              </a:ext>
            </a:extLst>
          </p:cNvPr>
          <p:cNvSpPr>
            <a:spLocks noGrp="1" noChangeArrowheads="1"/>
          </p:cNvSpPr>
          <p:nvPr>
            <p:ph type="title" idx="4294967295"/>
          </p:nvPr>
        </p:nvSpPr>
        <p:spPr/>
        <p:txBody>
          <a:bodyPr/>
          <a:lstStyle/>
          <a:p>
            <a:r>
              <a:rPr lang="zh-CN" altLang="en-US" sz="3600"/>
              <a:t>需求分析过程</a:t>
            </a:r>
          </a:p>
        </p:txBody>
      </p:sp>
      <p:sp>
        <p:nvSpPr>
          <p:cNvPr id="24578" name="Text Box 6">
            <a:extLst>
              <a:ext uri="{FF2B5EF4-FFF2-40B4-BE49-F238E27FC236}">
                <a16:creationId xmlns:a16="http://schemas.microsoft.com/office/drawing/2014/main" id="{76A3E9FD-5A1F-467E-8160-450C7E101101}"/>
              </a:ext>
            </a:extLst>
          </p:cNvPr>
          <p:cNvSpPr txBox="1">
            <a:spLocks noChangeArrowheads="1"/>
          </p:cNvSpPr>
          <p:nvPr/>
        </p:nvSpPr>
        <p:spPr bwMode="auto">
          <a:xfrm>
            <a:off x="3708400" y="5949950"/>
            <a:ext cx="1636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latin typeface="Times New Roman" panose="02020603050405020304" pitchFamily="18" charset="0"/>
              </a:rPr>
              <a:t>需求分析过程 </a:t>
            </a:r>
          </a:p>
        </p:txBody>
      </p:sp>
      <p:pic>
        <p:nvPicPr>
          <p:cNvPr id="24579" name="Picture 9">
            <a:extLst>
              <a:ext uri="{FF2B5EF4-FFF2-40B4-BE49-F238E27FC236}">
                <a16:creationId xmlns:a16="http://schemas.microsoft.com/office/drawing/2014/main" id="{A7D7A61C-963D-4F39-B06E-7010A710F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292225"/>
            <a:ext cx="773430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C3D8FCCA-6C8F-41CF-AD43-BF020209430F}"/>
              </a:ext>
            </a:extLst>
          </p:cNvPr>
          <p:cNvSpPr>
            <a:spLocks noGrp="1" noChangeArrowheads="1"/>
          </p:cNvSpPr>
          <p:nvPr>
            <p:ph type="title" idx="4294967295"/>
          </p:nvPr>
        </p:nvSpPr>
        <p:spPr/>
        <p:txBody>
          <a:bodyPr/>
          <a:lstStyle/>
          <a:p>
            <a:r>
              <a:rPr lang="en-US" altLang="zh-CN" sz="3600"/>
              <a:t>7.2  </a:t>
            </a:r>
            <a:r>
              <a:rPr lang="zh-CN" altLang="en-US" sz="3600"/>
              <a:t>需求分析</a:t>
            </a:r>
          </a:p>
        </p:txBody>
      </p:sp>
      <p:sp>
        <p:nvSpPr>
          <p:cNvPr id="25602" name="Rectangle 3">
            <a:extLst>
              <a:ext uri="{FF2B5EF4-FFF2-40B4-BE49-F238E27FC236}">
                <a16:creationId xmlns:a16="http://schemas.microsoft.com/office/drawing/2014/main" id="{8DFA2CDE-8EEC-412F-A0F9-76E5936E47C7}"/>
              </a:ext>
            </a:extLst>
          </p:cNvPr>
          <p:cNvSpPr>
            <a:spLocks noGrp="1" noChangeArrowheads="1"/>
          </p:cNvSpPr>
          <p:nvPr>
            <p:ph idx="4294967295"/>
          </p:nvPr>
        </p:nvSpPr>
        <p:spPr>
          <a:xfrm>
            <a:off x="720725" y="1079500"/>
            <a:ext cx="8229600" cy="4854575"/>
          </a:xfrm>
        </p:spPr>
        <p:txBody>
          <a:bodyPr/>
          <a:lstStyle/>
          <a:p>
            <a:pPr marL="0" indent="0">
              <a:lnSpc>
                <a:spcPct val="150000"/>
              </a:lnSpc>
              <a:buFont typeface="Wingdings" panose="05000000000000000000" pitchFamily="2" charset="2"/>
              <a:buNone/>
            </a:pPr>
            <a:r>
              <a:rPr lang="en-US" altLang="zh-CN"/>
              <a:t>7.2.1  </a:t>
            </a:r>
            <a:r>
              <a:rPr lang="zh-CN" altLang="en-US"/>
              <a:t>需求分析的任务</a:t>
            </a:r>
          </a:p>
          <a:p>
            <a:pPr marL="0" indent="0">
              <a:lnSpc>
                <a:spcPct val="150000"/>
              </a:lnSpc>
              <a:buFont typeface="Wingdings" panose="05000000000000000000" pitchFamily="2" charset="2"/>
              <a:buNone/>
            </a:pPr>
            <a:r>
              <a:rPr lang="en-US" altLang="zh-CN"/>
              <a:t>7.2.2  </a:t>
            </a:r>
            <a:r>
              <a:rPr lang="zh-CN" altLang="en-US"/>
              <a:t>需求分析的方法</a:t>
            </a:r>
          </a:p>
          <a:p>
            <a:pPr marL="0" indent="0">
              <a:lnSpc>
                <a:spcPct val="150000"/>
              </a:lnSpc>
              <a:buFont typeface="Wingdings" panose="05000000000000000000" pitchFamily="2" charset="2"/>
              <a:buNone/>
            </a:pPr>
            <a:r>
              <a:rPr lang="en-US" altLang="zh-CN">
                <a:solidFill>
                  <a:srgbClr val="00B050"/>
                </a:solidFill>
              </a:rPr>
              <a:t>7.2.3  </a:t>
            </a:r>
            <a:r>
              <a:rPr lang="zh-CN" altLang="en-US">
                <a:solidFill>
                  <a:srgbClr val="00B050"/>
                </a:solidFill>
              </a:rPr>
              <a:t>数据字典</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FE8F0C47-E005-4B44-8A5B-6229F989290D}"/>
              </a:ext>
            </a:extLst>
          </p:cNvPr>
          <p:cNvSpPr>
            <a:spLocks noGrp="1" noChangeArrowheads="1"/>
          </p:cNvSpPr>
          <p:nvPr>
            <p:ph type="title" idx="4294967295"/>
          </p:nvPr>
        </p:nvSpPr>
        <p:spPr/>
        <p:txBody>
          <a:bodyPr/>
          <a:lstStyle/>
          <a:p>
            <a:r>
              <a:rPr lang="en-US" altLang="zh-CN" sz="3600"/>
              <a:t>7.2.3  </a:t>
            </a:r>
            <a:r>
              <a:rPr lang="zh-CN" altLang="en-US" sz="3600"/>
              <a:t>数据字典</a:t>
            </a:r>
          </a:p>
        </p:txBody>
      </p:sp>
      <p:sp>
        <p:nvSpPr>
          <p:cNvPr id="44034" name="Rectangle 3">
            <a:extLst>
              <a:ext uri="{FF2B5EF4-FFF2-40B4-BE49-F238E27FC236}">
                <a16:creationId xmlns:a16="http://schemas.microsoft.com/office/drawing/2014/main" id="{A645C139-1964-4A1C-867B-651E0E578424}"/>
              </a:ext>
            </a:extLst>
          </p:cNvPr>
          <p:cNvSpPr>
            <a:spLocks noGrp="1"/>
          </p:cNvSpPr>
          <p:nvPr>
            <p:ph idx="4294967295"/>
          </p:nvPr>
        </p:nvSpPr>
        <p:spPr>
          <a:xfrm>
            <a:off x="457200" y="1098550"/>
            <a:ext cx="8435975" cy="5095875"/>
          </a:xfrm>
          <a:ln>
            <a:miter/>
          </a:ln>
        </p:spPr>
        <p:txBody>
          <a:bodyPr/>
          <a:lstStyle/>
          <a:p>
            <a:pPr>
              <a:lnSpc>
                <a:spcPct val="120000"/>
              </a:lnSpc>
            </a:pPr>
            <a:r>
              <a:rPr lang="zh-CN" altLang="en-US" noProof="1"/>
              <a:t>数据字典是关于数据库中</a:t>
            </a:r>
            <a:r>
              <a:rPr lang="zh-CN" altLang="en-US" noProof="1">
                <a:solidFill>
                  <a:srgbClr val="0066FF"/>
                </a:solidFill>
              </a:rPr>
              <a:t>数据的描述</a:t>
            </a:r>
            <a:r>
              <a:rPr lang="zh-CN" altLang="en-US" noProof="1"/>
              <a:t>，即元数据，不是数据本身</a:t>
            </a:r>
          </a:p>
          <a:p>
            <a:r>
              <a:rPr lang="zh-CN" altLang="en-US" noProof="1">
                <a:sym typeface="+mn-ea"/>
              </a:rPr>
              <a:t>数据字典的内容</a:t>
            </a:r>
            <a:endParaRPr lang="zh-CN" altLang="en-US" noProof="1"/>
          </a:p>
          <a:p>
            <a:pPr lvl="2" indent="-285750"/>
            <a:r>
              <a:rPr lang="zh-CN" altLang="en-US" sz="2565" noProof="1">
                <a:sym typeface="+mn-ea"/>
              </a:rPr>
              <a:t>数据项</a:t>
            </a:r>
            <a:endParaRPr lang="zh-CN" altLang="en-US" sz="2565" noProof="1"/>
          </a:p>
          <a:p>
            <a:pPr lvl="2" indent="-285750"/>
            <a:r>
              <a:rPr lang="zh-CN" altLang="en-US" sz="2565" noProof="1">
                <a:sym typeface="+mn-ea"/>
              </a:rPr>
              <a:t>数据结构</a:t>
            </a:r>
            <a:endParaRPr lang="zh-CN" altLang="en-US" sz="2565" noProof="1"/>
          </a:p>
          <a:p>
            <a:pPr lvl="2" indent="-285750"/>
            <a:r>
              <a:rPr lang="zh-CN" altLang="en-US" sz="2565" noProof="1">
                <a:sym typeface="+mn-ea"/>
              </a:rPr>
              <a:t>数据流</a:t>
            </a:r>
            <a:endParaRPr lang="zh-CN" altLang="en-US" sz="2565" noProof="1"/>
          </a:p>
          <a:p>
            <a:pPr lvl="2" indent="-285750"/>
            <a:r>
              <a:rPr lang="zh-CN" altLang="en-US" sz="2565" noProof="1">
                <a:sym typeface="+mn-ea"/>
              </a:rPr>
              <a:t>数据存储</a:t>
            </a:r>
            <a:endParaRPr lang="zh-CN" altLang="en-US" sz="2565" noProof="1"/>
          </a:p>
          <a:p>
            <a:pPr lvl="2" indent="-285750"/>
            <a:r>
              <a:rPr lang="zh-CN" altLang="en-US" sz="2565" noProof="1">
                <a:sym typeface="+mn-ea"/>
              </a:rPr>
              <a:t>处理过程</a:t>
            </a:r>
            <a:endParaRPr lang="zh-CN" altLang="en-US" noProof="1"/>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A0BDAD13-5870-4F3C-BD31-FA8115D2CFBF}"/>
              </a:ext>
            </a:extLst>
          </p:cNvPr>
          <p:cNvSpPr>
            <a:spLocks noGrp="1" noChangeArrowheads="1"/>
          </p:cNvSpPr>
          <p:nvPr>
            <p:ph type="title" idx="4294967295"/>
          </p:nvPr>
        </p:nvSpPr>
        <p:spPr/>
        <p:txBody>
          <a:bodyPr/>
          <a:lstStyle/>
          <a:p>
            <a:r>
              <a:rPr lang="zh-CN" altLang="en-US"/>
              <a:t>第七章  数据库设计</a:t>
            </a:r>
          </a:p>
        </p:txBody>
      </p:sp>
      <p:sp>
        <p:nvSpPr>
          <p:cNvPr id="27650" name="Rectangle 3">
            <a:extLst>
              <a:ext uri="{FF2B5EF4-FFF2-40B4-BE49-F238E27FC236}">
                <a16:creationId xmlns:a16="http://schemas.microsoft.com/office/drawing/2014/main" id="{08381120-3BB0-4906-A8BD-7B884E8FCDC5}"/>
              </a:ext>
            </a:extLst>
          </p:cNvPr>
          <p:cNvSpPr>
            <a:spLocks noGrp="1" noChangeArrowheads="1"/>
          </p:cNvSpPr>
          <p:nvPr>
            <p:ph idx="4294967295"/>
          </p:nvPr>
        </p:nvSpPr>
        <p:spPr>
          <a:xfrm>
            <a:off x="1022350" y="1079500"/>
            <a:ext cx="8229600" cy="4997450"/>
          </a:xfrm>
        </p:spPr>
        <p:txBody>
          <a:bodyPr/>
          <a:lstStyle/>
          <a:p>
            <a:pPr>
              <a:lnSpc>
                <a:spcPct val="150000"/>
              </a:lnSpc>
              <a:buFont typeface="Wingdings" panose="05000000000000000000" pitchFamily="2" charset="2"/>
              <a:buNone/>
            </a:pPr>
            <a:r>
              <a:rPr lang="en-US" altLang="zh-CN"/>
              <a:t>7.1  </a:t>
            </a:r>
            <a:r>
              <a:rPr lang="zh-CN" altLang="en-US"/>
              <a:t>数据库设计概述</a:t>
            </a:r>
          </a:p>
          <a:p>
            <a:pPr>
              <a:lnSpc>
                <a:spcPct val="150000"/>
              </a:lnSpc>
              <a:buFont typeface="Wingdings" panose="05000000000000000000" pitchFamily="2" charset="2"/>
              <a:buNone/>
            </a:pPr>
            <a:r>
              <a:rPr lang="en-US" altLang="zh-CN"/>
              <a:t>7.2  </a:t>
            </a:r>
            <a:r>
              <a:rPr lang="zh-CN" altLang="en-US"/>
              <a:t>需求分析</a:t>
            </a:r>
          </a:p>
          <a:p>
            <a:pPr>
              <a:lnSpc>
                <a:spcPct val="150000"/>
              </a:lnSpc>
              <a:buFont typeface="Wingdings" panose="05000000000000000000" pitchFamily="2" charset="2"/>
              <a:buNone/>
            </a:pPr>
            <a:r>
              <a:rPr lang="en-US" altLang="zh-CN">
                <a:solidFill>
                  <a:srgbClr val="0066FF"/>
                </a:solidFill>
              </a:rPr>
              <a:t>7.3  </a:t>
            </a:r>
            <a:r>
              <a:rPr lang="zh-CN" altLang="en-US">
                <a:solidFill>
                  <a:srgbClr val="0066FF"/>
                </a:solidFill>
              </a:rPr>
              <a:t>概念结构设计</a:t>
            </a:r>
          </a:p>
          <a:p>
            <a:pPr>
              <a:lnSpc>
                <a:spcPct val="150000"/>
              </a:lnSpc>
              <a:buFont typeface="Wingdings" panose="05000000000000000000" pitchFamily="2" charset="2"/>
              <a:buNone/>
            </a:pPr>
            <a:r>
              <a:rPr lang="en-US" altLang="zh-CN"/>
              <a:t>7.4  </a:t>
            </a:r>
            <a:r>
              <a:rPr lang="zh-CN" altLang="en-US"/>
              <a:t>逻辑结构设计</a:t>
            </a:r>
            <a:endParaRPr lang="en-US" altLang="zh-CN"/>
          </a:p>
          <a:p>
            <a:pPr>
              <a:lnSpc>
                <a:spcPct val="150000"/>
              </a:lnSpc>
              <a:buFont typeface="Wingdings" panose="05000000000000000000" pitchFamily="2" charset="2"/>
              <a:buNone/>
            </a:pPr>
            <a:r>
              <a:rPr lang="en-US" altLang="zh-CN"/>
              <a:t>7.5  </a:t>
            </a:r>
            <a:r>
              <a:rPr lang="zh-CN" altLang="en-US"/>
              <a:t>物理结构设计</a:t>
            </a:r>
            <a:endParaRPr lang="en-US" altLang="zh-CN"/>
          </a:p>
          <a:p>
            <a:pPr>
              <a:lnSpc>
                <a:spcPct val="150000"/>
              </a:lnSpc>
              <a:buFont typeface="Wingdings" panose="05000000000000000000" pitchFamily="2" charset="2"/>
              <a:buNone/>
            </a:pPr>
            <a:r>
              <a:rPr lang="en-US" altLang="zh-CN"/>
              <a:t>7.6  </a:t>
            </a:r>
            <a:r>
              <a:rPr lang="zh-CN" altLang="en-US"/>
              <a:t>数据库的实施和维护</a:t>
            </a:r>
          </a:p>
          <a:p>
            <a:pPr>
              <a:lnSpc>
                <a:spcPct val="150000"/>
              </a:lnSpc>
              <a:buFont typeface="Wingdings" panose="05000000000000000000" pitchFamily="2" charset="2"/>
              <a:buNone/>
            </a:pPr>
            <a:r>
              <a:rPr lang="en-US" altLang="zh-CN"/>
              <a:t>7.7  </a:t>
            </a:r>
            <a:r>
              <a:rPr lang="zh-CN" altLang="en-US"/>
              <a:t>小结</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2B5A4024-AD96-4495-A444-19A4E23F0F62}"/>
              </a:ext>
            </a:extLst>
          </p:cNvPr>
          <p:cNvSpPr>
            <a:spLocks noGrp="1" noChangeArrowheads="1"/>
          </p:cNvSpPr>
          <p:nvPr>
            <p:ph type="title" idx="4294967295"/>
          </p:nvPr>
        </p:nvSpPr>
        <p:spPr/>
        <p:txBody>
          <a:bodyPr/>
          <a:lstStyle/>
          <a:p>
            <a:r>
              <a:rPr lang="en-US" altLang="zh-CN" sz="3600"/>
              <a:t>7.3  </a:t>
            </a:r>
            <a:r>
              <a:rPr lang="zh-CN" altLang="en-US" sz="3600"/>
              <a:t>概念结构设计</a:t>
            </a:r>
          </a:p>
        </p:txBody>
      </p:sp>
      <p:sp>
        <p:nvSpPr>
          <p:cNvPr id="28674" name="Rectangle 3">
            <a:extLst>
              <a:ext uri="{FF2B5EF4-FFF2-40B4-BE49-F238E27FC236}">
                <a16:creationId xmlns:a16="http://schemas.microsoft.com/office/drawing/2014/main" id="{443F47DD-D7DB-4CA8-A9F5-5AE318E4921E}"/>
              </a:ext>
            </a:extLst>
          </p:cNvPr>
          <p:cNvSpPr>
            <a:spLocks noGrp="1" noChangeArrowheads="1"/>
          </p:cNvSpPr>
          <p:nvPr>
            <p:ph idx="4294967295"/>
          </p:nvPr>
        </p:nvSpPr>
        <p:spPr>
          <a:xfrm>
            <a:off x="720725" y="1079500"/>
            <a:ext cx="8229600" cy="4854575"/>
          </a:xfrm>
        </p:spPr>
        <p:txBody>
          <a:bodyPr/>
          <a:lstStyle/>
          <a:p>
            <a:pPr marL="0" indent="0">
              <a:lnSpc>
                <a:spcPct val="150000"/>
              </a:lnSpc>
              <a:buFont typeface="Wingdings" panose="05000000000000000000" pitchFamily="2" charset="2"/>
              <a:buNone/>
            </a:pPr>
            <a:r>
              <a:rPr lang="en-US" altLang="zh-CN">
                <a:solidFill>
                  <a:srgbClr val="00B050"/>
                </a:solidFill>
              </a:rPr>
              <a:t>7.3.1  </a:t>
            </a:r>
            <a:r>
              <a:rPr lang="zh-CN" altLang="en-US">
                <a:solidFill>
                  <a:srgbClr val="00B050"/>
                </a:solidFill>
              </a:rPr>
              <a:t>概念模型</a:t>
            </a:r>
          </a:p>
          <a:p>
            <a:pPr marL="0" indent="0">
              <a:lnSpc>
                <a:spcPct val="150000"/>
              </a:lnSpc>
              <a:buFont typeface="Wingdings" panose="05000000000000000000" pitchFamily="2" charset="2"/>
              <a:buNone/>
            </a:pPr>
            <a:r>
              <a:rPr lang="en-US" altLang="zh-CN"/>
              <a:t>7.3.2  E-R</a:t>
            </a:r>
            <a:r>
              <a:rPr lang="zh-CN" altLang="en-US"/>
              <a:t>模型</a:t>
            </a:r>
            <a:endParaRPr lang="en-US" altLang="zh-CN"/>
          </a:p>
          <a:p>
            <a:pPr marL="0" indent="0">
              <a:lnSpc>
                <a:spcPct val="150000"/>
              </a:lnSpc>
              <a:buFont typeface="Wingdings" panose="05000000000000000000" pitchFamily="2" charset="2"/>
              <a:buNone/>
            </a:pPr>
            <a:r>
              <a:rPr lang="zh-CN" altLang="en-US"/>
              <a:t>*</a:t>
            </a:r>
            <a:r>
              <a:rPr lang="en-US" altLang="zh-CN"/>
              <a:t>7.3.3  </a:t>
            </a:r>
            <a:r>
              <a:rPr lang="zh-CN" altLang="en-US"/>
              <a:t>扩展的</a:t>
            </a:r>
            <a:r>
              <a:rPr lang="en-US" altLang="zh-CN"/>
              <a:t>E-R</a:t>
            </a:r>
            <a:r>
              <a:rPr lang="zh-CN" altLang="en-US"/>
              <a:t>模型</a:t>
            </a:r>
          </a:p>
          <a:p>
            <a:pPr marL="0" indent="0">
              <a:lnSpc>
                <a:spcPct val="150000"/>
              </a:lnSpc>
              <a:buFont typeface="Wingdings" panose="05000000000000000000" pitchFamily="2" charset="2"/>
              <a:buNone/>
            </a:pPr>
            <a:r>
              <a:rPr lang="zh-CN" altLang="en-US"/>
              <a:t>*</a:t>
            </a:r>
            <a:r>
              <a:rPr lang="en-US" altLang="zh-CN"/>
              <a:t>7.3.4  UML</a:t>
            </a:r>
          </a:p>
          <a:p>
            <a:pPr marL="0" indent="0">
              <a:lnSpc>
                <a:spcPct val="150000"/>
              </a:lnSpc>
              <a:buFont typeface="Wingdings" panose="05000000000000000000" pitchFamily="2" charset="2"/>
              <a:buNone/>
            </a:pPr>
            <a:r>
              <a:rPr lang="en-US" altLang="zh-CN"/>
              <a:t>7.3.5    </a:t>
            </a:r>
            <a:r>
              <a:rPr lang="zh-CN" altLang="en-US"/>
              <a:t>概念结构设计</a:t>
            </a:r>
          </a:p>
          <a:p>
            <a:pPr marL="0" indent="0"/>
            <a:endParaRPr lang="en-US" altLang="zh-CN"/>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6EC23986-C18C-467E-9193-3D9AC7473054}"/>
              </a:ext>
            </a:extLst>
          </p:cNvPr>
          <p:cNvSpPr>
            <a:spLocks noGrp="1" noChangeArrowheads="1"/>
          </p:cNvSpPr>
          <p:nvPr>
            <p:ph type="title" idx="4294967295"/>
          </p:nvPr>
        </p:nvSpPr>
        <p:spPr/>
        <p:txBody>
          <a:bodyPr/>
          <a:lstStyle/>
          <a:p>
            <a:r>
              <a:rPr lang="en-US" altLang="zh-CN" sz="3600"/>
              <a:t>7.3.1 </a:t>
            </a:r>
            <a:r>
              <a:rPr lang="zh-CN" altLang="en-US" sz="3600"/>
              <a:t>概念模型</a:t>
            </a:r>
          </a:p>
        </p:txBody>
      </p:sp>
      <p:sp>
        <p:nvSpPr>
          <p:cNvPr id="29698" name="Rectangle 3">
            <a:extLst>
              <a:ext uri="{FF2B5EF4-FFF2-40B4-BE49-F238E27FC236}">
                <a16:creationId xmlns:a16="http://schemas.microsoft.com/office/drawing/2014/main" id="{53E64A51-9933-4E97-86E0-F289391F6577}"/>
              </a:ext>
            </a:extLst>
          </p:cNvPr>
          <p:cNvSpPr>
            <a:spLocks noGrp="1" noChangeArrowheads="1"/>
          </p:cNvSpPr>
          <p:nvPr>
            <p:ph idx="4294967295"/>
          </p:nvPr>
        </p:nvSpPr>
        <p:spPr>
          <a:xfrm>
            <a:off x="241300" y="908050"/>
            <a:ext cx="8651875" cy="5095875"/>
          </a:xfrm>
        </p:spPr>
        <p:txBody>
          <a:bodyPr/>
          <a:lstStyle/>
          <a:p>
            <a:pPr>
              <a:lnSpc>
                <a:spcPct val="110000"/>
              </a:lnSpc>
              <a:spcBef>
                <a:spcPct val="0"/>
              </a:spcBef>
            </a:pPr>
            <a:r>
              <a:rPr lang="zh-CN" altLang="en-US"/>
              <a:t>将需求分析得到的用户需求抽象为信息结构（即概念模型）的过程就是概念结构设计</a:t>
            </a:r>
            <a:endParaRPr lang="en-US" altLang="zh-CN"/>
          </a:p>
          <a:p>
            <a:pPr>
              <a:lnSpc>
                <a:spcPct val="110000"/>
              </a:lnSpc>
              <a:spcBef>
                <a:spcPct val="0"/>
              </a:spcBef>
            </a:pPr>
            <a:endParaRPr lang="zh-CN" altLang="en-US"/>
          </a:p>
          <a:p>
            <a:pPr>
              <a:lnSpc>
                <a:spcPct val="110000"/>
              </a:lnSpc>
              <a:spcBef>
                <a:spcPct val="0"/>
              </a:spcBef>
            </a:pPr>
            <a:endParaRPr lang="zh-CN" altLang="en-US"/>
          </a:p>
          <a:p>
            <a:pPr>
              <a:lnSpc>
                <a:spcPct val="110000"/>
              </a:lnSpc>
              <a:spcBef>
                <a:spcPct val="0"/>
              </a:spcBef>
            </a:pPr>
            <a:r>
              <a:rPr lang="zh-CN" altLang="en-US"/>
              <a:t>描述概念模型的工具</a:t>
            </a:r>
          </a:p>
          <a:p>
            <a:pPr lvl="1">
              <a:lnSpc>
                <a:spcPct val="110000"/>
              </a:lnSpc>
              <a:spcBef>
                <a:spcPct val="0"/>
              </a:spcBef>
            </a:pPr>
            <a:r>
              <a:rPr lang="en-US" altLang="zh-CN"/>
              <a:t>E-R</a:t>
            </a:r>
            <a:r>
              <a:rPr lang="zh-CN" altLang="en-US"/>
              <a:t>模型</a:t>
            </a:r>
            <a:endParaRPr lang="en-US" altLang="zh-CN"/>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8D41CE8E-19C0-4F55-9719-6EA872E2D9B1}"/>
              </a:ext>
            </a:extLst>
          </p:cNvPr>
          <p:cNvSpPr>
            <a:spLocks noGrp="1" noChangeArrowheads="1"/>
          </p:cNvSpPr>
          <p:nvPr>
            <p:ph type="title" idx="4294967295"/>
          </p:nvPr>
        </p:nvSpPr>
        <p:spPr/>
        <p:txBody>
          <a:bodyPr/>
          <a:lstStyle/>
          <a:p>
            <a:r>
              <a:rPr lang="en-US" altLang="zh-CN" sz="3600"/>
              <a:t>7.3  </a:t>
            </a:r>
            <a:r>
              <a:rPr lang="zh-CN" altLang="en-US" sz="3600"/>
              <a:t>概念结构设计</a:t>
            </a:r>
          </a:p>
        </p:txBody>
      </p:sp>
      <p:sp>
        <p:nvSpPr>
          <p:cNvPr id="30722" name="Rectangle 3">
            <a:extLst>
              <a:ext uri="{FF2B5EF4-FFF2-40B4-BE49-F238E27FC236}">
                <a16:creationId xmlns:a16="http://schemas.microsoft.com/office/drawing/2014/main" id="{CCAFDA3A-E441-447D-8758-1B0570DCE4BE}"/>
              </a:ext>
            </a:extLst>
          </p:cNvPr>
          <p:cNvSpPr>
            <a:spLocks noGrp="1" noChangeArrowheads="1"/>
          </p:cNvSpPr>
          <p:nvPr>
            <p:ph idx="4294967295"/>
          </p:nvPr>
        </p:nvSpPr>
        <p:spPr>
          <a:xfrm>
            <a:off x="720725" y="1079500"/>
            <a:ext cx="8229600" cy="4854575"/>
          </a:xfrm>
        </p:spPr>
        <p:txBody>
          <a:bodyPr/>
          <a:lstStyle/>
          <a:p>
            <a:pPr marL="0" indent="0">
              <a:lnSpc>
                <a:spcPct val="150000"/>
              </a:lnSpc>
              <a:buFont typeface="Wingdings" panose="05000000000000000000" pitchFamily="2" charset="2"/>
              <a:buNone/>
            </a:pPr>
            <a:r>
              <a:rPr lang="en-US" altLang="zh-CN"/>
              <a:t>7.3.1  </a:t>
            </a:r>
            <a:r>
              <a:rPr lang="zh-CN" altLang="en-US"/>
              <a:t>概念结构</a:t>
            </a:r>
          </a:p>
          <a:p>
            <a:pPr marL="0" indent="0" eaLnBrk="1" hangingPunct="1">
              <a:lnSpc>
                <a:spcPct val="150000"/>
              </a:lnSpc>
              <a:buFont typeface="Wingdings" panose="05000000000000000000" pitchFamily="2" charset="2"/>
              <a:buNone/>
            </a:pPr>
            <a:r>
              <a:rPr lang="en-US" altLang="zh-CN">
                <a:solidFill>
                  <a:srgbClr val="00B050"/>
                </a:solidFill>
              </a:rPr>
              <a:t>7.3.2  E-R</a:t>
            </a:r>
            <a:r>
              <a:rPr lang="zh-CN" altLang="en-US">
                <a:solidFill>
                  <a:srgbClr val="00B050"/>
                </a:solidFill>
              </a:rPr>
              <a:t>模型</a:t>
            </a:r>
            <a:endParaRPr lang="en-US" altLang="zh-CN">
              <a:solidFill>
                <a:srgbClr val="00B050"/>
              </a:solidFill>
            </a:endParaRPr>
          </a:p>
          <a:p>
            <a:pPr marL="0" indent="0">
              <a:lnSpc>
                <a:spcPct val="150000"/>
              </a:lnSpc>
              <a:buFont typeface="Wingdings" panose="05000000000000000000" pitchFamily="2" charset="2"/>
              <a:buNone/>
            </a:pPr>
            <a:r>
              <a:rPr lang="zh-CN" altLang="en-US"/>
              <a:t>*</a:t>
            </a:r>
            <a:r>
              <a:rPr lang="en-US" altLang="zh-CN"/>
              <a:t>7.3.3  </a:t>
            </a:r>
            <a:r>
              <a:rPr lang="zh-CN" altLang="en-US"/>
              <a:t>扩展的</a:t>
            </a:r>
            <a:r>
              <a:rPr lang="en-US" altLang="zh-CN"/>
              <a:t>E-R</a:t>
            </a:r>
            <a:r>
              <a:rPr lang="zh-CN" altLang="en-US"/>
              <a:t>模型</a:t>
            </a:r>
          </a:p>
          <a:p>
            <a:pPr marL="0" indent="0">
              <a:lnSpc>
                <a:spcPct val="150000"/>
              </a:lnSpc>
              <a:buFont typeface="Wingdings" panose="05000000000000000000" pitchFamily="2" charset="2"/>
              <a:buNone/>
            </a:pPr>
            <a:r>
              <a:rPr lang="zh-CN" altLang="en-US"/>
              <a:t>*</a:t>
            </a:r>
            <a:r>
              <a:rPr lang="en-US" altLang="zh-CN"/>
              <a:t>7.3.4  UML</a:t>
            </a:r>
          </a:p>
          <a:p>
            <a:pPr marL="0" indent="0">
              <a:lnSpc>
                <a:spcPct val="150000"/>
              </a:lnSpc>
              <a:buFont typeface="Wingdings" panose="05000000000000000000" pitchFamily="2" charset="2"/>
              <a:buNone/>
            </a:pPr>
            <a:r>
              <a:rPr lang="en-US" altLang="zh-CN"/>
              <a:t>7.3.5    </a:t>
            </a:r>
            <a:r>
              <a:rPr lang="zh-CN" altLang="en-US"/>
              <a:t>概念结构设计</a:t>
            </a:r>
          </a:p>
          <a:p>
            <a:pPr marL="0" indent="0"/>
            <a:endParaRPr lang="en-US" altLang="zh-C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a:extLst>
              <a:ext uri="{FF2B5EF4-FFF2-40B4-BE49-F238E27FC236}">
                <a16:creationId xmlns:a16="http://schemas.microsoft.com/office/drawing/2014/main" id="{39F5AB99-AE79-4BA7-8A24-76790627F1BB}"/>
              </a:ext>
            </a:extLst>
          </p:cNvPr>
          <p:cNvSpPr>
            <a:spLocks noGrp="1" noChangeArrowheads="1"/>
          </p:cNvSpPr>
          <p:nvPr>
            <p:ph type="title" idx="4294967295"/>
          </p:nvPr>
        </p:nvSpPr>
        <p:spPr/>
        <p:txBody>
          <a:bodyPr/>
          <a:lstStyle/>
          <a:p>
            <a:r>
              <a:rPr lang="en-US" altLang="zh-CN" sz="3600"/>
              <a:t>7.3.2  E-R</a:t>
            </a:r>
            <a:r>
              <a:rPr lang="zh-CN" altLang="en-US" sz="3600"/>
              <a:t>模型</a:t>
            </a:r>
          </a:p>
        </p:txBody>
      </p:sp>
      <p:sp>
        <p:nvSpPr>
          <p:cNvPr id="31746" name="内容占位符 2">
            <a:extLst>
              <a:ext uri="{FF2B5EF4-FFF2-40B4-BE49-F238E27FC236}">
                <a16:creationId xmlns:a16="http://schemas.microsoft.com/office/drawing/2014/main" id="{5D580C8E-F041-4643-B495-0F9F7AB04AFB}"/>
              </a:ext>
            </a:extLst>
          </p:cNvPr>
          <p:cNvSpPr>
            <a:spLocks noGrp="1" noChangeArrowheads="1"/>
          </p:cNvSpPr>
          <p:nvPr>
            <p:ph idx="4294967295"/>
          </p:nvPr>
        </p:nvSpPr>
        <p:spPr>
          <a:xfrm>
            <a:off x="457200" y="1098550"/>
            <a:ext cx="8435975" cy="5095875"/>
          </a:xfrm>
        </p:spPr>
        <p:txBody>
          <a:bodyPr/>
          <a:lstStyle/>
          <a:p>
            <a:pPr>
              <a:lnSpc>
                <a:spcPct val="125000"/>
              </a:lnSpc>
              <a:buFont typeface="Wingdings" panose="05000000000000000000" pitchFamily="2" charset="2"/>
              <a:buNone/>
            </a:pPr>
            <a:r>
              <a:rPr lang="en-US" altLang="zh-CN"/>
              <a:t>1. </a:t>
            </a:r>
            <a:r>
              <a:rPr lang="zh-CN" altLang="en-US"/>
              <a:t>实体之间的联系</a:t>
            </a:r>
            <a:endParaRPr lang="en-US" altLang="zh-CN"/>
          </a:p>
          <a:p>
            <a:pPr lvl="1">
              <a:lnSpc>
                <a:spcPct val="125000"/>
              </a:lnSpc>
              <a:buFont typeface="Wingdings" panose="05000000000000000000" pitchFamily="2" charset="2"/>
              <a:buNone/>
            </a:pPr>
            <a:r>
              <a:rPr lang="zh-CN" altLang="en-US"/>
              <a:t>（</a:t>
            </a:r>
            <a:r>
              <a:rPr lang="en-US" altLang="zh-CN"/>
              <a:t>1</a:t>
            </a:r>
            <a:r>
              <a:rPr lang="zh-CN" altLang="en-US"/>
              <a:t>）两个实体型之间的联系：</a:t>
            </a:r>
          </a:p>
          <a:p>
            <a:pPr lvl="2">
              <a:lnSpc>
                <a:spcPct val="125000"/>
              </a:lnSpc>
              <a:buSzPct val="87000"/>
              <a:buFont typeface="Arial" panose="020B0604020202020204" pitchFamily="34" charset="0"/>
              <a:buNone/>
            </a:pPr>
            <a:r>
              <a:rPr lang="zh-CN" altLang="en-US" sz="2400"/>
              <a:t>①一对一联系（</a:t>
            </a:r>
            <a:r>
              <a:rPr lang="en-US" altLang="zh-CN" sz="2400"/>
              <a:t>1∶1</a:t>
            </a:r>
            <a:r>
              <a:rPr lang="zh-CN" altLang="en-US" sz="2400"/>
              <a:t>）</a:t>
            </a:r>
            <a:endParaRPr lang="en-US" altLang="zh-CN" sz="2400"/>
          </a:p>
          <a:p>
            <a:pPr lvl="2">
              <a:lnSpc>
                <a:spcPct val="125000"/>
              </a:lnSpc>
              <a:buSzPct val="87000"/>
              <a:buFont typeface="Arial" panose="020B0604020202020204" pitchFamily="34" charset="0"/>
              <a:buNone/>
            </a:pPr>
            <a:r>
              <a:rPr lang="zh-CN" altLang="en-US" sz="2400"/>
              <a:t>②一对多联系（</a:t>
            </a:r>
            <a:r>
              <a:rPr lang="en-US" altLang="zh-CN" sz="2400"/>
              <a:t>1∶</a:t>
            </a:r>
            <a:r>
              <a:rPr lang="en-US" altLang="zh-CN" sz="2400" i="1"/>
              <a:t>n</a:t>
            </a:r>
            <a:r>
              <a:rPr lang="zh-CN" altLang="en-US" sz="2400"/>
              <a:t>）</a:t>
            </a:r>
            <a:endParaRPr lang="en-US" altLang="zh-CN" sz="2400"/>
          </a:p>
          <a:p>
            <a:pPr lvl="2">
              <a:lnSpc>
                <a:spcPct val="125000"/>
              </a:lnSpc>
              <a:buSzPct val="87000"/>
              <a:buFont typeface="Arial" panose="020B0604020202020204" pitchFamily="34" charset="0"/>
              <a:buNone/>
            </a:pPr>
            <a:r>
              <a:rPr lang="zh-CN" altLang="en-US" sz="2400"/>
              <a:t>③多对多联系（</a:t>
            </a:r>
            <a:r>
              <a:rPr lang="en-US" altLang="zh-CN" sz="2400" i="1"/>
              <a:t>m</a:t>
            </a:r>
            <a:r>
              <a:rPr lang="en-US" altLang="zh-CN" sz="2400"/>
              <a:t>∶</a:t>
            </a:r>
            <a:r>
              <a:rPr lang="en-US" altLang="zh-CN" sz="2400" i="1"/>
              <a:t>n</a:t>
            </a:r>
            <a:r>
              <a:rPr lang="zh-CN" altLang="en-US" sz="2400"/>
              <a:t>）</a:t>
            </a:r>
          </a:p>
          <a:p>
            <a:pPr lvl="2">
              <a:lnSpc>
                <a:spcPct val="125000"/>
              </a:lnSpc>
              <a:buSzPct val="87000"/>
              <a:buFont typeface="Wingdings" panose="05000000000000000000" pitchFamily="2" charset="2"/>
              <a:buChar char="l"/>
            </a:pPr>
            <a:endParaRPr lang="zh-CN" altLang="en-US"/>
          </a:p>
          <a:p>
            <a:pPr lvl="2">
              <a:lnSpc>
                <a:spcPct val="125000"/>
              </a:lnSpc>
              <a:buSzPct val="87000"/>
              <a:buFont typeface="Wingdings" panose="05000000000000000000" pitchFamily="2" charset="2"/>
              <a:buChar char="l"/>
            </a:pPr>
            <a:endParaRPr lang="en-US" altLang="zh-CN"/>
          </a:p>
          <a:p>
            <a:endParaRPr lang="zh-CN"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a:extLst>
              <a:ext uri="{FF2B5EF4-FFF2-40B4-BE49-F238E27FC236}">
                <a16:creationId xmlns:a16="http://schemas.microsoft.com/office/drawing/2014/main" id="{D868315F-4F26-4955-AFEA-01325841F7B3}"/>
              </a:ext>
            </a:extLst>
          </p:cNvPr>
          <p:cNvSpPr>
            <a:spLocks noGrp="1" noChangeArrowheads="1"/>
          </p:cNvSpPr>
          <p:nvPr>
            <p:custDataLst>
              <p:tags r:id="rId2"/>
            </p:custDataLst>
          </p:nvPr>
        </p:nvSpPr>
        <p:spPr bwMode="auto">
          <a:xfrm>
            <a:off x="836613" y="244475"/>
            <a:ext cx="72485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800" b="1">
                <a:solidFill>
                  <a:schemeClr val="bg1"/>
                </a:solidFill>
                <a:ea typeface="黑体" panose="02010609060101010101" pitchFamily="49" charset="-122"/>
              </a:rPr>
              <a:t>7.1  </a:t>
            </a:r>
            <a:r>
              <a:rPr lang="zh-CN" altLang="en-US" sz="2800" b="1">
                <a:solidFill>
                  <a:schemeClr val="bg1"/>
                </a:solidFill>
                <a:ea typeface="黑体" panose="02010609060101010101" pitchFamily="49" charset="-122"/>
              </a:rPr>
              <a:t>数据库设计概述</a:t>
            </a:r>
          </a:p>
        </p:txBody>
      </p:sp>
      <p:sp>
        <p:nvSpPr>
          <p:cNvPr id="5122" name="内容占位符 2">
            <a:extLst>
              <a:ext uri="{FF2B5EF4-FFF2-40B4-BE49-F238E27FC236}">
                <a16:creationId xmlns:a16="http://schemas.microsoft.com/office/drawing/2014/main" id="{33503F54-B88A-40C5-93EA-659A1022E41F}"/>
              </a:ext>
            </a:extLst>
          </p:cNvPr>
          <p:cNvSpPr>
            <a:spLocks noGrp="1" noChangeArrowheads="1"/>
          </p:cNvSpPr>
          <p:nvPr>
            <p:custDataLst>
              <p:tags r:id="rId3"/>
            </p:custDataLst>
          </p:nvPr>
        </p:nvSpPr>
        <p:spPr bwMode="auto">
          <a:xfrm>
            <a:off x="339725" y="1166813"/>
            <a:ext cx="8361363"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ts val="1800"/>
              </a:spcBef>
              <a:buClr>
                <a:schemeClr val="tx1"/>
              </a:buClr>
              <a:buSzPct val="60000"/>
              <a:buFont typeface="Wingdings" panose="05000000000000000000" pitchFamily="2" charset="2"/>
              <a:buNone/>
            </a:pPr>
            <a:r>
              <a:rPr lang="en-US" altLang="zh-CN" sz="2000">
                <a:ea typeface="黑体" panose="02010609060101010101" pitchFamily="49" charset="-122"/>
              </a:rPr>
              <a:t>       </a:t>
            </a:r>
            <a:r>
              <a:rPr lang="zh-CN" altLang="en-US" sz="2400" b="1">
                <a:ea typeface="黑体" panose="02010609060101010101" pitchFamily="49" charset="-122"/>
              </a:rPr>
              <a:t>数据库设计</a:t>
            </a:r>
            <a:r>
              <a:rPr lang="zh-CN" altLang="en-US" sz="2400">
                <a:ea typeface="黑体" panose="02010609060101010101" pitchFamily="49" charset="-122"/>
              </a:rPr>
              <a:t>：对于一个给定的应用环境，</a:t>
            </a:r>
            <a:r>
              <a:rPr lang="zh-CN" altLang="en-US" sz="2400">
                <a:solidFill>
                  <a:srgbClr val="0066FF"/>
                </a:solidFill>
                <a:ea typeface="黑体" panose="02010609060101010101" pitchFamily="49" charset="-122"/>
              </a:rPr>
              <a:t>构造（设计）优化的数据库</a:t>
            </a:r>
            <a:r>
              <a:rPr lang="zh-CN" altLang="en-US" sz="2400" u="sng">
                <a:solidFill>
                  <a:srgbClr val="0066FF"/>
                </a:solidFill>
                <a:ea typeface="黑体" panose="02010609060101010101" pitchFamily="49" charset="-122"/>
              </a:rPr>
              <a:t>逻辑模式</a:t>
            </a:r>
            <a:r>
              <a:rPr lang="zh-CN" altLang="en-US" sz="2400">
                <a:solidFill>
                  <a:srgbClr val="0066FF"/>
                </a:solidFill>
                <a:ea typeface="黑体" panose="02010609060101010101" pitchFamily="49" charset="-122"/>
              </a:rPr>
              <a:t>和</a:t>
            </a:r>
            <a:r>
              <a:rPr lang="zh-CN" altLang="en-US" sz="2400" u="sng">
                <a:solidFill>
                  <a:srgbClr val="0066FF"/>
                </a:solidFill>
                <a:ea typeface="黑体" panose="02010609060101010101" pitchFamily="49" charset="-122"/>
              </a:rPr>
              <a:t>物理结构</a:t>
            </a:r>
            <a:r>
              <a:rPr lang="zh-CN" altLang="en-US" sz="2400">
                <a:ea typeface="黑体" panose="02010609060101010101" pitchFamily="49" charset="-122"/>
              </a:rPr>
              <a:t>，并据此</a:t>
            </a:r>
            <a:r>
              <a:rPr lang="zh-CN" altLang="en-US" sz="2400">
                <a:solidFill>
                  <a:srgbClr val="0066FF"/>
                </a:solidFill>
                <a:ea typeface="黑体" panose="02010609060101010101" pitchFamily="49" charset="-122"/>
              </a:rPr>
              <a:t>建立</a:t>
            </a:r>
            <a:r>
              <a:rPr lang="zh-CN" altLang="en-US" sz="2400" u="sng">
                <a:solidFill>
                  <a:srgbClr val="0066FF"/>
                </a:solidFill>
                <a:ea typeface="黑体" panose="02010609060101010101" pitchFamily="49" charset="-122"/>
              </a:rPr>
              <a:t>数据库</a:t>
            </a:r>
            <a:r>
              <a:rPr lang="zh-CN" altLang="en-US" sz="2400">
                <a:solidFill>
                  <a:srgbClr val="0066FF"/>
                </a:solidFill>
                <a:ea typeface="黑体" panose="02010609060101010101" pitchFamily="49" charset="-122"/>
              </a:rPr>
              <a:t>及其</a:t>
            </a:r>
            <a:r>
              <a:rPr lang="zh-CN" altLang="en-US" sz="2400" u="sng">
                <a:solidFill>
                  <a:srgbClr val="0066FF"/>
                </a:solidFill>
                <a:ea typeface="黑体" panose="02010609060101010101" pitchFamily="49" charset="-122"/>
              </a:rPr>
              <a:t>应用系统</a:t>
            </a:r>
            <a:r>
              <a:rPr lang="zh-CN" altLang="en-US" sz="2400">
                <a:ea typeface="黑体" panose="02010609060101010101" pitchFamily="49" charset="-122"/>
              </a:rPr>
              <a:t>，使之能够有效地存储和管理数据，满足各种用户的应用需求（包括</a:t>
            </a:r>
            <a:r>
              <a:rPr lang="zh-CN" altLang="en-US" sz="2400" u="sng">
                <a:ea typeface="黑体" panose="02010609060101010101" pitchFamily="49" charset="-122"/>
              </a:rPr>
              <a:t>信息管理</a:t>
            </a:r>
            <a:r>
              <a:rPr lang="zh-CN" altLang="en-US" sz="2400">
                <a:ea typeface="黑体" panose="02010609060101010101" pitchFamily="49" charset="-122"/>
              </a:rPr>
              <a:t>要求和</a:t>
            </a:r>
            <a:r>
              <a:rPr lang="zh-CN" altLang="en-US" sz="2400" u="sng">
                <a:ea typeface="黑体" panose="02010609060101010101" pitchFamily="49" charset="-122"/>
              </a:rPr>
              <a:t>数据操作</a:t>
            </a:r>
            <a:r>
              <a:rPr lang="zh-CN" altLang="en-US" sz="2400">
                <a:ea typeface="黑体" panose="02010609060101010101" pitchFamily="49" charset="-122"/>
              </a:rPr>
              <a:t>要求）。</a:t>
            </a:r>
          </a:p>
          <a:p>
            <a:pPr>
              <a:lnSpc>
                <a:spcPct val="150000"/>
              </a:lnSpc>
              <a:spcBef>
                <a:spcPts val="1800"/>
              </a:spcBef>
              <a:buClr>
                <a:schemeClr val="tx1"/>
              </a:buClr>
              <a:buSzPct val="60000"/>
              <a:buFont typeface="Wingdings" panose="05000000000000000000" pitchFamily="2" charset="2"/>
              <a:buNone/>
            </a:pPr>
            <a:endParaRPr lang="zh-CN" altLang="en-US" sz="2000">
              <a:ea typeface="黑体" panose="02010609060101010101" pitchFamily="49" charset="-122"/>
            </a:endParaRPr>
          </a:p>
          <a:p>
            <a:pPr lvl="1">
              <a:lnSpc>
                <a:spcPct val="150000"/>
              </a:lnSpc>
              <a:buClr>
                <a:schemeClr val="tx1"/>
              </a:buClr>
              <a:buSzPct val="100000"/>
              <a:buFont typeface="Wingdings" panose="05000000000000000000" pitchFamily="2" charset="2"/>
              <a:buChar char="n"/>
            </a:pPr>
            <a:r>
              <a:rPr lang="zh-CN" altLang="en-US" sz="2000">
                <a:ea typeface="黑体" panose="02010609060101010101" pitchFamily="49" charset="-122"/>
              </a:rPr>
              <a:t>信息管理要求：在数据库中应该存储和管理哪些</a:t>
            </a:r>
            <a:r>
              <a:rPr lang="zh-CN" altLang="en-US" sz="2000" i="1">
                <a:ea typeface="黑体" panose="02010609060101010101" pitchFamily="49" charset="-122"/>
              </a:rPr>
              <a:t>数据对象</a:t>
            </a:r>
            <a:r>
              <a:rPr lang="zh-CN" altLang="en-US" sz="2000">
                <a:ea typeface="黑体" panose="02010609060101010101" pitchFamily="49" charset="-122"/>
              </a:rPr>
              <a:t> 。</a:t>
            </a:r>
          </a:p>
          <a:p>
            <a:pPr lvl="1">
              <a:lnSpc>
                <a:spcPct val="150000"/>
              </a:lnSpc>
              <a:buClr>
                <a:schemeClr val="tx1"/>
              </a:buClr>
              <a:buSzPct val="100000"/>
              <a:buFont typeface="Wingdings" panose="05000000000000000000" pitchFamily="2" charset="2"/>
              <a:buChar char="n"/>
            </a:pPr>
            <a:r>
              <a:rPr lang="zh-CN" altLang="en-US" sz="2000">
                <a:ea typeface="黑体" panose="02010609060101010101" pitchFamily="49" charset="-122"/>
              </a:rPr>
              <a:t>数据操作要求：对数据对象需要进行哪些</a:t>
            </a:r>
            <a:r>
              <a:rPr lang="zh-CN" altLang="en-US" sz="2000" i="1">
                <a:ea typeface="黑体" panose="02010609060101010101" pitchFamily="49" charset="-122"/>
              </a:rPr>
              <a:t>操作</a:t>
            </a:r>
            <a:r>
              <a:rPr lang="zh-CN" altLang="en-US" sz="2000">
                <a:ea typeface="黑体" panose="02010609060101010101" pitchFamily="49" charset="-122"/>
              </a:rPr>
              <a:t>（如查询、增、删、改、统计等操作）。 </a:t>
            </a:r>
          </a:p>
        </p:txBody>
      </p:sp>
    </p:spTree>
    <p:custDataLst>
      <p:tags r:id="rId1"/>
    </p:custData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a:extLst>
              <a:ext uri="{FF2B5EF4-FFF2-40B4-BE49-F238E27FC236}">
                <a16:creationId xmlns:a16="http://schemas.microsoft.com/office/drawing/2014/main" id="{074486F6-5810-4EBE-8C6F-D0410226D056}"/>
              </a:ext>
            </a:extLst>
          </p:cNvPr>
          <p:cNvSpPr>
            <a:spLocks noGrp="1" noChangeArrowheads="1"/>
          </p:cNvSpPr>
          <p:nvPr>
            <p:ph type="title" idx="4294967295"/>
          </p:nvPr>
        </p:nvSpPr>
        <p:spPr/>
        <p:txBody>
          <a:bodyPr/>
          <a:lstStyle/>
          <a:p>
            <a:r>
              <a:rPr lang="en-US" altLang="zh-CN" sz="3600"/>
              <a:t>E-R</a:t>
            </a:r>
            <a:r>
              <a:rPr lang="zh-CN" altLang="en-US" sz="3600"/>
              <a:t>模型（续）</a:t>
            </a:r>
          </a:p>
        </p:txBody>
      </p:sp>
      <p:sp>
        <p:nvSpPr>
          <p:cNvPr id="35842" name="内容占位符 2">
            <a:extLst>
              <a:ext uri="{FF2B5EF4-FFF2-40B4-BE49-F238E27FC236}">
                <a16:creationId xmlns:a16="http://schemas.microsoft.com/office/drawing/2014/main" id="{B23CC274-FFCE-4DC8-A30D-8818F4621110}"/>
              </a:ext>
            </a:extLst>
          </p:cNvPr>
          <p:cNvSpPr>
            <a:spLocks noGrp="1"/>
          </p:cNvSpPr>
          <p:nvPr>
            <p:ph idx="4294967295"/>
          </p:nvPr>
        </p:nvSpPr>
        <p:spPr>
          <a:xfrm>
            <a:off x="34925" y="1212850"/>
            <a:ext cx="8435975" cy="5095875"/>
          </a:xfrm>
          <a:ln>
            <a:miter/>
          </a:ln>
        </p:spPr>
        <p:txBody>
          <a:bodyPr/>
          <a:lstStyle/>
          <a:p>
            <a:pPr lvl="2">
              <a:lnSpc>
                <a:spcPct val="120000"/>
              </a:lnSpc>
              <a:buSzPct val="87000"/>
              <a:buFont typeface="Arial" panose="020B0604020202020204" pitchFamily="34" charset="0"/>
              <a:buNone/>
            </a:pPr>
            <a:r>
              <a:rPr lang="zh-CN" altLang="en-US" sz="2000" noProof="1"/>
              <a:t>①</a:t>
            </a:r>
            <a:r>
              <a:rPr lang="zh-CN" altLang="en-US" noProof="1"/>
              <a:t>一对一联系（</a:t>
            </a:r>
            <a:r>
              <a:rPr lang="en-US" altLang="zh-CN" noProof="1"/>
              <a:t>1∶1</a:t>
            </a:r>
            <a:r>
              <a:rPr lang="zh-CN" altLang="en-US" noProof="1"/>
              <a:t>）</a:t>
            </a:r>
          </a:p>
          <a:p>
            <a:pPr lvl="3">
              <a:lnSpc>
                <a:spcPct val="120000"/>
              </a:lnSpc>
              <a:buFont typeface="Wingdings" panose="05000000000000000000" pitchFamily="2" charset="2"/>
              <a:buChar char="Ø"/>
            </a:pPr>
            <a:r>
              <a:rPr lang="zh-CN" altLang="en-US" sz="2200" noProof="1"/>
              <a:t>如果对于实体集</a:t>
            </a:r>
            <a:r>
              <a:rPr lang="en-US" altLang="zh-CN" sz="2200" i="1" noProof="1"/>
              <a:t>A</a:t>
            </a:r>
            <a:r>
              <a:rPr lang="zh-CN" altLang="en-US" sz="2200" noProof="1"/>
              <a:t>中的每一个实体，实体集</a:t>
            </a:r>
            <a:r>
              <a:rPr lang="en-US" altLang="zh-CN" sz="2200" i="1" noProof="1"/>
              <a:t>B</a:t>
            </a:r>
            <a:r>
              <a:rPr lang="zh-CN" altLang="en-US" sz="2200" noProof="1"/>
              <a:t>中至多有一个（也可以没有）实体与之联系，反之亦然，则称实体集</a:t>
            </a:r>
            <a:r>
              <a:rPr lang="en-US" altLang="zh-CN" sz="2200" i="1" noProof="1"/>
              <a:t>A</a:t>
            </a:r>
            <a:r>
              <a:rPr lang="zh-CN" altLang="en-US" sz="2200" noProof="1"/>
              <a:t>与实体集</a:t>
            </a:r>
            <a:r>
              <a:rPr lang="en-US" altLang="zh-CN" sz="2200" i="1" noProof="1"/>
              <a:t>B</a:t>
            </a:r>
            <a:r>
              <a:rPr lang="zh-CN" altLang="en-US" sz="2200" noProof="1"/>
              <a:t>具有一对一联系，记为</a:t>
            </a:r>
            <a:r>
              <a:rPr lang="en-US" altLang="zh-CN" sz="2200" noProof="1"/>
              <a:t>1∶1</a:t>
            </a:r>
            <a:r>
              <a:rPr lang="zh-CN" altLang="en-US" sz="2200" noProof="1"/>
              <a:t>。</a:t>
            </a:r>
          </a:p>
          <a:p>
            <a:pPr lvl="3">
              <a:lnSpc>
                <a:spcPct val="120000"/>
              </a:lnSpc>
              <a:buFont typeface="Wingdings" panose="05000000000000000000" pitchFamily="2" charset="2"/>
              <a:buChar char="Ø"/>
            </a:pPr>
            <a:endParaRPr lang="zh-CN" altLang="en-US" sz="2200" noProof="1"/>
          </a:p>
          <a:p>
            <a:pPr marL="1371600" lvl="3" indent="0">
              <a:lnSpc>
                <a:spcPct val="120000"/>
              </a:lnSpc>
              <a:buFont typeface="Wingdings" panose="05000000000000000000" pitchFamily="2" charset="2"/>
              <a:buNone/>
            </a:pPr>
            <a:endParaRPr lang="zh-CN" altLang="en-US" sz="2200" noProof="1"/>
          </a:p>
          <a:p>
            <a:pPr marL="1371600" lvl="3" indent="0">
              <a:lnSpc>
                <a:spcPct val="120000"/>
              </a:lnSpc>
              <a:buFont typeface="Wingdings" panose="05000000000000000000" pitchFamily="2" charset="2"/>
              <a:buNone/>
            </a:pPr>
            <a:r>
              <a:rPr lang="zh-CN" altLang="en-US" sz="2200" noProof="1"/>
              <a:t>例如，学校里一个班级只有一个正班长，而一个班长只在一个班中任职，则班级与班长之间具有一对一联系。</a:t>
            </a:r>
          </a:p>
          <a:p>
            <a:pPr>
              <a:lnSpc>
                <a:spcPct val="120000"/>
              </a:lnSpc>
            </a:pPr>
            <a:endParaRPr lang="zh-CN" altLang="en-US" noProof="1"/>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a:extLst>
              <a:ext uri="{FF2B5EF4-FFF2-40B4-BE49-F238E27FC236}">
                <a16:creationId xmlns:a16="http://schemas.microsoft.com/office/drawing/2014/main" id="{412E9CBD-985E-49BF-BEE9-AE22ACD1D182}"/>
              </a:ext>
            </a:extLst>
          </p:cNvPr>
          <p:cNvSpPr>
            <a:spLocks noGrp="1" noChangeArrowheads="1"/>
          </p:cNvSpPr>
          <p:nvPr>
            <p:ph type="title" idx="4294967295"/>
          </p:nvPr>
        </p:nvSpPr>
        <p:spPr/>
        <p:txBody>
          <a:bodyPr/>
          <a:lstStyle/>
          <a:p>
            <a:r>
              <a:rPr lang="en-US" altLang="zh-CN" sz="3600"/>
              <a:t>E-R</a:t>
            </a:r>
            <a:r>
              <a:rPr lang="zh-CN" altLang="en-US" sz="3600"/>
              <a:t>模型（续）</a:t>
            </a:r>
          </a:p>
        </p:txBody>
      </p:sp>
      <p:sp>
        <p:nvSpPr>
          <p:cNvPr id="36866" name="内容占位符 2">
            <a:extLst>
              <a:ext uri="{FF2B5EF4-FFF2-40B4-BE49-F238E27FC236}">
                <a16:creationId xmlns:a16="http://schemas.microsoft.com/office/drawing/2014/main" id="{3D37769F-CB31-4A40-A011-EB8BD53F5439}"/>
              </a:ext>
            </a:extLst>
          </p:cNvPr>
          <p:cNvSpPr>
            <a:spLocks noGrp="1"/>
          </p:cNvSpPr>
          <p:nvPr>
            <p:ph idx="4294967295"/>
          </p:nvPr>
        </p:nvSpPr>
        <p:spPr>
          <a:xfrm>
            <a:off x="34925" y="1141413"/>
            <a:ext cx="8569325" cy="5095875"/>
          </a:xfrm>
          <a:ln>
            <a:miter/>
          </a:ln>
        </p:spPr>
        <p:txBody>
          <a:bodyPr/>
          <a:lstStyle/>
          <a:p>
            <a:pPr lvl="2">
              <a:lnSpc>
                <a:spcPct val="120000"/>
              </a:lnSpc>
              <a:buSzPct val="87000"/>
              <a:buFont typeface="Arial" panose="020B0604020202020204" pitchFamily="34" charset="0"/>
              <a:buNone/>
            </a:pPr>
            <a:r>
              <a:rPr lang="zh-CN" altLang="en-US" noProof="1"/>
              <a:t>②一对多联系（</a:t>
            </a:r>
            <a:r>
              <a:rPr lang="en-US" altLang="zh-CN" noProof="1"/>
              <a:t>1∶</a:t>
            </a:r>
            <a:r>
              <a:rPr lang="en-US" altLang="zh-CN" i="1" noProof="1"/>
              <a:t>n</a:t>
            </a:r>
            <a:r>
              <a:rPr lang="zh-CN" altLang="en-US" noProof="1"/>
              <a:t>）</a:t>
            </a:r>
          </a:p>
          <a:p>
            <a:pPr lvl="3">
              <a:lnSpc>
                <a:spcPct val="120000"/>
              </a:lnSpc>
              <a:buFont typeface="Wingdings" panose="05000000000000000000" pitchFamily="2" charset="2"/>
              <a:buChar char="Ø"/>
            </a:pPr>
            <a:r>
              <a:rPr lang="zh-CN" altLang="en-US" sz="2200" noProof="1"/>
              <a:t>如果对于实体集</a:t>
            </a:r>
            <a:r>
              <a:rPr lang="en-US" altLang="zh-CN" sz="2200" i="1" noProof="1"/>
              <a:t>A</a:t>
            </a:r>
            <a:r>
              <a:rPr lang="zh-CN" altLang="en-US" sz="2200" noProof="1"/>
              <a:t>中的每一个实体，实体集</a:t>
            </a:r>
            <a:r>
              <a:rPr lang="en-US" altLang="zh-CN" sz="2200" i="1" noProof="1"/>
              <a:t>B</a:t>
            </a:r>
            <a:r>
              <a:rPr lang="zh-CN" altLang="en-US" sz="2200" noProof="1"/>
              <a:t>中有</a:t>
            </a:r>
            <a:r>
              <a:rPr lang="en-US" altLang="zh-CN" sz="2200" i="1" noProof="1"/>
              <a:t>n</a:t>
            </a:r>
            <a:r>
              <a:rPr lang="zh-CN" altLang="en-US" sz="2200" noProof="1"/>
              <a:t>个实体（</a:t>
            </a:r>
            <a:r>
              <a:rPr lang="en-US" altLang="zh-CN" sz="2200" i="1" noProof="1"/>
              <a:t>n</a:t>
            </a:r>
            <a:r>
              <a:rPr lang="en-US" altLang="zh-CN" sz="2200" noProof="1"/>
              <a:t>≥0</a:t>
            </a:r>
            <a:r>
              <a:rPr lang="zh-CN" altLang="en-US" sz="2200" noProof="1"/>
              <a:t>）与之联系，反之，对于实体集</a:t>
            </a:r>
            <a:r>
              <a:rPr lang="en-US" altLang="zh-CN" sz="2200" i="1" noProof="1"/>
              <a:t>B</a:t>
            </a:r>
            <a:r>
              <a:rPr lang="zh-CN" altLang="en-US" sz="2200" noProof="1"/>
              <a:t>中的每一个实体，实体集</a:t>
            </a:r>
            <a:r>
              <a:rPr lang="en-US" altLang="zh-CN" sz="2200" i="1" noProof="1"/>
              <a:t>A</a:t>
            </a:r>
            <a:r>
              <a:rPr lang="zh-CN" altLang="en-US" sz="2200" noProof="1"/>
              <a:t>中至多只有一个实体与之联系，则称实体集</a:t>
            </a:r>
            <a:r>
              <a:rPr lang="en-US" altLang="zh-CN" sz="2200" i="1" noProof="1"/>
              <a:t>A</a:t>
            </a:r>
            <a:r>
              <a:rPr lang="zh-CN" altLang="en-US" sz="2200" noProof="1"/>
              <a:t>与实体集</a:t>
            </a:r>
            <a:r>
              <a:rPr lang="en-US" altLang="zh-CN" sz="2200" i="1" noProof="1"/>
              <a:t>B</a:t>
            </a:r>
            <a:r>
              <a:rPr lang="zh-CN" altLang="en-US" sz="2200" noProof="1"/>
              <a:t>有一对多联系，记为</a:t>
            </a:r>
            <a:r>
              <a:rPr lang="en-US" altLang="zh-CN" sz="2200" noProof="1"/>
              <a:t>1∶</a:t>
            </a:r>
            <a:r>
              <a:rPr lang="en-US" altLang="zh-CN" sz="2200" i="1" noProof="1"/>
              <a:t>n</a:t>
            </a:r>
            <a:r>
              <a:rPr lang="zh-CN" altLang="en-US" sz="2200" noProof="1"/>
              <a:t>。</a:t>
            </a:r>
            <a:endParaRPr lang="en-US" altLang="x-none" sz="2200" noProof="1"/>
          </a:p>
          <a:p>
            <a:pPr lvl="3">
              <a:lnSpc>
                <a:spcPct val="120000"/>
              </a:lnSpc>
              <a:buFont typeface="Wingdings" panose="05000000000000000000" pitchFamily="2" charset="2"/>
              <a:buChar char="Ø"/>
            </a:pPr>
            <a:endParaRPr lang="zh-CN" altLang="en-US" sz="2200" noProof="1"/>
          </a:p>
          <a:p>
            <a:pPr marL="1371600" lvl="3" indent="0">
              <a:lnSpc>
                <a:spcPct val="120000"/>
              </a:lnSpc>
              <a:buFont typeface="Wingdings" panose="05000000000000000000" pitchFamily="2" charset="2"/>
              <a:buNone/>
            </a:pPr>
            <a:endParaRPr lang="zh-CN" altLang="en-US" sz="2200" noProof="1"/>
          </a:p>
          <a:p>
            <a:pPr marL="1371600" lvl="3" indent="0">
              <a:lnSpc>
                <a:spcPct val="120000"/>
              </a:lnSpc>
              <a:buFont typeface="Wingdings" panose="05000000000000000000" pitchFamily="2" charset="2"/>
              <a:buNone/>
            </a:pPr>
            <a:r>
              <a:rPr lang="zh-CN" altLang="en-US" sz="2200" noProof="1"/>
              <a:t>例如，一个班级中有若干名学生，而每个学生只在一个班级中学习，则班级与学生之间具有一对多联系。</a:t>
            </a:r>
          </a:p>
          <a:p>
            <a:pPr lvl="3">
              <a:lnSpc>
                <a:spcPct val="120000"/>
              </a:lnSpc>
            </a:pPr>
            <a:endParaRPr lang="zh-CN" altLang="en-US" noProof="1"/>
          </a:p>
          <a:p>
            <a:pPr>
              <a:lnSpc>
                <a:spcPct val="120000"/>
              </a:lnSpc>
            </a:pPr>
            <a:endParaRPr lang="zh-CN" altLang="en-US" noProof="1"/>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内容占位符 2">
            <a:extLst>
              <a:ext uri="{FF2B5EF4-FFF2-40B4-BE49-F238E27FC236}">
                <a16:creationId xmlns:a16="http://schemas.microsoft.com/office/drawing/2014/main" id="{B12389F6-0036-4AEE-ACA3-4984DE436F99}"/>
              </a:ext>
            </a:extLst>
          </p:cNvPr>
          <p:cNvSpPr>
            <a:spLocks noGrp="1"/>
          </p:cNvSpPr>
          <p:nvPr>
            <p:ph idx="1"/>
          </p:nvPr>
        </p:nvSpPr>
        <p:spPr>
          <a:xfrm>
            <a:off x="34925" y="1125538"/>
            <a:ext cx="8229600" cy="4854575"/>
          </a:xfrm>
          <a:ln>
            <a:miter/>
          </a:ln>
        </p:spPr>
        <p:txBody>
          <a:bodyPr/>
          <a:lstStyle/>
          <a:p>
            <a:pPr lvl="2">
              <a:lnSpc>
                <a:spcPct val="120000"/>
              </a:lnSpc>
              <a:buSzPct val="87000"/>
              <a:buFont typeface="Arial" panose="020B0604020202020204" pitchFamily="34" charset="0"/>
              <a:buNone/>
            </a:pPr>
            <a:r>
              <a:rPr lang="zh-CN" altLang="en-US" noProof="1"/>
              <a:t>③多对多联系（</a:t>
            </a:r>
            <a:r>
              <a:rPr lang="en-US" altLang="zh-CN" i="1" noProof="1"/>
              <a:t>m</a:t>
            </a:r>
            <a:r>
              <a:rPr lang="en-US" altLang="zh-CN" noProof="1"/>
              <a:t>∶</a:t>
            </a:r>
            <a:r>
              <a:rPr lang="en-US" altLang="zh-CN" i="1" noProof="1"/>
              <a:t>n</a:t>
            </a:r>
            <a:r>
              <a:rPr lang="zh-CN" altLang="en-US" noProof="1"/>
              <a:t>）</a:t>
            </a:r>
          </a:p>
          <a:p>
            <a:pPr lvl="3">
              <a:lnSpc>
                <a:spcPct val="120000"/>
              </a:lnSpc>
              <a:buFont typeface="Wingdings" panose="05000000000000000000" pitchFamily="2" charset="2"/>
              <a:buChar char="Ø"/>
            </a:pPr>
            <a:r>
              <a:rPr lang="zh-CN" altLang="en-US" sz="2200" noProof="1"/>
              <a:t>如果对于实体集</a:t>
            </a:r>
            <a:r>
              <a:rPr lang="en-US" altLang="zh-CN" sz="2200" i="1" noProof="1"/>
              <a:t>A</a:t>
            </a:r>
            <a:r>
              <a:rPr lang="zh-CN" altLang="en-US" sz="2200" noProof="1"/>
              <a:t>中的每一个实体，实体集</a:t>
            </a:r>
            <a:r>
              <a:rPr lang="en-US" altLang="zh-CN" sz="2200" i="1" noProof="1"/>
              <a:t>B</a:t>
            </a:r>
            <a:r>
              <a:rPr lang="zh-CN" altLang="en-US" sz="2200" noProof="1"/>
              <a:t>中有</a:t>
            </a:r>
            <a:r>
              <a:rPr lang="en-US" altLang="zh-CN" sz="2200" i="1" noProof="1"/>
              <a:t>n</a:t>
            </a:r>
            <a:r>
              <a:rPr lang="zh-CN" altLang="en-US" sz="2200" noProof="1"/>
              <a:t>个实体（</a:t>
            </a:r>
            <a:r>
              <a:rPr lang="en-US" altLang="zh-CN" sz="2200" i="1" noProof="1"/>
              <a:t>n</a:t>
            </a:r>
            <a:r>
              <a:rPr lang="en-US" altLang="zh-CN" sz="2200" noProof="1"/>
              <a:t>≥0</a:t>
            </a:r>
            <a:r>
              <a:rPr lang="zh-CN" altLang="en-US" sz="2200" noProof="1"/>
              <a:t>）与之联系，反之，对于实体集</a:t>
            </a:r>
            <a:r>
              <a:rPr lang="en-US" altLang="zh-CN" sz="2200" i="1" noProof="1"/>
              <a:t>B</a:t>
            </a:r>
            <a:r>
              <a:rPr lang="zh-CN" altLang="en-US" sz="2200" noProof="1"/>
              <a:t>中的每一个实体，实体集</a:t>
            </a:r>
            <a:r>
              <a:rPr lang="en-US" altLang="zh-CN" sz="2200" i="1" noProof="1"/>
              <a:t>A</a:t>
            </a:r>
            <a:r>
              <a:rPr lang="zh-CN" altLang="en-US" sz="2200" noProof="1"/>
              <a:t>中也有</a:t>
            </a:r>
            <a:r>
              <a:rPr lang="en-US" altLang="zh-CN" sz="2200" i="1" noProof="1"/>
              <a:t>m</a:t>
            </a:r>
            <a:r>
              <a:rPr lang="zh-CN" altLang="en-US" sz="2200" noProof="1"/>
              <a:t>个实体（</a:t>
            </a:r>
            <a:r>
              <a:rPr lang="en-US" altLang="zh-CN" sz="2200" i="1" noProof="1"/>
              <a:t>m</a:t>
            </a:r>
            <a:r>
              <a:rPr lang="en-US" altLang="zh-CN" sz="2200" noProof="1"/>
              <a:t>≥0</a:t>
            </a:r>
            <a:r>
              <a:rPr lang="zh-CN" altLang="en-US" sz="2200" noProof="1"/>
              <a:t>）与之联系，则称实体集</a:t>
            </a:r>
            <a:r>
              <a:rPr lang="en-US" altLang="zh-CN" sz="2200" i="1" noProof="1"/>
              <a:t>A</a:t>
            </a:r>
            <a:r>
              <a:rPr lang="zh-CN" altLang="en-US" sz="2200" noProof="1"/>
              <a:t>与实体集</a:t>
            </a:r>
            <a:r>
              <a:rPr lang="en-US" altLang="zh-CN" sz="2200" i="1" noProof="1"/>
              <a:t>B</a:t>
            </a:r>
            <a:r>
              <a:rPr lang="zh-CN" altLang="en-US" sz="2200" noProof="1"/>
              <a:t>具有多对多联系，记为</a:t>
            </a:r>
            <a:r>
              <a:rPr lang="en-US" altLang="zh-CN" sz="2200" i="1" noProof="1"/>
              <a:t>m</a:t>
            </a:r>
            <a:r>
              <a:rPr lang="en-US" altLang="zh-CN" sz="2200" noProof="1"/>
              <a:t>∶</a:t>
            </a:r>
            <a:r>
              <a:rPr lang="en-US" altLang="zh-CN" sz="2200" i="1" noProof="1"/>
              <a:t>n</a:t>
            </a:r>
            <a:r>
              <a:rPr lang="zh-CN" altLang="en-US" sz="2200" noProof="1"/>
              <a:t>。</a:t>
            </a:r>
          </a:p>
          <a:p>
            <a:pPr lvl="3">
              <a:lnSpc>
                <a:spcPct val="120000"/>
              </a:lnSpc>
              <a:buFont typeface="Wingdings" panose="05000000000000000000" pitchFamily="2" charset="2"/>
              <a:buChar char="Ø"/>
            </a:pPr>
            <a:endParaRPr lang="zh-CN" altLang="en-US" sz="2200" noProof="1"/>
          </a:p>
          <a:p>
            <a:pPr marL="1371600" lvl="3" indent="0">
              <a:lnSpc>
                <a:spcPct val="120000"/>
              </a:lnSpc>
              <a:buFont typeface="Wingdings" panose="05000000000000000000" pitchFamily="2" charset="2"/>
              <a:buNone/>
            </a:pPr>
            <a:r>
              <a:rPr lang="zh-CN" altLang="en-US" sz="2200" noProof="1"/>
              <a:t>例如，一门课程同时有若干个学生选修，而一个学生可以同时选修多门课程，则课程与学生之间具有多对多联系。</a:t>
            </a:r>
          </a:p>
          <a:p>
            <a:pPr>
              <a:lnSpc>
                <a:spcPct val="120000"/>
              </a:lnSpc>
            </a:pPr>
            <a:endParaRPr lang="zh-CN" altLang="en-US" noProof="1"/>
          </a:p>
        </p:txBody>
      </p:sp>
      <p:sp>
        <p:nvSpPr>
          <p:cNvPr id="34818" name="标题 1">
            <a:extLst>
              <a:ext uri="{FF2B5EF4-FFF2-40B4-BE49-F238E27FC236}">
                <a16:creationId xmlns:a16="http://schemas.microsoft.com/office/drawing/2014/main" id="{443CF79D-F0D9-433A-A394-47812386ADA1}"/>
              </a:ext>
            </a:extLst>
          </p:cNvPr>
          <p:cNvSpPr>
            <a:spLocks noGrp="1" noChangeArrowheads="1"/>
          </p:cNvSpPr>
          <p:nvPr>
            <p:ph type="title"/>
          </p:nvPr>
        </p:nvSpPr>
        <p:spPr/>
        <p:txBody>
          <a:bodyPr/>
          <a:lstStyle/>
          <a:p>
            <a:r>
              <a:rPr lang="en-US" altLang="zh-CN" sz="3600"/>
              <a:t>E-R</a:t>
            </a:r>
            <a:r>
              <a:rPr lang="zh-CN" altLang="en-US" sz="3600"/>
              <a:t>模型（续）</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a:extLst>
              <a:ext uri="{FF2B5EF4-FFF2-40B4-BE49-F238E27FC236}">
                <a16:creationId xmlns:a16="http://schemas.microsoft.com/office/drawing/2014/main" id="{A299581B-C6D3-4C2F-BA4F-63A212707C66}"/>
              </a:ext>
            </a:extLst>
          </p:cNvPr>
          <p:cNvSpPr>
            <a:spLocks noGrp="1" noChangeArrowheads="1"/>
          </p:cNvSpPr>
          <p:nvPr>
            <p:ph type="title" idx="4294967295"/>
          </p:nvPr>
        </p:nvSpPr>
        <p:spPr/>
        <p:txBody>
          <a:bodyPr/>
          <a:lstStyle/>
          <a:p>
            <a:r>
              <a:rPr lang="en-US" altLang="zh-CN" sz="3600"/>
              <a:t>E-R</a:t>
            </a:r>
            <a:r>
              <a:rPr lang="zh-CN" altLang="en-US" sz="3600"/>
              <a:t>模型（续）</a:t>
            </a:r>
          </a:p>
        </p:txBody>
      </p:sp>
      <p:pic>
        <p:nvPicPr>
          <p:cNvPr id="35842" name="图片 3" descr="19">
            <a:extLst>
              <a:ext uri="{FF2B5EF4-FFF2-40B4-BE49-F238E27FC236}">
                <a16:creationId xmlns:a16="http://schemas.microsoft.com/office/drawing/2014/main" id="{1326AFA5-4D1E-4E11-B740-4FD2B41C4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538288"/>
            <a:ext cx="6481762"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文本框 4">
            <a:extLst>
              <a:ext uri="{FF2B5EF4-FFF2-40B4-BE49-F238E27FC236}">
                <a16:creationId xmlns:a16="http://schemas.microsoft.com/office/drawing/2014/main" id="{0CF8A089-1F14-4DD1-A784-DBB75F5F3579}"/>
              </a:ext>
            </a:extLst>
          </p:cNvPr>
          <p:cNvSpPr txBox="1">
            <a:spLocks noChangeArrowheads="1"/>
          </p:cNvSpPr>
          <p:nvPr/>
        </p:nvSpPr>
        <p:spPr bwMode="auto">
          <a:xfrm>
            <a:off x="2771775" y="5229225"/>
            <a:ext cx="3675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图</a:t>
            </a:r>
            <a:r>
              <a:rPr lang="en-US" altLang="zh-CN" b="1"/>
              <a:t>7.6 </a:t>
            </a:r>
            <a:r>
              <a:rPr lang="zh-CN" altLang="en-US" b="1">
                <a:latin typeface="宋体" panose="02010600030101010101" pitchFamily="2" charset="-122"/>
              </a:rPr>
              <a:t>两个实体型之间的三类联系</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a:extLst>
              <a:ext uri="{FF2B5EF4-FFF2-40B4-BE49-F238E27FC236}">
                <a16:creationId xmlns:a16="http://schemas.microsoft.com/office/drawing/2014/main" id="{48CC5F60-769B-467D-9605-4C8EB5708082}"/>
              </a:ext>
            </a:extLst>
          </p:cNvPr>
          <p:cNvSpPr>
            <a:spLocks noGrp="1" noChangeArrowheads="1"/>
          </p:cNvSpPr>
          <p:nvPr>
            <p:ph type="title" idx="4294967295"/>
          </p:nvPr>
        </p:nvSpPr>
        <p:spPr/>
        <p:txBody>
          <a:bodyPr/>
          <a:lstStyle/>
          <a:p>
            <a:r>
              <a:rPr lang="en-US" altLang="zh-CN" sz="3600"/>
              <a:t>E-R</a:t>
            </a:r>
            <a:r>
              <a:rPr lang="zh-CN" altLang="en-US" sz="3600"/>
              <a:t>模型（续）</a:t>
            </a:r>
          </a:p>
        </p:txBody>
      </p:sp>
      <p:sp>
        <p:nvSpPr>
          <p:cNvPr id="36866" name="内容占位符 2">
            <a:extLst>
              <a:ext uri="{FF2B5EF4-FFF2-40B4-BE49-F238E27FC236}">
                <a16:creationId xmlns:a16="http://schemas.microsoft.com/office/drawing/2014/main" id="{53AC8782-4936-40EE-AE92-F4889793F91B}"/>
              </a:ext>
            </a:extLst>
          </p:cNvPr>
          <p:cNvSpPr>
            <a:spLocks noGrp="1" noChangeArrowheads="1"/>
          </p:cNvSpPr>
          <p:nvPr>
            <p:ph idx="4294967295"/>
          </p:nvPr>
        </p:nvSpPr>
        <p:spPr>
          <a:xfrm>
            <a:off x="457200" y="1123950"/>
            <a:ext cx="8229600" cy="5473700"/>
          </a:xfrm>
        </p:spPr>
        <p:txBody>
          <a:bodyPr/>
          <a:lstStyle/>
          <a:p>
            <a:pPr lvl="1">
              <a:lnSpc>
                <a:spcPct val="120000"/>
              </a:lnSpc>
              <a:buFont typeface="Wingdings" panose="05000000000000000000" pitchFamily="2" charset="2"/>
              <a:buNone/>
            </a:pPr>
            <a:r>
              <a:rPr lang="zh-CN" altLang="en-US"/>
              <a:t>（</a:t>
            </a:r>
            <a:r>
              <a:rPr lang="en-US" altLang="zh-CN"/>
              <a:t>2</a:t>
            </a:r>
            <a:r>
              <a:rPr lang="zh-CN" altLang="en-US"/>
              <a:t>）两个以上的实体型之间的联系</a:t>
            </a:r>
          </a:p>
          <a:p>
            <a:pPr lvl="2">
              <a:lnSpc>
                <a:spcPct val="120000"/>
              </a:lnSpc>
              <a:buSzPct val="87000"/>
              <a:buFont typeface="Wingdings" panose="05000000000000000000" pitchFamily="2" charset="2"/>
              <a:buChar char="l"/>
            </a:pPr>
            <a:r>
              <a:rPr lang="zh-CN" altLang="en-US"/>
              <a:t>一般地，两个以上的实体型之间也存在着一对一、一对多、多对多联系。</a:t>
            </a:r>
          </a:p>
          <a:p>
            <a:pPr lvl="2">
              <a:lnSpc>
                <a:spcPct val="120000"/>
              </a:lnSpc>
              <a:buSzPct val="87000"/>
              <a:buFont typeface="Wingdings" panose="05000000000000000000" pitchFamily="2" charset="2"/>
              <a:buChar char="l"/>
            </a:pPr>
            <a:r>
              <a:rPr lang="zh-CN" altLang="en-US"/>
              <a:t>对于课程、教师与参考书</a:t>
            </a:r>
            <a:r>
              <a:rPr lang="en-US" altLang="zh-CN"/>
              <a:t>3</a:t>
            </a:r>
            <a:r>
              <a:rPr lang="zh-CN" altLang="en-US"/>
              <a:t>个实体型，如果一门课程可以有若干个教师讲授，使用若干本参考书，而每一个教师只讲授一门课程，每一本参考书只供一门课程使用，则课程与教师、参考书之间的联系是一对多的，如图</a:t>
            </a:r>
            <a:r>
              <a:rPr lang="en-US" altLang="zh-CN"/>
              <a:t>7.7(a)</a:t>
            </a:r>
            <a:r>
              <a:rPr lang="zh-CN" altLang="en-US"/>
              <a:t>所示。</a:t>
            </a:r>
          </a:p>
        </p:txBody>
      </p:sp>
      <p:pic>
        <p:nvPicPr>
          <p:cNvPr id="36867" name="图片 3" descr="110">
            <a:extLst>
              <a:ext uri="{FF2B5EF4-FFF2-40B4-BE49-F238E27FC236}">
                <a16:creationId xmlns:a16="http://schemas.microsoft.com/office/drawing/2014/main" id="{7E5EBA6A-B429-47EB-A610-80BB6FEEA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292600"/>
            <a:ext cx="4581525"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a:extLst>
              <a:ext uri="{FF2B5EF4-FFF2-40B4-BE49-F238E27FC236}">
                <a16:creationId xmlns:a16="http://schemas.microsoft.com/office/drawing/2014/main" id="{B128196E-5A8D-49CA-836D-2406194E07FC}"/>
              </a:ext>
            </a:extLst>
          </p:cNvPr>
          <p:cNvSpPr>
            <a:spLocks noGrp="1" noChangeArrowheads="1"/>
          </p:cNvSpPr>
          <p:nvPr>
            <p:ph type="title" idx="4294967295"/>
          </p:nvPr>
        </p:nvSpPr>
        <p:spPr/>
        <p:txBody>
          <a:bodyPr/>
          <a:lstStyle/>
          <a:p>
            <a:r>
              <a:rPr lang="en-US" altLang="zh-CN" sz="3600"/>
              <a:t>E-R</a:t>
            </a:r>
            <a:r>
              <a:rPr lang="zh-CN" altLang="en-US" sz="3600"/>
              <a:t>模型（续）</a:t>
            </a:r>
          </a:p>
        </p:txBody>
      </p:sp>
      <p:sp>
        <p:nvSpPr>
          <p:cNvPr id="37890" name="内容占位符 2">
            <a:extLst>
              <a:ext uri="{FF2B5EF4-FFF2-40B4-BE49-F238E27FC236}">
                <a16:creationId xmlns:a16="http://schemas.microsoft.com/office/drawing/2014/main" id="{36891BCF-C83C-459A-AFF6-51AFCBBDFC46}"/>
              </a:ext>
            </a:extLst>
          </p:cNvPr>
          <p:cNvSpPr>
            <a:spLocks noGrp="1" noChangeArrowheads="1"/>
          </p:cNvSpPr>
          <p:nvPr>
            <p:ph idx="4294967295"/>
          </p:nvPr>
        </p:nvSpPr>
        <p:spPr>
          <a:xfrm>
            <a:off x="457200" y="1098550"/>
            <a:ext cx="8229600" cy="5095875"/>
          </a:xfrm>
        </p:spPr>
        <p:txBody>
          <a:bodyPr/>
          <a:lstStyle/>
          <a:p>
            <a:pPr lvl="1">
              <a:lnSpc>
                <a:spcPct val="120000"/>
              </a:lnSpc>
              <a:buFont typeface="Wingdings" panose="05000000000000000000" pitchFamily="2" charset="2"/>
              <a:buNone/>
            </a:pPr>
            <a:r>
              <a:rPr lang="zh-CN" altLang="en-US"/>
              <a:t>（</a:t>
            </a:r>
            <a:r>
              <a:rPr lang="en-US" altLang="zh-CN"/>
              <a:t>3</a:t>
            </a:r>
            <a:r>
              <a:rPr lang="zh-CN" altLang="en-US"/>
              <a:t>）单个实体型内的联系</a:t>
            </a:r>
          </a:p>
          <a:p>
            <a:pPr lvl="2">
              <a:lnSpc>
                <a:spcPct val="120000"/>
              </a:lnSpc>
              <a:buSzPct val="87000"/>
              <a:buFont typeface="Wingdings" panose="05000000000000000000" pitchFamily="2" charset="2"/>
              <a:buChar char="l"/>
            </a:pPr>
            <a:r>
              <a:rPr lang="zh-CN" altLang="en-US"/>
              <a:t>同一个实体集内的各实体之间也可以存在一对一、一对多、多对多的联系。</a:t>
            </a:r>
            <a:endParaRPr lang="en-US" altLang="zh-CN"/>
          </a:p>
          <a:p>
            <a:pPr lvl="2">
              <a:lnSpc>
                <a:spcPct val="120000"/>
              </a:lnSpc>
              <a:buSzPct val="87000"/>
              <a:buFont typeface="Wingdings" panose="05000000000000000000" pitchFamily="2" charset="2"/>
              <a:buChar char="l"/>
            </a:pPr>
            <a:r>
              <a:rPr lang="zh-CN" altLang="en-US"/>
              <a:t>例如，职工实体型内部具有领导与被领导的联系，即某一职工（干部）“领导”若干名职工，而一个职工仅被另外一个职工直接领导，因此这是一对多的联系，如图</a:t>
            </a:r>
            <a:r>
              <a:rPr lang="en-US" altLang="zh-CN"/>
              <a:t>7.8</a:t>
            </a:r>
            <a:r>
              <a:rPr lang="zh-CN" altLang="en-US"/>
              <a:t>所示。</a:t>
            </a:r>
          </a:p>
        </p:txBody>
      </p:sp>
      <p:pic>
        <p:nvPicPr>
          <p:cNvPr id="37891" name="图片 4" descr="111">
            <a:extLst>
              <a:ext uri="{FF2B5EF4-FFF2-40B4-BE49-F238E27FC236}">
                <a16:creationId xmlns:a16="http://schemas.microsoft.com/office/drawing/2014/main" id="{1A543720-09F6-4B5B-B365-1E05B3CA2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4076700"/>
            <a:ext cx="183673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a:extLst>
              <a:ext uri="{FF2B5EF4-FFF2-40B4-BE49-F238E27FC236}">
                <a16:creationId xmlns:a16="http://schemas.microsoft.com/office/drawing/2014/main" id="{D4C03C42-EC67-4CFE-ABD3-72ECED92F833}"/>
              </a:ext>
            </a:extLst>
          </p:cNvPr>
          <p:cNvSpPr>
            <a:spLocks noGrp="1" noChangeArrowheads="1"/>
          </p:cNvSpPr>
          <p:nvPr>
            <p:ph type="title" idx="4294967295"/>
          </p:nvPr>
        </p:nvSpPr>
        <p:spPr/>
        <p:txBody>
          <a:bodyPr/>
          <a:lstStyle/>
          <a:p>
            <a:r>
              <a:rPr lang="en-US" altLang="zh-CN" sz="3600"/>
              <a:t>E-R</a:t>
            </a:r>
            <a:r>
              <a:rPr lang="zh-CN" altLang="en-US" sz="3600"/>
              <a:t>模型（续）</a:t>
            </a:r>
          </a:p>
        </p:txBody>
      </p:sp>
      <p:sp>
        <p:nvSpPr>
          <p:cNvPr id="38914" name="内容占位符 2">
            <a:extLst>
              <a:ext uri="{FF2B5EF4-FFF2-40B4-BE49-F238E27FC236}">
                <a16:creationId xmlns:a16="http://schemas.microsoft.com/office/drawing/2014/main" id="{A4A29030-DE42-4B6C-A0DD-F5A816101879}"/>
              </a:ext>
            </a:extLst>
          </p:cNvPr>
          <p:cNvSpPr>
            <a:spLocks noGrp="1" noChangeArrowheads="1"/>
          </p:cNvSpPr>
          <p:nvPr>
            <p:ph idx="4294967295"/>
          </p:nvPr>
        </p:nvSpPr>
        <p:spPr>
          <a:xfrm>
            <a:off x="457200" y="1098550"/>
            <a:ext cx="8507413" cy="5095875"/>
          </a:xfrm>
        </p:spPr>
        <p:txBody>
          <a:bodyPr/>
          <a:lstStyle/>
          <a:p>
            <a:pPr>
              <a:buFont typeface="Wingdings" panose="05000000000000000000" pitchFamily="2" charset="2"/>
              <a:buNone/>
            </a:pPr>
            <a:r>
              <a:rPr lang="en-US" altLang="zh-CN"/>
              <a:t>2. </a:t>
            </a:r>
            <a:r>
              <a:rPr lang="en-US" altLang="zh-CN">
                <a:solidFill>
                  <a:srgbClr val="0066FF"/>
                </a:solidFill>
              </a:rPr>
              <a:t>E-R</a:t>
            </a:r>
            <a:r>
              <a:rPr lang="zh-CN" altLang="en-US">
                <a:solidFill>
                  <a:srgbClr val="0066FF"/>
                </a:solidFill>
              </a:rPr>
              <a:t>图</a:t>
            </a:r>
          </a:p>
          <a:p>
            <a:pPr lvl="1"/>
            <a:r>
              <a:rPr lang="en-US" altLang="zh-CN"/>
              <a:t>E-R</a:t>
            </a:r>
            <a:r>
              <a:rPr lang="zh-CN" altLang="en-US"/>
              <a:t>图提供了表示实体型、属性和联系的方法：</a:t>
            </a:r>
          </a:p>
          <a:p>
            <a:pPr lvl="2">
              <a:buSzPct val="87000"/>
              <a:buFont typeface="Wingdings" panose="05000000000000000000" pitchFamily="2" charset="2"/>
              <a:buChar char="l"/>
            </a:pPr>
            <a:r>
              <a:rPr lang="zh-CN" altLang="en-US"/>
              <a:t>实体型：用矩形表示，矩形框内写明实体名。</a:t>
            </a:r>
          </a:p>
          <a:p>
            <a:pPr lvl="2">
              <a:buSzPct val="87000"/>
              <a:buFont typeface="Wingdings" panose="05000000000000000000" pitchFamily="2" charset="2"/>
              <a:buChar char="l"/>
            </a:pPr>
            <a:r>
              <a:rPr lang="zh-CN" altLang="en-US"/>
              <a:t>属性：用椭圆形表示，并用无向边将其与相应的实体型连接起来。</a:t>
            </a:r>
          </a:p>
          <a:p>
            <a:pPr lvl="3">
              <a:buSzPct val="87000"/>
              <a:buFont typeface="Wingdings" panose="05000000000000000000" pitchFamily="2" charset="2"/>
              <a:buChar char="Ø"/>
            </a:pPr>
            <a:r>
              <a:rPr lang="zh-CN" altLang="en-US" sz="2200"/>
              <a:t>例如，学生实体具有学号、姓名、性别、出生年份、系、入学时间等属性，用</a:t>
            </a:r>
            <a:r>
              <a:rPr lang="en-US" altLang="zh-CN" sz="2200"/>
              <a:t>E-R</a:t>
            </a:r>
            <a:r>
              <a:rPr lang="zh-CN" altLang="en-US" sz="2200"/>
              <a:t>图表示如图</a:t>
            </a:r>
            <a:r>
              <a:rPr lang="en-US" altLang="zh-CN" sz="2200"/>
              <a:t>7.9</a:t>
            </a:r>
            <a:r>
              <a:rPr lang="zh-CN" altLang="en-US" sz="2200"/>
              <a:t>所示</a:t>
            </a:r>
          </a:p>
        </p:txBody>
      </p:sp>
      <p:pic>
        <p:nvPicPr>
          <p:cNvPr id="38915" name="图片 3" descr="112">
            <a:extLst>
              <a:ext uri="{FF2B5EF4-FFF2-40B4-BE49-F238E27FC236}">
                <a16:creationId xmlns:a16="http://schemas.microsoft.com/office/drawing/2014/main" id="{A25C0AA5-6593-4F38-9CBC-4DC703963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863" y="4076700"/>
            <a:ext cx="51069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文本框 4">
            <a:extLst>
              <a:ext uri="{FF2B5EF4-FFF2-40B4-BE49-F238E27FC236}">
                <a16:creationId xmlns:a16="http://schemas.microsoft.com/office/drawing/2014/main" id="{BF8C7C3A-9A94-47DC-9A7F-9B38A82764FC}"/>
              </a:ext>
            </a:extLst>
          </p:cNvPr>
          <p:cNvSpPr txBox="1">
            <a:spLocks noChangeArrowheads="1"/>
          </p:cNvSpPr>
          <p:nvPr/>
        </p:nvSpPr>
        <p:spPr bwMode="auto">
          <a:xfrm>
            <a:off x="3492500" y="6011863"/>
            <a:ext cx="2628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latin typeface="宋体" panose="02010600030101010101" pitchFamily="2" charset="-122"/>
              </a:rPr>
              <a:t>图</a:t>
            </a:r>
            <a:r>
              <a:rPr lang="en-US" altLang="zh-CN" b="1"/>
              <a:t>7.9</a:t>
            </a:r>
            <a:r>
              <a:rPr lang="en-US" altLang="zh-CN" b="1">
                <a:latin typeface="宋体" panose="02010600030101010101" pitchFamily="2" charset="-122"/>
              </a:rPr>
              <a:t>  </a:t>
            </a:r>
            <a:r>
              <a:rPr lang="zh-CN" altLang="en-US" b="1">
                <a:latin typeface="宋体" panose="02010600030101010101" pitchFamily="2" charset="-122"/>
              </a:rPr>
              <a:t>学生实体及属性</a:t>
            </a:r>
          </a:p>
        </p:txBody>
      </p:sp>
      <p:pic>
        <p:nvPicPr>
          <p:cNvPr id="38917" name="图片 1" descr="00">
            <a:extLst>
              <a:ext uri="{FF2B5EF4-FFF2-40B4-BE49-F238E27FC236}">
                <a16:creationId xmlns:a16="http://schemas.microsoft.com/office/drawing/2014/main" id="{92C3C53D-8968-4019-9121-BC09E09B7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333375"/>
            <a:ext cx="609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a:extLst>
              <a:ext uri="{FF2B5EF4-FFF2-40B4-BE49-F238E27FC236}">
                <a16:creationId xmlns:a16="http://schemas.microsoft.com/office/drawing/2014/main" id="{5B8C04CB-81DF-4896-BC55-F8674B13DC7E}"/>
              </a:ext>
            </a:extLst>
          </p:cNvPr>
          <p:cNvSpPr>
            <a:spLocks noGrp="1" noChangeArrowheads="1"/>
          </p:cNvSpPr>
          <p:nvPr>
            <p:ph type="title" idx="4294967295"/>
          </p:nvPr>
        </p:nvSpPr>
        <p:spPr/>
        <p:txBody>
          <a:bodyPr/>
          <a:lstStyle/>
          <a:p>
            <a:r>
              <a:rPr lang="en-US" altLang="zh-CN" sz="3600"/>
              <a:t>E-R</a:t>
            </a:r>
            <a:r>
              <a:rPr lang="zh-CN" altLang="en-US" sz="3600"/>
              <a:t>模型（续）</a:t>
            </a:r>
          </a:p>
        </p:txBody>
      </p:sp>
      <p:sp>
        <p:nvSpPr>
          <p:cNvPr id="39938" name="内容占位符 2">
            <a:extLst>
              <a:ext uri="{FF2B5EF4-FFF2-40B4-BE49-F238E27FC236}">
                <a16:creationId xmlns:a16="http://schemas.microsoft.com/office/drawing/2014/main" id="{6C8F0520-56FC-4937-92BB-91744D21EBEE}"/>
              </a:ext>
            </a:extLst>
          </p:cNvPr>
          <p:cNvSpPr>
            <a:spLocks noGrp="1" noChangeArrowheads="1"/>
          </p:cNvSpPr>
          <p:nvPr>
            <p:ph idx="4294967295"/>
          </p:nvPr>
        </p:nvSpPr>
        <p:spPr>
          <a:xfrm>
            <a:off x="457200" y="1154113"/>
            <a:ext cx="8229600" cy="4854575"/>
          </a:xfrm>
        </p:spPr>
        <p:txBody>
          <a:bodyPr/>
          <a:lstStyle/>
          <a:p>
            <a:pPr lvl="2">
              <a:buSzPct val="87000"/>
              <a:buFont typeface="Wingdings" panose="05000000000000000000" pitchFamily="2" charset="2"/>
              <a:buChar char="l"/>
            </a:pPr>
            <a:r>
              <a:rPr lang="zh-CN" altLang="en-US"/>
              <a:t>联系：用菱形表示，菱形框内写明联系名，并用无向边分别与有关实体型连接起来，同时在无向边旁标上联系的类型（</a:t>
            </a:r>
            <a:r>
              <a:rPr lang="en-US" altLang="zh-CN"/>
              <a:t>1</a:t>
            </a:r>
            <a:r>
              <a:rPr lang="zh-CN" altLang="en-US"/>
              <a:t>∶</a:t>
            </a:r>
            <a:r>
              <a:rPr lang="en-US" altLang="zh-CN"/>
              <a:t>1</a:t>
            </a:r>
            <a:r>
              <a:rPr lang="zh-CN" altLang="en-US"/>
              <a:t>，</a:t>
            </a:r>
            <a:r>
              <a:rPr lang="en-US" altLang="zh-CN"/>
              <a:t>1</a:t>
            </a:r>
            <a:r>
              <a:rPr lang="zh-CN" altLang="en-US"/>
              <a:t>∶</a:t>
            </a:r>
            <a:r>
              <a:rPr lang="en-US" altLang="zh-CN" i="1"/>
              <a:t>n</a:t>
            </a:r>
            <a:r>
              <a:rPr lang="zh-CN" altLang="en-US"/>
              <a:t>或</a:t>
            </a:r>
            <a:r>
              <a:rPr lang="en-US" altLang="zh-CN" i="1"/>
              <a:t>m</a:t>
            </a:r>
            <a:r>
              <a:rPr lang="zh-CN" altLang="en-US"/>
              <a:t>∶</a:t>
            </a:r>
            <a:r>
              <a:rPr lang="en-US" altLang="zh-CN" i="1"/>
              <a:t>n</a:t>
            </a:r>
            <a:r>
              <a:rPr lang="zh-CN" altLang="en-US"/>
              <a:t>）。</a:t>
            </a:r>
            <a:endParaRPr lang="en-US" altLang="zh-CN"/>
          </a:p>
          <a:p>
            <a:pPr lvl="2">
              <a:buSzPct val="87000"/>
              <a:buFont typeface="Wingdings" panose="05000000000000000000" pitchFamily="2" charset="2"/>
              <a:buChar char="l"/>
            </a:pPr>
            <a:r>
              <a:rPr lang="zh-CN" altLang="en-US">
                <a:latin typeface="宋体" panose="02010600030101010101" pitchFamily="2" charset="-122"/>
              </a:rPr>
              <a:t>联系可以具有属性</a:t>
            </a:r>
            <a:endParaRPr lang="zh-CN" altLang="en-US"/>
          </a:p>
          <a:p>
            <a:endParaRPr lang="zh-CN" altLang="en-US"/>
          </a:p>
        </p:txBody>
      </p:sp>
      <p:pic>
        <p:nvPicPr>
          <p:cNvPr id="39939" name="图片 3" descr="113">
            <a:extLst>
              <a:ext uri="{FF2B5EF4-FFF2-40B4-BE49-F238E27FC236}">
                <a16:creationId xmlns:a16="http://schemas.microsoft.com/office/drawing/2014/main" id="{6260B16D-ED5C-4B0C-A279-0FF25E4A58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2857500"/>
            <a:ext cx="3833812"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文本框 4">
            <a:extLst>
              <a:ext uri="{FF2B5EF4-FFF2-40B4-BE49-F238E27FC236}">
                <a16:creationId xmlns:a16="http://schemas.microsoft.com/office/drawing/2014/main" id="{B2D73BDF-615C-41FE-9AE2-B873B672C49F}"/>
              </a:ext>
            </a:extLst>
          </p:cNvPr>
          <p:cNvSpPr txBox="1">
            <a:spLocks noChangeArrowheads="1"/>
          </p:cNvSpPr>
          <p:nvPr/>
        </p:nvSpPr>
        <p:spPr bwMode="auto">
          <a:xfrm>
            <a:off x="3443288" y="5640388"/>
            <a:ext cx="2155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图</a:t>
            </a:r>
            <a:r>
              <a:rPr lang="en-US" altLang="zh-CN" b="1"/>
              <a:t>7.10  </a:t>
            </a:r>
            <a:r>
              <a:rPr lang="zh-CN" altLang="en-US" b="1">
                <a:latin typeface="宋体" panose="02010600030101010101" pitchFamily="2" charset="-122"/>
              </a:rPr>
              <a:t>联系的属性</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a:extLst>
              <a:ext uri="{FF2B5EF4-FFF2-40B4-BE49-F238E27FC236}">
                <a16:creationId xmlns:a16="http://schemas.microsoft.com/office/drawing/2014/main" id="{735D5A15-7928-4F52-B1E6-7685CCA25AAE}"/>
              </a:ext>
            </a:extLst>
          </p:cNvPr>
          <p:cNvSpPr>
            <a:spLocks noGrp="1" noChangeArrowheads="1"/>
          </p:cNvSpPr>
          <p:nvPr>
            <p:ph type="title" idx="4294967295"/>
          </p:nvPr>
        </p:nvSpPr>
        <p:spPr/>
        <p:txBody>
          <a:bodyPr/>
          <a:lstStyle/>
          <a:p>
            <a:r>
              <a:rPr lang="en-US" altLang="zh-CN" sz="3600"/>
              <a:t>E-R</a:t>
            </a:r>
            <a:r>
              <a:rPr lang="zh-CN" altLang="en-US" sz="3600"/>
              <a:t>模型（续）</a:t>
            </a:r>
          </a:p>
        </p:txBody>
      </p:sp>
      <p:sp>
        <p:nvSpPr>
          <p:cNvPr id="40962" name="内容占位符 2">
            <a:extLst>
              <a:ext uri="{FF2B5EF4-FFF2-40B4-BE49-F238E27FC236}">
                <a16:creationId xmlns:a16="http://schemas.microsoft.com/office/drawing/2014/main" id="{3920821E-78D8-4A18-8F90-A708F9080DF7}"/>
              </a:ext>
            </a:extLst>
          </p:cNvPr>
          <p:cNvSpPr>
            <a:spLocks noGrp="1" noChangeArrowheads="1"/>
          </p:cNvSpPr>
          <p:nvPr>
            <p:ph idx="4294967295"/>
          </p:nvPr>
        </p:nvSpPr>
        <p:spPr>
          <a:xfrm>
            <a:off x="457200" y="1098550"/>
            <a:ext cx="8686800" cy="5067300"/>
          </a:xfrm>
        </p:spPr>
        <p:txBody>
          <a:bodyPr/>
          <a:lstStyle/>
          <a:p>
            <a:pPr>
              <a:lnSpc>
                <a:spcPct val="120000"/>
              </a:lnSpc>
            </a:pPr>
            <a:r>
              <a:rPr lang="en-US" altLang="zh-CN"/>
              <a:t>3. </a:t>
            </a:r>
            <a:r>
              <a:rPr lang="zh-CN" altLang="en-US"/>
              <a:t>一个实例</a:t>
            </a:r>
            <a:endParaRPr lang="en-US" altLang="zh-CN"/>
          </a:p>
          <a:p>
            <a:pPr lvl="1">
              <a:lnSpc>
                <a:spcPct val="120000"/>
              </a:lnSpc>
            </a:pPr>
            <a:r>
              <a:rPr lang="zh-CN" altLang="en-US"/>
              <a:t>某个工厂物资管理的概念模型。物资管理涉及的实体有：</a:t>
            </a:r>
          </a:p>
          <a:p>
            <a:pPr lvl="2">
              <a:lnSpc>
                <a:spcPct val="120000"/>
              </a:lnSpc>
              <a:buSzPct val="87000"/>
              <a:buFont typeface="Wingdings" panose="05000000000000000000" pitchFamily="2" charset="2"/>
              <a:buChar char="l"/>
            </a:pPr>
            <a:r>
              <a:rPr lang="zh-CN" altLang="en-US"/>
              <a:t>仓库：属性有仓库号、面积、电话号码</a:t>
            </a:r>
          </a:p>
          <a:p>
            <a:pPr lvl="2">
              <a:lnSpc>
                <a:spcPct val="120000"/>
              </a:lnSpc>
              <a:buSzPct val="87000"/>
              <a:buFont typeface="Wingdings" panose="05000000000000000000" pitchFamily="2" charset="2"/>
              <a:buChar char="l"/>
            </a:pPr>
            <a:r>
              <a:rPr lang="zh-CN" altLang="en-US"/>
              <a:t>零件：属性有零件号、名称、规格、单价、描述</a:t>
            </a:r>
          </a:p>
          <a:p>
            <a:pPr lvl="2">
              <a:lnSpc>
                <a:spcPct val="120000"/>
              </a:lnSpc>
              <a:buSzPct val="87000"/>
              <a:buFont typeface="Wingdings" panose="05000000000000000000" pitchFamily="2" charset="2"/>
              <a:buChar char="l"/>
            </a:pPr>
            <a:r>
              <a:rPr lang="zh-CN" altLang="en-US"/>
              <a:t>供应商：属性有供应商号、姓名、地址、电话号码、账号</a:t>
            </a:r>
          </a:p>
          <a:p>
            <a:pPr lvl="2">
              <a:lnSpc>
                <a:spcPct val="120000"/>
              </a:lnSpc>
              <a:buSzPct val="87000"/>
              <a:buFont typeface="Wingdings" panose="05000000000000000000" pitchFamily="2" charset="2"/>
              <a:buChar char="l"/>
            </a:pPr>
            <a:r>
              <a:rPr lang="zh-CN" altLang="en-US"/>
              <a:t>项目：属性有项目号、预算、开工日期</a:t>
            </a:r>
          </a:p>
          <a:p>
            <a:pPr lvl="2">
              <a:lnSpc>
                <a:spcPct val="120000"/>
              </a:lnSpc>
              <a:buSzPct val="87000"/>
              <a:buFont typeface="Wingdings" panose="05000000000000000000" pitchFamily="2" charset="2"/>
              <a:buChar char="l"/>
            </a:pPr>
            <a:r>
              <a:rPr lang="zh-CN" altLang="en-US"/>
              <a:t>职工：属性有职工号、姓名、年龄、职称</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a:extLst>
              <a:ext uri="{FF2B5EF4-FFF2-40B4-BE49-F238E27FC236}">
                <a16:creationId xmlns:a16="http://schemas.microsoft.com/office/drawing/2014/main" id="{56FA74E4-C806-4510-90A0-19C760DF8DFB}"/>
              </a:ext>
            </a:extLst>
          </p:cNvPr>
          <p:cNvSpPr>
            <a:spLocks noGrp="1" noChangeArrowheads="1"/>
          </p:cNvSpPr>
          <p:nvPr>
            <p:ph type="title" idx="4294967295"/>
          </p:nvPr>
        </p:nvSpPr>
        <p:spPr/>
        <p:txBody>
          <a:bodyPr/>
          <a:lstStyle/>
          <a:p>
            <a:r>
              <a:rPr lang="en-US" altLang="zh-CN" sz="3600"/>
              <a:t>E-R</a:t>
            </a:r>
            <a:r>
              <a:rPr lang="zh-CN" altLang="en-US" sz="3600"/>
              <a:t>模型（续）</a:t>
            </a:r>
          </a:p>
        </p:txBody>
      </p:sp>
      <p:sp>
        <p:nvSpPr>
          <p:cNvPr id="41986" name="内容占位符 2">
            <a:extLst>
              <a:ext uri="{FF2B5EF4-FFF2-40B4-BE49-F238E27FC236}">
                <a16:creationId xmlns:a16="http://schemas.microsoft.com/office/drawing/2014/main" id="{6F23A6FC-0E58-45A1-BA52-C1FD8E8AF7F9}"/>
              </a:ext>
            </a:extLst>
          </p:cNvPr>
          <p:cNvSpPr>
            <a:spLocks noGrp="1" noChangeArrowheads="1"/>
          </p:cNvSpPr>
          <p:nvPr>
            <p:ph idx="4294967295"/>
          </p:nvPr>
        </p:nvSpPr>
        <p:spPr>
          <a:xfrm>
            <a:off x="457200" y="1098550"/>
            <a:ext cx="8435975" cy="5095875"/>
          </a:xfrm>
        </p:spPr>
        <p:txBody>
          <a:bodyPr/>
          <a:lstStyle/>
          <a:p>
            <a:pPr marL="457200" lvl="1" indent="0">
              <a:lnSpc>
                <a:spcPct val="120000"/>
              </a:lnSpc>
              <a:buFont typeface="Wingdings" panose="05000000000000000000" pitchFamily="2" charset="2"/>
              <a:buNone/>
            </a:pPr>
            <a:r>
              <a:rPr lang="zh-CN" altLang="en-US"/>
              <a:t>这些实体之间的联系如下： </a:t>
            </a:r>
            <a:endParaRPr lang="en-US" altLang="zh-CN"/>
          </a:p>
          <a:p>
            <a:pPr indent="-285750">
              <a:lnSpc>
                <a:spcPct val="120000"/>
              </a:lnSpc>
              <a:buFont typeface="Wingdings" panose="05000000000000000000" pitchFamily="2" charset="2"/>
              <a:buNone/>
            </a:pPr>
            <a:r>
              <a:rPr lang="en-US" altLang="zh-CN" sz="2000"/>
              <a:t> </a:t>
            </a:r>
            <a:r>
              <a:rPr lang="zh-CN" altLang="en-US" sz="2000"/>
              <a:t>（</a:t>
            </a:r>
            <a:r>
              <a:rPr lang="en-US" altLang="zh-CN" sz="2000"/>
              <a:t>1</a:t>
            </a:r>
            <a:r>
              <a:rPr lang="zh-CN" altLang="en-US" sz="2000"/>
              <a:t>） 一个仓库可以存放多种零件，一种零件可以存放在多个 </a:t>
            </a:r>
            <a:endParaRPr lang="en-US" altLang="zh-CN" sz="2000"/>
          </a:p>
          <a:p>
            <a:pPr indent="-285750">
              <a:lnSpc>
                <a:spcPct val="120000"/>
              </a:lnSpc>
              <a:buFont typeface="Wingdings" panose="05000000000000000000" pitchFamily="2" charset="2"/>
              <a:buNone/>
            </a:pPr>
            <a:r>
              <a:rPr lang="zh-CN" altLang="en-US" sz="2000"/>
              <a:t>           仓库中，因此</a:t>
            </a:r>
            <a:r>
              <a:rPr lang="zh-CN" altLang="en-US" sz="2000">
                <a:solidFill>
                  <a:srgbClr val="0066FF"/>
                </a:solidFill>
              </a:rPr>
              <a:t>仓库和零件具有多对多的联系</a:t>
            </a:r>
            <a:r>
              <a:rPr lang="zh-CN" altLang="en-US" sz="2000"/>
              <a:t>。用库存量</a:t>
            </a:r>
          </a:p>
          <a:p>
            <a:pPr indent="-285750">
              <a:lnSpc>
                <a:spcPct val="120000"/>
              </a:lnSpc>
              <a:buFont typeface="Wingdings" panose="05000000000000000000" pitchFamily="2" charset="2"/>
              <a:buNone/>
            </a:pPr>
            <a:r>
              <a:rPr lang="en-US" altLang="zh-CN" sz="2000">
                <a:solidFill>
                  <a:srgbClr val="FF00FF"/>
                </a:solidFill>
              </a:rPr>
              <a:t>           </a:t>
            </a:r>
            <a:r>
              <a:rPr lang="zh-CN" altLang="en-US" sz="2000"/>
              <a:t>来表示某种零件在某个仓库中的数量。</a:t>
            </a:r>
            <a:endParaRPr lang="en-US" altLang="zh-CN" sz="2000"/>
          </a:p>
          <a:p>
            <a:pPr indent="-285750">
              <a:lnSpc>
                <a:spcPct val="120000"/>
              </a:lnSpc>
              <a:buFont typeface="Wingdings" panose="05000000000000000000" pitchFamily="2" charset="2"/>
              <a:buNone/>
            </a:pPr>
            <a:r>
              <a:rPr lang="zh-CN" altLang="en-US" sz="2000"/>
              <a:t>（</a:t>
            </a:r>
            <a:r>
              <a:rPr lang="en-US" altLang="zh-CN" sz="2000"/>
              <a:t>2</a:t>
            </a:r>
            <a:r>
              <a:rPr lang="zh-CN" altLang="en-US" sz="2000"/>
              <a:t>） 一个仓库有多个职工当仓库保管员，一个职工只能在一</a:t>
            </a:r>
            <a:endParaRPr lang="en-US" altLang="zh-CN" sz="2000"/>
          </a:p>
          <a:p>
            <a:pPr indent="-285750">
              <a:lnSpc>
                <a:spcPct val="120000"/>
              </a:lnSpc>
              <a:buFont typeface="Wingdings" panose="05000000000000000000" pitchFamily="2" charset="2"/>
              <a:buNone/>
            </a:pPr>
            <a:r>
              <a:rPr lang="en-US" altLang="zh-CN" sz="2000"/>
              <a:t>          </a:t>
            </a:r>
            <a:r>
              <a:rPr lang="zh-CN" altLang="en-US" sz="2000"/>
              <a:t>个仓库工作，因此</a:t>
            </a:r>
            <a:r>
              <a:rPr lang="zh-CN" altLang="en-US" sz="2000">
                <a:solidFill>
                  <a:srgbClr val="0066FF"/>
                </a:solidFill>
              </a:rPr>
              <a:t>仓库和职工之间是一对多的联系</a:t>
            </a:r>
            <a:r>
              <a:rPr lang="zh-CN" altLang="en-US" sz="2000"/>
              <a:t>。</a:t>
            </a:r>
          </a:p>
          <a:p>
            <a:pPr indent="-285750">
              <a:lnSpc>
                <a:spcPct val="120000"/>
              </a:lnSpc>
              <a:buFont typeface="Wingdings" panose="05000000000000000000" pitchFamily="2" charset="2"/>
              <a:buNone/>
            </a:pPr>
            <a:r>
              <a:rPr lang="zh-CN" altLang="en-US" sz="2000">
                <a:sym typeface="Arial" panose="020B0604020202020204" pitchFamily="34" charset="0"/>
              </a:rPr>
              <a:t>（</a:t>
            </a:r>
            <a:r>
              <a:rPr lang="en-US" altLang="zh-CN" sz="2000">
                <a:sym typeface="Arial" panose="020B0604020202020204" pitchFamily="34" charset="0"/>
              </a:rPr>
              <a:t>3</a:t>
            </a:r>
            <a:r>
              <a:rPr lang="zh-CN" altLang="en-US" sz="2000">
                <a:sym typeface="Arial" panose="020B0604020202020204" pitchFamily="34" charset="0"/>
              </a:rPr>
              <a:t>） 职工之间具有领导与被领导关系。即仓库主任领导若</a:t>
            </a:r>
            <a:endParaRPr lang="en-US" altLang="zh-CN" sz="2000"/>
          </a:p>
          <a:p>
            <a:pPr indent="-285750">
              <a:lnSpc>
                <a:spcPct val="120000"/>
              </a:lnSpc>
              <a:buFont typeface="Wingdings" panose="05000000000000000000" pitchFamily="2" charset="2"/>
              <a:buNone/>
            </a:pPr>
            <a:r>
              <a:rPr lang="zh-CN" altLang="en-US" sz="2000">
                <a:sym typeface="Arial" panose="020B0604020202020204" pitchFamily="34" charset="0"/>
              </a:rPr>
              <a:t>          干保管员，因此</a:t>
            </a:r>
            <a:r>
              <a:rPr lang="zh-CN" altLang="en-US" sz="2000">
                <a:solidFill>
                  <a:srgbClr val="0066FF"/>
                </a:solidFill>
                <a:sym typeface="Arial" panose="020B0604020202020204" pitchFamily="34" charset="0"/>
              </a:rPr>
              <a:t>职工实体型中具有一对多的联系</a:t>
            </a:r>
            <a:r>
              <a:rPr lang="zh-CN" altLang="en-US" sz="2000">
                <a:sym typeface="Arial" panose="020B0604020202020204" pitchFamily="34" charset="0"/>
              </a:rPr>
              <a:t>。</a:t>
            </a:r>
            <a:endParaRPr lang="en-US" altLang="zh-CN" sz="2000"/>
          </a:p>
          <a:p>
            <a:pPr indent="-285750">
              <a:lnSpc>
                <a:spcPct val="120000"/>
              </a:lnSpc>
              <a:buFont typeface="Wingdings" panose="05000000000000000000" pitchFamily="2" charset="2"/>
              <a:buNone/>
            </a:pPr>
            <a:r>
              <a:rPr lang="zh-CN" altLang="en-US" sz="2000">
                <a:sym typeface="Arial" panose="020B0604020202020204" pitchFamily="34" charset="0"/>
              </a:rPr>
              <a:t>（</a:t>
            </a:r>
            <a:r>
              <a:rPr lang="en-US" altLang="zh-CN" sz="2000">
                <a:sym typeface="Arial" panose="020B0604020202020204" pitchFamily="34" charset="0"/>
              </a:rPr>
              <a:t>4</a:t>
            </a:r>
            <a:r>
              <a:rPr lang="zh-CN" altLang="en-US" sz="2000">
                <a:sym typeface="Arial" panose="020B0604020202020204" pitchFamily="34" charset="0"/>
              </a:rPr>
              <a:t>） </a:t>
            </a:r>
            <a:r>
              <a:rPr lang="zh-CN" altLang="en-US" sz="2000">
                <a:solidFill>
                  <a:srgbClr val="0066FF"/>
                </a:solidFill>
                <a:sym typeface="Arial" panose="020B0604020202020204" pitchFamily="34" charset="0"/>
              </a:rPr>
              <a:t>供应商、项目和零件三者之间具有多对多的联系</a:t>
            </a:r>
            <a:r>
              <a:rPr lang="zh-CN" altLang="en-US" sz="2000">
                <a:sym typeface="Arial" panose="020B0604020202020204" pitchFamily="34" charset="0"/>
              </a:rPr>
              <a:t>。即一 </a:t>
            </a:r>
            <a:endParaRPr lang="en-US" altLang="zh-CN" sz="2000"/>
          </a:p>
          <a:p>
            <a:pPr indent="-285750">
              <a:lnSpc>
                <a:spcPct val="120000"/>
              </a:lnSpc>
              <a:buFont typeface="Wingdings" panose="05000000000000000000" pitchFamily="2" charset="2"/>
              <a:buNone/>
            </a:pPr>
            <a:r>
              <a:rPr lang="en-US" altLang="zh-CN" sz="2000">
                <a:sym typeface="Arial" panose="020B0604020202020204" pitchFamily="34" charset="0"/>
              </a:rPr>
              <a:t>          </a:t>
            </a:r>
            <a:r>
              <a:rPr lang="zh-CN" altLang="en-US" sz="2000">
                <a:sym typeface="Arial" panose="020B0604020202020204" pitchFamily="34" charset="0"/>
              </a:rPr>
              <a:t>个供应商可以供给若干项目多种零件，每个项目可以使</a:t>
            </a:r>
            <a:endParaRPr lang="en-US" altLang="zh-CN" sz="2000"/>
          </a:p>
          <a:p>
            <a:pPr indent="-285750">
              <a:lnSpc>
                <a:spcPct val="120000"/>
              </a:lnSpc>
              <a:buFont typeface="Wingdings" panose="05000000000000000000" pitchFamily="2" charset="2"/>
              <a:buNone/>
            </a:pPr>
            <a:r>
              <a:rPr lang="en-US" altLang="zh-CN" sz="2000">
                <a:sym typeface="Arial" panose="020B0604020202020204" pitchFamily="34" charset="0"/>
              </a:rPr>
              <a:t>          </a:t>
            </a:r>
            <a:r>
              <a:rPr lang="zh-CN" altLang="en-US" sz="2000">
                <a:sym typeface="Arial" panose="020B0604020202020204" pitchFamily="34" charset="0"/>
              </a:rPr>
              <a:t>用不同供应商供应的零件，每种零件可由不同供应商供 </a:t>
            </a:r>
            <a:endParaRPr lang="en-US" altLang="zh-CN" sz="2000"/>
          </a:p>
          <a:p>
            <a:pPr indent="-285750">
              <a:lnSpc>
                <a:spcPct val="120000"/>
              </a:lnSpc>
              <a:buFont typeface="Wingdings" panose="05000000000000000000" pitchFamily="2" charset="2"/>
              <a:buNone/>
            </a:pPr>
            <a:r>
              <a:rPr lang="en-US" altLang="zh-CN" sz="2000">
                <a:sym typeface="Arial" panose="020B0604020202020204" pitchFamily="34" charset="0"/>
              </a:rPr>
              <a:t>          </a:t>
            </a:r>
            <a:r>
              <a:rPr lang="zh-CN" altLang="en-US" sz="2000">
                <a:sym typeface="Arial" panose="020B0604020202020204" pitchFamily="34" charset="0"/>
              </a:rPr>
              <a:t>给。</a:t>
            </a:r>
            <a:endParaRPr lang="zh-CN" altLang="en-US" sz="20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a:extLst>
              <a:ext uri="{FF2B5EF4-FFF2-40B4-BE49-F238E27FC236}">
                <a16:creationId xmlns:a16="http://schemas.microsoft.com/office/drawing/2014/main" id="{0573AB8F-C727-49BA-938F-08A67F3695A7}"/>
              </a:ext>
            </a:extLst>
          </p:cNvPr>
          <p:cNvSpPr>
            <a:spLocks noGrp="1" noChangeArrowheads="1"/>
          </p:cNvSpPr>
          <p:nvPr>
            <p:custDataLst>
              <p:tags r:id="rId2"/>
            </p:custDataLst>
          </p:nvPr>
        </p:nvSpPr>
        <p:spPr bwMode="auto">
          <a:xfrm>
            <a:off x="836613" y="244475"/>
            <a:ext cx="72485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800" b="1">
                <a:solidFill>
                  <a:schemeClr val="bg1"/>
                </a:solidFill>
                <a:ea typeface="黑体" panose="02010609060101010101" pitchFamily="49" charset="-122"/>
              </a:rPr>
              <a:t>7.1  </a:t>
            </a:r>
            <a:r>
              <a:rPr lang="zh-CN" altLang="en-US" sz="2800" b="1">
                <a:solidFill>
                  <a:schemeClr val="bg1"/>
                </a:solidFill>
                <a:ea typeface="黑体" panose="02010609060101010101" pitchFamily="49" charset="-122"/>
              </a:rPr>
              <a:t>数据库设计概述</a:t>
            </a:r>
          </a:p>
        </p:txBody>
      </p:sp>
      <p:sp>
        <p:nvSpPr>
          <p:cNvPr id="3" name="内容占位符 2">
            <a:extLst>
              <a:ext uri="{FF2B5EF4-FFF2-40B4-BE49-F238E27FC236}">
                <a16:creationId xmlns:a16="http://schemas.microsoft.com/office/drawing/2014/main" id="{48B1FB70-40AB-4845-8988-7E2547E9CF31}"/>
              </a:ext>
            </a:extLst>
          </p:cNvPr>
          <p:cNvSpPr>
            <a:spLocks noGrp="1"/>
          </p:cNvSpPr>
          <p:nvPr>
            <p:custDataLst>
              <p:tags r:id="rId3"/>
            </p:custDataLst>
          </p:nvPr>
        </p:nvSpPr>
        <p:spPr>
          <a:xfrm>
            <a:off x="339725" y="1166813"/>
            <a:ext cx="8361363" cy="4972050"/>
          </a:xfrm>
          <a:prstGeom prst="rect">
            <a:avLst/>
          </a:prstGeom>
          <a:noFill/>
          <a:ln>
            <a:noFill/>
          </a:ln>
        </p:spPr>
        <p:txBody>
          <a:bodyPr>
            <a:normAutofit/>
          </a:bodyPr>
          <a:lstStyle>
            <a:lvl1pPr marL="357505" indent="-357505" algn="just" rtl="0" fontAlgn="base">
              <a:lnSpc>
                <a:spcPct val="110000"/>
              </a:lnSpc>
              <a:spcBef>
                <a:spcPts val="1800"/>
              </a:spcBef>
              <a:spcAft>
                <a:spcPct val="0"/>
              </a:spcAft>
              <a:buClr>
                <a:schemeClr val="tx1"/>
              </a:buClr>
              <a:buSzPct val="60000"/>
              <a:buFont typeface="Wingdings" panose="05000000000000000000" pitchFamily="2" charset="2"/>
              <a:buChar char="n"/>
              <a:defRPr sz="2400" kern="1200">
                <a:solidFill>
                  <a:schemeClr val="tx1"/>
                </a:solidFill>
                <a:latin typeface="+mn-ea"/>
                <a:ea typeface="+mn-ea"/>
                <a:cs typeface="+mn-cs"/>
              </a:defRPr>
            </a:lvl1pPr>
            <a:lvl2pPr marL="805180" indent="-342900" algn="just" rtl="0" fontAlgn="base">
              <a:spcBef>
                <a:spcPct val="0"/>
              </a:spcBef>
              <a:spcAft>
                <a:spcPts val="0"/>
              </a:spcAft>
              <a:buClr>
                <a:schemeClr val="tx1"/>
              </a:buClr>
              <a:buFont typeface="Arial" panose="020B0604020202020204" pitchFamily="34" charset="0"/>
              <a:buChar char="•"/>
              <a:defRPr sz="2000" kern="1200">
                <a:solidFill>
                  <a:schemeClr val="tx1"/>
                </a:solidFill>
                <a:latin typeface="+mn-ea"/>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tx1"/>
                </a:solidFill>
                <a:latin typeface="+mn-ea"/>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ea"/>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endParaRPr lang="en-US" altLang="zh-CN" sz="2000" noProof="1">
              <a:latin typeface="+mn-lt"/>
            </a:endParaRPr>
          </a:p>
          <a:p>
            <a:pPr marL="0" indent="0" algn="l">
              <a:lnSpc>
                <a:spcPct val="150000"/>
              </a:lnSpc>
              <a:buFont typeface="Wingdings" panose="05000000000000000000" pitchFamily="2" charset="2"/>
              <a:buNone/>
            </a:pPr>
            <a:r>
              <a:rPr lang="en-US" altLang="zh-CN" sz="2000" noProof="1">
                <a:latin typeface="+mn-lt"/>
              </a:rPr>
              <a:t>7.1.1  </a:t>
            </a:r>
            <a:r>
              <a:rPr lang="zh-CN" altLang="en-US" sz="2000" noProof="1">
                <a:latin typeface="+mn-lt"/>
              </a:rPr>
              <a:t>数据库设计的特点</a:t>
            </a:r>
          </a:p>
          <a:p>
            <a:pPr marL="0" indent="0" algn="l">
              <a:lnSpc>
                <a:spcPct val="150000"/>
              </a:lnSpc>
              <a:buFont typeface="Wingdings" panose="05000000000000000000" pitchFamily="2" charset="2"/>
              <a:buNone/>
            </a:pPr>
            <a:r>
              <a:rPr lang="en-US" altLang="zh-CN" sz="2000" noProof="1">
                <a:latin typeface="+mn-lt"/>
              </a:rPr>
              <a:t>7.1.2  </a:t>
            </a:r>
            <a:r>
              <a:rPr lang="zh-CN" altLang="en-US" sz="2000" noProof="1">
                <a:latin typeface="+mn-lt"/>
              </a:rPr>
              <a:t>数据库设计方法</a:t>
            </a:r>
          </a:p>
          <a:p>
            <a:pPr marL="0" indent="0" algn="l">
              <a:lnSpc>
                <a:spcPct val="150000"/>
              </a:lnSpc>
              <a:buFont typeface="Wingdings" panose="05000000000000000000" pitchFamily="2" charset="2"/>
              <a:buNone/>
            </a:pPr>
            <a:r>
              <a:rPr lang="en-US" altLang="zh-CN" sz="2000" noProof="1">
                <a:latin typeface="+mn-lt"/>
              </a:rPr>
              <a:t>7.1.3  </a:t>
            </a:r>
            <a:r>
              <a:rPr lang="zh-CN" altLang="en-US" sz="2000" b="1" noProof="1">
                <a:latin typeface="+mn-lt"/>
              </a:rPr>
              <a:t>数据库设计的基本步骤</a:t>
            </a:r>
            <a:r>
              <a:rPr lang="zh-CN" altLang="en-US" sz="2000" noProof="1">
                <a:latin typeface="+mn-lt"/>
              </a:rPr>
              <a:t>（重点）</a:t>
            </a:r>
          </a:p>
          <a:p>
            <a:pPr marL="0" indent="0" algn="l">
              <a:lnSpc>
                <a:spcPct val="150000"/>
              </a:lnSpc>
              <a:buFont typeface="Wingdings" panose="05000000000000000000" pitchFamily="2" charset="2"/>
              <a:buNone/>
            </a:pPr>
            <a:r>
              <a:rPr lang="en-US" altLang="zh-CN" sz="2000" noProof="1">
                <a:latin typeface="+mn-lt"/>
              </a:rPr>
              <a:t>7.1.4  </a:t>
            </a:r>
            <a:r>
              <a:rPr lang="zh-CN" altLang="en-US" sz="2000" noProof="1">
                <a:latin typeface="+mn-lt"/>
              </a:rPr>
              <a:t>数据库设计过程中的各级模式</a:t>
            </a:r>
          </a:p>
        </p:txBody>
      </p:sp>
    </p:spTree>
    <p:custDataLst>
      <p:tags r:id="rId1"/>
    </p:custData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a:extLst>
              <a:ext uri="{FF2B5EF4-FFF2-40B4-BE49-F238E27FC236}">
                <a16:creationId xmlns:a16="http://schemas.microsoft.com/office/drawing/2014/main" id="{B768F84A-20CE-4E3E-A8DD-61B304A3C146}"/>
              </a:ext>
            </a:extLst>
          </p:cNvPr>
          <p:cNvSpPr>
            <a:spLocks noGrp="1" noChangeArrowheads="1"/>
          </p:cNvSpPr>
          <p:nvPr>
            <p:ph type="title" idx="4294967295"/>
          </p:nvPr>
        </p:nvSpPr>
        <p:spPr/>
        <p:txBody>
          <a:bodyPr/>
          <a:lstStyle/>
          <a:p>
            <a:r>
              <a:rPr lang="en-US" altLang="zh-CN" sz="3600"/>
              <a:t>E-R</a:t>
            </a:r>
            <a:r>
              <a:rPr lang="zh-CN" altLang="en-US" sz="3600"/>
              <a:t>模型（续）</a:t>
            </a:r>
          </a:p>
        </p:txBody>
      </p:sp>
      <p:pic>
        <p:nvPicPr>
          <p:cNvPr id="43010" name="图片 3">
            <a:extLst>
              <a:ext uri="{FF2B5EF4-FFF2-40B4-BE49-F238E27FC236}">
                <a16:creationId xmlns:a16="http://schemas.microsoft.com/office/drawing/2014/main" id="{7E32F2E2-CE85-45CB-9344-C4FB770F2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700213"/>
            <a:ext cx="8651875"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a:extLst>
              <a:ext uri="{FF2B5EF4-FFF2-40B4-BE49-F238E27FC236}">
                <a16:creationId xmlns:a16="http://schemas.microsoft.com/office/drawing/2014/main" id="{86A574D5-FC3D-44C9-8B3B-CA792D992823}"/>
              </a:ext>
            </a:extLst>
          </p:cNvPr>
          <p:cNvSpPr>
            <a:spLocks noGrp="1" noChangeArrowheads="1"/>
          </p:cNvSpPr>
          <p:nvPr>
            <p:ph type="title" idx="4294967295"/>
          </p:nvPr>
        </p:nvSpPr>
        <p:spPr/>
        <p:txBody>
          <a:bodyPr/>
          <a:lstStyle/>
          <a:p>
            <a:r>
              <a:rPr lang="en-US" altLang="zh-CN" sz="3600"/>
              <a:t>E-R</a:t>
            </a:r>
            <a:r>
              <a:rPr lang="zh-CN" altLang="en-US" sz="3600"/>
              <a:t>模型（续）</a:t>
            </a:r>
          </a:p>
        </p:txBody>
      </p:sp>
      <p:pic>
        <p:nvPicPr>
          <p:cNvPr id="44034" name="图片 3">
            <a:extLst>
              <a:ext uri="{FF2B5EF4-FFF2-40B4-BE49-F238E27FC236}">
                <a16:creationId xmlns:a16="http://schemas.microsoft.com/office/drawing/2014/main" id="{E2868A36-B8FC-4136-AA98-781C53993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263" y="1557338"/>
            <a:ext cx="8212137"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a:extLst>
              <a:ext uri="{FF2B5EF4-FFF2-40B4-BE49-F238E27FC236}">
                <a16:creationId xmlns:a16="http://schemas.microsoft.com/office/drawing/2014/main" id="{61DA8C1C-AD34-455C-9265-AA932AA452A7}"/>
              </a:ext>
            </a:extLst>
          </p:cNvPr>
          <p:cNvSpPr>
            <a:spLocks noGrp="1" noChangeArrowheads="1"/>
          </p:cNvSpPr>
          <p:nvPr>
            <p:ph type="title" idx="4294967295"/>
          </p:nvPr>
        </p:nvSpPr>
        <p:spPr/>
        <p:txBody>
          <a:bodyPr/>
          <a:lstStyle/>
          <a:p>
            <a:r>
              <a:rPr lang="en-US" altLang="zh-CN" sz="3600"/>
              <a:t>E-R</a:t>
            </a:r>
            <a:r>
              <a:rPr lang="zh-CN" altLang="en-US" sz="3600"/>
              <a:t>模型（续）</a:t>
            </a:r>
          </a:p>
        </p:txBody>
      </p:sp>
      <p:pic>
        <p:nvPicPr>
          <p:cNvPr id="45058" name="图片 3">
            <a:extLst>
              <a:ext uri="{FF2B5EF4-FFF2-40B4-BE49-F238E27FC236}">
                <a16:creationId xmlns:a16="http://schemas.microsoft.com/office/drawing/2014/main" id="{E5A7C36C-9684-4BF2-995B-716E767E9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144588"/>
            <a:ext cx="7192962"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79BE9352-D010-4083-9C81-BC37AAE2A585}"/>
              </a:ext>
            </a:extLst>
          </p:cNvPr>
          <p:cNvSpPr>
            <a:spLocks noGrp="1" noChangeArrowheads="1"/>
          </p:cNvSpPr>
          <p:nvPr>
            <p:ph type="title" idx="4294967295"/>
          </p:nvPr>
        </p:nvSpPr>
        <p:spPr/>
        <p:txBody>
          <a:bodyPr/>
          <a:lstStyle/>
          <a:p>
            <a:r>
              <a:rPr lang="en-US" altLang="zh-CN" sz="3600"/>
              <a:t>7.3  </a:t>
            </a:r>
            <a:r>
              <a:rPr lang="zh-CN" altLang="en-US" sz="3600"/>
              <a:t>概念结构设计</a:t>
            </a:r>
          </a:p>
        </p:txBody>
      </p:sp>
      <p:sp>
        <p:nvSpPr>
          <p:cNvPr id="46082" name="Rectangle 3">
            <a:extLst>
              <a:ext uri="{FF2B5EF4-FFF2-40B4-BE49-F238E27FC236}">
                <a16:creationId xmlns:a16="http://schemas.microsoft.com/office/drawing/2014/main" id="{F384BE64-ED22-4A37-A4EC-F82E97C66C83}"/>
              </a:ext>
            </a:extLst>
          </p:cNvPr>
          <p:cNvSpPr>
            <a:spLocks noGrp="1" noChangeArrowheads="1"/>
          </p:cNvSpPr>
          <p:nvPr>
            <p:ph idx="4294967295"/>
          </p:nvPr>
        </p:nvSpPr>
        <p:spPr>
          <a:xfrm>
            <a:off x="720725" y="1079500"/>
            <a:ext cx="8229600" cy="4854575"/>
          </a:xfrm>
        </p:spPr>
        <p:txBody>
          <a:bodyPr/>
          <a:lstStyle/>
          <a:p>
            <a:pPr marL="0" indent="0">
              <a:lnSpc>
                <a:spcPct val="150000"/>
              </a:lnSpc>
              <a:buFont typeface="Wingdings" panose="05000000000000000000" pitchFamily="2" charset="2"/>
              <a:buNone/>
            </a:pPr>
            <a:r>
              <a:rPr lang="en-US" altLang="zh-CN"/>
              <a:t>7.3.1  </a:t>
            </a:r>
            <a:r>
              <a:rPr lang="zh-CN" altLang="en-US"/>
              <a:t>概念结构</a:t>
            </a:r>
          </a:p>
          <a:p>
            <a:pPr marL="0" indent="0">
              <a:lnSpc>
                <a:spcPct val="150000"/>
              </a:lnSpc>
              <a:buFont typeface="Wingdings" panose="05000000000000000000" pitchFamily="2" charset="2"/>
              <a:buNone/>
            </a:pPr>
            <a:r>
              <a:rPr lang="en-US" altLang="zh-CN"/>
              <a:t>7.3.2  E-R</a:t>
            </a:r>
            <a:r>
              <a:rPr lang="zh-CN" altLang="en-US"/>
              <a:t>模型</a:t>
            </a:r>
            <a:endParaRPr lang="en-US" altLang="zh-CN"/>
          </a:p>
          <a:p>
            <a:pPr marL="0" indent="0">
              <a:lnSpc>
                <a:spcPct val="150000"/>
              </a:lnSpc>
              <a:buFont typeface="Wingdings" panose="05000000000000000000" pitchFamily="2" charset="2"/>
              <a:buNone/>
            </a:pPr>
            <a:r>
              <a:rPr lang="zh-CN" altLang="en-US"/>
              <a:t>*</a:t>
            </a:r>
            <a:r>
              <a:rPr lang="en-US" altLang="zh-CN"/>
              <a:t>7.3.3  </a:t>
            </a:r>
            <a:r>
              <a:rPr lang="zh-CN" altLang="en-US"/>
              <a:t>扩展的</a:t>
            </a:r>
            <a:r>
              <a:rPr lang="en-US" altLang="zh-CN"/>
              <a:t>E-R</a:t>
            </a:r>
            <a:r>
              <a:rPr lang="zh-CN" altLang="en-US"/>
              <a:t>模型</a:t>
            </a:r>
          </a:p>
          <a:p>
            <a:pPr marL="0" indent="0">
              <a:lnSpc>
                <a:spcPct val="150000"/>
              </a:lnSpc>
              <a:buFont typeface="Wingdings" panose="05000000000000000000" pitchFamily="2" charset="2"/>
              <a:buNone/>
            </a:pPr>
            <a:r>
              <a:rPr lang="zh-CN" altLang="en-US"/>
              <a:t>*</a:t>
            </a:r>
            <a:r>
              <a:rPr lang="en-US" altLang="zh-CN"/>
              <a:t>7.3.4  UML</a:t>
            </a:r>
          </a:p>
          <a:p>
            <a:pPr marL="0" indent="0">
              <a:lnSpc>
                <a:spcPct val="150000"/>
              </a:lnSpc>
              <a:buFont typeface="Wingdings" panose="05000000000000000000" pitchFamily="2" charset="2"/>
              <a:buNone/>
            </a:pPr>
            <a:r>
              <a:rPr lang="en-US" altLang="zh-CN">
                <a:solidFill>
                  <a:srgbClr val="00B050"/>
                </a:solidFill>
              </a:rPr>
              <a:t>7.3.5    </a:t>
            </a:r>
            <a:r>
              <a:rPr lang="zh-CN" altLang="en-US">
                <a:solidFill>
                  <a:srgbClr val="00B050"/>
                </a:solidFill>
              </a:rPr>
              <a:t>概念结构设计</a:t>
            </a:r>
          </a:p>
          <a:p>
            <a:pPr marL="0" indent="0"/>
            <a:endParaRPr lang="en-US" altLang="zh-CN"/>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a:extLst>
              <a:ext uri="{FF2B5EF4-FFF2-40B4-BE49-F238E27FC236}">
                <a16:creationId xmlns:a16="http://schemas.microsoft.com/office/drawing/2014/main" id="{5830EE8B-C37B-4BCF-9F11-651600200956}"/>
              </a:ext>
            </a:extLst>
          </p:cNvPr>
          <p:cNvSpPr>
            <a:spLocks noGrp="1" noChangeArrowheads="1"/>
          </p:cNvSpPr>
          <p:nvPr>
            <p:ph type="title" idx="4294967295"/>
          </p:nvPr>
        </p:nvSpPr>
        <p:spPr/>
        <p:txBody>
          <a:bodyPr/>
          <a:lstStyle/>
          <a:p>
            <a:r>
              <a:rPr lang="en-US" altLang="zh-CN" sz="3600"/>
              <a:t>7.3.5  </a:t>
            </a:r>
            <a:r>
              <a:rPr lang="zh-CN" altLang="en-US" sz="3600"/>
              <a:t>概念结构设计</a:t>
            </a:r>
          </a:p>
        </p:txBody>
      </p:sp>
      <p:sp>
        <p:nvSpPr>
          <p:cNvPr id="47106" name="内容占位符 2">
            <a:extLst>
              <a:ext uri="{FF2B5EF4-FFF2-40B4-BE49-F238E27FC236}">
                <a16:creationId xmlns:a16="http://schemas.microsoft.com/office/drawing/2014/main" id="{392697B9-187F-471F-A8D7-6A01583D4112}"/>
              </a:ext>
            </a:extLst>
          </p:cNvPr>
          <p:cNvSpPr>
            <a:spLocks noGrp="1" noChangeArrowheads="1"/>
          </p:cNvSpPr>
          <p:nvPr>
            <p:ph idx="4294967295"/>
          </p:nvPr>
        </p:nvSpPr>
        <p:spPr>
          <a:xfrm>
            <a:off x="457200" y="1098550"/>
            <a:ext cx="8229600" cy="5095875"/>
          </a:xfrm>
        </p:spPr>
        <p:txBody>
          <a:bodyPr/>
          <a:lstStyle/>
          <a:p>
            <a:pPr>
              <a:lnSpc>
                <a:spcPct val="150000"/>
              </a:lnSpc>
              <a:buFont typeface="Wingdings" panose="05000000000000000000" pitchFamily="2" charset="2"/>
              <a:buNone/>
            </a:pPr>
            <a:r>
              <a:rPr lang="en-US" altLang="zh-CN"/>
              <a:t>1. </a:t>
            </a:r>
            <a:r>
              <a:rPr lang="zh-CN" altLang="en-US"/>
              <a:t>实体与属性的划分原则</a:t>
            </a:r>
            <a:endParaRPr lang="en-US" altLang="zh-CN"/>
          </a:p>
          <a:p>
            <a:pPr lvl="1">
              <a:lnSpc>
                <a:spcPct val="150000"/>
              </a:lnSpc>
            </a:pPr>
            <a:r>
              <a:rPr lang="zh-CN" altLang="zh-CN"/>
              <a:t>为了简化</a:t>
            </a:r>
            <a:r>
              <a:rPr lang="en-US" altLang="zh-CN"/>
              <a:t>E-R</a:t>
            </a:r>
            <a:r>
              <a:rPr lang="zh-CN" altLang="zh-CN"/>
              <a:t>图的处置，现实世界的事物</a:t>
            </a:r>
            <a:r>
              <a:rPr lang="zh-CN" altLang="zh-CN">
                <a:solidFill>
                  <a:srgbClr val="0066FF"/>
                </a:solidFill>
              </a:rPr>
              <a:t>能作为属性对待的，尽量作为属性对待</a:t>
            </a:r>
            <a:r>
              <a:rPr lang="zh-CN" altLang="en-US"/>
              <a:t>。</a:t>
            </a:r>
            <a:endParaRPr lang="en-US" altLang="zh-CN"/>
          </a:p>
          <a:p>
            <a:pPr lvl="1">
              <a:lnSpc>
                <a:spcPct val="150000"/>
              </a:lnSpc>
            </a:pPr>
            <a:r>
              <a:rPr lang="zh-CN" altLang="en-US"/>
              <a:t>两条准则：</a:t>
            </a:r>
            <a:endParaRPr lang="en-US" altLang="zh-CN"/>
          </a:p>
          <a:p>
            <a:pPr lvl="2">
              <a:lnSpc>
                <a:spcPct val="150000"/>
              </a:lnSpc>
              <a:buSzPct val="87000"/>
              <a:buFont typeface="Arial" panose="020B0604020202020204" pitchFamily="34" charset="0"/>
              <a:buNone/>
            </a:pPr>
            <a:r>
              <a:rPr lang="zh-CN" altLang="en-US"/>
              <a:t>（</a:t>
            </a:r>
            <a:r>
              <a:rPr lang="en-US" altLang="zh-CN"/>
              <a:t>1</a:t>
            </a:r>
            <a:r>
              <a:rPr lang="zh-CN" altLang="en-US"/>
              <a:t>）作为属性，不能再具有需要描述的性质。属性必须是不可分的数据项，不能包含其他属性。</a:t>
            </a:r>
          </a:p>
          <a:p>
            <a:pPr lvl="2">
              <a:lnSpc>
                <a:spcPct val="150000"/>
              </a:lnSpc>
              <a:buSzPct val="87000"/>
              <a:buFont typeface="Arial" panose="020B0604020202020204" pitchFamily="34" charset="0"/>
              <a:buNone/>
            </a:pPr>
            <a:r>
              <a:rPr lang="zh-CN" altLang="en-US"/>
              <a:t> （</a:t>
            </a:r>
            <a:r>
              <a:rPr lang="en-US" altLang="zh-CN"/>
              <a:t>2</a:t>
            </a:r>
            <a:r>
              <a:rPr lang="zh-CN" altLang="en-US"/>
              <a:t>）属性不能与其他实体具有联系，即</a:t>
            </a:r>
            <a:r>
              <a:rPr lang="en-US" altLang="zh-CN"/>
              <a:t>E-R</a:t>
            </a:r>
            <a:r>
              <a:rPr lang="zh-CN" altLang="en-US"/>
              <a:t>图中所表示的联系是实体之间的联系。</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a:extLst>
              <a:ext uri="{FF2B5EF4-FFF2-40B4-BE49-F238E27FC236}">
                <a16:creationId xmlns:a16="http://schemas.microsoft.com/office/drawing/2014/main" id="{B6D40A12-5DC2-41D7-9B8E-07399C879675}"/>
              </a:ext>
            </a:extLst>
          </p:cNvPr>
          <p:cNvSpPr>
            <a:spLocks noGrp="1" noChangeArrowheads="1"/>
          </p:cNvSpPr>
          <p:nvPr>
            <p:ph type="title" idx="4294967295"/>
          </p:nvPr>
        </p:nvSpPr>
        <p:spPr/>
        <p:txBody>
          <a:bodyPr/>
          <a:lstStyle/>
          <a:p>
            <a:r>
              <a:rPr lang="zh-CN" altLang="en-US" sz="3600"/>
              <a:t>概念结构设计（续）</a:t>
            </a:r>
          </a:p>
        </p:txBody>
      </p:sp>
      <p:sp>
        <p:nvSpPr>
          <p:cNvPr id="48130" name="内容占位符 2">
            <a:extLst>
              <a:ext uri="{FF2B5EF4-FFF2-40B4-BE49-F238E27FC236}">
                <a16:creationId xmlns:a16="http://schemas.microsoft.com/office/drawing/2014/main" id="{DECADB3A-D114-41A3-A301-4AE6B369FB7A}"/>
              </a:ext>
            </a:extLst>
          </p:cNvPr>
          <p:cNvSpPr>
            <a:spLocks noGrp="1" noChangeArrowheads="1"/>
          </p:cNvSpPr>
          <p:nvPr>
            <p:ph idx="4294967295"/>
          </p:nvPr>
        </p:nvSpPr>
        <p:spPr>
          <a:xfrm>
            <a:off x="323850" y="1068388"/>
            <a:ext cx="8569325" cy="4953000"/>
          </a:xfrm>
        </p:spPr>
        <p:txBody>
          <a:bodyPr/>
          <a:lstStyle/>
          <a:p>
            <a:pPr>
              <a:buFont typeface="Wingdings" panose="05000000000000000000" pitchFamily="2" charset="2"/>
              <a:buNone/>
            </a:pPr>
            <a:r>
              <a:rPr lang="en-US" altLang="zh-CN" sz="2400"/>
              <a:t>[</a:t>
            </a:r>
            <a:r>
              <a:rPr lang="zh-CN" altLang="en-US" sz="2400"/>
              <a:t>例</a:t>
            </a:r>
            <a:r>
              <a:rPr lang="en-US" altLang="zh-CN" sz="2400"/>
              <a:t>1] </a:t>
            </a:r>
            <a:r>
              <a:rPr lang="zh-CN" altLang="en-US" sz="2400"/>
              <a:t>职工是一个实体，职工号、姓名、年龄是职工的属性。</a:t>
            </a:r>
            <a:endParaRPr lang="en-US" altLang="zh-CN" sz="2400"/>
          </a:p>
          <a:p>
            <a:pPr lvl="1"/>
            <a:r>
              <a:rPr lang="zh-CN" altLang="en-US" sz="2000"/>
              <a:t>职称如果没有与工资、福利挂钩，根据准则（</a:t>
            </a:r>
            <a:r>
              <a:rPr lang="en-US" altLang="zh-CN" sz="2000"/>
              <a:t>1</a:t>
            </a:r>
            <a:r>
              <a:rPr lang="zh-CN" altLang="en-US" sz="2000"/>
              <a:t>）可以作为职工实体的属性</a:t>
            </a:r>
            <a:endParaRPr lang="en-US" altLang="zh-CN" sz="2000"/>
          </a:p>
          <a:p>
            <a:pPr lvl="1"/>
            <a:r>
              <a:rPr lang="zh-CN" altLang="en-US" sz="2000"/>
              <a:t>如果不同的职称有不同的工资、住房标准和不同的附加福利，则职称作为一个实体更恰当</a:t>
            </a:r>
          </a:p>
        </p:txBody>
      </p:sp>
      <p:pic>
        <p:nvPicPr>
          <p:cNvPr id="48131" name="Picture 5" descr="C:\Users\wamdm\Desktop\1.png">
            <a:extLst>
              <a:ext uri="{FF2B5EF4-FFF2-40B4-BE49-F238E27FC236}">
                <a16:creationId xmlns:a16="http://schemas.microsoft.com/office/drawing/2014/main" id="{BAC43116-5844-4A4D-94E3-5060892A7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2817813"/>
            <a:ext cx="4752975"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a:extLst>
              <a:ext uri="{FF2B5EF4-FFF2-40B4-BE49-F238E27FC236}">
                <a16:creationId xmlns:a16="http://schemas.microsoft.com/office/drawing/2014/main" id="{004F4DDD-2C0B-4A9A-BBA0-5B13206E9785}"/>
              </a:ext>
            </a:extLst>
          </p:cNvPr>
          <p:cNvSpPr>
            <a:spLocks noGrp="1" noChangeArrowheads="1"/>
          </p:cNvSpPr>
          <p:nvPr>
            <p:ph type="title" idx="4294967295"/>
          </p:nvPr>
        </p:nvSpPr>
        <p:spPr/>
        <p:txBody>
          <a:bodyPr/>
          <a:lstStyle/>
          <a:p>
            <a:r>
              <a:rPr lang="zh-CN" altLang="en-US" sz="3600"/>
              <a:t>概念结构设计（续）</a:t>
            </a:r>
          </a:p>
        </p:txBody>
      </p:sp>
      <p:sp>
        <p:nvSpPr>
          <p:cNvPr id="49154" name="内容占位符 2">
            <a:extLst>
              <a:ext uri="{FF2B5EF4-FFF2-40B4-BE49-F238E27FC236}">
                <a16:creationId xmlns:a16="http://schemas.microsoft.com/office/drawing/2014/main" id="{D4C56B03-2BDD-4A3B-A8B8-5A2C665646A1}"/>
              </a:ext>
            </a:extLst>
          </p:cNvPr>
          <p:cNvSpPr>
            <a:spLocks noGrp="1" noChangeArrowheads="1"/>
          </p:cNvSpPr>
          <p:nvPr>
            <p:ph idx="4294967295"/>
          </p:nvPr>
        </p:nvSpPr>
        <p:spPr>
          <a:xfrm>
            <a:off x="457200" y="1098550"/>
            <a:ext cx="8229600" cy="5095875"/>
          </a:xfrm>
        </p:spPr>
        <p:txBody>
          <a:bodyPr/>
          <a:lstStyle/>
          <a:p>
            <a:pPr>
              <a:buFont typeface="Wingdings" panose="05000000000000000000" pitchFamily="2" charset="2"/>
              <a:buNone/>
            </a:pPr>
            <a:r>
              <a:rPr lang="en-US" altLang="zh-CN" sz="2200"/>
              <a:t>[</a:t>
            </a:r>
            <a:r>
              <a:rPr lang="zh-CN" altLang="en-US" sz="2200"/>
              <a:t>例</a:t>
            </a:r>
            <a:r>
              <a:rPr lang="en-US" altLang="zh-CN" sz="2200"/>
              <a:t>2] </a:t>
            </a:r>
            <a:r>
              <a:rPr lang="zh-CN" altLang="en-US" sz="2200"/>
              <a:t>在医院中，一个病人只能住在一个病房，病房号可以作为病人实体的一个属性；</a:t>
            </a:r>
            <a:endParaRPr lang="en-US" altLang="zh-CN" sz="2200"/>
          </a:p>
          <a:p>
            <a:pPr>
              <a:buFont typeface="Wingdings" panose="05000000000000000000" pitchFamily="2" charset="2"/>
              <a:buNone/>
            </a:pPr>
            <a:r>
              <a:rPr lang="zh-CN" altLang="en-US" sz="2200"/>
              <a:t>    如果病房还要与医生实体发生联系，即一个医生负责几个病房的病人的医疗工作，则根据准则（</a:t>
            </a:r>
            <a:r>
              <a:rPr lang="en-US" altLang="zh-CN" sz="2200"/>
              <a:t>2</a:t>
            </a:r>
            <a:r>
              <a:rPr lang="zh-CN" altLang="en-US" sz="2200"/>
              <a:t>）</a:t>
            </a:r>
            <a:r>
              <a:rPr lang="en-US" altLang="zh-CN" sz="2200"/>
              <a:t> </a:t>
            </a:r>
            <a:r>
              <a:rPr lang="zh-CN" altLang="en-US" sz="2200"/>
              <a:t>病房应作为一个实体。</a:t>
            </a:r>
          </a:p>
        </p:txBody>
      </p:sp>
      <p:pic>
        <p:nvPicPr>
          <p:cNvPr id="49155" name="图片 3" descr="716">
            <a:extLst>
              <a:ext uri="{FF2B5EF4-FFF2-40B4-BE49-F238E27FC236}">
                <a16:creationId xmlns:a16="http://schemas.microsoft.com/office/drawing/2014/main" id="{8633F0A0-ED22-49D6-90CF-456620BF1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928938"/>
            <a:ext cx="7272338"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a:extLst>
              <a:ext uri="{FF2B5EF4-FFF2-40B4-BE49-F238E27FC236}">
                <a16:creationId xmlns:a16="http://schemas.microsoft.com/office/drawing/2014/main" id="{BA7F0F3A-C9FD-430E-A9B1-B0E7EB590DF7}"/>
              </a:ext>
            </a:extLst>
          </p:cNvPr>
          <p:cNvSpPr>
            <a:spLocks noGrp="1" noChangeArrowheads="1"/>
          </p:cNvSpPr>
          <p:nvPr>
            <p:ph type="title" idx="4294967295"/>
          </p:nvPr>
        </p:nvSpPr>
        <p:spPr/>
        <p:txBody>
          <a:bodyPr/>
          <a:lstStyle/>
          <a:p>
            <a:r>
              <a:rPr lang="zh-CN" altLang="en-US" sz="3600"/>
              <a:t>概念结构设计（续）</a:t>
            </a:r>
          </a:p>
        </p:txBody>
      </p:sp>
      <p:sp>
        <p:nvSpPr>
          <p:cNvPr id="50178" name="内容占位符 2">
            <a:extLst>
              <a:ext uri="{FF2B5EF4-FFF2-40B4-BE49-F238E27FC236}">
                <a16:creationId xmlns:a16="http://schemas.microsoft.com/office/drawing/2014/main" id="{1C972002-64B6-44C2-B019-C4115DB25910}"/>
              </a:ext>
            </a:extLst>
          </p:cNvPr>
          <p:cNvSpPr>
            <a:spLocks noGrp="1" noChangeArrowheads="1"/>
          </p:cNvSpPr>
          <p:nvPr>
            <p:ph idx="4294967295"/>
          </p:nvPr>
        </p:nvSpPr>
        <p:spPr>
          <a:xfrm>
            <a:off x="457200" y="1098550"/>
            <a:ext cx="8229600" cy="5095875"/>
          </a:xfrm>
        </p:spPr>
        <p:txBody>
          <a:bodyPr/>
          <a:lstStyle/>
          <a:p>
            <a:pPr>
              <a:buFont typeface="Wingdings" panose="05000000000000000000" pitchFamily="2" charset="2"/>
              <a:buNone/>
            </a:pPr>
            <a:r>
              <a:rPr lang="en-US" altLang="zh-CN" sz="2000"/>
              <a:t>[</a:t>
            </a:r>
            <a:r>
              <a:rPr lang="zh-CN" altLang="en-US" sz="2000"/>
              <a:t>例</a:t>
            </a:r>
            <a:r>
              <a:rPr lang="en-US" altLang="zh-CN" sz="2000"/>
              <a:t>3] </a:t>
            </a:r>
            <a:r>
              <a:rPr lang="zh-CN" altLang="en-US" sz="2000"/>
              <a:t>如果一种货物只存放在一个仓库，那么就可以把存放货物的仓库的仓库号作为描述货物存放地点的属性。</a:t>
            </a:r>
            <a:endParaRPr lang="en-US" altLang="zh-CN" sz="2000"/>
          </a:p>
          <a:p>
            <a:pPr>
              <a:buFont typeface="Wingdings" panose="05000000000000000000" pitchFamily="2" charset="2"/>
              <a:buNone/>
            </a:pPr>
            <a:r>
              <a:rPr lang="zh-CN" altLang="en-US" sz="2000"/>
              <a:t>     如果一种货物可以存放在多个仓库中，或者仓库本身又用面积作为属性，或者仓库与职工发生管理上的联系，那么就应把仓库作为一个实体。</a:t>
            </a:r>
          </a:p>
        </p:txBody>
      </p:sp>
      <p:pic>
        <p:nvPicPr>
          <p:cNvPr id="50179" name="图片 3" descr="717">
            <a:extLst>
              <a:ext uri="{FF2B5EF4-FFF2-40B4-BE49-F238E27FC236}">
                <a16:creationId xmlns:a16="http://schemas.microsoft.com/office/drawing/2014/main" id="{259EFE20-DA94-49D2-A8DD-A1A3545401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213100"/>
            <a:ext cx="72009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a:extLst>
              <a:ext uri="{FF2B5EF4-FFF2-40B4-BE49-F238E27FC236}">
                <a16:creationId xmlns:a16="http://schemas.microsoft.com/office/drawing/2014/main" id="{90C4B9F8-1DDC-4EBB-80CE-DC02D10041E2}"/>
              </a:ext>
            </a:extLst>
          </p:cNvPr>
          <p:cNvSpPr>
            <a:spLocks noGrp="1" noChangeArrowheads="1"/>
          </p:cNvSpPr>
          <p:nvPr>
            <p:ph type="title"/>
          </p:nvPr>
        </p:nvSpPr>
        <p:spPr/>
        <p:txBody>
          <a:bodyPr/>
          <a:lstStyle/>
          <a:p>
            <a:r>
              <a:rPr lang="zh-CN" altLang="en-US" sz="3600"/>
              <a:t>概念结构设计（续）</a:t>
            </a:r>
          </a:p>
        </p:txBody>
      </p:sp>
      <p:sp>
        <p:nvSpPr>
          <p:cNvPr id="51202" name="内容占位符 2">
            <a:extLst>
              <a:ext uri="{FF2B5EF4-FFF2-40B4-BE49-F238E27FC236}">
                <a16:creationId xmlns:a16="http://schemas.microsoft.com/office/drawing/2014/main" id="{B119C89A-5C6D-45A7-AB10-0721D116DBDF}"/>
              </a:ext>
            </a:extLst>
          </p:cNvPr>
          <p:cNvSpPr>
            <a:spLocks noGrp="1" noChangeArrowheads="1"/>
          </p:cNvSpPr>
          <p:nvPr>
            <p:ph idx="1"/>
          </p:nvPr>
        </p:nvSpPr>
        <p:spPr>
          <a:xfrm>
            <a:off x="457200" y="1098550"/>
            <a:ext cx="8229600" cy="5095875"/>
          </a:xfrm>
        </p:spPr>
        <p:txBody>
          <a:bodyPr/>
          <a:lstStyle/>
          <a:p>
            <a:pPr>
              <a:lnSpc>
                <a:spcPct val="120000"/>
              </a:lnSpc>
            </a:pPr>
            <a:r>
              <a:rPr lang="en-US" altLang="zh-CN"/>
              <a:t>[</a:t>
            </a:r>
            <a:r>
              <a:rPr lang="zh-CN" altLang="zh-CN"/>
              <a:t>例</a:t>
            </a:r>
            <a:r>
              <a:rPr lang="en-US" altLang="zh-CN"/>
              <a:t>7.1]  </a:t>
            </a:r>
            <a:r>
              <a:rPr lang="zh-CN" altLang="zh-CN"/>
              <a:t>销售管理子系统</a:t>
            </a:r>
            <a:r>
              <a:rPr lang="en-US" altLang="zh-CN"/>
              <a:t>E-R</a:t>
            </a:r>
            <a:r>
              <a:rPr lang="zh-CN" altLang="zh-CN"/>
              <a:t>图的设计。</a:t>
            </a:r>
          </a:p>
          <a:p>
            <a:pPr lvl="1">
              <a:lnSpc>
                <a:spcPct val="120000"/>
              </a:lnSpc>
            </a:pPr>
            <a:r>
              <a:rPr lang="zh-CN" altLang="en-US"/>
              <a:t>该子系统的主要功能是：</a:t>
            </a:r>
            <a:endParaRPr lang="en-US" altLang="zh-CN"/>
          </a:p>
          <a:p>
            <a:pPr lvl="2">
              <a:lnSpc>
                <a:spcPct val="120000"/>
              </a:lnSpc>
              <a:buSzPct val="87000"/>
              <a:buFont typeface="Wingdings" panose="05000000000000000000" pitchFamily="2" charset="2"/>
              <a:buChar char="l"/>
            </a:pPr>
            <a:r>
              <a:rPr lang="zh-CN" altLang="en-US"/>
              <a:t>处理顾客和销售员送来的订单</a:t>
            </a:r>
            <a:endParaRPr lang="en-US" altLang="zh-CN"/>
          </a:p>
          <a:p>
            <a:pPr lvl="2">
              <a:lnSpc>
                <a:spcPct val="120000"/>
              </a:lnSpc>
              <a:buSzPct val="87000"/>
              <a:buFont typeface="Wingdings" panose="05000000000000000000" pitchFamily="2" charset="2"/>
              <a:buChar char="l"/>
            </a:pPr>
            <a:r>
              <a:rPr lang="zh-CN" altLang="en-US"/>
              <a:t>工厂是根据订货安排生产的</a:t>
            </a:r>
            <a:endParaRPr lang="en-US" altLang="zh-CN"/>
          </a:p>
          <a:p>
            <a:pPr lvl="2">
              <a:lnSpc>
                <a:spcPct val="120000"/>
              </a:lnSpc>
              <a:buSzPct val="87000"/>
              <a:buFont typeface="Wingdings" panose="05000000000000000000" pitchFamily="2" charset="2"/>
              <a:buChar char="l"/>
            </a:pPr>
            <a:r>
              <a:rPr lang="zh-CN" altLang="en-US"/>
              <a:t>交出货物同时开出发票</a:t>
            </a:r>
            <a:endParaRPr lang="en-US" altLang="zh-CN"/>
          </a:p>
          <a:p>
            <a:pPr lvl="2">
              <a:lnSpc>
                <a:spcPct val="120000"/>
              </a:lnSpc>
              <a:buSzPct val="87000"/>
              <a:buFont typeface="Wingdings" panose="05000000000000000000" pitchFamily="2" charset="2"/>
              <a:buChar char="l"/>
            </a:pPr>
            <a:r>
              <a:rPr lang="zh-CN" altLang="en-US"/>
              <a:t>收到顾客付款后，根据发票存根和信贷情况进行应收款处理</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a:extLst>
              <a:ext uri="{FF2B5EF4-FFF2-40B4-BE49-F238E27FC236}">
                <a16:creationId xmlns:a16="http://schemas.microsoft.com/office/drawing/2014/main" id="{306EF651-5780-4E7B-AEC5-A3DF20ACEE09}"/>
              </a:ext>
            </a:extLst>
          </p:cNvPr>
          <p:cNvSpPr>
            <a:spLocks noGrp="1" noChangeArrowheads="1"/>
          </p:cNvSpPr>
          <p:nvPr>
            <p:ph type="title"/>
          </p:nvPr>
        </p:nvSpPr>
        <p:spPr/>
        <p:txBody>
          <a:bodyPr/>
          <a:lstStyle/>
          <a:p>
            <a:r>
              <a:rPr lang="zh-CN" altLang="en-US" sz="3600"/>
              <a:t>概念结构设计（续）</a:t>
            </a:r>
          </a:p>
        </p:txBody>
      </p:sp>
      <p:sp>
        <p:nvSpPr>
          <p:cNvPr id="52226" name="内容占位符 2">
            <a:extLst>
              <a:ext uri="{FF2B5EF4-FFF2-40B4-BE49-F238E27FC236}">
                <a16:creationId xmlns:a16="http://schemas.microsoft.com/office/drawing/2014/main" id="{866BD6B2-5180-49BD-A8B1-DD653A68CC80}"/>
              </a:ext>
            </a:extLst>
          </p:cNvPr>
          <p:cNvSpPr>
            <a:spLocks noGrp="1" noChangeArrowheads="1"/>
          </p:cNvSpPr>
          <p:nvPr>
            <p:ph idx="1"/>
          </p:nvPr>
        </p:nvSpPr>
        <p:spPr>
          <a:xfrm>
            <a:off x="457200" y="1098550"/>
            <a:ext cx="8229600" cy="5095875"/>
          </a:xfrm>
        </p:spPr>
        <p:txBody>
          <a:bodyPr/>
          <a:lstStyle/>
          <a:p>
            <a:pPr>
              <a:lnSpc>
                <a:spcPct val="120000"/>
              </a:lnSpc>
            </a:pPr>
            <a:r>
              <a:rPr lang="zh-CN" altLang="zh-CN" sz="2000"/>
              <a:t>参照需求分析和数据字典中的详尽描述，遵循前面给出的两个准则，进行了如下调整：</a:t>
            </a:r>
          </a:p>
          <a:p>
            <a:pPr lvl="1">
              <a:lnSpc>
                <a:spcPct val="120000"/>
              </a:lnSpc>
              <a:buFont typeface="Wingdings" panose="05000000000000000000" pitchFamily="2" charset="2"/>
              <a:buNone/>
            </a:pPr>
            <a:r>
              <a:rPr lang="zh-CN" altLang="en-US" sz="2000"/>
              <a:t>（</a:t>
            </a:r>
            <a:r>
              <a:rPr lang="en-US" altLang="zh-CN" sz="2000"/>
              <a:t>1</a:t>
            </a:r>
            <a:r>
              <a:rPr lang="zh-CN" altLang="en-US" sz="2000"/>
              <a:t>）</a:t>
            </a:r>
            <a:r>
              <a:rPr lang="zh-CN" altLang="zh-CN" sz="2000"/>
              <a:t>每张订单由订单号、若干头信息和订单细节组成。订单细节又有订货的零件号、数量等来描述。按照准则（</a:t>
            </a:r>
            <a:r>
              <a:rPr lang="en-US" altLang="zh-CN" sz="2000"/>
              <a:t>2</a:t>
            </a:r>
            <a:r>
              <a:rPr lang="zh-CN" altLang="zh-CN" sz="2000"/>
              <a:t>），订单细节就不能作订单的属性处理而应该上升为实体。一张订单可以订若干产品，所以订单与订单细节两个实体之间是</a:t>
            </a:r>
            <a:r>
              <a:rPr lang="en-US" altLang="zh-CN" sz="2000"/>
              <a:t>1</a:t>
            </a:r>
            <a:r>
              <a:rPr lang="zh-CN" altLang="zh-CN" sz="2000"/>
              <a:t>∶</a:t>
            </a:r>
            <a:r>
              <a:rPr lang="en-US" altLang="zh-CN" sz="2000" i="1"/>
              <a:t>n</a:t>
            </a:r>
            <a:r>
              <a:rPr lang="zh-CN" altLang="zh-CN" sz="2000"/>
              <a:t>的联系。</a:t>
            </a:r>
          </a:p>
          <a:p>
            <a:endParaRPr lang="zh-CN" altLang="en-US" sz="2400"/>
          </a:p>
        </p:txBody>
      </p:sp>
      <p:pic>
        <p:nvPicPr>
          <p:cNvPr id="52227" name="图片 3" descr="723">
            <a:extLst>
              <a:ext uri="{FF2B5EF4-FFF2-40B4-BE49-F238E27FC236}">
                <a16:creationId xmlns:a16="http://schemas.microsoft.com/office/drawing/2014/main" id="{9CCE6F06-7D9E-4EA8-B4DD-2F70F6B9A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3571875"/>
            <a:ext cx="3074988"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a:extLst>
              <a:ext uri="{FF2B5EF4-FFF2-40B4-BE49-F238E27FC236}">
                <a16:creationId xmlns:a16="http://schemas.microsoft.com/office/drawing/2014/main" id="{D86571EE-B228-4EB9-B45A-1E70D5B93D8D}"/>
              </a:ext>
            </a:extLst>
          </p:cNvPr>
          <p:cNvSpPr>
            <a:spLocks noGrp="1" noChangeArrowheads="1"/>
          </p:cNvSpPr>
          <p:nvPr>
            <p:custDataLst>
              <p:tags r:id="rId2"/>
            </p:custDataLst>
          </p:nvPr>
        </p:nvSpPr>
        <p:spPr bwMode="auto">
          <a:xfrm>
            <a:off x="836613" y="244475"/>
            <a:ext cx="72485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800" b="1">
                <a:solidFill>
                  <a:schemeClr val="bg1"/>
                </a:solidFill>
                <a:ea typeface="黑体" panose="02010609060101010101" pitchFamily="49" charset="-122"/>
              </a:rPr>
              <a:t>7.1.1  </a:t>
            </a:r>
            <a:r>
              <a:rPr lang="zh-CN" altLang="en-US" sz="2800" b="1">
                <a:solidFill>
                  <a:schemeClr val="bg1"/>
                </a:solidFill>
                <a:ea typeface="黑体" panose="02010609060101010101" pitchFamily="49" charset="-122"/>
              </a:rPr>
              <a:t>数据库设计的特点</a:t>
            </a:r>
          </a:p>
        </p:txBody>
      </p:sp>
      <p:sp>
        <p:nvSpPr>
          <p:cNvPr id="3" name="内容占位符 2">
            <a:extLst>
              <a:ext uri="{FF2B5EF4-FFF2-40B4-BE49-F238E27FC236}">
                <a16:creationId xmlns:a16="http://schemas.microsoft.com/office/drawing/2014/main" id="{595106C9-9E78-427E-8260-CF0C8C68BE50}"/>
              </a:ext>
            </a:extLst>
          </p:cNvPr>
          <p:cNvSpPr>
            <a:spLocks noGrp="1"/>
          </p:cNvSpPr>
          <p:nvPr>
            <p:custDataLst>
              <p:tags r:id="rId3"/>
            </p:custDataLst>
          </p:nvPr>
        </p:nvSpPr>
        <p:spPr>
          <a:xfrm>
            <a:off x="339725" y="1166813"/>
            <a:ext cx="8361363" cy="4972050"/>
          </a:xfrm>
          <a:prstGeom prst="rect">
            <a:avLst/>
          </a:prstGeom>
          <a:noFill/>
          <a:ln>
            <a:noFill/>
          </a:ln>
        </p:spPr>
        <p:txBody>
          <a:bodyPr>
            <a:normAutofit/>
          </a:bodyPr>
          <a:lstStyle>
            <a:lvl1pPr marL="357505" indent="-357505" algn="just" rtl="0" fontAlgn="base">
              <a:lnSpc>
                <a:spcPct val="110000"/>
              </a:lnSpc>
              <a:spcBef>
                <a:spcPts val="1800"/>
              </a:spcBef>
              <a:spcAft>
                <a:spcPct val="0"/>
              </a:spcAft>
              <a:buClr>
                <a:schemeClr val="tx1"/>
              </a:buClr>
              <a:buSzPct val="60000"/>
              <a:buFont typeface="Wingdings" panose="05000000000000000000" pitchFamily="2" charset="2"/>
              <a:buChar char="n"/>
              <a:defRPr sz="2400" kern="1200">
                <a:solidFill>
                  <a:schemeClr val="tx1"/>
                </a:solidFill>
                <a:latin typeface="+mn-ea"/>
                <a:ea typeface="+mn-ea"/>
                <a:cs typeface="+mn-cs"/>
              </a:defRPr>
            </a:lvl1pPr>
            <a:lvl2pPr marL="805180" indent="-342900" algn="just" rtl="0" fontAlgn="base">
              <a:spcBef>
                <a:spcPct val="0"/>
              </a:spcBef>
              <a:spcAft>
                <a:spcPts val="0"/>
              </a:spcAft>
              <a:buClr>
                <a:schemeClr val="tx1"/>
              </a:buClr>
              <a:buFont typeface="Arial" panose="020B0604020202020204" pitchFamily="34" charset="0"/>
              <a:buChar char="•"/>
              <a:defRPr sz="2000" kern="1200">
                <a:solidFill>
                  <a:schemeClr val="tx1"/>
                </a:solidFill>
                <a:latin typeface="+mn-ea"/>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tx1"/>
                </a:solidFill>
                <a:latin typeface="+mn-ea"/>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ea"/>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Font typeface="Wingdings" panose="05000000000000000000" pitchFamily="2" charset="2"/>
              <a:buNone/>
            </a:pPr>
            <a:r>
              <a:rPr lang="en-US" altLang="zh-CN" noProof="1">
                <a:latin typeface="+mn-lt"/>
              </a:rPr>
              <a:t>1. </a:t>
            </a:r>
            <a:r>
              <a:rPr lang="zh-CN" altLang="en-US" noProof="1">
                <a:latin typeface="+mn-lt"/>
              </a:rPr>
              <a:t>数据库建设的基本规律</a:t>
            </a:r>
          </a:p>
          <a:p>
            <a:pPr marL="457200" lvl="1" indent="0" algn="l">
              <a:lnSpc>
                <a:spcPct val="150000"/>
              </a:lnSpc>
              <a:buFont typeface="Wingdings" panose="05000000000000000000" pitchFamily="2" charset="2"/>
              <a:buNone/>
            </a:pPr>
            <a:r>
              <a:rPr lang="zh-CN" altLang="en-US" noProof="1">
                <a:solidFill>
                  <a:srgbClr val="0066FF"/>
                </a:solidFill>
                <a:latin typeface="+mn-lt"/>
              </a:rPr>
              <a:t>三分</a:t>
            </a:r>
            <a:r>
              <a:rPr lang="zh-CN" altLang="en-US" u="sng" noProof="1">
                <a:solidFill>
                  <a:srgbClr val="0066FF"/>
                </a:solidFill>
                <a:latin typeface="+mn-lt"/>
              </a:rPr>
              <a:t>技术</a:t>
            </a:r>
            <a:r>
              <a:rPr lang="zh-CN" altLang="en-US" noProof="1">
                <a:solidFill>
                  <a:srgbClr val="0066FF"/>
                </a:solidFill>
                <a:latin typeface="+mn-lt"/>
              </a:rPr>
              <a:t>，七分</a:t>
            </a:r>
            <a:r>
              <a:rPr lang="zh-CN" altLang="en-US" u="sng" noProof="1">
                <a:solidFill>
                  <a:srgbClr val="0066FF"/>
                </a:solidFill>
                <a:latin typeface="+mn-lt"/>
              </a:rPr>
              <a:t>管理</a:t>
            </a:r>
            <a:r>
              <a:rPr lang="zh-CN" altLang="en-US" noProof="1">
                <a:solidFill>
                  <a:srgbClr val="0066FF"/>
                </a:solidFill>
                <a:latin typeface="+mn-lt"/>
              </a:rPr>
              <a:t>，十二分</a:t>
            </a:r>
            <a:r>
              <a:rPr lang="zh-CN" altLang="en-US" u="sng" noProof="1">
                <a:solidFill>
                  <a:srgbClr val="0066FF"/>
                </a:solidFill>
                <a:latin typeface="+mn-lt"/>
              </a:rPr>
              <a:t>基础数据</a:t>
            </a:r>
            <a:r>
              <a:rPr lang="zh-CN" altLang="en-US" noProof="1">
                <a:latin typeface="+mn-lt"/>
              </a:rPr>
              <a:t> </a:t>
            </a:r>
          </a:p>
          <a:p>
            <a:pPr marL="457200" lvl="1" indent="0" algn="l">
              <a:lnSpc>
                <a:spcPct val="150000"/>
              </a:lnSpc>
              <a:buFont typeface="Wingdings" panose="05000000000000000000" pitchFamily="2" charset="2"/>
              <a:buNone/>
            </a:pPr>
            <a:endParaRPr lang="zh-CN" altLang="en-US" noProof="1">
              <a:latin typeface="+mn-lt"/>
            </a:endParaRPr>
          </a:p>
          <a:p>
            <a:pPr marL="742950" lvl="1" indent="-285750" algn="l">
              <a:lnSpc>
                <a:spcPct val="150000"/>
              </a:lnSpc>
              <a:buFont typeface="Wingdings" panose="05000000000000000000" pitchFamily="2" charset="2"/>
              <a:buChar char="n"/>
            </a:pPr>
            <a:r>
              <a:rPr lang="zh-CN" altLang="en-US" noProof="1">
                <a:latin typeface="+mn-lt"/>
              </a:rPr>
              <a:t>管理 </a:t>
            </a:r>
          </a:p>
          <a:p>
            <a:pPr lvl="2">
              <a:lnSpc>
                <a:spcPct val="150000"/>
              </a:lnSpc>
              <a:buSzPct val="87000"/>
              <a:buFont typeface="Wingdings" panose="05000000000000000000" pitchFamily="2" charset="2"/>
              <a:buChar char="l"/>
            </a:pPr>
            <a:r>
              <a:rPr lang="zh-CN" altLang="en-US" sz="2000" noProof="1">
                <a:latin typeface="+mn-lt"/>
              </a:rPr>
              <a:t>数据库建设项目管理 </a:t>
            </a:r>
          </a:p>
          <a:p>
            <a:pPr lvl="2">
              <a:lnSpc>
                <a:spcPct val="150000"/>
              </a:lnSpc>
              <a:buSzPct val="87000"/>
              <a:buFont typeface="Wingdings" panose="05000000000000000000" pitchFamily="2" charset="2"/>
              <a:buChar char="l"/>
            </a:pPr>
            <a:r>
              <a:rPr lang="zh-CN" altLang="en-US" sz="2000" noProof="1">
                <a:latin typeface="+mn-lt"/>
              </a:rPr>
              <a:t>企业（即应用部门）的业务管理 </a:t>
            </a:r>
          </a:p>
          <a:p>
            <a:pPr marL="742950" lvl="1" indent="-285750" algn="l">
              <a:lnSpc>
                <a:spcPct val="150000"/>
              </a:lnSpc>
              <a:buFont typeface="Wingdings" panose="05000000000000000000" pitchFamily="2" charset="2"/>
              <a:buChar char="n"/>
            </a:pPr>
            <a:r>
              <a:rPr lang="zh-CN" altLang="en-US" noProof="1">
                <a:latin typeface="+mn-lt"/>
              </a:rPr>
              <a:t>基础数据  </a:t>
            </a:r>
          </a:p>
          <a:p>
            <a:pPr lvl="2">
              <a:lnSpc>
                <a:spcPct val="150000"/>
              </a:lnSpc>
              <a:buSzPct val="87000"/>
              <a:buFont typeface="Wingdings" panose="05000000000000000000" pitchFamily="2" charset="2"/>
              <a:buChar char="l"/>
            </a:pPr>
            <a:r>
              <a:rPr lang="zh-CN" altLang="en-US" sz="2000" noProof="1">
                <a:latin typeface="+mn-lt"/>
              </a:rPr>
              <a:t>数据的收集、整理、组织和不断更新</a:t>
            </a:r>
          </a:p>
        </p:txBody>
      </p:sp>
    </p:spTree>
    <p:custDataLst>
      <p:tags r:id="rId1"/>
    </p:custData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a:extLst>
              <a:ext uri="{FF2B5EF4-FFF2-40B4-BE49-F238E27FC236}">
                <a16:creationId xmlns:a16="http://schemas.microsoft.com/office/drawing/2014/main" id="{8BD48F50-9B67-4FC0-9F50-14D350BE5809}"/>
              </a:ext>
            </a:extLst>
          </p:cNvPr>
          <p:cNvSpPr>
            <a:spLocks noGrp="1" noChangeArrowheads="1"/>
          </p:cNvSpPr>
          <p:nvPr>
            <p:ph type="title"/>
          </p:nvPr>
        </p:nvSpPr>
        <p:spPr/>
        <p:txBody>
          <a:bodyPr/>
          <a:lstStyle/>
          <a:p>
            <a:r>
              <a:rPr lang="zh-CN" altLang="en-US" sz="3600"/>
              <a:t>概念结构设计（续）</a:t>
            </a:r>
          </a:p>
        </p:txBody>
      </p:sp>
      <p:sp>
        <p:nvSpPr>
          <p:cNvPr id="53250" name="内容占位符 2">
            <a:extLst>
              <a:ext uri="{FF2B5EF4-FFF2-40B4-BE49-F238E27FC236}">
                <a16:creationId xmlns:a16="http://schemas.microsoft.com/office/drawing/2014/main" id="{237F3891-0ED0-4BDA-907F-3F3C73F365DD}"/>
              </a:ext>
            </a:extLst>
          </p:cNvPr>
          <p:cNvSpPr>
            <a:spLocks noGrp="1" noChangeArrowheads="1"/>
          </p:cNvSpPr>
          <p:nvPr>
            <p:ph idx="1"/>
          </p:nvPr>
        </p:nvSpPr>
        <p:spPr/>
        <p:txBody>
          <a:bodyPr/>
          <a:lstStyle/>
          <a:p>
            <a:pPr lvl="1">
              <a:lnSpc>
                <a:spcPct val="120000"/>
              </a:lnSpc>
              <a:buFont typeface="Wingdings" panose="05000000000000000000" pitchFamily="2" charset="2"/>
              <a:buNone/>
            </a:pPr>
            <a:r>
              <a:rPr lang="zh-CN" altLang="en-US"/>
              <a:t>（</a:t>
            </a:r>
            <a:r>
              <a:rPr lang="en-US" altLang="zh-CN"/>
              <a:t>2</a:t>
            </a:r>
            <a:r>
              <a:rPr lang="zh-CN" altLang="en-US"/>
              <a:t>）</a:t>
            </a:r>
            <a:r>
              <a:rPr lang="zh-CN" altLang="zh-CN"/>
              <a:t>原订单和产品的联系实际上是订单细节和产品的联系。每条订货细节对应一个产品描述，订单处理时从中获得当前单价、产品重量等信息。</a:t>
            </a:r>
            <a:endParaRPr lang="en-US" altLang="zh-CN"/>
          </a:p>
          <a:p>
            <a:pPr lvl="1">
              <a:lnSpc>
                <a:spcPct val="120000"/>
              </a:lnSpc>
              <a:buFont typeface="Wingdings" panose="05000000000000000000" pitchFamily="2" charset="2"/>
              <a:buNone/>
            </a:pPr>
            <a:r>
              <a:rPr lang="zh-CN" altLang="en-US"/>
              <a:t>（</a:t>
            </a:r>
            <a:r>
              <a:rPr lang="en-US" altLang="zh-CN"/>
              <a:t>3</a:t>
            </a:r>
            <a:r>
              <a:rPr lang="zh-CN" altLang="en-US"/>
              <a:t>）</a:t>
            </a:r>
            <a:r>
              <a:rPr lang="zh-CN" altLang="zh-CN"/>
              <a:t>工厂对大宗订货给予优惠。每种产品都规定了不同订货数量的折扣，应增加一个“折扣规则”实体存放这些信息，而不应把它们放在产品实体中。</a:t>
            </a:r>
          </a:p>
          <a:p>
            <a:endParaRPr lang="zh-CN" alt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a:extLst>
              <a:ext uri="{FF2B5EF4-FFF2-40B4-BE49-F238E27FC236}">
                <a16:creationId xmlns:a16="http://schemas.microsoft.com/office/drawing/2014/main" id="{DC625853-FA2C-495C-B950-B897C6938CC6}"/>
              </a:ext>
            </a:extLst>
          </p:cNvPr>
          <p:cNvSpPr>
            <a:spLocks noGrp="1" noChangeArrowheads="1"/>
          </p:cNvSpPr>
          <p:nvPr>
            <p:ph type="title"/>
          </p:nvPr>
        </p:nvSpPr>
        <p:spPr/>
        <p:txBody>
          <a:bodyPr/>
          <a:lstStyle/>
          <a:p>
            <a:r>
              <a:rPr lang="zh-CN" altLang="en-US" sz="3600"/>
              <a:t>概念结构设计（续）</a:t>
            </a:r>
          </a:p>
        </p:txBody>
      </p:sp>
      <p:sp>
        <p:nvSpPr>
          <p:cNvPr id="54274" name="内容占位符 2">
            <a:extLst>
              <a:ext uri="{FF2B5EF4-FFF2-40B4-BE49-F238E27FC236}">
                <a16:creationId xmlns:a16="http://schemas.microsoft.com/office/drawing/2014/main" id="{E26E5998-C0DF-4AAD-B106-127F00169BB0}"/>
              </a:ext>
            </a:extLst>
          </p:cNvPr>
          <p:cNvSpPr>
            <a:spLocks noGrp="1" noChangeArrowheads="1"/>
          </p:cNvSpPr>
          <p:nvPr>
            <p:ph idx="1"/>
          </p:nvPr>
        </p:nvSpPr>
        <p:spPr>
          <a:xfrm>
            <a:off x="457200" y="1098550"/>
            <a:ext cx="8229600" cy="5095875"/>
          </a:xfrm>
        </p:spPr>
        <p:txBody>
          <a:bodyPr/>
          <a:lstStyle/>
          <a:p>
            <a:r>
              <a:rPr lang="zh-CN" altLang="zh-CN" sz="2400"/>
              <a:t>最后得到销售管理子系统</a:t>
            </a:r>
            <a:r>
              <a:rPr lang="en-US" altLang="zh-CN" sz="2400"/>
              <a:t>E-R</a:t>
            </a:r>
            <a:r>
              <a:rPr lang="zh-CN" altLang="zh-CN" sz="2400"/>
              <a:t>图如图</a:t>
            </a:r>
            <a:r>
              <a:rPr lang="en-US" altLang="zh-CN" sz="2400"/>
              <a:t>7.23</a:t>
            </a:r>
            <a:r>
              <a:rPr lang="zh-CN" altLang="zh-CN" sz="2400"/>
              <a:t>所示。</a:t>
            </a:r>
          </a:p>
        </p:txBody>
      </p:sp>
      <p:sp>
        <p:nvSpPr>
          <p:cNvPr id="54275" name="TextBox 4">
            <a:extLst>
              <a:ext uri="{FF2B5EF4-FFF2-40B4-BE49-F238E27FC236}">
                <a16:creationId xmlns:a16="http://schemas.microsoft.com/office/drawing/2014/main" id="{62CE3260-F9B3-40B5-9FB6-078A8B158585}"/>
              </a:ext>
            </a:extLst>
          </p:cNvPr>
          <p:cNvSpPr txBox="1">
            <a:spLocks noChangeArrowheads="1"/>
          </p:cNvSpPr>
          <p:nvPr/>
        </p:nvSpPr>
        <p:spPr bwMode="auto">
          <a:xfrm>
            <a:off x="2627313" y="5870575"/>
            <a:ext cx="3468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b="1"/>
              <a:t>图</a:t>
            </a:r>
            <a:r>
              <a:rPr lang="en-US" altLang="zh-CN" b="1"/>
              <a:t>7.23  </a:t>
            </a:r>
            <a:r>
              <a:rPr lang="zh-CN" altLang="zh-CN" b="1"/>
              <a:t>销售管理子系统的</a:t>
            </a:r>
            <a:r>
              <a:rPr lang="en-US" altLang="zh-CN" b="1"/>
              <a:t>E-R</a:t>
            </a:r>
            <a:r>
              <a:rPr lang="zh-CN" altLang="zh-CN" b="1"/>
              <a:t>图</a:t>
            </a:r>
            <a:endParaRPr lang="zh-CN" altLang="en-US" b="1"/>
          </a:p>
        </p:txBody>
      </p:sp>
      <p:pic>
        <p:nvPicPr>
          <p:cNvPr id="54276" name="Picture 2">
            <a:extLst>
              <a:ext uri="{FF2B5EF4-FFF2-40B4-BE49-F238E27FC236}">
                <a16:creationId xmlns:a16="http://schemas.microsoft.com/office/drawing/2014/main" id="{2FC49C29-EDA9-492B-AECB-6969797B6B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63" y="1679575"/>
            <a:ext cx="621982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a:extLst>
              <a:ext uri="{FF2B5EF4-FFF2-40B4-BE49-F238E27FC236}">
                <a16:creationId xmlns:a16="http://schemas.microsoft.com/office/drawing/2014/main" id="{FF4D509B-274D-4757-9218-D5115044B5B9}"/>
              </a:ext>
            </a:extLst>
          </p:cNvPr>
          <p:cNvSpPr>
            <a:spLocks noGrp="1" noChangeArrowheads="1"/>
          </p:cNvSpPr>
          <p:nvPr>
            <p:ph type="title" idx="4294967295"/>
          </p:nvPr>
        </p:nvSpPr>
        <p:spPr/>
        <p:txBody>
          <a:bodyPr/>
          <a:lstStyle/>
          <a:p>
            <a:r>
              <a:rPr lang="zh-CN" altLang="en-US" sz="3600"/>
              <a:t>概念结构设计（续）</a:t>
            </a:r>
          </a:p>
        </p:txBody>
      </p:sp>
      <p:sp>
        <p:nvSpPr>
          <p:cNvPr id="55298" name="内容占位符 2">
            <a:extLst>
              <a:ext uri="{FF2B5EF4-FFF2-40B4-BE49-F238E27FC236}">
                <a16:creationId xmlns:a16="http://schemas.microsoft.com/office/drawing/2014/main" id="{E81A65FB-18E2-431A-93F3-541C396F6F03}"/>
              </a:ext>
            </a:extLst>
          </p:cNvPr>
          <p:cNvSpPr>
            <a:spLocks noGrp="1" noChangeArrowheads="1"/>
          </p:cNvSpPr>
          <p:nvPr>
            <p:ph idx="4294967295"/>
          </p:nvPr>
        </p:nvSpPr>
        <p:spPr>
          <a:xfrm>
            <a:off x="457200" y="1098550"/>
            <a:ext cx="8229600" cy="5095875"/>
          </a:xfrm>
        </p:spPr>
        <p:txBody>
          <a:bodyPr/>
          <a:lstStyle/>
          <a:p>
            <a:pPr>
              <a:buFont typeface="Wingdings" panose="05000000000000000000" pitchFamily="2" charset="2"/>
              <a:buNone/>
            </a:pPr>
            <a:r>
              <a:rPr lang="en-US" altLang="zh-CN"/>
              <a:t>2. E-R</a:t>
            </a:r>
            <a:r>
              <a:rPr lang="zh-CN" altLang="en-US"/>
              <a:t>图的集成</a:t>
            </a:r>
          </a:p>
          <a:p>
            <a:pPr lvl="1"/>
            <a:r>
              <a:rPr lang="en-US" altLang="zh-CN"/>
              <a:t>E-R</a:t>
            </a:r>
            <a:r>
              <a:rPr lang="zh-CN" altLang="en-US"/>
              <a:t>图的集成一般需要分两步</a:t>
            </a:r>
          </a:p>
          <a:p>
            <a:pPr lvl="2">
              <a:buSzPct val="87000"/>
              <a:buFont typeface="Wingdings" panose="05000000000000000000" pitchFamily="2" charset="2"/>
              <a:buChar char="l"/>
            </a:pPr>
            <a:r>
              <a:rPr lang="zh-CN" altLang="en-US"/>
              <a:t> 合并。解决各分</a:t>
            </a:r>
            <a:r>
              <a:rPr lang="en-US" altLang="zh-CN"/>
              <a:t>E-R</a:t>
            </a:r>
            <a:r>
              <a:rPr lang="zh-CN" altLang="en-US"/>
              <a:t>图之间的冲突，将分</a:t>
            </a:r>
            <a:r>
              <a:rPr lang="en-US" altLang="zh-CN"/>
              <a:t>E-R</a:t>
            </a:r>
            <a:r>
              <a:rPr lang="zh-CN" altLang="en-US"/>
              <a:t>图合并起来生成初步</a:t>
            </a:r>
            <a:r>
              <a:rPr lang="en-US" altLang="zh-CN"/>
              <a:t>E-R</a:t>
            </a:r>
            <a:r>
              <a:rPr lang="zh-CN" altLang="en-US"/>
              <a:t>图。</a:t>
            </a:r>
          </a:p>
          <a:p>
            <a:pPr lvl="2">
              <a:buSzPct val="87000"/>
              <a:buFont typeface="Wingdings" panose="05000000000000000000" pitchFamily="2" charset="2"/>
              <a:buChar char="l"/>
            </a:pPr>
            <a:r>
              <a:rPr lang="zh-CN" altLang="en-US"/>
              <a:t> 修改和重构。消除不必要的冗余，生成基本</a:t>
            </a:r>
            <a:r>
              <a:rPr lang="en-US" altLang="zh-CN"/>
              <a:t>E-R</a:t>
            </a:r>
            <a:r>
              <a:rPr lang="zh-CN" altLang="en-US"/>
              <a:t>图。</a:t>
            </a:r>
          </a:p>
          <a:p>
            <a:endParaRPr lang="zh-CN" altLang="en-US"/>
          </a:p>
        </p:txBody>
      </p:sp>
      <p:pic>
        <p:nvPicPr>
          <p:cNvPr id="55299" name="Picture 5">
            <a:extLst>
              <a:ext uri="{FF2B5EF4-FFF2-40B4-BE49-F238E27FC236}">
                <a16:creationId xmlns:a16="http://schemas.microsoft.com/office/drawing/2014/main" id="{EEB3D3F6-3D3C-4D34-BA8D-71C3287FC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063" y="3284538"/>
            <a:ext cx="4333875"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a:extLst>
              <a:ext uri="{FF2B5EF4-FFF2-40B4-BE49-F238E27FC236}">
                <a16:creationId xmlns:a16="http://schemas.microsoft.com/office/drawing/2014/main" id="{6E6A0DFB-5ED7-4E9F-93F2-91E75C70F4FD}"/>
              </a:ext>
            </a:extLst>
          </p:cNvPr>
          <p:cNvSpPr>
            <a:spLocks noGrp="1" noChangeArrowheads="1"/>
          </p:cNvSpPr>
          <p:nvPr>
            <p:ph type="title" idx="4294967295"/>
          </p:nvPr>
        </p:nvSpPr>
        <p:spPr/>
        <p:txBody>
          <a:bodyPr/>
          <a:lstStyle/>
          <a:p>
            <a:r>
              <a:rPr lang="zh-CN" altLang="en-US" sz="3600"/>
              <a:t>概念结构设计（续）</a:t>
            </a:r>
          </a:p>
        </p:txBody>
      </p:sp>
      <p:sp>
        <p:nvSpPr>
          <p:cNvPr id="56322" name="内容占位符 2">
            <a:extLst>
              <a:ext uri="{FF2B5EF4-FFF2-40B4-BE49-F238E27FC236}">
                <a16:creationId xmlns:a16="http://schemas.microsoft.com/office/drawing/2014/main" id="{0BE41BBE-A3EC-4472-BD77-430842278383}"/>
              </a:ext>
            </a:extLst>
          </p:cNvPr>
          <p:cNvSpPr>
            <a:spLocks noGrp="1" noChangeArrowheads="1"/>
          </p:cNvSpPr>
          <p:nvPr>
            <p:ph idx="4294967295"/>
          </p:nvPr>
        </p:nvSpPr>
        <p:spPr>
          <a:xfrm>
            <a:off x="457200" y="1098550"/>
            <a:ext cx="8229600" cy="5454650"/>
          </a:xfrm>
        </p:spPr>
        <p:txBody>
          <a:bodyPr/>
          <a:lstStyle/>
          <a:p>
            <a:pPr lvl="1">
              <a:lnSpc>
                <a:spcPct val="125000"/>
              </a:lnSpc>
              <a:buFont typeface="Wingdings" panose="05000000000000000000" pitchFamily="2" charset="2"/>
              <a:buNone/>
            </a:pPr>
            <a:r>
              <a:rPr lang="zh-CN" altLang="en-US"/>
              <a:t>（</a:t>
            </a:r>
            <a:r>
              <a:rPr lang="en-US" altLang="zh-CN"/>
              <a:t>1</a:t>
            </a:r>
            <a:r>
              <a:rPr lang="zh-CN" altLang="en-US"/>
              <a:t>）合并</a:t>
            </a:r>
            <a:r>
              <a:rPr lang="en-US" altLang="zh-CN"/>
              <a:t>E-R</a:t>
            </a:r>
            <a:r>
              <a:rPr lang="zh-CN" altLang="en-US"/>
              <a:t>图，生成初步</a:t>
            </a:r>
            <a:r>
              <a:rPr lang="en-US" altLang="zh-CN"/>
              <a:t>E-R</a:t>
            </a:r>
            <a:r>
              <a:rPr lang="zh-CN" altLang="en-US"/>
              <a:t>图</a:t>
            </a:r>
            <a:endParaRPr lang="en-US" altLang="zh-CN"/>
          </a:p>
          <a:p>
            <a:pPr lvl="2">
              <a:lnSpc>
                <a:spcPct val="125000"/>
              </a:lnSpc>
              <a:buSzPct val="87000"/>
              <a:buFont typeface="Wingdings" panose="05000000000000000000" pitchFamily="2" charset="2"/>
              <a:buChar char="l"/>
            </a:pPr>
            <a:r>
              <a:rPr lang="zh-CN" altLang="en-US"/>
              <a:t>各个局部应用所面向的问题不同，各个子系统的</a:t>
            </a:r>
            <a:r>
              <a:rPr lang="en-US" altLang="zh-CN"/>
              <a:t>E-R</a:t>
            </a:r>
            <a:r>
              <a:rPr lang="zh-CN" altLang="en-US"/>
              <a:t>图之间必定会存在许多不一致的地方，称之为冲突。</a:t>
            </a:r>
            <a:endParaRPr lang="en-US" altLang="zh-CN"/>
          </a:p>
          <a:p>
            <a:pPr lvl="2">
              <a:lnSpc>
                <a:spcPct val="125000"/>
              </a:lnSpc>
              <a:buSzPct val="87000"/>
              <a:buFont typeface="Wingdings" panose="05000000000000000000" pitchFamily="2" charset="2"/>
              <a:buChar char="l"/>
            </a:pPr>
            <a:r>
              <a:rPr lang="zh-CN" altLang="en-US"/>
              <a:t>子系统</a:t>
            </a:r>
            <a:r>
              <a:rPr lang="en-US" altLang="zh-CN"/>
              <a:t>E-R</a:t>
            </a:r>
            <a:r>
              <a:rPr lang="zh-CN" altLang="en-US"/>
              <a:t>图之间的冲突主要有三类：</a:t>
            </a:r>
          </a:p>
          <a:p>
            <a:pPr lvl="3">
              <a:lnSpc>
                <a:spcPct val="125000"/>
              </a:lnSpc>
              <a:buFont typeface="Arial" panose="020B0604020202020204" pitchFamily="34" charset="0"/>
              <a:buNone/>
            </a:pPr>
            <a:r>
              <a:rPr lang="zh-CN" altLang="zh-CN" sz="2400"/>
              <a:t>①</a:t>
            </a:r>
            <a:r>
              <a:rPr lang="zh-CN" altLang="en-US" sz="2200"/>
              <a:t>属性冲突</a:t>
            </a:r>
          </a:p>
          <a:p>
            <a:pPr lvl="3">
              <a:lnSpc>
                <a:spcPct val="125000"/>
              </a:lnSpc>
              <a:buFont typeface="Arial" panose="020B0604020202020204" pitchFamily="34" charset="0"/>
              <a:buNone/>
            </a:pPr>
            <a:r>
              <a:rPr lang="zh-CN" altLang="zh-CN" sz="2400"/>
              <a:t>②</a:t>
            </a:r>
            <a:r>
              <a:rPr lang="zh-CN" altLang="en-US" sz="2200"/>
              <a:t>命名冲突</a:t>
            </a:r>
          </a:p>
          <a:p>
            <a:pPr lvl="3">
              <a:lnSpc>
                <a:spcPct val="125000"/>
              </a:lnSpc>
              <a:buFont typeface="Arial" panose="020B0604020202020204" pitchFamily="34" charset="0"/>
              <a:buNone/>
            </a:pPr>
            <a:r>
              <a:rPr lang="zh-CN" altLang="zh-CN" sz="2400"/>
              <a:t>③</a:t>
            </a:r>
            <a:r>
              <a:rPr lang="zh-CN" altLang="en-US" sz="2200"/>
              <a:t>结构冲突</a:t>
            </a:r>
          </a:p>
          <a:p>
            <a:endParaRPr lang="zh-CN" alt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a:extLst>
              <a:ext uri="{FF2B5EF4-FFF2-40B4-BE49-F238E27FC236}">
                <a16:creationId xmlns:a16="http://schemas.microsoft.com/office/drawing/2014/main" id="{3B1EFF52-4629-42F6-9769-FCB5CF73E8EA}"/>
              </a:ext>
            </a:extLst>
          </p:cNvPr>
          <p:cNvSpPr>
            <a:spLocks noGrp="1" noChangeArrowheads="1"/>
          </p:cNvSpPr>
          <p:nvPr>
            <p:ph type="title" idx="4294967295"/>
          </p:nvPr>
        </p:nvSpPr>
        <p:spPr/>
        <p:txBody>
          <a:bodyPr/>
          <a:lstStyle/>
          <a:p>
            <a:r>
              <a:rPr lang="zh-CN" altLang="en-US" sz="3600"/>
              <a:t>概念结构设计（续）</a:t>
            </a:r>
          </a:p>
        </p:txBody>
      </p:sp>
      <p:sp>
        <p:nvSpPr>
          <p:cNvPr id="57346" name="内容占位符 2">
            <a:extLst>
              <a:ext uri="{FF2B5EF4-FFF2-40B4-BE49-F238E27FC236}">
                <a16:creationId xmlns:a16="http://schemas.microsoft.com/office/drawing/2014/main" id="{1674E17F-10A6-44DA-85B9-078FE567000F}"/>
              </a:ext>
            </a:extLst>
          </p:cNvPr>
          <p:cNvSpPr>
            <a:spLocks noGrp="1" noChangeArrowheads="1"/>
          </p:cNvSpPr>
          <p:nvPr>
            <p:ph idx="4294967295"/>
          </p:nvPr>
        </p:nvSpPr>
        <p:spPr>
          <a:xfrm>
            <a:off x="457200" y="1098550"/>
            <a:ext cx="8229600" cy="5095875"/>
          </a:xfrm>
        </p:spPr>
        <p:txBody>
          <a:bodyPr/>
          <a:lstStyle/>
          <a:p>
            <a:pPr lvl="1">
              <a:lnSpc>
                <a:spcPct val="120000"/>
              </a:lnSpc>
              <a:buFont typeface="Wingdings" panose="05000000000000000000" pitchFamily="2" charset="2"/>
              <a:buNone/>
            </a:pPr>
            <a:r>
              <a:rPr lang="zh-CN" altLang="zh-CN"/>
              <a:t>①</a:t>
            </a:r>
            <a:r>
              <a:rPr lang="zh-CN" altLang="en-US"/>
              <a:t>属性冲突</a:t>
            </a:r>
          </a:p>
          <a:p>
            <a:pPr lvl="2">
              <a:lnSpc>
                <a:spcPct val="120000"/>
              </a:lnSpc>
              <a:buSzPct val="87000"/>
              <a:buFont typeface="Wingdings" panose="05000000000000000000" pitchFamily="2" charset="2"/>
              <a:buChar char="l"/>
            </a:pPr>
            <a:r>
              <a:rPr lang="zh-CN" altLang="en-US"/>
              <a:t>属性域冲突，即属性值的类型、取值范围或取值集合不同。</a:t>
            </a:r>
            <a:endParaRPr lang="en-US" altLang="zh-CN"/>
          </a:p>
          <a:p>
            <a:pPr lvl="3">
              <a:lnSpc>
                <a:spcPct val="120000"/>
              </a:lnSpc>
              <a:buFont typeface="Wingdings" panose="05000000000000000000" pitchFamily="2" charset="2"/>
              <a:buChar char="Ø"/>
            </a:pPr>
            <a:r>
              <a:rPr lang="zh-CN" altLang="en-US" sz="2200"/>
              <a:t>例如零件号，有的部门把它定义为整数，有的部门把它定义为字符型。</a:t>
            </a:r>
            <a:endParaRPr lang="en-US" altLang="zh-CN" sz="2200"/>
          </a:p>
          <a:p>
            <a:pPr lvl="3">
              <a:lnSpc>
                <a:spcPct val="120000"/>
              </a:lnSpc>
              <a:buFont typeface="Wingdings" panose="05000000000000000000" pitchFamily="2" charset="2"/>
              <a:buChar char="Ø"/>
            </a:pPr>
            <a:r>
              <a:rPr lang="zh-CN" altLang="en-US" sz="2200"/>
              <a:t>年龄，某些部门以出生日期形式表示职工的年龄，而另一些部门用整数表示职工的年龄。</a:t>
            </a:r>
          </a:p>
          <a:p>
            <a:pPr lvl="2">
              <a:lnSpc>
                <a:spcPct val="120000"/>
              </a:lnSpc>
              <a:buSzPct val="87000"/>
              <a:buFont typeface="Wingdings" panose="05000000000000000000" pitchFamily="2" charset="2"/>
              <a:buChar char="l"/>
            </a:pPr>
            <a:r>
              <a:rPr lang="zh-CN" altLang="en-US"/>
              <a:t>属性取值单位冲突。</a:t>
            </a:r>
            <a:endParaRPr lang="en-US" altLang="zh-CN"/>
          </a:p>
          <a:p>
            <a:pPr lvl="3">
              <a:lnSpc>
                <a:spcPct val="120000"/>
              </a:lnSpc>
              <a:buFont typeface="Wingdings" panose="05000000000000000000" pitchFamily="2" charset="2"/>
              <a:buChar char="Ø"/>
            </a:pPr>
            <a:r>
              <a:rPr lang="zh-CN" altLang="en-US" sz="2200"/>
              <a:t>例如，零件的重量有的以公斤为单位，有的以斤为单位，有的以克为单位。</a:t>
            </a:r>
          </a:p>
          <a:p>
            <a:endParaRPr lang="zh-CN" alt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a:extLst>
              <a:ext uri="{FF2B5EF4-FFF2-40B4-BE49-F238E27FC236}">
                <a16:creationId xmlns:a16="http://schemas.microsoft.com/office/drawing/2014/main" id="{65F787F6-3306-4665-A7BE-3BE260D3F939}"/>
              </a:ext>
            </a:extLst>
          </p:cNvPr>
          <p:cNvSpPr>
            <a:spLocks noGrp="1" noChangeArrowheads="1"/>
          </p:cNvSpPr>
          <p:nvPr>
            <p:ph type="title" idx="4294967295"/>
          </p:nvPr>
        </p:nvSpPr>
        <p:spPr/>
        <p:txBody>
          <a:bodyPr/>
          <a:lstStyle/>
          <a:p>
            <a:r>
              <a:rPr lang="zh-CN" altLang="en-US" sz="3600"/>
              <a:t>概念结构设计（续）</a:t>
            </a:r>
          </a:p>
        </p:txBody>
      </p:sp>
      <p:sp>
        <p:nvSpPr>
          <p:cNvPr id="58370" name="内容占位符 2">
            <a:extLst>
              <a:ext uri="{FF2B5EF4-FFF2-40B4-BE49-F238E27FC236}">
                <a16:creationId xmlns:a16="http://schemas.microsoft.com/office/drawing/2014/main" id="{5196210E-7203-4608-B81B-3B7389C44101}"/>
              </a:ext>
            </a:extLst>
          </p:cNvPr>
          <p:cNvSpPr>
            <a:spLocks noGrp="1" noChangeArrowheads="1"/>
          </p:cNvSpPr>
          <p:nvPr>
            <p:ph idx="4294967295"/>
          </p:nvPr>
        </p:nvSpPr>
        <p:spPr>
          <a:xfrm>
            <a:off x="457200" y="1098550"/>
            <a:ext cx="8435975" cy="5095875"/>
          </a:xfrm>
        </p:spPr>
        <p:txBody>
          <a:bodyPr/>
          <a:lstStyle/>
          <a:p>
            <a:pPr lvl="1">
              <a:lnSpc>
                <a:spcPct val="120000"/>
              </a:lnSpc>
              <a:buFont typeface="Wingdings" panose="05000000000000000000" pitchFamily="2" charset="2"/>
              <a:buNone/>
            </a:pPr>
            <a:r>
              <a:rPr lang="zh-CN" altLang="zh-CN"/>
              <a:t>②</a:t>
            </a:r>
            <a:r>
              <a:rPr lang="zh-CN" altLang="en-US"/>
              <a:t>命名冲突</a:t>
            </a:r>
          </a:p>
          <a:p>
            <a:pPr lvl="2">
              <a:lnSpc>
                <a:spcPct val="120000"/>
              </a:lnSpc>
              <a:buSzPct val="87000"/>
              <a:buFont typeface="Wingdings" panose="05000000000000000000" pitchFamily="2" charset="2"/>
              <a:buChar char="l"/>
            </a:pPr>
            <a:r>
              <a:rPr lang="zh-CN" altLang="en-US"/>
              <a:t>同名异义，即不同意义的对象在不同的局部应用中具有相同的名字。</a:t>
            </a:r>
          </a:p>
          <a:p>
            <a:pPr lvl="2">
              <a:lnSpc>
                <a:spcPct val="120000"/>
              </a:lnSpc>
              <a:buSzPct val="87000"/>
              <a:buFont typeface="Wingdings" panose="05000000000000000000" pitchFamily="2" charset="2"/>
              <a:buChar char="l"/>
            </a:pPr>
            <a:r>
              <a:rPr lang="zh-CN" altLang="en-US"/>
              <a:t>异名同义（一义多名），即同一意义的对象在不同的局部应用中具有不同的名字。</a:t>
            </a:r>
          </a:p>
          <a:p>
            <a:pPr lvl="3">
              <a:lnSpc>
                <a:spcPct val="120000"/>
              </a:lnSpc>
              <a:buFont typeface="Wingdings" panose="05000000000000000000" pitchFamily="2" charset="2"/>
              <a:buChar char="Ø"/>
            </a:pPr>
            <a:r>
              <a:rPr lang="zh-CN" altLang="en-US" sz="2200"/>
              <a:t>如对科研项目，财务科称为项目，科研处称为课题，生产管理处称为工程。</a:t>
            </a:r>
          </a:p>
          <a:p>
            <a:pPr lvl="2">
              <a:lnSpc>
                <a:spcPct val="120000"/>
              </a:lnSpc>
              <a:buSzPct val="87000"/>
              <a:buFont typeface="Wingdings" panose="05000000000000000000" pitchFamily="2" charset="2"/>
              <a:buChar char="l"/>
            </a:pPr>
            <a:r>
              <a:rPr lang="zh-CN" altLang="en-US"/>
              <a:t>命名冲突</a:t>
            </a:r>
            <a:endParaRPr lang="en-US" altLang="zh-CN"/>
          </a:p>
          <a:p>
            <a:pPr lvl="3">
              <a:lnSpc>
                <a:spcPct val="120000"/>
              </a:lnSpc>
              <a:buSzPct val="87000"/>
              <a:buFont typeface="Wingdings" panose="05000000000000000000" pitchFamily="2" charset="2"/>
              <a:buChar char="Ø"/>
            </a:pPr>
            <a:r>
              <a:rPr lang="zh-CN" altLang="en-US" sz="2200"/>
              <a:t>可能发生在实体、联系一级上</a:t>
            </a:r>
            <a:endParaRPr lang="en-US" altLang="zh-CN" sz="2200"/>
          </a:p>
          <a:p>
            <a:pPr lvl="3">
              <a:lnSpc>
                <a:spcPct val="120000"/>
              </a:lnSpc>
              <a:buSzPct val="87000"/>
              <a:buFont typeface="Wingdings" panose="05000000000000000000" pitchFamily="2" charset="2"/>
              <a:buChar char="Ø"/>
            </a:pPr>
            <a:r>
              <a:rPr lang="zh-CN" altLang="en-US" sz="2200"/>
              <a:t>也可能发生在属性一级上</a:t>
            </a:r>
            <a:endParaRPr lang="en-US" altLang="zh-CN" sz="2200"/>
          </a:p>
          <a:p>
            <a:pPr lvl="3">
              <a:lnSpc>
                <a:spcPct val="120000"/>
              </a:lnSpc>
              <a:buSzPct val="87000"/>
              <a:buFont typeface="Wingdings" panose="05000000000000000000" pitchFamily="2" charset="2"/>
              <a:buChar char="Ø"/>
            </a:pPr>
            <a:r>
              <a:rPr lang="zh-CN" altLang="en-US" sz="2200"/>
              <a:t>通过讨论、协商等行政手段加以解决</a:t>
            </a:r>
          </a:p>
          <a:p>
            <a:endParaRPr lang="zh-CN" alt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a:extLst>
              <a:ext uri="{FF2B5EF4-FFF2-40B4-BE49-F238E27FC236}">
                <a16:creationId xmlns:a16="http://schemas.microsoft.com/office/drawing/2014/main" id="{92491E80-77EA-40DC-944B-8ACB731D9534}"/>
              </a:ext>
            </a:extLst>
          </p:cNvPr>
          <p:cNvSpPr>
            <a:spLocks noGrp="1" noChangeArrowheads="1"/>
          </p:cNvSpPr>
          <p:nvPr>
            <p:ph type="title" idx="4294967295"/>
          </p:nvPr>
        </p:nvSpPr>
        <p:spPr/>
        <p:txBody>
          <a:bodyPr/>
          <a:lstStyle/>
          <a:p>
            <a:r>
              <a:rPr lang="zh-CN" altLang="en-US" sz="3600"/>
              <a:t>概念结构设计（续）</a:t>
            </a:r>
          </a:p>
        </p:txBody>
      </p:sp>
      <p:sp>
        <p:nvSpPr>
          <p:cNvPr id="59394" name="内容占位符 2">
            <a:extLst>
              <a:ext uri="{FF2B5EF4-FFF2-40B4-BE49-F238E27FC236}">
                <a16:creationId xmlns:a16="http://schemas.microsoft.com/office/drawing/2014/main" id="{620B3DA6-912D-4AF9-9ACD-09FFB7888D97}"/>
              </a:ext>
            </a:extLst>
          </p:cNvPr>
          <p:cNvSpPr>
            <a:spLocks noGrp="1" noChangeArrowheads="1"/>
          </p:cNvSpPr>
          <p:nvPr>
            <p:ph idx="4294967295"/>
          </p:nvPr>
        </p:nvSpPr>
        <p:spPr>
          <a:xfrm>
            <a:off x="250825" y="981075"/>
            <a:ext cx="8713788" cy="5213350"/>
          </a:xfrm>
        </p:spPr>
        <p:txBody>
          <a:bodyPr/>
          <a:lstStyle/>
          <a:p>
            <a:pPr lvl="1">
              <a:lnSpc>
                <a:spcPct val="120000"/>
              </a:lnSpc>
              <a:spcBef>
                <a:spcPts val="600"/>
              </a:spcBef>
              <a:buFont typeface="Wingdings" panose="05000000000000000000" pitchFamily="2" charset="2"/>
              <a:buNone/>
            </a:pPr>
            <a:r>
              <a:rPr lang="zh-CN" altLang="zh-CN"/>
              <a:t>③</a:t>
            </a:r>
            <a:r>
              <a:rPr lang="zh-CN" altLang="en-US"/>
              <a:t>结构冲突</a:t>
            </a:r>
          </a:p>
          <a:p>
            <a:pPr lvl="2">
              <a:lnSpc>
                <a:spcPct val="120000"/>
              </a:lnSpc>
              <a:spcBef>
                <a:spcPts val="600"/>
              </a:spcBef>
              <a:buSzPct val="87000"/>
              <a:buFont typeface="Wingdings" panose="05000000000000000000" pitchFamily="2" charset="2"/>
              <a:buChar char="l"/>
            </a:pPr>
            <a:r>
              <a:rPr lang="zh-CN" altLang="en-US"/>
              <a:t>同一对象在不同应用中具有不同的抽象。</a:t>
            </a:r>
            <a:endParaRPr lang="en-US" altLang="zh-CN"/>
          </a:p>
          <a:p>
            <a:pPr lvl="3">
              <a:lnSpc>
                <a:spcPct val="120000"/>
              </a:lnSpc>
              <a:spcBef>
                <a:spcPts val="600"/>
              </a:spcBef>
              <a:buFont typeface="Wingdings" panose="05000000000000000000" pitchFamily="2" charset="2"/>
              <a:buChar char="Ø"/>
            </a:pPr>
            <a:r>
              <a:rPr lang="zh-CN" altLang="en-US" sz="2200"/>
              <a:t>例如，职工在某一局部应用中被当作实体，而在另一局部应用中则被当作属性。</a:t>
            </a:r>
          </a:p>
          <a:p>
            <a:pPr lvl="3">
              <a:lnSpc>
                <a:spcPct val="120000"/>
              </a:lnSpc>
              <a:spcBef>
                <a:spcPts val="600"/>
              </a:spcBef>
              <a:buFont typeface="Wingdings" panose="05000000000000000000" pitchFamily="2" charset="2"/>
              <a:buChar char="Ø"/>
            </a:pPr>
            <a:r>
              <a:rPr lang="zh-CN" altLang="en-US" sz="2200"/>
              <a:t>解决方法：把属性变换为实体或把实体变换为属性，使同一对象具有相同的抽象。</a:t>
            </a:r>
          </a:p>
          <a:p>
            <a:pPr lvl="2">
              <a:lnSpc>
                <a:spcPct val="120000"/>
              </a:lnSpc>
              <a:spcBef>
                <a:spcPts val="600"/>
              </a:spcBef>
              <a:buSzPct val="87000"/>
              <a:buFont typeface="Wingdings" panose="05000000000000000000" pitchFamily="2" charset="2"/>
              <a:buChar char="l"/>
            </a:pPr>
            <a:r>
              <a:rPr lang="zh-CN" altLang="en-US"/>
              <a:t>同一实体在不同子系统的</a:t>
            </a:r>
            <a:r>
              <a:rPr lang="en-US" altLang="zh-CN"/>
              <a:t>E-R</a:t>
            </a:r>
            <a:r>
              <a:rPr lang="zh-CN" altLang="en-US"/>
              <a:t>图中所包含的属性个数和属性排列次序不完全相同。</a:t>
            </a:r>
          </a:p>
          <a:p>
            <a:pPr lvl="3">
              <a:lnSpc>
                <a:spcPct val="120000"/>
              </a:lnSpc>
              <a:spcBef>
                <a:spcPts val="600"/>
              </a:spcBef>
              <a:buFont typeface="Wingdings" panose="05000000000000000000" pitchFamily="2" charset="2"/>
              <a:buChar char="Ø"/>
            </a:pPr>
            <a:r>
              <a:rPr lang="zh-CN" altLang="en-US" sz="2200"/>
              <a:t>解决方法：使该实体的属性取各子系统的</a:t>
            </a:r>
            <a:r>
              <a:rPr lang="en-US" altLang="zh-CN" sz="2200"/>
              <a:t>E-R</a:t>
            </a:r>
            <a:r>
              <a:rPr lang="zh-CN" altLang="en-US" sz="2200"/>
              <a:t>图中属性的并集，再适当调整属性的次序。</a:t>
            </a:r>
            <a:endParaRPr lang="en-US" altLang="zh-CN" sz="2200"/>
          </a:p>
          <a:p>
            <a:pPr lvl="3">
              <a:lnSpc>
                <a:spcPct val="110000"/>
              </a:lnSpc>
              <a:spcBef>
                <a:spcPct val="0"/>
              </a:spcBef>
              <a:buSzPct val="87000"/>
              <a:buFont typeface="Wingdings" panose="05000000000000000000" pitchFamily="2" charset="2"/>
              <a:buChar char="Ø"/>
            </a:pPr>
            <a:endParaRPr lang="zh-CN" alt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a:extLst>
              <a:ext uri="{FF2B5EF4-FFF2-40B4-BE49-F238E27FC236}">
                <a16:creationId xmlns:a16="http://schemas.microsoft.com/office/drawing/2014/main" id="{0017C238-C7C8-4F7B-AC99-16BBEDCF3D5D}"/>
              </a:ext>
            </a:extLst>
          </p:cNvPr>
          <p:cNvSpPr>
            <a:spLocks noGrp="1" noChangeArrowheads="1"/>
          </p:cNvSpPr>
          <p:nvPr>
            <p:ph type="title" idx="4294967295"/>
          </p:nvPr>
        </p:nvSpPr>
        <p:spPr/>
        <p:txBody>
          <a:bodyPr/>
          <a:lstStyle/>
          <a:p>
            <a:r>
              <a:rPr lang="zh-CN" altLang="en-US" sz="3600"/>
              <a:t>概念结构设计（续）</a:t>
            </a:r>
          </a:p>
        </p:txBody>
      </p:sp>
      <p:sp>
        <p:nvSpPr>
          <p:cNvPr id="60418" name="内容占位符 2">
            <a:extLst>
              <a:ext uri="{FF2B5EF4-FFF2-40B4-BE49-F238E27FC236}">
                <a16:creationId xmlns:a16="http://schemas.microsoft.com/office/drawing/2014/main" id="{A6383871-3034-468F-B2A7-B90BE1D5D22A}"/>
              </a:ext>
            </a:extLst>
          </p:cNvPr>
          <p:cNvSpPr>
            <a:spLocks noGrp="1" noChangeArrowheads="1"/>
          </p:cNvSpPr>
          <p:nvPr>
            <p:ph idx="4294967295"/>
          </p:nvPr>
        </p:nvSpPr>
        <p:spPr>
          <a:xfrm>
            <a:off x="250825" y="981075"/>
            <a:ext cx="8713788" cy="5213350"/>
          </a:xfrm>
        </p:spPr>
        <p:txBody>
          <a:bodyPr/>
          <a:lstStyle/>
          <a:p>
            <a:pPr lvl="1">
              <a:lnSpc>
                <a:spcPct val="120000"/>
              </a:lnSpc>
              <a:spcBef>
                <a:spcPts val="600"/>
              </a:spcBef>
              <a:buFont typeface="Wingdings" panose="05000000000000000000" pitchFamily="2" charset="2"/>
              <a:buNone/>
            </a:pPr>
            <a:r>
              <a:rPr lang="zh-CN" altLang="zh-CN"/>
              <a:t>③</a:t>
            </a:r>
            <a:r>
              <a:rPr lang="zh-CN" altLang="en-US"/>
              <a:t>结构冲突（续）</a:t>
            </a:r>
          </a:p>
          <a:p>
            <a:pPr lvl="2">
              <a:lnSpc>
                <a:spcPct val="120000"/>
              </a:lnSpc>
              <a:spcBef>
                <a:spcPts val="600"/>
              </a:spcBef>
              <a:buSzPct val="87000"/>
              <a:buFont typeface="Wingdings" panose="05000000000000000000" pitchFamily="2" charset="2"/>
              <a:buChar char="l"/>
            </a:pPr>
            <a:r>
              <a:rPr lang="zh-CN" altLang="en-US"/>
              <a:t>实体间的联系在不同的</a:t>
            </a:r>
            <a:r>
              <a:rPr lang="en-US" altLang="zh-CN"/>
              <a:t>E-R</a:t>
            </a:r>
            <a:r>
              <a:rPr lang="zh-CN" altLang="en-US"/>
              <a:t>图中为不同的类型。</a:t>
            </a:r>
            <a:endParaRPr lang="en-US" altLang="zh-CN"/>
          </a:p>
          <a:p>
            <a:pPr lvl="3">
              <a:lnSpc>
                <a:spcPct val="120000"/>
              </a:lnSpc>
              <a:spcBef>
                <a:spcPts val="600"/>
              </a:spcBef>
              <a:buSzPct val="87000"/>
              <a:buFont typeface="Wingdings" panose="05000000000000000000" pitchFamily="2" charset="2"/>
              <a:buChar char="Ø"/>
            </a:pPr>
            <a:r>
              <a:rPr lang="zh-CN" altLang="en-US" sz="2200"/>
              <a:t>实体</a:t>
            </a:r>
            <a:r>
              <a:rPr lang="en-US" altLang="zh-CN" sz="2200"/>
              <a:t>E1</a:t>
            </a:r>
            <a:r>
              <a:rPr lang="zh-CN" altLang="en-US" sz="2200"/>
              <a:t>与</a:t>
            </a:r>
            <a:r>
              <a:rPr lang="en-US" altLang="zh-CN" sz="2200"/>
              <a:t>E2</a:t>
            </a:r>
            <a:r>
              <a:rPr lang="zh-CN" altLang="en-US" sz="2200"/>
              <a:t>在一个</a:t>
            </a:r>
            <a:r>
              <a:rPr lang="en-US" altLang="zh-CN" sz="2200"/>
              <a:t>E-R</a:t>
            </a:r>
            <a:r>
              <a:rPr lang="zh-CN" altLang="en-US" sz="2200"/>
              <a:t>图中是多对多联系，在另一个</a:t>
            </a:r>
            <a:r>
              <a:rPr lang="en-US" altLang="zh-CN" sz="2200"/>
              <a:t>E-R</a:t>
            </a:r>
            <a:r>
              <a:rPr lang="zh-CN" altLang="en-US" sz="2200"/>
              <a:t>图中是一对多联系</a:t>
            </a:r>
            <a:endParaRPr lang="en-US" altLang="zh-CN" sz="2200"/>
          </a:p>
          <a:p>
            <a:pPr lvl="3">
              <a:lnSpc>
                <a:spcPct val="120000"/>
              </a:lnSpc>
              <a:spcBef>
                <a:spcPts val="600"/>
              </a:spcBef>
              <a:buSzPct val="87000"/>
              <a:buFont typeface="Wingdings" panose="05000000000000000000" pitchFamily="2" charset="2"/>
              <a:buChar char="Ø"/>
            </a:pPr>
            <a:r>
              <a:rPr lang="zh-CN" altLang="en-US" sz="2200"/>
              <a:t>解决方法是根据应用的语义对实体联系的类型进行综合或调整。</a:t>
            </a:r>
            <a:endParaRPr lang="en-US" altLang="zh-CN" sz="2200"/>
          </a:p>
          <a:p>
            <a:pPr lvl="3">
              <a:lnSpc>
                <a:spcPct val="110000"/>
              </a:lnSpc>
              <a:spcBef>
                <a:spcPct val="0"/>
              </a:spcBef>
              <a:buSzPct val="87000"/>
              <a:buFont typeface="Wingdings" panose="05000000000000000000" pitchFamily="2" charset="2"/>
              <a:buChar char="Ø"/>
            </a:pPr>
            <a:endParaRPr lang="zh-CN" alt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a:extLst>
              <a:ext uri="{FF2B5EF4-FFF2-40B4-BE49-F238E27FC236}">
                <a16:creationId xmlns:a16="http://schemas.microsoft.com/office/drawing/2014/main" id="{FC5CDE96-20AF-4AB8-A675-60B7E6A72B85}"/>
              </a:ext>
            </a:extLst>
          </p:cNvPr>
          <p:cNvSpPr>
            <a:spLocks noGrp="1" noChangeArrowheads="1"/>
          </p:cNvSpPr>
          <p:nvPr>
            <p:ph type="title" idx="4294967295"/>
          </p:nvPr>
        </p:nvSpPr>
        <p:spPr/>
        <p:txBody>
          <a:bodyPr/>
          <a:lstStyle/>
          <a:p>
            <a:r>
              <a:rPr lang="zh-CN" altLang="en-US" sz="3600"/>
              <a:t>概念结构设计（续）</a:t>
            </a:r>
          </a:p>
        </p:txBody>
      </p:sp>
      <p:pic>
        <p:nvPicPr>
          <p:cNvPr id="90123" name="Picture 11">
            <a:extLst>
              <a:ext uri="{FF2B5EF4-FFF2-40B4-BE49-F238E27FC236}">
                <a16:creationId xmlns:a16="http://schemas.microsoft.com/office/drawing/2014/main" id="{C2D775C7-2879-455B-AA01-7FD44EB7D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938" y="1916113"/>
            <a:ext cx="2070100" cy="225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A7BD58CB-B2A1-4C05-BD5D-9F2CE595A2D2}"/>
              </a:ext>
            </a:extLst>
          </p:cNvPr>
          <p:cNvSpPr/>
          <p:nvPr/>
        </p:nvSpPr>
        <p:spPr>
          <a:xfrm>
            <a:off x="457200" y="981075"/>
            <a:ext cx="3609975" cy="769938"/>
          </a:xfrm>
          <a:prstGeom prst="rect">
            <a:avLst/>
          </a:prstGeom>
        </p:spPr>
        <p:txBody>
          <a:bodyPr>
            <a:spAutoFit/>
          </a:bodyPr>
          <a:lstStyle/>
          <a:p>
            <a:pPr>
              <a:defRPr/>
            </a:pPr>
            <a:r>
              <a:rPr lang="zh-CN" altLang="en-US" sz="2200" b="1" kern="0" dirty="0">
                <a:solidFill>
                  <a:srgbClr val="000000"/>
                </a:solidFill>
                <a:latin typeface="Arial" panose="020B0604020202020204"/>
              </a:rPr>
              <a:t>图</a:t>
            </a:r>
            <a:r>
              <a:rPr lang="en-US" altLang="zh-CN" sz="2200" b="1" kern="0" dirty="0">
                <a:solidFill>
                  <a:srgbClr val="000000"/>
                </a:solidFill>
                <a:latin typeface="Arial" panose="020B0604020202020204"/>
              </a:rPr>
              <a:t>7.25(a)</a:t>
            </a:r>
            <a:r>
              <a:rPr lang="zh-CN" altLang="en-US" sz="2200" b="1" kern="0" dirty="0">
                <a:solidFill>
                  <a:srgbClr val="000000"/>
                </a:solidFill>
                <a:latin typeface="Arial" panose="020B0604020202020204"/>
              </a:rPr>
              <a:t>中零件与产品之间存在多对多的联系“构成”</a:t>
            </a:r>
            <a:endParaRPr lang="zh-CN" altLang="en-US" dirty="0"/>
          </a:p>
        </p:txBody>
      </p:sp>
      <p:sp>
        <p:nvSpPr>
          <p:cNvPr id="13" name="矩形 12">
            <a:extLst>
              <a:ext uri="{FF2B5EF4-FFF2-40B4-BE49-F238E27FC236}">
                <a16:creationId xmlns:a16="http://schemas.microsoft.com/office/drawing/2014/main" id="{D69B5AB7-1E3F-4BD0-95BC-6044FFD81258}"/>
              </a:ext>
            </a:extLst>
          </p:cNvPr>
          <p:cNvSpPr/>
          <p:nvPr/>
        </p:nvSpPr>
        <p:spPr>
          <a:xfrm>
            <a:off x="4878388" y="981075"/>
            <a:ext cx="3808412" cy="1108075"/>
          </a:xfrm>
          <a:prstGeom prst="rect">
            <a:avLst/>
          </a:prstGeom>
        </p:spPr>
        <p:txBody>
          <a:bodyPr>
            <a:spAutoFit/>
          </a:bodyPr>
          <a:lstStyle/>
          <a:p>
            <a:pPr>
              <a:defRPr/>
            </a:pPr>
            <a:r>
              <a:rPr lang="zh-CN" altLang="en-US" sz="2200" b="1" kern="0" dirty="0">
                <a:solidFill>
                  <a:srgbClr val="000000"/>
                </a:solidFill>
                <a:latin typeface="Arial" panose="020B0604020202020204"/>
              </a:rPr>
              <a:t>图</a:t>
            </a:r>
            <a:r>
              <a:rPr lang="en-US" altLang="zh-CN" sz="2200" b="1" kern="0" dirty="0">
                <a:solidFill>
                  <a:srgbClr val="000000"/>
                </a:solidFill>
                <a:latin typeface="Arial" panose="020B0604020202020204"/>
              </a:rPr>
              <a:t>7.25(b)</a:t>
            </a:r>
            <a:r>
              <a:rPr lang="zh-CN" altLang="en-US" sz="2200" b="1" kern="0" dirty="0">
                <a:solidFill>
                  <a:srgbClr val="000000"/>
                </a:solidFill>
                <a:latin typeface="Arial" panose="020B0604020202020204"/>
              </a:rPr>
              <a:t>中产品、零件与供应商三者之间还存在多对多的联系“供应”</a:t>
            </a:r>
            <a:endParaRPr lang="zh-CN" altLang="en-US" dirty="0"/>
          </a:p>
        </p:txBody>
      </p:sp>
      <p:sp>
        <p:nvSpPr>
          <p:cNvPr id="14" name="矩形 13">
            <a:extLst>
              <a:ext uri="{FF2B5EF4-FFF2-40B4-BE49-F238E27FC236}">
                <a16:creationId xmlns:a16="http://schemas.microsoft.com/office/drawing/2014/main" id="{DC39C125-6CB5-4C19-8B40-6A55CD77BCF2}"/>
              </a:ext>
            </a:extLst>
          </p:cNvPr>
          <p:cNvSpPr/>
          <p:nvPr/>
        </p:nvSpPr>
        <p:spPr>
          <a:xfrm>
            <a:off x="1277938" y="4868863"/>
            <a:ext cx="2286000" cy="769937"/>
          </a:xfrm>
          <a:prstGeom prst="rect">
            <a:avLst/>
          </a:prstGeom>
        </p:spPr>
        <p:txBody>
          <a:bodyPr>
            <a:spAutoFit/>
          </a:bodyPr>
          <a:lstStyle/>
          <a:p>
            <a:pPr>
              <a:defRPr/>
            </a:pPr>
            <a:r>
              <a:rPr lang="zh-CN" altLang="en-US" sz="2200" b="1" kern="0" dirty="0">
                <a:solidFill>
                  <a:srgbClr val="000000"/>
                </a:solidFill>
                <a:latin typeface="Arial" panose="020B0604020202020204"/>
              </a:rPr>
              <a:t>合并两个</a:t>
            </a:r>
            <a:r>
              <a:rPr lang="en-US" altLang="zh-CN" sz="2200" b="1" kern="0" dirty="0">
                <a:solidFill>
                  <a:srgbClr val="000000"/>
                </a:solidFill>
                <a:latin typeface="Arial" panose="020B0604020202020204"/>
              </a:rPr>
              <a:t>E-R</a:t>
            </a:r>
            <a:r>
              <a:rPr lang="zh-CN" altLang="en-US" sz="2200" b="1" kern="0" dirty="0">
                <a:solidFill>
                  <a:srgbClr val="000000"/>
                </a:solidFill>
                <a:latin typeface="Arial" panose="020B0604020202020204"/>
              </a:rPr>
              <a:t>图，如图</a:t>
            </a:r>
            <a:r>
              <a:rPr lang="en-US" altLang="zh-CN" sz="2200" b="1" kern="0" dirty="0">
                <a:solidFill>
                  <a:srgbClr val="000000"/>
                </a:solidFill>
                <a:latin typeface="Arial" panose="020B0604020202020204"/>
              </a:rPr>
              <a:t>7.25(c)</a:t>
            </a:r>
            <a:endParaRPr lang="zh-CN" altLang="en-US" dirty="0"/>
          </a:p>
        </p:txBody>
      </p:sp>
      <p:pic>
        <p:nvPicPr>
          <p:cNvPr id="90124" name="Picture 12">
            <a:extLst>
              <a:ext uri="{FF2B5EF4-FFF2-40B4-BE49-F238E27FC236}">
                <a16:creationId xmlns:a16="http://schemas.microsoft.com/office/drawing/2014/main" id="{8EEC6B3C-3232-43EA-B039-B337FA76E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2060575"/>
            <a:ext cx="3302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5" name="Picture 13">
            <a:extLst>
              <a:ext uri="{FF2B5EF4-FFF2-40B4-BE49-F238E27FC236}">
                <a16:creationId xmlns:a16="http://schemas.microsoft.com/office/drawing/2014/main" id="{9D3B0D33-50ED-4665-A553-5506D728B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4389438"/>
            <a:ext cx="4406900" cy="189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0123"/>
                                        </p:tgtEl>
                                        <p:attrNameLst>
                                          <p:attrName>style.visibility</p:attrName>
                                        </p:attrNameLst>
                                      </p:cBhvr>
                                      <p:to>
                                        <p:strVal val="visible"/>
                                      </p:to>
                                    </p:set>
                                    <p:anim calcmode="lin" valueType="num">
                                      <p:cBhvr additive="base">
                                        <p:cTn id="11" dur="500" fill="hold"/>
                                        <p:tgtEl>
                                          <p:spTgt spid="90123"/>
                                        </p:tgtEl>
                                        <p:attrNameLst>
                                          <p:attrName>ppt_x</p:attrName>
                                        </p:attrNameLst>
                                      </p:cBhvr>
                                      <p:tavLst>
                                        <p:tav tm="0">
                                          <p:val>
                                            <p:strVal val="0-#ppt_w/2"/>
                                          </p:val>
                                        </p:tav>
                                        <p:tav tm="100000">
                                          <p:val>
                                            <p:strVal val="#ppt_x"/>
                                          </p:val>
                                        </p:tav>
                                      </p:tavLst>
                                    </p:anim>
                                    <p:anim calcmode="lin" valueType="num">
                                      <p:cBhvr additive="base">
                                        <p:cTn id="12" dur="500" fill="hold"/>
                                        <p:tgtEl>
                                          <p:spTgt spid="9012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500"/>
                                        <p:tgtEl>
                                          <p:spTgt spid="13"/>
                                        </p:tgtEl>
                                      </p:cBhvr>
                                    </p:animEffect>
                                  </p:childTnLst>
                                </p:cTn>
                              </p:par>
                              <p:par>
                                <p:cTn id="18" presetID="4" presetClass="entr" presetSubtype="16" fill="hold" nodeType="withEffect">
                                  <p:stCondLst>
                                    <p:cond delay="0"/>
                                  </p:stCondLst>
                                  <p:childTnLst>
                                    <p:set>
                                      <p:cBhvr>
                                        <p:cTn id="19" dur="1" fill="hold">
                                          <p:stCondLst>
                                            <p:cond delay="0"/>
                                          </p:stCondLst>
                                        </p:cTn>
                                        <p:tgtEl>
                                          <p:spTgt spid="90124"/>
                                        </p:tgtEl>
                                        <p:attrNameLst>
                                          <p:attrName>style.visibility</p:attrName>
                                        </p:attrNameLst>
                                      </p:cBhvr>
                                      <p:to>
                                        <p:strVal val="visible"/>
                                      </p:to>
                                    </p:set>
                                    <p:animEffect transition="in" filter="box(in)">
                                      <p:cBhvr>
                                        <p:cTn id="20" dur="500"/>
                                        <p:tgtEl>
                                          <p:spTgt spid="9012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1"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heel(4)">
                                      <p:cBhvr>
                                        <p:cTn id="25" dur="500"/>
                                        <p:tgtEl>
                                          <p:spTgt spid="14"/>
                                        </p:tgtEl>
                                      </p:cBhvr>
                                    </p:animEffect>
                                  </p:childTnLst>
                                </p:cTn>
                              </p:par>
                              <p:par>
                                <p:cTn id="26" presetID="21" presetClass="entr" presetSubtype="4" fill="hold" nodeType="withEffect">
                                  <p:stCondLst>
                                    <p:cond delay="0"/>
                                  </p:stCondLst>
                                  <p:childTnLst>
                                    <p:set>
                                      <p:cBhvr>
                                        <p:cTn id="27" dur="1" fill="hold">
                                          <p:stCondLst>
                                            <p:cond delay="0"/>
                                          </p:stCondLst>
                                        </p:cTn>
                                        <p:tgtEl>
                                          <p:spTgt spid="90125"/>
                                        </p:tgtEl>
                                        <p:attrNameLst>
                                          <p:attrName>style.visibility</p:attrName>
                                        </p:attrNameLst>
                                      </p:cBhvr>
                                      <p:to>
                                        <p:strVal val="visible"/>
                                      </p:to>
                                    </p:set>
                                    <p:animEffect transition="in" filter="wheel(4)">
                                      <p:cBhvr>
                                        <p:cTn id="28" dur="500"/>
                                        <p:tgtEl>
                                          <p:spTgt spid="90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a:extLst>
              <a:ext uri="{FF2B5EF4-FFF2-40B4-BE49-F238E27FC236}">
                <a16:creationId xmlns:a16="http://schemas.microsoft.com/office/drawing/2014/main" id="{65AD197E-7932-4382-950D-2171D9D41D7C}"/>
              </a:ext>
            </a:extLst>
          </p:cNvPr>
          <p:cNvSpPr>
            <a:spLocks noGrp="1" noChangeArrowheads="1"/>
          </p:cNvSpPr>
          <p:nvPr>
            <p:ph type="title" idx="4294967295"/>
          </p:nvPr>
        </p:nvSpPr>
        <p:spPr>
          <a:xfrm>
            <a:off x="457200" y="-36513"/>
            <a:ext cx="8229600" cy="874713"/>
          </a:xfrm>
        </p:spPr>
        <p:txBody>
          <a:bodyPr/>
          <a:lstStyle/>
          <a:p>
            <a:r>
              <a:rPr lang="zh-CN" altLang="en-US" sz="3600"/>
              <a:t>概念结构设计（续）</a:t>
            </a:r>
          </a:p>
        </p:txBody>
      </p:sp>
      <p:sp>
        <p:nvSpPr>
          <p:cNvPr id="59394" name="内容占位符 2">
            <a:extLst>
              <a:ext uri="{FF2B5EF4-FFF2-40B4-BE49-F238E27FC236}">
                <a16:creationId xmlns:a16="http://schemas.microsoft.com/office/drawing/2014/main" id="{3E539EBE-AA7E-465E-A33B-E52E73E659E6}"/>
              </a:ext>
            </a:extLst>
          </p:cNvPr>
          <p:cNvSpPr>
            <a:spLocks noGrp="1"/>
          </p:cNvSpPr>
          <p:nvPr>
            <p:ph idx="4294967295"/>
          </p:nvPr>
        </p:nvSpPr>
        <p:spPr>
          <a:xfrm>
            <a:off x="314325" y="1095375"/>
            <a:ext cx="8229600" cy="4854575"/>
          </a:xfrm>
          <a:ln>
            <a:miter/>
          </a:ln>
        </p:spPr>
        <p:txBody>
          <a:bodyPr/>
          <a:lstStyle/>
          <a:p>
            <a:pPr lvl="1">
              <a:lnSpc>
                <a:spcPct val="120000"/>
              </a:lnSpc>
              <a:buFont typeface="Wingdings" panose="05000000000000000000" pitchFamily="2" charset="2"/>
              <a:buNone/>
            </a:pPr>
            <a:r>
              <a:rPr lang="zh-CN" altLang="en-US" noProof="1"/>
              <a:t>（</a:t>
            </a:r>
            <a:r>
              <a:rPr lang="en-US" altLang="zh-CN" noProof="1"/>
              <a:t>2</a:t>
            </a:r>
            <a:r>
              <a:rPr lang="zh-CN" altLang="en-US" noProof="1"/>
              <a:t>）消除不必要的冗余，设计基本</a:t>
            </a:r>
            <a:r>
              <a:rPr lang="en-US" altLang="zh-CN" noProof="1"/>
              <a:t>E-R</a:t>
            </a:r>
            <a:r>
              <a:rPr lang="zh-CN" altLang="en-US" noProof="1"/>
              <a:t>图</a:t>
            </a:r>
          </a:p>
          <a:p>
            <a:pPr lvl="2">
              <a:lnSpc>
                <a:spcPct val="120000"/>
              </a:lnSpc>
              <a:buSzPct val="87000"/>
              <a:buFont typeface="Wingdings" panose="05000000000000000000" pitchFamily="2" charset="2"/>
              <a:buChar char="l"/>
            </a:pPr>
            <a:r>
              <a:rPr lang="zh-CN" altLang="en-US" noProof="1"/>
              <a:t>所谓冗余的数据是指可由基本数据导出的数据，冗余的联系是指可由其他联系导出的联系。</a:t>
            </a:r>
            <a:endParaRPr lang="en-US" altLang="x-none" noProof="1"/>
          </a:p>
          <a:p>
            <a:pPr marL="914400" lvl="2" indent="0">
              <a:buFont typeface="Arial" panose="020B0604020202020204" pitchFamily="34" charset="0"/>
              <a:buNone/>
            </a:pPr>
            <a:r>
              <a:rPr lang="zh-CN" altLang="en-US" noProof="1">
                <a:sym typeface="+mn-ea"/>
              </a:rPr>
              <a:t>如图，</a:t>
            </a:r>
            <a:r>
              <a:rPr lang="en-US" altLang="zh-CN" noProof="1">
                <a:sym typeface="+mn-ea"/>
              </a:rPr>
              <a:t>Q</a:t>
            </a:r>
            <a:r>
              <a:rPr lang="en-US" altLang="zh-CN" baseline="-25000" noProof="1">
                <a:sym typeface="+mn-ea"/>
              </a:rPr>
              <a:t>3</a:t>
            </a:r>
            <a:r>
              <a:rPr lang="en-US" altLang="zh-CN" noProof="1">
                <a:sym typeface="+mn-ea"/>
              </a:rPr>
              <a:t>=Q</a:t>
            </a:r>
            <a:r>
              <a:rPr lang="en-US" altLang="zh-CN" baseline="-25000" noProof="1">
                <a:sym typeface="+mn-ea"/>
              </a:rPr>
              <a:t>1</a:t>
            </a:r>
            <a:r>
              <a:rPr lang="zh-CN" altLang="en-US" noProof="1">
                <a:sym typeface="+mn-ea"/>
              </a:rPr>
              <a:t>×</a:t>
            </a:r>
            <a:r>
              <a:rPr lang="en-US" altLang="zh-CN" noProof="1">
                <a:sym typeface="+mn-ea"/>
              </a:rPr>
              <a:t>Q</a:t>
            </a:r>
            <a:r>
              <a:rPr lang="en-US" altLang="zh-CN" baseline="-25000" noProof="1">
                <a:sym typeface="+mn-ea"/>
              </a:rPr>
              <a:t>2</a:t>
            </a:r>
            <a:r>
              <a:rPr lang="zh-CN" altLang="en-US" noProof="1">
                <a:sym typeface="+mn-ea"/>
              </a:rPr>
              <a:t>，</a:t>
            </a:r>
            <a:r>
              <a:rPr lang="en-US" altLang="zh-CN" noProof="1">
                <a:sym typeface="+mn-ea"/>
              </a:rPr>
              <a:t>Q</a:t>
            </a:r>
            <a:r>
              <a:rPr lang="en-US" altLang="zh-CN" baseline="-25000" noProof="1">
                <a:sym typeface="+mn-ea"/>
              </a:rPr>
              <a:t>4</a:t>
            </a:r>
            <a:r>
              <a:rPr lang="en-US" altLang="zh-CN" noProof="1">
                <a:sym typeface="+mn-ea"/>
              </a:rPr>
              <a:t>=</a:t>
            </a:r>
            <a:r>
              <a:rPr lang="zh-CN" altLang="en-US" noProof="1">
                <a:sym typeface="+mn-ea"/>
              </a:rPr>
              <a:t>∑</a:t>
            </a:r>
            <a:r>
              <a:rPr lang="en-US" altLang="zh-CN" noProof="1">
                <a:sym typeface="+mn-ea"/>
              </a:rPr>
              <a:t>Q</a:t>
            </a:r>
            <a:r>
              <a:rPr lang="en-US" altLang="zh-CN" baseline="-25000" noProof="1">
                <a:sym typeface="+mn-ea"/>
              </a:rPr>
              <a:t>5</a:t>
            </a:r>
            <a:r>
              <a:rPr lang="zh-CN" altLang="en-US" noProof="1">
                <a:sym typeface="+mn-ea"/>
              </a:rPr>
              <a:t>。所以</a:t>
            </a:r>
            <a:r>
              <a:rPr lang="en-US" altLang="zh-CN" noProof="1">
                <a:sym typeface="+mn-ea"/>
              </a:rPr>
              <a:t>Q</a:t>
            </a:r>
            <a:r>
              <a:rPr lang="en-US" altLang="zh-CN" baseline="-25000" noProof="1">
                <a:sym typeface="+mn-ea"/>
              </a:rPr>
              <a:t>3</a:t>
            </a:r>
            <a:r>
              <a:rPr lang="zh-CN" altLang="en-US" noProof="1">
                <a:sym typeface="+mn-ea"/>
              </a:rPr>
              <a:t>和</a:t>
            </a:r>
            <a:r>
              <a:rPr lang="en-US" altLang="zh-CN" noProof="1">
                <a:sym typeface="+mn-ea"/>
              </a:rPr>
              <a:t>Q</a:t>
            </a:r>
            <a:r>
              <a:rPr lang="en-US" altLang="zh-CN" baseline="-25000" noProof="1">
                <a:sym typeface="+mn-ea"/>
              </a:rPr>
              <a:t>4</a:t>
            </a:r>
            <a:r>
              <a:rPr lang="zh-CN" altLang="en-US" noProof="1">
                <a:sym typeface="+mn-ea"/>
              </a:rPr>
              <a:t>是冗余数据，可以消去。并且由于</a:t>
            </a:r>
            <a:r>
              <a:rPr lang="en-US" altLang="zh-CN" noProof="1">
                <a:sym typeface="+mn-ea"/>
              </a:rPr>
              <a:t>Q</a:t>
            </a:r>
            <a:r>
              <a:rPr lang="en-US" altLang="zh-CN" baseline="-25000" noProof="1">
                <a:sym typeface="+mn-ea"/>
              </a:rPr>
              <a:t>3</a:t>
            </a:r>
            <a:r>
              <a:rPr lang="zh-CN" altLang="en-US" noProof="1">
                <a:sym typeface="+mn-ea"/>
              </a:rPr>
              <a:t>消去，产品与材料间</a:t>
            </a:r>
            <a:r>
              <a:rPr lang="en-US" altLang="zh-CN" i="1" noProof="1">
                <a:sym typeface="+mn-ea"/>
              </a:rPr>
              <a:t>m:n</a:t>
            </a:r>
            <a:r>
              <a:rPr lang="zh-CN" altLang="en-US" noProof="1">
                <a:sym typeface="+mn-ea"/>
              </a:rPr>
              <a:t>的冗余联系也应消去。</a:t>
            </a:r>
            <a:endParaRPr lang="zh-CN" altLang="en-US" sz="2000" noProof="1"/>
          </a:p>
        </p:txBody>
      </p:sp>
      <p:pic>
        <p:nvPicPr>
          <p:cNvPr id="62467" name="图片 3" descr="728">
            <a:extLst>
              <a:ext uri="{FF2B5EF4-FFF2-40B4-BE49-F238E27FC236}">
                <a16:creationId xmlns:a16="http://schemas.microsoft.com/office/drawing/2014/main" id="{F2161650-BECA-4933-9B2A-78F3C1D93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3644900"/>
            <a:ext cx="494030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a:extLst>
              <a:ext uri="{FF2B5EF4-FFF2-40B4-BE49-F238E27FC236}">
                <a16:creationId xmlns:a16="http://schemas.microsoft.com/office/drawing/2014/main" id="{CD652E68-0A32-400F-AC39-FA58F0908981}"/>
              </a:ext>
            </a:extLst>
          </p:cNvPr>
          <p:cNvSpPr>
            <a:spLocks noGrp="1" noChangeArrowheads="1"/>
          </p:cNvSpPr>
          <p:nvPr>
            <p:custDataLst>
              <p:tags r:id="rId2"/>
            </p:custDataLst>
          </p:nvPr>
        </p:nvSpPr>
        <p:spPr bwMode="auto">
          <a:xfrm>
            <a:off x="836613" y="244475"/>
            <a:ext cx="72485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800" b="1">
                <a:solidFill>
                  <a:schemeClr val="bg1"/>
                </a:solidFill>
                <a:ea typeface="黑体" panose="02010609060101010101" pitchFamily="49" charset="-122"/>
              </a:rPr>
              <a:t>数据库设计的特点（续）</a:t>
            </a:r>
          </a:p>
        </p:txBody>
      </p:sp>
      <p:sp>
        <p:nvSpPr>
          <p:cNvPr id="8194" name="内容占位符 2">
            <a:extLst>
              <a:ext uri="{FF2B5EF4-FFF2-40B4-BE49-F238E27FC236}">
                <a16:creationId xmlns:a16="http://schemas.microsoft.com/office/drawing/2014/main" id="{00F945B9-BD4B-48D9-9A29-60ACEF2EE427}"/>
              </a:ext>
            </a:extLst>
          </p:cNvPr>
          <p:cNvSpPr>
            <a:spLocks noGrp="1" noChangeArrowheads="1"/>
          </p:cNvSpPr>
          <p:nvPr>
            <p:custDataLst>
              <p:tags r:id="rId3"/>
            </p:custDataLst>
          </p:nvPr>
        </p:nvSpPr>
        <p:spPr bwMode="auto">
          <a:xfrm>
            <a:off x="339725" y="1166813"/>
            <a:ext cx="8361363"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ts val="1800"/>
              </a:spcBef>
              <a:buClr>
                <a:schemeClr val="tx1"/>
              </a:buClr>
              <a:buSzPct val="60000"/>
              <a:buFont typeface="Wingdings" panose="05000000000000000000" pitchFamily="2" charset="2"/>
              <a:buNone/>
            </a:pPr>
            <a:r>
              <a:rPr lang="en-US" altLang="zh-CN" sz="2400">
                <a:ea typeface="黑体" panose="02010609060101010101" pitchFamily="49" charset="-122"/>
              </a:rPr>
              <a:t>2. </a:t>
            </a:r>
            <a:r>
              <a:rPr lang="zh-CN" altLang="en-US" sz="2400">
                <a:ea typeface="黑体" panose="02010609060101010101" pitchFamily="49" charset="-122"/>
              </a:rPr>
              <a:t>结构（数据）设计和行为（处理）设计相结合 </a:t>
            </a:r>
          </a:p>
          <a:p>
            <a:pPr lvl="1">
              <a:lnSpc>
                <a:spcPct val="150000"/>
              </a:lnSpc>
              <a:buClr>
                <a:schemeClr val="tx1"/>
              </a:buClr>
              <a:buSzPct val="100000"/>
              <a:buFont typeface="Wingdings" panose="05000000000000000000" pitchFamily="2" charset="2"/>
              <a:buNone/>
            </a:pPr>
            <a:r>
              <a:rPr lang="zh-CN" altLang="en-US" sz="2000">
                <a:ea typeface="黑体" panose="02010609060101010101" pitchFamily="49" charset="-122"/>
              </a:rPr>
              <a:t>将数据库</a:t>
            </a:r>
            <a:r>
              <a:rPr lang="zh-CN" altLang="en-US" sz="2000">
                <a:solidFill>
                  <a:srgbClr val="0066FF"/>
                </a:solidFill>
                <a:ea typeface="黑体" panose="02010609060101010101" pitchFamily="49" charset="-122"/>
              </a:rPr>
              <a:t>结构设计</a:t>
            </a:r>
            <a:r>
              <a:rPr lang="zh-CN" altLang="en-US" sz="2000">
                <a:ea typeface="黑体" panose="02010609060101010101" pitchFamily="49" charset="-122"/>
              </a:rPr>
              <a:t>和</a:t>
            </a:r>
            <a:r>
              <a:rPr lang="zh-CN" altLang="en-US" sz="2000">
                <a:solidFill>
                  <a:srgbClr val="0066FF"/>
                </a:solidFill>
                <a:ea typeface="黑体" panose="02010609060101010101" pitchFamily="49" charset="-122"/>
              </a:rPr>
              <a:t>数据处理设计</a:t>
            </a:r>
            <a:r>
              <a:rPr lang="zh-CN" altLang="en-US" sz="2000">
                <a:ea typeface="黑体" panose="02010609060101010101" pitchFamily="49" charset="-122"/>
              </a:rPr>
              <a:t>密切结合</a:t>
            </a:r>
          </a:p>
          <a:p>
            <a:pPr>
              <a:lnSpc>
                <a:spcPct val="150000"/>
              </a:lnSpc>
              <a:spcBef>
                <a:spcPts val="1800"/>
              </a:spcBef>
              <a:buClr>
                <a:schemeClr val="tx1"/>
              </a:buClr>
              <a:buFont typeface="Wingdings" panose="05000000000000000000" pitchFamily="2" charset="2"/>
              <a:buNone/>
            </a:pPr>
            <a:r>
              <a:rPr lang="zh-CN" altLang="en-US" sz="2000">
                <a:ea typeface="黑体" panose="02010609060101010101" pitchFamily="49" charset="-122"/>
              </a:rPr>
              <a:t>      </a:t>
            </a:r>
          </a:p>
        </p:txBody>
      </p:sp>
      <p:sp>
        <p:nvSpPr>
          <p:cNvPr id="8195" name="文本框 1">
            <a:extLst>
              <a:ext uri="{FF2B5EF4-FFF2-40B4-BE49-F238E27FC236}">
                <a16:creationId xmlns:a16="http://schemas.microsoft.com/office/drawing/2014/main" id="{10BB77F8-CC80-46A1-BF85-BD39B9EB62AD}"/>
              </a:ext>
            </a:extLst>
          </p:cNvPr>
          <p:cNvSpPr txBox="1">
            <a:spLocks noChangeArrowheads="1"/>
          </p:cNvSpPr>
          <p:nvPr/>
        </p:nvSpPr>
        <p:spPr bwMode="auto">
          <a:xfrm>
            <a:off x="339725" y="2930525"/>
            <a:ext cx="3768725"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None/>
            </a:pPr>
            <a:r>
              <a:rPr lang="zh-CN" altLang="en-US" sz="1400" b="1">
                <a:ea typeface="黑体" panose="02010609060101010101" pitchFamily="49" charset="-122"/>
              </a:rPr>
              <a:t>【传统的软件工程】侧重行为设计</a:t>
            </a:r>
          </a:p>
          <a:p>
            <a:pPr>
              <a:lnSpc>
                <a:spcPct val="150000"/>
              </a:lnSpc>
              <a:buFont typeface="Wingdings" panose="05000000000000000000" pitchFamily="2" charset="2"/>
              <a:buNone/>
            </a:pPr>
            <a:r>
              <a:rPr lang="zh-CN" altLang="en-US" sz="1400">
                <a:ea typeface="黑体" panose="02010609060101010101" pitchFamily="49" charset="-122"/>
              </a:rPr>
              <a:t>      忽视对应用中数据语义的分析和抽象，只要有可能就尽量推迟数据结构设计的决策。</a:t>
            </a:r>
          </a:p>
          <a:p>
            <a:pPr>
              <a:lnSpc>
                <a:spcPct val="150000"/>
              </a:lnSpc>
              <a:buFont typeface="Wingdings" panose="05000000000000000000" pitchFamily="2" charset="2"/>
              <a:buNone/>
            </a:pPr>
            <a:endParaRPr lang="zh-CN" altLang="en-US" sz="1400">
              <a:ea typeface="黑体" panose="02010609060101010101" pitchFamily="49" charset="-122"/>
            </a:endParaRPr>
          </a:p>
          <a:p>
            <a:pPr>
              <a:lnSpc>
                <a:spcPct val="150000"/>
              </a:lnSpc>
              <a:buFont typeface="Wingdings" panose="05000000000000000000" pitchFamily="2" charset="2"/>
              <a:buNone/>
            </a:pPr>
            <a:endParaRPr lang="zh-CN" altLang="en-US" sz="1400">
              <a:ea typeface="黑体" panose="02010609060101010101" pitchFamily="49" charset="-122"/>
            </a:endParaRPr>
          </a:p>
          <a:p>
            <a:pPr>
              <a:lnSpc>
                <a:spcPct val="150000"/>
              </a:lnSpc>
              <a:buFont typeface="Wingdings" panose="05000000000000000000" pitchFamily="2" charset="2"/>
              <a:buNone/>
            </a:pPr>
            <a:r>
              <a:rPr lang="zh-CN" altLang="en-US" sz="1400" b="1">
                <a:ea typeface="黑体" panose="02010609060101010101" pitchFamily="49" charset="-122"/>
              </a:rPr>
              <a:t>【早期的数据库设计】侧重结构设计</a:t>
            </a:r>
          </a:p>
          <a:p>
            <a:pPr>
              <a:lnSpc>
                <a:spcPct val="150000"/>
              </a:lnSpc>
              <a:buFont typeface="Wingdings" panose="05000000000000000000" pitchFamily="2" charset="2"/>
              <a:buNone/>
            </a:pPr>
            <a:r>
              <a:rPr lang="zh-CN" altLang="en-US" sz="1400">
                <a:ea typeface="黑体" panose="02010609060101010101" pitchFamily="49" charset="-122"/>
              </a:rPr>
              <a:t>       致力于数据模型和数据库建模方法研究，忽视了行为设计对结构设计的影响。</a:t>
            </a:r>
            <a:endParaRPr lang="zh-CN" altLang="en-US" sz="1400">
              <a:ea typeface="微软雅黑" panose="020B0503020204020204" pitchFamily="34" charset="-122"/>
            </a:endParaRPr>
          </a:p>
        </p:txBody>
      </p:sp>
      <p:pic>
        <p:nvPicPr>
          <p:cNvPr id="8196" name="图片 3" descr="QQ截图20170425173748">
            <a:extLst>
              <a:ext uri="{FF2B5EF4-FFF2-40B4-BE49-F238E27FC236}">
                <a16:creationId xmlns:a16="http://schemas.microsoft.com/office/drawing/2014/main" id="{92954FDC-E612-432D-A684-7CC00B03A3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0988" y="2222500"/>
            <a:ext cx="4808537"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a:extLst>
              <a:ext uri="{FF2B5EF4-FFF2-40B4-BE49-F238E27FC236}">
                <a16:creationId xmlns:a16="http://schemas.microsoft.com/office/drawing/2014/main" id="{599C6B6B-BC42-47EB-A8B2-4778FD6985C6}"/>
              </a:ext>
            </a:extLst>
          </p:cNvPr>
          <p:cNvSpPr>
            <a:spLocks noGrp="1" noChangeArrowheads="1"/>
          </p:cNvSpPr>
          <p:nvPr>
            <p:custDataLst>
              <p:tags r:id="rId2"/>
            </p:custDataLst>
          </p:nvPr>
        </p:nvSpPr>
        <p:spPr bwMode="auto">
          <a:xfrm>
            <a:off x="836613" y="244475"/>
            <a:ext cx="72485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800" b="1">
                <a:solidFill>
                  <a:schemeClr val="bg1"/>
                </a:solidFill>
                <a:ea typeface="黑体" panose="02010609060101010101" pitchFamily="49" charset="-122"/>
              </a:rPr>
              <a:t>7.1.2  </a:t>
            </a:r>
            <a:r>
              <a:rPr lang="zh-CN" altLang="en-US" sz="2800" b="1">
                <a:solidFill>
                  <a:schemeClr val="bg1"/>
                </a:solidFill>
                <a:ea typeface="黑体" panose="02010609060101010101" pitchFamily="49" charset="-122"/>
              </a:rPr>
              <a:t>数据库设计方法</a:t>
            </a:r>
          </a:p>
        </p:txBody>
      </p:sp>
      <p:sp>
        <p:nvSpPr>
          <p:cNvPr id="3" name="内容占位符 2">
            <a:extLst>
              <a:ext uri="{FF2B5EF4-FFF2-40B4-BE49-F238E27FC236}">
                <a16:creationId xmlns:a16="http://schemas.microsoft.com/office/drawing/2014/main" id="{E5A83A0C-AA0F-4627-BB38-E177ED568D64}"/>
              </a:ext>
            </a:extLst>
          </p:cNvPr>
          <p:cNvSpPr>
            <a:spLocks noGrp="1"/>
          </p:cNvSpPr>
          <p:nvPr>
            <p:custDataLst>
              <p:tags r:id="rId3"/>
            </p:custDataLst>
          </p:nvPr>
        </p:nvSpPr>
        <p:spPr>
          <a:xfrm>
            <a:off x="339725" y="1166813"/>
            <a:ext cx="8361363" cy="4972050"/>
          </a:xfrm>
          <a:prstGeom prst="rect">
            <a:avLst/>
          </a:prstGeom>
          <a:noFill/>
          <a:ln>
            <a:noFill/>
          </a:ln>
        </p:spPr>
        <p:txBody>
          <a:bodyPr>
            <a:normAutofit/>
          </a:bodyPr>
          <a:lstStyle>
            <a:lvl1pPr marL="357505" indent="-357505" algn="just" rtl="0" fontAlgn="base">
              <a:lnSpc>
                <a:spcPct val="110000"/>
              </a:lnSpc>
              <a:spcBef>
                <a:spcPts val="1800"/>
              </a:spcBef>
              <a:spcAft>
                <a:spcPct val="0"/>
              </a:spcAft>
              <a:buClr>
                <a:schemeClr val="tx1"/>
              </a:buClr>
              <a:buSzPct val="60000"/>
              <a:buFont typeface="Wingdings" panose="05000000000000000000" pitchFamily="2" charset="2"/>
              <a:buChar char="n"/>
              <a:defRPr sz="2400" kern="1200">
                <a:solidFill>
                  <a:schemeClr val="tx1"/>
                </a:solidFill>
                <a:latin typeface="+mn-ea"/>
                <a:ea typeface="+mn-ea"/>
                <a:cs typeface="+mn-cs"/>
              </a:defRPr>
            </a:lvl1pPr>
            <a:lvl2pPr marL="805180" indent="-342900" algn="just" rtl="0" fontAlgn="base">
              <a:spcBef>
                <a:spcPct val="0"/>
              </a:spcBef>
              <a:spcAft>
                <a:spcPts val="0"/>
              </a:spcAft>
              <a:buClr>
                <a:schemeClr val="tx1"/>
              </a:buClr>
              <a:buFont typeface="Arial" panose="020B0604020202020204" pitchFamily="34" charset="0"/>
              <a:buChar char="•"/>
              <a:defRPr sz="2000" kern="1200">
                <a:solidFill>
                  <a:schemeClr val="tx1"/>
                </a:solidFill>
                <a:latin typeface="+mn-ea"/>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tx1"/>
                </a:solidFill>
                <a:latin typeface="+mn-ea"/>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ea"/>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SzTx/>
              <a:buFont typeface="Wingdings" panose="05000000000000000000" pitchFamily="2" charset="2"/>
              <a:buNone/>
            </a:pPr>
            <a:r>
              <a:rPr lang="zh-CN" altLang="en-US" sz="2000" noProof="1">
                <a:latin typeface="+mn-lt"/>
              </a:rPr>
              <a:t>大型数据库设计是</a:t>
            </a:r>
            <a:r>
              <a:rPr lang="zh-CN" altLang="en-US" sz="2000" noProof="1">
                <a:solidFill>
                  <a:srgbClr val="0066FF"/>
                </a:solidFill>
                <a:latin typeface="+mn-lt"/>
              </a:rPr>
              <a:t>涉及多学科的综合性技术</a:t>
            </a:r>
            <a:r>
              <a:rPr lang="zh-CN" altLang="en-US" sz="2000" noProof="1">
                <a:latin typeface="+mn-lt"/>
              </a:rPr>
              <a:t>，是一项庞大的工程项目。</a:t>
            </a:r>
          </a:p>
          <a:p>
            <a:pPr marL="0" indent="0" algn="l">
              <a:lnSpc>
                <a:spcPct val="150000"/>
              </a:lnSpc>
              <a:buSzTx/>
              <a:buFont typeface="Wingdings" panose="05000000000000000000" pitchFamily="2" charset="2"/>
              <a:buNone/>
            </a:pPr>
            <a:r>
              <a:rPr lang="zh-CN" altLang="en-US" sz="2000" noProof="1">
                <a:latin typeface="+mn-lt"/>
              </a:rPr>
              <a:t>要求多方面的知识和技术。主要包括：</a:t>
            </a:r>
          </a:p>
          <a:p>
            <a:pPr marL="742950" lvl="1" indent="-285750" algn="l">
              <a:lnSpc>
                <a:spcPct val="150000"/>
              </a:lnSpc>
              <a:buFont typeface="Wingdings" panose="05000000000000000000" pitchFamily="2" charset="2"/>
              <a:buChar char="n"/>
            </a:pPr>
            <a:r>
              <a:rPr lang="zh-CN" altLang="en-US" noProof="1">
                <a:latin typeface="+mn-lt"/>
              </a:rPr>
              <a:t>计算机的基础知识</a:t>
            </a:r>
          </a:p>
          <a:p>
            <a:pPr marL="742950" lvl="1" indent="-285750" algn="l">
              <a:lnSpc>
                <a:spcPct val="150000"/>
              </a:lnSpc>
              <a:buFont typeface="Wingdings" panose="05000000000000000000" pitchFamily="2" charset="2"/>
              <a:buChar char="n"/>
            </a:pPr>
            <a:r>
              <a:rPr lang="zh-CN" altLang="en-US" u="sng" noProof="1">
                <a:latin typeface="+mn-lt"/>
              </a:rPr>
              <a:t>软件工程</a:t>
            </a:r>
            <a:r>
              <a:rPr lang="zh-CN" altLang="en-US" noProof="1">
                <a:latin typeface="+mn-lt"/>
              </a:rPr>
              <a:t>的原理和方法</a:t>
            </a:r>
          </a:p>
          <a:p>
            <a:pPr marL="742950" lvl="1" indent="-285750" algn="l">
              <a:lnSpc>
                <a:spcPct val="150000"/>
              </a:lnSpc>
              <a:buFont typeface="Wingdings" panose="05000000000000000000" pitchFamily="2" charset="2"/>
              <a:buChar char="n"/>
            </a:pPr>
            <a:r>
              <a:rPr lang="zh-CN" altLang="en-US" u="sng" noProof="1">
                <a:latin typeface="+mn-lt"/>
              </a:rPr>
              <a:t>程序设计</a:t>
            </a:r>
            <a:r>
              <a:rPr lang="zh-CN" altLang="en-US" noProof="1">
                <a:latin typeface="+mn-lt"/>
              </a:rPr>
              <a:t>的方法和技巧</a:t>
            </a:r>
          </a:p>
          <a:p>
            <a:pPr marL="742950" lvl="1" indent="-285750" algn="l">
              <a:lnSpc>
                <a:spcPct val="150000"/>
              </a:lnSpc>
              <a:buFont typeface="Wingdings" panose="05000000000000000000" pitchFamily="2" charset="2"/>
              <a:buChar char="n"/>
            </a:pPr>
            <a:r>
              <a:rPr lang="zh-CN" altLang="en-US" u="sng" noProof="1">
                <a:latin typeface="+mn-lt"/>
              </a:rPr>
              <a:t>数据库</a:t>
            </a:r>
            <a:r>
              <a:rPr lang="zh-CN" altLang="en-US" noProof="1">
                <a:latin typeface="+mn-lt"/>
              </a:rPr>
              <a:t>的基本知识</a:t>
            </a:r>
          </a:p>
          <a:p>
            <a:pPr marL="742950" lvl="1" indent="-285750" algn="l">
              <a:lnSpc>
                <a:spcPct val="150000"/>
              </a:lnSpc>
              <a:buFont typeface="Wingdings" panose="05000000000000000000" pitchFamily="2" charset="2"/>
              <a:buChar char="n"/>
            </a:pPr>
            <a:r>
              <a:rPr lang="zh-CN" altLang="en-US" u="sng" noProof="1">
                <a:latin typeface="+mn-lt"/>
              </a:rPr>
              <a:t>数据库设计</a:t>
            </a:r>
            <a:r>
              <a:rPr lang="zh-CN" altLang="en-US" noProof="1">
                <a:latin typeface="+mn-lt"/>
              </a:rPr>
              <a:t>技术</a:t>
            </a:r>
          </a:p>
          <a:p>
            <a:pPr marL="742950" lvl="1" indent="-285750" algn="l">
              <a:lnSpc>
                <a:spcPct val="150000"/>
              </a:lnSpc>
              <a:buFont typeface="Wingdings" panose="05000000000000000000" pitchFamily="2" charset="2"/>
              <a:buChar char="n"/>
            </a:pPr>
            <a:r>
              <a:rPr lang="zh-CN" altLang="en-US" noProof="1">
                <a:latin typeface="+mn-lt"/>
              </a:rPr>
              <a:t>应用领域的知识</a:t>
            </a:r>
          </a:p>
          <a:p>
            <a:pPr marL="342900" indent="-342900" algn="l">
              <a:lnSpc>
                <a:spcPct val="150000"/>
              </a:lnSpc>
              <a:buSzTx/>
              <a:buFont typeface="Wingdings" panose="05000000000000000000" pitchFamily="2" charset="2"/>
              <a:buChar char="v"/>
            </a:pPr>
            <a:endParaRPr lang="zh-CN" altLang="en-US" sz="2000" noProof="1">
              <a:latin typeface="+mn-lt"/>
            </a:endParaRPr>
          </a:p>
        </p:txBody>
      </p:sp>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a:extLst>
              <a:ext uri="{FF2B5EF4-FFF2-40B4-BE49-F238E27FC236}">
                <a16:creationId xmlns:a16="http://schemas.microsoft.com/office/drawing/2014/main" id="{3389EBD1-48D6-4630-A474-EE4BE91F26D0}"/>
              </a:ext>
            </a:extLst>
          </p:cNvPr>
          <p:cNvSpPr>
            <a:spLocks noGrp="1" noChangeArrowheads="1"/>
          </p:cNvSpPr>
          <p:nvPr>
            <p:custDataLst>
              <p:tags r:id="rId2"/>
            </p:custDataLst>
          </p:nvPr>
        </p:nvSpPr>
        <p:spPr bwMode="auto">
          <a:xfrm>
            <a:off x="836613" y="244475"/>
            <a:ext cx="72485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800" b="1">
                <a:solidFill>
                  <a:schemeClr val="bg1"/>
                </a:solidFill>
                <a:ea typeface="黑体" panose="02010609060101010101" pitchFamily="49" charset="-122"/>
              </a:rPr>
              <a:t>数据库设计方法（续）</a:t>
            </a:r>
          </a:p>
        </p:txBody>
      </p:sp>
      <p:sp>
        <p:nvSpPr>
          <p:cNvPr id="10242" name="内容占位符 2">
            <a:extLst>
              <a:ext uri="{FF2B5EF4-FFF2-40B4-BE49-F238E27FC236}">
                <a16:creationId xmlns:a16="http://schemas.microsoft.com/office/drawing/2014/main" id="{7EEB92D2-EE82-4AAA-AD36-CEEEC41CD5D2}"/>
              </a:ext>
            </a:extLst>
          </p:cNvPr>
          <p:cNvSpPr>
            <a:spLocks noGrp="1" noChangeArrowheads="1"/>
          </p:cNvSpPr>
          <p:nvPr>
            <p:custDataLst>
              <p:tags r:id="rId3"/>
            </p:custDataLst>
          </p:nvPr>
        </p:nvSpPr>
        <p:spPr bwMode="auto">
          <a:xfrm>
            <a:off x="339725" y="1166813"/>
            <a:ext cx="8361363"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ts val="1800"/>
              </a:spcBef>
              <a:buClr>
                <a:schemeClr val="tx1"/>
              </a:buClr>
              <a:buSzPct val="60000"/>
              <a:buFont typeface="Wingdings" panose="05000000000000000000" pitchFamily="2" charset="2"/>
              <a:buNone/>
            </a:pPr>
            <a:r>
              <a:rPr lang="zh-CN" altLang="en-US" sz="2000">
                <a:ea typeface="黑体" panose="02010609060101010101" pitchFamily="49" charset="-122"/>
              </a:rPr>
              <a:t>规范设计法</a:t>
            </a:r>
          </a:p>
          <a:p>
            <a:pPr lvl="1">
              <a:lnSpc>
                <a:spcPct val="150000"/>
              </a:lnSpc>
              <a:buClr>
                <a:schemeClr val="tx1"/>
              </a:buClr>
              <a:buSzPct val="100000"/>
              <a:buFont typeface="Wingdings" panose="05000000000000000000" pitchFamily="2" charset="2"/>
              <a:buNone/>
            </a:pPr>
            <a:r>
              <a:rPr lang="zh-CN" altLang="en-US" sz="2000">
                <a:ea typeface="黑体" panose="02010609060101010101" pitchFamily="49" charset="-122"/>
              </a:rPr>
              <a:t>基本思想：</a:t>
            </a:r>
            <a:r>
              <a:rPr lang="zh-CN" altLang="en-US" sz="2000" u="sng">
                <a:solidFill>
                  <a:srgbClr val="0066FF"/>
                </a:solidFill>
                <a:ea typeface="黑体" panose="02010609060101010101" pitchFamily="49" charset="-122"/>
              </a:rPr>
              <a:t>过程迭代</a:t>
            </a:r>
            <a:r>
              <a:rPr lang="zh-CN" altLang="en-US" sz="2000">
                <a:solidFill>
                  <a:srgbClr val="0066FF"/>
                </a:solidFill>
                <a:ea typeface="黑体" panose="02010609060101010101" pitchFamily="49" charset="-122"/>
              </a:rPr>
              <a:t>和</a:t>
            </a:r>
            <a:r>
              <a:rPr lang="zh-CN" altLang="en-US" sz="2000" u="sng">
                <a:solidFill>
                  <a:srgbClr val="0066FF"/>
                </a:solidFill>
                <a:ea typeface="黑体" panose="02010609060101010101" pitchFamily="49" charset="-122"/>
              </a:rPr>
              <a:t>逐步求精</a:t>
            </a:r>
          </a:p>
          <a:p>
            <a:pPr lvl="1">
              <a:lnSpc>
                <a:spcPct val="150000"/>
              </a:lnSpc>
              <a:buClr>
                <a:schemeClr val="tx1"/>
              </a:buClr>
              <a:buSzPct val="100000"/>
              <a:buFont typeface="Wingdings" panose="05000000000000000000" pitchFamily="2" charset="2"/>
              <a:buNone/>
            </a:pPr>
            <a:r>
              <a:rPr lang="zh-CN" altLang="en-US" sz="2000">
                <a:ea typeface="黑体" panose="02010609060101010101" pitchFamily="49" charset="-122"/>
              </a:rPr>
              <a:t>典型方法：</a:t>
            </a:r>
          </a:p>
          <a:p>
            <a:pPr lvl="2">
              <a:lnSpc>
                <a:spcPct val="150000"/>
              </a:lnSpc>
              <a:spcBef>
                <a:spcPts val="500"/>
              </a:spcBef>
              <a:buSzPct val="87000"/>
              <a:buFont typeface="Wingdings" panose="05000000000000000000" pitchFamily="2" charset="2"/>
              <a:buChar char="l"/>
            </a:pPr>
            <a:r>
              <a:rPr lang="zh-CN" altLang="en-US" sz="2000">
                <a:ea typeface="黑体" panose="02010609060101010101" pitchFamily="49" charset="-122"/>
              </a:rPr>
              <a:t>新奥尔良（</a:t>
            </a:r>
            <a:r>
              <a:rPr lang="en-US" altLang="zh-CN" sz="2000">
                <a:ea typeface="黑体" panose="02010609060101010101" pitchFamily="49" charset="-122"/>
              </a:rPr>
              <a:t>New Orleans</a:t>
            </a:r>
            <a:r>
              <a:rPr lang="zh-CN" altLang="en-US" sz="2000">
                <a:ea typeface="黑体" panose="02010609060101010101" pitchFamily="49" charset="-122"/>
              </a:rPr>
              <a:t>）方法</a:t>
            </a:r>
          </a:p>
          <a:p>
            <a:pPr lvl="2">
              <a:lnSpc>
                <a:spcPct val="150000"/>
              </a:lnSpc>
              <a:spcBef>
                <a:spcPts val="500"/>
              </a:spcBef>
              <a:buSzPct val="87000"/>
              <a:buFont typeface="Wingdings" panose="05000000000000000000" pitchFamily="2" charset="2"/>
              <a:buChar char="l"/>
            </a:pPr>
            <a:r>
              <a:rPr lang="zh-CN" altLang="en-US" sz="2000">
                <a:solidFill>
                  <a:srgbClr val="0066FF"/>
                </a:solidFill>
                <a:ea typeface="黑体" panose="02010609060101010101" pitchFamily="49" charset="-122"/>
              </a:rPr>
              <a:t>基于</a:t>
            </a:r>
            <a:r>
              <a:rPr lang="en-US" altLang="zh-CN" sz="2000" u="sng">
                <a:solidFill>
                  <a:srgbClr val="0066FF"/>
                </a:solidFill>
                <a:ea typeface="黑体" panose="02010609060101010101" pitchFamily="49" charset="-122"/>
              </a:rPr>
              <a:t>E-R</a:t>
            </a:r>
            <a:r>
              <a:rPr lang="zh-CN" altLang="en-US" sz="2000" u="sng">
                <a:solidFill>
                  <a:srgbClr val="0066FF"/>
                </a:solidFill>
                <a:ea typeface="黑体" panose="02010609060101010101" pitchFamily="49" charset="-122"/>
              </a:rPr>
              <a:t>模型</a:t>
            </a:r>
            <a:r>
              <a:rPr lang="zh-CN" altLang="en-US" sz="2000">
                <a:solidFill>
                  <a:srgbClr val="0066FF"/>
                </a:solidFill>
                <a:ea typeface="黑体" panose="02010609060101010101" pitchFamily="49" charset="-122"/>
              </a:rPr>
              <a:t>的数据库设计方法</a:t>
            </a:r>
          </a:p>
          <a:p>
            <a:pPr lvl="2">
              <a:lnSpc>
                <a:spcPct val="150000"/>
              </a:lnSpc>
              <a:spcBef>
                <a:spcPts val="500"/>
              </a:spcBef>
              <a:buSzPct val="87000"/>
              <a:buFont typeface="Wingdings" panose="05000000000000000000" pitchFamily="2" charset="2"/>
              <a:buChar char="l"/>
            </a:pPr>
            <a:r>
              <a:rPr lang="en-US" altLang="zh-CN" sz="2000" u="sng">
                <a:solidFill>
                  <a:srgbClr val="0066FF"/>
                </a:solidFill>
                <a:ea typeface="黑体" panose="02010609060101010101" pitchFamily="49" charset="-122"/>
              </a:rPr>
              <a:t>3NF</a:t>
            </a:r>
            <a:r>
              <a:rPr lang="zh-CN" altLang="en-US" sz="2000">
                <a:solidFill>
                  <a:srgbClr val="0066FF"/>
                </a:solidFill>
                <a:ea typeface="黑体" panose="02010609060101010101" pitchFamily="49" charset="-122"/>
              </a:rPr>
              <a:t>（第三范式）的设计方法</a:t>
            </a:r>
          </a:p>
          <a:p>
            <a:pPr lvl="2">
              <a:lnSpc>
                <a:spcPct val="150000"/>
              </a:lnSpc>
              <a:spcBef>
                <a:spcPts val="500"/>
              </a:spcBef>
              <a:buSzPct val="87000"/>
              <a:buFont typeface="Wingdings" panose="05000000000000000000" pitchFamily="2" charset="2"/>
              <a:buChar char="l"/>
            </a:pPr>
            <a:r>
              <a:rPr lang="zh-CN" altLang="en-US" sz="2000">
                <a:ea typeface="黑体" panose="02010609060101010101" pitchFamily="49" charset="-122"/>
              </a:rPr>
              <a:t>面向对象的数据库设计方法</a:t>
            </a:r>
          </a:p>
          <a:p>
            <a:pPr lvl="2">
              <a:lnSpc>
                <a:spcPct val="150000"/>
              </a:lnSpc>
              <a:spcBef>
                <a:spcPts val="500"/>
              </a:spcBef>
              <a:buSzPct val="87000"/>
              <a:buFont typeface="Wingdings" panose="05000000000000000000" pitchFamily="2" charset="2"/>
              <a:buChar char="l"/>
            </a:pPr>
            <a:r>
              <a:rPr lang="zh-CN" altLang="en-US" sz="2000">
                <a:ea typeface="黑体" panose="02010609060101010101" pitchFamily="49" charset="-122"/>
              </a:rPr>
              <a:t>统一建模语言（</a:t>
            </a:r>
            <a:r>
              <a:rPr lang="en-US" altLang="zh-CN" sz="2000">
                <a:ea typeface="黑体" panose="02010609060101010101" pitchFamily="49" charset="-122"/>
              </a:rPr>
              <a:t>UML</a:t>
            </a:r>
            <a:r>
              <a:rPr lang="zh-CN" altLang="en-US" sz="2000">
                <a:ea typeface="黑体" panose="02010609060101010101" pitchFamily="49" charset="-122"/>
              </a:rPr>
              <a:t>）方法</a:t>
            </a:r>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4" descr="C:\Users\wamdm\Desktop\1.png">
            <a:extLst>
              <a:ext uri="{FF2B5EF4-FFF2-40B4-BE49-F238E27FC236}">
                <a16:creationId xmlns:a16="http://schemas.microsoft.com/office/drawing/2014/main" id="{C992A825-DC26-41AD-8335-8C039E95AA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0475" y="857250"/>
            <a:ext cx="5132388" cy="574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标题 1">
            <a:extLst>
              <a:ext uri="{FF2B5EF4-FFF2-40B4-BE49-F238E27FC236}">
                <a16:creationId xmlns:a16="http://schemas.microsoft.com/office/drawing/2014/main" id="{9A7BEEA0-FE5D-42D3-AC12-F390D7BB1DC7}"/>
              </a:ext>
            </a:extLst>
          </p:cNvPr>
          <p:cNvSpPr>
            <a:spLocks noGrp="1" noChangeArrowheads="1"/>
          </p:cNvSpPr>
          <p:nvPr>
            <p:custDataLst>
              <p:tags r:id="rId2"/>
            </p:custDataLst>
          </p:nvPr>
        </p:nvSpPr>
        <p:spPr bwMode="auto">
          <a:xfrm>
            <a:off x="836613" y="244475"/>
            <a:ext cx="72485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800" b="1">
                <a:solidFill>
                  <a:schemeClr val="bg1"/>
                </a:solidFill>
                <a:ea typeface="黑体" panose="02010609060101010101" pitchFamily="49" charset="-122"/>
              </a:rPr>
              <a:t>7.1.3  </a:t>
            </a:r>
            <a:r>
              <a:rPr lang="zh-CN" altLang="en-US" sz="2800" b="1">
                <a:solidFill>
                  <a:schemeClr val="bg1"/>
                </a:solidFill>
                <a:ea typeface="黑体" panose="02010609060101010101" pitchFamily="49" charset="-122"/>
              </a:rPr>
              <a:t>数据库设计的基本步骤</a:t>
            </a:r>
          </a:p>
        </p:txBody>
      </p:sp>
      <p:sp>
        <p:nvSpPr>
          <p:cNvPr id="11267" name="内容占位符 2">
            <a:extLst>
              <a:ext uri="{FF2B5EF4-FFF2-40B4-BE49-F238E27FC236}">
                <a16:creationId xmlns:a16="http://schemas.microsoft.com/office/drawing/2014/main" id="{C76D6378-0C9A-419A-B57E-3CB0D192BF5C}"/>
              </a:ext>
            </a:extLst>
          </p:cNvPr>
          <p:cNvSpPr>
            <a:spLocks noGrp="1" noChangeArrowheads="1"/>
          </p:cNvSpPr>
          <p:nvPr>
            <p:custDataLst>
              <p:tags r:id="rId3"/>
            </p:custDataLst>
          </p:nvPr>
        </p:nvSpPr>
        <p:spPr bwMode="auto">
          <a:xfrm>
            <a:off x="339725" y="1166813"/>
            <a:ext cx="8361363"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ts val="1800"/>
              </a:spcBef>
              <a:buClr>
                <a:schemeClr val="tx1"/>
              </a:buClr>
              <a:buSzPct val="60000"/>
              <a:buFont typeface="Wingdings" panose="05000000000000000000" pitchFamily="2" charset="2"/>
              <a:buNone/>
            </a:pPr>
            <a:r>
              <a:rPr lang="zh-CN" altLang="en-US" sz="2000">
                <a:ea typeface="黑体" panose="02010609060101010101" pitchFamily="49" charset="-122"/>
              </a:rPr>
              <a:t>数据库设计分</a:t>
            </a:r>
            <a:r>
              <a:rPr lang="en-US" altLang="zh-CN" sz="2000">
                <a:ea typeface="黑体" panose="02010609060101010101" pitchFamily="49" charset="-122"/>
              </a:rPr>
              <a:t>6</a:t>
            </a:r>
            <a:r>
              <a:rPr lang="zh-CN" altLang="en-US" sz="2000">
                <a:ea typeface="黑体" panose="02010609060101010101" pitchFamily="49" charset="-122"/>
              </a:rPr>
              <a:t>个阶段</a:t>
            </a:r>
          </a:p>
          <a:p>
            <a:pPr lvl="1">
              <a:lnSpc>
                <a:spcPct val="150000"/>
              </a:lnSpc>
              <a:buClr>
                <a:schemeClr val="tx1"/>
              </a:buClr>
              <a:buSzPct val="100000"/>
              <a:buFont typeface="Wingdings" panose="05000000000000000000" pitchFamily="2" charset="2"/>
              <a:buChar char="n"/>
            </a:pPr>
            <a:r>
              <a:rPr lang="zh-CN" altLang="en-US" sz="2000">
                <a:ea typeface="黑体" panose="02010609060101010101" pitchFamily="49" charset="-122"/>
              </a:rPr>
              <a:t>需求分析</a:t>
            </a:r>
          </a:p>
          <a:p>
            <a:pPr lvl="1">
              <a:lnSpc>
                <a:spcPct val="150000"/>
              </a:lnSpc>
              <a:buClr>
                <a:schemeClr val="tx1"/>
              </a:buClr>
              <a:buSzPct val="100000"/>
              <a:buFont typeface="Wingdings" panose="05000000000000000000" pitchFamily="2" charset="2"/>
              <a:buChar char="n"/>
            </a:pPr>
            <a:r>
              <a:rPr lang="zh-CN" altLang="en-US" sz="2000">
                <a:solidFill>
                  <a:srgbClr val="0066FF"/>
                </a:solidFill>
                <a:ea typeface="黑体" panose="02010609060101010101" pitchFamily="49" charset="-122"/>
              </a:rPr>
              <a:t>概念结构设计</a:t>
            </a:r>
          </a:p>
          <a:p>
            <a:pPr lvl="1">
              <a:lnSpc>
                <a:spcPct val="150000"/>
              </a:lnSpc>
              <a:buClr>
                <a:schemeClr val="tx1"/>
              </a:buClr>
              <a:buSzPct val="100000"/>
              <a:buFont typeface="Wingdings" panose="05000000000000000000" pitchFamily="2" charset="2"/>
              <a:buChar char="n"/>
            </a:pPr>
            <a:r>
              <a:rPr lang="zh-CN" altLang="en-US" sz="2000">
                <a:solidFill>
                  <a:srgbClr val="0066FF"/>
                </a:solidFill>
                <a:ea typeface="黑体" panose="02010609060101010101" pitchFamily="49" charset="-122"/>
              </a:rPr>
              <a:t>逻辑结构设计</a:t>
            </a:r>
          </a:p>
          <a:p>
            <a:pPr lvl="1">
              <a:lnSpc>
                <a:spcPct val="150000"/>
              </a:lnSpc>
              <a:buClr>
                <a:schemeClr val="tx1"/>
              </a:buClr>
              <a:buSzPct val="100000"/>
              <a:buFont typeface="Wingdings" panose="05000000000000000000" pitchFamily="2" charset="2"/>
              <a:buChar char="n"/>
            </a:pPr>
            <a:r>
              <a:rPr lang="zh-CN" altLang="en-US" sz="2000">
                <a:ea typeface="黑体" panose="02010609060101010101" pitchFamily="49" charset="-122"/>
              </a:rPr>
              <a:t>物理结构设计</a:t>
            </a:r>
          </a:p>
          <a:p>
            <a:pPr lvl="1">
              <a:lnSpc>
                <a:spcPct val="150000"/>
              </a:lnSpc>
              <a:buClr>
                <a:schemeClr val="tx1"/>
              </a:buClr>
              <a:buSzPct val="100000"/>
              <a:buFont typeface="Wingdings" panose="05000000000000000000" pitchFamily="2" charset="2"/>
              <a:buChar char="n"/>
            </a:pPr>
            <a:r>
              <a:rPr lang="zh-CN" altLang="en-US" sz="2000">
                <a:ea typeface="黑体" panose="02010609060101010101" pitchFamily="49" charset="-122"/>
              </a:rPr>
              <a:t>数据库实施</a:t>
            </a:r>
          </a:p>
          <a:p>
            <a:pPr lvl="1">
              <a:lnSpc>
                <a:spcPct val="150000"/>
              </a:lnSpc>
              <a:buClr>
                <a:schemeClr val="tx1"/>
              </a:buClr>
              <a:buSzPct val="100000"/>
              <a:buFont typeface="Wingdings" panose="05000000000000000000" pitchFamily="2" charset="2"/>
              <a:buChar char="n"/>
            </a:pPr>
            <a:r>
              <a:rPr lang="zh-CN" altLang="en-US" sz="2000">
                <a:ea typeface="黑体" panose="02010609060101010101" pitchFamily="49" charset="-122"/>
              </a:rPr>
              <a:t>数据库运行和维护 </a:t>
            </a:r>
          </a:p>
          <a:p>
            <a:pPr>
              <a:lnSpc>
                <a:spcPct val="150000"/>
              </a:lnSpc>
              <a:spcBef>
                <a:spcPts val="1800"/>
              </a:spcBef>
              <a:buClr>
                <a:schemeClr val="tx1"/>
              </a:buClr>
              <a:buFont typeface="Wingdings" panose="05000000000000000000" pitchFamily="2" charset="2"/>
              <a:buNone/>
            </a:pPr>
            <a:r>
              <a:rPr lang="en-US" altLang="zh-CN" sz="2000">
                <a:ea typeface="黑体" panose="02010609060101010101" pitchFamily="49" charset="-122"/>
              </a:rPr>
              <a:t> </a:t>
            </a:r>
            <a:endParaRPr lang="zh-CN" altLang="en-US" sz="2000">
              <a:ea typeface="黑体" panose="02010609060101010101" pitchFamily="49" charset="-122"/>
            </a:endParaRPr>
          </a:p>
        </p:txBody>
      </p:sp>
      <p:sp>
        <p:nvSpPr>
          <p:cNvPr id="11268" name="文本框 1">
            <a:extLst>
              <a:ext uri="{FF2B5EF4-FFF2-40B4-BE49-F238E27FC236}">
                <a16:creationId xmlns:a16="http://schemas.microsoft.com/office/drawing/2014/main" id="{0247440D-9E68-4B5F-A297-34C09C66D455}"/>
              </a:ext>
            </a:extLst>
          </p:cNvPr>
          <p:cNvSpPr txBox="1">
            <a:spLocks noChangeArrowheads="1"/>
          </p:cNvSpPr>
          <p:nvPr/>
        </p:nvSpPr>
        <p:spPr bwMode="auto">
          <a:xfrm>
            <a:off x="836613" y="5254625"/>
            <a:ext cx="38131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000" b="1">
                <a:sym typeface="黑体" panose="02010609060101010101" pitchFamily="49" charset="-122"/>
              </a:rPr>
              <a:t>设计</a:t>
            </a:r>
            <a:r>
              <a:rPr lang="zh-CN" altLang="zh-CN" sz="2000" b="1">
                <a:sym typeface="黑体" panose="02010609060101010101" pitchFamily="49" charset="-122"/>
              </a:rPr>
              <a:t>一个完善的数据库应用系统往往是上述</a:t>
            </a:r>
            <a:r>
              <a:rPr lang="en-US" altLang="zh-CN" sz="2000" b="1">
                <a:sym typeface="黑体" panose="02010609060101010101" pitchFamily="49" charset="-122"/>
              </a:rPr>
              <a:t>6</a:t>
            </a:r>
            <a:r>
              <a:rPr lang="zh-CN" altLang="zh-CN" sz="2000" b="1">
                <a:sym typeface="黑体" panose="02010609060101010101" pitchFamily="49" charset="-122"/>
              </a:rPr>
              <a:t>个阶段的</a:t>
            </a:r>
            <a:r>
              <a:rPr lang="zh-CN" altLang="zh-CN" sz="2000" b="1">
                <a:solidFill>
                  <a:srgbClr val="0066FF"/>
                </a:solidFill>
                <a:sym typeface="黑体" panose="02010609060101010101" pitchFamily="49" charset="-122"/>
              </a:rPr>
              <a:t>不断反复</a:t>
            </a:r>
            <a:endParaRPr lang="zh-CN" altLang="en-US" sz="2000" b="1">
              <a:ea typeface="微软雅黑" panose="020B0503020204020204" pitchFamily="34" charset="-122"/>
            </a:endParaRPr>
          </a:p>
        </p:txBody>
      </p:sp>
    </p:spTree>
    <p:custDataLst>
      <p:tags r:id="rId1"/>
    </p:custData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 name="KSO_WM_TAG_VERSION" val="1.0"/>
  <p:tag name="KSO_WM_SLIDE_ID" val="custom116_2"/>
  <p:tag name="KSO_WM_SLIDE_INDEX" val="2"/>
  <p:tag name="KSO_WM_SLIDE_ITEM_CNT" val="1"/>
  <p:tag name="KSO_WM_SLIDE_LAYOUT" val="a_f"/>
  <p:tag name="KSO_WM_SLIDE_LAYOUT_CNT" val="1_1"/>
  <p:tag name="KSO_WM_SLIDE_TYPE" val="text"/>
  <p:tag name="KSO_WM_BEAUTIFY_FLAG" val="#wm#"/>
  <p:tag name="KSO_WM_SLIDE_POSITION" val="27*92"/>
  <p:tag name="KSO_WM_SLIDE_SIZE" val="658*392"/>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 name="KSO_WM_TAG_VERSION" val="1.0"/>
  <p:tag name="KSO_WM_SLIDE_ID" val="custom116_2"/>
  <p:tag name="KSO_WM_SLIDE_INDEX" val="2"/>
  <p:tag name="KSO_WM_SLIDE_ITEM_CNT" val="1"/>
  <p:tag name="KSO_WM_SLIDE_LAYOUT" val="a_f"/>
  <p:tag name="KSO_WM_SLIDE_LAYOUT_CNT" val="1_1"/>
  <p:tag name="KSO_WM_SLIDE_TYPE" val="text"/>
  <p:tag name="KSO_WM_BEAUTIFY_FLAG" val="#wm#"/>
  <p:tag name="KSO_WM_SLIDE_POSITION" val="27*92"/>
  <p:tag name="KSO_WM_SLIDE_SIZE" val="658*392"/>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a"/>
  <p:tag name="KSO_WM_UNIT_INDEX" val="1"/>
  <p:tag name="KSO_WM_UNIT_ID" val="custom116_2*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f"/>
  <p:tag name="KSO_WM_UNIT_INDEX" val="1"/>
  <p:tag name="KSO_WM_UNIT_ID" val="custom116_2*f*1"/>
  <p:tag name="KSO_WM_UNIT_CLEAR" val="1"/>
  <p:tag name="KSO_WM_UNIT_LAYERLEVEL" val="1"/>
  <p:tag name="KSO_WM_UNIT_VALUE" val="320"/>
  <p:tag name="KSO_WM_UNIT_HIGHLIGHT" val="0"/>
  <p:tag name="KSO_WM_UNIT_COMPATIBLE" val="0"/>
  <p:tag name="KSO_WM_UNIT_PRESET_TEXT_INDEX" val="5"/>
  <p:tag name="KSO_WM_UNIT_PRESET_TEXT_LEN" val="232"/>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 name="KSO_WM_TAG_VERSION" val="1.0"/>
  <p:tag name="KSO_WM_SLIDE_ID" val="custom116_2"/>
  <p:tag name="KSO_WM_SLIDE_INDEX" val="2"/>
  <p:tag name="KSO_WM_SLIDE_ITEM_CNT" val="1"/>
  <p:tag name="KSO_WM_SLIDE_LAYOUT" val="a_f"/>
  <p:tag name="KSO_WM_SLIDE_LAYOUT_CNT" val="1_1"/>
  <p:tag name="KSO_WM_SLIDE_TYPE" val="text"/>
  <p:tag name="KSO_WM_BEAUTIFY_FLAG" val="#wm#"/>
  <p:tag name="KSO_WM_SLIDE_POSITION" val="27*92"/>
  <p:tag name="KSO_WM_SLIDE_SIZE" val="658*392"/>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a"/>
  <p:tag name="KSO_WM_UNIT_INDEX" val="1"/>
  <p:tag name="KSO_WM_UNIT_ID" val="custom116_2*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f"/>
  <p:tag name="KSO_WM_UNIT_INDEX" val="1"/>
  <p:tag name="KSO_WM_UNIT_ID" val="custom116_2*f*1"/>
  <p:tag name="KSO_WM_UNIT_CLEAR" val="1"/>
  <p:tag name="KSO_WM_UNIT_LAYERLEVEL" val="1"/>
  <p:tag name="KSO_WM_UNIT_VALUE" val="320"/>
  <p:tag name="KSO_WM_UNIT_HIGHLIGHT" val="0"/>
  <p:tag name="KSO_WM_UNIT_COMPATIBLE" val="0"/>
  <p:tag name="KSO_WM_UNIT_PRESET_TEXT_INDEX" val="5"/>
  <p:tag name="KSO_WM_UNIT_PRESET_TEXT_LEN" val="232"/>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 name="KSO_WM_TAG_VERSION" val="1.0"/>
  <p:tag name="KSO_WM_SLIDE_ID" val="custom116_2"/>
  <p:tag name="KSO_WM_SLIDE_INDEX" val="2"/>
  <p:tag name="KSO_WM_SLIDE_ITEM_CNT" val="1"/>
  <p:tag name="KSO_WM_SLIDE_LAYOUT" val="a_f"/>
  <p:tag name="KSO_WM_SLIDE_LAYOUT_CNT" val="1_1"/>
  <p:tag name="KSO_WM_SLIDE_TYPE" val="text"/>
  <p:tag name="KSO_WM_BEAUTIFY_FLAG" val="#wm#"/>
  <p:tag name="KSO_WM_SLIDE_POSITION" val="27*92"/>
  <p:tag name="KSO_WM_SLIDE_SIZE" val="658*392"/>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a"/>
  <p:tag name="KSO_WM_UNIT_INDEX" val="1"/>
  <p:tag name="KSO_WM_UNIT_ID" val="custom116_2*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f"/>
  <p:tag name="KSO_WM_UNIT_INDEX" val="1"/>
  <p:tag name="KSO_WM_UNIT_ID" val="custom116_2*f*1"/>
  <p:tag name="KSO_WM_UNIT_CLEAR" val="1"/>
  <p:tag name="KSO_WM_UNIT_LAYERLEVEL" val="1"/>
  <p:tag name="KSO_WM_UNIT_VALUE" val="320"/>
  <p:tag name="KSO_WM_UNIT_HIGHLIGHT" val="0"/>
  <p:tag name="KSO_WM_UNIT_COMPATIBLE" val="0"/>
  <p:tag name="KSO_WM_UNIT_PRESET_TEXT_INDEX" val="5"/>
  <p:tag name="KSO_WM_UNIT_PRESET_TEXT_LEN" val="232"/>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 name="KSO_WM_TAG_VERSION" val="1.0"/>
  <p:tag name="KSO_WM_SLIDE_ID" val="custom116_2"/>
  <p:tag name="KSO_WM_SLIDE_INDEX" val="2"/>
  <p:tag name="KSO_WM_SLIDE_ITEM_CNT" val="1"/>
  <p:tag name="KSO_WM_SLIDE_LAYOUT" val="a_f"/>
  <p:tag name="KSO_WM_SLIDE_LAYOUT_CNT" val="1_1"/>
  <p:tag name="KSO_WM_SLIDE_TYPE" val="text"/>
  <p:tag name="KSO_WM_BEAUTIFY_FLAG" val="#wm#"/>
  <p:tag name="KSO_WM_SLIDE_POSITION" val="27*92"/>
  <p:tag name="KSO_WM_SLIDE_SIZE" val="658*392"/>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a"/>
  <p:tag name="KSO_WM_UNIT_INDEX" val="1"/>
  <p:tag name="KSO_WM_UNIT_ID" val="custom116_2*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a"/>
  <p:tag name="KSO_WM_UNIT_INDEX" val="1"/>
  <p:tag name="KSO_WM_UNIT_ID" val="custom116_2*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f"/>
  <p:tag name="KSO_WM_UNIT_INDEX" val="1"/>
  <p:tag name="KSO_WM_UNIT_ID" val="custom116_2*f*1"/>
  <p:tag name="KSO_WM_UNIT_CLEAR" val="1"/>
  <p:tag name="KSO_WM_UNIT_LAYERLEVEL" val="1"/>
  <p:tag name="KSO_WM_UNIT_VALUE" val="320"/>
  <p:tag name="KSO_WM_UNIT_HIGHLIGHT" val="0"/>
  <p:tag name="KSO_WM_UNIT_COMPATIBLE" val="0"/>
  <p:tag name="KSO_WM_UNIT_PRESET_TEXT_INDEX" val="5"/>
  <p:tag name="KSO_WM_UNIT_PRESET_TEXT_LEN" val="232"/>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f"/>
  <p:tag name="KSO_WM_UNIT_INDEX" val="1"/>
  <p:tag name="KSO_WM_UNIT_ID" val="custom116_2*f*1"/>
  <p:tag name="KSO_WM_UNIT_CLEAR" val="1"/>
  <p:tag name="KSO_WM_UNIT_LAYERLEVEL" val="1"/>
  <p:tag name="KSO_WM_UNIT_VALUE" val="320"/>
  <p:tag name="KSO_WM_UNIT_HIGHLIGHT" val="0"/>
  <p:tag name="KSO_WM_UNIT_COMPATIBLE" val="0"/>
  <p:tag name="KSO_WM_UNIT_PRESET_TEXT_INDEX" val="5"/>
  <p:tag name="KSO_WM_UNIT_PRESET_TEXT_LEN" val="232"/>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 name="KSO_WM_TAG_VERSION" val="1.0"/>
  <p:tag name="KSO_WM_SLIDE_ID" val="custom116_2"/>
  <p:tag name="KSO_WM_SLIDE_INDEX" val="2"/>
  <p:tag name="KSO_WM_SLIDE_ITEM_CNT" val="1"/>
  <p:tag name="KSO_WM_SLIDE_LAYOUT" val="a_f"/>
  <p:tag name="KSO_WM_SLIDE_LAYOUT_CNT" val="1_1"/>
  <p:tag name="KSO_WM_SLIDE_TYPE" val="text"/>
  <p:tag name="KSO_WM_BEAUTIFY_FLAG" val="#wm#"/>
  <p:tag name="KSO_WM_SLIDE_POSITION" val="27*92"/>
  <p:tag name="KSO_WM_SLIDE_SIZE" val="658*392"/>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a"/>
  <p:tag name="KSO_WM_UNIT_INDEX" val="1"/>
  <p:tag name="KSO_WM_UNIT_ID" val="custom116_2*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f"/>
  <p:tag name="KSO_WM_UNIT_INDEX" val="1"/>
  <p:tag name="KSO_WM_UNIT_ID" val="custom116_2*f*1"/>
  <p:tag name="KSO_WM_UNIT_CLEAR" val="1"/>
  <p:tag name="KSO_WM_UNIT_LAYERLEVEL" val="1"/>
  <p:tag name="KSO_WM_UNIT_VALUE" val="320"/>
  <p:tag name="KSO_WM_UNIT_HIGHLIGHT" val="0"/>
  <p:tag name="KSO_WM_UNIT_COMPATIBLE" val="0"/>
  <p:tag name="KSO_WM_UNIT_PRESET_TEXT_INDEX" val="5"/>
  <p:tag name="KSO_WM_UNIT_PRESET_TEXT_LEN" val="232"/>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 name="KSO_WM_TAG_VERSION" val="1.0"/>
  <p:tag name="KSO_WM_SLIDE_ID" val="custom116_2"/>
  <p:tag name="KSO_WM_SLIDE_INDEX" val="2"/>
  <p:tag name="KSO_WM_SLIDE_ITEM_CNT" val="1"/>
  <p:tag name="KSO_WM_SLIDE_LAYOUT" val="a_f"/>
  <p:tag name="KSO_WM_SLIDE_LAYOUT_CNT" val="1_1"/>
  <p:tag name="KSO_WM_SLIDE_TYPE" val="text"/>
  <p:tag name="KSO_WM_BEAUTIFY_FLAG" val="#wm#"/>
  <p:tag name="KSO_WM_SLIDE_POSITION" val="27*92"/>
  <p:tag name="KSO_WM_SLIDE_SIZE" val="658*392"/>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a"/>
  <p:tag name="KSO_WM_UNIT_INDEX" val="1"/>
  <p:tag name="KSO_WM_UNIT_ID" val="custom116_2*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f"/>
  <p:tag name="KSO_WM_UNIT_INDEX" val="1"/>
  <p:tag name="KSO_WM_UNIT_ID" val="custom116_2*f*1"/>
  <p:tag name="KSO_WM_UNIT_CLEAR" val="1"/>
  <p:tag name="KSO_WM_UNIT_LAYERLEVEL" val="1"/>
  <p:tag name="KSO_WM_UNIT_VALUE" val="320"/>
  <p:tag name="KSO_WM_UNIT_HIGHLIGHT" val="0"/>
  <p:tag name="KSO_WM_UNIT_COMPATIBLE" val="0"/>
  <p:tag name="KSO_WM_UNIT_PRESET_TEXT_INDEX" val="5"/>
  <p:tag name="KSO_WM_UNIT_PRESET_TEXT_LEN" val="232"/>
</p:tagLst>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Pages>0</Pages>
  <Words>3423</Words>
  <Characters>0</Characters>
  <Application>Microsoft Office PowerPoint</Application>
  <DocSecurity>0</DocSecurity>
  <PresentationFormat>全屏显示(4:3)</PresentationFormat>
  <Lines>0</Lines>
  <Paragraphs>339</Paragraphs>
  <Slides>59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59</vt:i4>
      </vt:variant>
    </vt:vector>
  </HeadingPairs>
  <TitlesOfParts>
    <vt:vector size="75" baseType="lpstr">
      <vt:lpstr>Arial</vt:lpstr>
      <vt:lpstr>宋体</vt:lpstr>
      <vt:lpstr>Wingdings</vt:lpstr>
      <vt:lpstr>Calibri</vt:lpstr>
      <vt:lpstr>黑体</vt:lpstr>
      <vt:lpstr>Times New Roman</vt:lpstr>
      <vt:lpstr>楷体_GB2312</vt:lpstr>
      <vt:lpstr>Times-Roman</vt:lpstr>
      <vt:lpstr>隶书</vt:lpstr>
      <vt:lpstr>新宋体</vt:lpstr>
      <vt:lpstr>微软雅黑</vt:lpstr>
      <vt:lpstr>Arial</vt:lpstr>
      <vt:lpstr>华文琥珀</vt:lpstr>
      <vt:lpstr>Segoe Print</vt:lpstr>
      <vt:lpstr>Arial Unicode MS</vt:lpstr>
      <vt:lpstr>数据库系统概论</vt:lpstr>
      <vt:lpstr>PowerPoint 演示文稿</vt:lpstr>
      <vt:lpstr>第七章  数据库设计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7.1.4 数据库设计过程中的各级模式</vt:lpstr>
      <vt:lpstr>数据库设计过程中的各级模式（续）</vt:lpstr>
      <vt:lpstr>数据库设计过程中的各级模式（续）</vt:lpstr>
      <vt:lpstr>数据库设计过程中的各级模式（续）</vt:lpstr>
      <vt:lpstr>数据库设计过程中的各级模式（续）</vt:lpstr>
      <vt:lpstr>第七章  数据库设计</vt:lpstr>
      <vt:lpstr>7.2  需求分析</vt:lpstr>
      <vt:lpstr>需求分析（续）</vt:lpstr>
      <vt:lpstr>需求分析的任务（续）</vt:lpstr>
      <vt:lpstr>7.2  需求分析</vt:lpstr>
      <vt:lpstr>7.2.2  需求分析的方法</vt:lpstr>
      <vt:lpstr>需求分析过程</vt:lpstr>
      <vt:lpstr>7.2  需求分析</vt:lpstr>
      <vt:lpstr>7.2.3  数据字典</vt:lpstr>
      <vt:lpstr>第七章  数据库设计</vt:lpstr>
      <vt:lpstr>7.3  概念结构设计</vt:lpstr>
      <vt:lpstr>7.3.1 概念模型</vt:lpstr>
      <vt:lpstr>7.3  概念结构设计</vt:lpstr>
      <vt:lpstr>7.3.2  E-R模型</vt:lpstr>
      <vt:lpstr>E-R模型（续）</vt:lpstr>
      <vt:lpstr>E-R模型（续）</vt:lpstr>
      <vt:lpstr>E-R模型（续）</vt:lpstr>
      <vt:lpstr>E-R模型（续）</vt:lpstr>
      <vt:lpstr>E-R模型（续）</vt:lpstr>
      <vt:lpstr>E-R模型（续）</vt:lpstr>
      <vt:lpstr>E-R模型（续）</vt:lpstr>
      <vt:lpstr>E-R模型（续）</vt:lpstr>
      <vt:lpstr>E-R模型（续）</vt:lpstr>
      <vt:lpstr>E-R模型（续）</vt:lpstr>
      <vt:lpstr>E-R模型（续）</vt:lpstr>
      <vt:lpstr>E-R模型（续）</vt:lpstr>
      <vt:lpstr>E-R模型（续）</vt:lpstr>
      <vt:lpstr>7.3  概念结构设计</vt:lpstr>
      <vt:lpstr>7.3.5  概念结构设计</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meng</dc:creator>
  <cp:keywords/>
  <dc:description/>
  <cp:lastModifiedBy>David yonggang</cp:lastModifiedBy>
  <cp:revision>234</cp:revision>
  <dcterms:created xsi:type="dcterms:W3CDTF">2014-11-15T08:22:24Z</dcterms:created>
  <dcterms:modified xsi:type="dcterms:W3CDTF">2020-04-01T13:02:30Z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