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677" r:id="rId3"/>
    <p:sldId id="678" r:id="rId4"/>
    <p:sldId id="675" r:id="rId5"/>
    <p:sldId id="671" r:id="rId6"/>
    <p:sldId id="661" r:id="rId7"/>
    <p:sldId id="660" r:id="rId8"/>
    <p:sldId id="643" r:id="rId9"/>
    <p:sldId id="1000" r:id="rId10"/>
    <p:sldId id="688" r:id="rId11"/>
    <p:sldId id="844" r:id="rId12"/>
    <p:sldId id="689" r:id="rId13"/>
    <p:sldId id="595" r:id="rId14"/>
    <p:sldId id="998" r:id="rId15"/>
    <p:sldId id="999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9420945-8507-4FC1-9C2B-70FCACA67F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A5824E-AAD5-40BA-BC8E-759F8CB5D1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39EE5D-B200-42B2-BFF3-58E620604DE8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1413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EB71F3E-D17C-4CE1-B68E-F15B6C1076C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3400"/>
            <a:ext cx="5486400" cy="411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EA6BB87-10DC-4DE7-BAF9-E3CC283A1C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9B73B8A-9385-40F7-8B12-EC17CD668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47EB65-A134-410C-96B1-6A10DA6662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7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EB65-A134-410C-96B1-6A10DA66629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83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976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830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1750"/>
            <a:ext cx="2057400" cy="62261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1750"/>
            <a:ext cx="6019800" cy="62261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804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925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738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30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252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886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2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18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980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33814A74-AF77-4543-B07F-D88F0789D6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4288" y="838200"/>
            <a:ext cx="9153526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AF991186-8E7A-42C2-B09E-A1BE26F148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6453188"/>
            <a:ext cx="91582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6CD5B033-A8B0-4D6A-8DE1-662D41C73D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20638"/>
            <a:ext cx="915828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945BF7F7-2902-464D-B100-A68E76BFF6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1750"/>
            <a:ext cx="8229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456690DB-C1FB-4E61-9D2F-18B37CB53C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971550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7E5DE01D-5B97-4B44-A3BD-5AD2E40CE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DC93F15B-FF02-40D9-9F03-06D0903C9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7000"/>
        <a:buFont typeface="Wingdings" panose="05000000000000000000" pitchFamily="2" charset="2"/>
        <a:buChar char="l"/>
        <a:defRPr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283C739A-7931-47D5-AC2D-1F162B10671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0E7C8029-EB79-4C56-BD3D-CCCDFD69D37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CC5E95A2-FA62-4FB8-B0D2-606CAC5FE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17AA0038-B548-4029-B250-D0937E94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820896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6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  <a:endParaRPr lang="zh-CN" altLang="en-US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endParaRPr lang="zh-CN" altLang="en-US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第八章  数据库编程</a:t>
            </a:r>
          </a:p>
          <a:p>
            <a:pPr algn="ctr"/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endParaRPr lang="en-US" altLang="zh-CN" sz="3600" b="1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DD3BCD34-8AE8-4DFD-BC86-4A20B1D1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1"/>
                </a:solidFill>
                <a:latin typeface="Times-Roman" charset="0"/>
                <a:ea typeface="隶书" panose="02010509060101010101" pitchFamily="49" charset="-122"/>
                <a:sym typeface="Arial" panose="020B0604020202020204" pitchFamily="34" charset="0"/>
              </a:rPr>
              <a:t>河北大学计算机科学与技术学院</a:t>
            </a: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9BA36028-8C25-447D-A643-AE495F575F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第八章 数据库编程</a:t>
            </a:r>
          </a:p>
        </p:txBody>
      </p:sp>
      <p:sp>
        <p:nvSpPr>
          <p:cNvPr id="12290" name="内容占位符 2">
            <a:extLst>
              <a:ext uri="{FF2B5EF4-FFF2-40B4-BE49-F238E27FC236}">
                <a16:creationId xmlns:a16="http://schemas.microsoft.com/office/drawing/2014/main" id="{1F39EF9B-85D2-4E95-BC13-C0AB1D6A38B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0725" y="971550"/>
            <a:ext cx="8229600" cy="4854575"/>
          </a:xfrm>
        </p:spPr>
        <p:txBody>
          <a:bodyPr/>
          <a:lstStyle/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8.1 </a:t>
            </a:r>
            <a:r>
              <a:rPr lang="zh-CN" altLang="en-US"/>
              <a:t>嵌入式</a:t>
            </a:r>
            <a:r>
              <a:rPr lang="en-US" altLang="zh-CN"/>
              <a:t>SQL</a:t>
            </a:r>
            <a:endParaRPr lang="zh-CN" altLang="en-US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Times New Roman" panose="02020603050405020304" pitchFamily="18" charset="0"/>
              </a:rPr>
              <a:t>8.2 </a:t>
            </a:r>
            <a:r>
              <a:rPr lang="zh-CN" altLang="en-US">
                <a:sym typeface="Times New Roman" panose="02020603050405020304" pitchFamily="18" charset="0"/>
              </a:rPr>
              <a:t>过程化</a:t>
            </a:r>
            <a:r>
              <a:rPr lang="en-US" altLang="zh-CN">
                <a:sym typeface="Times New Roman" panose="02020603050405020304" pitchFamily="18" charset="0"/>
              </a:rPr>
              <a:t>SQL</a:t>
            </a:r>
            <a:endParaRPr lang="zh-CN" altLang="en-US"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  <a:sym typeface="Times New Roman" panose="02020603050405020304" pitchFamily="18" charset="0"/>
              </a:rPr>
              <a:t>8.3 </a:t>
            </a:r>
            <a:r>
              <a:rPr lang="zh-CN" altLang="en-US">
                <a:solidFill>
                  <a:srgbClr val="0066FF"/>
                </a:solidFill>
                <a:sym typeface="Times New Roman" panose="02020603050405020304" pitchFamily="18" charset="0"/>
              </a:rPr>
              <a:t>存储过程和函数</a:t>
            </a:r>
            <a:endParaRPr lang="en-US" altLang="zh-CN">
              <a:solidFill>
                <a:srgbClr val="0066FF"/>
              </a:solidFill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8.4 ODBC</a:t>
            </a:r>
            <a:r>
              <a:rPr lang="zh-CN" altLang="en-US"/>
              <a:t>编程</a:t>
            </a:r>
            <a:endParaRPr lang="en-US" altLang="zh-CN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*8.5 OLE DB</a:t>
            </a:r>
            <a:endParaRPr lang="zh-CN" altLang="en-US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*8.6 JDBC</a:t>
            </a:r>
            <a:r>
              <a:rPr lang="zh-CN" altLang="en-US"/>
              <a:t>编程</a:t>
            </a:r>
            <a:endParaRPr lang="en-US" altLang="zh-CN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8.7 </a:t>
            </a:r>
            <a:r>
              <a:rPr lang="zh-CN" altLang="en-US"/>
              <a:t>小结</a:t>
            </a:r>
          </a:p>
          <a:p>
            <a:pPr marL="57150" indent="0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84C743A6-C0E0-4C05-855F-4184ADF97C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8.3</a:t>
            </a:r>
            <a:r>
              <a:rPr lang="zh-CN" altLang="en-US"/>
              <a:t> 存储过程和函数</a:t>
            </a:r>
          </a:p>
        </p:txBody>
      </p:sp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CD24EBB7-AE3F-442A-A8BC-37BC9ACFA4A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0725" y="1098550"/>
            <a:ext cx="8229600" cy="466090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第八章 第三节内容，放置第五章学习</a:t>
            </a:r>
            <a:endParaRPr lang="en-US" altLang="zh-CN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291EEFFD-A4D3-4286-AF68-10AE3B944E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第八章 数据库编程</a:t>
            </a:r>
          </a:p>
        </p:txBody>
      </p:sp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87B8421D-388B-413E-93DC-A0D52BF0139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0725" y="971550"/>
            <a:ext cx="8229600" cy="4854575"/>
          </a:xfrm>
        </p:spPr>
        <p:txBody>
          <a:bodyPr/>
          <a:lstStyle/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8.1 </a:t>
            </a:r>
            <a:r>
              <a:rPr lang="zh-CN" altLang="en-US"/>
              <a:t>嵌入式</a:t>
            </a:r>
            <a:r>
              <a:rPr lang="en-US" altLang="zh-CN"/>
              <a:t>SQL</a:t>
            </a:r>
            <a:endParaRPr lang="zh-CN" altLang="en-US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Times New Roman" panose="02020603050405020304" pitchFamily="18" charset="0"/>
              </a:rPr>
              <a:t>8.2 </a:t>
            </a:r>
            <a:r>
              <a:rPr lang="zh-CN" altLang="en-US">
                <a:sym typeface="Times New Roman" panose="02020603050405020304" pitchFamily="18" charset="0"/>
              </a:rPr>
              <a:t>过程化</a:t>
            </a:r>
            <a:r>
              <a:rPr lang="en-US" altLang="zh-CN">
                <a:sym typeface="Times New Roman" panose="02020603050405020304" pitchFamily="18" charset="0"/>
              </a:rPr>
              <a:t>SQL</a:t>
            </a:r>
            <a:endParaRPr lang="zh-CN" altLang="en-US"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Times New Roman" panose="02020603050405020304" pitchFamily="18" charset="0"/>
              </a:rPr>
              <a:t>8.3 </a:t>
            </a:r>
            <a:r>
              <a:rPr lang="zh-CN" altLang="en-US">
                <a:sym typeface="Times New Roman" panose="02020603050405020304" pitchFamily="18" charset="0"/>
              </a:rPr>
              <a:t>存储过程和函数</a:t>
            </a:r>
            <a:endParaRPr lang="en-US" altLang="zh-CN"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8.4 ODBC</a:t>
            </a:r>
            <a:r>
              <a:rPr lang="zh-CN" altLang="en-US">
                <a:solidFill>
                  <a:srgbClr val="0066FF"/>
                </a:solidFill>
              </a:rPr>
              <a:t>编程</a:t>
            </a:r>
            <a:endParaRPr lang="en-US" altLang="zh-CN">
              <a:solidFill>
                <a:srgbClr val="0066FF"/>
              </a:solidFill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*8.5 OLE DB</a:t>
            </a:r>
            <a:endParaRPr lang="zh-CN" altLang="en-US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*8.6 JDBC</a:t>
            </a:r>
            <a:r>
              <a:rPr lang="zh-CN" altLang="en-US"/>
              <a:t>编程</a:t>
            </a:r>
            <a:endParaRPr lang="en-US" altLang="zh-CN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8.7 </a:t>
            </a:r>
            <a:r>
              <a:rPr lang="zh-CN" altLang="en-US"/>
              <a:t>小结</a:t>
            </a:r>
          </a:p>
          <a:p>
            <a:pPr marL="57150" indent="0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E3CA9817-36E3-4DAE-A0D6-48725CA464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8.4 ODBC</a:t>
            </a:r>
            <a:r>
              <a:rPr lang="zh-CN" altLang="en-US"/>
              <a:t>编程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6A43B56C-2912-4F67-B14C-8C993C8735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971550"/>
            <a:ext cx="8229600" cy="1968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noProof="1"/>
              <a:t>ODBC</a:t>
            </a:r>
            <a:r>
              <a:rPr lang="zh-CN" altLang="en-US" noProof="1"/>
              <a:t>在</a:t>
            </a:r>
            <a:r>
              <a:rPr lang="en-US" altLang="zh-CN" noProof="1"/>
              <a:t>1996</a:t>
            </a:r>
            <a:r>
              <a:rPr lang="zh-CN" altLang="en-US" noProof="1"/>
              <a:t>年左右定型</a:t>
            </a:r>
            <a:endParaRPr lang="zh-CN" altLang="en-US" sz="1600" noProof="1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noProof="1"/>
              <a:t>MICROSOFT</a:t>
            </a:r>
            <a:r>
              <a:rPr lang="zh-CN" altLang="en-US" sz="1600" noProof="1"/>
              <a:t>未作大的更新，更多的目光放到</a:t>
            </a:r>
            <a:r>
              <a:rPr lang="en-US" altLang="zh-CN" sz="1600" noProof="1"/>
              <a:t>OLEDB</a:t>
            </a:r>
            <a:r>
              <a:rPr lang="zh-CN" altLang="en-US" sz="1600" noProof="1"/>
              <a:t>、</a:t>
            </a:r>
            <a:r>
              <a:rPr lang="en-US" altLang="zh-CN" sz="1600" noProof="1"/>
              <a:t>.NET DATA PROVIDER</a:t>
            </a:r>
            <a:r>
              <a:rPr lang="zh-CN" altLang="en-US" sz="1600" noProof="1"/>
              <a:t>身上。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noProof="1"/>
          </a:p>
        </p:txBody>
      </p:sp>
      <p:pic>
        <p:nvPicPr>
          <p:cNvPr id="15363" name="图片 1" descr="TIM截图20180507225916">
            <a:extLst>
              <a:ext uri="{FF2B5EF4-FFF2-40B4-BE49-F238E27FC236}">
                <a16:creationId xmlns:a16="http://schemas.microsoft.com/office/drawing/2014/main" id="{F02DDCA2-BB26-434F-B82E-4DFBB9D2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6300"/>
            <a:ext cx="526573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">
            <a:extLst>
              <a:ext uri="{FF2B5EF4-FFF2-40B4-BE49-F238E27FC236}">
                <a16:creationId xmlns:a16="http://schemas.microsoft.com/office/drawing/2014/main" id="{2E2D74A2-8D42-4D65-BEC9-7FAE2FC3A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847725"/>
            <a:ext cx="76073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  <a:p>
            <a:r>
              <a:rPr lang="zh-CN" altLang="en-US" sz="2400" b="1"/>
              <a:t>第</a:t>
            </a:r>
            <a:r>
              <a:rPr lang="en-US" altLang="zh-CN" sz="2400" b="1"/>
              <a:t>10-17</a:t>
            </a:r>
            <a:r>
              <a:rPr lang="zh-CN" altLang="en-US" sz="2400" b="1"/>
              <a:t>周，开发一个C/S或者B/S的数据库应用系统。</a:t>
            </a:r>
          </a:p>
          <a:p>
            <a:endParaRPr lang="zh-CN" altLang="en-US" b="1"/>
          </a:p>
        </p:txBody>
      </p:sp>
      <p:sp>
        <p:nvSpPr>
          <p:cNvPr id="16386" name="文本框 2">
            <a:extLst>
              <a:ext uri="{FF2B5EF4-FFF2-40B4-BE49-F238E27FC236}">
                <a16:creationId xmlns:a16="http://schemas.microsoft.com/office/drawing/2014/main" id="{6E0E3EB3-60BE-410E-91F0-D84B2B57B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15888"/>
            <a:ext cx="35639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  <a:sym typeface="Arial" panose="020B0604020202020204" pitchFamily="34" charset="0"/>
              </a:rPr>
              <a:t>综合实验要求</a:t>
            </a:r>
          </a:p>
        </p:txBody>
      </p:sp>
      <p:sp>
        <p:nvSpPr>
          <p:cNvPr id="16387" name="文本框 1">
            <a:extLst>
              <a:ext uri="{FF2B5EF4-FFF2-40B4-BE49-F238E27FC236}">
                <a16:creationId xmlns:a16="http://schemas.microsoft.com/office/drawing/2014/main" id="{C8C69387-3650-45AA-AE51-591F1D75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2116138"/>
            <a:ext cx="681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https://github.com/HBU/DataBase/tree/master/CsharpDB/CRUD</a:t>
            </a:r>
          </a:p>
        </p:txBody>
      </p:sp>
      <p:sp>
        <p:nvSpPr>
          <p:cNvPr id="16388" name="文本框 2">
            <a:extLst>
              <a:ext uri="{FF2B5EF4-FFF2-40B4-BE49-F238E27FC236}">
                <a16:creationId xmlns:a16="http://schemas.microsoft.com/office/drawing/2014/main" id="{5D26D6F6-FC47-49AE-BFC2-8D0C46E7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1778000"/>
            <a:ext cx="858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例程：</a:t>
            </a:r>
          </a:p>
        </p:txBody>
      </p:sp>
      <p:pic>
        <p:nvPicPr>
          <p:cNvPr id="16389" name="图片 3" descr="UI">
            <a:extLst>
              <a:ext uri="{FF2B5EF4-FFF2-40B4-BE49-F238E27FC236}">
                <a16:creationId xmlns:a16="http://schemas.microsoft.com/office/drawing/2014/main" id="{34F89EF2-0E9F-488A-A3B9-2E478666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647950"/>
            <a:ext cx="4141788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5C4B96-65E2-43DC-BC70-D667E5F7BCBD}"/>
              </a:ext>
            </a:extLst>
          </p:cNvPr>
          <p:cNvSpPr txBox="1"/>
          <p:nvPr/>
        </p:nvSpPr>
        <p:spPr>
          <a:xfrm>
            <a:off x="1407160" y="1712594"/>
            <a:ext cx="3232785" cy="155448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96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+mn-ea"/>
              </a:rPr>
              <a:t>END</a:t>
            </a:r>
            <a:endParaRPr lang="en-US" altLang="zh-CN" sz="96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8326F49F-9A0D-4511-A302-AE0BE9B0CE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第八章 数据库编程</a:t>
            </a:r>
          </a:p>
        </p:txBody>
      </p:sp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EAB16CE0-AC93-427F-8332-532B1DA85E2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0725" y="971550"/>
            <a:ext cx="7931150" cy="4854575"/>
          </a:xfrm>
        </p:spPr>
        <p:txBody>
          <a:bodyPr/>
          <a:lstStyle/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8.1 </a:t>
            </a:r>
            <a:r>
              <a:rPr lang="zh-CN" altLang="en-US">
                <a:solidFill>
                  <a:srgbClr val="0066FF"/>
                </a:solidFill>
              </a:rPr>
              <a:t>嵌入式</a:t>
            </a:r>
            <a:r>
              <a:rPr lang="en-US" altLang="zh-CN">
                <a:solidFill>
                  <a:srgbClr val="0066FF"/>
                </a:solidFill>
              </a:rPr>
              <a:t>SQL</a:t>
            </a:r>
            <a:endParaRPr lang="zh-CN" altLang="en-US">
              <a:solidFill>
                <a:srgbClr val="0066FF"/>
              </a:solidFill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Times New Roman" panose="02020603050405020304" pitchFamily="18" charset="0"/>
              </a:rPr>
              <a:t>8.2 </a:t>
            </a:r>
            <a:r>
              <a:rPr lang="zh-CN" altLang="en-US">
                <a:sym typeface="Times New Roman" panose="02020603050405020304" pitchFamily="18" charset="0"/>
              </a:rPr>
              <a:t>过程化</a:t>
            </a:r>
            <a:r>
              <a:rPr lang="en-US" altLang="zh-CN">
                <a:sym typeface="Times New Roman" panose="02020603050405020304" pitchFamily="18" charset="0"/>
              </a:rPr>
              <a:t>SQL</a:t>
            </a:r>
            <a:endParaRPr lang="zh-CN" altLang="en-US"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Times New Roman" panose="02020603050405020304" pitchFamily="18" charset="0"/>
              </a:rPr>
              <a:t>8.3 </a:t>
            </a:r>
            <a:r>
              <a:rPr lang="zh-CN" altLang="en-US">
                <a:sym typeface="Times New Roman" panose="02020603050405020304" pitchFamily="18" charset="0"/>
              </a:rPr>
              <a:t>存储过程和函数</a:t>
            </a:r>
            <a:endParaRPr lang="en-US" altLang="zh-CN">
              <a:sym typeface="Times New Roman" panose="02020603050405020304" pitchFamily="18" charset="0"/>
            </a:endParaRPr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8.4 ODBC</a:t>
            </a:r>
            <a:r>
              <a:rPr lang="zh-CN" altLang="en-US"/>
              <a:t>编程</a:t>
            </a:r>
            <a:endParaRPr lang="en-US" altLang="zh-CN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*8.5 OLE DB</a:t>
            </a:r>
            <a:endParaRPr lang="zh-CN" altLang="en-US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*8.6 JDBC</a:t>
            </a:r>
            <a:r>
              <a:rPr lang="zh-CN" altLang="en-US"/>
              <a:t>编程</a:t>
            </a:r>
            <a:endParaRPr lang="en-US" altLang="zh-CN"/>
          </a:p>
          <a:p>
            <a:pPr marL="5715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8.7 </a:t>
            </a:r>
            <a:r>
              <a:rPr lang="zh-CN" altLang="en-US"/>
              <a:t>小结</a:t>
            </a:r>
          </a:p>
          <a:p>
            <a:pPr marL="57150" indent="0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:a16="http://schemas.microsoft.com/office/drawing/2014/main" id="{631BDBF7-1D6C-440B-9253-2F34EBC91D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嵌入式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122" name="内容占位符 2">
            <a:extLst>
              <a:ext uri="{FF2B5EF4-FFF2-40B4-BE49-F238E27FC236}">
                <a16:creationId xmlns:a16="http://schemas.microsoft.com/office/drawing/2014/main" id="{2A58178A-36BF-4D41-B83D-D26411E1BFD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098550"/>
            <a:ext cx="8497887" cy="4968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/>
              <a:t>SQL</a:t>
            </a:r>
            <a:r>
              <a:rPr lang="zh-CN" altLang="en-US"/>
              <a:t>语言提供了两种不同的使用方式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交互式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嵌入式</a:t>
            </a:r>
          </a:p>
          <a:p>
            <a:pPr lvl="1"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为什么要引入嵌入式</a:t>
            </a:r>
            <a:r>
              <a:rPr lang="en-US" altLang="zh-CN"/>
              <a:t>SQL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SQL</a:t>
            </a:r>
            <a:r>
              <a:rPr lang="zh-CN" altLang="en-US"/>
              <a:t>语言是非过程性语言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事务处理应用需要高级语言</a:t>
            </a: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>
            <a:extLst>
              <a:ext uri="{FF2B5EF4-FFF2-40B4-BE49-F238E27FC236}">
                <a16:creationId xmlns:a16="http://schemas.microsoft.com/office/drawing/2014/main" id="{6D1B2E12-D859-4ACD-8047-F67BB6AFB7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8.1.1 </a:t>
            </a:r>
            <a:r>
              <a:rPr lang="zh-CN" altLang="en-US"/>
              <a:t>嵌入式</a:t>
            </a:r>
            <a:r>
              <a:rPr lang="en-US" altLang="zh-CN"/>
              <a:t>SQL</a:t>
            </a:r>
            <a:r>
              <a:rPr lang="zh-CN" altLang="en-US"/>
              <a:t>的处理过程</a:t>
            </a:r>
          </a:p>
        </p:txBody>
      </p:sp>
      <p:sp>
        <p:nvSpPr>
          <p:cNvPr id="6146" name="内容占位符 2">
            <a:extLst>
              <a:ext uri="{FF2B5EF4-FFF2-40B4-BE49-F238E27FC236}">
                <a16:creationId xmlns:a16="http://schemas.microsoft.com/office/drawing/2014/main" id="{7B644C91-8913-41E4-8FDD-0E150BB736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098550"/>
            <a:ext cx="8497887" cy="4968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主语言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嵌入式</a:t>
            </a:r>
            <a:r>
              <a:rPr lang="en-US" altLang="zh-CN"/>
              <a:t>SQL</a:t>
            </a:r>
            <a:r>
              <a:rPr lang="zh-CN" altLang="en-US"/>
              <a:t>是将</a:t>
            </a:r>
            <a:r>
              <a:rPr lang="en-US" altLang="zh-CN"/>
              <a:t>SQL</a:t>
            </a:r>
            <a:r>
              <a:rPr lang="zh-CN" altLang="en-US"/>
              <a:t>语句嵌入程序设计语言中，被嵌入的程序设计语言，如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，称为</a:t>
            </a:r>
            <a:r>
              <a:rPr lang="zh-CN" altLang="en-US">
                <a:solidFill>
                  <a:srgbClr val="0066FF"/>
                </a:solidFill>
              </a:rPr>
              <a:t>宿主语言</a:t>
            </a:r>
            <a:r>
              <a:rPr lang="zh-CN" altLang="en-US"/>
              <a:t>，简称</a:t>
            </a:r>
            <a:r>
              <a:rPr lang="zh-CN" altLang="en-US">
                <a:solidFill>
                  <a:srgbClr val="0066FF"/>
                </a:solidFill>
              </a:rPr>
              <a:t>主语言</a:t>
            </a:r>
            <a:r>
              <a:rPr lang="zh-CN" altLang="en-US"/>
              <a:t>。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Arial" panose="020B0604020202020204" pitchFamily="34" charset="0"/>
              </a:rPr>
              <a:t>区分</a:t>
            </a:r>
            <a:r>
              <a:rPr lang="en-US" altLang="zh-CN">
                <a:sym typeface="Arial" panose="020B0604020202020204" pitchFamily="34" charset="0"/>
              </a:rPr>
              <a:t>SQL</a:t>
            </a:r>
            <a:r>
              <a:rPr lang="zh-CN" altLang="en-US">
                <a:sym typeface="Arial" panose="020B0604020202020204" pitchFamily="34" charset="0"/>
              </a:rPr>
              <a:t>语句与主语言语句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主语言为</a:t>
            </a:r>
            <a:r>
              <a:rPr lang="en-US" altLang="zh-CN">
                <a:sym typeface="Arial" panose="020B0604020202020204" pitchFamily="34" charset="0"/>
              </a:rPr>
              <a:t>C</a:t>
            </a:r>
            <a:r>
              <a:rPr lang="zh-CN" altLang="en-US">
                <a:sym typeface="Arial" panose="020B0604020202020204" pitchFamily="34" charset="0"/>
              </a:rPr>
              <a:t>语言时，语句格式：</a:t>
            </a:r>
            <a:r>
              <a:rPr lang="en-US" altLang="zh-CN">
                <a:sym typeface="Arial" panose="020B0604020202020204" pitchFamily="34" charset="0"/>
              </a:rPr>
              <a:t>EXEC SQL &lt;SQL</a:t>
            </a:r>
            <a:r>
              <a:rPr lang="zh-CN" altLang="en-US">
                <a:sym typeface="Arial" panose="020B0604020202020204" pitchFamily="34" charset="0"/>
              </a:rPr>
              <a:t>语句</a:t>
            </a:r>
            <a:r>
              <a:rPr lang="en-US" altLang="zh-CN">
                <a:sym typeface="Arial" panose="020B0604020202020204" pitchFamily="34" charset="0"/>
              </a:rPr>
              <a:t>&gt;;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（其它主语言各自有不同标准）</a:t>
            </a: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>
            <a:extLst>
              <a:ext uri="{FF2B5EF4-FFF2-40B4-BE49-F238E27FC236}">
                <a16:creationId xmlns:a16="http://schemas.microsoft.com/office/drawing/2014/main" id="{1DB22349-313E-4B7D-A34D-8E9238A862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9863" y="-30163"/>
            <a:ext cx="8939212" cy="1128713"/>
          </a:xfrm>
        </p:spPr>
        <p:txBody>
          <a:bodyPr/>
          <a:lstStyle/>
          <a:p>
            <a:r>
              <a:rPr lang="en-US" altLang="zh-CN"/>
              <a:t>8.1.2 </a:t>
            </a:r>
            <a:r>
              <a:rPr lang="zh-CN" altLang="en-US"/>
              <a:t>嵌入式</a:t>
            </a:r>
            <a:r>
              <a:rPr lang="en-US" altLang="zh-CN"/>
              <a:t>SQL</a:t>
            </a:r>
            <a:r>
              <a:rPr lang="zh-CN" altLang="en-US"/>
              <a:t>语句与主语言之间的通信</a:t>
            </a:r>
          </a:p>
        </p:txBody>
      </p:sp>
      <p:sp>
        <p:nvSpPr>
          <p:cNvPr id="8194" name="内容占位符 2">
            <a:extLst>
              <a:ext uri="{FF2B5EF4-FFF2-40B4-BE49-F238E27FC236}">
                <a16:creationId xmlns:a16="http://schemas.microsoft.com/office/drawing/2014/main" id="{986170D6-9F66-407D-81DE-909996737E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1098550"/>
            <a:ext cx="8247062" cy="5291138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noProof="1"/>
              <a:t>将</a:t>
            </a:r>
            <a:r>
              <a:rPr lang="en-US" altLang="zh-CN" noProof="1"/>
              <a:t>SQL</a:t>
            </a:r>
            <a:r>
              <a:rPr lang="zh-CN" altLang="en-US" noProof="1"/>
              <a:t>嵌入到高级语言中混合编程，程序中会含有两种不同计算模型的语句</a:t>
            </a:r>
          </a:p>
          <a:p>
            <a:pPr lvl="1">
              <a:lnSpc>
                <a:spcPct val="120000"/>
              </a:lnSpc>
            </a:pPr>
            <a:r>
              <a:rPr lang="en-US" altLang="zh-CN" noProof="1"/>
              <a:t>SQL</a:t>
            </a:r>
            <a:r>
              <a:rPr lang="zh-CN" altLang="en-US" noProof="1"/>
              <a:t>语句</a:t>
            </a:r>
          </a:p>
          <a:p>
            <a:pPr lvl="2">
              <a:lnSpc>
                <a:spcPct val="120000"/>
              </a:lnSpc>
            </a:pPr>
            <a:r>
              <a:rPr lang="zh-CN" altLang="en-US" noProof="1"/>
              <a:t> 描述性的</a:t>
            </a:r>
            <a:r>
              <a:rPr lang="zh-CN" altLang="en-US" noProof="1">
                <a:solidFill>
                  <a:srgbClr val="0066FF"/>
                </a:solidFill>
              </a:rPr>
              <a:t>面向集合</a:t>
            </a:r>
            <a:r>
              <a:rPr lang="zh-CN" altLang="en-US" noProof="1"/>
              <a:t>的语句</a:t>
            </a:r>
          </a:p>
          <a:p>
            <a:pPr lvl="2">
              <a:lnSpc>
                <a:spcPct val="120000"/>
              </a:lnSpc>
            </a:pPr>
            <a:r>
              <a:rPr lang="zh-CN" altLang="en-US" noProof="1"/>
              <a:t> 负责</a:t>
            </a:r>
            <a:r>
              <a:rPr lang="zh-CN" altLang="en-US" noProof="1">
                <a:solidFill>
                  <a:srgbClr val="FF0000"/>
                </a:solidFill>
              </a:rPr>
              <a:t>操纵数据库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高级语言语句（</a:t>
            </a:r>
            <a:r>
              <a:rPr lang="en-US" altLang="zh-CN" noProof="1"/>
              <a:t>C</a:t>
            </a:r>
            <a:r>
              <a:rPr lang="zh-CN" altLang="en-US" noProof="1"/>
              <a:t>语言）</a:t>
            </a:r>
          </a:p>
          <a:p>
            <a:pPr lvl="2">
              <a:lnSpc>
                <a:spcPct val="120000"/>
              </a:lnSpc>
            </a:pPr>
            <a:r>
              <a:rPr lang="zh-CN" altLang="en-US" noProof="1"/>
              <a:t> 过程性的</a:t>
            </a:r>
            <a:r>
              <a:rPr lang="zh-CN" altLang="en-US" noProof="1">
                <a:solidFill>
                  <a:srgbClr val="0066FF"/>
                </a:solidFill>
              </a:rPr>
              <a:t>面向记录</a:t>
            </a:r>
            <a:r>
              <a:rPr lang="zh-CN" altLang="en-US" noProof="1"/>
              <a:t>的语句</a:t>
            </a:r>
          </a:p>
          <a:p>
            <a:pPr lvl="2">
              <a:lnSpc>
                <a:spcPct val="120000"/>
              </a:lnSpc>
            </a:pPr>
            <a:r>
              <a:rPr lang="zh-CN" altLang="en-US" noProof="1"/>
              <a:t> 负责</a:t>
            </a:r>
            <a:r>
              <a:rPr lang="zh-CN" altLang="en-US" noProof="1">
                <a:solidFill>
                  <a:srgbClr val="FF0000"/>
                </a:solidFill>
              </a:rPr>
              <a:t>控制逻辑流程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noProof="1"/>
              <a:t>C#</a:t>
            </a:r>
            <a:r>
              <a:rPr lang="zh-CN" altLang="en-US" sz="2400" noProof="1"/>
              <a:t>中可以使用Datatable读取记录，进一步逐条读取记录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>
            <a:extLst>
              <a:ext uri="{FF2B5EF4-FFF2-40B4-BE49-F238E27FC236}">
                <a16:creationId xmlns:a16="http://schemas.microsoft.com/office/drawing/2014/main" id="{4ABED6DA-262F-4FE1-9717-D5C68ACBCF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游标</a:t>
            </a:r>
          </a:p>
        </p:txBody>
      </p:sp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736F41A5-19E1-493B-92DC-0DB9031D20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1098550"/>
            <a:ext cx="8229600" cy="49688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noProof="1"/>
              <a:t>为什么要使用游标</a:t>
            </a:r>
          </a:p>
          <a:p>
            <a:pPr lvl="1">
              <a:lnSpc>
                <a:spcPct val="120000"/>
              </a:lnSpc>
            </a:pPr>
            <a:r>
              <a:rPr lang="en-US" altLang="zh-CN" noProof="1">
                <a:solidFill>
                  <a:srgbClr val="0066FF"/>
                </a:solidFill>
              </a:rPr>
              <a:t>SQL</a:t>
            </a:r>
            <a:r>
              <a:rPr lang="zh-CN" altLang="en-US" noProof="1">
                <a:solidFill>
                  <a:srgbClr val="0066FF"/>
                </a:solidFill>
              </a:rPr>
              <a:t>语言是面向</a:t>
            </a:r>
            <a:r>
              <a:rPr lang="zh-CN" altLang="en-US" noProof="1">
                <a:solidFill>
                  <a:srgbClr val="FF0000"/>
                </a:solidFill>
              </a:rPr>
              <a:t>集合</a:t>
            </a:r>
            <a:r>
              <a:rPr lang="zh-CN" altLang="en-US" noProof="1">
                <a:solidFill>
                  <a:srgbClr val="0066FF"/>
                </a:solidFill>
              </a:rPr>
              <a:t>的</a:t>
            </a:r>
            <a:r>
              <a:rPr lang="zh-CN" altLang="en-US" noProof="1"/>
              <a:t>，一条</a:t>
            </a:r>
            <a:r>
              <a:rPr lang="en-US" altLang="zh-CN" noProof="1"/>
              <a:t>SQL</a:t>
            </a:r>
            <a:r>
              <a:rPr lang="zh-CN" altLang="en-US" noProof="1"/>
              <a:t>语句原则上可以产生或处理</a:t>
            </a:r>
            <a:r>
              <a:rPr lang="zh-CN" altLang="en-US" u="sng" noProof="1"/>
              <a:t>多条记录</a:t>
            </a:r>
          </a:p>
          <a:p>
            <a:pPr lvl="1">
              <a:lnSpc>
                <a:spcPct val="120000"/>
              </a:lnSpc>
            </a:pPr>
            <a:r>
              <a:rPr lang="zh-CN" altLang="en-US" noProof="1">
                <a:solidFill>
                  <a:srgbClr val="0066FF"/>
                </a:solidFill>
              </a:rPr>
              <a:t>主语言是面向</a:t>
            </a:r>
            <a:r>
              <a:rPr lang="zh-CN" altLang="en-US" noProof="1">
                <a:solidFill>
                  <a:srgbClr val="FF0000"/>
                </a:solidFill>
              </a:rPr>
              <a:t>记录</a:t>
            </a:r>
            <a:r>
              <a:rPr lang="zh-CN" altLang="en-US" noProof="1">
                <a:solidFill>
                  <a:srgbClr val="0066FF"/>
                </a:solidFill>
              </a:rPr>
              <a:t>的</a:t>
            </a:r>
            <a:r>
              <a:rPr lang="zh-CN" altLang="en-US" noProof="1"/>
              <a:t>，主变量一次只能存放</a:t>
            </a:r>
            <a:r>
              <a:rPr lang="zh-CN" altLang="en-US" u="sng" noProof="1"/>
              <a:t>一条记录</a:t>
            </a:r>
          </a:p>
          <a:p>
            <a:pPr lvl="1">
              <a:lnSpc>
                <a:spcPct val="120000"/>
              </a:lnSpc>
            </a:pPr>
            <a:endParaRPr lang="zh-CN" altLang="en-US" noProof="1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使用主变量并不能完全满足</a:t>
            </a:r>
            <a:r>
              <a:rPr lang="en-US" altLang="zh-CN" noProof="1"/>
              <a:t>SQL</a:t>
            </a:r>
            <a:r>
              <a:rPr lang="zh-CN" altLang="en-US" noProof="1"/>
              <a:t>语句向应用程序输出数据的要求，嵌入式</a:t>
            </a:r>
            <a:r>
              <a:rPr lang="en-US" altLang="zh-CN" noProof="1"/>
              <a:t>SQL</a:t>
            </a:r>
            <a:r>
              <a:rPr lang="zh-CN" altLang="en-US" noProof="1"/>
              <a:t>引入了</a:t>
            </a:r>
            <a:r>
              <a:rPr lang="zh-CN" altLang="en-US" noProof="1">
                <a:solidFill>
                  <a:srgbClr val="FF0000"/>
                </a:solidFill>
              </a:rPr>
              <a:t>游标</a:t>
            </a:r>
            <a:r>
              <a:rPr lang="zh-CN" altLang="en-US" noProof="1"/>
              <a:t>的概念，用来协调这两种不同的处理方式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CEA3CD8D-090A-44B3-BE73-7FD1878950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游标（续）</a:t>
            </a:r>
          </a:p>
        </p:txBody>
      </p:sp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54E67712-5FC9-439D-ABA6-117A7D85C8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1098550"/>
            <a:ext cx="8229600" cy="4660900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noProof="1"/>
              <a:t>游标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游标是系统为用户开设的</a:t>
            </a:r>
            <a:r>
              <a:rPr lang="zh-CN" altLang="en-US" u="sng" noProof="1"/>
              <a:t>数据缓冲区</a:t>
            </a:r>
            <a:r>
              <a:rPr lang="zh-CN" altLang="en-US" noProof="1"/>
              <a:t>，存放</a:t>
            </a:r>
            <a:r>
              <a:rPr lang="en-US" altLang="zh-CN" noProof="1"/>
              <a:t>SQL</a:t>
            </a:r>
            <a:r>
              <a:rPr lang="zh-CN" altLang="en-US" noProof="1"/>
              <a:t>语句的执行结果</a:t>
            </a:r>
          </a:p>
          <a:p>
            <a:pPr lvl="1">
              <a:lnSpc>
                <a:spcPct val="120000"/>
              </a:lnSpc>
            </a:pPr>
            <a:endParaRPr lang="zh-CN" altLang="en-US" noProof="1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每个游标区都有一个名字，用户可以用</a:t>
            </a:r>
            <a:r>
              <a:rPr lang="en-US" altLang="zh-CN" noProof="1"/>
              <a:t>SQL</a:t>
            </a:r>
            <a:r>
              <a:rPr lang="zh-CN" altLang="en-US" noProof="1"/>
              <a:t>语句逐一从游标中获取记录，并赋给主变量，交由主语言进一步处理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9F783BFF-69CF-49FB-AB7B-6A8CC1E90C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246063" y="-30163"/>
            <a:ext cx="9642476" cy="1130301"/>
          </a:xfrm>
        </p:spPr>
        <p:txBody>
          <a:bodyPr/>
          <a:lstStyle/>
          <a:p>
            <a:r>
              <a:rPr lang="zh-CN" altLang="en-US"/>
              <a:t>查询结果为多条记录的</a:t>
            </a:r>
            <a:r>
              <a:rPr lang="en-US" altLang="zh-CN"/>
              <a:t>SELECT</a:t>
            </a:r>
            <a:r>
              <a:rPr lang="zh-CN" altLang="en-US"/>
              <a:t>语句</a:t>
            </a:r>
          </a:p>
        </p:txBody>
      </p:sp>
      <p:sp>
        <p:nvSpPr>
          <p:cNvPr id="10242" name="内容占位符 2">
            <a:extLst>
              <a:ext uri="{FF2B5EF4-FFF2-40B4-BE49-F238E27FC236}">
                <a16:creationId xmlns:a16="http://schemas.microsoft.com/office/drawing/2014/main" id="{9732DA69-556F-434E-A266-7CB064FE75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100138"/>
            <a:ext cx="8229600" cy="4659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使用游标的步骤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）说明游标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）打开游标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）推进游标指针并取当前记录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）关闭游标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1">
            <a:extLst>
              <a:ext uri="{FF2B5EF4-FFF2-40B4-BE49-F238E27FC236}">
                <a16:creationId xmlns:a16="http://schemas.microsoft.com/office/drawing/2014/main" id="{86D78C0F-8526-4650-AA7E-16C4DA855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833438"/>
            <a:ext cx="9070975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CREATE PROCEDURE proc_cursor -- 存储过程</a:t>
            </a:r>
          </a:p>
          <a:p>
            <a:r>
              <a:rPr lang="zh-CN" altLang="en-US" dirty="0"/>
              <a:t>AS</a:t>
            </a:r>
          </a:p>
          <a:p>
            <a:r>
              <a:rPr lang="zh-CN" altLang="en-US" dirty="0"/>
              <a:t>DECLARE @Sno char(9)--定义变量</a:t>
            </a:r>
          </a:p>
          <a:p>
            <a:r>
              <a:rPr lang="zh-CN" altLang="en-US" dirty="0"/>
              <a:t>DECLARE @Sname char(20)--定义变量</a:t>
            </a:r>
          </a:p>
          <a:p>
            <a:r>
              <a:rPr lang="zh-CN" altLang="en-US" dirty="0">
                <a:solidFill>
                  <a:srgbClr val="0066FF"/>
                </a:solidFill>
              </a:rPr>
              <a:t>DECLARE mycursor CURSOR FOR </a:t>
            </a:r>
            <a:r>
              <a:rPr lang="zh-CN" altLang="en-US" dirty="0">
                <a:solidFill>
                  <a:srgbClr val="00B050"/>
                </a:solidFill>
              </a:rPr>
              <a:t>select Sno,Sname from Student</a:t>
            </a:r>
            <a:r>
              <a:rPr lang="zh-CN" altLang="en-US" dirty="0">
                <a:solidFill>
                  <a:srgbClr val="0066FF"/>
                </a:solidFill>
              </a:rPr>
              <a:t> --声明游标</a:t>
            </a:r>
          </a:p>
          <a:p>
            <a:r>
              <a:rPr lang="zh-CN" altLang="en-US" dirty="0">
                <a:solidFill>
                  <a:srgbClr val="0066FF"/>
                </a:solidFill>
              </a:rPr>
              <a:t>OPEN mycursor  --打开游标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FETCH NEXT FROM mycursor INTO @Sno,@Sname--取一条游标数据</a:t>
            </a:r>
          </a:p>
          <a:p>
            <a:r>
              <a:rPr lang="zh-CN" altLang="en-US" dirty="0"/>
              <a:t>WHILE(@@FETCH_STATUS=0)  --遍历所有的数据</a:t>
            </a:r>
          </a:p>
          <a:p>
            <a:r>
              <a:rPr lang="zh-CN" altLang="en-US" dirty="0"/>
              <a:t>BEGIN</a:t>
            </a:r>
          </a:p>
          <a:p>
            <a:r>
              <a:rPr lang="zh-CN" altLang="en-US" dirty="0"/>
              <a:t>	PRINT '游标成功取出一条数据:'</a:t>
            </a:r>
          </a:p>
          <a:p>
            <a:r>
              <a:rPr lang="zh-CN" altLang="en-US" dirty="0"/>
              <a:t>	PRINT @Sno</a:t>
            </a:r>
          </a:p>
          <a:p>
            <a:r>
              <a:rPr lang="zh-CN" altLang="en-US" dirty="0"/>
              <a:t>	PRINT @Sname</a:t>
            </a:r>
          </a:p>
          <a:p>
            <a:r>
              <a:rPr lang="zh-CN" altLang="en-US" dirty="0"/>
              <a:t>	PRINT '********************'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FETCH NEXT FROM mycursor INTO @Sno,@Sname  --取下一条游标数据</a:t>
            </a:r>
          </a:p>
          <a:p>
            <a:r>
              <a:rPr lang="zh-CN" altLang="en-US" dirty="0"/>
              <a:t>END</a:t>
            </a:r>
          </a:p>
          <a:p>
            <a:r>
              <a:rPr lang="zh-CN" altLang="en-US" dirty="0">
                <a:solidFill>
                  <a:srgbClr val="0066FF"/>
                </a:solidFill>
              </a:rPr>
              <a:t>CLOSE mycursor --关闭游标</a:t>
            </a:r>
          </a:p>
          <a:p>
            <a:r>
              <a:rPr lang="zh-CN" altLang="en-US" dirty="0">
                <a:solidFill>
                  <a:srgbClr val="0066FF"/>
                </a:solidFill>
              </a:rPr>
              <a:t>DEALLOCATE mycursor --删除游标</a:t>
            </a:r>
          </a:p>
          <a:p>
            <a:r>
              <a:rPr lang="zh-CN" altLang="en-US" dirty="0"/>
              <a:t>GO</a:t>
            </a:r>
          </a:p>
          <a:p>
            <a:r>
              <a:rPr lang="zh-CN" altLang="en-US" dirty="0"/>
              <a:t>EXEC proc_cursor</a:t>
            </a:r>
          </a:p>
          <a:p>
            <a:r>
              <a:rPr lang="zh-CN" altLang="en-US" dirty="0"/>
              <a:t>GO</a:t>
            </a:r>
          </a:p>
        </p:txBody>
      </p:sp>
      <p:sp>
        <p:nvSpPr>
          <p:cNvPr id="11266" name="标题 1">
            <a:extLst>
              <a:ext uri="{FF2B5EF4-FFF2-40B4-BE49-F238E27FC236}">
                <a16:creationId xmlns:a16="http://schemas.microsoft.com/office/drawing/2014/main" id="{B372C5E5-3A0C-4ED9-9C02-A93DF03662C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4788" y="-30163"/>
            <a:ext cx="9191625" cy="113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600" b="1">
                <a:solidFill>
                  <a:schemeClr val="bg1"/>
                </a:solidFill>
              </a:rPr>
              <a:t>SQL server </a:t>
            </a:r>
            <a:r>
              <a:rPr lang="zh-CN" altLang="en-US" sz="3600" b="1">
                <a:solidFill>
                  <a:schemeClr val="bg1"/>
                </a:solidFill>
              </a:rPr>
              <a:t>中使用游标</a:t>
            </a:r>
          </a:p>
        </p:txBody>
      </p:sp>
      <p:sp>
        <p:nvSpPr>
          <p:cNvPr id="11267" name="文本框 2">
            <a:extLst>
              <a:ext uri="{FF2B5EF4-FFF2-40B4-BE49-F238E27FC236}">
                <a16:creationId xmlns:a16="http://schemas.microsoft.com/office/drawing/2014/main" id="{8CC8D556-CC4A-497A-AB72-B0E4F5C7A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532563"/>
            <a:ext cx="4864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https://github.com/HBU/DataBase/blob/master/SQL/CURSOR.sql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44829E-84D3-454C-AA72-BC65D22F97D1}"/>
              </a:ext>
            </a:extLst>
          </p:cNvPr>
          <p:cNvSpPr txBox="1"/>
          <p:nvPr/>
        </p:nvSpPr>
        <p:spPr>
          <a:xfrm>
            <a:off x="2790946" y="6094866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https://blog.csdn.net/qq_38975453/article/details/104730030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Pages>0</Pages>
  <Words>691</Words>
  <Characters>0</Characters>
  <Application>Microsoft Office PowerPoint</Application>
  <DocSecurity>0</DocSecurity>
  <PresentationFormat>全屏显示(4:3)</PresentationFormat>
  <Lines>0</Lines>
  <Paragraphs>108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Times-Roman</vt:lpstr>
      <vt:lpstr>黑体</vt:lpstr>
      <vt:lpstr>Arial</vt:lpstr>
      <vt:lpstr>Calibri</vt:lpstr>
      <vt:lpstr>Times New Roman</vt:lpstr>
      <vt:lpstr>Wingdings</vt:lpstr>
      <vt:lpstr>数据库系统概论</vt:lpstr>
      <vt:lpstr>PowerPoint 演示文稿</vt:lpstr>
      <vt:lpstr>第八章 数据库编程</vt:lpstr>
      <vt:lpstr>8.1 嵌入式SQL</vt:lpstr>
      <vt:lpstr>8.1.1 嵌入式SQL的处理过程</vt:lpstr>
      <vt:lpstr>8.1.2 嵌入式SQL语句与主语言之间的通信</vt:lpstr>
      <vt:lpstr>游标</vt:lpstr>
      <vt:lpstr> 游标（续）</vt:lpstr>
      <vt:lpstr>查询结果为多条记录的SELECT语句</vt:lpstr>
      <vt:lpstr>PowerPoint 演示文稿</vt:lpstr>
      <vt:lpstr>第八章 数据库编程</vt:lpstr>
      <vt:lpstr>8.3 存储过程和函数</vt:lpstr>
      <vt:lpstr>第八章 数据库编程</vt:lpstr>
      <vt:lpstr>8.4 ODBC编程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cp:keywords/>
  <dc:description/>
  <cp:lastModifiedBy>David yonggang</cp:lastModifiedBy>
  <cp:revision>220</cp:revision>
  <dcterms:created xsi:type="dcterms:W3CDTF">2014-11-24T03:01:28Z</dcterms:created>
  <dcterms:modified xsi:type="dcterms:W3CDTF">2020-04-01T13:08:11Z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