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511" r:id="rId3"/>
    <p:sldId id="512" r:id="rId4"/>
    <p:sldId id="395" r:id="rId5"/>
    <p:sldId id="396" r:id="rId6"/>
    <p:sldId id="608" r:id="rId7"/>
    <p:sldId id="513" r:id="rId8"/>
    <p:sldId id="411" r:id="rId9"/>
    <p:sldId id="514" r:id="rId10"/>
    <p:sldId id="431" r:id="rId11"/>
    <p:sldId id="515" r:id="rId12"/>
    <p:sldId id="445" r:id="rId13"/>
    <p:sldId id="446" r:id="rId14"/>
    <p:sldId id="519" r:id="rId15"/>
    <p:sldId id="520" r:id="rId16"/>
    <p:sldId id="614" r:id="rId17"/>
    <p:sldId id="615" r:id="rId18"/>
    <p:sldId id="521" r:id="rId19"/>
    <p:sldId id="493" r:id="rId20"/>
    <p:sldId id="494" r:id="rId21"/>
    <p:sldId id="496" r:id="rId22"/>
    <p:sldId id="522" r:id="rId23"/>
    <p:sldId id="498" r:id="rId24"/>
    <p:sldId id="509" r:id="rId25"/>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660" autoAdjust="0"/>
  </p:normalViewPr>
  <p:slideViewPr>
    <p:cSldViewPr snapToObjects="1">
      <p:cViewPr varScale="1">
        <p:scale>
          <a:sx n="118" d="100"/>
          <a:sy n="118" d="100"/>
        </p:scale>
        <p:origin x="139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0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9346167-2C68-44E3-B561-5CFA7ECEB5BA}"/>
              </a:ext>
            </a:extLst>
          </p:cNvPr>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440AE8DF-A280-45DB-855A-CE3F68ABDA87}"/>
              </a:ext>
            </a:extLst>
          </p:cNvPr>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defRPr sz="1200"/>
            </a:lvl1pPr>
          </a:lstStyle>
          <a:p>
            <a:pPr>
              <a:defRPr/>
            </a:pPr>
            <a:fld id="{4EF468B8-A576-4C20-8094-63B783474CBD}" type="datetimeFigureOut">
              <a:rPr lang="zh-CN" altLang="en-US"/>
              <a:pPr>
                <a:defRPr/>
              </a:pPr>
              <a:t>2020/4/19</a:t>
            </a:fld>
            <a:endParaRPr lang="zh-CN" altLang="en-US"/>
          </a:p>
        </p:txBody>
      </p:sp>
      <p:sp>
        <p:nvSpPr>
          <p:cNvPr id="2052" name="Rectangle 4">
            <a:extLst>
              <a:ext uri="{FF2B5EF4-FFF2-40B4-BE49-F238E27FC236}">
                <a16:creationId xmlns:a16="http://schemas.microsoft.com/office/drawing/2014/main" id="{75F3FD32-BD6D-45BB-97AE-964B8F8B1DCE}"/>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5022BA25-EA25-4D1F-8477-D0FD01A39CB2}"/>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70679365-CD77-441E-A64A-4FEA850A8B53}"/>
              </a:ext>
            </a:extLst>
          </p:cNvPr>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23E6438E-0BA1-4ECE-BBA3-DD77A5598E8B}"/>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a:defRPr sz="1200"/>
            </a:lvl1pPr>
          </a:lstStyle>
          <a:p>
            <a:fld id="{5BB6DF44-5320-4AB9-B376-7D0D96467FF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412205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3042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8100"/>
            <a:ext cx="6019800" cy="6232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4537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3206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406320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2581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4330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71092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90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71988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8128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9426FD46-0E4A-4D2D-98D5-A3EE8B1F00A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20638" y="838200"/>
            <a:ext cx="9159876"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CC489577-30A2-4E9E-B43C-96D6B9B3CDB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638" y="6453188"/>
            <a:ext cx="91646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2F8EC182-D24C-4836-80E3-9C1C0405413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638" y="-26988"/>
            <a:ext cx="91646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46E9526B-79F4-4D62-A147-54D9D6BA01F2}"/>
              </a:ext>
            </a:extLst>
          </p:cNvPr>
          <p:cNvSpPr>
            <a:spLocks noGrp="1" noChangeArrowheads="1"/>
          </p:cNvSpPr>
          <p:nvPr>
            <p:ph type="title" idx="4294967295"/>
          </p:nvPr>
        </p:nvSpPr>
        <p:spPr bwMode="auto">
          <a:xfrm>
            <a:off x="457200" y="-38100"/>
            <a:ext cx="8229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3D690300-9E37-4CF0-9D02-CD0B8BA30838}"/>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14EADCC2-D06C-4D02-A553-BF4F9F9B7FBA}"/>
              </a:ext>
            </a:extLst>
          </p:cNvPr>
          <p:cNvSpPr txBox="1">
            <a:spLocks noChangeArrowheads="1"/>
          </p:cNvSpPr>
          <p:nvPr/>
        </p:nvSpPr>
        <p:spPr bwMode="auto">
          <a:xfrm>
            <a:off x="5510213" y="6454775"/>
            <a:ext cx="4103687" cy="334963"/>
          </a:xfrm>
          <a:prstGeom prst="rect">
            <a:avLst/>
          </a:prstGeom>
          <a:noFill/>
          <a:ln w="9525">
            <a:noFill/>
            <a:miter lim="800000"/>
          </a:ln>
        </p:spPr>
        <p:txBody>
          <a:bodyPr>
            <a:spAutoFit/>
          </a:bodyPr>
          <a:lstStyle/>
          <a:p>
            <a:pPr>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0FBC37AC-D6DD-4D68-B6E7-08B886DA8184}"/>
              </a:ext>
            </a:extLst>
          </p:cNvPr>
          <p:cNvSpPr>
            <a:spLocks noGrp="1" noChangeArrowheads="1"/>
          </p:cNvSpPr>
          <p:nvPr>
            <p:ph type="ctrTitle" idx="4294967295"/>
          </p:nvPr>
        </p:nvSpPr>
        <p:spPr>
          <a:xfrm>
            <a:off x="685800" y="2130425"/>
            <a:ext cx="7772400" cy="1470025"/>
          </a:xfrm>
        </p:spPr>
        <p:txBody>
          <a:bodyPr/>
          <a:lstStyle/>
          <a:p>
            <a:endParaRPr lang="zh-CN" altLang="zh-CN"/>
          </a:p>
        </p:txBody>
      </p:sp>
      <p:sp>
        <p:nvSpPr>
          <p:cNvPr id="3074" name="副标题 2">
            <a:extLst>
              <a:ext uri="{FF2B5EF4-FFF2-40B4-BE49-F238E27FC236}">
                <a16:creationId xmlns:a16="http://schemas.microsoft.com/office/drawing/2014/main" id="{D2046D29-3606-441A-A36C-DB1ED3068528}"/>
              </a:ext>
            </a:extLst>
          </p:cNvPr>
          <p:cNvSpPr>
            <a:spLocks noGrp="1" noChangeArrowheads="1"/>
          </p:cNvSpPr>
          <p:nvPr>
            <p:ph type="subTitle" idx="4294967295"/>
          </p:nvPr>
        </p:nvSpPr>
        <p:spPr>
          <a:xfrm>
            <a:off x="1371600" y="3886200"/>
            <a:ext cx="6400800" cy="1752600"/>
          </a:xfrm>
        </p:spPr>
        <p:txBody>
          <a:bodyPr/>
          <a:lstStyle/>
          <a:p>
            <a:pPr marL="0" indent="0" algn="ctr">
              <a:buFont typeface="Wingdings" panose="05000000000000000000" pitchFamily="2" charset="2"/>
              <a:buNone/>
            </a:pPr>
            <a:endParaRPr lang="zh-CN" altLang="zh-CN"/>
          </a:p>
        </p:txBody>
      </p:sp>
      <p:pic>
        <p:nvPicPr>
          <p:cNvPr id="3075" name="Picture 3">
            <a:extLst>
              <a:ext uri="{FF2B5EF4-FFF2-40B4-BE49-F238E27FC236}">
                <a16:creationId xmlns:a16="http://schemas.microsoft.com/office/drawing/2014/main" id="{90B6A9DA-6AF5-4D02-88DC-2DCAC25E6E4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C1F37418-0B99-46D1-B202-8470DDB186E5}"/>
              </a:ext>
            </a:extLst>
          </p:cNvPr>
          <p:cNvSpPr>
            <a:spLocks noChangeArrowheads="1"/>
          </p:cNvSpPr>
          <p:nvPr/>
        </p:nvSpPr>
        <p:spPr bwMode="auto">
          <a:xfrm>
            <a:off x="323850" y="1701800"/>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a:p>
            <a:pPr algn="ctr"/>
            <a:endParaRPr lang="en-US" altLang="zh-CN" sz="3600" b="1">
              <a:solidFill>
                <a:schemeClr val="bg1"/>
              </a:solidFill>
              <a:latin typeface="Times New Roman" panose="02020603050405020304" pitchFamily="18" charset="0"/>
              <a:sym typeface="宋体" panose="02010600030101010101" pitchFamily="2" charset="-122"/>
            </a:endParaRPr>
          </a:p>
          <a:p>
            <a:pPr algn="ctr"/>
            <a:endParaRPr lang="en-US" altLang="zh-CN" sz="4800" b="1">
              <a:solidFill>
                <a:schemeClr val="bg1"/>
              </a:solidFill>
              <a:latin typeface="黑体" panose="02010609060101010101" pitchFamily="49" charset="-122"/>
              <a:ea typeface="黑体" panose="02010609060101010101" pitchFamily="49" charset="-122"/>
            </a:endParaRPr>
          </a:p>
          <a:p>
            <a:pPr algn="ctr"/>
            <a:r>
              <a:rPr lang="zh-CN" altLang="en-US" sz="4800" b="1">
                <a:solidFill>
                  <a:schemeClr val="bg1"/>
                </a:solidFill>
                <a:latin typeface="黑体" panose="02010609060101010101" pitchFamily="49" charset="-122"/>
                <a:ea typeface="黑体" panose="02010609060101010101" pitchFamily="49" charset="-122"/>
              </a:rPr>
              <a:t>第七章 数据库设计（续）</a:t>
            </a:r>
            <a:endParaRPr lang="en-US" altLang="zh-CN" sz="4800" b="1">
              <a:solidFill>
                <a:schemeClr val="bg1"/>
              </a:solidFill>
              <a:latin typeface="黑体" panose="02010609060101010101" pitchFamily="49" charset="-122"/>
              <a:ea typeface="黑体" panose="02010609060101010101" pitchFamily="49" charset="-122"/>
            </a:endParaRPr>
          </a:p>
          <a:p>
            <a:pPr algn="ctr"/>
            <a:endParaRPr lang="en-US" altLang="zh-CN" sz="3600" b="1">
              <a:solidFill>
                <a:schemeClr val="bg1"/>
              </a:solidFill>
              <a:latin typeface="Times New Roman" panose="02020603050405020304" pitchFamily="18" charset="0"/>
              <a:sym typeface="宋体" panose="02010600030101010101" pitchFamily="2" charset="-122"/>
            </a:endParaRPr>
          </a:p>
        </p:txBody>
      </p:sp>
      <p:sp>
        <p:nvSpPr>
          <p:cNvPr id="3077" name="Rectangle 3">
            <a:extLst>
              <a:ext uri="{FF2B5EF4-FFF2-40B4-BE49-F238E27FC236}">
                <a16:creationId xmlns:a16="http://schemas.microsoft.com/office/drawing/2014/main" id="{BBE39710-5102-4BB6-B5D4-47A9B824AEBD}"/>
              </a:ext>
            </a:extLst>
          </p:cNvPr>
          <p:cNvSpPr>
            <a:spLocks noChangeArrowheads="1"/>
          </p:cNvSpPr>
          <p:nvPr/>
        </p:nvSpPr>
        <p:spPr bwMode="auto">
          <a:xfrm>
            <a:off x="1908175" y="5568950"/>
            <a:ext cx="525621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buFont typeface="Wingdings" panose="05000000000000000000" pitchFamily="2" charset="2"/>
              <a:buNone/>
            </a:pP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en-US" altLang="zh-CN" sz="2400" b="1">
              <a:solidFill>
                <a:schemeClr val="bg1"/>
              </a:solidFill>
              <a:latin typeface="Times-Roman" charset="0"/>
              <a:ea typeface="隶书" panose="020105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9BB3197C-30AE-4612-963E-8AB23DC58A1D}"/>
              </a:ext>
            </a:extLst>
          </p:cNvPr>
          <p:cNvSpPr>
            <a:spLocks noGrp="1" noChangeArrowheads="1"/>
          </p:cNvSpPr>
          <p:nvPr>
            <p:ph type="title" idx="4294967295"/>
          </p:nvPr>
        </p:nvSpPr>
        <p:spPr/>
        <p:txBody>
          <a:bodyPr/>
          <a:lstStyle/>
          <a:p>
            <a:r>
              <a:rPr lang="en-US" altLang="zh-CN" sz="3600"/>
              <a:t>7.4.3  </a:t>
            </a:r>
            <a:r>
              <a:rPr lang="zh-CN" altLang="en-US" sz="3600"/>
              <a:t>设计用户子模式</a:t>
            </a:r>
          </a:p>
        </p:txBody>
      </p:sp>
      <p:sp>
        <p:nvSpPr>
          <p:cNvPr id="12290" name="Rectangle 3">
            <a:extLst>
              <a:ext uri="{FF2B5EF4-FFF2-40B4-BE49-F238E27FC236}">
                <a16:creationId xmlns:a16="http://schemas.microsoft.com/office/drawing/2014/main" id="{84D41889-F972-4884-B74A-1FC88FEF6922}"/>
              </a:ext>
            </a:extLst>
          </p:cNvPr>
          <p:cNvSpPr>
            <a:spLocks noGrp="1" noChangeArrowheads="1"/>
          </p:cNvSpPr>
          <p:nvPr>
            <p:ph idx="4294967295"/>
          </p:nvPr>
        </p:nvSpPr>
        <p:spPr/>
        <p:txBody>
          <a:bodyPr/>
          <a:lstStyle/>
          <a:p>
            <a:pPr>
              <a:lnSpc>
                <a:spcPct val="120000"/>
              </a:lnSpc>
            </a:pPr>
            <a:r>
              <a:rPr lang="zh-CN" altLang="en-US" dirty="0"/>
              <a:t>定义</a:t>
            </a:r>
            <a:r>
              <a:rPr lang="zh-CN" altLang="en-US" dirty="0">
                <a:highlight>
                  <a:srgbClr val="FFFF00"/>
                </a:highlight>
              </a:rPr>
              <a:t>用户外模式</a:t>
            </a:r>
            <a:r>
              <a:rPr lang="en-US" altLang="zh-CN" dirty="0">
                <a:highlight>
                  <a:srgbClr val="FFFF00"/>
                </a:highlight>
              </a:rPr>
              <a:t>(</a:t>
            </a:r>
            <a:r>
              <a:rPr lang="zh-CN" altLang="zh-CN" dirty="0">
                <a:highlight>
                  <a:srgbClr val="FFFF00"/>
                </a:highlight>
              </a:rPr>
              <a:t>子模式</a:t>
            </a:r>
            <a:r>
              <a:rPr lang="en-US" altLang="zh-CN" dirty="0">
                <a:highlight>
                  <a:srgbClr val="FFFF00"/>
                </a:highlight>
              </a:rPr>
              <a:t>)</a:t>
            </a:r>
            <a:r>
              <a:rPr lang="zh-CN" altLang="en-US" dirty="0"/>
              <a:t>时应该更注重考虑用户的习惯与方便。包括三个方面：</a:t>
            </a:r>
          </a:p>
          <a:p>
            <a:pPr>
              <a:lnSpc>
                <a:spcPct val="120000"/>
              </a:lnSpc>
            </a:pPr>
            <a:endParaRPr lang="zh-CN" altLang="en-US" dirty="0"/>
          </a:p>
          <a:p>
            <a:pPr>
              <a:buFont typeface="Wingdings" panose="05000000000000000000" pitchFamily="2" charset="2"/>
              <a:buNone/>
            </a:pPr>
            <a:r>
              <a:rPr lang="zh-CN" altLang="en-US" sz="2400" dirty="0">
                <a:sym typeface="Arial" panose="020B0604020202020204" pitchFamily="34" charset="0"/>
              </a:rPr>
              <a:t>（</a:t>
            </a:r>
            <a:r>
              <a:rPr lang="en-US" altLang="zh-CN" sz="2400" dirty="0">
                <a:sym typeface="Arial" panose="020B0604020202020204" pitchFamily="34" charset="0"/>
              </a:rPr>
              <a:t>1</a:t>
            </a:r>
            <a:r>
              <a:rPr lang="zh-CN" altLang="en-US" sz="2400" dirty="0">
                <a:sym typeface="Arial" panose="020B0604020202020204" pitchFamily="34" charset="0"/>
              </a:rPr>
              <a:t>）使用更符合用户习惯的别名。</a:t>
            </a:r>
          </a:p>
          <a:p>
            <a:pPr>
              <a:buFont typeface="Wingdings" panose="05000000000000000000" pitchFamily="2" charset="2"/>
              <a:buNone/>
            </a:pPr>
            <a:r>
              <a:rPr lang="zh-CN" altLang="en-US" sz="2400" dirty="0">
                <a:sym typeface="Arial" panose="020B0604020202020204" pitchFamily="34" charset="0"/>
              </a:rPr>
              <a:t>（</a:t>
            </a:r>
            <a:r>
              <a:rPr lang="en-US" altLang="zh-CN" sz="2400" dirty="0">
                <a:sym typeface="Arial" panose="020B0604020202020204" pitchFamily="34" charset="0"/>
              </a:rPr>
              <a:t>2</a:t>
            </a:r>
            <a:r>
              <a:rPr lang="zh-CN" altLang="en-US" sz="2400" dirty="0">
                <a:sym typeface="Arial" panose="020B0604020202020204" pitchFamily="34" charset="0"/>
              </a:rPr>
              <a:t>）针对不同用户定义不同视图，保证系统的安全性。</a:t>
            </a:r>
          </a:p>
          <a:p>
            <a:pPr>
              <a:buFont typeface="Wingdings" panose="05000000000000000000" pitchFamily="2" charset="2"/>
              <a:buNone/>
            </a:pPr>
            <a:r>
              <a:rPr lang="zh-CN" altLang="en-US" sz="2400" dirty="0">
                <a:sym typeface="Arial" panose="020B0604020202020204" pitchFamily="34" charset="0"/>
              </a:rPr>
              <a:t>（</a:t>
            </a:r>
            <a:r>
              <a:rPr lang="en-US" altLang="zh-CN" sz="2400" dirty="0">
                <a:sym typeface="Arial" panose="020B0604020202020204" pitchFamily="34" charset="0"/>
              </a:rPr>
              <a:t>3</a:t>
            </a:r>
            <a:r>
              <a:rPr lang="zh-CN" altLang="en-US" sz="2400" dirty="0">
                <a:sym typeface="Arial" panose="020B0604020202020204" pitchFamily="34" charset="0"/>
              </a:rPr>
              <a:t>）简化用户对系统的使用。</a:t>
            </a:r>
            <a:endParaRPr lang="zh-CN" altLang="zh-CN" sz="24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9CE76DF4-AF1F-43F7-8CDD-C504DD6547F3}"/>
              </a:ext>
            </a:extLst>
          </p:cNvPr>
          <p:cNvSpPr>
            <a:spLocks noGrp="1" noChangeArrowheads="1"/>
          </p:cNvSpPr>
          <p:nvPr>
            <p:ph type="title" idx="4294967295"/>
          </p:nvPr>
        </p:nvSpPr>
        <p:spPr/>
        <p:txBody>
          <a:bodyPr/>
          <a:lstStyle/>
          <a:p>
            <a:r>
              <a:rPr lang="zh-CN" altLang="en-US"/>
              <a:t>第七章  数据库设计</a:t>
            </a:r>
          </a:p>
        </p:txBody>
      </p:sp>
      <p:sp>
        <p:nvSpPr>
          <p:cNvPr id="13314" name="Rectangle 3">
            <a:extLst>
              <a:ext uri="{FF2B5EF4-FFF2-40B4-BE49-F238E27FC236}">
                <a16:creationId xmlns:a16="http://schemas.microsoft.com/office/drawing/2014/main" id="{E18A0A40-EF26-4E28-B477-90202A71199F}"/>
              </a:ext>
            </a:extLst>
          </p:cNvPr>
          <p:cNvSpPr>
            <a:spLocks noGrp="1" noChangeArrowheads="1"/>
          </p:cNvSpPr>
          <p:nvPr>
            <p:ph idx="4294967295"/>
          </p:nvPr>
        </p:nvSpPr>
        <p:spPr>
          <a:xfrm>
            <a:off x="755650" y="1098550"/>
            <a:ext cx="7931150"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solidFill>
                  <a:srgbClr val="0066FF"/>
                </a:solidFill>
              </a:rPr>
              <a:t>7.5  </a:t>
            </a:r>
            <a:r>
              <a:rPr lang="zh-CN" altLang="en-US">
                <a:solidFill>
                  <a:srgbClr val="0066FF"/>
                </a:solidFill>
              </a:rPr>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288DAA-87A5-42CE-9033-6168C8AD9300}"/>
              </a:ext>
            </a:extLst>
          </p:cNvPr>
          <p:cNvSpPr>
            <a:spLocks noGrp="1" noChangeArrowheads="1"/>
          </p:cNvSpPr>
          <p:nvPr>
            <p:ph type="title" idx="4294967295"/>
          </p:nvPr>
        </p:nvSpPr>
        <p:spPr/>
        <p:txBody>
          <a:bodyPr/>
          <a:lstStyle/>
          <a:p>
            <a:r>
              <a:rPr lang="en-US" altLang="zh-CN" sz="3600"/>
              <a:t>7.5  </a:t>
            </a:r>
            <a:r>
              <a:rPr lang="zh-CN" altLang="en-US" sz="3600"/>
              <a:t>数据库的物理设计</a:t>
            </a:r>
          </a:p>
        </p:txBody>
      </p:sp>
      <p:sp>
        <p:nvSpPr>
          <p:cNvPr id="26626" name="Rectangle 3">
            <a:extLst>
              <a:ext uri="{FF2B5EF4-FFF2-40B4-BE49-F238E27FC236}">
                <a16:creationId xmlns:a16="http://schemas.microsoft.com/office/drawing/2014/main" id="{09F5460E-55CF-4A04-A06B-FEF0508A9C12}"/>
              </a:ext>
            </a:extLst>
          </p:cNvPr>
          <p:cNvSpPr>
            <a:spLocks noGrp="1"/>
          </p:cNvSpPr>
          <p:nvPr>
            <p:ph idx="4294967295"/>
          </p:nvPr>
        </p:nvSpPr>
        <p:spPr>
          <a:xfrm>
            <a:off x="457200" y="1196975"/>
            <a:ext cx="8229600" cy="4997450"/>
          </a:xfrm>
          <a:ln>
            <a:miter/>
          </a:ln>
        </p:spPr>
        <p:txBody>
          <a:bodyPr/>
          <a:lstStyle/>
          <a:p>
            <a:pPr>
              <a:lnSpc>
                <a:spcPct val="150000"/>
              </a:lnSpc>
            </a:pPr>
            <a:r>
              <a:rPr lang="zh-CN" altLang="en-US" noProof="1"/>
              <a:t>什么是数据库的物理设计</a:t>
            </a:r>
          </a:p>
          <a:p>
            <a:pPr marL="457200" lvl="1" indent="0">
              <a:lnSpc>
                <a:spcPct val="150000"/>
              </a:lnSpc>
              <a:buFont typeface="Wingdings" panose="05000000000000000000" pitchFamily="2" charset="2"/>
              <a:buNone/>
            </a:pPr>
            <a:r>
              <a:rPr lang="zh-CN" altLang="en-US" sz="2000" noProof="1"/>
              <a:t>数据库在物理设备上的</a:t>
            </a:r>
            <a:r>
              <a:rPr lang="zh-CN" altLang="en-US" sz="2000" noProof="1">
                <a:solidFill>
                  <a:srgbClr val="FF0000"/>
                </a:solidFill>
              </a:rPr>
              <a:t>存储结构与存取方法</a:t>
            </a:r>
            <a:r>
              <a:rPr lang="zh-CN" altLang="en-US" sz="2000" noProof="1"/>
              <a:t>称为数据库的物理结构，它</a:t>
            </a:r>
            <a:r>
              <a:rPr lang="zh-CN" altLang="en-US" sz="2000" noProof="1">
                <a:solidFill>
                  <a:srgbClr val="0066FF"/>
                </a:solidFill>
              </a:rPr>
              <a:t>依赖于选定的</a:t>
            </a:r>
            <a:r>
              <a:rPr lang="zh-CN" altLang="en-US" sz="2000" noProof="1">
                <a:solidFill>
                  <a:srgbClr val="0066FF"/>
                </a:solidFill>
                <a:highlight>
                  <a:srgbClr val="FFFF00"/>
                </a:highlight>
              </a:rPr>
              <a:t>数据库管理系统</a:t>
            </a:r>
            <a:r>
              <a:rPr lang="zh-CN" altLang="en-US" sz="2000" noProof="1"/>
              <a:t>。</a:t>
            </a:r>
          </a:p>
          <a:p>
            <a:pPr lvl="1">
              <a:lnSpc>
                <a:spcPct val="150000"/>
              </a:lnSpc>
            </a:pPr>
            <a:endParaRPr lang="zh-CN" altLang="en-US" noProof="1"/>
          </a:p>
          <a:p>
            <a:pPr marL="457200" lvl="1" indent="0">
              <a:lnSpc>
                <a:spcPct val="150000"/>
              </a:lnSpc>
              <a:buFont typeface="Wingdings" panose="05000000000000000000" pitchFamily="2" charset="2"/>
              <a:buNone/>
            </a:pPr>
            <a:r>
              <a:rPr lang="zh-CN" altLang="en-US" sz="2000" noProof="1"/>
              <a:t>为一个给定的逻辑数据模型选取一个最适合应用要求的物理结构的过程，就是</a:t>
            </a:r>
            <a:r>
              <a:rPr lang="zh-CN" altLang="en-US" sz="2000" u="sng" noProof="1">
                <a:solidFill>
                  <a:srgbClr val="FF0000"/>
                </a:solidFill>
              </a:rPr>
              <a:t>数据库的物理设计</a:t>
            </a:r>
            <a:r>
              <a:rPr lang="zh-CN" altLang="en-US" sz="2000" noProof="1"/>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62C841C6-CBBE-49B9-85AD-DCAAE7BE9AF5}"/>
              </a:ext>
            </a:extLst>
          </p:cNvPr>
          <p:cNvSpPr>
            <a:spLocks noGrp="1" noChangeArrowheads="1"/>
          </p:cNvSpPr>
          <p:nvPr>
            <p:ph type="title" idx="4294967295"/>
          </p:nvPr>
        </p:nvSpPr>
        <p:spPr/>
        <p:txBody>
          <a:bodyPr/>
          <a:lstStyle/>
          <a:p>
            <a:r>
              <a:rPr lang="zh-CN" altLang="en-US" sz="3600"/>
              <a:t>数据库的物理设计（续）</a:t>
            </a:r>
          </a:p>
        </p:txBody>
      </p:sp>
      <p:sp>
        <p:nvSpPr>
          <p:cNvPr id="15362" name="Rectangle 3">
            <a:extLst>
              <a:ext uri="{FF2B5EF4-FFF2-40B4-BE49-F238E27FC236}">
                <a16:creationId xmlns:a16="http://schemas.microsoft.com/office/drawing/2014/main" id="{1BC12D33-1DCB-444E-A525-1AD97E4C2B38}"/>
              </a:ext>
            </a:extLst>
          </p:cNvPr>
          <p:cNvSpPr>
            <a:spLocks noGrp="1" noChangeArrowheads="1"/>
          </p:cNvSpPr>
          <p:nvPr>
            <p:ph idx="4294967295"/>
          </p:nvPr>
        </p:nvSpPr>
        <p:spPr/>
        <p:txBody>
          <a:bodyPr/>
          <a:lstStyle/>
          <a:p>
            <a:pPr>
              <a:lnSpc>
                <a:spcPct val="120000"/>
              </a:lnSpc>
            </a:pPr>
            <a:r>
              <a:rPr lang="zh-CN" altLang="en-US"/>
              <a:t>数据库物理设计的步骤</a:t>
            </a:r>
          </a:p>
          <a:p>
            <a:pPr marL="457200" lvl="1" indent="0">
              <a:lnSpc>
                <a:spcPct val="120000"/>
              </a:lnSpc>
            </a:pPr>
            <a:r>
              <a:rPr lang="zh-CN" altLang="en-US"/>
              <a:t> 确定数据库的物理结构</a:t>
            </a:r>
            <a:endParaRPr lang="en-US" altLang="zh-CN"/>
          </a:p>
          <a:p>
            <a:pPr lvl="2">
              <a:lnSpc>
                <a:spcPct val="120000"/>
              </a:lnSpc>
              <a:buSzPct val="87000"/>
              <a:buFont typeface="Wingdings" panose="05000000000000000000" pitchFamily="2" charset="2"/>
              <a:buChar char="l"/>
            </a:pPr>
            <a:r>
              <a:rPr lang="zh-CN" altLang="en-US"/>
              <a:t>在关系数据库中主要指</a:t>
            </a:r>
            <a:r>
              <a:rPr lang="zh-CN" altLang="en-US" u="sng"/>
              <a:t>存取方法</a:t>
            </a:r>
            <a:r>
              <a:rPr lang="zh-CN" altLang="en-US"/>
              <a:t>和</a:t>
            </a:r>
            <a:r>
              <a:rPr lang="zh-CN" altLang="en-US" u="sng"/>
              <a:t>存储结构</a:t>
            </a:r>
            <a:r>
              <a:rPr lang="en-US" altLang="zh-CN"/>
              <a:t>;</a:t>
            </a:r>
            <a:endParaRPr lang="zh-CN" altLang="en-US"/>
          </a:p>
          <a:p>
            <a:pPr marL="457200" lvl="1" indent="0">
              <a:lnSpc>
                <a:spcPct val="120000"/>
              </a:lnSpc>
            </a:pPr>
            <a:r>
              <a:rPr lang="zh-CN" altLang="en-US"/>
              <a:t> 对物理结构进行评价</a:t>
            </a:r>
            <a:endParaRPr lang="en-US" altLang="zh-CN"/>
          </a:p>
          <a:p>
            <a:pPr lvl="2">
              <a:lnSpc>
                <a:spcPct val="120000"/>
              </a:lnSpc>
              <a:buSzPct val="87000"/>
              <a:buFont typeface="Wingdings" panose="05000000000000000000" pitchFamily="2" charset="2"/>
              <a:buChar char="l"/>
            </a:pPr>
            <a:r>
              <a:rPr lang="zh-CN" altLang="en-US"/>
              <a:t>评价的重点是</a:t>
            </a:r>
            <a:r>
              <a:rPr lang="zh-CN" altLang="en-US" u="sng"/>
              <a:t>时间和空间效率</a:t>
            </a:r>
          </a:p>
          <a:p>
            <a:pPr marL="457200" lvl="1" indent="0">
              <a:lnSpc>
                <a:spcPct val="120000"/>
              </a:lnSpc>
            </a:pP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4226803-6FDA-4CC6-A051-77726A2187CA}"/>
              </a:ext>
            </a:extLst>
          </p:cNvPr>
          <p:cNvSpPr>
            <a:spLocks noGrp="1" noChangeArrowheads="1"/>
          </p:cNvSpPr>
          <p:nvPr>
            <p:ph type="title" idx="4294967295"/>
          </p:nvPr>
        </p:nvSpPr>
        <p:spPr/>
        <p:txBody>
          <a:bodyPr/>
          <a:lstStyle/>
          <a:p>
            <a:r>
              <a:rPr lang="zh-CN" altLang="en-US"/>
              <a:t>第七章  数据库设计</a:t>
            </a:r>
          </a:p>
        </p:txBody>
      </p:sp>
      <p:sp>
        <p:nvSpPr>
          <p:cNvPr id="16386" name="Rectangle 3">
            <a:extLst>
              <a:ext uri="{FF2B5EF4-FFF2-40B4-BE49-F238E27FC236}">
                <a16:creationId xmlns:a16="http://schemas.microsoft.com/office/drawing/2014/main" id="{D43CB190-2F2A-4DFF-A913-E76EC6E09FA0}"/>
              </a:ext>
            </a:extLst>
          </p:cNvPr>
          <p:cNvSpPr>
            <a:spLocks noGrp="1" noChangeArrowheads="1"/>
          </p:cNvSpPr>
          <p:nvPr>
            <p:ph idx="4294967295"/>
          </p:nvPr>
        </p:nvSpPr>
        <p:spPr>
          <a:xfrm>
            <a:off x="684213" y="1098550"/>
            <a:ext cx="8002587"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solidFill>
                  <a:srgbClr val="0066FF"/>
                </a:solidFill>
              </a:rPr>
              <a:t>7.6  </a:t>
            </a:r>
            <a:r>
              <a:rPr lang="zh-CN" altLang="en-US">
                <a:solidFill>
                  <a:srgbClr val="0066FF"/>
                </a:solidFill>
              </a:rPr>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9502773-C128-4C46-AACF-899B79533BB8}"/>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17410" name="Rectangle 3">
            <a:extLst>
              <a:ext uri="{FF2B5EF4-FFF2-40B4-BE49-F238E27FC236}">
                <a16:creationId xmlns:a16="http://schemas.microsoft.com/office/drawing/2014/main" id="{3E741B7B-6246-47BE-89B3-4740A8F8337E}"/>
              </a:ext>
            </a:extLst>
          </p:cNvPr>
          <p:cNvSpPr>
            <a:spLocks noGrp="1" noChangeArrowheads="1"/>
          </p:cNvSpPr>
          <p:nvPr>
            <p:ph type="body" idx="4294967295"/>
          </p:nvPr>
        </p:nvSpPr>
        <p:spPr>
          <a:xfrm>
            <a:off x="611188" y="1339850"/>
            <a:ext cx="8075612" cy="4854575"/>
          </a:xfrm>
        </p:spPr>
        <p:txBody>
          <a:bodyPr/>
          <a:lstStyle/>
          <a:p>
            <a:pPr marL="0" indent="0">
              <a:lnSpc>
                <a:spcPct val="150000"/>
              </a:lnSpc>
              <a:buFont typeface="Wingdings" panose="05000000000000000000" pitchFamily="2" charset="2"/>
              <a:buNone/>
            </a:pPr>
            <a:r>
              <a:rPr lang="en-US" altLang="zh-CN">
                <a:solidFill>
                  <a:srgbClr val="00B050"/>
                </a:solidFill>
              </a:rPr>
              <a:t>7.6.1 </a:t>
            </a:r>
            <a:r>
              <a:rPr lang="zh-CN" altLang="en-US">
                <a:solidFill>
                  <a:srgbClr val="00B050"/>
                </a:solidFill>
              </a:rPr>
              <a:t>数据的载入和应用程序的调试</a:t>
            </a:r>
            <a:endParaRPr lang="en-US" altLang="zh-CN">
              <a:solidFill>
                <a:srgbClr val="00B050"/>
              </a:solidFill>
            </a:endParaRPr>
          </a:p>
          <a:p>
            <a:pPr marL="0" indent="0">
              <a:lnSpc>
                <a:spcPct val="150000"/>
              </a:lnSpc>
              <a:buFont typeface="Wingdings" panose="05000000000000000000" pitchFamily="2" charset="2"/>
              <a:buNone/>
            </a:pPr>
            <a:r>
              <a:rPr lang="en-US" altLang="zh-CN"/>
              <a:t>7.6.2 </a:t>
            </a:r>
            <a:r>
              <a:rPr lang="zh-CN" altLang="en-US"/>
              <a:t>数据库的试运行</a:t>
            </a:r>
            <a:endParaRPr lang="en-US" altLang="zh-CN"/>
          </a:p>
          <a:p>
            <a:pPr marL="0" indent="0">
              <a:lnSpc>
                <a:spcPct val="150000"/>
              </a:lnSpc>
              <a:buFont typeface="Wingdings" panose="05000000000000000000" pitchFamily="2" charset="2"/>
              <a:buNone/>
            </a:pPr>
            <a:r>
              <a:rPr lang="en-US" altLang="zh-CN"/>
              <a:t>7.6.3 </a:t>
            </a:r>
            <a:r>
              <a:rPr lang="zh-CN" altLang="en-US"/>
              <a:t>数据库的运行和维护</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页脚占位符 4">
            <a:extLst>
              <a:ext uri="{FF2B5EF4-FFF2-40B4-BE49-F238E27FC236}">
                <a16:creationId xmlns:a16="http://schemas.microsoft.com/office/drawing/2014/main" id="{B6856C90-A08A-4C1A-94FB-ADB923A929C3}"/>
              </a:ext>
            </a:extLst>
          </p:cNvPr>
          <p:cNvSpPr>
            <a:spLocks noGrp="1" noChangeArrowheads="1"/>
          </p:cNvSpPr>
          <p:nvPr>
            <p:ph type="ftr" sz="quarter" idx="4294967295"/>
          </p:nvPr>
        </p:nvSpPr>
        <p:spPr bwMode="auto">
          <a:xfrm>
            <a:off x="5219700" y="6381750"/>
            <a:ext cx="360045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
        <p:nvSpPr>
          <p:cNvPr id="18434" name="Rectangle 2">
            <a:extLst>
              <a:ext uri="{FF2B5EF4-FFF2-40B4-BE49-F238E27FC236}">
                <a16:creationId xmlns:a16="http://schemas.microsoft.com/office/drawing/2014/main" id="{3C52DDCD-64D6-4549-989F-3524D6AA4128}"/>
              </a:ext>
            </a:extLst>
          </p:cNvPr>
          <p:cNvSpPr>
            <a:spLocks noGrp="1" noChangeArrowheads="1"/>
          </p:cNvSpPr>
          <p:nvPr>
            <p:ph type="title"/>
          </p:nvPr>
        </p:nvSpPr>
        <p:spPr/>
        <p:txBody>
          <a:bodyPr/>
          <a:lstStyle/>
          <a:p>
            <a:r>
              <a:rPr lang="en-US" altLang="zh-CN" sz="3200"/>
              <a:t> </a:t>
            </a:r>
            <a:r>
              <a:rPr lang="zh-CN" altLang="en-US" sz="3200"/>
              <a:t>数据的载入 </a:t>
            </a:r>
          </a:p>
        </p:txBody>
      </p:sp>
      <p:sp>
        <p:nvSpPr>
          <p:cNvPr id="31747" name="Rectangle 3">
            <a:extLst>
              <a:ext uri="{FF2B5EF4-FFF2-40B4-BE49-F238E27FC236}">
                <a16:creationId xmlns:a16="http://schemas.microsoft.com/office/drawing/2014/main" id="{91C83543-1676-4C5E-8C37-D318662BBEA8}"/>
              </a:ext>
            </a:extLst>
          </p:cNvPr>
          <p:cNvSpPr>
            <a:spLocks noGrp="1"/>
          </p:cNvSpPr>
          <p:nvPr>
            <p:ph idx="1"/>
          </p:nvPr>
        </p:nvSpPr>
        <p:spPr>
          <a:ln>
            <a:miter/>
          </a:ln>
        </p:spPr>
        <p:txBody>
          <a:bodyPr/>
          <a:lstStyle/>
          <a:p>
            <a:pPr>
              <a:lnSpc>
                <a:spcPct val="140000"/>
              </a:lnSpc>
            </a:pPr>
            <a:r>
              <a:rPr lang="zh-CN" altLang="en-US" sz="2400" noProof="1"/>
              <a:t>数据库结构建立好后，就可以向数据库中装载数据了。</a:t>
            </a:r>
          </a:p>
          <a:p>
            <a:pPr>
              <a:lnSpc>
                <a:spcPct val="140000"/>
              </a:lnSpc>
            </a:pPr>
            <a:r>
              <a:rPr lang="zh-CN" altLang="en-US" sz="2400" noProof="1"/>
              <a:t>组织数据入库是数据库实施阶段最主要的工作。</a:t>
            </a:r>
          </a:p>
          <a:p>
            <a:pPr>
              <a:lnSpc>
                <a:spcPct val="140000"/>
              </a:lnSpc>
            </a:pPr>
            <a:endParaRPr lang="zh-CN" altLang="en-US" sz="2400" noProof="1"/>
          </a:p>
          <a:p>
            <a:pPr marL="0" indent="0">
              <a:lnSpc>
                <a:spcPct val="140000"/>
              </a:lnSpc>
              <a:buFont typeface="Wingdings" panose="05000000000000000000" pitchFamily="2" charset="2"/>
              <a:buNone/>
            </a:pPr>
            <a:r>
              <a:rPr lang="zh-CN" altLang="en-US" sz="2400" noProof="1"/>
              <a:t>数据装载方法：</a:t>
            </a:r>
          </a:p>
          <a:p>
            <a:pPr lvl="1">
              <a:lnSpc>
                <a:spcPct val="140000"/>
              </a:lnSpc>
            </a:pPr>
            <a:r>
              <a:rPr lang="zh-CN" altLang="en-US" noProof="1"/>
              <a:t>人工方法</a:t>
            </a:r>
          </a:p>
          <a:p>
            <a:pPr lvl="1">
              <a:lnSpc>
                <a:spcPct val="140000"/>
              </a:lnSpc>
            </a:pPr>
            <a:r>
              <a:rPr lang="zh-CN" altLang="en-US" noProof="1"/>
              <a:t>计算机辅助数据入库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页脚占位符 4">
            <a:extLst>
              <a:ext uri="{FF2B5EF4-FFF2-40B4-BE49-F238E27FC236}">
                <a16:creationId xmlns:a16="http://schemas.microsoft.com/office/drawing/2014/main" id="{66833B18-5704-4F49-9661-A08EE8356532}"/>
              </a:ext>
            </a:extLst>
          </p:cNvPr>
          <p:cNvSpPr>
            <a:spLocks noGrp="1" noChangeArrowheads="1"/>
          </p:cNvSpPr>
          <p:nvPr>
            <p:ph type="ftr" sz="quarter" idx="4294967295"/>
          </p:nvPr>
        </p:nvSpPr>
        <p:spPr bwMode="auto">
          <a:xfrm>
            <a:off x="5219700" y="6381750"/>
            <a:ext cx="360045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
        <p:nvSpPr>
          <p:cNvPr id="19458" name="Rectangle 2">
            <a:extLst>
              <a:ext uri="{FF2B5EF4-FFF2-40B4-BE49-F238E27FC236}">
                <a16:creationId xmlns:a16="http://schemas.microsoft.com/office/drawing/2014/main" id="{16459B47-C889-40A3-996C-2CACDE272659}"/>
              </a:ext>
            </a:extLst>
          </p:cNvPr>
          <p:cNvSpPr>
            <a:spLocks noGrp="1" noChangeArrowheads="1"/>
          </p:cNvSpPr>
          <p:nvPr>
            <p:ph type="title"/>
          </p:nvPr>
        </p:nvSpPr>
        <p:spPr>
          <a:xfrm>
            <a:off x="785813" y="142875"/>
            <a:ext cx="7391400" cy="563563"/>
          </a:xfrm>
        </p:spPr>
        <p:txBody>
          <a:bodyPr/>
          <a:lstStyle/>
          <a:p>
            <a:r>
              <a:rPr lang="zh-CN" altLang="en-US" sz="3200"/>
              <a:t>应用程序的调试</a:t>
            </a:r>
          </a:p>
        </p:txBody>
      </p:sp>
      <p:sp>
        <p:nvSpPr>
          <p:cNvPr id="32771" name="Rectangle 3">
            <a:extLst>
              <a:ext uri="{FF2B5EF4-FFF2-40B4-BE49-F238E27FC236}">
                <a16:creationId xmlns:a16="http://schemas.microsoft.com/office/drawing/2014/main" id="{767389CD-652C-4939-99D5-23AE575469A1}"/>
              </a:ext>
            </a:extLst>
          </p:cNvPr>
          <p:cNvSpPr>
            <a:spLocks noGrp="1"/>
          </p:cNvSpPr>
          <p:nvPr>
            <p:ph idx="1"/>
          </p:nvPr>
        </p:nvSpPr>
        <p:spPr>
          <a:xfrm>
            <a:off x="755650" y="1428750"/>
            <a:ext cx="7772400" cy="4114800"/>
          </a:xfrm>
          <a:ln>
            <a:miter/>
          </a:ln>
        </p:spPr>
        <p:txBody>
          <a:bodyPr/>
          <a:lstStyle/>
          <a:p>
            <a:pPr>
              <a:lnSpc>
                <a:spcPct val="170000"/>
              </a:lnSpc>
            </a:pPr>
            <a:r>
              <a:rPr lang="zh-CN" altLang="en-US" sz="2400" noProof="1"/>
              <a:t>数据库应用程序的设计应该与数据设计并行进行</a:t>
            </a:r>
          </a:p>
          <a:p>
            <a:pPr marL="0" indent="0">
              <a:lnSpc>
                <a:spcPct val="170000"/>
              </a:lnSpc>
              <a:buFont typeface="Wingdings" panose="05000000000000000000" pitchFamily="2" charset="2"/>
              <a:buNone/>
            </a:pPr>
            <a:endParaRPr lang="zh-CN" altLang="en-US" sz="2400" noProof="1"/>
          </a:p>
          <a:p>
            <a:pPr>
              <a:lnSpc>
                <a:spcPct val="170000"/>
              </a:lnSpc>
            </a:pPr>
            <a:r>
              <a:rPr lang="zh-CN" altLang="en-US" sz="2400" noProof="1"/>
              <a:t>应用程序的设计、编码和调试的方法、步骤在</a:t>
            </a:r>
            <a:r>
              <a:rPr lang="zh-CN" altLang="en-US" sz="2400" noProof="1">
                <a:solidFill>
                  <a:srgbClr val="0066FF"/>
                </a:solidFill>
              </a:rPr>
              <a:t>软件工程</a:t>
            </a:r>
            <a:r>
              <a:rPr lang="zh-CN" altLang="en-US" sz="2400" noProof="1"/>
              <a:t>等课程中有详细讲解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8C3D6BC-8709-4D07-A26D-AEE18F67E57B}"/>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20482" name="Rectangle 3">
            <a:extLst>
              <a:ext uri="{FF2B5EF4-FFF2-40B4-BE49-F238E27FC236}">
                <a16:creationId xmlns:a16="http://schemas.microsoft.com/office/drawing/2014/main" id="{D235D565-73C2-4352-9CA9-EE13073DF3CF}"/>
              </a:ext>
            </a:extLst>
          </p:cNvPr>
          <p:cNvSpPr>
            <a:spLocks noGrp="1" noChangeArrowheads="1"/>
          </p:cNvSpPr>
          <p:nvPr>
            <p:ph type="body" idx="4294967295"/>
          </p:nvPr>
        </p:nvSpPr>
        <p:spPr>
          <a:xfrm>
            <a:off x="684213" y="1339850"/>
            <a:ext cx="8002587" cy="4854575"/>
          </a:xfrm>
        </p:spPr>
        <p:txBody>
          <a:bodyPr/>
          <a:lstStyle/>
          <a:p>
            <a:pPr marL="0" indent="0">
              <a:lnSpc>
                <a:spcPct val="150000"/>
              </a:lnSpc>
              <a:buFont typeface="Wingdings" panose="05000000000000000000" pitchFamily="2" charset="2"/>
              <a:buNone/>
            </a:pPr>
            <a:r>
              <a:rPr lang="en-US" altLang="zh-CN"/>
              <a:t>7.6.1 </a:t>
            </a:r>
            <a:r>
              <a:rPr lang="zh-CN" altLang="en-US"/>
              <a:t>数据的载入和应用程序的调试</a:t>
            </a:r>
            <a:endParaRPr lang="en-US" altLang="zh-CN"/>
          </a:p>
          <a:p>
            <a:pPr marL="0" indent="0">
              <a:lnSpc>
                <a:spcPct val="150000"/>
              </a:lnSpc>
              <a:buFont typeface="Wingdings" panose="05000000000000000000" pitchFamily="2" charset="2"/>
              <a:buNone/>
            </a:pPr>
            <a:r>
              <a:rPr lang="en-US" altLang="zh-CN">
                <a:solidFill>
                  <a:srgbClr val="00B050"/>
                </a:solidFill>
              </a:rPr>
              <a:t>7.6.2 </a:t>
            </a:r>
            <a:r>
              <a:rPr lang="zh-CN" altLang="en-US">
                <a:solidFill>
                  <a:srgbClr val="00B050"/>
                </a:solidFill>
              </a:rPr>
              <a:t>数据库的试运行</a:t>
            </a:r>
            <a:endParaRPr lang="en-US" altLang="zh-CN">
              <a:solidFill>
                <a:srgbClr val="00B050"/>
              </a:solidFill>
            </a:endParaRPr>
          </a:p>
          <a:p>
            <a:pPr marL="0" indent="0">
              <a:lnSpc>
                <a:spcPct val="150000"/>
              </a:lnSpc>
              <a:buFont typeface="Wingdings" panose="05000000000000000000" pitchFamily="2" charset="2"/>
              <a:buNone/>
            </a:pPr>
            <a:r>
              <a:rPr lang="en-US" altLang="zh-CN"/>
              <a:t>7.6.3 </a:t>
            </a:r>
            <a:r>
              <a:rPr lang="zh-CN" altLang="en-US"/>
              <a:t>数据库的运行和维护</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4EA7C99E-B8E5-4BC3-8B61-9E800AFF61D3}"/>
              </a:ext>
            </a:extLst>
          </p:cNvPr>
          <p:cNvSpPr>
            <a:spLocks noGrp="1" noChangeArrowheads="1"/>
          </p:cNvSpPr>
          <p:nvPr>
            <p:ph type="title" idx="4294967295"/>
          </p:nvPr>
        </p:nvSpPr>
        <p:spPr/>
        <p:txBody>
          <a:bodyPr/>
          <a:lstStyle/>
          <a:p>
            <a:r>
              <a:rPr lang="en-US" altLang="zh-CN" sz="3600"/>
              <a:t>7.6.2  </a:t>
            </a:r>
            <a:r>
              <a:rPr lang="zh-CN" altLang="en-US" sz="3600"/>
              <a:t>数据库的试运行</a:t>
            </a:r>
          </a:p>
        </p:txBody>
      </p:sp>
      <p:sp>
        <p:nvSpPr>
          <p:cNvPr id="21506" name="Rectangle 3">
            <a:extLst>
              <a:ext uri="{FF2B5EF4-FFF2-40B4-BE49-F238E27FC236}">
                <a16:creationId xmlns:a16="http://schemas.microsoft.com/office/drawing/2014/main" id="{E6EBF6FA-65C2-4835-988F-923C81E66A93}"/>
              </a:ext>
            </a:extLst>
          </p:cNvPr>
          <p:cNvSpPr>
            <a:spLocks noGrp="1" noChangeArrowheads="1"/>
          </p:cNvSpPr>
          <p:nvPr>
            <p:ph idx="4294967295"/>
          </p:nvPr>
        </p:nvSpPr>
        <p:spPr>
          <a:xfrm>
            <a:off x="457200" y="1098550"/>
            <a:ext cx="8229600" cy="5024438"/>
          </a:xfrm>
        </p:spPr>
        <p:txBody>
          <a:bodyPr/>
          <a:lstStyle/>
          <a:p>
            <a:pPr>
              <a:lnSpc>
                <a:spcPct val="120000"/>
              </a:lnSpc>
            </a:pPr>
            <a:r>
              <a:rPr lang="zh-CN" altLang="en-US" dirty="0"/>
              <a:t>应用程序调试完成，并且已有一小部分数据入库后，就可以开始对数据库系统进行联合调试，也称</a:t>
            </a:r>
            <a:r>
              <a:rPr lang="zh-CN" altLang="en-US" dirty="0">
                <a:solidFill>
                  <a:srgbClr val="FF0000"/>
                </a:solidFill>
              </a:rPr>
              <a:t>数据库的</a:t>
            </a:r>
            <a:r>
              <a:rPr lang="zh-CN" altLang="en-US" dirty="0">
                <a:solidFill>
                  <a:srgbClr val="FF0000"/>
                </a:solidFill>
                <a:highlight>
                  <a:srgbClr val="FFFF00"/>
                </a:highlight>
              </a:rPr>
              <a:t>试运行</a:t>
            </a:r>
            <a:r>
              <a:rPr lang="zh-CN" altLang="en-US" dirty="0"/>
              <a:t>。</a:t>
            </a:r>
          </a:p>
          <a:p>
            <a:pPr>
              <a:lnSpc>
                <a:spcPct val="120000"/>
              </a:lnSpc>
            </a:pPr>
            <a:r>
              <a:rPr lang="zh-CN" altLang="en-US" dirty="0"/>
              <a:t>主要工作包括：</a:t>
            </a:r>
          </a:p>
          <a:p>
            <a:pPr lvl="1">
              <a:lnSpc>
                <a:spcPct val="120000"/>
              </a:lnSpc>
            </a:pPr>
            <a:r>
              <a:rPr lang="zh-CN" altLang="en-US" dirty="0">
                <a:solidFill>
                  <a:srgbClr val="0066FF"/>
                </a:solidFill>
              </a:rPr>
              <a:t>功能测试</a:t>
            </a:r>
            <a:r>
              <a:rPr lang="zh-CN" altLang="en-US" dirty="0"/>
              <a:t>：实际运行应用程序，执行对数据库的各种操作，测试应用程序的各种功能。</a:t>
            </a:r>
          </a:p>
          <a:p>
            <a:pPr lvl="1">
              <a:lnSpc>
                <a:spcPct val="120000"/>
              </a:lnSpc>
            </a:pPr>
            <a:r>
              <a:rPr lang="zh-CN" altLang="en-US" dirty="0">
                <a:solidFill>
                  <a:srgbClr val="0066FF"/>
                </a:solidFill>
              </a:rPr>
              <a:t>性能测试</a:t>
            </a:r>
            <a:r>
              <a:rPr lang="zh-CN" altLang="en-US" dirty="0"/>
              <a:t>：测量系统的性能指标，分析是否符合设计目标。</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21B175CD-2F26-491F-A2E8-DED2E90DC600}"/>
              </a:ext>
            </a:extLst>
          </p:cNvPr>
          <p:cNvSpPr>
            <a:spLocks noGrp="1" noChangeArrowheads="1"/>
          </p:cNvSpPr>
          <p:nvPr>
            <p:ph type="title" idx="4294967295"/>
          </p:nvPr>
        </p:nvSpPr>
        <p:spPr/>
        <p:txBody>
          <a:bodyPr/>
          <a:lstStyle/>
          <a:p>
            <a:r>
              <a:rPr lang="zh-CN" altLang="en-US"/>
              <a:t>第七章  数据库设计</a:t>
            </a:r>
          </a:p>
        </p:txBody>
      </p:sp>
      <p:sp>
        <p:nvSpPr>
          <p:cNvPr id="4098" name="Rectangle 3">
            <a:extLst>
              <a:ext uri="{FF2B5EF4-FFF2-40B4-BE49-F238E27FC236}">
                <a16:creationId xmlns:a16="http://schemas.microsoft.com/office/drawing/2014/main" id="{94B8812F-5EB3-46FF-BD08-AC22317A6753}"/>
              </a:ext>
            </a:extLst>
          </p:cNvPr>
          <p:cNvSpPr>
            <a:spLocks noGrp="1" noChangeArrowheads="1"/>
          </p:cNvSpPr>
          <p:nvPr>
            <p:ph idx="4294967295"/>
          </p:nvPr>
        </p:nvSpPr>
        <p:spPr>
          <a:xfrm>
            <a:off x="827088" y="1098550"/>
            <a:ext cx="7859712"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solidFill>
                  <a:srgbClr val="0066FF"/>
                </a:solidFill>
              </a:rPr>
              <a:t>7.4  </a:t>
            </a:r>
            <a:r>
              <a:rPr lang="zh-CN" altLang="en-US">
                <a:solidFill>
                  <a:srgbClr val="0066FF"/>
                </a:solidFill>
              </a:rPr>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E1D409F-3A4E-4921-B9D2-87FFAB130C98}"/>
              </a:ext>
            </a:extLst>
          </p:cNvPr>
          <p:cNvSpPr>
            <a:spLocks noGrp="1" noChangeArrowheads="1"/>
          </p:cNvSpPr>
          <p:nvPr>
            <p:ph type="title" idx="4294967295"/>
          </p:nvPr>
        </p:nvSpPr>
        <p:spPr/>
        <p:txBody>
          <a:bodyPr/>
          <a:lstStyle/>
          <a:p>
            <a:r>
              <a:rPr lang="zh-CN" altLang="en-US" sz="3600"/>
              <a:t>数据库的试运行（续）</a:t>
            </a:r>
          </a:p>
        </p:txBody>
      </p:sp>
      <p:sp>
        <p:nvSpPr>
          <p:cNvPr id="22530" name="Rectangle 3">
            <a:extLst>
              <a:ext uri="{FF2B5EF4-FFF2-40B4-BE49-F238E27FC236}">
                <a16:creationId xmlns:a16="http://schemas.microsoft.com/office/drawing/2014/main" id="{DD18CBF3-6256-4086-893F-95E696BBA022}"/>
              </a:ext>
            </a:extLst>
          </p:cNvPr>
          <p:cNvSpPr>
            <a:spLocks noGrp="1" noChangeArrowheads="1"/>
          </p:cNvSpPr>
          <p:nvPr>
            <p:ph idx="4294967295"/>
          </p:nvPr>
        </p:nvSpPr>
        <p:spPr>
          <a:xfrm>
            <a:off x="385763" y="1098550"/>
            <a:ext cx="8507412" cy="5097463"/>
          </a:xfrm>
        </p:spPr>
        <p:txBody>
          <a:bodyPr/>
          <a:lstStyle/>
          <a:p>
            <a:pPr>
              <a:lnSpc>
                <a:spcPct val="120000"/>
              </a:lnSpc>
            </a:pPr>
            <a:r>
              <a:rPr lang="zh-CN" altLang="en-US" dirty="0"/>
              <a:t>数据库性能指标的测量</a:t>
            </a:r>
            <a:endParaRPr lang="zh-CN" altLang="en-US" sz="3200" dirty="0"/>
          </a:p>
          <a:p>
            <a:pPr lvl="1">
              <a:lnSpc>
                <a:spcPct val="120000"/>
              </a:lnSpc>
            </a:pPr>
            <a:r>
              <a:rPr lang="zh-CN" altLang="en-US" dirty="0"/>
              <a:t>数据库试运行要实际测量系统的各种性能指标。</a:t>
            </a:r>
          </a:p>
          <a:p>
            <a:pPr lvl="1">
              <a:lnSpc>
                <a:spcPct val="120000"/>
              </a:lnSpc>
            </a:pPr>
            <a:endParaRPr lang="zh-CN" altLang="en-US" dirty="0"/>
          </a:p>
          <a:p>
            <a:pPr lvl="1">
              <a:lnSpc>
                <a:spcPct val="120000"/>
              </a:lnSpc>
            </a:pPr>
            <a:r>
              <a:rPr lang="zh-CN" altLang="en-US" dirty="0"/>
              <a:t>如果结果不符合设计目标，则需要返回物理设计阶段，调整物理结构，修改参数；有时甚至需要返回逻辑设计阶段，调整逻辑结构。</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7EF8B69-0825-40D2-95B3-56418CD39A47}"/>
              </a:ext>
            </a:extLst>
          </p:cNvPr>
          <p:cNvSpPr>
            <a:spLocks noGrp="1" noChangeArrowheads="1"/>
          </p:cNvSpPr>
          <p:nvPr>
            <p:ph type="title" idx="4294967295"/>
          </p:nvPr>
        </p:nvSpPr>
        <p:spPr/>
        <p:txBody>
          <a:bodyPr/>
          <a:lstStyle/>
          <a:p>
            <a:r>
              <a:rPr lang="zh-CN" altLang="en-US" sz="3600"/>
              <a:t>数据库的试运行（续）</a:t>
            </a:r>
          </a:p>
        </p:txBody>
      </p:sp>
      <p:sp>
        <p:nvSpPr>
          <p:cNvPr id="24578" name="Rectangle 3">
            <a:extLst>
              <a:ext uri="{FF2B5EF4-FFF2-40B4-BE49-F238E27FC236}">
                <a16:creationId xmlns:a16="http://schemas.microsoft.com/office/drawing/2014/main" id="{49737EA4-35A2-415C-BBBC-60FE18B874C4}"/>
              </a:ext>
            </a:extLst>
          </p:cNvPr>
          <p:cNvSpPr>
            <a:spLocks noGrp="1" noChangeArrowheads="1"/>
          </p:cNvSpPr>
          <p:nvPr>
            <p:ph idx="4294967295"/>
          </p:nvPr>
        </p:nvSpPr>
        <p:spPr>
          <a:xfrm>
            <a:off x="457200" y="1098550"/>
            <a:ext cx="8362950" cy="5095875"/>
          </a:xfrm>
        </p:spPr>
        <p:txBody>
          <a:bodyPr/>
          <a:lstStyle/>
          <a:p>
            <a:pPr>
              <a:lnSpc>
                <a:spcPct val="120000"/>
              </a:lnSpc>
            </a:pPr>
            <a:r>
              <a:rPr lang="zh-CN" altLang="en-US"/>
              <a:t>数据库的转储和恢复</a:t>
            </a:r>
          </a:p>
          <a:p>
            <a:pPr marL="914400" lvl="1" indent="-457200">
              <a:lnSpc>
                <a:spcPct val="120000"/>
              </a:lnSpc>
              <a:buFont typeface="Wingdings" panose="05000000000000000000" pitchFamily="2" charset="2"/>
              <a:buAutoNum type="arabicPeriod"/>
            </a:pPr>
            <a:r>
              <a:rPr lang="zh-CN" altLang="en-US"/>
              <a:t>在数据库试运行阶段，系统还不稳定，硬、软件故障随时都可能发生</a:t>
            </a:r>
          </a:p>
          <a:p>
            <a:pPr marL="914400" lvl="1" indent="-457200">
              <a:lnSpc>
                <a:spcPct val="120000"/>
              </a:lnSpc>
              <a:buFont typeface="Wingdings" panose="05000000000000000000" pitchFamily="2" charset="2"/>
              <a:buAutoNum type="arabicPeriod"/>
            </a:pPr>
            <a:r>
              <a:rPr lang="zh-CN" altLang="en-US"/>
              <a:t>系统的操作人员对新系统还不熟悉，误操作也不可避免</a:t>
            </a:r>
          </a:p>
          <a:p>
            <a:pPr marL="914400" lvl="1" indent="-457200">
              <a:lnSpc>
                <a:spcPct val="120000"/>
              </a:lnSpc>
              <a:buFont typeface="Wingdings" panose="05000000000000000000" pitchFamily="2" charset="2"/>
              <a:buAutoNum type="arabicPeriod"/>
            </a:pPr>
            <a:r>
              <a:rPr lang="zh-CN" altLang="en-US"/>
              <a:t>因此必须做好数据库的转储和恢复工作，尽量减少对数据库的破坏</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B48F174F-8BE3-4567-A663-4865DDA40EC6}"/>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25602" name="Rectangle 3">
            <a:extLst>
              <a:ext uri="{FF2B5EF4-FFF2-40B4-BE49-F238E27FC236}">
                <a16:creationId xmlns:a16="http://schemas.microsoft.com/office/drawing/2014/main" id="{830B630D-D668-46D8-9240-A2C834BC95A3}"/>
              </a:ext>
            </a:extLst>
          </p:cNvPr>
          <p:cNvSpPr>
            <a:spLocks noGrp="1" noChangeArrowheads="1"/>
          </p:cNvSpPr>
          <p:nvPr>
            <p:ph type="body" idx="4294967295"/>
          </p:nvPr>
        </p:nvSpPr>
        <p:spPr>
          <a:xfrm>
            <a:off x="611188" y="1339850"/>
            <a:ext cx="8075612" cy="4854575"/>
          </a:xfrm>
        </p:spPr>
        <p:txBody>
          <a:bodyPr/>
          <a:lstStyle/>
          <a:p>
            <a:pPr marL="0" indent="0">
              <a:lnSpc>
                <a:spcPct val="150000"/>
              </a:lnSpc>
              <a:buFont typeface="Wingdings" panose="05000000000000000000" pitchFamily="2" charset="2"/>
              <a:buNone/>
            </a:pPr>
            <a:r>
              <a:rPr lang="en-US" altLang="zh-CN"/>
              <a:t>7.6.1 </a:t>
            </a:r>
            <a:r>
              <a:rPr lang="zh-CN" altLang="en-US"/>
              <a:t>数据的载入和应用程序的调试</a:t>
            </a:r>
            <a:endParaRPr lang="en-US" altLang="zh-CN"/>
          </a:p>
          <a:p>
            <a:pPr marL="0" indent="0">
              <a:lnSpc>
                <a:spcPct val="150000"/>
              </a:lnSpc>
              <a:buFont typeface="Wingdings" panose="05000000000000000000" pitchFamily="2" charset="2"/>
              <a:buNone/>
            </a:pPr>
            <a:r>
              <a:rPr lang="en-US" altLang="zh-CN"/>
              <a:t>7.6.2 </a:t>
            </a:r>
            <a:r>
              <a:rPr lang="zh-CN" altLang="en-US"/>
              <a:t>数据库的试运行</a:t>
            </a:r>
            <a:endParaRPr lang="en-US" altLang="zh-CN"/>
          </a:p>
          <a:p>
            <a:pPr marL="0" indent="0">
              <a:lnSpc>
                <a:spcPct val="150000"/>
              </a:lnSpc>
              <a:buFont typeface="Wingdings" panose="05000000000000000000" pitchFamily="2" charset="2"/>
              <a:buNone/>
            </a:pPr>
            <a:r>
              <a:rPr lang="en-US" altLang="zh-CN">
                <a:solidFill>
                  <a:srgbClr val="00B050"/>
                </a:solidFill>
              </a:rPr>
              <a:t>7.6.3 </a:t>
            </a:r>
            <a:r>
              <a:rPr lang="zh-CN" altLang="en-US">
                <a:solidFill>
                  <a:srgbClr val="00B050"/>
                </a:solidFill>
              </a:rPr>
              <a:t>数据库的运行和维护</a:t>
            </a:r>
          </a:p>
        </p:txBody>
      </p:sp>
      <p:sp>
        <p:nvSpPr>
          <p:cNvPr id="25603" name="页脚占位符 4">
            <a:extLst>
              <a:ext uri="{FF2B5EF4-FFF2-40B4-BE49-F238E27FC236}">
                <a16:creationId xmlns:a16="http://schemas.microsoft.com/office/drawing/2014/main" id="{F1CE8DC8-55CA-43FE-ABEB-22B84D332470}"/>
              </a:ext>
            </a:extLst>
          </p:cNvPr>
          <p:cNvSpPr txBox="1">
            <a:spLocks noGrp="1" noChangeArrowheads="1"/>
          </p:cNvSpPr>
          <p:nvPr/>
        </p:nvSpPr>
        <p:spPr bwMode="auto">
          <a:xfrm>
            <a:off x="554355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515E6511-96B7-4F53-A39F-B09079D29C08}"/>
              </a:ext>
            </a:extLst>
          </p:cNvPr>
          <p:cNvSpPr>
            <a:spLocks noGrp="1" noChangeArrowheads="1"/>
          </p:cNvSpPr>
          <p:nvPr>
            <p:ph type="title" idx="4294967295"/>
          </p:nvPr>
        </p:nvSpPr>
        <p:spPr/>
        <p:txBody>
          <a:bodyPr/>
          <a:lstStyle/>
          <a:p>
            <a:r>
              <a:rPr lang="en-US" altLang="zh-CN" sz="3600"/>
              <a:t>7.6.3  </a:t>
            </a:r>
            <a:r>
              <a:rPr lang="zh-CN" altLang="en-US" sz="3600"/>
              <a:t>数据库的运行和维护</a:t>
            </a:r>
          </a:p>
        </p:txBody>
      </p:sp>
      <p:sp>
        <p:nvSpPr>
          <p:cNvPr id="26626" name="Rectangle 3">
            <a:extLst>
              <a:ext uri="{FF2B5EF4-FFF2-40B4-BE49-F238E27FC236}">
                <a16:creationId xmlns:a16="http://schemas.microsoft.com/office/drawing/2014/main" id="{17DB0B15-6DED-4EFE-A5E1-8BB27B73EE95}"/>
              </a:ext>
            </a:extLst>
          </p:cNvPr>
          <p:cNvSpPr>
            <a:spLocks noGrp="1" noChangeArrowheads="1"/>
          </p:cNvSpPr>
          <p:nvPr>
            <p:ph idx="4294967295"/>
          </p:nvPr>
        </p:nvSpPr>
        <p:spPr>
          <a:xfrm>
            <a:off x="457200" y="1098550"/>
            <a:ext cx="8229600" cy="5095875"/>
          </a:xfrm>
        </p:spPr>
        <p:txBody>
          <a:bodyPr/>
          <a:lstStyle/>
          <a:p>
            <a:pPr>
              <a:lnSpc>
                <a:spcPct val="120000"/>
              </a:lnSpc>
              <a:spcBef>
                <a:spcPts val="575"/>
              </a:spcBef>
            </a:pPr>
            <a:r>
              <a:rPr lang="zh-CN" altLang="en-US"/>
              <a:t>在数据库运行阶段，对数据库经常性的维护工作主要是由数据库管理员完成的，包括：</a:t>
            </a:r>
            <a:endParaRPr lang="zh-CN" altLang="en-US" sz="3200"/>
          </a:p>
          <a:p>
            <a:pPr lvl="1">
              <a:lnSpc>
                <a:spcPct val="120000"/>
              </a:lnSpc>
              <a:spcBef>
                <a:spcPts val="575"/>
              </a:spcBef>
              <a:buFont typeface="Wingdings" panose="05000000000000000000" pitchFamily="2" charset="2"/>
              <a:buNone/>
            </a:pPr>
            <a:r>
              <a:rPr lang="en-US" altLang="zh-CN"/>
              <a:t>1. </a:t>
            </a:r>
            <a:r>
              <a:rPr lang="zh-CN" altLang="en-US"/>
              <a:t>数据库的转储和恢复</a:t>
            </a:r>
          </a:p>
          <a:p>
            <a:pPr lvl="1">
              <a:lnSpc>
                <a:spcPct val="120000"/>
              </a:lnSpc>
              <a:spcBef>
                <a:spcPts val="575"/>
              </a:spcBef>
              <a:buFont typeface="Wingdings" panose="05000000000000000000" pitchFamily="2" charset="2"/>
              <a:buNone/>
            </a:pPr>
            <a:r>
              <a:rPr lang="en-US" altLang="zh-CN">
                <a:sym typeface="Arial" panose="020B0604020202020204" pitchFamily="34" charset="0"/>
              </a:rPr>
              <a:t>2. </a:t>
            </a:r>
            <a:r>
              <a:rPr lang="zh-CN" altLang="en-US">
                <a:sym typeface="Arial" panose="020B0604020202020204" pitchFamily="34" charset="0"/>
              </a:rPr>
              <a:t>数据库的安全性、完整性控制</a:t>
            </a:r>
          </a:p>
          <a:p>
            <a:pPr lvl="1">
              <a:lnSpc>
                <a:spcPct val="120000"/>
              </a:lnSpc>
              <a:spcBef>
                <a:spcPts val="575"/>
              </a:spcBef>
              <a:buFont typeface="Wingdings" panose="05000000000000000000" pitchFamily="2" charset="2"/>
              <a:buNone/>
            </a:pPr>
            <a:r>
              <a:rPr lang="en-US" altLang="zh-CN">
                <a:sym typeface="Arial" panose="020B0604020202020204" pitchFamily="34" charset="0"/>
              </a:rPr>
              <a:t>3. </a:t>
            </a:r>
            <a:r>
              <a:rPr lang="zh-CN" altLang="en-US">
                <a:sym typeface="Arial" panose="020B0604020202020204" pitchFamily="34" charset="0"/>
              </a:rPr>
              <a:t>数据库性能的监督、分析和改进</a:t>
            </a:r>
          </a:p>
          <a:p>
            <a:pPr lvl="1">
              <a:lnSpc>
                <a:spcPct val="120000"/>
              </a:lnSpc>
              <a:spcBef>
                <a:spcPts val="575"/>
              </a:spcBef>
              <a:buFont typeface="Wingdings" panose="05000000000000000000" pitchFamily="2" charset="2"/>
              <a:buNone/>
            </a:pPr>
            <a:r>
              <a:rPr lang="en-US" altLang="zh-CN">
                <a:sym typeface="Arial" panose="020B0604020202020204" pitchFamily="34" charset="0"/>
              </a:rPr>
              <a:t>4. </a:t>
            </a:r>
            <a:r>
              <a:rPr lang="zh-CN" altLang="en-US">
                <a:sym typeface="Arial" panose="020B0604020202020204" pitchFamily="34" charset="0"/>
              </a:rPr>
              <a:t>数据库的重组织与重构造</a:t>
            </a: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947C3DCA-3BB4-4B95-86A6-6B84F1097E67}"/>
              </a:ext>
            </a:extLst>
          </p:cNvPr>
          <p:cNvSpPr>
            <a:spLocks noGrp="1" noChangeArrowheads="1"/>
          </p:cNvSpPr>
          <p:nvPr>
            <p:ph type="title" idx="4294967295"/>
          </p:nvPr>
        </p:nvSpPr>
        <p:spPr/>
        <p:txBody>
          <a:bodyPr/>
          <a:lstStyle/>
          <a:p>
            <a:r>
              <a:rPr lang="en-US" altLang="zh-CN" sz="3600"/>
              <a:t>7.7  </a:t>
            </a:r>
            <a:r>
              <a:rPr lang="zh-CN" altLang="en-US" sz="3600"/>
              <a:t>小结</a:t>
            </a:r>
          </a:p>
        </p:txBody>
      </p:sp>
      <p:sp>
        <p:nvSpPr>
          <p:cNvPr id="86018" name="Rectangle 3">
            <a:extLst>
              <a:ext uri="{FF2B5EF4-FFF2-40B4-BE49-F238E27FC236}">
                <a16:creationId xmlns:a16="http://schemas.microsoft.com/office/drawing/2014/main" id="{630D503C-DE70-40BA-B8AA-E172238DA18D}"/>
              </a:ext>
            </a:extLst>
          </p:cNvPr>
          <p:cNvSpPr>
            <a:spLocks noGrp="1"/>
          </p:cNvSpPr>
          <p:nvPr>
            <p:ph idx="4294967295"/>
          </p:nvPr>
        </p:nvSpPr>
        <p:spPr>
          <a:xfrm>
            <a:off x="457200" y="1098550"/>
            <a:ext cx="8229600" cy="5095875"/>
          </a:xfrm>
          <a:ln>
            <a:miter/>
          </a:ln>
        </p:spPr>
        <p:txBody>
          <a:bodyPr/>
          <a:lstStyle/>
          <a:p>
            <a:pPr marL="0" indent="0">
              <a:lnSpc>
                <a:spcPct val="120000"/>
              </a:lnSpc>
              <a:buFont typeface="Wingdings" panose="05000000000000000000" pitchFamily="2" charset="2"/>
              <a:buNone/>
            </a:pPr>
            <a:r>
              <a:rPr lang="en-US" altLang="zh-CN" sz="9600" noProof="1">
                <a:ln w="22225">
                  <a:solidFill>
                    <a:schemeClr val="accent2"/>
                  </a:solidFill>
                  <a:prstDash val="solid"/>
                </a:ln>
                <a:solidFill>
                  <a:schemeClr val="accent2">
                    <a:lumMod val="40000"/>
                    <a:lumOff val="60000"/>
                  </a:schemeClr>
                </a:solidFill>
              </a:rPr>
              <a:t>END</a:t>
            </a:r>
          </a:p>
        </p:txBody>
      </p:sp>
      <p:sp>
        <p:nvSpPr>
          <p:cNvPr id="27651" name="文本框 1">
            <a:extLst>
              <a:ext uri="{FF2B5EF4-FFF2-40B4-BE49-F238E27FC236}">
                <a16:creationId xmlns:a16="http://schemas.microsoft.com/office/drawing/2014/main" id="{9A659690-8F4D-49F6-A05B-85671A7B7EE4}"/>
              </a:ext>
            </a:extLst>
          </p:cNvPr>
          <p:cNvSpPr txBox="1">
            <a:spLocks noChangeArrowheads="1"/>
          </p:cNvSpPr>
          <p:nvPr/>
        </p:nvSpPr>
        <p:spPr bwMode="auto">
          <a:xfrm>
            <a:off x="785813" y="3621088"/>
            <a:ext cx="659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t>作业：课后习题 </a:t>
            </a:r>
            <a:r>
              <a:rPr lang="en-US" altLang="zh-CN" sz="2400" b="1"/>
              <a:t>7</a:t>
            </a:r>
            <a:r>
              <a:rPr lang="zh-CN" altLang="en-US" sz="2400" b="1"/>
              <a:t>、</a:t>
            </a:r>
            <a:r>
              <a:rPr lang="en-US" altLang="zh-CN" sz="2400" b="1"/>
              <a:t>8</a:t>
            </a:r>
            <a:r>
              <a:rPr lang="zh-CN" altLang="en-US" sz="2400" b="1"/>
              <a:t>、</a:t>
            </a:r>
            <a:r>
              <a:rPr lang="en-US" altLang="zh-CN" sz="2400" b="1"/>
              <a:t>10</a:t>
            </a:r>
            <a:r>
              <a:rPr lang="zh-CN" altLang="en-US" sz="2400" b="1"/>
              <a:t>、</a:t>
            </a:r>
            <a:r>
              <a:rPr lang="en-US" altLang="zh-CN" sz="2400" b="1"/>
              <a:t>11</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B5E1E25-01B1-47B0-AB6C-22F9B4AB0328}"/>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5122" name="Rectangle 3">
            <a:extLst>
              <a:ext uri="{FF2B5EF4-FFF2-40B4-BE49-F238E27FC236}">
                <a16:creationId xmlns:a16="http://schemas.microsoft.com/office/drawing/2014/main" id="{0A9F706B-8B0A-476C-961D-EA641287C9F4}"/>
              </a:ext>
            </a:extLst>
          </p:cNvPr>
          <p:cNvSpPr>
            <a:spLocks noGrp="1" noChangeArrowheads="1"/>
          </p:cNvSpPr>
          <p:nvPr>
            <p:ph type="body" idx="4294967295"/>
          </p:nvPr>
        </p:nvSpPr>
        <p:spPr>
          <a:xfrm>
            <a:off x="611188" y="1196975"/>
            <a:ext cx="8075612" cy="4997450"/>
          </a:xfrm>
        </p:spPr>
        <p:txBody>
          <a:bodyPr/>
          <a:lstStyle/>
          <a:p>
            <a:pPr marL="0" indent="0">
              <a:lnSpc>
                <a:spcPct val="150000"/>
              </a:lnSpc>
              <a:buFont typeface="Wingdings" panose="05000000000000000000" pitchFamily="2" charset="2"/>
              <a:buNone/>
            </a:pPr>
            <a:r>
              <a:rPr lang="en-US" altLang="zh-CN">
                <a:solidFill>
                  <a:srgbClr val="00B050"/>
                </a:solidFill>
              </a:rPr>
              <a:t>7.4.1  E-R</a:t>
            </a:r>
            <a:r>
              <a:rPr lang="zh-CN" altLang="en-US">
                <a:solidFill>
                  <a:srgbClr val="00B050"/>
                </a:solidFill>
              </a:rPr>
              <a:t>图向关系模型的转换</a:t>
            </a:r>
          </a:p>
          <a:p>
            <a:pPr marL="0" indent="0">
              <a:lnSpc>
                <a:spcPct val="150000"/>
              </a:lnSpc>
              <a:buFont typeface="Wingdings" panose="05000000000000000000" pitchFamily="2" charset="2"/>
              <a:buNone/>
            </a:pPr>
            <a:r>
              <a:rPr lang="en-US" altLang="zh-CN"/>
              <a:t>7.4.2  </a:t>
            </a:r>
            <a:r>
              <a:rPr lang="zh-CN" altLang="en-US"/>
              <a:t>数据模型的优化</a:t>
            </a:r>
            <a:endParaRPr lang="en-US" altLang="zh-CN"/>
          </a:p>
          <a:p>
            <a:pPr marL="0" indent="0">
              <a:lnSpc>
                <a:spcPct val="150000"/>
              </a:lnSpc>
              <a:buFont typeface="Wingdings" panose="05000000000000000000" pitchFamily="2" charset="2"/>
              <a:buNone/>
            </a:pPr>
            <a:r>
              <a:rPr lang="en-US" altLang="zh-CN"/>
              <a:t>7.4.3  </a:t>
            </a:r>
            <a:r>
              <a:rPr lang="zh-CN" altLang="en-US"/>
              <a:t>设计用户子模式</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1D63081A-A4D9-4AD3-B10E-A71D1F07A7A9}"/>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7170" name="Rectangle 3">
            <a:extLst>
              <a:ext uri="{FF2B5EF4-FFF2-40B4-BE49-F238E27FC236}">
                <a16:creationId xmlns:a16="http://schemas.microsoft.com/office/drawing/2014/main" id="{8B3C27BE-2AD2-49E6-9711-3A162C083119}"/>
              </a:ext>
            </a:extLst>
          </p:cNvPr>
          <p:cNvSpPr>
            <a:spLocks noGrp="1"/>
          </p:cNvSpPr>
          <p:nvPr>
            <p:ph idx="4294967295"/>
          </p:nvPr>
        </p:nvSpPr>
        <p:spPr>
          <a:xfrm>
            <a:off x="457200" y="1098550"/>
            <a:ext cx="8229600" cy="5095875"/>
          </a:xfrm>
          <a:ln>
            <a:miter/>
          </a:ln>
        </p:spPr>
        <p:txBody>
          <a:bodyPr/>
          <a:lstStyle/>
          <a:p>
            <a:pPr>
              <a:lnSpc>
                <a:spcPct val="150000"/>
              </a:lnSpc>
            </a:pPr>
            <a:r>
              <a:rPr lang="zh-CN" altLang="en-US" noProof="1">
                <a:sym typeface="+mn-ea"/>
              </a:rPr>
              <a:t>逻辑结构设计的任务</a:t>
            </a:r>
            <a:endParaRPr lang="zh-CN" altLang="en-US" noProof="1"/>
          </a:p>
          <a:p>
            <a:pPr marL="457200" lvl="1" indent="0">
              <a:lnSpc>
                <a:spcPct val="150000"/>
              </a:lnSpc>
              <a:buFont typeface="Wingdings" panose="05000000000000000000" pitchFamily="2" charset="2"/>
              <a:buNone/>
            </a:pPr>
            <a:r>
              <a:rPr lang="zh-CN" altLang="en-US" sz="2000" noProof="1">
                <a:sym typeface="+mn-ea"/>
              </a:rPr>
              <a:t>把概念模型（</a:t>
            </a:r>
            <a:r>
              <a:rPr lang="en-US" altLang="zh-CN" sz="2000" noProof="1">
                <a:sym typeface="+mn-ea"/>
              </a:rPr>
              <a:t>E-R</a:t>
            </a:r>
            <a:r>
              <a:rPr lang="zh-CN" altLang="en-US" sz="2000" noProof="1">
                <a:sym typeface="+mn-ea"/>
              </a:rPr>
              <a:t>图）转换为关系模型（基本表）</a:t>
            </a:r>
            <a:endParaRPr lang="zh-CN" altLang="en-US" sz="2000" noProof="1"/>
          </a:p>
          <a:p>
            <a:pPr lvl="1">
              <a:lnSpc>
                <a:spcPct val="150000"/>
              </a:lnSpc>
            </a:pPr>
            <a:r>
              <a:rPr lang="en-US" altLang="zh-CN" sz="2000" noProof="1"/>
              <a:t>E-R</a:t>
            </a:r>
            <a:r>
              <a:rPr lang="zh-CN" altLang="en-US" sz="2000" noProof="1"/>
              <a:t>图由实体、属性和联系组成</a:t>
            </a:r>
          </a:p>
          <a:p>
            <a:pPr lvl="1">
              <a:lnSpc>
                <a:spcPct val="150000"/>
              </a:lnSpc>
            </a:pPr>
            <a:r>
              <a:rPr lang="zh-CN" altLang="en-US" sz="2000" noProof="1"/>
              <a:t>关系模型的逻辑结构是一组关系模式的集合</a:t>
            </a:r>
          </a:p>
          <a:p>
            <a:pPr marL="457200" lvl="1" indent="0">
              <a:lnSpc>
                <a:spcPct val="150000"/>
              </a:lnSpc>
              <a:buFont typeface="Wingdings" panose="05000000000000000000" pitchFamily="2" charset="2"/>
              <a:buNone/>
            </a:pPr>
            <a:endParaRPr lang="en-US" altLang="zh-CN" noProof="1">
              <a:solidFill>
                <a:srgbClr val="0066FF"/>
              </a:solidFill>
            </a:endParaRPr>
          </a:p>
          <a:p>
            <a:pPr marL="457200" lvl="1" indent="0">
              <a:lnSpc>
                <a:spcPct val="150000"/>
              </a:lnSpc>
              <a:buFont typeface="Wingdings" panose="05000000000000000000" pitchFamily="2" charset="2"/>
              <a:buNone/>
            </a:pPr>
            <a:r>
              <a:rPr lang="zh-CN" altLang="en-US" noProof="1">
                <a:solidFill>
                  <a:srgbClr val="0066FF"/>
                </a:solidFill>
                <a:highlight>
                  <a:srgbClr val="FFFF00"/>
                </a:highlight>
              </a:rPr>
              <a:t>将</a:t>
            </a:r>
            <a:r>
              <a:rPr lang="en-US" altLang="zh-CN" noProof="1">
                <a:solidFill>
                  <a:srgbClr val="FF0000"/>
                </a:solidFill>
                <a:highlight>
                  <a:srgbClr val="FFFF00"/>
                </a:highlight>
              </a:rPr>
              <a:t>E-R</a:t>
            </a:r>
            <a:r>
              <a:rPr lang="zh-CN" altLang="en-US" noProof="1">
                <a:solidFill>
                  <a:srgbClr val="FF0000"/>
                </a:solidFill>
                <a:highlight>
                  <a:srgbClr val="FFFF00"/>
                </a:highlight>
              </a:rPr>
              <a:t>图</a:t>
            </a:r>
            <a:r>
              <a:rPr lang="zh-CN" altLang="en-US" noProof="1">
                <a:solidFill>
                  <a:srgbClr val="0066FF"/>
                </a:solidFill>
                <a:highlight>
                  <a:srgbClr val="FFFF00"/>
                </a:highlight>
              </a:rPr>
              <a:t>转换为</a:t>
            </a:r>
            <a:r>
              <a:rPr lang="zh-CN" altLang="en-US" noProof="1">
                <a:solidFill>
                  <a:srgbClr val="FF0000"/>
                </a:solidFill>
                <a:highlight>
                  <a:srgbClr val="FFFF00"/>
                </a:highlight>
              </a:rPr>
              <a:t>表</a:t>
            </a:r>
            <a:endParaRPr lang="zh-CN" altLang="en-US" noProof="1">
              <a:solidFill>
                <a:srgbClr val="0066FF"/>
              </a:solidFill>
              <a:highlight>
                <a:srgbClr val="FFFF00"/>
              </a:highligh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2F346659-935B-4E1B-991B-F12B5C7E944B}"/>
              </a:ext>
            </a:extLst>
          </p:cNvPr>
          <p:cNvSpPr>
            <a:spLocks noGrp="1" noChangeArrowheads="1"/>
          </p:cNvSpPr>
          <p:nvPr>
            <p:ph type="title" idx="4294967295"/>
          </p:nvPr>
        </p:nvSpPr>
        <p:spPr/>
        <p:txBody>
          <a:bodyPr/>
          <a:lstStyle/>
          <a:p>
            <a:r>
              <a:rPr lang="zh-CN" altLang="en-US" sz="3600">
                <a:sym typeface="Arial" panose="020B0604020202020204" pitchFamily="34" charset="0"/>
              </a:rPr>
              <a:t>转换原则</a:t>
            </a:r>
            <a:endParaRPr lang="zh-CN" altLang="en-US" sz="3600"/>
          </a:p>
        </p:txBody>
      </p:sp>
      <p:sp>
        <p:nvSpPr>
          <p:cNvPr id="8194" name="Rectangle 3">
            <a:extLst>
              <a:ext uri="{FF2B5EF4-FFF2-40B4-BE49-F238E27FC236}">
                <a16:creationId xmlns:a16="http://schemas.microsoft.com/office/drawing/2014/main" id="{E278B2B2-6478-4D18-8E80-FC962DE34EB2}"/>
              </a:ext>
            </a:extLst>
          </p:cNvPr>
          <p:cNvSpPr>
            <a:spLocks noGrp="1"/>
          </p:cNvSpPr>
          <p:nvPr>
            <p:ph idx="4294967295"/>
          </p:nvPr>
        </p:nvSpPr>
        <p:spPr>
          <a:xfrm>
            <a:off x="457200" y="1098550"/>
            <a:ext cx="8229600" cy="5095875"/>
          </a:xfrm>
          <a:ln>
            <a:miter/>
          </a:ln>
        </p:spPr>
        <p:txBody>
          <a:bodyPr/>
          <a:lstStyle/>
          <a:p>
            <a:pPr>
              <a:lnSpc>
                <a:spcPct val="150000"/>
              </a:lnSpc>
              <a:buFont typeface="Wingdings" panose="05000000000000000000" pitchFamily="2" charset="2"/>
              <a:buNone/>
            </a:pPr>
            <a:r>
              <a:rPr lang="en-US" altLang="zh-CN" noProof="1">
                <a:solidFill>
                  <a:srgbClr val="0066FF"/>
                </a:solidFill>
              </a:rPr>
              <a:t>1. </a:t>
            </a:r>
            <a:r>
              <a:rPr lang="zh-CN" altLang="en-US" noProof="1">
                <a:solidFill>
                  <a:srgbClr val="0066FF"/>
                </a:solidFill>
              </a:rPr>
              <a:t>实体</a:t>
            </a:r>
          </a:p>
          <a:p>
            <a:pPr>
              <a:lnSpc>
                <a:spcPct val="150000"/>
              </a:lnSpc>
              <a:buFont typeface="Wingdings" panose="05000000000000000000" pitchFamily="2" charset="2"/>
              <a:buNone/>
            </a:pPr>
            <a:r>
              <a:rPr lang="en-US" altLang="zh-CN" noProof="1"/>
              <a:t>    </a:t>
            </a:r>
            <a:r>
              <a:rPr lang="zh-CN" altLang="en-US" sz="2000" noProof="1"/>
              <a:t>一个实体转换为一个关系模式。</a:t>
            </a:r>
          </a:p>
          <a:p>
            <a:pPr>
              <a:lnSpc>
                <a:spcPct val="120000"/>
              </a:lnSpc>
              <a:buFont typeface="Wingdings" panose="05000000000000000000" pitchFamily="2" charset="2"/>
              <a:buNone/>
            </a:pPr>
            <a:r>
              <a:rPr lang="en-US" altLang="zh-CN" noProof="1">
                <a:solidFill>
                  <a:srgbClr val="0066FF"/>
                </a:solidFill>
                <a:sym typeface="+mn-ea"/>
              </a:rPr>
              <a:t>2. </a:t>
            </a:r>
            <a:r>
              <a:rPr lang="zh-CN" altLang="en-US" noProof="1">
                <a:solidFill>
                  <a:srgbClr val="0066FF"/>
                </a:solidFill>
                <a:sym typeface="+mn-ea"/>
              </a:rPr>
              <a:t>联系</a:t>
            </a:r>
          </a:p>
          <a:p>
            <a:pPr marL="40005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1</a:t>
            </a:r>
            <a:r>
              <a:rPr lang="zh-CN" altLang="en-US" sz="2000" noProof="1">
                <a:sym typeface="+mn-ea"/>
              </a:rPr>
              <a:t>） 一个</a:t>
            </a:r>
            <a:r>
              <a:rPr lang="en-US" altLang="zh-CN" sz="2000" noProof="1">
                <a:highlight>
                  <a:srgbClr val="FFFF00"/>
                </a:highlight>
                <a:sym typeface="+mn-ea"/>
              </a:rPr>
              <a:t>1:1</a:t>
            </a:r>
            <a:r>
              <a:rPr lang="zh-CN" altLang="en-US" sz="2000" noProof="1">
                <a:highlight>
                  <a:srgbClr val="FFFF00"/>
                </a:highlight>
                <a:sym typeface="+mn-ea"/>
              </a:rPr>
              <a:t>联系</a:t>
            </a:r>
            <a:r>
              <a:rPr lang="zh-CN" altLang="en-US" sz="2000" noProof="1">
                <a:sym typeface="+mn-ea"/>
              </a:rPr>
              <a:t>可以转换为一个独立的关系模式，也可以与任意一端对应的关系模式合并。</a:t>
            </a:r>
            <a:endParaRPr lang="zh-CN" altLang="en-US" sz="2000" noProof="1"/>
          </a:p>
          <a:p>
            <a:pPr marL="40005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2</a:t>
            </a:r>
            <a:r>
              <a:rPr lang="zh-CN" altLang="en-US" sz="2000" noProof="1">
                <a:sym typeface="+mn-ea"/>
              </a:rPr>
              <a:t>）一个</a:t>
            </a:r>
            <a:r>
              <a:rPr lang="en-US" altLang="zh-CN" sz="2000" noProof="1">
                <a:highlight>
                  <a:srgbClr val="FFFF00"/>
                </a:highlight>
                <a:sym typeface="+mn-ea"/>
              </a:rPr>
              <a:t>1:</a:t>
            </a:r>
            <a:r>
              <a:rPr lang="en-US" altLang="zh-CN" sz="2000" i="1" noProof="1">
                <a:highlight>
                  <a:srgbClr val="FFFF00"/>
                </a:highlight>
                <a:sym typeface="+mn-ea"/>
              </a:rPr>
              <a:t>n</a:t>
            </a:r>
            <a:r>
              <a:rPr lang="zh-CN" altLang="en-US" sz="2000" noProof="1">
                <a:highlight>
                  <a:srgbClr val="FFFF00"/>
                </a:highlight>
                <a:sym typeface="+mn-ea"/>
              </a:rPr>
              <a:t>联系</a:t>
            </a:r>
            <a:r>
              <a:rPr lang="zh-CN" altLang="en-US" sz="2000" noProof="1">
                <a:sym typeface="+mn-ea"/>
              </a:rPr>
              <a:t>可以转换为一个独立的关系模式，也可以与</a:t>
            </a:r>
            <a:r>
              <a:rPr lang="en-US" altLang="zh-CN" sz="2000" noProof="1">
                <a:sym typeface="+mn-ea"/>
              </a:rPr>
              <a:t>n</a:t>
            </a:r>
            <a:r>
              <a:rPr lang="zh-CN" altLang="en-US" sz="2000" noProof="1">
                <a:sym typeface="+mn-ea"/>
              </a:rPr>
              <a:t>端对应的关系模式合并。</a:t>
            </a:r>
          </a:p>
          <a:p>
            <a:pPr marL="400050" lvl="1" indent="0">
              <a:lnSpc>
                <a:spcPct val="150000"/>
              </a:lnSpc>
              <a:buFont typeface="Wingdings" panose="05000000000000000000" pitchFamily="2" charset="2"/>
              <a:buNone/>
              <a:defRPr/>
            </a:pPr>
            <a:r>
              <a:rPr lang="zh-CN" altLang="en-US" sz="2000" dirty="0">
                <a:sym typeface="+mn-ea"/>
              </a:rPr>
              <a:t>（</a:t>
            </a:r>
            <a:r>
              <a:rPr lang="en-US" altLang="zh-CN" sz="2000" dirty="0">
                <a:sym typeface="+mn-ea"/>
              </a:rPr>
              <a:t>3</a:t>
            </a:r>
            <a:r>
              <a:rPr lang="zh-CN" altLang="en-US" sz="2000" dirty="0">
                <a:sym typeface="+mn-ea"/>
              </a:rPr>
              <a:t>）一个</a:t>
            </a:r>
            <a:r>
              <a:rPr lang="en-US" altLang="zh-CN" sz="2000" i="1" dirty="0">
                <a:highlight>
                  <a:srgbClr val="FFFF00"/>
                </a:highlight>
                <a:sym typeface="+mn-ea"/>
              </a:rPr>
              <a:t>m:n</a:t>
            </a:r>
            <a:r>
              <a:rPr lang="zh-CN" altLang="en-US" sz="2000" dirty="0">
                <a:highlight>
                  <a:srgbClr val="FFFF00"/>
                </a:highlight>
                <a:sym typeface="+mn-ea"/>
              </a:rPr>
              <a:t>联系</a:t>
            </a:r>
            <a:r>
              <a:rPr lang="zh-CN" altLang="en-US" sz="2000" dirty="0">
                <a:sym typeface="+mn-ea"/>
              </a:rPr>
              <a:t>转换为一个关系模式</a:t>
            </a:r>
          </a:p>
          <a:p>
            <a:pPr marL="400050" lvl="1" indent="0">
              <a:lnSpc>
                <a:spcPct val="150000"/>
              </a:lnSpc>
              <a:buFont typeface="Wingdings" panose="05000000000000000000" pitchFamily="2" charset="2"/>
              <a:buNone/>
              <a:defRPr/>
            </a:pPr>
            <a:r>
              <a:rPr lang="zh-CN" altLang="en-US" sz="2000" noProof="1">
                <a:sym typeface="+mn-ea"/>
              </a:rPr>
              <a:t>（</a:t>
            </a:r>
            <a:r>
              <a:rPr lang="en-US" altLang="zh-CN" sz="2000" noProof="1">
                <a:sym typeface="+mn-ea"/>
              </a:rPr>
              <a:t>4</a:t>
            </a:r>
            <a:r>
              <a:rPr lang="zh-CN" altLang="en-US" sz="2000" noProof="1">
                <a:sym typeface="+mn-ea"/>
              </a:rPr>
              <a:t>）</a:t>
            </a:r>
            <a:r>
              <a:rPr lang="zh-CN" altLang="en-US" sz="2000" noProof="1">
                <a:highlight>
                  <a:srgbClr val="FFFF00"/>
                </a:highlight>
                <a:sym typeface="+mn-ea"/>
              </a:rPr>
              <a:t>三个或三个以上实体间的一个多元联系</a:t>
            </a:r>
            <a:r>
              <a:rPr lang="zh-CN" altLang="en-US" sz="2000" noProof="1">
                <a:sym typeface="+mn-ea"/>
              </a:rPr>
              <a:t>转换为一个关系模式。</a:t>
            </a:r>
          </a:p>
          <a:p>
            <a:pPr marL="400050" lvl="1" indent="0">
              <a:lnSpc>
                <a:spcPct val="150000"/>
              </a:lnSpc>
              <a:buFont typeface="Wingdings" panose="05000000000000000000" pitchFamily="2" charset="2"/>
              <a:buNone/>
              <a:defRPr/>
            </a:pPr>
            <a:r>
              <a:rPr lang="zh-CN" altLang="en-US" sz="2000" dirty="0">
                <a:sym typeface="+mn-ea"/>
              </a:rPr>
              <a:t>（</a:t>
            </a:r>
            <a:r>
              <a:rPr lang="en-US" altLang="zh-CN" sz="2000" dirty="0">
                <a:sym typeface="+mn-ea"/>
              </a:rPr>
              <a:t>5</a:t>
            </a:r>
            <a:r>
              <a:rPr lang="zh-CN" altLang="en-US" sz="2000" dirty="0">
                <a:sym typeface="+mn-ea"/>
              </a:rPr>
              <a:t>）</a:t>
            </a:r>
            <a:r>
              <a:rPr lang="zh-CN" altLang="en-US" sz="2000" dirty="0">
                <a:highlight>
                  <a:srgbClr val="FFFF00"/>
                </a:highlight>
                <a:sym typeface="+mn-ea"/>
              </a:rPr>
              <a:t>具有相同码的关系模式</a:t>
            </a:r>
            <a:r>
              <a:rPr lang="zh-CN" altLang="en-US" sz="2000" dirty="0">
                <a:sym typeface="+mn-ea"/>
              </a:rPr>
              <a:t>可合并</a:t>
            </a:r>
            <a:endParaRPr lang="zh-CN" altLang="en-US" sz="2000" noProof="1"/>
          </a:p>
          <a:p>
            <a:pPr lvl="1"/>
            <a:endParaRPr lang="zh-CN" altLang="en-US" noProof="1"/>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CDB7A439-9D48-4E9D-8059-3B0E27A0515E}"/>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pic>
        <p:nvPicPr>
          <p:cNvPr id="8194" name="Picture 3">
            <a:extLst>
              <a:ext uri="{FF2B5EF4-FFF2-40B4-BE49-F238E27FC236}">
                <a16:creationId xmlns:a16="http://schemas.microsoft.com/office/drawing/2014/main" id="{B20CE076-4AE8-45AC-A46E-E914D10B8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836613"/>
            <a:ext cx="68199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C30D569-B162-4C09-9C42-C1E63C7210B5}"/>
              </a:ext>
            </a:extLst>
          </p:cNvPr>
          <p:cNvSpPr txBox="1"/>
          <p:nvPr/>
        </p:nvSpPr>
        <p:spPr>
          <a:xfrm>
            <a:off x="1116013" y="3500438"/>
            <a:ext cx="6802437" cy="2722562"/>
          </a:xfrm>
          <a:prstGeom prst="rect">
            <a:avLst/>
          </a:prstGeom>
          <a:noFill/>
        </p:spPr>
        <p:txBody>
          <a:bodyPr>
            <a:spAutoFit/>
          </a:bodyPr>
          <a:lstStyle/>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部门（</a:t>
            </a:r>
            <a:r>
              <a:rPr lang="zh-CN" altLang="zh-CN" b="1" u="sng" kern="0" dirty="0">
                <a:solidFill>
                  <a:srgbClr val="0066FF"/>
                </a:solidFill>
                <a:latin typeface="+mn-lt"/>
                <a:ea typeface="+mn-ea"/>
                <a:sym typeface="+mn-ea"/>
              </a:rPr>
              <a:t>部门号</a:t>
            </a:r>
            <a:r>
              <a:rPr lang="zh-CN" altLang="zh-CN" b="1" kern="0" dirty="0">
                <a:solidFill>
                  <a:srgbClr val="0066FF"/>
                </a:solidFill>
                <a:latin typeface="+mn-lt"/>
                <a:ea typeface="+mn-ea"/>
                <a:sym typeface="+mn-ea"/>
              </a:rPr>
              <a:t>，部门名，经理的职工号，…）</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职工（</a:t>
            </a:r>
            <a:r>
              <a:rPr lang="zh-CN" altLang="zh-CN" b="1" u="sng" kern="0" dirty="0">
                <a:solidFill>
                  <a:srgbClr val="0066FF"/>
                </a:solidFill>
                <a:latin typeface="+mn-lt"/>
                <a:ea typeface="+mn-ea"/>
                <a:sym typeface="+mn-ea"/>
              </a:rPr>
              <a:t>职工号</a:t>
            </a:r>
            <a:r>
              <a:rPr lang="zh-CN" altLang="zh-CN" b="1" kern="0" dirty="0">
                <a:solidFill>
                  <a:srgbClr val="0066FF"/>
                </a:solidFill>
                <a:latin typeface="+mn-lt"/>
                <a:ea typeface="+mn-ea"/>
                <a:sym typeface="+mn-ea"/>
              </a:rPr>
              <a:t>、部门号，职工名，职务，…）</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产品（</a:t>
            </a:r>
            <a:r>
              <a:rPr lang="zh-CN" altLang="zh-CN" b="1" u="sng" kern="0" dirty="0">
                <a:solidFill>
                  <a:srgbClr val="0066FF"/>
                </a:solidFill>
                <a:latin typeface="+mn-lt"/>
                <a:ea typeface="+mn-ea"/>
                <a:sym typeface="+mn-ea"/>
              </a:rPr>
              <a:t>产品号</a:t>
            </a:r>
            <a:r>
              <a:rPr lang="zh-CN" altLang="zh-CN" b="1" kern="0" dirty="0">
                <a:solidFill>
                  <a:srgbClr val="0066FF"/>
                </a:solidFill>
                <a:latin typeface="+mn-lt"/>
                <a:ea typeface="+mn-ea"/>
                <a:sym typeface="+mn-ea"/>
              </a:rPr>
              <a:t>，产品名，产品组长的职工号，…）</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供应商（</a:t>
            </a:r>
            <a:r>
              <a:rPr lang="zh-CN" altLang="zh-CN" b="1" u="sng" kern="0" dirty="0">
                <a:solidFill>
                  <a:srgbClr val="0066FF"/>
                </a:solidFill>
                <a:latin typeface="+mn-lt"/>
                <a:ea typeface="+mn-ea"/>
                <a:sym typeface="+mn-ea"/>
              </a:rPr>
              <a:t>供应商号</a:t>
            </a:r>
            <a:r>
              <a:rPr lang="zh-CN" altLang="zh-CN" b="1" kern="0" dirty="0">
                <a:solidFill>
                  <a:srgbClr val="0066FF"/>
                </a:solidFill>
                <a:latin typeface="+mn-lt"/>
                <a:ea typeface="+mn-ea"/>
                <a:sym typeface="+mn-ea"/>
              </a:rPr>
              <a:t>，姓名，…）</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零件（</a:t>
            </a:r>
            <a:r>
              <a:rPr lang="zh-CN" altLang="zh-CN" b="1" u="sng" kern="0" dirty="0">
                <a:solidFill>
                  <a:srgbClr val="0066FF"/>
                </a:solidFill>
                <a:latin typeface="+mn-lt"/>
                <a:ea typeface="+mn-ea"/>
                <a:sym typeface="+mn-ea"/>
              </a:rPr>
              <a:t>零件号</a:t>
            </a:r>
            <a:r>
              <a:rPr lang="zh-CN" altLang="zh-CN" b="1" kern="0" dirty="0">
                <a:solidFill>
                  <a:srgbClr val="0066FF"/>
                </a:solidFill>
                <a:latin typeface="+mn-lt"/>
                <a:ea typeface="+mn-ea"/>
                <a:sym typeface="+mn-ea"/>
              </a:rPr>
              <a:t>，零件名，…）</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FF0000"/>
                </a:solidFill>
                <a:latin typeface="+mn-lt"/>
                <a:ea typeface="+mn-ea"/>
                <a:sym typeface="+mn-ea"/>
              </a:rPr>
              <a:t>职工工作（</a:t>
            </a:r>
            <a:r>
              <a:rPr lang="zh-CN" altLang="zh-CN" b="1" u="sng" kern="0" dirty="0">
                <a:solidFill>
                  <a:srgbClr val="FF0000"/>
                </a:solidFill>
                <a:latin typeface="+mn-lt"/>
                <a:ea typeface="+mn-ea"/>
                <a:sym typeface="+mn-ea"/>
              </a:rPr>
              <a:t>职工号，产品号</a:t>
            </a:r>
            <a:r>
              <a:rPr lang="zh-CN" altLang="zh-CN" b="1" kern="0" dirty="0">
                <a:solidFill>
                  <a:srgbClr val="FF0000"/>
                </a:solidFill>
                <a:latin typeface="+mn-lt"/>
                <a:ea typeface="+mn-ea"/>
                <a:sym typeface="+mn-ea"/>
              </a:rPr>
              <a:t>，工作天数，…）</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FF0000"/>
                </a:solidFill>
                <a:latin typeface="+mn-lt"/>
                <a:ea typeface="+mn-ea"/>
                <a:sym typeface="+mn-ea"/>
              </a:rPr>
              <a:t>供应（</a:t>
            </a:r>
            <a:r>
              <a:rPr lang="zh-CN" altLang="zh-CN" b="1" u="sng" kern="0" dirty="0">
                <a:solidFill>
                  <a:srgbClr val="FF0000"/>
                </a:solidFill>
                <a:latin typeface="+mn-lt"/>
                <a:ea typeface="+mn-ea"/>
                <a:sym typeface="+mn-ea"/>
              </a:rPr>
              <a:t>产品号，供应商号，零件号</a:t>
            </a:r>
            <a:r>
              <a:rPr lang="zh-CN" altLang="zh-CN" b="1" kern="0" dirty="0">
                <a:solidFill>
                  <a:srgbClr val="FF0000"/>
                </a:solidFill>
                <a:latin typeface="+mn-lt"/>
                <a:ea typeface="+mn-ea"/>
                <a:sym typeface="+mn-ea"/>
              </a:rPr>
              <a:t>，供应量）</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A7002527-EBD4-4C7E-AA6B-875AF56B7E74}"/>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9218" name="Rectangle 3">
            <a:extLst>
              <a:ext uri="{FF2B5EF4-FFF2-40B4-BE49-F238E27FC236}">
                <a16:creationId xmlns:a16="http://schemas.microsoft.com/office/drawing/2014/main" id="{B3D55E60-EC8D-4F1B-AB7E-0C50CE50B4A6}"/>
              </a:ext>
            </a:extLst>
          </p:cNvPr>
          <p:cNvSpPr>
            <a:spLocks noGrp="1" noChangeArrowheads="1"/>
          </p:cNvSpPr>
          <p:nvPr>
            <p:ph type="body" idx="4294967295"/>
          </p:nvPr>
        </p:nvSpPr>
        <p:spPr>
          <a:xfrm>
            <a:off x="755650" y="1339850"/>
            <a:ext cx="7931150" cy="4854575"/>
          </a:xfrm>
        </p:spPr>
        <p:txBody>
          <a:bodyPr/>
          <a:lstStyle/>
          <a:p>
            <a:pPr marL="0" indent="0">
              <a:lnSpc>
                <a:spcPct val="150000"/>
              </a:lnSpc>
              <a:buFont typeface="Wingdings" panose="05000000000000000000" pitchFamily="2" charset="2"/>
              <a:buNone/>
            </a:pPr>
            <a:r>
              <a:rPr lang="en-US" altLang="zh-CN"/>
              <a:t>7.4.1  E-R</a:t>
            </a:r>
            <a:r>
              <a:rPr lang="zh-CN" altLang="en-US"/>
              <a:t>图向关系模型的转换</a:t>
            </a:r>
          </a:p>
          <a:p>
            <a:pPr marL="0" indent="0">
              <a:lnSpc>
                <a:spcPct val="150000"/>
              </a:lnSpc>
              <a:buFont typeface="Wingdings" panose="05000000000000000000" pitchFamily="2" charset="2"/>
              <a:buNone/>
            </a:pPr>
            <a:r>
              <a:rPr lang="en-US" altLang="zh-CN">
                <a:solidFill>
                  <a:srgbClr val="00B050"/>
                </a:solidFill>
              </a:rPr>
              <a:t>7.4.2  </a:t>
            </a:r>
            <a:r>
              <a:rPr lang="zh-CN" altLang="en-US">
                <a:solidFill>
                  <a:srgbClr val="00B050"/>
                </a:solidFill>
              </a:rPr>
              <a:t>数据模型的优化</a:t>
            </a:r>
            <a:endParaRPr lang="en-US" altLang="zh-CN">
              <a:solidFill>
                <a:srgbClr val="00B050"/>
              </a:solidFill>
            </a:endParaRPr>
          </a:p>
          <a:p>
            <a:pPr marL="0" indent="0">
              <a:lnSpc>
                <a:spcPct val="150000"/>
              </a:lnSpc>
              <a:buFont typeface="Wingdings" panose="05000000000000000000" pitchFamily="2" charset="2"/>
              <a:buNone/>
            </a:pPr>
            <a:r>
              <a:rPr lang="en-US" altLang="zh-CN"/>
              <a:t>7.4.3  </a:t>
            </a:r>
            <a:r>
              <a:rPr lang="zh-CN" altLang="en-US"/>
              <a:t>设计用户子模式</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B4D2CA92-4C48-4D54-B54F-8D4F2FE72951}"/>
              </a:ext>
            </a:extLst>
          </p:cNvPr>
          <p:cNvSpPr>
            <a:spLocks noGrp="1" noChangeArrowheads="1"/>
          </p:cNvSpPr>
          <p:nvPr>
            <p:ph type="title" idx="4294967295"/>
          </p:nvPr>
        </p:nvSpPr>
        <p:spPr/>
        <p:txBody>
          <a:bodyPr/>
          <a:lstStyle/>
          <a:p>
            <a:r>
              <a:rPr lang="en-US" altLang="zh-CN" sz="3600"/>
              <a:t>7.4.2  </a:t>
            </a:r>
            <a:r>
              <a:rPr lang="zh-CN" altLang="en-US" sz="3600"/>
              <a:t>数据模型的优化</a:t>
            </a:r>
          </a:p>
        </p:txBody>
      </p:sp>
      <p:sp>
        <p:nvSpPr>
          <p:cNvPr id="10242" name="Rectangle 3">
            <a:extLst>
              <a:ext uri="{FF2B5EF4-FFF2-40B4-BE49-F238E27FC236}">
                <a16:creationId xmlns:a16="http://schemas.microsoft.com/office/drawing/2014/main" id="{5BF45376-F46D-4698-BA0C-757B229F6ACD}"/>
              </a:ext>
            </a:extLst>
          </p:cNvPr>
          <p:cNvSpPr>
            <a:spLocks noGrp="1" noChangeArrowheads="1"/>
          </p:cNvSpPr>
          <p:nvPr>
            <p:ph idx="4294967295"/>
          </p:nvPr>
        </p:nvSpPr>
        <p:spPr/>
        <p:txBody>
          <a:bodyPr/>
          <a:lstStyle/>
          <a:p>
            <a:pPr>
              <a:lnSpc>
                <a:spcPct val="120000"/>
              </a:lnSpc>
            </a:pPr>
            <a:r>
              <a:rPr lang="zh-CN" altLang="en-US" dirty="0">
                <a:sym typeface="Arial" panose="020B0604020202020204" pitchFamily="34" charset="0"/>
              </a:rPr>
              <a:t>数据库逻辑设计的结果</a:t>
            </a:r>
            <a:r>
              <a:rPr lang="zh-CN" altLang="en-US" u="sng" dirty="0">
                <a:sym typeface="Arial" panose="020B0604020202020204" pitchFamily="34" charset="0"/>
              </a:rPr>
              <a:t>不是唯一的</a:t>
            </a:r>
            <a:r>
              <a:rPr lang="zh-CN" altLang="en-US" dirty="0">
                <a:sym typeface="Arial" panose="020B0604020202020204" pitchFamily="34" charset="0"/>
              </a:rPr>
              <a:t>。</a:t>
            </a:r>
          </a:p>
          <a:p>
            <a:pPr>
              <a:lnSpc>
                <a:spcPct val="120000"/>
              </a:lnSpc>
            </a:pPr>
            <a:endParaRPr lang="zh-CN" altLang="en-US" dirty="0"/>
          </a:p>
          <a:p>
            <a:pPr>
              <a:lnSpc>
                <a:spcPct val="120000"/>
              </a:lnSpc>
            </a:pPr>
            <a:r>
              <a:rPr lang="zh-CN" altLang="en-US" dirty="0">
                <a:solidFill>
                  <a:srgbClr val="0066FF"/>
                </a:solidFill>
                <a:sym typeface="Arial" panose="020B0604020202020204" pitchFamily="34" charset="0"/>
              </a:rPr>
              <a:t>数据模型的优化：</a:t>
            </a:r>
            <a:r>
              <a:rPr lang="zh-CN" altLang="en-US" dirty="0">
                <a:sym typeface="Arial" panose="020B0604020202020204" pitchFamily="34" charset="0"/>
              </a:rPr>
              <a:t>得到初步数据模型后，还应该适当地修改、调整数据模型的结构，以进一步提高数据库应用系统的性能。</a:t>
            </a:r>
          </a:p>
          <a:p>
            <a:pPr>
              <a:lnSpc>
                <a:spcPct val="120000"/>
              </a:lnSpc>
            </a:pPr>
            <a:endParaRPr lang="zh-CN" altLang="en-US" dirty="0"/>
          </a:p>
          <a:p>
            <a:pPr>
              <a:lnSpc>
                <a:spcPct val="120000"/>
              </a:lnSpc>
            </a:pPr>
            <a:r>
              <a:rPr lang="zh-CN" altLang="en-US" dirty="0">
                <a:sym typeface="Arial" panose="020B0604020202020204" pitchFamily="34" charset="0"/>
              </a:rPr>
              <a:t>关系数据模型的优化通常以</a:t>
            </a:r>
            <a:r>
              <a:rPr lang="zh-CN" altLang="en-US" u="sng" dirty="0">
                <a:highlight>
                  <a:srgbClr val="FFFF00"/>
                </a:highlight>
                <a:sym typeface="Arial" panose="020B0604020202020204" pitchFamily="34" charset="0"/>
              </a:rPr>
              <a:t>规范化理论</a:t>
            </a:r>
            <a:r>
              <a:rPr lang="zh-CN" altLang="en-US" dirty="0">
                <a:sym typeface="Arial" panose="020B0604020202020204" pitchFamily="34" charset="0"/>
              </a:rPr>
              <a:t>为指导。</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C200787A-0536-4734-8025-467BE731148D}"/>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11266" name="Rectangle 3">
            <a:extLst>
              <a:ext uri="{FF2B5EF4-FFF2-40B4-BE49-F238E27FC236}">
                <a16:creationId xmlns:a16="http://schemas.microsoft.com/office/drawing/2014/main" id="{9A92C192-FD55-403C-9E1A-30C7ED2EFC1D}"/>
              </a:ext>
            </a:extLst>
          </p:cNvPr>
          <p:cNvSpPr>
            <a:spLocks noGrp="1" noChangeArrowheads="1"/>
          </p:cNvSpPr>
          <p:nvPr>
            <p:ph type="body" idx="4294967295"/>
          </p:nvPr>
        </p:nvSpPr>
        <p:spPr>
          <a:xfrm>
            <a:off x="755650" y="1339850"/>
            <a:ext cx="7931150" cy="4854575"/>
          </a:xfrm>
        </p:spPr>
        <p:txBody>
          <a:bodyPr/>
          <a:lstStyle/>
          <a:p>
            <a:pPr marL="0" indent="0">
              <a:lnSpc>
                <a:spcPct val="150000"/>
              </a:lnSpc>
              <a:buFont typeface="Wingdings" panose="05000000000000000000" pitchFamily="2" charset="2"/>
              <a:buNone/>
            </a:pPr>
            <a:r>
              <a:rPr lang="en-US" altLang="zh-CN"/>
              <a:t>7.4.1  E-R</a:t>
            </a:r>
            <a:r>
              <a:rPr lang="zh-CN" altLang="en-US"/>
              <a:t>图向关系模型的转换</a:t>
            </a:r>
          </a:p>
          <a:p>
            <a:pPr marL="0" indent="0">
              <a:lnSpc>
                <a:spcPct val="150000"/>
              </a:lnSpc>
              <a:buFont typeface="Wingdings" panose="05000000000000000000" pitchFamily="2" charset="2"/>
              <a:buNone/>
            </a:pPr>
            <a:r>
              <a:rPr lang="en-US" altLang="zh-CN"/>
              <a:t>7.4.2  </a:t>
            </a:r>
            <a:r>
              <a:rPr lang="zh-CN" altLang="en-US"/>
              <a:t>数据模型的优化</a:t>
            </a:r>
            <a:endParaRPr lang="en-US" altLang="zh-CN"/>
          </a:p>
          <a:p>
            <a:pPr marL="0" indent="0">
              <a:lnSpc>
                <a:spcPct val="150000"/>
              </a:lnSpc>
              <a:buFont typeface="Wingdings" panose="05000000000000000000" pitchFamily="2" charset="2"/>
              <a:buNone/>
            </a:pPr>
            <a:r>
              <a:rPr lang="en-US" altLang="zh-CN">
                <a:solidFill>
                  <a:srgbClr val="00B050"/>
                </a:solidFill>
              </a:rPr>
              <a:t>7.4.3  </a:t>
            </a:r>
            <a:r>
              <a:rPr lang="zh-CN" altLang="en-US">
                <a:solidFill>
                  <a:srgbClr val="00B050"/>
                </a:solidFill>
              </a:rPr>
              <a:t>设计用户子模式</a:t>
            </a:r>
          </a:p>
        </p:txBody>
      </p:sp>
    </p:spTree>
  </p:cSld>
  <p:clrMapOvr>
    <a:masterClrMapping/>
  </p:clrMapOvr>
  <p:transition/>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Pages>0</Pages>
  <Words>1075</Words>
  <Characters>0</Characters>
  <Application>Microsoft Office PowerPoint</Application>
  <DocSecurity>0</DocSecurity>
  <PresentationFormat>全屏显示(4:3)</PresentationFormat>
  <Lines>0</Lines>
  <Paragraphs>138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Times-Roman</vt:lpstr>
      <vt:lpstr>黑体</vt:lpstr>
      <vt:lpstr>Arial</vt:lpstr>
      <vt:lpstr>Calibri</vt:lpstr>
      <vt:lpstr>Times New Roman</vt:lpstr>
      <vt:lpstr>Wingdings</vt:lpstr>
      <vt:lpstr>数据库系统概论</vt:lpstr>
      <vt:lpstr>PowerPoint 演示文稿</vt:lpstr>
      <vt:lpstr>第七章  数据库设计</vt:lpstr>
      <vt:lpstr>7.4  逻辑结构设计</vt:lpstr>
      <vt:lpstr>E-R图向关系模型的转换（续）</vt:lpstr>
      <vt:lpstr>转换原则</vt:lpstr>
      <vt:lpstr>E-R图向关系模型的转换（续）</vt:lpstr>
      <vt:lpstr>7.4  逻辑结构设计</vt:lpstr>
      <vt:lpstr>7.4.2  数据模型的优化</vt:lpstr>
      <vt:lpstr>7.4  逻辑结构设计</vt:lpstr>
      <vt:lpstr>7.4.3  设计用户子模式</vt:lpstr>
      <vt:lpstr>第七章  数据库设计</vt:lpstr>
      <vt:lpstr>7.5  数据库的物理设计</vt:lpstr>
      <vt:lpstr>数据库的物理设计（续）</vt:lpstr>
      <vt:lpstr>第七章  数据库设计</vt:lpstr>
      <vt:lpstr>7.6 数据库的实施和维护</vt:lpstr>
      <vt:lpstr> 数据的载入 </vt:lpstr>
      <vt:lpstr>应用程序的调试</vt:lpstr>
      <vt:lpstr>7.6 数据库的实施和维护</vt:lpstr>
      <vt:lpstr>7.6.2  数据库的试运行</vt:lpstr>
      <vt:lpstr>数据库的试运行（续）</vt:lpstr>
      <vt:lpstr>数据库的试运行（续）</vt:lpstr>
      <vt:lpstr>7.6 数据库的实施和维护</vt:lpstr>
      <vt:lpstr>7.6.3  数据库的运行和维护</vt:lpstr>
      <vt:lpstr>7.7  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119</cp:revision>
  <dcterms:created xsi:type="dcterms:W3CDTF">2014-11-24T02:47:03Z</dcterms:created>
  <dcterms:modified xsi:type="dcterms:W3CDTF">2020-04-19T02:40:42Z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