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35" autoAdjust="0"/>
    <p:restoredTop sz="94660"/>
  </p:normalViewPr>
  <p:slideViewPr>
    <p:cSldViewPr snapToGrid="0">
      <p:cViewPr varScale="1">
        <p:scale>
          <a:sx n="93" d="100"/>
          <a:sy n="93" d="100"/>
        </p:scale>
        <p:origin x="211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3F82F-02A4-47CF-B67B-77A44035F1B7}" type="datetimeFigureOut">
              <a:rPr lang="en-IN" smtClean="0"/>
              <a:t>13-04-2022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7D33B-9B64-431A-88F8-75165C56BC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3494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3F82F-02A4-47CF-B67B-77A44035F1B7}" type="datetimeFigureOut">
              <a:rPr lang="en-IN" smtClean="0"/>
              <a:t>13-04-2022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7D33B-9B64-431A-88F8-75165C56BC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1997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3F82F-02A4-47CF-B67B-77A44035F1B7}" type="datetimeFigureOut">
              <a:rPr lang="en-IN" smtClean="0"/>
              <a:t>13-04-2022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7D33B-9B64-431A-88F8-75165C56BC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69495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3F82F-02A4-47CF-B67B-77A44035F1B7}" type="datetimeFigureOut">
              <a:rPr lang="en-IN" smtClean="0"/>
              <a:t>13-04-2022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7D33B-9B64-431A-88F8-75165C56BC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121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3F82F-02A4-47CF-B67B-77A44035F1B7}" type="datetimeFigureOut">
              <a:rPr lang="en-IN" smtClean="0"/>
              <a:t>13-04-2022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7D33B-9B64-431A-88F8-75165C56BC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98120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3F82F-02A4-47CF-B67B-77A44035F1B7}" type="datetimeFigureOut">
              <a:rPr lang="en-IN" smtClean="0"/>
              <a:t>13-04-2022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7D33B-9B64-431A-88F8-75165C56BC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26131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3F82F-02A4-47CF-B67B-77A44035F1B7}" type="datetimeFigureOut">
              <a:rPr lang="en-IN" smtClean="0"/>
              <a:t>13-04-2022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7D33B-9B64-431A-88F8-75165C56BC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61414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3F82F-02A4-47CF-B67B-77A44035F1B7}" type="datetimeFigureOut">
              <a:rPr lang="en-IN" smtClean="0"/>
              <a:t>13-04-2022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7D33B-9B64-431A-88F8-75165C56BC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8921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3F82F-02A4-47CF-B67B-77A44035F1B7}" type="datetimeFigureOut">
              <a:rPr lang="en-IN" smtClean="0"/>
              <a:t>13-04-2022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7D33B-9B64-431A-88F8-75165C56BC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9426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3F82F-02A4-47CF-B67B-77A44035F1B7}" type="datetimeFigureOut">
              <a:rPr lang="en-IN" smtClean="0"/>
              <a:t>13-04-2022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3217D33B-9B64-431A-88F8-75165C56BC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3458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3F82F-02A4-47CF-B67B-77A44035F1B7}" type="datetimeFigureOut">
              <a:rPr lang="en-IN" smtClean="0"/>
              <a:t>13-04-2022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7D33B-9B64-431A-88F8-75165C56BC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2189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3F82F-02A4-47CF-B67B-77A44035F1B7}" type="datetimeFigureOut">
              <a:rPr lang="en-IN" smtClean="0"/>
              <a:t>13-04-2022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7D33B-9B64-431A-88F8-75165C56BC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889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3F82F-02A4-47CF-B67B-77A44035F1B7}" type="datetimeFigureOut">
              <a:rPr lang="en-IN" smtClean="0"/>
              <a:t>13-04-2022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7D33B-9B64-431A-88F8-75165C56BC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0016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3F82F-02A4-47CF-B67B-77A44035F1B7}" type="datetimeFigureOut">
              <a:rPr lang="en-IN" smtClean="0"/>
              <a:t>13-04-2022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7D33B-9B64-431A-88F8-75165C56BC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2491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3F82F-02A4-47CF-B67B-77A44035F1B7}" type="datetimeFigureOut">
              <a:rPr lang="en-IN" smtClean="0"/>
              <a:t>13-04-2022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7D33B-9B64-431A-88F8-75165C56BC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6995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3F82F-02A4-47CF-B67B-77A44035F1B7}" type="datetimeFigureOut">
              <a:rPr lang="en-IN" smtClean="0"/>
              <a:t>13-04-2022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7D33B-9B64-431A-88F8-75165C56BC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1388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3F82F-02A4-47CF-B67B-77A44035F1B7}" type="datetimeFigureOut">
              <a:rPr lang="en-IN" smtClean="0"/>
              <a:t>13-04-2022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7D33B-9B64-431A-88F8-75165C56BC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5996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0B3F82F-02A4-47CF-B67B-77A44035F1B7}" type="datetimeFigureOut">
              <a:rPr lang="en-IN" smtClean="0"/>
              <a:t>13-04-2022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217D33B-9B64-431A-88F8-75165C56BC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3114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37580-25B4-4C7A-B66A-A64537B2D4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9733" y="1904214"/>
            <a:ext cx="8574622" cy="1253067"/>
          </a:xfrm>
        </p:spPr>
        <p:txBody>
          <a:bodyPr/>
          <a:lstStyle/>
          <a:p>
            <a:pPr algn="ctr"/>
            <a:r>
              <a:rPr lang="en-IN" b="1" i="0" dirty="0">
                <a:solidFill>
                  <a:srgbClr val="FF0000"/>
                </a:solidFill>
                <a:effectLst/>
                <a:latin typeface="Cabin-semi-bold"/>
              </a:rPr>
              <a:t>Chi-Square (</a:t>
            </a:r>
            <a:r>
              <a:rPr lang="el-GR" b="1" i="0" dirty="0">
                <a:solidFill>
                  <a:srgbClr val="FF0000"/>
                </a:solidFill>
                <a:effectLst/>
                <a:latin typeface="Cabin-semi-bold"/>
              </a:rPr>
              <a:t>χ2)</a:t>
            </a:r>
            <a:r>
              <a:rPr lang="en-US" b="1" i="0" dirty="0">
                <a:solidFill>
                  <a:srgbClr val="FF0000"/>
                </a:solidFill>
                <a:effectLst/>
                <a:latin typeface="Cabin-semi-bold"/>
              </a:rPr>
              <a:t> Test</a:t>
            </a:r>
            <a:endParaRPr lang="el-GR" b="1" i="0" dirty="0">
              <a:solidFill>
                <a:srgbClr val="FF0000"/>
              </a:solidFill>
              <a:effectLst/>
              <a:latin typeface="Cabin-semi-bold"/>
            </a:endParaRPr>
          </a:p>
        </p:txBody>
      </p:sp>
    </p:spTree>
    <p:extLst>
      <p:ext uri="{BB962C8B-B14F-4D97-AF65-F5344CB8AC3E}">
        <p14:creationId xmlns:p14="http://schemas.microsoft.com/office/powerpoint/2010/main" val="1096479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62EF2-86FF-484E-8376-198A8CBD4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985" y="0"/>
            <a:ext cx="10018713" cy="1752599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What is Chi-Square Test?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01A3AE-870E-47BC-933D-191554B4F2A2}"/>
              </a:ext>
            </a:extLst>
          </p:cNvPr>
          <p:cNvSpPr txBox="1"/>
          <p:nvPr/>
        </p:nvSpPr>
        <p:spPr>
          <a:xfrm>
            <a:off x="1999302" y="1498862"/>
            <a:ext cx="887923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It is a Non-Parametric Significance Test.</a:t>
            </a:r>
          </a:p>
          <a:p>
            <a:r>
              <a:rPr lang="en-US" dirty="0"/>
              <a:t>Note: Non-Parametric Tests are applied when there is no exact information available about the population i.e. when we don’t know whether the population is binomial, Poisson, or normally distributed.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96E6064-C935-45AF-82BE-AFBBCC01AB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9851" y="3251461"/>
            <a:ext cx="5044440" cy="2301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856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F974327-A670-4A6A-9D69-CA87D5E6C3F3}"/>
              </a:ext>
            </a:extLst>
          </p:cNvPr>
          <p:cNvSpPr txBox="1"/>
          <p:nvPr/>
        </p:nvSpPr>
        <p:spPr>
          <a:xfrm>
            <a:off x="2554664" y="778149"/>
            <a:ext cx="64479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Why is it used? </a:t>
            </a:r>
            <a:endParaRPr lang="en-IN" sz="4000" b="1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7A47FF-C9E5-45A2-B723-872084AF2D2E}"/>
              </a:ext>
            </a:extLst>
          </p:cNvPr>
          <p:cNvSpPr txBox="1"/>
          <p:nvPr/>
        </p:nvSpPr>
        <p:spPr>
          <a:xfrm>
            <a:off x="2064470" y="2271860"/>
            <a:ext cx="866323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Examine the degree of freedom between two categorical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Judge the goodness of fit between expected and observed results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071462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13D5BCF-11BD-43ED-8E16-83C0D25C6F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6959" y="242191"/>
            <a:ext cx="8683299" cy="367593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1F22451-9D48-41F2-B12E-3D5C17391F20}"/>
              </a:ext>
            </a:extLst>
          </p:cNvPr>
          <p:cNvSpPr txBox="1"/>
          <p:nvPr/>
        </p:nvSpPr>
        <p:spPr>
          <a:xfrm>
            <a:off x="8099759" y="3549251"/>
            <a:ext cx="5165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Significance Level(</a:t>
            </a:r>
            <a:r>
              <a:rPr lang="el-GR" b="1" i="0" dirty="0">
                <a:solidFill>
                  <a:srgbClr val="333333"/>
                </a:solidFill>
                <a:effectLst/>
                <a:latin typeface="PT Sans" panose="020B0604020202020204" pitchFamily="34" charset="0"/>
              </a:rPr>
              <a:t>α</a:t>
            </a:r>
            <a:r>
              <a:rPr lang="en-US" b="1" i="0" dirty="0">
                <a:solidFill>
                  <a:srgbClr val="333333"/>
                </a:solidFill>
                <a:effectLst/>
                <a:latin typeface="PT Sans" panose="020B0604020202020204" pitchFamily="34" charset="0"/>
              </a:rPr>
              <a:t>)</a:t>
            </a:r>
            <a:r>
              <a:rPr lang="en-US" b="1" dirty="0"/>
              <a:t> =0.05</a:t>
            </a:r>
            <a:endParaRPr lang="en-IN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4962D73-E16D-44E5-BBC1-5CAAD8DE83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6960" y="4154248"/>
            <a:ext cx="8683298" cy="1988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292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132F715-EAAA-40CC-A10F-F3C9854AD5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7648" y="1335045"/>
            <a:ext cx="8473440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980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305D7BD-5FA2-49AA-B647-6637B142BDB5}"/>
              </a:ext>
            </a:extLst>
          </p:cNvPr>
          <p:cNvSpPr txBox="1"/>
          <p:nvPr/>
        </p:nvSpPr>
        <p:spPr>
          <a:xfrm>
            <a:off x="2356022" y="3653817"/>
            <a:ext cx="4357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Degrees of Freedom = (Columns -1)(Rows-1)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2F918F-8269-4FC8-BB04-E47ABFB1656E}"/>
              </a:ext>
            </a:extLst>
          </p:cNvPr>
          <p:cNvSpPr txBox="1"/>
          <p:nvPr/>
        </p:nvSpPr>
        <p:spPr>
          <a:xfrm>
            <a:off x="2356022" y="1449858"/>
            <a:ext cx="771885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Degrees of Freedom</a:t>
            </a:r>
          </a:p>
          <a:p>
            <a:endParaRPr lang="en-US" sz="2400" b="1" dirty="0"/>
          </a:p>
          <a:p>
            <a:r>
              <a:rPr lang="en-US" sz="2000" b="0" i="0" dirty="0">
                <a:solidFill>
                  <a:srgbClr val="111111"/>
                </a:solidFill>
                <a:effectLst/>
                <a:latin typeface="SourceSansPro"/>
              </a:rPr>
              <a:t>Degrees of freedom refer to the maximum number of logically independent values, which are values that have the freedom to vary, in the data sample</a:t>
            </a:r>
            <a:r>
              <a:rPr lang="en-US" b="0" i="0" dirty="0">
                <a:solidFill>
                  <a:srgbClr val="111111"/>
                </a:solidFill>
                <a:effectLst/>
                <a:latin typeface="SourceSansPro"/>
              </a:rPr>
              <a:t>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173018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354222B-876E-4E66-9677-41610080FC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1809" y="778578"/>
            <a:ext cx="9047166" cy="427945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6B44777-85E0-4DE4-A5FB-A655EA47B135}"/>
              </a:ext>
            </a:extLst>
          </p:cNvPr>
          <p:cNvSpPr/>
          <p:nvPr/>
        </p:nvSpPr>
        <p:spPr>
          <a:xfrm>
            <a:off x="8707395" y="4168346"/>
            <a:ext cx="601362" cy="32951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9905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07D287E-CE86-4F77-9783-F49815CA1F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6430" y="1032407"/>
            <a:ext cx="8359140" cy="4282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2778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35</TotalTime>
  <Words>126</Words>
  <Application>Microsoft Office PowerPoint</Application>
  <PresentationFormat>Widescreen</PresentationFormat>
  <Paragraphs>12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Cabin-semi-bold</vt:lpstr>
      <vt:lpstr>Corbel</vt:lpstr>
      <vt:lpstr>PT Sans</vt:lpstr>
      <vt:lpstr>SourceSansPro</vt:lpstr>
      <vt:lpstr>Parallax</vt:lpstr>
      <vt:lpstr>Chi-Square (χ2) Test</vt:lpstr>
      <vt:lpstr>What is Chi-Square Test?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Chi-Square (χ2) Test</dc:title>
  <dc:creator>Nirmal Thomas</dc:creator>
  <cp:lastModifiedBy>Nirmal Thomas</cp:lastModifiedBy>
  <cp:revision>1</cp:revision>
  <dcterms:created xsi:type="dcterms:W3CDTF">2022-04-12T18:32:41Z</dcterms:created>
  <dcterms:modified xsi:type="dcterms:W3CDTF">2022-04-12T19:07:42Z</dcterms:modified>
</cp:coreProperties>
</file>