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14" r:id="rId3"/>
    <p:sldMasterId id="2147483726" r:id="rId4"/>
    <p:sldMasterId id="214748373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4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41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32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5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39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65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102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839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145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48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4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59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56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58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38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09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208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53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14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43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892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87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91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742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77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05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79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11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87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80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833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37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673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02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895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821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043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666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4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830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969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839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799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9343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139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2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193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5235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712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676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951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898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910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0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986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52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21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481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160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59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376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231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436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6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2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9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82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33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46E7-BDE8-4B09-BAFF-FCD2786828A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8148D-207F-4071-BEA8-8628A3465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0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D0BB73-6729-4787-8C6A-74A896600C0B}"/>
              </a:ext>
            </a:extLst>
          </p:cNvPr>
          <p:cNvSpPr/>
          <p:nvPr/>
        </p:nvSpPr>
        <p:spPr>
          <a:xfrm>
            <a:off x="3703642" y="569652"/>
            <a:ext cx="6640023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CASE STUDY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E88BC-CE91-4326-AE27-FD63E24A3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2" y="3107832"/>
            <a:ext cx="2743198" cy="180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C4517-43EA-424A-B6DA-D3ECEFE8CE20}"/>
              </a:ext>
            </a:extLst>
          </p:cNvPr>
          <p:cNvSpPr txBox="1"/>
          <p:nvPr/>
        </p:nvSpPr>
        <p:spPr>
          <a:xfrm>
            <a:off x="5870712" y="4312630"/>
            <a:ext cx="6321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  <a:latin typeface="Barlow" panose="020B0604020202020204" pitchFamily="2" charset="0"/>
              </a:rPr>
              <a:t>Revolutionizing Fashion with 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5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1FD9F-FB33-4B87-9FAE-D411672C9837}"/>
              </a:ext>
            </a:extLst>
          </p:cNvPr>
          <p:cNvSpPr txBox="1"/>
          <p:nvPr/>
        </p:nvSpPr>
        <p:spPr>
          <a:xfrm>
            <a:off x="464234" y="886265"/>
            <a:ext cx="9425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Unified analytics environment for both data scientists and engineers has dramatically reduced the number of components needed to go in production with easy setup and management.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The ability to be more granular in decision making has allowed them to improve strategic decisioning and business forecasting.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61623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9C6749-CD36-4CBD-8C60-DB95873B4E74}"/>
              </a:ext>
            </a:extLst>
          </p:cNvPr>
          <p:cNvSpPr/>
          <p:nvPr/>
        </p:nvSpPr>
        <p:spPr>
          <a:xfrm>
            <a:off x="4137063" y="2615642"/>
            <a:ext cx="4195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E6167-3BF7-41EF-8F61-C05E3F4FF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580" y="5145179"/>
            <a:ext cx="1869876" cy="12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74EB1-1F0D-4BCB-858C-9E2CC435D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2" y="1455255"/>
            <a:ext cx="4874588" cy="3655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84CF7-786C-46ED-BCA9-00375DDF165B}"/>
              </a:ext>
            </a:extLst>
          </p:cNvPr>
          <p:cNvSpPr txBox="1"/>
          <p:nvPr/>
        </p:nvSpPr>
        <p:spPr>
          <a:xfrm>
            <a:off x="5261110" y="1951672"/>
            <a:ext cx="592372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 a Swedish multinational clothing-retail company known for its fast-fashion clothing.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It has 4913 stores spread across 74 countries throughout the globe.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NET WORTH as of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May,2021 according to FORBES is $18.8 Billion.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7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0117BD-0421-48ED-87D8-9E418F807BF7}"/>
              </a:ext>
            </a:extLst>
          </p:cNvPr>
          <p:cNvSpPr/>
          <p:nvPr/>
        </p:nvSpPr>
        <p:spPr>
          <a:xfrm>
            <a:off x="4268463" y="542187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5161F-6123-46CF-8783-C54873759A66}"/>
              </a:ext>
            </a:extLst>
          </p:cNvPr>
          <p:cNvSpPr txBox="1"/>
          <p:nvPr/>
        </p:nvSpPr>
        <p:spPr>
          <a:xfrm>
            <a:off x="428963" y="2395992"/>
            <a:ext cx="115691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As a major disruptor and innovator in the fashion and retail industry, H&amp;M relies on data as the core for everything they do. With stores opening up globally at a rapid pace, they needed to improve supply chain and forecasting operations to streamline costs and maximize revenues.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3500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489CE-087D-43C7-9E0C-ED10A98251EE}"/>
              </a:ext>
            </a:extLst>
          </p:cNvPr>
          <p:cNvSpPr txBox="1"/>
          <p:nvPr/>
        </p:nvSpPr>
        <p:spPr>
          <a:xfrm>
            <a:off x="482991" y="713116"/>
            <a:ext cx="1122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But their on-premise Hadoop system crippled their ability to ingest and analyze data generated by millions of customers needed to power predictive models.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EBC38-E96B-4CF9-8752-F32DD784E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14" y="3429000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7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49FDCF-79FD-4FC6-B292-139B35108083}"/>
              </a:ext>
            </a:extLst>
          </p:cNvPr>
          <p:cNvSpPr txBox="1"/>
          <p:nvPr/>
        </p:nvSpPr>
        <p:spPr>
          <a:xfrm>
            <a:off x="970671" y="443523"/>
            <a:ext cx="1018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HADOOP WAS INSUFFICIENT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38E92-7655-43F5-9BB1-5E86BDD22FBF}"/>
              </a:ext>
            </a:extLst>
          </p:cNvPr>
          <p:cNvSpPr txBox="1"/>
          <p:nvPr/>
        </p:nvSpPr>
        <p:spPr>
          <a:xfrm>
            <a:off x="778412" y="1505243"/>
            <a:ext cx="10635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Massive volumes of data from over 5,000 stores in over 70 markets, with millions of customers every day.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333333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Data engineering was challenged with fixed size clusters, complex infrastructure that was resource intensive and costly to scale, and data security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333333"/>
              </a:solidFill>
              <a:effectLst/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8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95B6D8-FDF9-49D5-A03B-937D211C3DA8}"/>
              </a:ext>
            </a:extLst>
          </p:cNvPr>
          <p:cNvSpPr txBox="1"/>
          <p:nvPr/>
        </p:nvSpPr>
        <p:spPr>
          <a:xfrm>
            <a:off x="745588" y="450166"/>
            <a:ext cx="9945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Struggled to scale operations to support data science efforts against all of this data coming from various data sources.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333333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Time-to-time market suffered because of significant delays, which impacted the ability for their data scientists to build, train, and deploy models quickly. It would take a whole year to go from </a:t>
            </a:r>
            <a:r>
              <a:rPr lang="en-US" sz="4000" dirty="0">
                <a:solidFill>
                  <a:srgbClr val="333333"/>
                </a:solidFill>
                <a:latin typeface="Barlow" panose="00000500000000000000" pitchFamily="2" charset="0"/>
              </a:rPr>
              <a:t>making decisions to </a:t>
            </a:r>
            <a:endParaRPr lang="en-US" sz="4000" b="0" i="0" dirty="0">
              <a:solidFill>
                <a:srgbClr val="333333"/>
              </a:solidFill>
              <a:effectLst/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9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B12F9E-5E2D-4B37-955C-91E4852353D8}"/>
              </a:ext>
            </a:extLst>
          </p:cNvPr>
          <p:cNvSpPr/>
          <p:nvPr/>
        </p:nvSpPr>
        <p:spPr>
          <a:xfrm>
            <a:off x="419686" y="813106"/>
            <a:ext cx="113526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SOLUTION AND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7F85C-B1D1-4023-A375-22CC3E31CCC6}"/>
              </a:ext>
            </a:extLst>
          </p:cNvPr>
          <p:cNvSpPr txBox="1"/>
          <p:nvPr/>
        </p:nvSpPr>
        <p:spPr>
          <a:xfrm>
            <a:off x="419686" y="2124222"/>
            <a:ext cx="110854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Understanding they had reached their scalability ceiling, H&amp;M moved to Databricks Unified Data Analytics Platform to simplify infrastructure management, enable performant data pipelines at scale, and simplify the machine learning lifecycle — allowing them to make data-driven decisions that accelerate business growth.</a:t>
            </a:r>
            <a:endParaRPr lang="en-IN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39FEB-7859-4971-B94C-D531990F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58" y="5300452"/>
            <a:ext cx="6223404" cy="9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5DD7F-A3A5-48A9-8586-E130F17CF16A}"/>
              </a:ext>
            </a:extLst>
          </p:cNvPr>
          <p:cNvSpPr txBox="1"/>
          <p:nvPr/>
        </p:nvSpPr>
        <p:spPr>
          <a:xfrm>
            <a:off x="450167" y="562707"/>
            <a:ext cx="10930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Databricks provides H&amp;M with a Unified Data Analytics Platform on </a:t>
            </a:r>
            <a:r>
              <a:rPr lang="en-US" sz="44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Azure</a:t>
            </a:r>
            <a:r>
              <a:rPr lang="en-US" sz="40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.</a:t>
            </a:r>
            <a:endParaRPr lang="en-IN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A371A-B9C0-4B3C-AC74-185533A3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7" y="1390599"/>
            <a:ext cx="3854547" cy="1114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3B8F97-5BBC-4E00-9847-F4B7940F4C65}"/>
              </a:ext>
            </a:extLst>
          </p:cNvPr>
          <p:cNvSpPr txBox="1"/>
          <p:nvPr/>
        </p:nvSpPr>
        <p:spPr>
          <a:xfrm>
            <a:off x="314179" y="2799470"/>
            <a:ext cx="115636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Fully managed platform with automated cluster management simplified infrastructure management and operations at scale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i="0" dirty="0">
              <a:solidFill>
                <a:srgbClr val="333333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Collaborative notebook environment with support for multiple languages (SQL, Scala, Python, R) enables a diverse team of users to work together in their preferred language — creating a unified cross-team environment to fuel productivity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arlow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69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2B380D-DE0B-451A-9B16-C8098F0D6B87}"/>
              </a:ext>
            </a:extLst>
          </p:cNvPr>
          <p:cNvSpPr/>
          <p:nvPr/>
        </p:nvSpPr>
        <p:spPr>
          <a:xfrm>
            <a:off x="4375138" y="243506"/>
            <a:ext cx="2935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96307-AF4F-4306-A289-C3FCBE39DD57}"/>
              </a:ext>
            </a:extLst>
          </p:cNvPr>
          <p:cNvSpPr txBox="1"/>
          <p:nvPr/>
        </p:nvSpPr>
        <p:spPr>
          <a:xfrm>
            <a:off x="520503" y="2025747"/>
            <a:ext cx="96973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With help of DataBricks , H&amp;M is making data more accessible for each and every decision maker, making business grow faster and more relevant.</a:t>
            </a:r>
          </a:p>
          <a:p>
            <a:endParaRPr lang="en-US" sz="2800" b="1" dirty="0"/>
          </a:p>
          <a:p>
            <a:r>
              <a:rPr lang="en-US" sz="2800" b="1" dirty="0"/>
              <a:t>Features of Azure such as Auto-Scaling Clusters has improved operations </a:t>
            </a:r>
            <a:r>
              <a:rPr lang="en-US" sz="2800" b="1" i="0" dirty="0">
                <a:effectLst/>
                <a:latin typeface="Barlow" panose="00000500000000000000" pitchFamily="2" charset="0"/>
              </a:rPr>
              <a:t>from data ingest to managing the entire machine learning which helped in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Barlow" panose="00000500000000000000" pitchFamily="2" charset="0"/>
              </a:rPr>
              <a:t>reducing operational costs </a:t>
            </a:r>
            <a:r>
              <a:rPr lang="en-US" sz="2800" b="1" i="0" dirty="0">
                <a:effectLst/>
                <a:latin typeface="Barlow" panose="00000500000000000000" pitchFamily="2" charset="0"/>
              </a:rPr>
              <a:t>by 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Barlow" panose="00000500000000000000" pitchFamily="2" charset="0"/>
              </a:rPr>
              <a:t>70 %</a:t>
            </a:r>
            <a:r>
              <a:rPr lang="en-US" sz="2800" b="1" i="0" dirty="0">
                <a:effectLst/>
                <a:latin typeface="Barlow" panose="00000500000000000000" pitchFamily="2" charset="0"/>
              </a:rPr>
              <a:t>.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7696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5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92</TotalTime>
  <Words>460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Barlow</vt:lpstr>
      <vt:lpstr>Century Gothic</vt:lpstr>
      <vt:lpstr>Corbel</vt:lpstr>
      <vt:lpstr>Gill Sans MT</vt:lpstr>
      <vt:lpstr>Trebuchet MS</vt:lpstr>
      <vt:lpstr>Wingdings</vt:lpstr>
      <vt:lpstr>Wingdings 2</vt:lpstr>
      <vt:lpstr>Wingdings 3</vt:lpstr>
      <vt:lpstr>Parallax</vt:lpstr>
      <vt:lpstr>Slice</vt:lpstr>
      <vt:lpstr>Banded</vt:lpstr>
      <vt:lpstr>Dividend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Thomas</dc:creator>
  <cp:lastModifiedBy>Nirmal Thomas</cp:lastModifiedBy>
  <cp:revision>1</cp:revision>
  <dcterms:created xsi:type="dcterms:W3CDTF">2021-09-26T06:16:07Z</dcterms:created>
  <dcterms:modified xsi:type="dcterms:W3CDTF">2021-09-26T07:48:38Z</dcterms:modified>
</cp:coreProperties>
</file>