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648"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p:scale>
          <a:sx n="66" d="100"/>
          <a:sy n="66" d="100"/>
        </p:scale>
        <p:origin x="738" y="318"/>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Seven emotions including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t>
          </a:r>
          <a:r>
            <a:rPr lang="en-GB"/>
            <a:t>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025"/>
          <a:ext cx="3200399"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809501" y="2025"/>
        <a:ext cx="2211005" cy="701225"/>
      </dsp:txXfrm>
    </dsp:sp>
    <dsp:sp modelId="{0EC9D2BA-8C43-47FD-9CD7-BA44A643954B}">
      <dsp:nvSpPr>
        <dsp:cNvPr id="0" name=""/>
        <dsp:cNvSpPr/>
      </dsp:nvSpPr>
      <dsp:spPr>
        <a:xfrm>
          <a:off x="0" y="873245"/>
          <a:ext cx="3200399"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211913" y="1030866"/>
          <a:ext cx="385674" cy="3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809501" y="87324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809501" y="873245"/>
        <a:ext cx="2211005" cy="701225"/>
      </dsp:txXfrm>
    </dsp:sp>
    <dsp:sp modelId="{63185990-064A-40DD-A1FC-7B60B890E016}">
      <dsp:nvSpPr>
        <dsp:cNvPr id="0" name=""/>
        <dsp:cNvSpPr/>
      </dsp:nvSpPr>
      <dsp:spPr>
        <a:xfrm>
          <a:off x="0" y="1744465"/>
          <a:ext cx="3200399"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809501" y="174446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809501" y="1744465"/>
        <a:ext cx="2211005" cy="701225"/>
      </dsp:txXfrm>
    </dsp:sp>
    <dsp:sp modelId="{BB36B25F-DCA9-4F74-B1C8-FBB35751E748}">
      <dsp:nvSpPr>
        <dsp:cNvPr id="0" name=""/>
        <dsp:cNvSpPr/>
      </dsp:nvSpPr>
      <dsp:spPr>
        <a:xfrm>
          <a:off x="0" y="2615684"/>
          <a:ext cx="3200399"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12120" y="2773306"/>
          <a:ext cx="385674" cy="3852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809915" y="2615684"/>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calm, happy, sad, angry, fearful, surprise, and disgust</a:t>
          </a:r>
          <a:endParaRPr lang="en-US" sz="1400" kern="1200" dirty="0"/>
        </a:p>
      </dsp:txBody>
      <dsp:txXfrm>
        <a:off x="809915" y="2615684"/>
        <a:ext cx="2211005" cy="70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33"/>
          <a:ext cx="3445041"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2800 Audio files</a:t>
          </a:r>
          <a:endParaRPr lang="en-US" sz="1400" kern="1200" dirty="0"/>
        </a:p>
      </dsp:txBody>
      <dsp:txXfrm>
        <a:off x="809501" y="2025"/>
        <a:ext cx="2455647" cy="701225"/>
      </dsp:txXfrm>
    </dsp:sp>
    <dsp:sp modelId="{C1E8634E-85A7-4958-93D4-DA7C063B0A28}">
      <dsp:nvSpPr>
        <dsp:cNvPr id="0" name=""/>
        <dsp:cNvSpPr/>
      </dsp:nvSpPr>
      <dsp:spPr>
        <a:xfrm>
          <a:off x="0" y="873245"/>
          <a:ext cx="3445041"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211913" y="1030866"/>
          <a:ext cx="385674" cy="38529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809501" y="87324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b="0" i="0" u="none" kern="1200"/>
            <a:t>set of 200 target words </a:t>
          </a:r>
          <a:endParaRPr lang="en-US" sz="1400" kern="1200" dirty="0"/>
        </a:p>
      </dsp:txBody>
      <dsp:txXfrm>
        <a:off x="809501" y="873245"/>
        <a:ext cx="2455647" cy="701225"/>
      </dsp:txXfrm>
    </dsp:sp>
    <dsp:sp modelId="{3D854E34-2A17-4C20-A970-A767614050EF}">
      <dsp:nvSpPr>
        <dsp:cNvPr id="0" name=""/>
        <dsp:cNvSpPr/>
      </dsp:nvSpPr>
      <dsp:spPr>
        <a:xfrm>
          <a:off x="0" y="1744465"/>
          <a:ext cx="3445041"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809501" y="174446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809501" y="1744465"/>
        <a:ext cx="2455647" cy="701225"/>
      </dsp:txXfrm>
    </dsp:sp>
    <dsp:sp modelId="{22A1C18C-1BA7-49FB-9990-1A29BB00A42A}">
      <dsp:nvSpPr>
        <dsp:cNvPr id="0" name=""/>
        <dsp:cNvSpPr/>
      </dsp:nvSpPr>
      <dsp:spPr>
        <a:xfrm>
          <a:off x="0" y="2615684"/>
          <a:ext cx="3445041"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212120" y="2773306"/>
          <a:ext cx="385674" cy="3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809915" y="2615684"/>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t>
          </a:r>
          <a:r>
            <a:rPr lang="en-GB" sz="1400" kern="1200"/>
            <a:t>and neutral</a:t>
          </a:r>
          <a:endParaRPr lang="en-US" sz="1400" kern="1200" dirty="0"/>
        </a:p>
      </dsp:txBody>
      <dsp:txXfrm>
        <a:off x="809915" y="2615684"/>
        <a:ext cx="2455647" cy="70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Obtained an overall F1 score of 0.85 </a:t>
          </a:r>
          <a:endParaRPr lang="en-US" sz="12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Best - on Happy class (0.90) </a:t>
          </a:r>
          <a:endParaRPr lang="en-US" sz="12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Worst - on calm class (0.77).</a:t>
          </a:r>
          <a:endParaRPr lang="en-US" sz="12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422"/>
          <a:ext cx="2798393" cy="988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299007" y="22282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1141666" y="422"/>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1141666" y="422"/>
        <a:ext cx="1656726" cy="988455"/>
      </dsp:txXfrm>
    </dsp:sp>
    <dsp:sp modelId="{28EC0CCF-A17F-46E3-B787-6E27AF52543A}">
      <dsp:nvSpPr>
        <dsp:cNvPr id="0" name=""/>
        <dsp:cNvSpPr/>
      </dsp:nvSpPr>
      <dsp:spPr>
        <a:xfrm>
          <a:off x="0" y="1235991"/>
          <a:ext cx="2798393" cy="988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299007" y="145839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1141666" y="123599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1141666" y="1235991"/>
        <a:ext cx="1656726" cy="988455"/>
      </dsp:txXfrm>
    </dsp:sp>
    <dsp:sp modelId="{EF4EFA1E-8C74-413B-BE42-B697747505CC}">
      <dsp:nvSpPr>
        <dsp:cNvPr id="0" name=""/>
        <dsp:cNvSpPr/>
      </dsp:nvSpPr>
      <dsp:spPr>
        <a:xfrm>
          <a:off x="0" y="2471561"/>
          <a:ext cx="2798393" cy="9884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299007" y="2693963"/>
          <a:ext cx="543650" cy="543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1141666" y="247156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1141666" y="2471561"/>
        <a:ext cx="1656726" cy="988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5ECB99-8DDD-4DC2-8258-6DC1FCE9F429}" type="datetime1">
              <a:rPr lang="en-US" smtClean="0"/>
              <a:t>6/16/2020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76063-F4C7-4F20-B268-5243D1083DA3}"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211CA502-5F88-4CAC-BD75-D15415DA367C}"/>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F44A1-0289-443E-A20B-AB1780EB0D94}"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0255F8B7-42D1-4613-9A96-0BA5C91D81D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73BD4-669B-45BA-A1AC-BC4C269912F0}"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01148793-DE09-4353-81E3-A84BEB19AB6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81839-6538-4D5C-A4F7-917683FAB11D}"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Slide Number Placeholder 5">
            <a:extLst>
              <a:ext uri="{FF2B5EF4-FFF2-40B4-BE49-F238E27FC236}">
                <a16:creationId xmlns:a16="http://schemas.microsoft.com/office/drawing/2014/main" id="{DB4B6257-7E76-4F4E-8B7C-EB2D95E8822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06FE2-9D1C-485F-A27A-CA46DE70E1A1}"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EBFDC0ED-B5A5-40BC-91EA-6AB6DB0DA40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571FBE-AC08-47A7-B6CA-3EA7FF71CC46}"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1544072" y="79829"/>
            <a:ext cx="54269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AD97D14A-68E2-4E2D-8CB0-CE5585F8CEAA}"/>
              </a:ext>
            </a:extLst>
          </p:cNvPr>
          <p:cNvSpPr txBox="1">
            <a:spLocks/>
          </p:cNvSpPr>
          <p:nvPr userDrawn="1"/>
        </p:nvSpPr>
        <p:spPr>
          <a:xfrm>
            <a:off x="10506301" y="6121400"/>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1" name="Slide Number Placeholder 5">
            <a:extLst>
              <a:ext uri="{FF2B5EF4-FFF2-40B4-BE49-F238E27FC236}">
                <a16:creationId xmlns:a16="http://schemas.microsoft.com/office/drawing/2014/main" id="{B1F80FF7-0127-404F-9BE5-A4480EFD34B4}"/>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B6E9EEC-96DE-44FD-9F2B-1155E0D5835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FC23D-BBAC-453D-81D6-284DB9F0A29A}"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353901" y="5954486"/>
            <a:ext cx="542697" cy="279400"/>
          </a:xfr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6DB53EB-7DDB-4588-8BB2-681CF293001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1196" cy="13038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6/16/2020</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1E0496-624D-46A2-8612-DDE460DE66E1}"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9064A261-0F7B-4FA0-8934-ECE45887E8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
        <p:nvSpPr>
          <p:cNvPr id="9" name="Slide Number Placeholder 5">
            <a:extLst>
              <a:ext uri="{FF2B5EF4-FFF2-40B4-BE49-F238E27FC236}">
                <a16:creationId xmlns:a16="http://schemas.microsoft.com/office/drawing/2014/main" id="{3F29B7E5-3612-49F0-9C58-AFED5C1414F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8D35192C-3D5A-40A8-985E-2A0845F373A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84BBD4D-604B-43AE-8F4B-0F8872D2B3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Placeholder 5">
            <a:extLst>
              <a:ext uri="{FF2B5EF4-FFF2-40B4-BE49-F238E27FC236}">
                <a16:creationId xmlns:a16="http://schemas.microsoft.com/office/drawing/2014/main" id="{3F26AEFB-F145-40FB-9BC9-664B9C9751C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B0388E7D-71F4-48ED-A6CE-EEAEF99D712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E8762686-F2A1-4D4A-AB66-879155182EE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58DF2-14AA-46C5-B245-5EFE863C9E50}" type="datetime1">
              <a:rPr lang="en-US" smtClean="0"/>
              <a:t>6/16/2020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7.jp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image" Target="../media/image26.pn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5" Type="http://schemas.openxmlformats.org/officeDocument/2006/relationships/image" Target="../media/image29.jpeg"/><Relationship Id="rId10" Type="http://schemas.openxmlformats.org/officeDocument/2006/relationships/diagramData" Target="../diagrams/data4.xml"/><Relationship Id="rId4" Type="http://schemas.openxmlformats.org/officeDocument/2006/relationships/image" Target="../media/image8.jpg"/><Relationship Id="rId9" Type="http://schemas.microsoft.com/office/2007/relationships/diagramDrawing" Target="../diagrams/drawing3.xml"/><Relationship Id="rId14"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IN" dirty="0"/>
              <a:t>Speech Emotion Recognition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692398" y="3657597"/>
            <a:ext cx="6815669" cy="1320802"/>
          </a:xfrm>
        </p:spPr>
        <p:txBody>
          <a:bodyPr>
            <a:normAutofit/>
          </a:bodyPr>
          <a:lstStyle/>
          <a:p>
            <a:pPr marL="342900" indent="-342900" algn="l">
              <a:spcBef>
                <a:spcPts val="0"/>
              </a:spcBef>
              <a:spcAft>
                <a:spcPts val="0"/>
              </a:spcAft>
              <a:buFont typeface="Arial" panose="020B0604020202020204" pitchFamily="34" charset="0"/>
              <a:buChar char="•"/>
            </a:pPr>
            <a:r>
              <a:rPr lang="en-IN" sz="1800" dirty="0"/>
              <a:t>Abhay Gupta									</a:t>
            </a:r>
            <a:r>
              <a:rPr lang="en-IN" sz="1800" dirty="0">
                <a:solidFill>
                  <a:schemeClr val="accent1"/>
                </a:solidFill>
              </a:rPr>
              <a:t>Mentor:</a:t>
            </a:r>
          </a:p>
          <a:p>
            <a:pPr marL="342900" indent="-342900" algn="l">
              <a:spcBef>
                <a:spcPts val="0"/>
              </a:spcBef>
              <a:spcAft>
                <a:spcPts val="0"/>
              </a:spcAft>
              <a:buFont typeface="Arial" panose="020B0604020202020204" pitchFamily="34" charset="0"/>
              <a:buChar char="•"/>
            </a:pPr>
            <a:r>
              <a:rPr lang="en-IN" sz="1800" dirty="0"/>
              <a:t>Aditya </a:t>
            </a:r>
            <a:r>
              <a:rPr lang="en-IN" sz="1800" dirty="0" err="1"/>
              <a:t>Karmokar</a:t>
            </a:r>
            <a:r>
              <a:rPr lang="en-IN" sz="1800" dirty="0"/>
              <a:t>								Shivani Goel</a:t>
            </a:r>
          </a:p>
          <a:p>
            <a:pPr marL="342900" indent="-342900" algn="l">
              <a:spcBef>
                <a:spcPts val="0"/>
              </a:spcBef>
              <a:spcAft>
                <a:spcPts val="0"/>
              </a:spcAft>
              <a:buFont typeface="Arial" panose="020B0604020202020204" pitchFamily="34" charset="0"/>
              <a:buChar char="•"/>
            </a:pPr>
            <a:r>
              <a:rPr lang="en-IN" sz="1800" dirty="0"/>
              <a:t>Khadija Mohamad </a:t>
            </a:r>
            <a:r>
              <a:rPr lang="en-IN" sz="1800" dirty="0" err="1"/>
              <a:t>Haneefa</a:t>
            </a:r>
            <a:endParaRPr lang="en-IN" sz="1800" dirty="0"/>
          </a:p>
          <a:p>
            <a:pPr marL="342900" indent="-342900" algn="l">
              <a:spcBef>
                <a:spcPts val="0"/>
              </a:spcBef>
              <a:spcAft>
                <a:spcPts val="0"/>
              </a:spcAft>
              <a:buFont typeface="Arial" panose="020B0604020202020204" pitchFamily="34" charset="0"/>
              <a:buChar char="•"/>
            </a:pPr>
            <a:r>
              <a:rPr lang="en-IN" sz="1800" dirty="0" err="1"/>
              <a:t>Chennaboina</a:t>
            </a:r>
            <a:r>
              <a:rPr lang="en-IN" sz="1800" dirty="0"/>
              <a:t> Hemantha Lakshmi</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51" y="5615135"/>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1076897"/>
            <a:ext cx="9601196" cy="1303867"/>
          </a:xfrm>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03099" y="2670677"/>
            <a:ext cx="3301651" cy="2779156"/>
          </a:xfrm>
        </p:spPr>
        <p:txBody>
          <a:bodyPr>
            <a:normAutofit/>
          </a:bodyPr>
          <a:lstStyle/>
          <a:p>
            <a:pPr marL="0" indent="0" fontAlgn="base">
              <a:buNone/>
            </a:pPr>
            <a:r>
              <a:rPr lang="en-GB" sz="1800" dirty="0"/>
              <a:t>The dataset is built using 5252 samples from:</a:t>
            </a:r>
          </a:p>
          <a:p>
            <a:pPr marL="457200" indent="-457200" fontAlgn="base">
              <a:buFont typeface="+mj-lt"/>
              <a:buAutoNum type="arabicPeriod"/>
            </a:pPr>
            <a:r>
              <a:rPr lang="en-GB" sz="1800" dirty="0"/>
              <a:t>Ryerson Audio-Visual Database of Emotional Speech and Song (RAVDESS) dataset</a:t>
            </a:r>
          </a:p>
          <a:p>
            <a:pPr marL="457200" indent="-457200" fontAlgn="base">
              <a:buFont typeface="+mj-lt"/>
              <a:buAutoNum type="arabicPeriod"/>
            </a:pPr>
            <a:r>
              <a:rPr lang="en-GB" sz="1800" dirty="0"/>
              <a:t>Toronto emotional speech set (TESS) dataset</a:t>
            </a:r>
          </a:p>
          <a:p>
            <a:pPr fontAlgn="base"/>
            <a:endParaRPr lang="en-GB" dirty="0"/>
          </a:p>
          <a:p>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50800" y="678078"/>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84264" y="678078"/>
            <a:ext cx="1356936" cy="395594"/>
          </a:xfrm>
          <a:prstGeom prst="rect">
            <a:avLst/>
          </a:prstGeom>
        </p:spPr>
      </p:pic>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1517354081"/>
              </p:ext>
            </p:extLst>
          </p:nvPr>
        </p:nvGraphicFramePr>
        <p:xfrm>
          <a:off x="4206754" y="2476127"/>
          <a:ext cx="3200399" cy="3318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3051205828"/>
              </p:ext>
            </p:extLst>
          </p:nvPr>
        </p:nvGraphicFramePr>
        <p:xfrm>
          <a:off x="7710813" y="2476127"/>
          <a:ext cx="3445041" cy="33189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85000" lnSpcReduction="2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solidFill>
                  <a:srgbClr val="262626"/>
                </a:solidFill>
              </a:rPr>
              <a:t>Feature</a:t>
            </a:r>
            <a:r>
              <a:rPr lang="en-GB" dirty="0">
                <a:solidFill>
                  <a:srgbClr val="262626"/>
                </a:solidFill>
              </a:rPr>
              <a:t> extracted: Mel-frequency cepstral coefficients (MFCC)</a:t>
            </a:r>
          </a:p>
          <a:p>
            <a:r>
              <a:rPr lang="en-GB" dirty="0">
                <a:solidFill>
                  <a:srgbClr val="262626"/>
                </a:solidFill>
              </a:rPr>
              <a:t>Table 1. shows </a:t>
            </a:r>
            <a:r>
              <a:rPr lang="en-US" dirty="0">
                <a:solidFill>
                  <a:srgbClr val="000000"/>
                </a:solidFill>
              </a:rPr>
              <a:t>classes the model wants to predict</a:t>
            </a:r>
            <a:endParaRPr lang="en-GB" dirty="0">
              <a:solidFill>
                <a:srgbClr val="262626"/>
              </a:solidFill>
            </a:endParaRPr>
          </a:p>
          <a:p>
            <a:endParaRPr lang="en-GB"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842741" y="711199"/>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37056" y="648869"/>
            <a:ext cx="1356936" cy="395594"/>
          </a:xfrm>
          <a:prstGeom prst="rect">
            <a:avLst/>
          </a:prstGeom>
        </p:spPr>
      </p:pic>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3" name="Picture 19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4" name="Rectangle 19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6" name="Picture 19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97" name="Straight Connector 19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8" name="Rectangle 19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2" name="Picture 20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204" name="Rectangle 20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7"/>
          <a:stretch>
            <a:fillRect/>
          </a:stretch>
        </p:blipFill>
        <p:spPr>
          <a:xfrm>
            <a:off x="1215182" y="1273033"/>
            <a:ext cx="6187311" cy="3572954"/>
          </a:xfrm>
          <a:prstGeom prst="rect">
            <a:avLst/>
          </a:prstGeom>
        </p:spPr>
      </p:pic>
      <p:pic>
        <p:nvPicPr>
          <p:cNvPr id="20" name="Picture 19" descr="A drawing of a face&#10;&#10;Description generated with high confidence">
            <a:extLst>
              <a:ext uri="{FF2B5EF4-FFF2-40B4-BE49-F238E27FC236}">
                <a16:creationId xmlns:a16="http://schemas.microsoft.com/office/drawing/2014/main" id="{4B39001F-6B2D-4DE0-8285-DC9D0379CCE8}"/>
              </a:ext>
            </a:extLst>
          </p:cNvPr>
          <p:cNvPicPr>
            <a:picLocks noChangeAspect="1"/>
          </p:cNvPicPr>
          <p:nvPr/>
        </p:nvPicPr>
        <p:blipFill>
          <a:blip r:embed="rId8"/>
          <a:stretch>
            <a:fillRect/>
          </a:stretch>
        </p:blipFill>
        <p:spPr>
          <a:xfrm>
            <a:off x="722907" y="5788570"/>
            <a:ext cx="1605425" cy="395594"/>
          </a:xfrm>
          <a:prstGeom prst="rect">
            <a:avLst/>
          </a:prstGeom>
        </p:spPr>
      </p:pic>
      <p:pic>
        <p:nvPicPr>
          <p:cNvPr id="21" name="Picture 20">
            <a:extLst>
              <a:ext uri="{FF2B5EF4-FFF2-40B4-BE49-F238E27FC236}">
                <a16:creationId xmlns:a16="http://schemas.microsoft.com/office/drawing/2014/main" id="{0D3A78DD-D045-4DEB-A903-9B928EC1D20D}"/>
              </a:ext>
            </a:extLst>
          </p:cNvPr>
          <p:cNvPicPr>
            <a:picLocks noChangeAspect="1"/>
          </p:cNvPicPr>
          <p:nvPr/>
        </p:nvPicPr>
        <p:blipFill>
          <a:blip r:embed="rId9"/>
          <a:stretch>
            <a:fillRect/>
          </a:stretch>
        </p:blipFill>
        <p:spPr>
          <a:xfrm>
            <a:off x="9973742" y="5788570"/>
            <a:ext cx="1356936" cy="395594"/>
          </a:xfrm>
          <a:prstGeom prst="rect">
            <a:avLst/>
          </a:prstGeom>
        </p:spPr>
      </p:pic>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25">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sp>
        <p:nvSpPr>
          <p:cNvPr id="35" name="Rectangle 27">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1CCAB439-5458-4785-BE7A-289173877FA7}"/>
              </a:ext>
            </a:extLst>
          </p:cNvPr>
          <p:cNvPicPr>
            <a:picLocks noChangeAspect="1"/>
          </p:cNvPicPr>
          <p:nvPr/>
        </p:nvPicPr>
        <p:blipFill>
          <a:blip r:embed="rId9"/>
          <a:stretch>
            <a:fillRect/>
          </a:stretch>
        </p:blipFill>
        <p:spPr>
          <a:xfrm>
            <a:off x="10037056" y="648869"/>
            <a:ext cx="1356936" cy="395594"/>
          </a:xfrm>
          <a:prstGeom prst="rect">
            <a:avLst/>
          </a:prstGeom>
        </p:spPr>
      </p:pic>
      <p:pic>
        <p:nvPicPr>
          <p:cNvPr id="38" name="Picture 37" descr="A drawing of a face&#10;&#10;Description generated with high confidence">
            <a:extLst>
              <a:ext uri="{FF2B5EF4-FFF2-40B4-BE49-F238E27FC236}">
                <a16:creationId xmlns:a16="http://schemas.microsoft.com/office/drawing/2014/main" id="{E2114B02-E3D9-4BCC-BE91-1FE28864BE95}"/>
              </a:ext>
            </a:extLst>
          </p:cNvPr>
          <p:cNvPicPr>
            <a:picLocks noChangeAspect="1"/>
          </p:cNvPicPr>
          <p:nvPr/>
        </p:nvPicPr>
        <p:blipFill>
          <a:blip r:embed="rId10"/>
          <a:stretch>
            <a:fillRect/>
          </a:stretch>
        </p:blipFill>
        <p:spPr>
          <a:xfrm>
            <a:off x="722907" y="5788570"/>
            <a:ext cx="1605425" cy="395594"/>
          </a:xfrm>
          <a:prstGeom prst="rect">
            <a:avLst/>
          </a:prstGeom>
        </p:spPr>
      </p:pic>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a:bodyPr>
          <a:lstStyle/>
          <a:p>
            <a:r>
              <a:rPr lang="en-IN" sz="2800" b="1" dirty="0">
                <a:solidFill>
                  <a:srgbClr val="262626"/>
                </a:solidFill>
              </a:rPr>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3"/>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4"/>
          <a:stretch>
            <a:fillRect/>
          </a:stretch>
        </p:blipFill>
        <p:spPr>
          <a:xfrm>
            <a:off x="10575075" y="232025"/>
            <a:ext cx="1356936" cy="395594"/>
          </a:xfrm>
          <a:prstGeom prst="rect">
            <a:avLst/>
          </a:prstGeom>
        </p:spPr>
      </p:pic>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5"/>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6"/>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4.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972487" y="6015665"/>
            <a:ext cx="3478715" cy="523220"/>
          </a:xfrm>
          <a:prstGeom prst="rect">
            <a:avLst/>
          </a:prstGeom>
          <a:noFill/>
        </p:spPr>
        <p:txBody>
          <a:bodyPr wrap="square" rtlCol="0">
            <a:spAutoFit/>
          </a:bodyPr>
          <a:lstStyle/>
          <a:p>
            <a:pPr algn="ctr"/>
            <a:r>
              <a:rPr lang="en-GB" sz="1400" dirty="0"/>
              <a:t>Fig 5. Loss vs. Epochs. </a:t>
            </a:r>
          </a:p>
          <a:p>
            <a:pPr algn="ctr"/>
            <a:r>
              <a:rPr lang="en-GB" sz="1400" dirty="0"/>
              <a:t>CNN model loss graph</a:t>
            </a:r>
          </a:p>
        </p:txBody>
      </p:sp>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982132"/>
            <a:ext cx="9601196" cy="1303867"/>
          </a:xfrm>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11571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TotalTime>
  <Words>523</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Calibri</vt:lpstr>
      <vt:lpstr>Garamond</vt:lpstr>
      <vt:lpstr>Organic</vt:lpstr>
      <vt:lpstr>Speech Emotion Recognition</vt:lpstr>
      <vt:lpstr>Introduction</vt:lpstr>
      <vt:lpstr>Dataset Used</vt:lpstr>
      <vt:lpstr>Methodology / Model Used</vt:lpstr>
      <vt:lpstr>System Architecture</vt:lpstr>
      <vt:lpstr>PowerPoint Presentation</vt:lpstr>
      <vt:lpstr>Results Achieved</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32729</cp:lastModifiedBy>
  <cp:revision>1</cp:revision>
  <dcterms:created xsi:type="dcterms:W3CDTF">2020-06-16T13:31:11Z</dcterms:created>
  <dcterms:modified xsi:type="dcterms:W3CDTF">2020-06-16T13:32:23Z</dcterms:modified>
</cp:coreProperties>
</file>