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orient="horz" pos="2169">
          <p15:clr>
            <a:srgbClr val="747775"/>
          </p15:clr>
        </p15:guide>
        <p15:guide id="4" pos="242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9AE0C7-C2EF-4255-9477-F758C0426A85}">
  <a:tblStyle styleId="{B19AE0C7-C2EF-4255-9477-F758C0426A8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169" orient="horz"/>
        <p:guide pos="242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22" Type="http://schemas.openxmlformats.org/officeDocument/2006/relationships/font" Target="fonts/OpenSans-bold.fntdata"/><Relationship Id="rId10" Type="http://schemas.openxmlformats.org/officeDocument/2006/relationships/slide" Target="slides/slide4.xml"/><Relationship Id="rId21" Type="http://schemas.openxmlformats.org/officeDocument/2006/relationships/font" Target="fonts/OpenSans-regular.fntdata"/><Relationship Id="rId13" Type="http://schemas.openxmlformats.org/officeDocument/2006/relationships/slide" Target="slides/slide7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6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TSansNarrow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c056c7a34_2_2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c056c7a34_2_2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c056c7a34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0c056c7a34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c056c7a34_3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c056c7a34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056c7a34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056c7a34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c056c7a34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c056c7a34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c056c7a34_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c056c7a34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c056c7a34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c056c7a34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c5351732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c5351732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c67827a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c67827a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c056c7a34_3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c056c7a34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c056c7a34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c056c7a34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056c7a34_3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056c7a34_3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5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B6B">
            <a:alpha val="32080"/>
          </a:srgbClr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Тема проекта “План оценки”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913850" y="3243800"/>
            <a:ext cx="7317300" cy="8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8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Участники команды №7:</a:t>
            </a:r>
            <a:br>
              <a:rPr lang="ru" sz="17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</a:br>
            <a:r>
              <a:rPr b="1" lang="ru" sz="1700">
                <a:latin typeface="PT Sans Narrow"/>
                <a:ea typeface="PT Sans Narrow"/>
                <a:cs typeface="PT Sans Narrow"/>
                <a:sym typeface="PT Sans Narrow"/>
              </a:rPr>
              <a:t>Б</a:t>
            </a:r>
            <a:r>
              <a:rPr lang="ru" sz="17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агманов </a:t>
            </a:r>
            <a:r>
              <a:rPr lang="ru" sz="1700">
                <a:solidFill>
                  <a:srgbClr val="26262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Д</a:t>
            </a:r>
            <a:r>
              <a:rPr lang="ru" sz="17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инар</a:t>
            </a:r>
            <a:r>
              <a:rPr i="1" lang="ru" sz="17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b="1" lang="ru" sz="1700">
                <a:latin typeface="PT Sans Narrow"/>
                <a:ea typeface="PT Sans Narrow"/>
                <a:cs typeface="PT Sans Narrow"/>
                <a:sym typeface="PT Sans Narrow"/>
              </a:rPr>
              <a:t>И</a:t>
            </a:r>
            <a:r>
              <a:rPr lang="ru" sz="17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ванов </a:t>
            </a:r>
            <a:r>
              <a:rPr lang="ru" sz="1700">
                <a:solidFill>
                  <a:srgbClr val="262626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А</a:t>
            </a:r>
            <a:r>
              <a:rPr lang="ru" sz="17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лександр, </a:t>
            </a:r>
            <a:r>
              <a:rPr b="1" lang="ru" sz="1700">
                <a:latin typeface="PT Sans Narrow"/>
                <a:ea typeface="PT Sans Narrow"/>
                <a:cs typeface="PT Sans Narrow"/>
                <a:sym typeface="PT Sans Narrow"/>
              </a:rPr>
              <a:t>К</a:t>
            </a:r>
            <a:r>
              <a:rPr lang="ru" sz="17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арый Евгений</a:t>
            </a:r>
            <a:r>
              <a:rPr lang="ru" sz="17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, </a:t>
            </a:r>
            <a:r>
              <a:rPr b="1" lang="ru" sz="1700">
                <a:latin typeface="PT Sans Narrow"/>
                <a:ea typeface="PT Sans Narrow"/>
                <a:cs typeface="PT Sans Narrow"/>
                <a:sym typeface="PT Sans Narrow"/>
              </a:rPr>
              <a:t>К</a:t>
            </a:r>
            <a:r>
              <a:rPr lang="ru" sz="17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узнецова Мария, </a:t>
            </a:r>
            <a:r>
              <a:rPr b="1" lang="ru" sz="1700">
                <a:latin typeface="PT Sans Narrow"/>
                <a:ea typeface="PT Sans Narrow"/>
                <a:cs typeface="PT Sans Narrow"/>
                <a:sym typeface="PT Sans Narrow"/>
              </a:rPr>
              <a:t>О</a:t>
            </a:r>
            <a:r>
              <a:rPr lang="ru" sz="1700">
                <a:solidFill>
                  <a:srgbClr val="222A35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лдукова  Виолетта</a:t>
            </a:r>
            <a:endParaRPr sz="1700">
              <a:solidFill>
                <a:srgbClr val="222A35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ru" sz="1500">
                <a:latin typeface="PT Sans Narrow"/>
                <a:ea typeface="PT Sans Narrow"/>
                <a:cs typeface="PT Sans Narrow"/>
                <a:sym typeface="PT Sans Narrow"/>
              </a:rPr>
              <a:t> </a:t>
            </a:r>
            <a:endParaRPr sz="15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831050" y="584250"/>
            <a:ext cx="7482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50">
                <a:latin typeface="PT Sans Narrow"/>
                <a:ea typeface="PT Sans Narrow"/>
                <a:cs typeface="PT Sans Narrow"/>
                <a:sym typeface="PT Sans Narrow"/>
              </a:rPr>
              <a:t>ГНИВЦ. Хакатон-марафон “Аналитика”. Команда №7. Спринт №3</a:t>
            </a:r>
            <a:endParaRPr b="1" sz="2350">
              <a:solidFill>
                <a:srgbClr val="172B4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Ценность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25" y="1232363"/>
            <a:ext cx="1801674" cy="253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816" y="2325229"/>
            <a:ext cx="716663" cy="72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 rot="2127">
            <a:off x="159951" y="2118589"/>
            <a:ext cx="1454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000"/>
              <a:t>Эффективность</a:t>
            </a:r>
            <a:endParaRPr sz="1000"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294623"/>
            <a:ext cx="9144003" cy="7233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3" name="Google Shape;133;p22"/>
          <p:cNvGrpSpPr/>
          <p:nvPr/>
        </p:nvGrpSpPr>
        <p:grpSpPr>
          <a:xfrm>
            <a:off x="3444500" y="3949850"/>
            <a:ext cx="1545900" cy="726950"/>
            <a:chOff x="4239338" y="4031675"/>
            <a:chExt cx="1545900" cy="726950"/>
          </a:xfrm>
        </p:grpSpPr>
        <p:sp>
          <p:nvSpPr>
            <p:cNvPr id="134" name="Google Shape;134;p22"/>
            <p:cNvSpPr txBox="1"/>
            <p:nvPr/>
          </p:nvSpPr>
          <p:spPr>
            <a:xfrm>
              <a:off x="4239338" y="4031675"/>
              <a:ext cx="1545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ru" sz="1000"/>
                <a:t>Своевременность</a:t>
              </a:r>
              <a:r>
                <a:rPr lang="ru" sz="1000"/>
                <a:t> </a:t>
              </a:r>
              <a:endParaRPr sz="1300"/>
            </a:p>
          </p:txBody>
        </p:sp>
        <p:pic>
          <p:nvPicPr>
            <p:cNvPr id="135" name="Google Shape;135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19375" y="4261950"/>
              <a:ext cx="496675" cy="4966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" name="Google Shape;136;p22"/>
          <p:cNvGrpSpPr/>
          <p:nvPr/>
        </p:nvGrpSpPr>
        <p:grpSpPr>
          <a:xfrm>
            <a:off x="2222875" y="4083098"/>
            <a:ext cx="1611046" cy="797908"/>
            <a:chOff x="1629390" y="3681226"/>
            <a:chExt cx="1410600" cy="677686"/>
          </a:xfrm>
        </p:grpSpPr>
        <p:pic>
          <p:nvPicPr>
            <p:cNvPr id="137" name="Google Shape;137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86350" y="3862238"/>
              <a:ext cx="496675" cy="496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2"/>
            <p:cNvSpPr txBox="1"/>
            <p:nvPr/>
          </p:nvSpPr>
          <p:spPr>
            <a:xfrm>
              <a:off x="1629390" y="3681226"/>
              <a:ext cx="1410600" cy="28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ru" sz="1000"/>
                <a:t>Прозрачность</a:t>
              </a:r>
              <a:r>
                <a:rPr lang="ru" sz="1000"/>
                <a:t> </a:t>
              </a:r>
              <a:endParaRPr sz="1300"/>
            </a:p>
          </p:txBody>
        </p:sp>
      </p:grpSp>
      <p:pic>
        <p:nvPicPr>
          <p:cNvPr id="139" name="Google Shape;139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140650" y="1744625"/>
            <a:ext cx="3438576" cy="343857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/>
          <p:nvPr/>
        </p:nvSpPr>
        <p:spPr>
          <a:xfrm>
            <a:off x="252900" y="2118150"/>
            <a:ext cx="79800" cy="259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24100" y="2204450"/>
            <a:ext cx="3108201" cy="2296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22"/>
          <p:cNvGrpSpPr/>
          <p:nvPr/>
        </p:nvGrpSpPr>
        <p:grpSpPr>
          <a:xfrm>
            <a:off x="4684439" y="4187308"/>
            <a:ext cx="1271515" cy="693640"/>
            <a:chOff x="3753113" y="3794475"/>
            <a:chExt cx="1410600" cy="850675"/>
          </a:xfrm>
        </p:grpSpPr>
        <p:sp>
          <p:nvSpPr>
            <p:cNvPr id="143" name="Google Shape;143;p22"/>
            <p:cNvSpPr txBox="1"/>
            <p:nvPr/>
          </p:nvSpPr>
          <p:spPr>
            <a:xfrm>
              <a:off x="3753113" y="3794475"/>
              <a:ext cx="1410600" cy="41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ru" sz="1000"/>
                <a:t>Объективность</a:t>
              </a:r>
              <a:endParaRPr sz="1300"/>
            </a:p>
          </p:txBody>
        </p:sp>
        <p:pic>
          <p:nvPicPr>
            <p:cNvPr id="144" name="Google Shape;144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89913" y="4148475"/>
              <a:ext cx="496675" cy="496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5" name="Google Shape;145;p22"/>
          <p:cNvSpPr txBox="1"/>
          <p:nvPr/>
        </p:nvSpPr>
        <p:spPr>
          <a:xfrm>
            <a:off x="-1008675" y="1304900"/>
            <a:ext cx="576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 rot="1083249">
            <a:off x="1059328" y="3254215"/>
            <a:ext cx="842165" cy="419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Staff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705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Итоги. Вклад членов команды</a:t>
            </a:r>
            <a:endParaRPr/>
          </a:p>
        </p:txBody>
      </p:sp>
      <p:sp>
        <p:nvSpPr>
          <p:cNvPr id="152" name="Google Shape;152;p23"/>
          <p:cNvSpPr txBox="1"/>
          <p:nvPr/>
        </p:nvSpPr>
        <p:spPr>
          <a:xfrm>
            <a:off x="3372300" y="1489900"/>
            <a:ext cx="5188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311750" y="117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{B19AE0C7-C2EF-4255-9477-F758C0426A85}</a:tableStyleId>
              </a:tblPr>
              <a:tblGrid>
                <a:gridCol w="2786425"/>
                <a:gridCol w="1146800"/>
                <a:gridCol w="1199175"/>
                <a:gridCol w="1094425"/>
                <a:gridCol w="1146800"/>
                <a:gridCol w="1146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</a:rPr>
                        <a:t>Разделы спринта №7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</a:rPr>
                        <a:t>Багманов Динар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</a:rPr>
                        <a:t>Иванов Александр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</a:rPr>
                        <a:t>Карый Евгений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</a:rPr>
                        <a:t>Кузнецова Мария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rgbClr val="434343"/>
                          </a:solidFill>
                        </a:rPr>
                        <a:t>Олдукова Виолетта</a:t>
                      </a:r>
                      <a:endParaRPr b="1"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50"/>
                        <a:t>Общая концепция</a:t>
                      </a:r>
                      <a:endParaRPr i="1" sz="13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50"/>
                        <a:t>Дорожная карта</a:t>
                      </a:r>
                      <a:endParaRPr i="1" sz="13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50"/>
                        <a:t>Виды представления графической информации </a:t>
                      </a:r>
                      <a:endParaRPr i="1" sz="13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50"/>
                        <a:t>Описание бизнес-процессов</a:t>
                      </a:r>
                      <a:endParaRPr i="1" sz="13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50"/>
                        <a:t>Описание сущностей системы</a:t>
                      </a:r>
                      <a:endParaRPr i="1" sz="13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50"/>
                        <a:t>Ревью команды №8</a:t>
                      </a:r>
                      <a:endParaRPr i="1" sz="13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ru" sz="1350"/>
                        <a:t>Создание презентации</a:t>
                      </a:r>
                      <a:endParaRPr i="1" sz="135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">
                          <a:solidFill>
                            <a:schemeClr val="dk2"/>
                          </a:solidFill>
                        </a:rPr>
                        <a:t>+</a:t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DB6B">
            <a:alpha val="32080"/>
          </a:srgbClr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000000"/>
                </a:solidFill>
              </a:rPr>
              <a:t>Спасибо за внимание!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59" name="Google Shape;159;p24"/>
          <p:cNvSpPr txBox="1"/>
          <p:nvPr>
            <p:ph idx="1" type="subTitle"/>
          </p:nvPr>
        </p:nvSpPr>
        <p:spPr>
          <a:xfrm>
            <a:off x="831050" y="584250"/>
            <a:ext cx="7482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350">
                <a:latin typeface="PT Sans Narrow"/>
                <a:ea typeface="PT Sans Narrow"/>
                <a:cs typeface="PT Sans Narrow"/>
                <a:sym typeface="PT Sans Narrow"/>
              </a:rPr>
              <a:t>ГНИВЦ. Хакатон-марафон “Аналитика”. Команда №7. Спринт №3</a:t>
            </a:r>
            <a:endParaRPr b="1" sz="2350">
              <a:solidFill>
                <a:srgbClr val="172B4D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ru" sz="2400">
                <a:latin typeface="PT Sans Narrow"/>
                <a:ea typeface="PT Sans Narrow"/>
                <a:cs typeface="PT Sans Narrow"/>
                <a:sym typeface="PT Sans Narrow"/>
              </a:rPr>
              <a:t>Цели проекта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ru" sz="2400">
                <a:latin typeface="PT Sans Narrow"/>
                <a:ea typeface="PT Sans Narrow"/>
                <a:cs typeface="PT Sans Narrow"/>
                <a:sym typeface="PT Sans Narrow"/>
              </a:rPr>
              <a:t>Виды представления графической информации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ru" sz="2400">
                <a:latin typeface="PT Sans Narrow"/>
                <a:ea typeface="PT Sans Narrow"/>
                <a:cs typeface="PT Sans Narrow"/>
                <a:sym typeface="PT Sans Narrow"/>
              </a:rPr>
              <a:t>Описание бизнес-процессов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ru" sz="2400">
                <a:latin typeface="PT Sans Narrow"/>
                <a:ea typeface="PT Sans Narrow"/>
                <a:cs typeface="PT Sans Narrow"/>
                <a:sym typeface="PT Sans Narrow"/>
              </a:rPr>
              <a:t>Описание сущностей системы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ru" sz="2400">
                <a:latin typeface="PT Sans Narrow"/>
                <a:ea typeface="PT Sans Narrow"/>
                <a:cs typeface="PT Sans Narrow"/>
                <a:sym typeface="PT Sans Narrow"/>
              </a:rPr>
              <a:t>Итоги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61725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1101475" y="1266325"/>
            <a:ext cx="7730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440">
                <a:latin typeface="PT Sans Narrow"/>
                <a:ea typeface="PT Sans Narrow"/>
                <a:cs typeface="PT Sans Narrow"/>
                <a:sym typeface="PT Sans Narrow"/>
              </a:rPr>
              <a:t>А</a:t>
            </a:r>
            <a:r>
              <a:rPr lang="ru" sz="2440">
                <a:latin typeface="PT Sans Narrow"/>
                <a:ea typeface="PT Sans Narrow"/>
                <a:cs typeface="PT Sans Narrow"/>
                <a:sym typeface="PT Sans Narrow"/>
              </a:rPr>
              <a:t>втоматизация процесса формирования плана оценки</a:t>
            </a:r>
            <a:endParaRPr sz="244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440">
                <a:latin typeface="PT Sans Narrow"/>
                <a:ea typeface="PT Sans Narrow"/>
                <a:cs typeface="PT Sans Narrow"/>
                <a:sym typeface="PT Sans Narrow"/>
              </a:rPr>
              <a:t>У</a:t>
            </a:r>
            <a:r>
              <a:rPr lang="ru" sz="2440">
                <a:latin typeface="PT Sans Narrow"/>
                <a:ea typeface="PT Sans Narrow"/>
                <a:cs typeface="PT Sans Narrow"/>
                <a:sym typeface="PT Sans Narrow"/>
              </a:rPr>
              <a:t>лучшение качества оценки сотрудников</a:t>
            </a:r>
            <a:endParaRPr sz="244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45720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440">
                <a:latin typeface="PT Sans Narrow"/>
                <a:ea typeface="PT Sans Narrow"/>
                <a:cs typeface="PT Sans Narrow"/>
                <a:sym typeface="PT Sans Narrow"/>
              </a:rPr>
              <a:t>Ф</a:t>
            </a:r>
            <a:r>
              <a:rPr lang="ru" sz="2440">
                <a:latin typeface="PT Sans Narrow"/>
                <a:ea typeface="PT Sans Narrow"/>
                <a:cs typeface="PT Sans Narrow"/>
                <a:sym typeface="PT Sans Narrow"/>
              </a:rPr>
              <a:t>ормирование отчетов и заключений</a:t>
            </a:r>
            <a:endParaRPr sz="244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457200" lvl="0" marL="914400" rtl="0" algn="l">
              <a:lnSpc>
                <a:spcPct val="1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2440">
                <a:latin typeface="PT Sans Narrow"/>
                <a:ea typeface="PT Sans Narrow"/>
                <a:cs typeface="PT Sans Narrow"/>
                <a:sym typeface="PT Sans Narrow"/>
              </a:rPr>
              <a:t>Г</a:t>
            </a:r>
            <a:r>
              <a:rPr lang="ru" sz="2440">
                <a:latin typeface="PT Sans Narrow"/>
                <a:ea typeface="PT Sans Narrow"/>
                <a:cs typeface="PT Sans Narrow"/>
                <a:sym typeface="PT Sans Narrow"/>
              </a:rPr>
              <a:t>ибкость и масштабируемость</a:t>
            </a:r>
            <a:endParaRPr sz="244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2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25" y="1944538"/>
            <a:ext cx="796675" cy="7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975" y="1214736"/>
            <a:ext cx="707400" cy="70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150" y="2711313"/>
            <a:ext cx="796675" cy="79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21600" y="3537910"/>
            <a:ext cx="736975" cy="744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Общая концепция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PT Sans Narrow"/>
                <a:ea typeface="PT Sans Narrow"/>
                <a:cs typeface="PT Sans Narrow"/>
                <a:sym typeface="PT Sans Narrow"/>
              </a:rPr>
              <a:t>Здесь нужно рассказать (а возможно, показать):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ru" sz="2400">
                <a:latin typeface="PT Sans Narrow"/>
                <a:ea typeface="PT Sans Narrow"/>
                <a:cs typeface="PT Sans Narrow"/>
                <a:sym typeface="PT Sans Narrow"/>
              </a:rPr>
              <a:t>Как мы видим готовый реестр компетенций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AutoNum type="arabicPeriod"/>
            </a:pPr>
            <a:r>
              <a:rPr lang="ru" sz="2400">
                <a:latin typeface="PT Sans Narrow"/>
                <a:ea typeface="PT Sans Narrow"/>
                <a:cs typeface="PT Sans Narrow"/>
                <a:sym typeface="PT Sans Narrow"/>
              </a:rPr>
              <a:t>Место плана оценки в нем</a:t>
            </a:r>
            <a:endParaRPr sz="240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представления информации. BPMN-диаграмма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54225"/>
            <a:ext cx="8520602" cy="2341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Виды представления информации. </a:t>
            </a:r>
            <a:r>
              <a:rPr lang="ru"/>
              <a:t>ER-диаграмма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6550" y="1152425"/>
            <a:ext cx="3975100" cy="37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644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100"/>
              <a:t>Описание бизнес-процессов. Формирование плана оценки</a:t>
            </a:r>
            <a:endParaRPr sz="310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1425" y="1044125"/>
            <a:ext cx="6997976" cy="396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550"/>
              <a:t>Описание бизнес-процессов. </a:t>
            </a:r>
            <a:r>
              <a:rPr lang="ru"/>
              <a:t>Формирование отчета 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850" y="1152425"/>
            <a:ext cx="6660307" cy="368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сущностей системы. Competence</a:t>
            </a:r>
            <a:endParaRPr/>
          </a:p>
        </p:txBody>
      </p:sp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966326" y="4562850"/>
            <a:ext cx="28416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i="1" lang="ru" sz="1840">
                <a:latin typeface="PT Sans Narrow"/>
                <a:ea typeface="PT Sans Narrow"/>
                <a:cs typeface="PT Sans Narrow"/>
                <a:sym typeface="PT Sans Narrow"/>
              </a:rPr>
              <a:t>Логическая схема Competence</a:t>
            </a:r>
            <a:endParaRPr b="1" i="1" sz="184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5400001" y="4562850"/>
            <a:ext cx="28416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b="1" i="1" lang="ru" sz="1840">
                <a:latin typeface="PT Sans Narrow"/>
                <a:ea typeface="PT Sans Narrow"/>
                <a:cs typeface="PT Sans Narrow"/>
                <a:sym typeface="PT Sans Narrow"/>
              </a:rPr>
              <a:t>Физ</a:t>
            </a:r>
            <a:r>
              <a:rPr b="1" i="1" lang="ru" sz="1840">
                <a:latin typeface="PT Sans Narrow"/>
                <a:ea typeface="PT Sans Narrow"/>
                <a:cs typeface="PT Sans Narrow"/>
                <a:sym typeface="PT Sans Narrow"/>
              </a:rPr>
              <a:t>ическая схема Competence</a:t>
            </a:r>
            <a:endParaRPr b="1" i="1" sz="1840"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4570" y="1260150"/>
            <a:ext cx="4042518" cy="31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04825"/>
            <a:ext cx="3879497" cy="31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