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09" r:id="rId26"/>
    <p:sldId id="310" r:id="rId27"/>
  </p:sldIdLst>
  <p:sldSz cx="12192000" cy="6858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Times" panose="02020603050405020304" pitchFamily="18" charset="0"/>
      <p:regular r:id="rId33"/>
      <p:bold r:id="rId34"/>
      <p:italic r:id="rId35"/>
      <p:boldItalic r:id="rId36"/>
    </p:embeddedFont>
    <p:embeddedFont>
      <p:font typeface="Century Gothic" panose="020B0502020202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4" roundtripDataSignature="AMtx7mgm5cq8c+kKK8KMN9BCXZLU1TR3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64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96144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4683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6558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2992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4661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9276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3190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1204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1882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0408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9540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3190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3632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46595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69269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4384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72067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8298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03541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25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881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1785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7003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0194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5595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406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949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28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/>
          <p:nvPr/>
        </p:nvSpPr>
        <p:spPr>
          <a:xfrm>
            <a:off x="1073151" y="446087"/>
            <a:ext cx="3547533" cy="1814651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7"/>
          <p:cNvSpPr txBox="1"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body" idx="1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body" idx="2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ção com Legenda">
  <p:cSld name="Citação com Legenda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8"/>
          <p:cNvSpPr/>
          <p:nvPr/>
        </p:nvSpPr>
        <p:spPr>
          <a:xfrm>
            <a:off x="631697" y="1081456"/>
            <a:ext cx="6332416" cy="3239188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38"/>
          <p:cNvSpPr txBox="1"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sz="42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8"/>
          <p:cNvSpPr txBox="1"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38"/>
          <p:cNvSpPr txBox="1">
            <a:spLocks noGrp="1"/>
          </p:cNvSpPr>
          <p:nvPr>
            <p:ph type="body" idx="2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91" name="Google Shape;91;p3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ão de nome">
  <p:cSld name="Cartão de nom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9"/>
          <p:cNvSpPr/>
          <p:nvPr/>
        </p:nvSpPr>
        <p:spPr>
          <a:xfrm>
            <a:off x="1140884" y="2286585"/>
            <a:ext cx="4895115" cy="2503972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9"/>
          <p:cNvSpPr txBox="1"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9"/>
          <p:cNvSpPr txBox="1">
            <a:spLocks noGrp="1"/>
          </p:cNvSpPr>
          <p:nvPr>
            <p:ph type="body" idx="1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0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1"/>
          <p:cNvSpPr/>
          <p:nvPr/>
        </p:nvSpPr>
        <p:spPr>
          <a:xfrm>
            <a:off x="7669651" y="446089"/>
            <a:ext cx="4522349" cy="5414962"/>
          </a:xfrm>
          <a:custGeom>
            <a:avLst/>
            <a:gdLst/>
            <a:ahLst/>
            <a:cxnLst/>
            <a:rect l="l" t="t" r="r" b="b"/>
            <a:pathLst>
              <a:path w="2879" h="4320" extrusionOk="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41"/>
          <p:cNvSpPr txBox="1">
            <a:spLocks noGrp="1"/>
          </p:cNvSpPr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1"/>
          <p:cNvSpPr txBox="1">
            <a:spLocks noGrp="1"/>
          </p:cNvSpPr>
          <p:nvPr>
            <p:ph type="body" idx="1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12" name="Google Shape;112;p4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p2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>
            <a:spLocks noGrp="1"/>
          </p:cNvSpPr>
          <p:nvPr>
            <p:ph type="pic" idx="2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" name="Google Shape;32;p30"/>
          <p:cNvSpPr txBox="1">
            <a:spLocks noGrp="1"/>
          </p:cNvSpPr>
          <p:nvPr>
            <p:ph type="body" idx="1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dt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ftr" idx="11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sldNum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is conteúdos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3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body" idx="2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Panorâmica com Legenda">
  <p:cSld name="Foto Panorâmica com Legenda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47" name="Google Shape;47;p32"/>
          <p:cNvSpPr txBox="1">
            <a:spLocks noGrp="1"/>
          </p:cNvSpPr>
          <p:nvPr>
            <p:ph type="body" idx="1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3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3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4"/>
          <p:cNvSpPr/>
          <p:nvPr/>
        </p:nvSpPr>
        <p:spPr>
          <a:xfrm>
            <a:off x="0" y="1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sz="48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5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 txBox="1"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body" idx="2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body" idx="3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body" idx="4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KkGqeKFBy0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arlosbazilio.gitbooks.io/programando-na-cozinha/content/pt-br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pt-BR" b="0"/>
              <a:t>Organização de objetos e conceituação de algoritmo</a:t>
            </a:r>
            <a:endParaRPr/>
          </a:p>
        </p:txBody>
      </p:sp>
      <p:sp>
        <p:nvSpPr>
          <p:cNvPr id="121" name="Google Shape;121;p1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78003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Oficina de Programação para o ensino médio</a:t>
            </a: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pt-BR"/>
              <a:t>Safira Soares &amp; Igor Novaes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p10"/>
          <p:cNvSpPr/>
          <p:nvPr/>
        </p:nvSpPr>
        <p:spPr>
          <a:xfrm>
            <a:off x="-1" y="0"/>
            <a:ext cx="7552944" cy="6858000"/>
          </a:xfrm>
          <a:custGeom>
            <a:avLst/>
            <a:gdLst/>
            <a:ahLst/>
            <a:cxnLst/>
            <a:rect l="l" t="t" r="r" b="b"/>
            <a:pathLst>
              <a:path w="7552944" h="6858000" extrusionOk="0">
                <a:moveTo>
                  <a:pt x="0" y="0"/>
                </a:moveTo>
                <a:lnTo>
                  <a:pt x="1067477" y="0"/>
                </a:lnTo>
                <a:lnTo>
                  <a:pt x="2201779" y="0"/>
                </a:lnTo>
                <a:lnTo>
                  <a:pt x="7552944" y="0"/>
                </a:lnTo>
                <a:lnTo>
                  <a:pt x="7552944" y="1900238"/>
                </a:lnTo>
                <a:lnTo>
                  <a:pt x="7182528" y="2178050"/>
                </a:lnTo>
                <a:lnTo>
                  <a:pt x="7178294" y="2184400"/>
                </a:lnTo>
                <a:lnTo>
                  <a:pt x="7171944" y="2193925"/>
                </a:lnTo>
                <a:lnTo>
                  <a:pt x="7165594" y="2201863"/>
                </a:lnTo>
                <a:lnTo>
                  <a:pt x="7165594" y="2211388"/>
                </a:lnTo>
                <a:lnTo>
                  <a:pt x="7165594" y="2220913"/>
                </a:lnTo>
                <a:lnTo>
                  <a:pt x="7171944" y="2228850"/>
                </a:lnTo>
                <a:lnTo>
                  <a:pt x="7178294" y="2238375"/>
                </a:lnTo>
                <a:lnTo>
                  <a:pt x="7182528" y="2244725"/>
                </a:lnTo>
                <a:lnTo>
                  <a:pt x="7552944" y="2522538"/>
                </a:lnTo>
                <a:lnTo>
                  <a:pt x="7552944" y="6858000"/>
                </a:lnTo>
                <a:lnTo>
                  <a:pt x="2201779" y="6858000"/>
                </a:lnTo>
                <a:lnTo>
                  <a:pt x="10674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0"/>
          <p:cNvSpPr txBox="1">
            <a:spLocks noGrp="1"/>
          </p:cNvSpPr>
          <p:nvPr>
            <p:ph type="title"/>
          </p:nvPr>
        </p:nvSpPr>
        <p:spPr>
          <a:xfrm>
            <a:off x="6747270" y="-188997"/>
            <a:ext cx="6097955" cy="15594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pt-BR">
                <a:solidFill>
                  <a:schemeClr val="dk1"/>
                </a:solidFill>
              </a:rPr>
              <a:t>Memória 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Secundária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2" name="Google Shape;212;p10"/>
          <p:cNvSpPr txBox="1">
            <a:spLocks noGrp="1"/>
          </p:cNvSpPr>
          <p:nvPr>
            <p:ph type="body" idx="1"/>
          </p:nvPr>
        </p:nvSpPr>
        <p:spPr>
          <a:xfrm>
            <a:off x="890410" y="2787620"/>
            <a:ext cx="6075179" cy="3632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b="1"/>
              <a:t>armários</a:t>
            </a:r>
            <a:r>
              <a:rPr lang="pt-BR"/>
              <a:t>, </a:t>
            </a:r>
            <a:r>
              <a:rPr lang="pt-BR" b="1"/>
              <a:t>geladeiras</a:t>
            </a:r>
            <a:r>
              <a:rPr lang="pt-BR"/>
              <a:t> e </a:t>
            </a:r>
            <a:r>
              <a:rPr lang="pt-BR" b="1"/>
              <a:t>freezers </a:t>
            </a:r>
            <a:r>
              <a:rPr lang="pt-BR"/>
              <a:t>servem para  o </a:t>
            </a:r>
            <a:r>
              <a:rPr lang="pt-BR" sz="2800" b="1"/>
              <a:t>armazenamento adequado </a:t>
            </a:r>
            <a:r>
              <a:rPr lang="pt-BR"/>
              <a:t> dos elementos que serão necessários para o preparo de uma receita. </a:t>
            </a:r>
            <a:endParaRPr b="1"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rPr lang="pt-BR" sz="2400" b="1"/>
              <a:t>Armazenam</a:t>
            </a:r>
            <a:r>
              <a:rPr lang="pt-BR" sz="2400"/>
              <a:t> </a:t>
            </a:r>
            <a:r>
              <a:rPr lang="pt-BR"/>
              <a:t>nossos produtos com muito </a:t>
            </a:r>
            <a:r>
              <a:rPr lang="pt-BR" sz="2000" b="1"/>
              <a:t>mais espaço </a:t>
            </a:r>
            <a:r>
              <a:rPr lang="pt-BR"/>
              <a:t>e por um </a:t>
            </a:r>
            <a:r>
              <a:rPr lang="pt-BR" sz="2000" b="1"/>
              <a:t>tempo muito maior </a:t>
            </a:r>
            <a:r>
              <a:rPr lang="pt-BR"/>
              <a:t>que nossas pias e bancadas.</a:t>
            </a:r>
            <a:endParaRPr/>
          </a:p>
        </p:txBody>
      </p:sp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1261" y="141811"/>
            <a:ext cx="3328534" cy="2811318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0"/>
          <p:cNvSpPr/>
          <p:nvPr/>
        </p:nvSpPr>
        <p:spPr>
          <a:xfrm>
            <a:off x="8563515" y="1547470"/>
            <a:ext cx="2614864" cy="2566737"/>
          </a:xfrm>
          <a:prstGeom prst="ellipse">
            <a:avLst/>
          </a:prstGeom>
          <a:solidFill>
            <a:schemeClr val="dk1"/>
          </a:solidFill>
          <a:ln w="15875" cap="rnd" cmpd="sng">
            <a:solidFill>
              <a:srgbClr val="0090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5" name="Google Shape;21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22519" y="1785460"/>
            <a:ext cx="2096851" cy="209075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0"/>
          <p:cNvSpPr txBox="1"/>
          <p:nvPr/>
        </p:nvSpPr>
        <p:spPr>
          <a:xfrm>
            <a:off x="7975709" y="5188869"/>
            <a:ext cx="3790476" cy="170097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endParaRPr sz="36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p10"/>
          <p:cNvSpPr txBox="1"/>
          <p:nvPr/>
        </p:nvSpPr>
        <p:spPr>
          <a:xfrm>
            <a:off x="8156795" y="3595360"/>
            <a:ext cx="3794573" cy="3632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pt-BR" sz="3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Armazenam</a:t>
            </a:r>
            <a:r>
              <a:rPr lang="pt-BR"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 grandes </a:t>
            </a:r>
            <a:r>
              <a:rPr lang="pt-BR"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volumes de informação</a:t>
            </a:r>
            <a:r>
              <a:rPr lang="pt-BR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como sistemas operacionais, programas e dados de usuários. </a:t>
            </a:r>
            <a:endParaRPr/>
          </a:p>
          <a:p>
            <a:pPr marL="0" marR="0" lvl="0" indent="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Ex.: HD, SSD, pendrive, etc.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p11"/>
          <p:cNvSpPr/>
          <p:nvPr/>
        </p:nvSpPr>
        <p:spPr>
          <a:xfrm>
            <a:off x="-1" y="0"/>
            <a:ext cx="7552944" cy="6858000"/>
          </a:xfrm>
          <a:custGeom>
            <a:avLst/>
            <a:gdLst/>
            <a:ahLst/>
            <a:cxnLst/>
            <a:rect l="l" t="t" r="r" b="b"/>
            <a:pathLst>
              <a:path w="7552944" h="6858000" extrusionOk="0">
                <a:moveTo>
                  <a:pt x="0" y="0"/>
                </a:moveTo>
                <a:lnTo>
                  <a:pt x="1067477" y="0"/>
                </a:lnTo>
                <a:lnTo>
                  <a:pt x="2201779" y="0"/>
                </a:lnTo>
                <a:lnTo>
                  <a:pt x="7552944" y="0"/>
                </a:lnTo>
                <a:lnTo>
                  <a:pt x="7552944" y="1900238"/>
                </a:lnTo>
                <a:lnTo>
                  <a:pt x="7182528" y="2178050"/>
                </a:lnTo>
                <a:lnTo>
                  <a:pt x="7178294" y="2184400"/>
                </a:lnTo>
                <a:lnTo>
                  <a:pt x="7171944" y="2193925"/>
                </a:lnTo>
                <a:lnTo>
                  <a:pt x="7165594" y="2201863"/>
                </a:lnTo>
                <a:lnTo>
                  <a:pt x="7165594" y="2211388"/>
                </a:lnTo>
                <a:lnTo>
                  <a:pt x="7165594" y="2220913"/>
                </a:lnTo>
                <a:lnTo>
                  <a:pt x="7171944" y="2228850"/>
                </a:lnTo>
                <a:lnTo>
                  <a:pt x="7178294" y="2238375"/>
                </a:lnTo>
                <a:lnTo>
                  <a:pt x="7182528" y="2244725"/>
                </a:lnTo>
                <a:lnTo>
                  <a:pt x="7552944" y="2522538"/>
                </a:lnTo>
                <a:lnTo>
                  <a:pt x="7552944" y="6858000"/>
                </a:lnTo>
                <a:lnTo>
                  <a:pt x="2201779" y="6858000"/>
                </a:lnTo>
                <a:lnTo>
                  <a:pt x="10674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p11"/>
          <p:cNvSpPr txBox="1">
            <a:spLocks noGrp="1"/>
          </p:cNvSpPr>
          <p:nvPr>
            <p:ph type="title"/>
          </p:nvPr>
        </p:nvSpPr>
        <p:spPr>
          <a:xfrm>
            <a:off x="8178011" y="-595599"/>
            <a:ext cx="6097955" cy="15594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pt-BR">
                <a:solidFill>
                  <a:schemeClr val="dk1"/>
                </a:solidFill>
              </a:rPr>
              <a:t>Processador</a:t>
            </a:r>
            <a:endParaRPr/>
          </a:p>
        </p:txBody>
      </p:sp>
      <p:sp>
        <p:nvSpPr>
          <p:cNvPr id="225" name="Google Shape;225;p11"/>
          <p:cNvSpPr txBox="1">
            <a:spLocks noGrp="1"/>
          </p:cNvSpPr>
          <p:nvPr>
            <p:ph type="body" idx="1"/>
          </p:nvPr>
        </p:nvSpPr>
        <p:spPr>
          <a:xfrm>
            <a:off x="758179" y="2408196"/>
            <a:ext cx="6075179" cy="3632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rPr lang="pt-BR" sz="2400" b="1"/>
              <a:t>Fogões</a:t>
            </a:r>
            <a:r>
              <a:rPr lang="pt-BR"/>
              <a:t> são responsáveis por todo nosso esforço na cozinha, assim como em um computador o processador é o responsável por seu desempenho.</a:t>
            </a: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1160"/>
              </a:spcBef>
              <a:spcAft>
                <a:spcPts val="0"/>
              </a:spcAft>
              <a:buSzPts val="1800"/>
              <a:buNone/>
            </a:pPr>
            <a:r>
              <a:rPr lang="pt-BR"/>
              <a:t>É nele que ocorre a </a:t>
            </a:r>
            <a:r>
              <a:rPr lang="pt-BR" sz="2800" b="1"/>
              <a:t>transformação</a:t>
            </a:r>
            <a:r>
              <a:rPr lang="pt-BR" sz="2800"/>
              <a:t> </a:t>
            </a:r>
            <a:r>
              <a:rPr lang="pt-BR"/>
              <a:t>dos ingredientes em um prato, através da </a:t>
            </a:r>
            <a:r>
              <a:rPr lang="pt-BR" sz="2000" b="1"/>
              <a:t>execução</a:t>
            </a:r>
            <a:r>
              <a:rPr lang="pt-BR" sz="2000"/>
              <a:t> </a:t>
            </a:r>
            <a:r>
              <a:rPr lang="pt-BR" b="1"/>
              <a:t>do passo a passo da receita</a:t>
            </a:r>
            <a:r>
              <a:rPr lang="pt-BR"/>
              <a:t>. </a:t>
            </a:r>
            <a:endParaRPr/>
          </a:p>
        </p:txBody>
      </p:sp>
      <p:pic>
        <p:nvPicPr>
          <p:cNvPr id="226" name="Google Shape;226;p11" descr="Uma imagem contendo microondas, relógio, fogã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t="5528" r="-1" b="18569"/>
          <a:stretch/>
        </p:blipFill>
        <p:spPr>
          <a:xfrm>
            <a:off x="2415255" y="567020"/>
            <a:ext cx="2722432" cy="206635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1"/>
          <p:cNvSpPr/>
          <p:nvPr/>
        </p:nvSpPr>
        <p:spPr>
          <a:xfrm>
            <a:off x="8563515" y="1122354"/>
            <a:ext cx="2614864" cy="2566737"/>
          </a:xfrm>
          <a:prstGeom prst="ellipse">
            <a:avLst/>
          </a:prstGeom>
          <a:solidFill>
            <a:schemeClr val="dk1"/>
          </a:solidFill>
          <a:ln w="15875" cap="rnd" cmpd="sng">
            <a:solidFill>
              <a:srgbClr val="0090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8" name="Google Shape;22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57194" y="1510691"/>
            <a:ext cx="2227506" cy="171811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1"/>
          <p:cNvSpPr txBox="1"/>
          <p:nvPr/>
        </p:nvSpPr>
        <p:spPr>
          <a:xfrm>
            <a:off x="7975709" y="6007515"/>
            <a:ext cx="3790476" cy="170097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pt-BR" sz="3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pt-BR" sz="3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 como o </a:t>
            </a:r>
            <a:r>
              <a:rPr lang="pt-BR" sz="28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cérebro</a:t>
            </a:r>
            <a:r>
              <a:rPr lang="pt-BR" sz="1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computador, pois interage e faz as conexões necessárias entre todos os programas instalados. </a:t>
            </a:r>
            <a:endParaRPr sz="1800" b="0" i="0" u="none" strike="noStrike" cap="non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entury Gothic"/>
              <a:buNone/>
            </a:pPr>
            <a:r>
              <a:rPr lang="pt-BR" sz="28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Interpreta</a:t>
            </a:r>
            <a:r>
              <a:rPr lang="pt-BR" sz="2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1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 dados dos programas e </a:t>
            </a:r>
            <a:r>
              <a:rPr lang="pt-BR" sz="18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realiza as diversas operações</a:t>
            </a:r>
            <a:r>
              <a:rPr lang="pt-BR" sz="1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escritas no </a:t>
            </a:r>
            <a:r>
              <a:rPr lang="pt-BR" sz="18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algoritmo</a:t>
            </a:r>
            <a:r>
              <a:rPr lang="pt-BR" sz="1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 sz="1800" b="0" i="0" u="none" strike="noStrike" cap="non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lang="pt-BR" sz="3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pt-BR" sz="3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3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0612" b="20613"/>
          <a:stretch/>
        </p:blipFill>
        <p:spPr>
          <a:xfrm>
            <a:off x="0" y="0"/>
            <a:ext cx="12192000" cy="4800600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  <p:sp>
        <p:nvSpPr>
          <p:cNvPr id="235" name="Google Shape;235;p12"/>
          <p:cNvSpPr/>
          <p:nvPr/>
        </p:nvSpPr>
        <p:spPr>
          <a:xfrm>
            <a:off x="265290" y="3870157"/>
            <a:ext cx="4475747" cy="1359568"/>
          </a:xfrm>
          <a:prstGeom prst="rect">
            <a:avLst/>
          </a:prstGeom>
          <a:solidFill>
            <a:schemeClr val="dk1"/>
          </a:solidFill>
          <a:ln w="15875" cap="rnd" cmpd="sng">
            <a:solidFill>
              <a:srgbClr val="0090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</a:t>
            </a:r>
            <a:r>
              <a:rPr lang="pt-BR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receitas</a:t>
            </a:r>
            <a:r>
              <a:rPr lang="pt-BR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são elaboradas por </a:t>
            </a:r>
            <a:r>
              <a:rPr lang="pt-BR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chefes de cozinha</a:t>
            </a:r>
            <a:r>
              <a:rPr lang="pt-BR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e executadas por </a:t>
            </a:r>
            <a:r>
              <a:rPr lang="pt-BR"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cozinheiros</a:t>
            </a:r>
            <a:r>
              <a:rPr lang="pt-BR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6" name="Google Shape;236;p12"/>
          <p:cNvPicPr preferRelativeResize="0"/>
          <p:nvPr/>
        </p:nvPicPr>
        <p:blipFill rotWithShape="1">
          <a:blip r:embed="rId4">
            <a:alphaModFix/>
          </a:blip>
          <a:srcRect l="7579" r="-3" b="-3"/>
          <a:stretch/>
        </p:blipFill>
        <p:spPr>
          <a:xfrm>
            <a:off x="4401629" y="4201285"/>
            <a:ext cx="2709926" cy="205687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2"/>
          <p:cNvSpPr/>
          <p:nvPr/>
        </p:nvSpPr>
        <p:spPr>
          <a:xfrm>
            <a:off x="6954848" y="4464981"/>
            <a:ext cx="5028606" cy="2137348"/>
          </a:xfrm>
          <a:prstGeom prst="rect">
            <a:avLst/>
          </a:prstGeom>
          <a:solidFill>
            <a:schemeClr val="dk1"/>
          </a:solidFill>
          <a:ln w="15875" cap="rnd" cmpd="sng">
            <a:solidFill>
              <a:srgbClr val="0090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 </a:t>
            </a:r>
            <a:r>
              <a:rPr lang="pt-BR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programadores</a:t>
            </a:r>
            <a:r>
              <a:rPr lang="pt-BR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elaboram seus </a:t>
            </a:r>
            <a:r>
              <a:rPr lang="pt-BR"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programas</a:t>
            </a:r>
            <a:r>
              <a:rPr lang="pt-BR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de acordo com o pedido de seus clientes.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 interpretador tem o papel de </a:t>
            </a:r>
            <a:r>
              <a:rPr lang="pt-BR"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executar</a:t>
            </a:r>
            <a:r>
              <a:rPr lang="pt-BR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que está escrito no </a:t>
            </a:r>
            <a:r>
              <a:rPr lang="pt-BR" sz="24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algoritmo</a:t>
            </a:r>
            <a:r>
              <a:rPr lang="pt-BR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"/>
          <p:cNvSpPr txBox="1">
            <a:spLocks noGrp="1"/>
          </p:cNvSpPr>
          <p:nvPr>
            <p:ph type="title"/>
          </p:nvPr>
        </p:nvSpPr>
        <p:spPr>
          <a:xfrm>
            <a:off x="814726" y="198132"/>
            <a:ext cx="5283389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pt-BR" sz="3200" b="1"/>
              <a:t>Quais os elementos essenciais para fazer um bolo??</a:t>
            </a:r>
            <a:endParaRPr sz="3200" b="1"/>
          </a:p>
        </p:txBody>
      </p:sp>
      <p:pic>
        <p:nvPicPr>
          <p:cNvPr id="243" name="Google Shape;243;p1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8271" r="18272"/>
          <a:stretch/>
        </p:blipFill>
        <p:spPr>
          <a:xfrm>
            <a:off x="6098117" y="0"/>
            <a:ext cx="6093883" cy="6858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4" name="Google Shape;244;p13"/>
          <p:cNvSpPr txBox="1">
            <a:spLocks noGrp="1"/>
          </p:cNvSpPr>
          <p:nvPr>
            <p:ph type="body" idx="1"/>
          </p:nvPr>
        </p:nvSpPr>
        <p:spPr>
          <a:xfrm>
            <a:off x="814724" y="1815295"/>
            <a:ext cx="4852988" cy="230498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1800"/>
          </a:p>
          <a:p>
            <a:pPr marL="0" lvl="0" indent="0" algn="l" rtl="0">
              <a:spcBef>
                <a:spcPts val="1044"/>
              </a:spcBef>
              <a:spcAft>
                <a:spcPts val="0"/>
              </a:spcAft>
              <a:buSzPct val="100000"/>
              <a:buNone/>
            </a:pPr>
            <a:r>
              <a:rPr lang="pt-BR" sz="1800"/>
              <a:t>Todos os </a:t>
            </a:r>
            <a:r>
              <a:rPr lang="pt-BR" sz="1800" b="1">
                <a:solidFill>
                  <a:schemeClr val="accent1"/>
                </a:solidFill>
              </a:rPr>
              <a:t>alimentos</a:t>
            </a:r>
            <a:r>
              <a:rPr lang="pt-BR" sz="1800"/>
              <a:t>??    Uma </a:t>
            </a:r>
            <a:r>
              <a:rPr lang="pt-BR" sz="2100" b="1">
                <a:solidFill>
                  <a:schemeClr val="accent1"/>
                </a:solidFill>
              </a:rPr>
              <a:t>receita</a:t>
            </a:r>
            <a:r>
              <a:rPr lang="pt-BR" sz="2100">
                <a:solidFill>
                  <a:schemeClr val="accent1"/>
                </a:solidFill>
              </a:rPr>
              <a:t> </a:t>
            </a:r>
            <a:r>
              <a:rPr lang="pt-BR" sz="1800"/>
              <a:t>bem explicada, com todos os passos corretamente definidos??  Um </a:t>
            </a:r>
            <a:r>
              <a:rPr lang="pt-BR" sz="1900" b="1">
                <a:solidFill>
                  <a:schemeClr val="accent1"/>
                </a:solidFill>
              </a:rPr>
              <a:t>chef</a:t>
            </a:r>
            <a:r>
              <a:rPr lang="pt-BR" sz="1800"/>
              <a:t>?? Um bom </a:t>
            </a:r>
            <a:r>
              <a:rPr lang="pt-BR" sz="2100" b="1">
                <a:solidFill>
                  <a:schemeClr val="accent1"/>
                </a:solidFill>
              </a:rPr>
              <a:t>cozinheiro</a:t>
            </a:r>
            <a:r>
              <a:rPr lang="pt-BR" sz="1800"/>
              <a:t>?  Um </a:t>
            </a:r>
            <a:r>
              <a:rPr lang="pt-BR" sz="2400" b="1">
                <a:solidFill>
                  <a:schemeClr val="accent1"/>
                </a:solidFill>
              </a:rPr>
              <a:t>fogão</a:t>
            </a:r>
            <a:r>
              <a:rPr lang="pt-BR" sz="2400">
                <a:solidFill>
                  <a:schemeClr val="accent1"/>
                </a:solidFill>
              </a:rPr>
              <a:t> </a:t>
            </a:r>
            <a:r>
              <a:rPr lang="pt-BR" sz="1800"/>
              <a:t>de qualidade?</a:t>
            </a:r>
            <a:endParaRPr/>
          </a:p>
          <a:p>
            <a:pPr marL="0" lvl="0" indent="0" algn="l" rtl="0">
              <a:spcBef>
                <a:spcPts val="933"/>
              </a:spcBef>
              <a:spcAft>
                <a:spcPts val="0"/>
              </a:spcAft>
              <a:buSzPct val="100000"/>
              <a:buNone/>
            </a:pPr>
            <a:endParaRPr sz="1800"/>
          </a:p>
          <a:p>
            <a:pPr marL="0" lvl="0" indent="0" algn="l" rtl="0">
              <a:spcBef>
                <a:spcPts val="933"/>
              </a:spcBef>
              <a:spcAft>
                <a:spcPts val="0"/>
              </a:spcAft>
              <a:buSzPct val="100000"/>
              <a:buNone/>
            </a:pPr>
            <a:r>
              <a:rPr lang="pt-BR" sz="1800"/>
              <a:t> </a:t>
            </a:r>
            <a:endParaRPr sz="1800"/>
          </a:p>
        </p:txBody>
      </p:sp>
      <p:sp>
        <p:nvSpPr>
          <p:cNvPr id="245" name="Google Shape;245;p13"/>
          <p:cNvSpPr txBox="1"/>
          <p:nvPr/>
        </p:nvSpPr>
        <p:spPr>
          <a:xfrm>
            <a:off x="814724" y="3311701"/>
            <a:ext cx="5283389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pt-BR" sz="32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para ser um excelente bolo??</a:t>
            </a:r>
            <a:endParaRPr sz="3200" b="1" i="0" u="none" strike="noStrike" cap="non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"/>
          <p:cNvSpPr txBox="1">
            <a:spLocks noGrp="1"/>
          </p:cNvSpPr>
          <p:nvPr>
            <p:ph type="title"/>
          </p:nvPr>
        </p:nvSpPr>
        <p:spPr>
          <a:xfrm>
            <a:off x="392905" y="400449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entury Gothic"/>
              <a:buNone/>
            </a:pPr>
            <a:r>
              <a:rPr lang="pt-BR" sz="2800"/>
              <a:t>Os alimentos</a:t>
            </a:r>
            <a:r>
              <a:rPr lang="pt-BR"/>
              <a:t>, os dados</a:t>
            </a:r>
            <a:endParaRPr sz="2400"/>
          </a:p>
        </p:txBody>
      </p:sp>
      <p:sp>
        <p:nvSpPr>
          <p:cNvPr id="251" name="Google Shape;251;p14"/>
          <p:cNvSpPr txBox="1">
            <a:spLocks noGrp="1"/>
          </p:cNvSpPr>
          <p:nvPr>
            <p:ph type="body" idx="1"/>
          </p:nvPr>
        </p:nvSpPr>
        <p:spPr>
          <a:xfrm>
            <a:off x="392905" y="2511424"/>
            <a:ext cx="5791200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pt-BR" sz="2000"/>
              <a:t>Objetos de um </a:t>
            </a:r>
            <a:r>
              <a:rPr lang="pt-BR" sz="2000" b="1"/>
              <a:t>mesmo conjunto </a:t>
            </a:r>
            <a:r>
              <a:rPr lang="pt-BR" sz="2000"/>
              <a:t>podem ser </a:t>
            </a:r>
            <a:r>
              <a:rPr lang="pt-BR" sz="2800" b="1"/>
              <a:t>agrupados de diferentes maneiras</a:t>
            </a:r>
            <a:r>
              <a:rPr lang="pt-BR" sz="2000"/>
              <a:t>, de acordo com as </a:t>
            </a:r>
            <a:r>
              <a:rPr lang="pt-BR" sz="2000" b="1"/>
              <a:t>características</a:t>
            </a:r>
            <a:r>
              <a:rPr lang="pt-BR" sz="2000"/>
              <a:t> enfatizadas.</a:t>
            </a:r>
            <a:endParaRPr sz="2000"/>
          </a:p>
          <a:p>
            <a:pPr marL="0" lvl="0" indent="0" algn="l" rtl="0">
              <a:spcBef>
                <a:spcPts val="1320"/>
              </a:spcBef>
              <a:spcAft>
                <a:spcPts val="0"/>
              </a:spcAft>
              <a:buSzPts val="2000"/>
              <a:buNone/>
            </a:pPr>
            <a:r>
              <a:rPr lang="pt-BR" sz="2000"/>
              <a:t>A </a:t>
            </a:r>
            <a:r>
              <a:rPr lang="pt-BR" sz="3600" b="1"/>
              <a:t>organização adequada </a:t>
            </a:r>
            <a:r>
              <a:rPr lang="pt-BR" sz="2000" b="1"/>
              <a:t>facilita a busca </a:t>
            </a:r>
            <a:r>
              <a:rPr lang="pt-BR" sz="2000"/>
              <a:t>por um objeto dentro deste conjunto.</a:t>
            </a:r>
            <a:endParaRPr sz="2000"/>
          </a:p>
        </p:txBody>
      </p:sp>
      <p:sp>
        <p:nvSpPr>
          <p:cNvPr id="252" name="Google Shape;252;p14"/>
          <p:cNvSpPr txBox="1"/>
          <p:nvPr/>
        </p:nvSpPr>
        <p:spPr>
          <a:xfrm>
            <a:off x="64167" y="4329680"/>
            <a:ext cx="12127833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3" name="Google Shape;25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9871" y="0"/>
            <a:ext cx="560212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/>
              <a:t>Algoritmo, </a:t>
            </a:r>
            <a:r>
              <a:rPr lang="pt-BR" sz="3200" b="0"/>
              <a:t>a receita do bolo</a:t>
            </a:r>
            <a:endParaRPr sz="3200" b="0"/>
          </a:p>
        </p:txBody>
      </p:sp>
      <p:sp>
        <p:nvSpPr>
          <p:cNvPr id="259" name="Google Shape;259;p15"/>
          <p:cNvSpPr txBox="1">
            <a:spLocks noGrp="1"/>
          </p:cNvSpPr>
          <p:nvPr>
            <p:ph type="body" idx="1"/>
          </p:nvPr>
        </p:nvSpPr>
        <p:spPr>
          <a:xfrm>
            <a:off x="0" y="693169"/>
            <a:ext cx="12368463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pt-BR" sz="2000"/>
              <a:t>Uma </a:t>
            </a:r>
            <a:r>
              <a:rPr lang="pt-BR" sz="3200" b="1"/>
              <a:t>sequência de passos</a:t>
            </a:r>
            <a:r>
              <a:rPr lang="pt-BR" sz="2000"/>
              <a:t> necessários, para que uma </a:t>
            </a:r>
            <a:r>
              <a:rPr lang="pt-BR" sz="2400" b="1"/>
              <a:t>função</a:t>
            </a:r>
            <a:r>
              <a:rPr lang="pt-BR" sz="2400"/>
              <a:t> </a:t>
            </a:r>
            <a:r>
              <a:rPr lang="pt-BR" sz="2000"/>
              <a:t>seja executada.</a:t>
            </a:r>
            <a:endParaRPr sz="2000"/>
          </a:p>
        </p:txBody>
      </p:sp>
      <p:pic>
        <p:nvPicPr>
          <p:cNvPr id="260" name="Google Shape;260;p15"/>
          <p:cNvPicPr preferRelativeResize="0"/>
          <p:nvPr/>
        </p:nvPicPr>
        <p:blipFill rotWithShape="1">
          <a:blip r:embed="rId3">
            <a:alphaModFix/>
          </a:blip>
          <a:srcRect t="18123"/>
          <a:stretch/>
        </p:blipFill>
        <p:spPr>
          <a:xfrm>
            <a:off x="2426617" y="3026010"/>
            <a:ext cx="6945901" cy="205834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5"/>
          <p:cNvSpPr txBox="1"/>
          <p:nvPr/>
        </p:nvSpPr>
        <p:spPr>
          <a:xfrm>
            <a:off x="64166" y="4055181"/>
            <a:ext cx="12127833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pt-BR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Uma sequência</a:t>
            </a:r>
            <a:r>
              <a:rPr lang="pt-BR"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3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ordenada </a:t>
            </a:r>
            <a:r>
              <a:rPr lang="pt-BR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r>
              <a:rPr lang="pt-BR" sz="3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finita </a:t>
            </a:r>
            <a:r>
              <a:rPr lang="pt-BR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etapas</a:t>
            </a:r>
            <a:r>
              <a:rPr lang="pt-BR"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pt-BR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cuja execução passo a passo</a:t>
            </a:r>
            <a:r>
              <a:rPr lang="pt-BR" sz="3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resolve </a:t>
            </a:r>
            <a:r>
              <a:rPr lang="pt-BR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</a:t>
            </a:r>
            <a:r>
              <a:rPr lang="pt-BR" sz="3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determinado problema</a:t>
            </a:r>
            <a:r>
              <a:rPr lang="pt-BR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/>
              <a:t>Algoritmo</a:t>
            </a:r>
            <a:endParaRPr/>
          </a:p>
        </p:txBody>
      </p:sp>
      <p:sp>
        <p:nvSpPr>
          <p:cNvPr id="267" name="Google Shape;267;p16"/>
          <p:cNvSpPr txBox="1">
            <a:spLocks noGrp="1"/>
          </p:cNvSpPr>
          <p:nvPr>
            <p:ph type="body" idx="1"/>
          </p:nvPr>
        </p:nvSpPr>
        <p:spPr>
          <a:xfrm>
            <a:off x="278914" y="2222286"/>
            <a:ext cx="5723756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t-BR" sz="2000"/>
              <a:t>Durante nosso dia, </a:t>
            </a:r>
            <a:r>
              <a:rPr lang="pt-BR" sz="2400" b="1"/>
              <a:t>executamos algoritmos sem perceber</a:t>
            </a:r>
            <a:r>
              <a:rPr lang="pt-BR" sz="2000"/>
              <a:t>.  Quando você levanta pela manhã, quando você pega o ônibus, quando almoça, está executando </a:t>
            </a:r>
            <a:r>
              <a:rPr lang="pt-BR" sz="2400" b="1"/>
              <a:t>sequências de passos </a:t>
            </a:r>
            <a:r>
              <a:rPr lang="pt-BR" sz="2000"/>
              <a:t>para atingir um resultado. </a:t>
            </a:r>
            <a:endParaRPr/>
          </a:p>
          <a:p>
            <a:pPr marL="0" lvl="0" indent="0" algn="l" rtl="0">
              <a:spcBef>
                <a:spcPts val="970"/>
              </a:spcBef>
              <a:spcAft>
                <a:spcPts val="0"/>
              </a:spcAft>
              <a:buSzPct val="100000"/>
              <a:buNone/>
            </a:pPr>
            <a:endParaRPr sz="2000"/>
          </a:p>
          <a:p>
            <a:pPr marL="0" lvl="0" indent="0" algn="l" rtl="0">
              <a:spcBef>
                <a:spcPts val="1118"/>
              </a:spcBef>
              <a:spcAft>
                <a:spcPts val="0"/>
              </a:spcAft>
              <a:buSzPct val="100000"/>
              <a:buNone/>
            </a:pPr>
            <a:r>
              <a:rPr lang="pt-BR" sz="2000"/>
              <a:t>Você está sempre executando tarefas enquanto realiza análises de </a:t>
            </a:r>
            <a:r>
              <a:rPr lang="pt-BR" sz="2800" b="1"/>
              <a:t>decisões</a:t>
            </a:r>
            <a:r>
              <a:rPr lang="pt-BR" sz="2000"/>
              <a:t>, análises de </a:t>
            </a:r>
            <a:r>
              <a:rPr lang="pt-BR" sz="2600" b="1"/>
              <a:t>possibilidades</a:t>
            </a:r>
            <a:r>
              <a:rPr lang="pt-BR" sz="2000"/>
              <a:t>, valida argumentos entre outras ações.</a:t>
            </a:r>
            <a:endParaRPr sz="2000"/>
          </a:p>
        </p:txBody>
      </p:sp>
      <p:pic>
        <p:nvPicPr>
          <p:cNvPr id="268" name="Google Shape;26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2670" y="89386"/>
            <a:ext cx="4867275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51406" y="934270"/>
            <a:ext cx="2975020" cy="3106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06543" y="3944289"/>
            <a:ext cx="4163402" cy="2185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/>
              <a:t>Características de um algoritmo</a:t>
            </a:r>
            <a:endParaRPr/>
          </a:p>
        </p:txBody>
      </p:sp>
      <p:sp>
        <p:nvSpPr>
          <p:cNvPr id="276" name="Google Shape;276;p17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00"/>
              <a:buChar char="🞆"/>
            </a:pPr>
            <a:r>
              <a:rPr lang="pt-BR" sz="2000" b="1"/>
              <a:t>Finitude:</a:t>
            </a:r>
            <a:r>
              <a:rPr lang="pt-BR" sz="2000"/>
              <a:t> algoritmos devem terminar após um número finito de passos.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00"/>
              <a:buChar char="🞆"/>
            </a:pPr>
            <a:r>
              <a:rPr lang="pt-BR" sz="2000" b="1"/>
              <a:t>Definição:</a:t>
            </a:r>
            <a:r>
              <a:rPr lang="pt-BR" sz="2000"/>
              <a:t> cada passo deve ser precisamente definido.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00"/>
              <a:buChar char="🞆"/>
            </a:pPr>
            <a:r>
              <a:rPr lang="pt-BR" sz="2000" b="1"/>
              <a:t>Entradas:</a:t>
            </a:r>
            <a:r>
              <a:rPr lang="pt-BR" sz="2000"/>
              <a:t> devem ter zero ou mais entradas.</a:t>
            </a:r>
            <a:endParaRPr sz="20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00"/>
              <a:buChar char="🞆"/>
            </a:pPr>
            <a:r>
              <a:rPr lang="pt-BR" sz="2000" b="1"/>
              <a:t>Saídas:</a:t>
            </a:r>
            <a:r>
              <a:rPr lang="pt-BR" sz="2000"/>
              <a:t> devem ter uma ou mais saídas.</a:t>
            </a:r>
            <a:endParaRPr sz="20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00"/>
              <a:buChar char="🞆"/>
            </a:pPr>
            <a:r>
              <a:rPr lang="pt-BR" sz="2000" b="1"/>
              <a:t>Efetividade:</a:t>
            </a:r>
            <a:r>
              <a:rPr lang="pt-BR" sz="2000"/>
              <a:t> todas as operações devem ser simples de modo que possam ser executadas em um tempo limitado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"/>
          <p:cNvSpPr txBox="1">
            <a:spLocks noGrp="1"/>
          </p:cNvSpPr>
          <p:nvPr>
            <p:ph type="title"/>
          </p:nvPr>
        </p:nvSpPr>
        <p:spPr>
          <a:xfrm>
            <a:off x="270365" y="270289"/>
            <a:ext cx="5939420" cy="86760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ct val="100000"/>
              <a:buFont typeface="Century Gothic"/>
              <a:buNone/>
            </a:pPr>
            <a:r>
              <a:rPr lang="pt-BR"/>
              <a:t>Exemplo de Algoritmo em linguagem natural </a:t>
            </a:r>
            <a:br>
              <a:rPr lang="pt-BR"/>
            </a:br>
            <a:r>
              <a:rPr lang="pt-BR"/>
              <a:t>" </a:t>
            </a:r>
            <a:r>
              <a:rPr lang="pt-BR" b="1"/>
              <a:t>Preparo de Café na cafeteira elétrica</a:t>
            </a:r>
            <a:r>
              <a:rPr lang="pt-BR"/>
              <a:t>"</a:t>
            </a:r>
            <a:endParaRPr/>
          </a:p>
        </p:txBody>
      </p:sp>
      <p:sp>
        <p:nvSpPr>
          <p:cNvPr id="282" name="Google Shape;282;p18"/>
          <p:cNvSpPr txBox="1">
            <a:spLocks noGrp="1"/>
          </p:cNvSpPr>
          <p:nvPr>
            <p:ph type="body" idx="1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0" lvl="0" indent="0" algn="l" rtl="0">
              <a:spcBef>
                <a:spcPts val="84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283" name="Google Shape;283;p18"/>
          <p:cNvSpPr txBox="1"/>
          <p:nvPr/>
        </p:nvSpPr>
        <p:spPr>
          <a:xfrm>
            <a:off x="814728" y="1613911"/>
            <a:ext cx="4850694" cy="4216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pt-BR" sz="24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Inicio</a:t>
            </a:r>
            <a:endParaRPr sz="2000" b="1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AutoNum type="arabicPeriod"/>
            </a:pPr>
            <a:r>
              <a:rPr lang="pt-BR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Pegar um filtro de café; 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AutoNum type="arabicPeriod"/>
            </a:pPr>
            <a:r>
              <a:rPr lang="pt-BR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Colocar um filtro na cafeteira;</a:t>
            </a:r>
            <a:endParaRPr sz="2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AutoNum type="arabicPeriod"/>
            </a:pPr>
            <a:r>
              <a:rPr lang="pt-BR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Pegar o pote de café;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AutoNum type="arabicPeriod"/>
            </a:pPr>
            <a:r>
              <a:rPr lang="pt-BR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Colocar uma colher de café cheia dentro do filtro;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AutoNum type="arabicPeriod"/>
            </a:pPr>
            <a:r>
              <a:rPr lang="pt-BR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Colocar uma medida de água na cafeteira;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AutoNum type="arabicPeriod"/>
            </a:pPr>
            <a:r>
              <a:rPr lang="pt-BR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Ligar a cafeteira;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AutoNum type="arabicPeriod"/>
            </a:pPr>
            <a:r>
              <a:rPr lang="pt-BR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Aguardar o fim da filtragem;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AutoNum type="arabicPeriod"/>
            </a:pPr>
            <a:r>
              <a:rPr lang="pt-BR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Desligar a cafeteira</a:t>
            </a:r>
            <a:endParaRPr/>
          </a:p>
          <a:p>
            <a:pPr marL="800100" marR="0" lvl="1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None/>
            </a:pPr>
            <a:endParaRPr sz="2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pt-BR" sz="24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Fim</a:t>
            </a:r>
            <a:endParaRPr sz="2000" b="1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5036" r="25037"/>
          <a:stretch/>
        </p:blipFill>
        <p:spPr>
          <a:xfrm>
            <a:off x="6098117" y="0"/>
            <a:ext cx="6093883" cy="6858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5" name="Google Shape;285;p18"/>
          <p:cNvSpPr txBox="1"/>
          <p:nvPr/>
        </p:nvSpPr>
        <p:spPr>
          <a:xfrm>
            <a:off x="898870" y="5945491"/>
            <a:ext cx="433889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Observe que cada etapa pode ser </a:t>
            </a:r>
            <a:r>
              <a:rPr lang="pt-BR"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detalhada</a:t>
            </a:r>
            <a:r>
              <a:rPr lang="pt-BR"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/>
          <p:nvPr/>
        </p:nvSpPr>
        <p:spPr>
          <a:xfrm>
            <a:off x="0" y="0"/>
            <a:ext cx="6481011" cy="1876926"/>
          </a:xfrm>
          <a:prstGeom prst="rect">
            <a:avLst/>
          </a:prstGeom>
          <a:solidFill>
            <a:schemeClr val="accent1"/>
          </a:solidFill>
          <a:ln w="15875" cap="rnd" cmpd="sng">
            <a:solidFill>
              <a:srgbClr val="0090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p19"/>
          <p:cNvSpPr txBox="1">
            <a:spLocks noGrp="1"/>
          </p:cNvSpPr>
          <p:nvPr>
            <p:ph type="title"/>
          </p:nvPr>
        </p:nvSpPr>
        <p:spPr>
          <a:xfrm>
            <a:off x="764310" y="319357"/>
            <a:ext cx="4952389" cy="87022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lang="pt-BR" sz="3600"/>
              <a:t>Proposta:</a:t>
            </a:r>
            <a:br>
              <a:rPr lang="pt-BR" sz="3600"/>
            </a:br>
            <a:r>
              <a:rPr lang="pt-BR" sz="3600" b="1"/>
              <a:t>Desafio do pizzaiolo</a:t>
            </a:r>
            <a:endParaRPr sz="3600" b="1"/>
          </a:p>
        </p:txBody>
      </p:sp>
      <p:sp>
        <p:nvSpPr>
          <p:cNvPr id="292" name="Google Shape;292;p19"/>
          <p:cNvSpPr txBox="1">
            <a:spLocks noGrp="1"/>
          </p:cNvSpPr>
          <p:nvPr>
            <p:ph type="body" idx="4294967295"/>
          </p:nvPr>
        </p:nvSpPr>
        <p:spPr>
          <a:xfrm>
            <a:off x="6997700" y="2222500"/>
            <a:ext cx="5194300" cy="36385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88900" algn="l" rtl="0"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 sz="4000"/>
          </a:p>
          <a:p>
            <a:pPr marL="342900" lvl="0" indent="-22860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93" name="Google Shape;293;p1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7564" r="17563"/>
          <a:stretch/>
        </p:blipFill>
        <p:spPr>
          <a:xfrm>
            <a:off x="6098117" y="0"/>
            <a:ext cx="6093883" cy="6858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4" name="Google Shape;294;p19"/>
          <p:cNvSpPr txBox="1"/>
          <p:nvPr/>
        </p:nvSpPr>
        <p:spPr>
          <a:xfrm>
            <a:off x="425161" y="2222500"/>
            <a:ext cx="5247796" cy="4739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 pequenos grupos,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elaborar um algoritmo </a:t>
            </a: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o </a:t>
            </a:r>
            <a:r>
              <a:rPr lang="pt-BR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preparo de uma pizza.</a:t>
            </a:r>
            <a:endParaRPr sz="18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 seguida, utilizando figuras que alimentos, realizar a </a:t>
            </a:r>
            <a:r>
              <a:rPr lang="pt-BR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simulação da execução</a:t>
            </a:r>
            <a:r>
              <a:rPr lang="pt-BR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</a:t>
            </a: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montagem pode ser realizada corretamente, </a:t>
            </a:r>
            <a:r>
              <a:rPr lang="pt-BR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finalizar</a:t>
            </a: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tarefa.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Senão, reescrever o algoritmo </a:t>
            </a: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até o resultado desejado!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/>
              <a:t>O que é programação ?</a:t>
            </a:r>
            <a:endParaRPr/>
          </a:p>
        </p:txBody>
      </p:sp>
      <p:sp>
        <p:nvSpPr>
          <p:cNvPr id="127" name="Google Shape;127;p2"/>
          <p:cNvSpPr txBox="1">
            <a:spLocks noGrp="1"/>
          </p:cNvSpPr>
          <p:nvPr>
            <p:ph type="body" idx="1"/>
          </p:nvPr>
        </p:nvSpPr>
        <p:spPr>
          <a:xfrm>
            <a:off x="430340" y="2455069"/>
            <a:ext cx="7199220" cy="3632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00"/>
              <a:buChar char="🞆"/>
            </a:pPr>
            <a:r>
              <a:rPr lang="pt-BR" sz="2000"/>
              <a:t>Programação é a </a:t>
            </a:r>
            <a:r>
              <a:rPr lang="pt-BR" sz="2800" b="1"/>
              <a:t>forma como nos comunicamos </a:t>
            </a:r>
            <a:r>
              <a:rPr lang="pt-BR" sz="2000"/>
              <a:t>com os computadores;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342900" lvl="0" indent="-342900" algn="l" rtl="0">
              <a:spcBef>
                <a:spcPts val="1160"/>
              </a:spcBef>
              <a:spcAft>
                <a:spcPts val="0"/>
              </a:spcAft>
              <a:buSzPts val="2000"/>
              <a:buChar char="🞆"/>
            </a:pPr>
            <a:r>
              <a:rPr lang="pt-BR" sz="2000"/>
              <a:t>Ela informa ao computador </a:t>
            </a:r>
            <a:r>
              <a:rPr lang="pt-BR" sz="2800" b="1"/>
              <a:t>quais ações executar</a:t>
            </a:r>
            <a:r>
              <a:rPr lang="pt-BR" sz="2000"/>
              <a:t>; </a:t>
            </a:r>
            <a:endParaRPr sz="2000"/>
          </a:p>
          <a:p>
            <a:pPr marL="342900" lvl="0" indent="-21590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342900" lvl="0" indent="-342900" algn="l" rtl="0">
              <a:spcBef>
                <a:spcPts val="1160"/>
              </a:spcBef>
              <a:spcAft>
                <a:spcPts val="0"/>
              </a:spcAft>
              <a:buSzPts val="2000"/>
              <a:buChar char="🞆"/>
            </a:pPr>
            <a:r>
              <a:rPr lang="pt-BR" sz="2000"/>
              <a:t>Mas..... Vocês sabem </a:t>
            </a:r>
            <a:r>
              <a:rPr lang="pt-BR" sz="2800" b="1"/>
              <a:t>Como funciona</a:t>
            </a:r>
            <a:r>
              <a:rPr lang="pt-BR" sz="2000"/>
              <a:t> o computador??</a:t>
            </a:r>
            <a:endParaRPr sz="1600"/>
          </a:p>
        </p:txBody>
      </p:sp>
      <p:pic>
        <p:nvPicPr>
          <p:cNvPr id="128" name="Google Shape;12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6138" y="2814638"/>
            <a:ext cx="2913062" cy="2913062"/>
          </a:xfrm>
          <a:prstGeom prst="roundRect">
            <a:avLst>
              <a:gd name="adj" fmla="val 3876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/>
              <a:t>O que é lógica de Programação ?</a:t>
            </a:r>
            <a:endParaRPr/>
          </a:p>
        </p:txBody>
      </p:sp>
      <p:sp>
        <p:nvSpPr>
          <p:cNvPr id="300" name="Google Shape;300;p20"/>
          <p:cNvSpPr txBox="1">
            <a:spLocks noGrp="1"/>
          </p:cNvSpPr>
          <p:nvPr>
            <p:ph type="body" idx="1"/>
          </p:nvPr>
        </p:nvSpPr>
        <p:spPr>
          <a:xfrm>
            <a:off x="658291" y="1417638"/>
            <a:ext cx="10554574" cy="432289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pt-BR" sz="2000"/>
              <a:t>É a </a:t>
            </a:r>
            <a:r>
              <a:rPr lang="pt-BR" sz="3200" b="1"/>
              <a:t>organização coesa de um algoritmo </a:t>
            </a:r>
            <a:r>
              <a:rPr lang="pt-BR" sz="2000"/>
              <a:t>voltado à </a:t>
            </a:r>
            <a:r>
              <a:rPr lang="pt-BR" sz="2000" b="1"/>
              <a:t>resolução de um problema</a:t>
            </a:r>
            <a:r>
              <a:rPr lang="pt-BR" sz="2000"/>
              <a:t>, ou à criação de um programa de computador.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700"/>
              <a:buFont typeface="Century Gothic"/>
              <a:buNone/>
            </a:pPr>
            <a:r>
              <a:rPr lang="pt-BR" sz="3700"/>
              <a:t>O que é uma linguagem de Programação ?</a:t>
            </a:r>
            <a:endParaRPr/>
          </a:p>
        </p:txBody>
      </p:sp>
      <p:sp>
        <p:nvSpPr>
          <p:cNvPr id="306" name="Google Shape;306;p21"/>
          <p:cNvSpPr txBox="1">
            <a:spLocks noGrp="1"/>
          </p:cNvSpPr>
          <p:nvPr>
            <p:ph type="body" idx="1"/>
          </p:nvPr>
        </p:nvSpPr>
        <p:spPr>
          <a:xfrm>
            <a:off x="403284" y="2286772"/>
            <a:ext cx="5287695" cy="3632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pt-BR" sz="2000"/>
              <a:t>É uma linguagem escrita e formal que funciona por meio de uma série de </a:t>
            </a:r>
            <a:r>
              <a:rPr lang="pt-BR" sz="2800" b="1"/>
              <a:t>instruções, símbolos, palavras-chave, regras semânticas e sintáticas</a:t>
            </a:r>
            <a:r>
              <a:rPr lang="pt-BR" sz="2000"/>
              <a:t>. </a:t>
            </a:r>
            <a:endParaRPr/>
          </a:p>
        </p:txBody>
      </p:sp>
      <p:pic>
        <p:nvPicPr>
          <p:cNvPr id="307" name="Google Shape;307;p21" descr="Gráfico, Gráfico de bolhas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3888" y="2623365"/>
            <a:ext cx="5299689" cy="3295607"/>
          </a:xfrm>
          <a:prstGeom prst="roundRect">
            <a:avLst>
              <a:gd name="adj" fmla="val 3876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lang="pt-BR" sz="3600"/>
              <a:t>Quais são as linguagens de programação ?</a:t>
            </a:r>
            <a:endParaRPr/>
          </a:p>
        </p:txBody>
      </p:sp>
      <p:sp>
        <p:nvSpPr>
          <p:cNvPr id="313" name="Google Shape;313;p22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00"/>
              <a:buChar char="🞆"/>
            </a:pPr>
            <a:r>
              <a:rPr lang="pt-BR" sz="2000"/>
              <a:t>Existem diversas linguagens de programação , como: </a:t>
            </a:r>
            <a:r>
              <a:rPr lang="pt-BR" sz="2000" b="1"/>
              <a:t>Javascript</a:t>
            </a:r>
            <a:r>
              <a:rPr lang="pt-BR" sz="2000"/>
              <a:t>, </a:t>
            </a:r>
            <a:r>
              <a:rPr lang="pt-BR" sz="2000" b="1"/>
              <a:t>C++</a:t>
            </a:r>
            <a:r>
              <a:rPr lang="pt-BR" sz="2000"/>
              <a:t>, </a:t>
            </a:r>
            <a:r>
              <a:rPr lang="pt-BR" sz="2000" b="1"/>
              <a:t>Ruby</a:t>
            </a:r>
            <a:r>
              <a:rPr lang="pt-BR" sz="2000"/>
              <a:t>, </a:t>
            </a:r>
            <a:r>
              <a:rPr lang="pt-BR" sz="2000" b="1"/>
              <a:t>PHP</a:t>
            </a:r>
            <a:r>
              <a:rPr lang="pt-BR" sz="2000"/>
              <a:t>, </a:t>
            </a:r>
            <a:r>
              <a:rPr lang="pt-BR" sz="2000" b="1"/>
              <a:t>Python</a:t>
            </a:r>
            <a:r>
              <a:rPr lang="pt-BR" sz="2000"/>
              <a:t>, </a:t>
            </a:r>
            <a:r>
              <a:rPr lang="pt-BR" sz="2000" b="1"/>
              <a:t>Java</a:t>
            </a:r>
            <a:r>
              <a:rPr lang="pt-BR" sz="2000"/>
              <a:t>, </a:t>
            </a:r>
            <a:r>
              <a:rPr lang="pt-BR" sz="2000" b="1"/>
              <a:t>C</a:t>
            </a:r>
            <a:r>
              <a:rPr lang="pt-BR" sz="2000"/>
              <a:t> e </a:t>
            </a:r>
            <a:r>
              <a:rPr lang="pt-BR" sz="2000" b="1"/>
              <a:t>C#</a:t>
            </a:r>
            <a:r>
              <a:rPr lang="pt-BR" sz="2000"/>
              <a:t> .</a:t>
            </a:r>
            <a:endParaRPr/>
          </a:p>
          <a:p>
            <a:pPr marL="342900" lvl="0" indent="-21590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342900" lvl="0" indent="-21590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342900" lvl="0" indent="-342900" algn="l" rtl="0">
              <a:spcBef>
                <a:spcPts val="1240"/>
              </a:spcBef>
              <a:spcAft>
                <a:spcPts val="0"/>
              </a:spcAft>
              <a:buSzPts val="2000"/>
              <a:buChar char="🞆"/>
            </a:pPr>
            <a:r>
              <a:rPr lang="pt-BR" sz="2000"/>
              <a:t>Ao longo do curso, utilizaremos a pseudo-linguagem </a:t>
            </a:r>
            <a:r>
              <a:rPr lang="pt-BR" sz="3200" b="1"/>
              <a:t>portugol</a:t>
            </a:r>
            <a:r>
              <a:rPr lang="pt-BR" sz="2000"/>
              <a:t> para iniciar os conceitos de lógica de computação e depois será utilizado o </a:t>
            </a:r>
            <a:r>
              <a:rPr lang="pt-BR" sz="2000" b="1"/>
              <a:t>Python.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/>
              <a:t>Portugol </a:t>
            </a:r>
            <a:endParaRPr/>
          </a:p>
        </p:txBody>
      </p:sp>
      <p:sp>
        <p:nvSpPr>
          <p:cNvPr id="319" name="Google Shape;319;p23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pt-BR" b="1"/>
              <a:t>Portugol</a:t>
            </a:r>
            <a:r>
              <a:rPr lang="pt-BR"/>
              <a:t> é um pseudocódigo, uma representação textual usada para se estudar programação.</a:t>
            </a:r>
            <a:endParaRPr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pt-BR"/>
              <a:t>Nada mais é do que uma forma geral de se representar um algoritmo sem a necessidade de formalidades e regras presentes em uma linguagem de programação</a:t>
            </a:r>
            <a:endParaRPr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pt-BR"/>
              <a:t>O Portugoll facilita o aprendizado e fixação dos conceitos de programação, e após aprendermos a base da lógica de programação em portugol , podemos "traduzir" para um linguagem de programação formal e com regras claras , assim como o Python , que iremos aprender nesse curso. </a:t>
            </a:r>
            <a:endParaRPr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pt-BR"/>
              <a:t>Download Portugol : </a:t>
            </a:r>
            <a:r>
              <a:rPr lang="pt-BR" u="sng">
                <a:solidFill>
                  <a:schemeClr val="hlink"/>
                </a:solidFill>
                <a:hlinkClick r:id="rId3"/>
              </a:rPr>
              <a:t>(121) 00 - Baixando Portugol Studio - YouTube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/>
              <a:t>Exemplo de Algoritmo "Calcular  idade"</a:t>
            </a:r>
            <a:endParaRPr/>
          </a:p>
        </p:txBody>
      </p:sp>
      <p:sp>
        <p:nvSpPr>
          <p:cNvPr id="325" name="Google Shape;325;p24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t-BR" b="1"/>
              <a:t>Inicio</a:t>
            </a:r>
            <a:endParaRPr/>
          </a:p>
          <a:p>
            <a:pPr marL="0" lvl="0" indent="0" algn="l" rtl="0">
              <a:spcBef>
                <a:spcPts val="906"/>
              </a:spcBef>
              <a:spcAft>
                <a:spcPts val="0"/>
              </a:spcAft>
              <a:buSzPct val="100000"/>
              <a:buNone/>
            </a:pPr>
            <a:r>
              <a:rPr lang="pt-BR"/>
              <a:t>   </a:t>
            </a:r>
            <a:r>
              <a:rPr lang="pt-BR">
                <a:solidFill>
                  <a:srgbClr val="62841A"/>
                </a:solidFill>
              </a:rPr>
              <a:t> inteiro</a:t>
            </a:r>
            <a:r>
              <a:rPr lang="pt-BR"/>
              <a:t> idade;</a:t>
            </a:r>
            <a:endParaRPr/>
          </a:p>
          <a:p>
            <a:pPr marL="0" lvl="0" indent="0" algn="l" rtl="0">
              <a:spcBef>
                <a:spcPts val="906"/>
              </a:spcBef>
              <a:spcAft>
                <a:spcPts val="0"/>
              </a:spcAft>
              <a:buSzPct val="100000"/>
              <a:buNone/>
            </a:pPr>
            <a:r>
              <a:rPr lang="pt-BR"/>
              <a:t>   </a:t>
            </a:r>
            <a:r>
              <a:rPr lang="pt-BR">
                <a:solidFill>
                  <a:srgbClr val="DB8E14"/>
                </a:solidFill>
              </a:rPr>
              <a:t> </a:t>
            </a:r>
            <a:r>
              <a:rPr lang="pt-BR">
                <a:solidFill>
                  <a:srgbClr val="62841A"/>
                </a:solidFill>
              </a:rPr>
              <a:t>inteiro</a:t>
            </a:r>
            <a:r>
              <a:rPr lang="pt-BR"/>
              <a:t> ano;</a:t>
            </a:r>
            <a:endParaRPr/>
          </a:p>
          <a:p>
            <a:pPr marL="0" lvl="0" indent="0" algn="l" rtl="0">
              <a:spcBef>
                <a:spcPts val="906"/>
              </a:spcBef>
              <a:spcAft>
                <a:spcPts val="0"/>
              </a:spcAft>
              <a:buSzPct val="100000"/>
              <a:buNone/>
            </a:pPr>
            <a:r>
              <a:rPr lang="pt-BR"/>
              <a:t>    </a:t>
            </a:r>
            <a:r>
              <a:rPr lang="pt-BR">
                <a:solidFill>
                  <a:schemeClr val="accent1"/>
                </a:solidFill>
              </a:rPr>
              <a:t>escreva </a:t>
            </a:r>
            <a:r>
              <a:rPr lang="pt-BR"/>
              <a:t>("Em que ano você nasceu ?");</a:t>
            </a:r>
            <a:endParaRPr/>
          </a:p>
          <a:p>
            <a:pPr marL="0" lvl="0" indent="0" algn="l" rtl="0">
              <a:spcBef>
                <a:spcPts val="906"/>
              </a:spcBef>
              <a:spcAft>
                <a:spcPts val="0"/>
              </a:spcAft>
              <a:buSzPct val="100000"/>
              <a:buNone/>
            </a:pPr>
            <a:r>
              <a:rPr lang="pt-BR"/>
              <a:t>    </a:t>
            </a:r>
            <a:r>
              <a:rPr lang="pt-BR">
                <a:solidFill>
                  <a:srgbClr val="FFFF00"/>
                </a:solidFill>
              </a:rPr>
              <a:t>leia </a:t>
            </a:r>
            <a:r>
              <a:rPr lang="pt-BR"/>
              <a:t>(ano)</a:t>
            </a:r>
            <a:endParaRPr/>
          </a:p>
          <a:p>
            <a:pPr marL="0" lvl="0" indent="0" algn="l" rtl="0">
              <a:spcBef>
                <a:spcPts val="906"/>
              </a:spcBef>
              <a:spcAft>
                <a:spcPts val="0"/>
              </a:spcAft>
              <a:buSzPct val="100000"/>
              <a:buNone/>
            </a:pPr>
            <a:r>
              <a:rPr lang="pt-BR"/>
              <a:t>    </a:t>
            </a:r>
            <a:endParaRPr/>
          </a:p>
          <a:p>
            <a:pPr marL="0" lvl="0" indent="0" algn="l" rtl="0">
              <a:spcBef>
                <a:spcPts val="906"/>
              </a:spcBef>
              <a:spcAft>
                <a:spcPts val="0"/>
              </a:spcAft>
              <a:buSzPct val="100000"/>
              <a:buNone/>
            </a:pPr>
            <a:r>
              <a:rPr lang="pt-BR"/>
              <a:t>    idade = 2022 – ano</a:t>
            </a:r>
            <a:endParaRPr/>
          </a:p>
          <a:p>
            <a:pPr marL="0" lvl="0" indent="0" algn="l" rtl="0">
              <a:spcBef>
                <a:spcPts val="906"/>
              </a:spcBef>
              <a:spcAft>
                <a:spcPts val="0"/>
              </a:spcAft>
              <a:buSzPct val="100000"/>
              <a:buNone/>
            </a:pPr>
            <a:r>
              <a:rPr lang="pt-BR"/>
              <a:t>   </a:t>
            </a:r>
            <a:r>
              <a:rPr lang="pt-BR">
                <a:solidFill>
                  <a:schemeClr val="accent1"/>
                </a:solidFill>
              </a:rPr>
              <a:t> </a:t>
            </a:r>
            <a:endParaRPr/>
          </a:p>
          <a:p>
            <a:pPr marL="0" lvl="0" indent="0" algn="l" rtl="0">
              <a:spcBef>
                <a:spcPts val="906"/>
              </a:spcBef>
              <a:spcAft>
                <a:spcPts val="0"/>
              </a:spcAft>
              <a:buSzPct val="100000"/>
              <a:buNone/>
            </a:pP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906"/>
              </a:spcBef>
              <a:spcAft>
                <a:spcPts val="0"/>
              </a:spcAft>
              <a:buSzPct val="100000"/>
              <a:buNone/>
            </a:pPr>
            <a:r>
              <a:rPr lang="pt-BR">
                <a:solidFill>
                  <a:schemeClr val="accent1"/>
                </a:solidFill>
              </a:rPr>
              <a:t>     escreva</a:t>
            </a:r>
            <a:r>
              <a:rPr lang="pt-BR"/>
              <a:t> ("Sua idade é:", idade);</a:t>
            </a:r>
            <a:endParaRPr/>
          </a:p>
          <a:p>
            <a:pPr marL="0" lvl="0" indent="0" algn="l" rtl="0">
              <a:spcBef>
                <a:spcPts val="906"/>
              </a:spcBef>
              <a:spcAft>
                <a:spcPts val="0"/>
              </a:spcAft>
              <a:buSzPct val="100000"/>
              <a:buNone/>
            </a:pPr>
            <a:r>
              <a:rPr lang="pt-BR" b="1"/>
              <a:t>Fim</a:t>
            </a:r>
            <a:endParaRPr/>
          </a:p>
        </p:txBody>
      </p:sp>
      <p:cxnSp>
        <p:nvCxnSpPr>
          <p:cNvPr id="326" name="Google Shape;326;p24"/>
          <p:cNvCxnSpPr/>
          <p:nvPr/>
        </p:nvCxnSpPr>
        <p:spPr>
          <a:xfrm rot="10800000" flipH="1">
            <a:off x="1676400" y="2376055"/>
            <a:ext cx="5334000" cy="13854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7" name="Google Shape;327;p24"/>
          <p:cNvCxnSpPr/>
          <p:nvPr/>
        </p:nvCxnSpPr>
        <p:spPr>
          <a:xfrm rot="10800000" flipH="1">
            <a:off x="1676400" y="5673437"/>
            <a:ext cx="5334000" cy="13854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8" name="Google Shape;328;p24"/>
          <p:cNvCxnSpPr/>
          <p:nvPr/>
        </p:nvCxnSpPr>
        <p:spPr>
          <a:xfrm rot="10800000" flipH="1">
            <a:off x="2955348" y="2768311"/>
            <a:ext cx="4059381" cy="27709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9" name="Google Shape;329;p24"/>
          <p:cNvSpPr txBox="1"/>
          <p:nvPr/>
        </p:nvSpPr>
        <p:spPr>
          <a:xfrm>
            <a:off x="7204362" y="2189017"/>
            <a:ext cx="315970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Inicio do algoritmo</a:t>
            </a:r>
            <a:endParaRPr/>
          </a:p>
        </p:txBody>
      </p:sp>
      <p:sp>
        <p:nvSpPr>
          <p:cNvPr id="330" name="Google Shape;330;p24"/>
          <p:cNvSpPr txBox="1"/>
          <p:nvPr/>
        </p:nvSpPr>
        <p:spPr>
          <a:xfrm>
            <a:off x="7204363" y="2563090"/>
            <a:ext cx="40463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Declarando uma variável de nome idade  com o tipo de dado inteiro</a:t>
            </a:r>
            <a:endParaRPr/>
          </a:p>
        </p:txBody>
      </p:sp>
      <p:sp>
        <p:nvSpPr>
          <p:cNvPr id="331" name="Google Shape;331;p24"/>
          <p:cNvSpPr txBox="1"/>
          <p:nvPr/>
        </p:nvSpPr>
        <p:spPr>
          <a:xfrm>
            <a:off x="7204363" y="5486399"/>
            <a:ext cx="430962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Fim do algoritmo</a:t>
            </a:r>
            <a:endParaRPr/>
          </a:p>
        </p:txBody>
      </p:sp>
      <p:sp>
        <p:nvSpPr>
          <p:cNvPr id="332" name="Google Shape;332;p24"/>
          <p:cNvSpPr txBox="1"/>
          <p:nvPr/>
        </p:nvSpPr>
        <p:spPr>
          <a:xfrm>
            <a:off x="7218217" y="3588326"/>
            <a:ext cx="36723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Lê o dado recebido pelo usuário e armazena o valor na variável ano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3" name="Google Shape;333;p24"/>
          <p:cNvSpPr txBox="1"/>
          <p:nvPr/>
        </p:nvSpPr>
        <p:spPr>
          <a:xfrm>
            <a:off x="7218217" y="3200399"/>
            <a:ext cx="38662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Recebe um dado do usuário</a:t>
            </a:r>
            <a:endParaRPr/>
          </a:p>
        </p:txBody>
      </p:sp>
      <p:cxnSp>
        <p:nvCxnSpPr>
          <p:cNvPr id="334" name="Google Shape;334;p24"/>
          <p:cNvCxnSpPr/>
          <p:nvPr/>
        </p:nvCxnSpPr>
        <p:spPr>
          <a:xfrm>
            <a:off x="4990237" y="3362326"/>
            <a:ext cx="2008908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35" name="Google Shape;335;p24"/>
          <p:cNvCxnSpPr/>
          <p:nvPr/>
        </p:nvCxnSpPr>
        <p:spPr>
          <a:xfrm>
            <a:off x="2098965" y="3726872"/>
            <a:ext cx="4918363" cy="13856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36" name="Google Shape;336;p24"/>
          <p:cNvCxnSpPr/>
          <p:nvPr/>
        </p:nvCxnSpPr>
        <p:spPr>
          <a:xfrm>
            <a:off x="3186545" y="4329546"/>
            <a:ext cx="3809998" cy="13855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7" name="Google Shape;337;p24"/>
          <p:cNvSpPr txBox="1"/>
          <p:nvPr/>
        </p:nvSpPr>
        <p:spPr>
          <a:xfrm>
            <a:off x="7176653" y="4197123"/>
            <a:ext cx="4587716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Variável idade recebe o resultado a operação de subtração entre o inteiro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e o valor armazenado na variável ano</a:t>
            </a:r>
            <a:endParaRPr/>
          </a:p>
        </p:txBody>
      </p:sp>
      <p:cxnSp>
        <p:nvCxnSpPr>
          <p:cNvPr id="338" name="Google Shape;338;p24"/>
          <p:cNvCxnSpPr/>
          <p:nvPr/>
        </p:nvCxnSpPr>
        <p:spPr>
          <a:xfrm>
            <a:off x="4345132" y="5363441"/>
            <a:ext cx="2660072" cy="13855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9" name="Google Shape;339;p24"/>
          <p:cNvSpPr txBox="1"/>
          <p:nvPr/>
        </p:nvSpPr>
        <p:spPr>
          <a:xfrm>
            <a:off x="7176653" y="5209308"/>
            <a:ext cx="374159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Retorna o valor da variável idade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2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47" t="9838" r="148" b="14860"/>
          <a:stretch/>
        </p:blipFill>
        <p:spPr>
          <a:xfrm>
            <a:off x="0" y="0"/>
            <a:ext cx="12168000" cy="4500000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  <p:sp>
        <p:nvSpPr>
          <p:cNvPr id="548" name="Google Shape;548;p25"/>
          <p:cNvSpPr/>
          <p:nvPr/>
        </p:nvSpPr>
        <p:spPr>
          <a:xfrm>
            <a:off x="0" y="3112168"/>
            <a:ext cx="4106779" cy="10891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</a:t>
            </a:r>
            <a:r>
              <a:rPr lang="pt-BR" sz="18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Todo mundo deveria aprender a programar um computador, porque isso ensina você a pensar.</a:t>
            </a:r>
            <a:r>
              <a:rPr lang="pt-BR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 Steve Jobs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9" name="Google Shape;549;p25"/>
          <p:cNvSpPr txBox="1"/>
          <p:nvPr/>
        </p:nvSpPr>
        <p:spPr>
          <a:xfrm>
            <a:off x="3034188" y="4634556"/>
            <a:ext cx="10583328" cy="2817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Estímulo do </a:t>
            </a:r>
            <a:r>
              <a:rPr lang="pt-BR" sz="2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raciocínio lógico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Trabalha a </a:t>
            </a:r>
            <a:r>
              <a:rPr lang="pt-BR" sz="2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persistência</a:t>
            </a:r>
            <a:r>
              <a:rPr lang="pt-BR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a capacidade de </a:t>
            </a:r>
            <a:r>
              <a:rPr lang="pt-BR" sz="2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superação</a:t>
            </a:r>
            <a:endParaRPr sz="18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pt-BR" sz="2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Todo mundo </a:t>
            </a: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é capaz de aprender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Melhor aproveitamento das </a:t>
            </a:r>
            <a:r>
              <a:rPr lang="pt-BR" sz="2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 tecnológicas</a:t>
            </a: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</a:pPr>
            <a:r>
              <a:rPr lang="pt-B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Diferencial no </a:t>
            </a:r>
            <a:r>
              <a:rPr lang="pt-BR" sz="2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mercado de trabalho</a:t>
            </a:r>
            <a:endParaRPr sz="18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286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/>
              <a:t>Referências Bibliográficas</a:t>
            </a:r>
            <a:endParaRPr/>
          </a:p>
        </p:txBody>
      </p:sp>
      <p:sp>
        <p:nvSpPr>
          <p:cNvPr id="555" name="Google Shape;555;p26"/>
          <p:cNvSpPr/>
          <p:nvPr/>
        </p:nvSpPr>
        <p:spPr>
          <a:xfrm>
            <a:off x="810000" y="2672284"/>
            <a:ext cx="10379242" cy="293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BAZILIO, C. Programando na cozinha. Disponível em:  </a:t>
            </a:r>
            <a:r>
              <a:rPr lang="pt-BR" sz="1800" u="sng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https://carlosbazilio.gitbooks.io/programando-na-cozinha/content/pt-br/</a:t>
            </a: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Último acesso em: 02/11/2022.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RAABE, A; ZORZO, A.; BLIKSTEIN, P. (org.). </a:t>
            </a:r>
            <a:r>
              <a:rPr lang="pt-BR" sz="16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Computação na educação básica</a:t>
            </a:r>
            <a:r>
              <a:rPr lang="pt-B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fundamentos e experiências. Porto Alegre: Penso, 2020.336 p.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VILARIM, Gilvan de Oliveira. Algoritmos: Programação para Iniciantes — 3ª Edição. Rio de Janeiro: Editora Ciência, 2017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 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0" y="0"/>
            <a:ext cx="6485467" cy="6858000"/>
          </a:xfrm>
          <a:custGeom>
            <a:avLst/>
            <a:gdLst/>
            <a:ahLst/>
            <a:cxnLst/>
            <a:rect l="l" t="t" r="r" b="b"/>
            <a:pathLst>
              <a:path w="6485467" h="6858000" extrusionOk="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3"/>
          <p:cNvSpPr txBox="1">
            <a:spLocks noGrp="1"/>
          </p:cNvSpPr>
          <p:nvPr>
            <p:ph type="title"/>
          </p:nvPr>
        </p:nvSpPr>
        <p:spPr>
          <a:xfrm>
            <a:off x="723215" y="-39624"/>
            <a:ext cx="5039035" cy="15594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400"/>
              <a:buFont typeface="Century Gothic"/>
              <a:buNone/>
            </a:pPr>
            <a:r>
              <a:rPr lang="pt-BR" sz="3400" b="1"/>
              <a:t>Como um computador funciona ?</a:t>
            </a:r>
            <a:endParaRPr/>
          </a:p>
        </p:txBody>
      </p:sp>
      <p:sp>
        <p:nvSpPr>
          <p:cNvPr id="137" name="Google Shape;137;p3"/>
          <p:cNvSpPr txBox="1">
            <a:spLocks noGrp="1"/>
          </p:cNvSpPr>
          <p:nvPr>
            <p:ph type="body" idx="1"/>
          </p:nvPr>
        </p:nvSpPr>
        <p:spPr>
          <a:xfrm>
            <a:off x="655742" y="2425523"/>
            <a:ext cx="5016259" cy="3632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>
                <a:solidFill>
                  <a:srgbClr val="FFFFFF"/>
                </a:solidFill>
              </a:rPr>
              <a:t>O </a:t>
            </a:r>
            <a:r>
              <a:rPr lang="pt-BR" sz="2800" b="1">
                <a:solidFill>
                  <a:srgbClr val="FFFFFF"/>
                </a:solidFill>
              </a:rPr>
              <a:t>Processador</a:t>
            </a:r>
            <a:r>
              <a:rPr lang="pt-BR" sz="1800">
                <a:solidFill>
                  <a:srgbClr val="FFFFFF"/>
                </a:solidFill>
              </a:rPr>
              <a:t> é o </a:t>
            </a:r>
            <a:r>
              <a:rPr lang="pt-BR" sz="2400">
                <a:solidFill>
                  <a:srgbClr val="FFFFFF"/>
                </a:solidFill>
              </a:rPr>
              <a:t>cérebro</a:t>
            </a:r>
            <a:r>
              <a:rPr lang="pt-BR" sz="1800">
                <a:solidFill>
                  <a:srgbClr val="FFFFFF"/>
                </a:solidFill>
              </a:rPr>
              <a:t> do sistema que </a:t>
            </a:r>
            <a:r>
              <a:rPr lang="pt-BR" sz="2400" b="1">
                <a:solidFill>
                  <a:srgbClr val="FFFFFF"/>
                </a:solidFill>
              </a:rPr>
              <a:t>controla</a:t>
            </a:r>
            <a:r>
              <a:rPr lang="pt-BR" sz="2400">
                <a:solidFill>
                  <a:srgbClr val="FFFFFF"/>
                </a:solidFill>
              </a:rPr>
              <a:t> </a:t>
            </a:r>
            <a:r>
              <a:rPr lang="pt-BR" sz="1800">
                <a:solidFill>
                  <a:srgbClr val="FFFFFF"/>
                </a:solidFill>
              </a:rPr>
              <a:t>todo o seu funcionamento.</a:t>
            </a: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pt-BR" sz="1800">
                <a:solidFill>
                  <a:srgbClr val="FFFFFF"/>
                </a:solidFill>
              </a:rPr>
              <a:t>Sozinho, nada consegue fazer. Para ajudar na sua tarefa temos os outros 4 componentes no diagrama: 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pt-BR" sz="1800">
                <a:solidFill>
                  <a:srgbClr val="FFFFFF"/>
                </a:solidFill>
              </a:rPr>
              <a:t>a </a:t>
            </a:r>
            <a:r>
              <a:rPr lang="pt-BR" sz="1800" b="1">
                <a:solidFill>
                  <a:srgbClr val="FFFFFF"/>
                </a:solidFill>
              </a:rPr>
              <a:t>Memória</a:t>
            </a:r>
            <a:r>
              <a:rPr lang="pt-BR" sz="1800">
                <a:solidFill>
                  <a:srgbClr val="FFFFFF"/>
                </a:solidFill>
              </a:rPr>
              <a:t>, os dispositivos de </a:t>
            </a:r>
            <a:r>
              <a:rPr lang="pt-BR" sz="1800" b="1">
                <a:solidFill>
                  <a:srgbClr val="FFFFFF"/>
                </a:solidFill>
              </a:rPr>
              <a:t>Entrada</a:t>
            </a:r>
            <a:r>
              <a:rPr lang="pt-BR" sz="1800">
                <a:solidFill>
                  <a:srgbClr val="FFFFFF"/>
                </a:solidFill>
              </a:rPr>
              <a:t>, </a:t>
            </a:r>
            <a:r>
              <a:rPr lang="pt-BR" sz="1800" b="1">
                <a:solidFill>
                  <a:srgbClr val="FFFFFF"/>
                </a:solidFill>
              </a:rPr>
              <a:t>Saída</a:t>
            </a:r>
            <a:r>
              <a:rPr lang="pt-BR" sz="1800">
                <a:solidFill>
                  <a:srgbClr val="FFFFFF"/>
                </a:solidFill>
              </a:rPr>
              <a:t> e </a:t>
            </a:r>
            <a:r>
              <a:rPr lang="pt-BR" sz="1800" b="1">
                <a:solidFill>
                  <a:srgbClr val="FFFFFF"/>
                </a:solidFill>
              </a:rPr>
              <a:t>Armazenamento</a:t>
            </a:r>
            <a:r>
              <a:rPr lang="pt-BR" sz="1800">
                <a:solidFill>
                  <a:srgbClr val="FFFFFF"/>
                </a:solidFill>
              </a:rPr>
              <a:t>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6641432" y="320304"/>
            <a:ext cx="5390147" cy="572489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0"/>
                </a:moveTo>
                <a:close/>
                <a:lnTo>
                  <a:pt x="-10000" y="120000"/>
                </a:lnTo>
              </a:path>
              <a:path w="120000" h="120000" fill="none" extrusionOk="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114300" marR="0" lvl="1" indent="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Google Shape;168;p6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19415" y="779256"/>
            <a:ext cx="4804012" cy="530556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>
            <a:spLocks noGrp="1"/>
          </p:cNvSpPr>
          <p:nvPr>
            <p:ph type="title"/>
          </p:nvPr>
        </p:nvSpPr>
        <p:spPr>
          <a:xfrm>
            <a:off x="726872" y="95721"/>
            <a:ext cx="10571998" cy="139612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/>
              <a:t/>
            </a:r>
            <a:br>
              <a:rPr lang="pt-BR"/>
            </a:br>
            <a:r>
              <a:rPr lang="pt-BR" sz="3600"/>
              <a:t>O funcionamento dos computadores pode ser comparado ao funcionamento da cozinha!</a:t>
            </a:r>
            <a:endParaRPr sz="3600"/>
          </a:p>
        </p:txBody>
      </p:sp>
      <p:pic>
        <p:nvPicPr>
          <p:cNvPr id="149" name="Google Shape;149;p4"/>
          <p:cNvPicPr preferRelativeResize="0"/>
          <p:nvPr/>
        </p:nvPicPr>
        <p:blipFill rotWithShape="1">
          <a:blip r:embed="rId3">
            <a:alphaModFix/>
          </a:blip>
          <a:srcRect l="11385" r="5333"/>
          <a:stretch/>
        </p:blipFill>
        <p:spPr>
          <a:xfrm>
            <a:off x="6705601" y="2356492"/>
            <a:ext cx="4676397" cy="2522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4"/>
          <p:cNvPicPr preferRelativeResize="0"/>
          <p:nvPr/>
        </p:nvPicPr>
        <p:blipFill rotWithShape="1">
          <a:blip r:embed="rId4">
            <a:alphaModFix/>
          </a:blip>
          <a:srcRect b="8914"/>
          <a:stretch/>
        </p:blipFill>
        <p:spPr>
          <a:xfrm>
            <a:off x="382488" y="2356492"/>
            <a:ext cx="4088467" cy="2394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89258" y="3019670"/>
            <a:ext cx="1398040" cy="139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78591" y="4750874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0" y="0"/>
            <a:ext cx="6485467" cy="6858000"/>
          </a:xfrm>
          <a:custGeom>
            <a:avLst/>
            <a:gdLst/>
            <a:ahLst/>
            <a:cxnLst/>
            <a:rect l="l" t="t" r="r" b="b"/>
            <a:pathLst>
              <a:path w="6485467" h="6858000" extrusionOk="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p5"/>
          <p:cNvSpPr txBox="1">
            <a:spLocks noGrp="1"/>
          </p:cNvSpPr>
          <p:nvPr>
            <p:ph type="title"/>
          </p:nvPr>
        </p:nvSpPr>
        <p:spPr>
          <a:xfrm>
            <a:off x="628473" y="-600772"/>
            <a:ext cx="5466003" cy="15594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400"/>
              <a:buFont typeface="Century Gothic"/>
              <a:buNone/>
            </a:pPr>
            <a:r>
              <a:rPr lang="pt-BR" sz="3400"/>
              <a:t>Computador = cozinha ?</a:t>
            </a:r>
            <a:endParaRPr sz="3400"/>
          </a:p>
        </p:txBody>
      </p:sp>
      <p:sp>
        <p:nvSpPr>
          <p:cNvPr id="160" name="Google Shape;160;p5"/>
          <p:cNvSpPr txBox="1">
            <a:spLocks noGrp="1"/>
          </p:cNvSpPr>
          <p:nvPr>
            <p:ph type="body" idx="1"/>
          </p:nvPr>
        </p:nvSpPr>
        <p:spPr>
          <a:xfrm>
            <a:off x="734603" y="958640"/>
            <a:ext cx="5016259" cy="530325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pt-BR">
                <a:solidFill>
                  <a:srgbClr val="FFFFFF"/>
                </a:solidFill>
              </a:rPr>
              <a:t>um computador </a:t>
            </a:r>
            <a:r>
              <a:rPr lang="pt-BR" sz="2200" b="1">
                <a:solidFill>
                  <a:srgbClr val="FFFFFF"/>
                </a:solidFill>
              </a:rPr>
              <a:t>executa programas</a:t>
            </a:r>
            <a:r>
              <a:rPr lang="pt-BR">
                <a:solidFill>
                  <a:srgbClr val="FFFFFF"/>
                </a:solidFill>
              </a:rPr>
              <a:t>. Assim como uma cozinha é utilizada para </a:t>
            </a:r>
            <a:r>
              <a:rPr lang="pt-BR" sz="2400" b="1">
                <a:solidFill>
                  <a:srgbClr val="FFFFFF"/>
                </a:solidFill>
              </a:rPr>
              <a:t>preparar receitas</a:t>
            </a:r>
            <a:r>
              <a:rPr lang="pt-BR">
                <a:solidFill>
                  <a:srgbClr val="FFFFFF"/>
                </a:solidFill>
              </a:rPr>
              <a:t>. 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FFFFFF"/>
              </a:solidFill>
            </a:endParaRPr>
          </a:p>
          <a:p>
            <a:pPr marL="342900" lvl="0" indent="-2286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FFFFFF"/>
              </a:solidFill>
            </a:endParaRPr>
          </a:p>
          <a:p>
            <a:pPr marL="342900" lvl="0" indent="-2286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FFFFFF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1800"/>
              <a:buChar char="🞆"/>
            </a:pPr>
            <a:r>
              <a:rPr lang="pt-BR">
                <a:solidFill>
                  <a:srgbClr val="FFFFFF"/>
                </a:solidFill>
              </a:rPr>
              <a:t>Um usuário utiliza o computador para </a:t>
            </a:r>
            <a:r>
              <a:rPr lang="pt-BR" sz="2400" b="1">
                <a:solidFill>
                  <a:srgbClr val="FFFFFF"/>
                </a:solidFill>
              </a:rPr>
              <a:t>automatizar alguma tarefa</a:t>
            </a:r>
            <a:r>
              <a:rPr lang="pt-BR">
                <a:solidFill>
                  <a:srgbClr val="FFFFFF"/>
                </a:solidFill>
              </a:rPr>
              <a:t>, assim como quando estamos com fome e queremos comer utilizamos a cozinha para </a:t>
            </a:r>
            <a:r>
              <a:rPr lang="pt-BR" sz="2400" b="1">
                <a:solidFill>
                  <a:srgbClr val="FFFFFF"/>
                </a:solidFill>
              </a:rPr>
              <a:t>fazer receitas.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61" name="Google Shape;16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54" y="2032409"/>
            <a:ext cx="4958311" cy="2793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87414" y="2797612"/>
            <a:ext cx="5018826" cy="31379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  <p:sp>
        <p:nvSpPr>
          <p:cNvPr id="167" name="Google Shape;167;p6"/>
          <p:cNvSpPr txBox="1">
            <a:spLocks noGrp="1"/>
          </p:cNvSpPr>
          <p:nvPr>
            <p:ph type="title"/>
          </p:nvPr>
        </p:nvSpPr>
        <p:spPr>
          <a:xfrm>
            <a:off x="231720" y="0"/>
            <a:ext cx="11911389" cy="193899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entury Gothic"/>
              <a:buNone/>
            </a:pPr>
            <a:r>
              <a:rPr lang="pt-BR" b="1">
                <a:solidFill>
                  <a:srgbClr val="FFFFFF"/>
                </a:solidFill>
              </a:rPr>
              <a:t>Também podemos associar os componentes de um computador com os elementos de uma cozinha</a:t>
            </a:r>
            <a:endParaRPr b="1"/>
          </a:p>
        </p:txBody>
      </p:sp>
      <p:pic>
        <p:nvPicPr>
          <p:cNvPr id="168" name="Google Shape;168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910532" y="2435025"/>
            <a:ext cx="3141127" cy="36385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7"/>
          <p:cNvSpPr/>
          <p:nvPr/>
        </p:nvSpPr>
        <p:spPr>
          <a:xfrm>
            <a:off x="-1" y="0"/>
            <a:ext cx="7552944" cy="6858000"/>
          </a:xfrm>
          <a:custGeom>
            <a:avLst/>
            <a:gdLst/>
            <a:ahLst/>
            <a:cxnLst/>
            <a:rect l="l" t="t" r="r" b="b"/>
            <a:pathLst>
              <a:path w="7552944" h="6858000" extrusionOk="0">
                <a:moveTo>
                  <a:pt x="0" y="0"/>
                </a:moveTo>
                <a:lnTo>
                  <a:pt x="1067477" y="0"/>
                </a:lnTo>
                <a:lnTo>
                  <a:pt x="2201779" y="0"/>
                </a:lnTo>
                <a:lnTo>
                  <a:pt x="7552944" y="0"/>
                </a:lnTo>
                <a:lnTo>
                  <a:pt x="7552944" y="1900238"/>
                </a:lnTo>
                <a:lnTo>
                  <a:pt x="7182528" y="2178050"/>
                </a:lnTo>
                <a:lnTo>
                  <a:pt x="7178294" y="2184400"/>
                </a:lnTo>
                <a:lnTo>
                  <a:pt x="7171944" y="2193925"/>
                </a:lnTo>
                <a:lnTo>
                  <a:pt x="7165594" y="2201863"/>
                </a:lnTo>
                <a:lnTo>
                  <a:pt x="7165594" y="2211388"/>
                </a:lnTo>
                <a:lnTo>
                  <a:pt x="7165594" y="2220913"/>
                </a:lnTo>
                <a:lnTo>
                  <a:pt x="7171944" y="2228850"/>
                </a:lnTo>
                <a:lnTo>
                  <a:pt x="7178294" y="2238375"/>
                </a:lnTo>
                <a:lnTo>
                  <a:pt x="7182528" y="2244725"/>
                </a:lnTo>
                <a:lnTo>
                  <a:pt x="7552944" y="2522538"/>
                </a:lnTo>
                <a:lnTo>
                  <a:pt x="7552944" y="6858000"/>
                </a:lnTo>
                <a:lnTo>
                  <a:pt x="2201779" y="6858000"/>
                </a:lnTo>
                <a:lnTo>
                  <a:pt x="10674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7"/>
          <p:cNvSpPr txBox="1">
            <a:spLocks noGrp="1"/>
          </p:cNvSpPr>
          <p:nvPr>
            <p:ph type="title"/>
          </p:nvPr>
        </p:nvSpPr>
        <p:spPr>
          <a:xfrm>
            <a:off x="7714761" y="-160931"/>
            <a:ext cx="6097955" cy="15594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pt-BR" sz="3600">
                <a:solidFill>
                  <a:schemeClr val="dk1"/>
                </a:solidFill>
              </a:rPr>
              <a:t>Dispositivos </a:t>
            </a:r>
            <a:br>
              <a:rPr lang="pt-BR" sz="3600">
                <a:solidFill>
                  <a:schemeClr val="dk1"/>
                </a:solidFill>
              </a:rPr>
            </a:br>
            <a:r>
              <a:rPr lang="pt-BR" sz="3600">
                <a:solidFill>
                  <a:schemeClr val="dk1"/>
                </a:solidFill>
              </a:rPr>
              <a:t>de Entrada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76" name="Google Shape;176;p7"/>
          <p:cNvSpPr txBox="1">
            <a:spLocks noGrp="1"/>
          </p:cNvSpPr>
          <p:nvPr>
            <p:ph type="body" idx="1"/>
          </p:nvPr>
        </p:nvSpPr>
        <p:spPr>
          <a:xfrm>
            <a:off x="758179" y="2467811"/>
            <a:ext cx="6075179" cy="3632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Para que as cozinhas funcionem é fundamental que haja </a:t>
            </a:r>
            <a:r>
              <a:rPr lang="pt-BR" sz="3600" b="1"/>
              <a:t>alimentos</a:t>
            </a:r>
            <a:r>
              <a:rPr lang="pt-BR"/>
              <a:t>. Estes alimentos são entregues por </a:t>
            </a:r>
            <a:r>
              <a:rPr lang="pt-BR" sz="4400" b="1"/>
              <a:t>fornecedores</a:t>
            </a:r>
            <a:r>
              <a:rPr lang="pt-BR"/>
              <a:t>, os quais podem ser encarados como os </a:t>
            </a:r>
            <a:r>
              <a:rPr lang="pt-BR" b="1"/>
              <a:t>dispositivos de entrada</a:t>
            </a:r>
            <a:r>
              <a:rPr lang="pt-BR"/>
              <a:t> de nosso computador (Teclado, Mouse , etc</a:t>
            </a:r>
            <a:endParaRPr/>
          </a:p>
        </p:txBody>
      </p:sp>
      <p:pic>
        <p:nvPicPr>
          <p:cNvPr id="177" name="Google Shape;177;p7" descr="Uma imagem contendo Ícone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7538" y="717361"/>
            <a:ext cx="3576128" cy="198492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7"/>
          <p:cNvSpPr/>
          <p:nvPr/>
        </p:nvSpPr>
        <p:spPr>
          <a:xfrm>
            <a:off x="8563515" y="1547470"/>
            <a:ext cx="2614864" cy="2566737"/>
          </a:xfrm>
          <a:prstGeom prst="ellipse">
            <a:avLst/>
          </a:prstGeom>
          <a:solidFill>
            <a:schemeClr val="lt1"/>
          </a:solidFill>
          <a:ln w="15875" cap="rnd" cmpd="sng">
            <a:solidFill>
              <a:srgbClr val="0090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9" name="Google Shape;17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5892" y="2246291"/>
            <a:ext cx="2116246" cy="104817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7"/>
          <p:cNvSpPr txBox="1"/>
          <p:nvPr/>
        </p:nvSpPr>
        <p:spPr>
          <a:xfrm>
            <a:off x="7765307" y="5157030"/>
            <a:ext cx="4783438" cy="170097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pt-BR" sz="3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36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endParaRPr sz="3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endParaRPr sz="3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endParaRPr sz="3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endParaRPr sz="3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endParaRPr sz="3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endParaRPr sz="3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</a:pPr>
            <a:r>
              <a:rPr lang="pt-BR" sz="1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São os meios de </a:t>
            </a:r>
            <a:r>
              <a:rPr lang="pt-BR" sz="28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entrada de informações</a:t>
            </a:r>
            <a:r>
              <a:rPr lang="pt-BR" sz="1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</a:pPr>
            <a:r>
              <a:rPr lang="pt-BR" sz="1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Ajudam o computador a </a:t>
            </a:r>
            <a:r>
              <a:rPr lang="pt-BR" sz="36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obter os dados </a:t>
            </a:r>
            <a:r>
              <a:rPr lang="pt-BR" sz="1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usuário.</a:t>
            </a:r>
            <a:r>
              <a:rPr lang="pt-BR" sz="3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pt-BR" sz="3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3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-1" y="0"/>
            <a:ext cx="7552944" cy="6858000"/>
          </a:xfrm>
          <a:custGeom>
            <a:avLst/>
            <a:gdLst/>
            <a:ahLst/>
            <a:cxnLst/>
            <a:rect l="l" t="t" r="r" b="b"/>
            <a:pathLst>
              <a:path w="7552944" h="6858000" extrusionOk="0">
                <a:moveTo>
                  <a:pt x="0" y="0"/>
                </a:moveTo>
                <a:lnTo>
                  <a:pt x="1067477" y="0"/>
                </a:lnTo>
                <a:lnTo>
                  <a:pt x="2201779" y="0"/>
                </a:lnTo>
                <a:lnTo>
                  <a:pt x="7552944" y="0"/>
                </a:lnTo>
                <a:lnTo>
                  <a:pt x="7552944" y="1900238"/>
                </a:lnTo>
                <a:lnTo>
                  <a:pt x="7182528" y="2178050"/>
                </a:lnTo>
                <a:lnTo>
                  <a:pt x="7178294" y="2184400"/>
                </a:lnTo>
                <a:lnTo>
                  <a:pt x="7171944" y="2193925"/>
                </a:lnTo>
                <a:lnTo>
                  <a:pt x="7165594" y="2201863"/>
                </a:lnTo>
                <a:lnTo>
                  <a:pt x="7165594" y="2211388"/>
                </a:lnTo>
                <a:lnTo>
                  <a:pt x="7165594" y="2220913"/>
                </a:lnTo>
                <a:lnTo>
                  <a:pt x="7171944" y="2228850"/>
                </a:lnTo>
                <a:lnTo>
                  <a:pt x="7178294" y="2238375"/>
                </a:lnTo>
                <a:lnTo>
                  <a:pt x="7182528" y="2244725"/>
                </a:lnTo>
                <a:lnTo>
                  <a:pt x="7552944" y="2522538"/>
                </a:lnTo>
                <a:lnTo>
                  <a:pt x="7552944" y="6858000"/>
                </a:lnTo>
                <a:lnTo>
                  <a:pt x="2201779" y="6858000"/>
                </a:lnTo>
                <a:lnTo>
                  <a:pt x="10674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8"/>
          <p:cNvSpPr txBox="1">
            <a:spLocks noGrp="1"/>
          </p:cNvSpPr>
          <p:nvPr>
            <p:ph type="title"/>
          </p:nvPr>
        </p:nvSpPr>
        <p:spPr>
          <a:xfrm>
            <a:off x="7714761" y="-160931"/>
            <a:ext cx="6097955" cy="15594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pt-BR" sz="3600">
                <a:solidFill>
                  <a:schemeClr val="dk1"/>
                </a:solidFill>
              </a:rPr>
              <a:t>Dispositivos </a:t>
            </a:r>
            <a:br>
              <a:rPr lang="pt-BR" sz="3600">
                <a:solidFill>
                  <a:schemeClr val="dk1"/>
                </a:solidFill>
              </a:rPr>
            </a:br>
            <a:r>
              <a:rPr lang="pt-BR" sz="3600">
                <a:solidFill>
                  <a:schemeClr val="dk1"/>
                </a:solidFill>
              </a:rPr>
              <a:t>de Saída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88" name="Google Shape;188;p8"/>
          <p:cNvSpPr txBox="1">
            <a:spLocks noGrp="1"/>
          </p:cNvSpPr>
          <p:nvPr>
            <p:ph type="body" idx="1"/>
          </p:nvPr>
        </p:nvSpPr>
        <p:spPr>
          <a:xfrm>
            <a:off x="818712" y="2413000"/>
            <a:ext cx="6075179" cy="3632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pt-BR"/>
              <a:t>Da mesma forma, podemos encarar a </a:t>
            </a:r>
            <a:r>
              <a:rPr lang="pt-BR" b="1"/>
              <a:t>forma de entrega</a:t>
            </a:r>
            <a:r>
              <a:rPr lang="pt-BR"/>
              <a:t> de nossos preparos (entrega a domicílio, no restaurante, etc) como os </a:t>
            </a:r>
            <a:r>
              <a:rPr lang="pt-BR" b="1"/>
              <a:t>dispositivos de saída(Monitor , impressora, etc)</a:t>
            </a:r>
            <a:r>
              <a:rPr lang="pt-BR"/>
              <a:t>.</a:t>
            </a:r>
            <a:endParaRPr/>
          </a:p>
        </p:txBody>
      </p:sp>
      <p:sp>
        <p:nvSpPr>
          <p:cNvPr id="189" name="Google Shape;189;p8"/>
          <p:cNvSpPr txBox="1"/>
          <p:nvPr/>
        </p:nvSpPr>
        <p:spPr>
          <a:xfrm>
            <a:off x="7735040" y="5437642"/>
            <a:ext cx="4783438" cy="170097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pt-BR" sz="3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36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endParaRPr sz="3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endParaRPr sz="3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endParaRPr sz="3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endParaRPr sz="3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endParaRPr sz="3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endParaRPr sz="3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</a:pPr>
            <a:r>
              <a:rPr lang="pt-BR" sz="1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São os meios de </a:t>
            </a:r>
            <a:r>
              <a:rPr lang="pt-BR" sz="28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comunicar as informações </a:t>
            </a:r>
            <a:r>
              <a:rPr lang="pt-BR"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 um formato utilizável</a:t>
            </a:r>
            <a:r>
              <a:rPr lang="pt-BR" sz="1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entury Gothic"/>
              <a:buNone/>
            </a:pPr>
            <a:r>
              <a:rPr lang="pt-BR" sz="28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Exibem os dados e resultados </a:t>
            </a:r>
            <a:r>
              <a:rPr lang="pt-BR" sz="1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após o processo ser concluído. </a:t>
            </a:r>
            <a:r>
              <a:rPr lang="pt-BR" sz="3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pt-BR" sz="3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3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8563515" y="1547470"/>
            <a:ext cx="2614864" cy="2566737"/>
          </a:xfrm>
          <a:prstGeom prst="ellipse">
            <a:avLst/>
          </a:prstGeom>
          <a:solidFill>
            <a:schemeClr val="lt1"/>
          </a:solidFill>
          <a:ln w="15875" cap="rnd" cmpd="sng">
            <a:solidFill>
              <a:srgbClr val="0090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1" name="Google Shape;19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0911" y="2108692"/>
            <a:ext cx="1860072" cy="1444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77490" y="318461"/>
            <a:ext cx="2563478" cy="2563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-1" y="0"/>
            <a:ext cx="7552944" cy="6858000"/>
          </a:xfrm>
          <a:custGeom>
            <a:avLst/>
            <a:gdLst/>
            <a:ahLst/>
            <a:cxnLst/>
            <a:rect l="l" t="t" r="r" b="b"/>
            <a:pathLst>
              <a:path w="7552944" h="6858000" extrusionOk="0">
                <a:moveTo>
                  <a:pt x="0" y="0"/>
                </a:moveTo>
                <a:lnTo>
                  <a:pt x="1067477" y="0"/>
                </a:lnTo>
                <a:lnTo>
                  <a:pt x="2201779" y="0"/>
                </a:lnTo>
                <a:lnTo>
                  <a:pt x="7552944" y="0"/>
                </a:lnTo>
                <a:lnTo>
                  <a:pt x="7552944" y="1900238"/>
                </a:lnTo>
                <a:lnTo>
                  <a:pt x="7182528" y="2178050"/>
                </a:lnTo>
                <a:lnTo>
                  <a:pt x="7178294" y="2184400"/>
                </a:lnTo>
                <a:lnTo>
                  <a:pt x="7171944" y="2193925"/>
                </a:lnTo>
                <a:lnTo>
                  <a:pt x="7165594" y="2201863"/>
                </a:lnTo>
                <a:lnTo>
                  <a:pt x="7165594" y="2211388"/>
                </a:lnTo>
                <a:lnTo>
                  <a:pt x="7165594" y="2220913"/>
                </a:lnTo>
                <a:lnTo>
                  <a:pt x="7171944" y="2228850"/>
                </a:lnTo>
                <a:lnTo>
                  <a:pt x="7178294" y="2238375"/>
                </a:lnTo>
                <a:lnTo>
                  <a:pt x="7182528" y="2244725"/>
                </a:lnTo>
                <a:lnTo>
                  <a:pt x="7552944" y="2522538"/>
                </a:lnTo>
                <a:lnTo>
                  <a:pt x="7552944" y="6858000"/>
                </a:lnTo>
                <a:lnTo>
                  <a:pt x="2201779" y="6858000"/>
                </a:lnTo>
                <a:lnTo>
                  <a:pt x="10674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9"/>
          <p:cNvSpPr txBox="1">
            <a:spLocks noGrp="1"/>
          </p:cNvSpPr>
          <p:nvPr>
            <p:ph type="body" idx="1"/>
          </p:nvPr>
        </p:nvSpPr>
        <p:spPr>
          <a:xfrm>
            <a:off x="738881" y="2943223"/>
            <a:ext cx="6075179" cy="3632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Na </a:t>
            </a:r>
            <a:r>
              <a:rPr lang="pt-BR" b="1"/>
              <a:t>pia e a bancada </a:t>
            </a:r>
            <a:r>
              <a:rPr lang="pt-BR"/>
              <a:t>são </a:t>
            </a:r>
            <a:r>
              <a:rPr lang="pt-BR" b="1"/>
              <a:t>armazenados </a:t>
            </a:r>
            <a:r>
              <a:rPr lang="pt-BR"/>
              <a:t>ali</a:t>
            </a:r>
            <a:r>
              <a:rPr lang="pt-BR" b="1"/>
              <a:t> temporariamente </a:t>
            </a:r>
            <a:r>
              <a:rPr lang="pt-BR"/>
              <a:t> os ingredientes, vasilhames e a própria receita que precisam ser </a:t>
            </a:r>
            <a:r>
              <a:rPr lang="pt-BR" sz="2600" b="1"/>
              <a:t>acessados rapidamente</a:t>
            </a:r>
            <a:r>
              <a:rPr lang="pt-BR"/>
              <a:t>, apenas para o preparo de uma refeição. 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1800"/>
              <a:buNone/>
            </a:pPr>
            <a:r>
              <a:rPr lang="pt-BR"/>
              <a:t>Como o </a:t>
            </a:r>
            <a:r>
              <a:rPr lang="pt-BR" sz="2400" b="1"/>
              <a:t>espaço</a:t>
            </a:r>
            <a:r>
              <a:rPr lang="pt-BR" sz="2400"/>
              <a:t> </a:t>
            </a:r>
            <a:r>
              <a:rPr lang="pt-BR"/>
              <a:t>na bancada é </a:t>
            </a:r>
            <a:r>
              <a:rPr lang="pt-BR" sz="2400" b="1"/>
              <a:t>limitado</a:t>
            </a:r>
            <a:r>
              <a:rPr lang="pt-BR"/>
              <a:t>, devemos deixá-la </a:t>
            </a:r>
            <a:r>
              <a:rPr lang="pt-BR" sz="2000" b="1"/>
              <a:t>limpa</a:t>
            </a:r>
            <a:r>
              <a:rPr lang="pt-BR" sz="2000"/>
              <a:t> </a:t>
            </a:r>
            <a:r>
              <a:rPr lang="pt-BR"/>
              <a:t>para agilizar o preparo de receitas.</a:t>
            </a:r>
            <a:endParaRPr b="1"/>
          </a:p>
        </p:txBody>
      </p:sp>
      <p:pic>
        <p:nvPicPr>
          <p:cNvPr id="200" name="Google Shape;200;p9" descr="Diagram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t="24539" r="2" b="20350"/>
          <a:stretch/>
        </p:blipFill>
        <p:spPr>
          <a:xfrm>
            <a:off x="1606804" y="640664"/>
            <a:ext cx="3964093" cy="21846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9"/>
          <p:cNvSpPr txBox="1">
            <a:spLocks noGrp="1"/>
          </p:cNvSpPr>
          <p:nvPr>
            <p:ph type="title"/>
          </p:nvPr>
        </p:nvSpPr>
        <p:spPr>
          <a:xfrm>
            <a:off x="6911461" y="656467"/>
            <a:ext cx="5918972" cy="170097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pt-BR">
                <a:solidFill>
                  <a:schemeClr val="dk1"/>
                </a:solidFill>
              </a:rPr>
              <a:t>Memória 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Principal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/>
            </a:r>
            <a:br>
              <a:rPr lang="pt-B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  <p:sp>
        <p:nvSpPr>
          <p:cNvPr id="202" name="Google Shape;202;p9"/>
          <p:cNvSpPr/>
          <p:nvPr/>
        </p:nvSpPr>
        <p:spPr>
          <a:xfrm>
            <a:off x="8587397" y="1344516"/>
            <a:ext cx="2614864" cy="2566737"/>
          </a:xfrm>
          <a:prstGeom prst="ellipse">
            <a:avLst/>
          </a:prstGeom>
          <a:solidFill>
            <a:schemeClr val="dk1"/>
          </a:solidFill>
          <a:ln w="15875" cap="rnd" cmpd="sng">
            <a:solidFill>
              <a:srgbClr val="0090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99385" y="1556323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9"/>
          <p:cNvSpPr txBox="1"/>
          <p:nvPr/>
        </p:nvSpPr>
        <p:spPr>
          <a:xfrm>
            <a:off x="7552941" y="5590167"/>
            <a:ext cx="4783438" cy="170097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pt-BR" sz="3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36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endParaRPr sz="3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endParaRPr sz="3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endParaRPr sz="3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endParaRPr sz="3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endParaRPr sz="3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endParaRPr sz="3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</a:pPr>
            <a:r>
              <a:rPr lang="pt-BR" sz="1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memória do computador </a:t>
            </a:r>
            <a:r>
              <a:rPr lang="pt-BR" sz="18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armazena os dados e programas em execução, que precisam ser acessados rapidamente</a:t>
            </a:r>
            <a:r>
              <a:rPr lang="pt-BR" sz="1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800" b="0" i="0" u="none" strike="noStrike" cap="non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</a:pPr>
            <a:r>
              <a:rPr lang="pt-BR" sz="1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3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Precisa ser desocupada</a:t>
            </a:r>
            <a:r>
              <a:rPr lang="pt-BR" sz="1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</a:pPr>
            <a:r>
              <a:rPr lang="pt-BR" sz="1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 frequência, e usada de forma consciente, para que não se esgote rapidamente.</a:t>
            </a:r>
            <a:r>
              <a:rPr lang="pt-BR" sz="3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pt-BR" sz="3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3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tável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663</Words>
  <Application>Microsoft Office PowerPoint</Application>
  <PresentationFormat>Widescreen</PresentationFormat>
  <Paragraphs>167</Paragraphs>
  <Slides>26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Calibri</vt:lpstr>
      <vt:lpstr>Times New Roman</vt:lpstr>
      <vt:lpstr>Arial</vt:lpstr>
      <vt:lpstr>Times</vt:lpstr>
      <vt:lpstr>Century Gothic</vt:lpstr>
      <vt:lpstr>Noto Sans Symbols</vt:lpstr>
      <vt:lpstr>Citável</vt:lpstr>
      <vt:lpstr>Organização de objetos e conceituação de algoritmo</vt:lpstr>
      <vt:lpstr>O que é programação ?</vt:lpstr>
      <vt:lpstr>Como um computador funciona ?</vt:lpstr>
      <vt:lpstr> O funcionamento dos computadores pode ser comparado ao funcionamento da cozinha!</vt:lpstr>
      <vt:lpstr>Computador = cozinha ?</vt:lpstr>
      <vt:lpstr>Também podemos associar os componentes de um computador com os elementos de uma cozinha</vt:lpstr>
      <vt:lpstr>Dispositivos  de Entrada</vt:lpstr>
      <vt:lpstr>Dispositivos  de Saída</vt:lpstr>
      <vt:lpstr>Memória  Principal  </vt:lpstr>
      <vt:lpstr>Memória  Secundária</vt:lpstr>
      <vt:lpstr>Processador</vt:lpstr>
      <vt:lpstr>Apresentação do PowerPoint</vt:lpstr>
      <vt:lpstr>Quais os elementos essenciais para fazer um bolo??</vt:lpstr>
      <vt:lpstr>Os alimentos, os dados</vt:lpstr>
      <vt:lpstr>Algoritmo, a receita do bolo</vt:lpstr>
      <vt:lpstr>Algoritmo</vt:lpstr>
      <vt:lpstr>Características de um algoritmo</vt:lpstr>
      <vt:lpstr>Exemplo de Algoritmo em linguagem natural  " Preparo de Café na cafeteira elétrica"</vt:lpstr>
      <vt:lpstr>Proposta: Desafio do pizzaiolo</vt:lpstr>
      <vt:lpstr>O que é lógica de Programação ?</vt:lpstr>
      <vt:lpstr>O que é uma linguagem de Programação ?</vt:lpstr>
      <vt:lpstr>Quais são as linguagens de programação ?</vt:lpstr>
      <vt:lpstr>Portugol </vt:lpstr>
      <vt:lpstr>Exemplo de Algoritmo "Calcular  idade"</vt:lpstr>
      <vt:lpstr>Apresentação do PowerPoint</vt:lpstr>
      <vt:lpstr>Referências Bibliográficas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Organização de objetos e conceituação de algoritmo</dc:title>
  <dc:creator>GMRIO</dc:creator>
  <cp:lastModifiedBy>GMRIO</cp:lastModifiedBy>
  <cp:revision>2</cp:revision>
  <dcterms:created xsi:type="dcterms:W3CDTF">2022-10-04T22:52:00Z</dcterms:created>
  <dcterms:modified xsi:type="dcterms:W3CDTF">2022-11-04T22:02:04Z</dcterms:modified>
</cp:coreProperties>
</file>