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6" r:id="rId3"/>
    <p:sldId id="281" r:id="rId4"/>
    <p:sldId id="280" r:id="rId5"/>
    <p:sldId id="282" r:id="rId6"/>
    <p:sldId id="259" r:id="rId7"/>
    <p:sldId id="283" r:id="rId8"/>
    <p:sldId id="284" r:id="rId9"/>
    <p:sldId id="278" r:id="rId10"/>
    <p:sldId id="261" r:id="rId11"/>
    <p:sldId id="272" r:id="rId12"/>
    <p:sldId id="262" r:id="rId13"/>
    <p:sldId id="279" r:id="rId14"/>
    <p:sldId id="286" r:id="rId15"/>
    <p:sldId id="288" r:id="rId16"/>
    <p:sldId id="287" r:id="rId17"/>
    <p:sldId id="265" r:id="rId18"/>
    <p:sldId id="266" r:id="rId19"/>
    <p:sldId id="267" r:id="rId20"/>
    <p:sldId id="268" r:id="rId21"/>
    <p:sldId id="269" r:id="rId22"/>
    <p:sldId id="270" r:id="rId23"/>
    <p:sldId id="263" r:id="rId24"/>
    <p:sldId id="28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85CD6-654C-48D3-9741-DC38A65A81F9}" v="56" dt="2022-10-08T21:35:34.308"/>
    <p1510:client id="{723A75ED-95B6-476E-BE2D-239A4737E617}" v="48" dt="2022-10-08T15:00:43.031"/>
    <p1510:client id="{ADA98033-F334-48A2-B911-558420265E56}" v="2131" dt="2022-10-09T00:06:44.952"/>
    <p1510:client id="{C25C37B1-58D2-48C0-8318-BB318DC32CAC}" v="36" dt="2022-10-12T18:22:21.513"/>
    <p1510:client id="{F4B955B0-7400-488E-B959-08B73CF73B31}" v="765" dt="2022-10-30T16:05:25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38B5-8ACA-437A-951B-2D408DE5B88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3A79-B352-484A-AE4D-B441DFE3F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F3A79-B352-484A-AE4D-B441DFE3F80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6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65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04/11/2022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123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7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bazilio.gitbooks.io/programando-na-cozinha/content/pt-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b="0" dirty="0" err="1">
                <a:ea typeface="+mj-lt"/>
                <a:cs typeface="+mj-lt"/>
              </a:rPr>
              <a:t>Criação</a:t>
            </a:r>
            <a:r>
              <a:rPr lang="de-DE" sz="3600" b="0" dirty="0">
                <a:ea typeface="+mj-lt"/>
                <a:cs typeface="+mj-lt"/>
              </a:rPr>
              <a:t> e </a:t>
            </a:r>
            <a:r>
              <a:rPr lang="de-DE" sz="3600" b="0" dirty="0" err="1">
                <a:ea typeface="+mj-lt"/>
                <a:cs typeface="+mj-lt"/>
              </a:rPr>
              <a:t>simulação</a:t>
            </a:r>
            <a:r>
              <a:rPr lang="de-DE" sz="3600" b="0" dirty="0">
                <a:ea typeface="+mj-lt"/>
                <a:cs typeface="+mj-lt"/>
              </a:rPr>
              <a:t> de </a:t>
            </a:r>
            <a:r>
              <a:rPr lang="de-DE" sz="3600" b="0" dirty="0" err="1">
                <a:ea typeface="+mj-lt"/>
                <a:cs typeface="+mj-lt"/>
              </a:rPr>
              <a:t>algoritmos</a:t>
            </a:r>
            <a:r>
              <a:rPr lang="de-DE" sz="3600" b="0" dirty="0">
                <a:ea typeface="+mj-lt"/>
                <a:cs typeface="+mj-lt"/>
              </a:rPr>
              <a:t> </a:t>
            </a:r>
            <a:r>
              <a:rPr lang="de-DE" sz="3600" b="0" dirty="0" err="1">
                <a:ea typeface="+mj-lt"/>
                <a:cs typeface="+mj-lt"/>
              </a:rPr>
              <a:t>com</a:t>
            </a:r>
            <a:r>
              <a:rPr lang="de-DE" sz="3600" b="0" dirty="0">
                <a:ea typeface="+mj-lt"/>
                <a:cs typeface="+mj-lt"/>
              </a:rPr>
              <a:t> </a:t>
            </a:r>
            <a:r>
              <a:rPr lang="de-DE" sz="3600" b="0" dirty="0" err="1">
                <a:ea typeface="+mj-lt"/>
                <a:cs typeface="+mj-lt"/>
              </a:rPr>
              <a:t>repetição</a:t>
            </a:r>
            <a:r>
              <a:rPr lang="de-DE" sz="3600" b="0" dirty="0">
                <a:ea typeface="+mj-lt"/>
                <a:cs typeface="+mj-lt"/>
              </a:rPr>
              <a:t> simples e </a:t>
            </a:r>
            <a:r>
              <a:rPr lang="de-DE" sz="3600" b="0" dirty="0" err="1">
                <a:ea typeface="+mj-lt"/>
                <a:cs typeface="+mj-lt"/>
              </a:rPr>
              <a:t>aninhadas</a:t>
            </a:r>
            <a:endParaRPr lang="de-DE" sz="3600" b="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Oficina</a:t>
            </a:r>
            <a:r>
              <a:rPr lang="de-DE"/>
              <a:t> de </a:t>
            </a:r>
            <a:r>
              <a:rPr lang="de-DE" err="1"/>
              <a:t>Programaçao</a:t>
            </a:r>
            <a:r>
              <a:rPr lang="de-DE"/>
              <a:t> </a:t>
            </a:r>
            <a:r>
              <a:rPr lang="de-DE" err="1"/>
              <a:t>para</a:t>
            </a:r>
            <a:r>
              <a:rPr lang="de-DE"/>
              <a:t> </a:t>
            </a:r>
            <a:r>
              <a:rPr lang="de-DE" err="1"/>
              <a:t>alunos</a:t>
            </a:r>
            <a:r>
              <a:rPr lang="de-DE"/>
              <a:t> do </a:t>
            </a:r>
            <a:r>
              <a:rPr lang="de-DE" err="1"/>
              <a:t>ensino</a:t>
            </a:r>
            <a:r>
              <a:rPr lang="de-DE"/>
              <a:t> </a:t>
            </a:r>
            <a:r>
              <a:rPr lang="de-DE" err="1"/>
              <a:t>médio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63F11C-C364-098B-88CA-3DAD71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67" y="1126386"/>
            <a:ext cx="10571998" cy="970450"/>
          </a:xfrm>
        </p:spPr>
        <p:txBody>
          <a:bodyPr/>
          <a:lstStyle/>
          <a:p>
            <a:r>
              <a:rPr lang="pt-BR" dirty="0"/>
              <a:t>Entrada/Saída de </a:t>
            </a:r>
            <a:r>
              <a:rPr lang="pt-BR" dirty="0" smtClean="0"/>
              <a:t>dados:</a:t>
            </a:r>
            <a:br>
              <a:rPr lang="pt-BR" dirty="0" smtClean="0"/>
            </a:br>
            <a:r>
              <a:rPr lang="pt-BR" sz="2800" dirty="0">
                <a:ea typeface="+mn-lt"/>
                <a:cs typeface="+mn-lt"/>
              </a:rPr>
              <a:t>Os algoritmos precisam </a:t>
            </a:r>
            <a:r>
              <a:rPr lang="pt-BR" sz="3200" dirty="0">
                <a:ea typeface="+mn-lt"/>
                <a:cs typeface="+mn-lt"/>
              </a:rPr>
              <a:t>interagir </a:t>
            </a:r>
            <a:r>
              <a:rPr lang="pt-BR" sz="2800" dirty="0">
                <a:ea typeface="+mn-lt"/>
                <a:cs typeface="+mn-lt"/>
              </a:rPr>
              <a:t>com o usuário. </a:t>
            </a:r>
            <a:r>
              <a:rPr lang="pt-BR" dirty="0">
                <a:ea typeface="+mn-lt"/>
                <a:cs typeface="+mn-lt"/>
              </a:rPr>
              <a:t/>
            </a:r>
            <a:br>
              <a:rPr lang="pt-BR" dirty="0">
                <a:ea typeface="+mn-lt"/>
                <a:cs typeface="+mn-lt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340AD36-0F1A-1C9E-0C25-DD72C3DB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66" y="2235935"/>
            <a:ext cx="5481618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14466" y="4714223"/>
            <a:ext cx="385776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Na cozinha de um restaurante, um </a:t>
            </a:r>
            <a:r>
              <a:rPr lang="pt-BR" sz="2400" b="1" dirty="0"/>
              <a:t>pedido</a:t>
            </a:r>
            <a:r>
              <a:rPr lang="pt-BR" dirty="0"/>
              <a:t>, juntamente com os </a:t>
            </a:r>
            <a:r>
              <a:rPr lang="pt-BR" sz="2000" b="1" dirty="0"/>
              <a:t>ingredientes necessários </a:t>
            </a:r>
            <a:r>
              <a:rPr lang="pt-BR" dirty="0"/>
              <a:t>para o seu preparo, são considerados os </a:t>
            </a:r>
            <a:r>
              <a:rPr lang="pt-BR" b="1" dirty="0"/>
              <a:t>dados de entrada</a:t>
            </a:r>
            <a:r>
              <a:rPr lang="pt-BR" dirty="0"/>
              <a:t>.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08" y="2528714"/>
            <a:ext cx="2011067" cy="20106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0" y="2528714"/>
            <a:ext cx="3011908" cy="2010608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4940490" y="2936207"/>
            <a:ext cx="2320119" cy="1195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PREPARO DE RECEITA</a:t>
            </a:r>
            <a:endParaRPr lang="pt-BR" b="1" dirty="0"/>
          </a:p>
        </p:txBody>
      </p:sp>
      <p:sp>
        <p:nvSpPr>
          <p:cNvPr id="14" name="Retângulo 13"/>
          <p:cNvSpPr/>
          <p:nvPr/>
        </p:nvSpPr>
        <p:spPr>
          <a:xfrm>
            <a:off x="7881815" y="4714223"/>
            <a:ext cx="385776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sz="2800" b="1" dirty="0" smtClean="0"/>
              <a:t>prato elaborado</a:t>
            </a:r>
            <a:r>
              <a:rPr lang="pt-BR" sz="2800" dirty="0" smtClean="0"/>
              <a:t> </a:t>
            </a:r>
            <a:r>
              <a:rPr lang="pt-BR" dirty="0"/>
              <a:t>resultante do pedido, juntamente com adereços como </a:t>
            </a:r>
            <a:r>
              <a:rPr lang="pt-BR" b="1" dirty="0"/>
              <a:t>bandejas, arranjos e outros artifícios</a:t>
            </a:r>
            <a:r>
              <a:rPr lang="pt-BR" dirty="0"/>
              <a:t> para embelezar o prato, representam a </a:t>
            </a:r>
            <a:r>
              <a:rPr lang="pt-BR" b="1" dirty="0"/>
              <a:t>saída</a:t>
            </a:r>
            <a:r>
              <a:rPr lang="pt-BR" dirty="0"/>
              <a:t>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2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63F11C-C364-098B-88CA-3DAD711D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Entrada/Saída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340AD36-0F1A-1C9E-0C25-DD72C3DB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62" y="2854045"/>
            <a:ext cx="4572154" cy="25544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a typeface="+mn-lt"/>
                <a:cs typeface="+mn-lt"/>
              </a:rPr>
              <a:t>Em </a:t>
            </a:r>
            <a:r>
              <a:rPr lang="pt-BR" dirty="0" err="1">
                <a:ea typeface="+mn-lt"/>
                <a:cs typeface="+mn-lt"/>
              </a:rPr>
              <a:t>portugol</a:t>
            </a:r>
            <a:r>
              <a:rPr lang="pt-BR" dirty="0">
                <a:ea typeface="+mn-lt"/>
                <a:cs typeface="+mn-lt"/>
              </a:rPr>
              <a:t>, </a:t>
            </a:r>
            <a:r>
              <a:rPr lang="pt-BR" dirty="0" smtClean="0">
                <a:ea typeface="+mn-lt"/>
                <a:cs typeface="+mn-lt"/>
              </a:rPr>
              <a:t>utilizamos o </a:t>
            </a:r>
            <a:r>
              <a:rPr lang="pt-BR" dirty="0">
                <a:ea typeface="+mn-lt"/>
                <a:cs typeface="+mn-lt"/>
              </a:rPr>
              <a:t>comando  </a:t>
            </a:r>
            <a:r>
              <a:rPr lang="pt-BR" sz="3200" b="1" dirty="0">
                <a:solidFill>
                  <a:srgbClr val="FFC000"/>
                </a:solidFill>
                <a:ea typeface="+mn-lt"/>
                <a:cs typeface="+mn-lt"/>
              </a:rPr>
              <a:t>leia()</a:t>
            </a:r>
            <a:r>
              <a:rPr lang="pt-BR" sz="3200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para </a:t>
            </a:r>
            <a:r>
              <a:rPr lang="pt-BR" b="1" dirty="0">
                <a:ea typeface="+mn-lt"/>
                <a:cs typeface="+mn-lt"/>
              </a:rPr>
              <a:t>ler um dado enviado pelo </a:t>
            </a:r>
            <a:r>
              <a:rPr lang="pt-BR" b="1" dirty="0" smtClean="0">
                <a:ea typeface="+mn-lt"/>
                <a:cs typeface="+mn-lt"/>
              </a:rPr>
              <a:t>usuário.</a:t>
            </a:r>
          </a:p>
          <a:p>
            <a:pPr marL="0" indent="0">
              <a:buNone/>
            </a:pPr>
            <a:r>
              <a:rPr lang="pt-BR" dirty="0" smtClean="0">
                <a:ea typeface="+mn-lt"/>
                <a:cs typeface="+mn-lt"/>
              </a:rPr>
              <a:t>E </a:t>
            </a:r>
            <a:r>
              <a:rPr lang="pt-BR" dirty="0">
                <a:ea typeface="+mn-lt"/>
                <a:cs typeface="+mn-lt"/>
              </a:rPr>
              <a:t>o comando </a:t>
            </a:r>
            <a:r>
              <a:rPr lang="pt-BR" sz="3200" b="1" dirty="0">
                <a:solidFill>
                  <a:schemeClr val="accent1"/>
                </a:solidFill>
                <a:ea typeface="+mn-lt"/>
                <a:cs typeface="+mn-lt"/>
              </a:rPr>
              <a:t>escreva()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para </a:t>
            </a:r>
            <a:r>
              <a:rPr lang="pt-BR" b="1" dirty="0">
                <a:ea typeface="+mn-lt"/>
                <a:cs typeface="+mn-lt"/>
              </a:rPr>
              <a:t>retornar um dado para o usuário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06269" y="0"/>
            <a:ext cx="468573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715532" y="447188"/>
            <a:ext cx="42672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 quisermos saber a altura de uma pessoa, devemos </a:t>
            </a:r>
            <a:r>
              <a:rPr lang="pt-BR" b="1" dirty="0"/>
              <a:t>escrever</a:t>
            </a:r>
            <a:r>
              <a:rPr lang="pt-BR" dirty="0"/>
              <a:t> para o usuário, </a:t>
            </a:r>
            <a:r>
              <a:rPr lang="pt-BR" b="1" dirty="0"/>
              <a:t>guardar a resposta </a:t>
            </a:r>
            <a:r>
              <a:rPr lang="pt-BR" dirty="0"/>
              <a:t>do usuário em uma variável chamada altura e</a:t>
            </a:r>
            <a:r>
              <a:rPr lang="pt-BR" b="1" dirty="0"/>
              <a:t> imprimir a resposta </a:t>
            </a:r>
            <a:r>
              <a:rPr lang="pt-BR" dirty="0"/>
              <a:t>para o usuário, como 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 smtClean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inteiro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altura;</a:t>
            </a:r>
            <a:endParaRPr lang="pt-BR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  <a:latin typeface="Consolas"/>
              </a:rPr>
              <a:t>escreva</a:t>
            </a:r>
            <a:r>
              <a:rPr lang="pt-BR" dirty="0">
                <a:latin typeface="Consolas"/>
              </a:rPr>
              <a:t> (“Informe a sua altura</a:t>
            </a:r>
            <a:r>
              <a:rPr lang="pt-BR" dirty="0" smtClean="0">
                <a:latin typeface="Consolas"/>
              </a:rPr>
              <a:t>”);</a:t>
            </a:r>
            <a:r>
              <a:rPr lang="pt-BR" dirty="0">
                <a:latin typeface="Consolas"/>
              </a:rPr>
              <a:t>
</a:t>
            </a:r>
            <a:r>
              <a:rPr lang="pt-BR" b="1" dirty="0">
                <a:solidFill>
                  <a:srgbClr val="FFFF00"/>
                </a:solidFill>
                <a:latin typeface="Consolas"/>
              </a:rPr>
              <a:t>leia</a:t>
            </a:r>
            <a:r>
              <a:rPr lang="pt-BR" dirty="0">
                <a:latin typeface="Consolas"/>
              </a:rPr>
              <a:t> (</a:t>
            </a:r>
            <a:r>
              <a:rPr lang="pt-BR" dirty="0" smtClean="0">
                <a:latin typeface="Consolas"/>
              </a:rPr>
              <a:t>altura);</a:t>
            </a:r>
            <a:r>
              <a:rPr lang="pt-BR" dirty="0">
                <a:latin typeface="Consolas"/>
              </a:rPr>
              <a:t>
</a:t>
            </a:r>
            <a:r>
              <a:rPr lang="pt-BR" b="1" dirty="0">
                <a:solidFill>
                  <a:schemeClr val="accent1"/>
                </a:solidFill>
                <a:latin typeface="Consolas"/>
              </a:rPr>
              <a:t>escreva</a:t>
            </a:r>
            <a:r>
              <a:rPr lang="pt-BR" dirty="0">
                <a:latin typeface="Consolas"/>
              </a:rPr>
              <a:t> (“Sua altura é:”, altura</a:t>
            </a:r>
            <a:r>
              <a:rPr lang="pt-BR" dirty="0" smtClean="0">
                <a:latin typeface="Consolas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Agora, podemos retomar o exemplo de algoritmo </a:t>
            </a:r>
            <a:r>
              <a:rPr lang="pt-BR" dirty="0"/>
              <a:t>"Calcular  </a:t>
            </a:r>
            <a:r>
              <a:rPr lang="pt-BR" dirty="0" smtClean="0"/>
              <a:t>idade“: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D97D712-10AC-B8C1-7F59-9B0698CF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/>
              <a:t>Inicio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inteiro</a:t>
            </a:r>
            <a:r>
              <a:rPr lang="pt-BR" dirty="0"/>
              <a:t> idade;</a:t>
            </a:r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inteiro</a:t>
            </a:r>
            <a:r>
              <a:rPr lang="pt-BR" dirty="0"/>
              <a:t> ano;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>
                <a:solidFill>
                  <a:schemeClr val="accent1"/>
                </a:solidFill>
              </a:rPr>
              <a:t>escreva </a:t>
            </a:r>
            <a:r>
              <a:rPr lang="pt-BR" dirty="0"/>
              <a:t>("Em que ano você nasceu ?");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>
                <a:solidFill>
                  <a:srgbClr val="FFFF00"/>
                </a:solidFill>
              </a:rPr>
              <a:t>leia </a:t>
            </a:r>
            <a:r>
              <a:rPr lang="pt-BR" dirty="0"/>
              <a:t>(ano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</a:p>
          <a:p>
            <a:pPr marL="0" indent="0">
              <a:buNone/>
            </a:pPr>
            <a:r>
              <a:rPr lang="pt-BR" dirty="0"/>
              <a:t>    idade = 2022 – </a:t>
            </a:r>
            <a:r>
              <a:rPr lang="pt-BR" dirty="0" smtClean="0"/>
              <a:t>ano;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>
                <a:solidFill>
                  <a:schemeClr val="accent1"/>
                </a:solidFill>
              </a:rPr>
              <a:t> 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     escreva</a:t>
            </a:r>
            <a:r>
              <a:rPr lang="pt-BR" dirty="0"/>
              <a:t> ("Sua idade é:", idade);</a:t>
            </a:r>
          </a:p>
          <a:p>
            <a:pPr marL="0" indent="0">
              <a:buNone/>
            </a:pPr>
            <a:r>
              <a:rPr lang="pt-BR" b="1" dirty="0"/>
              <a:t>Fim</a:t>
            </a:r>
            <a:endParaRPr lang="pt-BR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xmlns="" id="{25275F0B-0EBF-92C1-B5F3-58D09B61BF0D}"/>
              </a:ext>
            </a:extLst>
          </p:cNvPr>
          <p:cNvCxnSpPr/>
          <p:nvPr/>
        </p:nvCxnSpPr>
        <p:spPr>
          <a:xfrm flipV="1">
            <a:off x="1676400" y="2376055"/>
            <a:ext cx="5334000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1C3D5BC5-88F8-50A7-F578-ED7B830842C8}"/>
              </a:ext>
            </a:extLst>
          </p:cNvPr>
          <p:cNvCxnSpPr>
            <a:cxnSpLocks/>
          </p:cNvCxnSpPr>
          <p:nvPr/>
        </p:nvCxnSpPr>
        <p:spPr>
          <a:xfrm flipV="1">
            <a:off x="1676400" y="5673437"/>
            <a:ext cx="5334000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CA20A151-9B56-25F5-3097-1CDB92CC8710}"/>
              </a:ext>
            </a:extLst>
          </p:cNvPr>
          <p:cNvCxnSpPr/>
          <p:nvPr/>
        </p:nvCxnSpPr>
        <p:spPr>
          <a:xfrm flipV="1">
            <a:off x="2955348" y="2768311"/>
            <a:ext cx="4059381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A684E9A6-D6D7-08ED-899F-E0A00F4D10F6}"/>
              </a:ext>
            </a:extLst>
          </p:cNvPr>
          <p:cNvSpPr txBox="1"/>
          <p:nvPr/>
        </p:nvSpPr>
        <p:spPr>
          <a:xfrm>
            <a:off x="7204362" y="2189017"/>
            <a:ext cx="31597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Inicio do algoritmo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1705633-064F-D312-EA4A-C437484073BC}"/>
              </a:ext>
            </a:extLst>
          </p:cNvPr>
          <p:cNvSpPr txBox="1"/>
          <p:nvPr/>
        </p:nvSpPr>
        <p:spPr>
          <a:xfrm>
            <a:off x="7204362" y="2519021"/>
            <a:ext cx="40463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Declarando uma </a:t>
            </a:r>
            <a:r>
              <a:rPr lang="pt-BR" sz="1600" b="1" dirty="0"/>
              <a:t>variável</a:t>
            </a:r>
            <a:r>
              <a:rPr lang="pt-BR" sz="1600" dirty="0"/>
              <a:t> </a:t>
            </a:r>
            <a:r>
              <a:rPr lang="pt-BR" sz="1400" dirty="0"/>
              <a:t>de nome idade  com o tipo de dado inteiro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D83EA2B9-0CF1-CD1C-E783-FE5F2BAD23EF}"/>
              </a:ext>
            </a:extLst>
          </p:cNvPr>
          <p:cNvSpPr txBox="1"/>
          <p:nvPr/>
        </p:nvSpPr>
        <p:spPr>
          <a:xfrm>
            <a:off x="7204363" y="5486399"/>
            <a:ext cx="43096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Fim do algoritmo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DF11B8A-95DE-7E39-2B97-7516D8CC584F}"/>
              </a:ext>
            </a:extLst>
          </p:cNvPr>
          <p:cNvSpPr txBox="1"/>
          <p:nvPr/>
        </p:nvSpPr>
        <p:spPr>
          <a:xfrm>
            <a:off x="7218217" y="3588326"/>
            <a:ext cx="36723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/>
              <a:t>Lê o dado </a:t>
            </a:r>
            <a:r>
              <a:rPr lang="pt-BR" sz="1400" dirty="0"/>
              <a:t>recebido pelo </a:t>
            </a:r>
            <a:r>
              <a:rPr lang="pt-BR" sz="1400" dirty="0" smtClean="0"/>
              <a:t>usuário e armazena o valor na variável ano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6AB262D-1001-CA8B-1C27-CE333F138974}"/>
              </a:ext>
            </a:extLst>
          </p:cNvPr>
          <p:cNvSpPr txBox="1"/>
          <p:nvPr/>
        </p:nvSpPr>
        <p:spPr>
          <a:xfrm>
            <a:off x="7218217" y="3200399"/>
            <a:ext cx="38662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/>
              <a:t>Recebe um dado </a:t>
            </a:r>
            <a:r>
              <a:rPr lang="pt-BR" sz="1400" dirty="0"/>
              <a:t>do usuário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850FED7A-3A19-3C10-59FD-C14E8DC79188}"/>
              </a:ext>
            </a:extLst>
          </p:cNvPr>
          <p:cNvCxnSpPr/>
          <p:nvPr/>
        </p:nvCxnSpPr>
        <p:spPr>
          <a:xfrm>
            <a:off x="4990237" y="3362326"/>
            <a:ext cx="200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AFAF7F7B-6191-82DE-CE78-2DF519BBF0C3}"/>
              </a:ext>
            </a:extLst>
          </p:cNvPr>
          <p:cNvCxnSpPr/>
          <p:nvPr/>
        </p:nvCxnSpPr>
        <p:spPr>
          <a:xfrm>
            <a:off x="2098965" y="3726872"/>
            <a:ext cx="4918363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007E4516-B16C-7C78-4320-3631A7BA80B9}"/>
              </a:ext>
            </a:extLst>
          </p:cNvPr>
          <p:cNvCxnSpPr/>
          <p:nvPr/>
        </p:nvCxnSpPr>
        <p:spPr>
          <a:xfrm>
            <a:off x="3186545" y="4329546"/>
            <a:ext cx="3809998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837B2273-6120-A0A9-A542-3382A4C1B9FD}"/>
              </a:ext>
            </a:extLst>
          </p:cNvPr>
          <p:cNvSpPr txBox="1"/>
          <p:nvPr/>
        </p:nvSpPr>
        <p:spPr>
          <a:xfrm>
            <a:off x="7176653" y="4197123"/>
            <a:ext cx="45877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Variável idade </a:t>
            </a:r>
            <a:r>
              <a:rPr lang="pt-BR" sz="1400" b="1" dirty="0"/>
              <a:t>recebe o resultado </a:t>
            </a:r>
            <a:r>
              <a:rPr lang="pt-BR" sz="1400" dirty="0"/>
              <a:t>a </a:t>
            </a:r>
            <a:r>
              <a:rPr lang="pt-BR" sz="1400" dirty="0" smtClean="0"/>
              <a:t>operação de subtração entre o inteiro </a:t>
            </a:r>
          </a:p>
          <a:p>
            <a:r>
              <a:rPr lang="pt-BR" sz="1400" dirty="0" smtClean="0"/>
              <a:t>2022 e o valor armazenado </a:t>
            </a:r>
            <a:r>
              <a:rPr lang="pt-BR" sz="1400" dirty="0"/>
              <a:t>na variável ano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654E194D-75B7-846A-7DBA-4AE2C62826F5}"/>
              </a:ext>
            </a:extLst>
          </p:cNvPr>
          <p:cNvCxnSpPr/>
          <p:nvPr/>
        </p:nvCxnSpPr>
        <p:spPr>
          <a:xfrm>
            <a:off x="4345132" y="5363441"/>
            <a:ext cx="2660072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4589F09D-DE5A-3207-185A-376C79BF8FC0}"/>
              </a:ext>
            </a:extLst>
          </p:cNvPr>
          <p:cNvSpPr txBox="1"/>
          <p:nvPr/>
        </p:nvSpPr>
        <p:spPr>
          <a:xfrm>
            <a:off x="7176653" y="5209308"/>
            <a:ext cx="37415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Retorna o valor da variável idade</a:t>
            </a:r>
          </a:p>
        </p:txBody>
      </p:sp>
    </p:spTree>
    <p:extLst>
      <p:ext uri="{BB962C8B-B14F-4D97-AF65-F5344CB8AC3E}">
        <p14:creationId xmlns:p14="http://schemas.microsoft.com/office/powerpoint/2010/main" val="2104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para construir um algoritmo</a:t>
            </a:r>
            <a:endParaRPr lang="pt-BR" dirty="0"/>
          </a:p>
        </p:txBody>
      </p:sp>
      <p:sp>
        <p:nvSpPr>
          <p:cNvPr id="24" name="Seta para a direita 23"/>
          <p:cNvSpPr/>
          <p:nvPr/>
        </p:nvSpPr>
        <p:spPr>
          <a:xfrm>
            <a:off x="4619403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368250" y="2110509"/>
            <a:ext cx="2047164" cy="4576081"/>
            <a:chOff x="413871" y="2656420"/>
            <a:chExt cx="2047164" cy="4576081"/>
          </a:xfrm>
        </p:grpSpPr>
        <p:sp>
          <p:nvSpPr>
            <p:cNvPr id="23" name="CaixaDeTexto 22"/>
            <p:cNvSpPr txBox="1"/>
            <p:nvPr/>
          </p:nvSpPr>
          <p:spPr>
            <a:xfrm>
              <a:off x="413871" y="3538901"/>
              <a:ext cx="2047164" cy="3693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 smtClean="0"/>
            </a:p>
            <a:p>
              <a:endParaRPr lang="pt-BR" b="1" dirty="0"/>
            </a:p>
            <a:p>
              <a:pPr algn="ctr"/>
              <a:r>
                <a:rPr lang="pt-BR" b="1" dirty="0" smtClean="0"/>
                <a:t>Entender </a:t>
              </a:r>
            </a:p>
            <a:p>
              <a:pPr algn="ctr"/>
              <a:r>
                <a:rPr lang="pt-BR" b="1" dirty="0" smtClean="0"/>
                <a:t>o problema:</a:t>
              </a:r>
            </a:p>
            <a:p>
              <a:pPr algn="ctr"/>
              <a:endParaRPr lang="pt-BR" sz="2000" b="1" dirty="0"/>
            </a:p>
            <a:p>
              <a:pPr algn="ctr"/>
              <a:r>
                <a:rPr lang="pt-BR" dirty="0" smtClean="0"/>
                <a:t>O que está sendo solicitado?</a:t>
              </a:r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sz="2000" dirty="0" smtClean="0"/>
            </a:p>
            <a:p>
              <a:pPr algn="ctr"/>
              <a:endParaRPr lang="pt-BR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814765" y="2656420"/>
              <a:ext cx="1260000" cy="1260000"/>
              <a:chOff x="814765" y="2656420"/>
              <a:chExt cx="1260000" cy="1260000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18506" y="2860648"/>
                <a:ext cx="837895" cy="837895"/>
              </a:xfrm>
              <a:prstGeom prst="rect">
                <a:avLst/>
              </a:prstGeom>
            </p:spPr>
          </p:pic>
        </p:grpSp>
      </p:grpSp>
      <p:grpSp>
        <p:nvGrpSpPr>
          <p:cNvPr id="42" name="Grupo 41"/>
          <p:cNvGrpSpPr/>
          <p:nvPr/>
        </p:nvGrpSpPr>
        <p:grpSpPr>
          <a:xfrm>
            <a:off x="2741326" y="2110509"/>
            <a:ext cx="2047164" cy="4576082"/>
            <a:chOff x="3214727" y="2656420"/>
            <a:chExt cx="2047164" cy="4576082"/>
          </a:xfrm>
        </p:grpSpPr>
        <p:grpSp>
          <p:nvGrpSpPr>
            <p:cNvPr id="28" name="Grupo 27"/>
            <p:cNvGrpSpPr/>
            <p:nvPr/>
          </p:nvGrpSpPr>
          <p:grpSpPr>
            <a:xfrm>
              <a:off x="3214727" y="2656420"/>
              <a:ext cx="2047164" cy="4576082"/>
              <a:chOff x="413871" y="2656420"/>
              <a:chExt cx="2047164" cy="4576082"/>
            </a:xfrm>
          </p:grpSpPr>
          <p:sp>
            <p:nvSpPr>
              <p:cNvPr id="29" name="CaixaDeTexto 28"/>
              <p:cNvSpPr txBox="1"/>
              <p:nvPr/>
            </p:nvSpPr>
            <p:spPr>
              <a:xfrm>
                <a:off x="413871" y="3538902"/>
                <a:ext cx="2047164" cy="3693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BR" b="1" dirty="0" smtClean="0"/>
              </a:p>
              <a:p>
                <a:endParaRPr lang="pt-BR" b="1" dirty="0"/>
              </a:p>
              <a:p>
                <a:pPr algn="ctr"/>
                <a:r>
                  <a:rPr lang="pt-BR" b="1" dirty="0" smtClean="0"/>
                  <a:t>Identificar saídas:</a:t>
                </a:r>
              </a:p>
              <a:p>
                <a:pPr algn="ctr"/>
                <a:endParaRPr lang="pt-BR" sz="2000" b="1" dirty="0"/>
              </a:p>
              <a:p>
                <a:pPr algn="ctr"/>
                <a:r>
                  <a:rPr lang="pt-BR" dirty="0"/>
                  <a:t>O que deve ser calculado, processado, impresso</a:t>
                </a:r>
                <a:r>
                  <a:rPr lang="pt-BR" dirty="0" smtClean="0"/>
                  <a:t>?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782" y="2854742"/>
              <a:ext cx="843801" cy="843801"/>
            </a:xfrm>
            <a:prstGeom prst="rect">
              <a:avLst/>
            </a:prstGeom>
          </p:spPr>
        </p:pic>
      </p:grpSp>
      <p:sp>
        <p:nvSpPr>
          <p:cNvPr id="37" name="Seta para a direita 36"/>
          <p:cNvSpPr/>
          <p:nvPr/>
        </p:nvSpPr>
        <p:spPr>
          <a:xfrm>
            <a:off x="2224754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Grupo 46"/>
          <p:cNvGrpSpPr/>
          <p:nvPr/>
        </p:nvGrpSpPr>
        <p:grpSpPr>
          <a:xfrm>
            <a:off x="5098142" y="2110509"/>
            <a:ext cx="2047164" cy="4576082"/>
            <a:chOff x="6030207" y="2656420"/>
            <a:chExt cx="2047164" cy="4576082"/>
          </a:xfrm>
        </p:grpSpPr>
        <p:grpSp>
          <p:nvGrpSpPr>
            <p:cNvPr id="34" name="Grupo 33"/>
            <p:cNvGrpSpPr/>
            <p:nvPr/>
          </p:nvGrpSpPr>
          <p:grpSpPr>
            <a:xfrm>
              <a:off x="6030207" y="2656420"/>
              <a:ext cx="2047164" cy="4576082"/>
              <a:chOff x="413871" y="2656420"/>
              <a:chExt cx="2047164" cy="4576082"/>
            </a:xfrm>
          </p:grpSpPr>
          <p:sp>
            <p:nvSpPr>
              <p:cNvPr id="35" name="CaixaDeTexto 34"/>
              <p:cNvSpPr txBox="1"/>
              <p:nvPr/>
            </p:nvSpPr>
            <p:spPr>
              <a:xfrm>
                <a:off x="413871" y="3538902"/>
                <a:ext cx="2047164" cy="3693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BR" b="1" dirty="0" smtClean="0"/>
              </a:p>
              <a:p>
                <a:endParaRPr lang="pt-BR" b="1" dirty="0"/>
              </a:p>
              <a:p>
                <a:pPr algn="ctr"/>
                <a:r>
                  <a:rPr lang="pt-BR" b="1" dirty="0" smtClean="0"/>
                  <a:t>Identificar entradas:</a:t>
                </a:r>
              </a:p>
              <a:p>
                <a:pPr algn="ctr"/>
                <a:endParaRPr lang="pt-BR" sz="2000" b="1" dirty="0"/>
              </a:p>
              <a:p>
                <a:pPr algn="ctr"/>
                <a:r>
                  <a:rPr lang="pt-BR" dirty="0"/>
                  <a:t>Quais dados o usuário precisa fornecer para fazer os cálculos</a:t>
                </a:r>
                <a:r>
                  <a:rPr lang="pt-BR" dirty="0" smtClean="0"/>
                  <a:t>?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14765" y="2656420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980" y="2854742"/>
              <a:ext cx="800345" cy="800345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7446462" y="2110509"/>
            <a:ext cx="2047164" cy="4561332"/>
            <a:chOff x="413871" y="2656420"/>
            <a:chExt cx="2047164" cy="4637364"/>
          </a:xfrm>
        </p:grpSpPr>
        <p:sp>
          <p:nvSpPr>
            <p:cNvPr id="40" name="CaixaDeTexto 39"/>
            <p:cNvSpPr txBox="1"/>
            <p:nvPr/>
          </p:nvSpPr>
          <p:spPr>
            <a:xfrm>
              <a:off x="413871" y="3538902"/>
              <a:ext cx="2047164" cy="3754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 smtClean="0"/>
            </a:p>
            <a:p>
              <a:endParaRPr lang="pt-BR" b="1" dirty="0"/>
            </a:p>
            <a:p>
              <a:pPr algn="ctr"/>
              <a:r>
                <a:rPr lang="pt-BR" b="1" dirty="0" smtClean="0"/>
                <a:t>Identificar o</a:t>
              </a:r>
              <a:r>
                <a:rPr lang="pt-BR" sz="2000" b="1" dirty="0" smtClean="0"/>
                <a:t> </a:t>
              </a:r>
              <a:r>
                <a:rPr lang="pt-BR" b="1" dirty="0" smtClean="0"/>
                <a:t>Processamento</a:t>
              </a:r>
            </a:p>
            <a:p>
              <a:pPr algn="ctr"/>
              <a:endParaRPr lang="pt-BR" sz="1600" b="1" dirty="0"/>
            </a:p>
            <a:p>
              <a:pPr algn="ctr"/>
              <a:r>
                <a:rPr lang="pt-BR" dirty="0" smtClean="0"/>
                <a:t>Quais cálculos necessários para que as entradas se transformem nos dados de saída?</a:t>
              </a:r>
            </a:p>
            <a:p>
              <a:pPr algn="ctr"/>
              <a:endParaRPr lang="pt-BR" dirty="0"/>
            </a:p>
          </p:txBody>
        </p:sp>
        <p:sp>
          <p:nvSpPr>
            <p:cNvPr id="41" name="Elipse 40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894520" y="2110510"/>
            <a:ext cx="2047164" cy="4539982"/>
            <a:chOff x="413871" y="2656420"/>
            <a:chExt cx="2047164" cy="4733621"/>
          </a:xfrm>
        </p:grpSpPr>
        <p:sp>
          <p:nvSpPr>
            <p:cNvPr id="49" name="CaixaDeTexto 48"/>
            <p:cNvSpPr txBox="1"/>
            <p:nvPr/>
          </p:nvSpPr>
          <p:spPr>
            <a:xfrm>
              <a:off x="413871" y="3538902"/>
              <a:ext cx="2047164" cy="38511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b="1" dirty="0" smtClean="0"/>
            </a:p>
            <a:p>
              <a:endParaRPr lang="pt-BR" b="1" dirty="0"/>
            </a:p>
            <a:p>
              <a:pPr algn="ctr"/>
              <a:r>
                <a:rPr lang="pt-BR" b="1" dirty="0" smtClean="0"/>
                <a:t>Escrever os comandos em sequência:</a:t>
              </a:r>
            </a:p>
            <a:p>
              <a:pPr algn="ctr"/>
              <a:endParaRPr lang="pt-BR" sz="2000" b="1" dirty="0"/>
            </a:p>
            <a:p>
              <a:pPr algn="ctr"/>
              <a:r>
                <a:rPr lang="pt-BR" sz="2000" dirty="0" smtClean="0"/>
                <a:t>Qual a ordem de execução ?</a:t>
              </a:r>
            </a:p>
            <a:p>
              <a:pPr algn="ctr"/>
              <a:endParaRPr lang="pt-BR" sz="2000" dirty="0" smtClean="0"/>
            </a:p>
            <a:p>
              <a:pPr algn="ctr"/>
              <a:endParaRPr lang="pt-BR" sz="2000" dirty="0" smtClean="0"/>
            </a:p>
            <a:p>
              <a:pPr algn="ctr"/>
              <a:endParaRPr lang="pt-BR" sz="2000" dirty="0"/>
            </a:p>
            <a:p>
              <a:pPr algn="ctr"/>
              <a:endParaRPr lang="pt-BR" sz="2000" dirty="0" smtClean="0"/>
            </a:p>
          </p:txBody>
        </p:sp>
        <p:sp>
          <p:nvSpPr>
            <p:cNvPr id="50" name="Elipse 49"/>
            <p:cNvSpPr/>
            <p:nvPr/>
          </p:nvSpPr>
          <p:spPr>
            <a:xfrm>
              <a:off x="814765" y="2656420"/>
              <a:ext cx="1260000" cy="12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Seta para a direita 50"/>
          <p:cNvSpPr/>
          <p:nvPr/>
        </p:nvSpPr>
        <p:spPr>
          <a:xfrm>
            <a:off x="6963432" y="2543726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a direita 51"/>
          <p:cNvSpPr/>
          <p:nvPr/>
        </p:nvSpPr>
        <p:spPr>
          <a:xfrm>
            <a:off x="9324539" y="2527457"/>
            <a:ext cx="753692" cy="378006"/>
          </a:xfrm>
          <a:prstGeom prst="rightArrow">
            <a:avLst>
              <a:gd name="adj1" fmla="val 18421"/>
              <a:gd name="adj2" fmla="val 36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01" y="2236479"/>
            <a:ext cx="916153" cy="916153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76" y="2352863"/>
            <a:ext cx="756313" cy="7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97E5D1-5CF1-6382-C6BD-93FCB480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03" y="584340"/>
            <a:ext cx="10571998" cy="970450"/>
          </a:xfrm>
        </p:spPr>
        <p:txBody>
          <a:bodyPr/>
          <a:lstStyle/>
          <a:p>
            <a:r>
              <a:rPr lang="pt-BR" dirty="0" smtClean="0"/>
              <a:t>Desafio:</a:t>
            </a:r>
            <a:br>
              <a:rPr lang="pt-BR" dirty="0" smtClean="0"/>
            </a:br>
            <a:r>
              <a:rPr lang="pt-BR" dirty="0" smtClean="0"/>
              <a:t>Balança do Q-sabor</a:t>
            </a:r>
            <a:endParaRPr lang="pt-BR" dirty="0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xmlns="" id="{4B18AE45-DBA0-B983-277E-B2A62680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09" y="2523525"/>
            <a:ext cx="7233467" cy="3864614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/>
              <a:t>O restaurante a quilo </a:t>
            </a:r>
            <a:r>
              <a:rPr lang="pt-BR" sz="2400" dirty="0" smtClean="0"/>
              <a:t>K-Sabor </a:t>
            </a:r>
            <a:r>
              <a:rPr lang="pt-BR" sz="2400" dirty="0"/>
              <a:t>cobra </a:t>
            </a:r>
            <a:r>
              <a:rPr lang="pt-BR" sz="2400" dirty="0" smtClean="0"/>
              <a:t>R$39,90 </a:t>
            </a:r>
            <a:r>
              <a:rPr lang="pt-BR" sz="2400" dirty="0"/>
              <a:t>por quilo de refeição.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Construa </a:t>
            </a:r>
            <a:r>
              <a:rPr lang="pt-BR" sz="2400" dirty="0"/>
              <a:t>um algoritmo que leia o peso do prato montado pelo cliente (em quilos) e imprima o valor a pagar.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Assuma </a:t>
            </a:r>
            <a:r>
              <a:rPr lang="pt-BR" sz="2400" dirty="0"/>
              <a:t>que a balança já desconta o peso do prato.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697338" y="359368"/>
            <a:ext cx="3903260" cy="606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Não esqueça o </a:t>
            </a:r>
            <a:r>
              <a:rPr lang="pt-BR" sz="2000" b="1" dirty="0" smtClean="0"/>
              <a:t>roteiro </a:t>
            </a:r>
            <a:r>
              <a:rPr lang="pt-BR" sz="2000" dirty="0" smtClean="0"/>
              <a:t>para construir um algoritmo:</a:t>
            </a:r>
          </a:p>
          <a:p>
            <a:pPr algn="ctr"/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Entenda o problema;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Identifique as saídas;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Identifique as entradas;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Identifique  o processamento necessário;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Escrever os comandos em sequências.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53" y="586055"/>
            <a:ext cx="3780430" cy="19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5" b="15055"/>
          <a:stretch>
            <a:fillRect/>
          </a:stretch>
        </p:blipFill>
        <p:spPr/>
      </p:pic>
      <p:sp>
        <p:nvSpPr>
          <p:cNvPr id="10" name="Retângulo 9"/>
          <p:cNvSpPr/>
          <p:nvPr/>
        </p:nvSpPr>
        <p:spPr>
          <a:xfrm>
            <a:off x="176699" y="3072909"/>
            <a:ext cx="6278690" cy="2137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ea typeface="+mn-lt"/>
                <a:cs typeface="+mn-lt"/>
              </a:rPr>
              <a:t>Assim como no preparo de um prato precisamos executar uma etapa repetidas vezes, podemos ensinar o </a:t>
            </a:r>
            <a:r>
              <a:rPr lang="pt-BR" sz="2600" b="1" dirty="0">
                <a:ea typeface="+mn-lt"/>
                <a:cs typeface="+mn-lt"/>
              </a:rPr>
              <a:t>computador a fazer determinadas tarefas repetidas vezes</a:t>
            </a:r>
            <a:r>
              <a:rPr lang="pt-BR" dirty="0">
                <a:ea typeface="+mn-lt"/>
                <a:cs typeface="+mn-lt"/>
              </a:rPr>
              <a:t>, sem preocupações com a fadiga.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91365" y="4806399"/>
            <a:ext cx="5950426" cy="1892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ea typeface="+mn-lt"/>
                <a:cs typeface="+mn-lt"/>
              </a:rPr>
              <a:t>As </a:t>
            </a:r>
            <a:r>
              <a:rPr lang="pt-BR" sz="2400" b="1" dirty="0">
                <a:solidFill>
                  <a:schemeClr val="accent1"/>
                </a:solidFill>
                <a:ea typeface="+mn-lt"/>
                <a:cs typeface="+mn-lt"/>
              </a:rPr>
              <a:t>estruturas de repetição </a:t>
            </a:r>
            <a:r>
              <a:rPr lang="pt-BR" dirty="0">
                <a:ea typeface="+mn-lt"/>
                <a:cs typeface="+mn-lt"/>
              </a:rPr>
              <a:t>são </a:t>
            </a:r>
            <a:r>
              <a:rPr lang="pt-BR" b="1" dirty="0">
                <a:ea typeface="+mn-lt"/>
                <a:cs typeface="+mn-lt"/>
              </a:rPr>
              <a:t>muito utilizadas </a:t>
            </a:r>
            <a:r>
              <a:rPr lang="pt-BR" dirty="0">
                <a:ea typeface="+mn-lt"/>
                <a:cs typeface="+mn-lt"/>
              </a:rPr>
              <a:t>em desenvolvimento de softwares.  Entender como funciona é muito importante para </a:t>
            </a:r>
            <a:r>
              <a:rPr lang="pt-BR" sz="1900" b="1" dirty="0">
                <a:ea typeface="+mn-lt"/>
                <a:cs typeface="+mn-lt"/>
              </a:rPr>
              <a:t>resolver problemas que precisam executar tarefas repetidas vezes</a:t>
            </a:r>
            <a:r>
              <a:rPr lang="pt-BR" dirty="0" smtClean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7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DB2ABE-5CB4-13A7-46C2-82566506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B18AE45-DBA0-B983-277E-B2A62680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5" y="2235935"/>
            <a:ext cx="8161360" cy="4383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São estruturas que permitem </a:t>
            </a:r>
            <a:r>
              <a:rPr lang="pt-BR" sz="2800" b="1" dirty="0">
                <a:ea typeface="+mn-lt"/>
                <a:cs typeface="+mn-lt"/>
              </a:rPr>
              <a:t>executar mais de uma vez o mesmo comando </a:t>
            </a:r>
            <a:r>
              <a:rPr lang="pt-BR" dirty="0">
                <a:ea typeface="+mn-lt"/>
                <a:cs typeface="+mn-lt"/>
              </a:rPr>
              <a:t>ou conjunto de </a:t>
            </a:r>
            <a:r>
              <a:rPr lang="pt-BR" dirty="0" smtClean="0">
                <a:ea typeface="+mn-lt"/>
                <a:cs typeface="+mn-lt"/>
              </a:rPr>
              <a:t>comandos  </a:t>
            </a:r>
            <a:r>
              <a:rPr lang="pt-BR" dirty="0">
                <a:ea typeface="+mn-lt"/>
                <a:cs typeface="+mn-lt"/>
              </a:rPr>
              <a:t>de acordo com uma </a:t>
            </a:r>
            <a:r>
              <a:rPr lang="pt-BR" sz="2000" b="1" dirty="0">
                <a:ea typeface="+mn-lt"/>
                <a:cs typeface="+mn-lt"/>
              </a:rPr>
              <a:t>condição</a:t>
            </a:r>
            <a:r>
              <a:rPr lang="pt-BR" dirty="0">
                <a:ea typeface="+mn-lt"/>
                <a:cs typeface="+mn-lt"/>
              </a:rPr>
              <a:t> ou com um </a:t>
            </a:r>
            <a:r>
              <a:rPr lang="pt-BR" sz="2000" b="1" dirty="0">
                <a:ea typeface="+mn-lt"/>
                <a:cs typeface="+mn-lt"/>
              </a:rPr>
              <a:t>contador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 smtClean="0">
                <a:ea typeface="+mn-lt"/>
                <a:cs typeface="+mn-lt"/>
              </a:rPr>
              <a:t>Existem </a:t>
            </a:r>
            <a:r>
              <a:rPr lang="pt-BR" dirty="0">
                <a:ea typeface="+mn-lt"/>
                <a:cs typeface="+mn-lt"/>
              </a:rPr>
              <a:t>3 estruturas de repetição básica para praticamente todas as linguagens de  programação: </a:t>
            </a:r>
            <a:endParaRPr lang="pt-BR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b="1" dirty="0" err="1" smtClean="0">
                <a:ea typeface="+mn-lt"/>
                <a:cs typeface="+mn-lt"/>
              </a:rPr>
              <a:t>While</a:t>
            </a:r>
            <a:r>
              <a:rPr lang="pt-BR" sz="2400" b="1" dirty="0" smtClean="0">
                <a:ea typeface="+mn-lt"/>
                <a:cs typeface="+mn-lt"/>
              </a:rPr>
              <a:t> </a:t>
            </a:r>
            <a:r>
              <a:rPr lang="pt-BR" sz="2400" b="1" dirty="0">
                <a:ea typeface="+mn-lt"/>
                <a:cs typeface="+mn-lt"/>
              </a:rPr>
              <a:t>(enquanto), </a:t>
            </a:r>
            <a:endParaRPr lang="pt-BR" sz="24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Do</a:t>
            </a:r>
            <a:r>
              <a:rPr lang="pt-BR" sz="2400" b="1" dirty="0">
                <a:ea typeface="+mn-lt"/>
                <a:cs typeface="+mn-lt"/>
              </a:rPr>
              <a:t> </a:t>
            </a:r>
            <a:r>
              <a:rPr lang="pt-BR" sz="2400" b="1" dirty="0" err="1">
                <a:ea typeface="+mn-lt"/>
                <a:cs typeface="+mn-lt"/>
              </a:rPr>
              <a:t>While</a:t>
            </a:r>
            <a:r>
              <a:rPr lang="pt-BR" sz="2400" b="1" dirty="0">
                <a:ea typeface="+mn-lt"/>
                <a:cs typeface="+mn-lt"/>
              </a:rPr>
              <a:t> (faça enquanto</a:t>
            </a:r>
            <a:r>
              <a:rPr lang="pt-BR" sz="2400" b="1" dirty="0" smtClean="0">
                <a:ea typeface="+mn-lt"/>
                <a:cs typeface="+mn-lt"/>
              </a:rPr>
              <a:t>), </a:t>
            </a:r>
          </a:p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For </a:t>
            </a:r>
            <a:r>
              <a:rPr lang="pt-BR" sz="2400" b="1" dirty="0">
                <a:ea typeface="+mn-lt"/>
                <a:cs typeface="+mn-lt"/>
              </a:rPr>
              <a:t>(para</a:t>
            </a:r>
            <a:r>
              <a:rPr lang="pt-BR" sz="2400" b="1" dirty="0" smtClean="0">
                <a:ea typeface="+mn-lt"/>
                <a:cs typeface="+mn-lt"/>
              </a:rPr>
              <a:t>)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1" y="2312136"/>
            <a:ext cx="4307028" cy="43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4A3021-788C-4168-F7F4-5EB70E5B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Enquanto (WHILE)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5134BD5-2C11-5506-AABD-C8D2010A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Repete um bloco de código enquanto uma condição permanecer verdadeira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Caso a condição seja falsa, os comandos dentro do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 não serão executados e a execução continuará  com os comandos após o </a:t>
            </a:r>
            <a:r>
              <a:rPr lang="pt-BR" dirty="0" err="1">
                <a:ea typeface="+mn-lt"/>
                <a:cs typeface="+mn-lt"/>
              </a:rPr>
              <a:t>while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A repetição do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 é controlada por uma condição que verifica alguma variável. Porém para que 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 funcione corretamente é importante que essa variável sofra alteração dentro do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um contador.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Após entrar dentro da repetição, o bloco de comandos sempre será executado, mesmo que dentro do bloco a variável que está controlando a execução seja alterada.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9E589E-2E44-609A-028D-EB5FE015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r>
              <a:rPr lang="pt-BR" sz="3200" dirty="0"/>
              <a:t>Algoritmo "Par ou ímpar"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E560A69-5AB8-EF34-2000-8253F927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inicio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inteiro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  = 0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</a:t>
            </a:r>
            <a:r>
              <a:rPr lang="en-US" b="1" dirty="0" err="1">
                <a:ea typeface="+mn-lt"/>
                <a:cs typeface="+mn-lt"/>
              </a:rPr>
              <a:t>enquanto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contador</a:t>
            </a:r>
            <a:r>
              <a:rPr lang="en-US" b="1" dirty="0">
                <a:ea typeface="+mn-lt"/>
                <a:cs typeface="+mn-lt"/>
              </a:rPr>
              <a:t> &lt; 10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faz</a:t>
            </a:r>
            <a:r>
              <a:rPr lang="en-US" b="1" dirty="0">
                <a:ea typeface="+mn-lt"/>
                <a:cs typeface="+mn-lt"/>
              </a:rPr>
              <a:t/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        </a:t>
            </a:r>
            <a:r>
              <a:rPr lang="en-US" b="1" dirty="0" smtClean="0">
                <a:ea typeface="+mn-lt"/>
                <a:cs typeface="+mn-lt"/>
              </a:rPr>
              <a:t>se  (</a:t>
            </a:r>
            <a:r>
              <a:rPr lang="en-US" b="1" dirty="0" err="1">
                <a:ea typeface="+mn-lt"/>
                <a:cs typeface="+mn-lt"/>
              </a:rPr>
              <a:t>contador</a:t>
            </a:r>
            <a:r>
              <a:rPr lang="en-US" b="1" dirty="0">
                <a:ea typeface="+mn-lt"/>
                <a:cs typeface="+mn-lt"/>
              </a:rPr>
              <a:t> % 2 == 0)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         </a:t>
            </a:r>
            <a:r>
              <a:rPr lang="en-US" b="1" dirty="0" err="1">
                <a:ea typeface="+mn-lt"/>
                <a:cs typeface="+mn-lt"/>
              </a:rPr>
              <a:t>Escreva</a:t>
            </a:r>
            <a:r>
              <a:rPr lang="en-US" b="1" dirty="0">
                <a:ea typeface="+mn-lt"/>
                <a:cs typeface="+mn-lt"/>
              </a:rPr>
              <a:t> (</a:t>
            </a:r>
            <a:r>
              <a:rPr lang="en-US" b="1" dirty="0" err="1">
                <a:ea typeface="+mn-lt"/>
                <a:cs typeface="+mn-lt"/>
              </a:rPr>
              <a:t>contador</a:t>
            </a:r>
            <a:r>
              <a:rPr lang="en-US" b="1" dirty="0">
                <a:ea typeface="+mn-lt"/>
                <a:cs typeface="+mn-lt"/>
              </a:rPr>
              <a:t> ,"É par")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      </a:t>
            </a:r>
            <a:r>
              <a:rPr lang="en-US" b="1" dirty="0" err="1" smtClean="0">
                <a:ea typeface="+mn-lt"/>
                <a:cs typeface="+mn-lt"/>
              </a:rPr>
              <a:t>Senão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        </a:t>
            </a:r>
            <a:r>
              <a:rPr lang="en-US" b="1" dirty="0" err="1">
                <a:ea typeface="+mn-lt"/>
                <a:cs typeface="+mn-lt"/>
              </a:rPr>
              <a:t>Escreva</a:t>
            </a:r>
            <a:r>
              <a:rPr lang="en-US" b="1" dirty="0">
                <a:ea typeface="+mn-lt"/>
                <a:cs typeface="+mn-lt"/>
              </a:rPr>
              <a:t> (</a:t>
            </a:r>
            <a:r>
              <a:rPr lang="en-US" b="1" dirty="0" err="1">
                <a:ea typeface="+mn-lt"/>
                <a:cs typeface="+mn-lt"/>
              </a:rPr>
              <a:t>contador</a:t>
            </a:r>
            <a:r>
              <a:rPr lang="en-US" b="1" dirty="0">
                <a:ea typeface="+mn-lt"/>
                <a:cs typeface="+mn-lt"/>
              </a:rPr>
              <a:t> ,"É </a:t>
            </a:r>
            <a:r>
              <a:rPr lang="en-US" b="1" dirty="0" err="1">
                <a:ea typeface="+mn-lt"/>
                <a:cs typeface="+mn-lt"/>
              </a:rPr>
              <a:t>ímpar</a:t>
            </a:r>
            <a:r>
              <a:rPr lang="en-US" b="1" dirty="0">
                <a:ea typeface="+mn-lt"/>
                <a:cs typeface="+mn-lt"/>
              </a:rPr>
              <a:t>")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        </a:t>
            </a:r>
            <a:r>
              <a:rPr lang="en-US" b="1" dirty="0" err="1">
                <a:ea typeface="+mn-lt"/>
                <a:cs typeface="+mn-lt"/>
              </a:rPr>
              <a:t>contador</a:t>
            </a:r>
            <a:r>
              <a:rPr lang="en-US" b="1" dirty="0">
                <a:ea typeface="+mn-lt"/>
                <a:cs typeface="+mn-lt"/>
              </a:rPr>
              <a:t> = </a:t>
            </a:r>
            <a:r>
              <a:rPr lang="en-US" b="1" dirty="0" err="1">
                <a:ea typeface="+mn-lt"/>
                <a:cs typeface="+mn-lt"/>
              </a:rPr>
              <a:t>contador</a:t>
            </a:r>
            <a:r>
              <a:rPr lang="en-US" b="1" dirty="0">
                <a:ea typeface="+mn-lt"/>
                <a:cs typeface="+mn-lt"/>
              </a:rPr>
              <a:t> + 1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  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fimenquanto</a:t>
            </a:r>
            <a:r>
              <a:rPr lang="en-US" b="1" dirty="0">
                <a:ea typeface="+mn-lt"/>
                <a:cs typeface="+mn-lt"/>
              </a:rPr>
              <a:t/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fim</a:t>
            </a:r>
            <a:endParaRPr lang="en-US" dirty="0"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524A27-B6C0-41EA-ABCB-AA2E61FC0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xmlns="" id="{F3FCE8DC-E7A6-4A8F-BB57-A87EC4B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9D85A713-6464-E4F3-4075-402113221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50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CD7FE4-6302-EEAA-8DEF-7EEB944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enquanto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90967E5-63F4-6B84-A8CD-1CBEE4D5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Muito parecido com 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, porém tem uma diferença crucial: condição é verificada após executar o bloco de comandos.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Há uma bloco de comandos e logo depois uma verificação. Assim caso a variável condicional for alterada dentro do bloco de comandos, isso afetará a validação da condição.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 escolha entre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 e do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 é mínima, então dependerá do bom senso do programador, que optará pela estrutura que deixar o algoritmo mais simples e legível.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7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4BA04E-DB07-25C1-C96D-0EF9440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86" y="540573"/>
            <a:ext cx="10571998" cy="970450"/>
          </a:xfrm>
        </p:spPr>
        <p:txBody>
          <a:bodyPr/>
          <a:lstStyle/>
          <a:p>
            <a:r>
              <a:rPr lang="pt-BR" dirty="0" smtClean="0"/>
              <a:t>Representações de</a:t>
            </a:r>
            <a:br>
              <a:rPr lang="pt-BR" dirty="0" smtClean="0"/>
            </a:br>
            <a:r>
              <a:rPr lang="pt-BR" dirty="0" smtClean="0"/>
              <a:t>objetos </a:t>
            </a:r>
            <a:r>
              <a:rPr lang="pt-BR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30DC6A2-A450-7917-05C4-C8B8ABE4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5" y="2350598"/>
            <a:ext cx="6276467" cy="4081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a typeface="+mn-lt"/>
                <a:cs typeface="+mn-lt"/>
              </a:rPr>
              <a:t>Um </a:t>
            </a:r>
            <a:r>
              <a:rPr lang="pt-BR" sz="3200" b="1" dirty="0" smtClean="0">
                <a:ea typeface="+mn-lt"/>
                <a:cs typeface="+mn-lt"/>
              </a:rPr>
              <a:t>modelo</a:t>
            </a:r>
            <a:r>
              <a:rPr lang="pt-BR" sz="3200" dirty="0" smtClean="0">
                <a:ea typeface="+mn-lt"/>
                <a:cs typeface="+mn-lt"/>
              </a:rPr>
              <a:t> </a:t>
            </a:r>
            <a:r>
              <a:rPr lang="pt-BR" dirty="0" smtClean="0">
                <a:ea typeface="+mn-lt"/>
                <a:cs typeface="+mn-lt"/>
              </a:rPr>
              <a:t>é construído ao se </a:t>
            </a:r>
            <a:r>
              <a:rPr lang="pt-BR" sz="2000" b="1" dirty="0" smtClean="0">
                <a:ea typeface="+mn-lt"/>
                <a:cs typeface="+mn-lt"/>
              </a:rPr>
              <a:t>identificar padrões e atributos essenciais </a:t>
            </a:r>
            <a:r>
              <a:rPr lang="pt-BR" dirty="0" smtClean="0">
                <a:ea typeface="+mn-lt"/>
                <a:cs typeface="+mn-lt"/>
              </a:rPr>
              <a:t>de objetos. </a:t>
            </a:r>
            <a:endParaRPr lang="pt-BR" sz="11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 smtClean="0"/>
              <a:t>Quais as </a:t>
            </a:r>
            <a:r>
              <a:rPr lang="pt-BR" sz="2800" b="1" dirty="0"/>
              <a:t>c</a:t>
            </a:r>
            <a:r>
              <a:rPr lang="pt-BR" sz="2800" b="1" dirty="0" smtClean="0">
                <a:ea typeface="+mn-lt"/>
                <a:cs typeface="+mn-lt"/>
              </a:rPr>
              <a:t>aracterísticas </a:t>
            </a:r>
            <a:r>
              <a:rPr lang="pt-BR" sz="2800" b="1" dirty="0">
                <a:ea typeface="+mn-lt"/>
                <a:cs typeface="+mn-lt"/>
              </a:rPr>
              <a:t>essenciais </a:t>
            </a:r>
            <a:r>
              <a:rPr lang="pt-BR" dirty="0">
                <a:ea typeface="+mn-lt"/>
                <a:cs typeface="+mn-lt"/>
              </a:rPr>
              <a:t>das figuras?</a:t>
            </a:r>
            <a:br>
              <a:rPr lang="pt-BR" dirty="0">
                <a:ea typeface="+mn-lt"/>
                <a:cs typeface="+mn-lt"/>
              </a:rPr>
            </a:br>
            <a:endParaRPr lang="pt-BR" dirty="0">
              <a:ea typeface="+mn-lt"/>
              <a:cs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19164" y="0"/>
            <a:ext cx="55728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disponível </a:t>
            </a:r>
            <a:r>
              <a:rPr lang="pt-BR" dirty="0"/>
              <a:t>em: https://loja.grupoa.com.br/eb-computacao-na-educacao-basica9786581334048-p1006668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6"/>
          <a:stretch/>
        </p:blipFill>
        <p:spPr>
          <a:xfrm>
            <a:off x="7380391" y="0"/>
            <a:ext cx="3880664" cy="36178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 r="2747"/>
          <a:stretch/>
        </p:blipFill>
        <p:spPr>
          <a:xfrm>
            <a:off x="8161360" y="2350598"/>
            <a:ext cx="3249671" cy="33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E8F015-E479-7B85-D0D4-D20E33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>
            <a:normAutofit/>
          </a:bodyPr>
          <a:lstStyle/>
          <a:p>
            <a:r>
              <a:rPr lang="pt-BR" dirty="0"/>
              <a:t>Algoritmo "Ler Senha"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BB6B9E1-D53E-1B5F-E583-AF0A9428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24988" cy="36365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err="1">
                <a:ea typeface="+mn-lt"/>
                <a:cs typeface="+mn-lt"/>
              </a:rPr>
              <a:t>Inicio</a:t>
            </a:r>
            <a:endParaRPr lang="pt-BR" sz="14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     </a:t>
            </a:r>
            <a:r>
              <a:rPr lang="en-US" sz="1400" err="1">
                <a:ea typeface="+mn-lt"/>
                <a:cs typeface="+mn-lt"/>
              </a:rPr>
              <a:t>Inteiro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senha_user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senha_cadastro</a:t>
            </a:r>
            <a:endParaRPr lang="pt-BR" sz="14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     </a:t>
            </a:r>
            <a:r>
              <a:rPr lang="en-US" sz="1400" err="1">
                <a:ea typeface="+mn-lt"/>
                <a:cs typeface="+mn-lt"/>
              </a:rPr>
              <a:t>senha_user</a:t>
            </a:r>
            <a:r>
              <a:rPr lang="en-US" sz="1400">
                <a:ea typeface="+mn-lt"/>
                <a:cs typeface="+mn-lt"/>
              </a:rPr>
              <a:t> = 0</a:t>
            </a:r>
            <a:endParaRPr lang="pt-BR" sz="14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     </a:t>
            </a:r>
            <a:r>
              <a:rPr lang="en-US" sz="1400" err="1">
                <a:ea typeface="+mn-lt"/>
                <a:cs typeface="+mn-lt"/>
              </a:rPr>
              <a:t>senha_cadastro</a:t>
            </a:r>
            <a:r>
              <a:rPr lang="en-US" sz="1400">
                <a:ea typeface="+mn-lt"/>
                <a:cs typeface="+mn-lt"/>
              </a:rPr>
              <a:t> = 100</a:t>
            </a:r>
            <a:endParaRPr lang="pt-BR" sz="14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err="1">
                <a:ea typeface="+mn-lt"/>
                <a:cs typeface="+mn-lt"/>
              </a:rPr>
              <a:t>enquanto</a:t>
            </a:r>
            <a:r>
              <a:rPr lang="en-US" sz="1400">
                <a:ea typeface="+mn-lt"/>
                <a:cs typeface="+mn-lt"/>
              </a:rPr>
              <a:t>(1){</a:t>
            </a:r>
            <a:endParaRPr lang="pt-BR" sz="14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 </a:t>
            </a:r>
            <a:r>
              <a:rPr lang="en-US" sz="1400" err="1">
                <a:ea typeface="+mn-lt"/>
                <a:cs typeface="+mn-lt"/>
              </a:rPr>
              <a:t>faça</a:t>
            </a:r>
            <a:r>
              <a:rPr lang="en-US" sz="1400">
                <a:ea typeface="+mn-lt"/>
                <a:cs typeface="+mn-lt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       </a:t>
            </a:r>
            <a:r>
              <a:rPr lang="en-US" sz="1400" err="1">
                <a:ea typeface="+mn-lt"/>
                <a:cs typeface="+mn-lt"/>
              </a:rPr>
              <a:t>ler</a:t>
            </a:r>
            <a:r>
              <a:rPr lang="en-US" sz="1400">
                <a:ea typeface="+mn-lt"/>
                <a:cs typeface="+mn-lt"/>
              </a:rPr>
              <a:t>()</a:t>
            </a:r>
            <a:r>
              <a:rPr lang="en-US" sz="1400" err="1">
                <a:ea typeface="+mn-lt"/>
                <a:cs typeface="+mn-lt"/>
              </a:rPr>
              <a:t>senha_user</a:t>
            </a:r>
            <a:r>
              <a:rPr lang="en-US" sz="140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}</a:t>
            </a:r>
            <a:r>
              <a:rPr lang="en-US" sz="1400" err="1">
                <a:ea typeface="+mn-lt"/>
                <a:cs typeface="+mn-lt"/>
              </a:rPr>
              <a:t>enquanto</a:t>
            </a:r>
            <a:r>
              <a:rPr lang="en-US" sz="140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senha_user</a:t>
            </a:r>
            <a:r>
              <a:rPr lang="en-US" sz="1400">
                <a:ea typeface="+mn-lt"/>
                <a:cs typeface="+mn-lt"/>
              </a:rPr>
              <a:t> != </a:t>
            </a:r>
            <a:r>
              <a:rPr lang="en-US" sz="1400" err="1">
                <a:ea typeface="+mn-lt"/>
                <a:cs typeface="+mn-lt"/>
              </a:rPr>
              <a:t>senha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cadastro</a:t>
            </a:r>
            <a:r>
              <a:rPr lang="en-US" sz="140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  </a:t>
            </a:r>
            <a:r>
              <a:rPr lang="en-US" sz="1400" err="1">
                <a:ea typeface="+mn-lt"/>
                <a:cs typeface="+mn-lt"/>
              </a:rPr>
              <a:t>escreva</a:t>
            </a:r>
            <a:r>
              <a:rPr lang="en-US" sz="1400">
                <a:ea typeface="+mn-lt"/>
                <a:cs typeface="+mn-lt"/>
              </a:rPr>
              <a:t>("</a:t>
            </a:r>
            <a:r>
              <a:rPr lang="en-US" sz="1400" err="1">
                <a:ea typeface="+mn-lt"/>
                <a:cs typeface="+mn-lt"/>
              </a:rPr>
              <a:t>senha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Válida</a:t>
            </a:r>
            <a:r>
              <a:rPr lang="en-US" sz="140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}</a:t>
            </a:r>
            <a:br>
              <a:rPr lang="en-US" sz="1400">
                <a:ea typeface="+mn-lt"/>
                <a:cs typeface="+mn-lt"/>
              </a:rPr>
            </a:br>
            <a:r>
              <a:rPr lang="en-US" sz="1400" b="1">
                <a:ea typeface="+mn-lt"/>
                <a:cs typeface="+mn-lt"/>
              </a:rPr>
              <a:t/>
            </a:r>
            <a:br>
              <a:rPr lang="en-US" sz="1400" b="1">
                <a:ea typeface="+mn-lt"/>
                <a:cs typeface="+mn-lt"/>
              </a:rPr>
            </a:br>
            <a:r>
              <a:rPr lang="en-US" sz="1400" b="1" err="1">
                <a:ea typeface="+mn-lt"/>
                <a:cs typeface="+mn-lt"/>
              </a:rPr>
              <a:t>fim</a:t>
            </a:r>
            <a:endParaRPr lang="pt-BR" sz="1400" err="1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xmlns="" id="{E2DA8D37-1E70-450D-9D70-95873ABDC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xmlns="" id="{D2E1CE80-9123-4F46-924D-C14DF534A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9E7C5162-C2A3-5C7D-8BED-6AB87627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r="952" b="5"/>
          <a:stretch/>
        </p:blipFill>
        <p:spPr>
          <a:xfrm>
            <a:off x="8291826" y="1071625"/>
            <a:ext cx="3152014" cy="47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303D02-2AFC-CC9C-3849-E0CA8512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(FOR)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34BAAAC-3FF7-F996-7E19-28570D18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O For é utilizado para executar um conjunto de comandos executado por um número X de vezes.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É passada uma situação inicial, uma condição e uma ação a ser executada a cada repetição.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Uma variável é inicializada com uma valor inicial.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Essa variável é utilizada para controlar a quantidade de vezes em que o conjunto de comandos será executado.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 ao final do conjunto de comandos a variável sempre sofrerá uma alteração, aumentando ou diminuindo de acordo com a lógica utilizada.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65FE17-EA08-8E3F-80A7-6DB20EF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smtClean="0"/>
              <a:t>“Calcular Média”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E834878-300B-41FB-8EA0-233F7FD9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/>
              </a:rPr>
              <a:t>Inicio</a:t>
            </a:r>
            <a:endParaRPr lang="pt-BR">
              <a:latin typeface="Century Gothic" panose="020B0502020202020204"/>
            </a:endParaRPr>
          </a:p>
          <a:p>
            <a:pPr marL="0" indent="0">
              <a:buNone/>
            </a:pPr>
            <a:r>
              <a:rPr lang="pt-BR" dirty="0">
                <a:latin typeface="Consolas"/>
              </a:rPr>
              <a:t>    real nota, media, </a:t>
            </a:r>
            <a:r>
              <a:rPr lang="pt-BR" dirty="0" err="1">
                <a:latin typeface="Consolas"/>
              </a:rPr>
              <a:t>somaNotas</a:t>
            </a:r>
            <a:r>
              <a:rPr lang="pt-BR" dirty="0">
                <a:latin typeface="Consolas"/>
              </a:rPr>
              <a:t> = 0.0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 inteiro contador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/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 para(contador = 1; contador &lt;= 20; contador += 1){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   escreva("Digite uma nota: ")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   leia(nota)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   </a:t>
            </a:r>
            <a:r>
              <a:rPr lang="pt-BR" dirty="0" err="1">
                <a:latin typeface="Consolas"/>
              </a:rPr>
              <a:t>somaNotas</a:t>
            </a:r>
            <a:r>
              <a:rPr lang="pt-BR" dirty="0">
                <a:latin typeface="Consolas"/>
              </a:rPr>
              <a:t> = </a:t>
            </a:r>
            <a:r>
              <a:rPr lang="pt-BR" dirty="0" err="1">
                <a:latin typeface="Consolas"/>
              </a:rPr>
              <a:t>somaNotas</a:t>
            </a:r>
            <a:r>
              <a:rPr lang="pt-BR" dirty="0">
                <a:latin typeface="Consolas"/>
              </a:rPr>
              <a:t> + nota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 }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 media = </a:t>
            </a:r>
            <a:r>
              <a:rPr lang="pt-BR" dirty="0" err="1">
                <a:latin typeface="Consolas"/>
              </a:rPr>
              <a:t>somaNotas</a:t>
            </a:r>
            <a:r>
              <a:rPr lang="pt-BR" dirty="0">
                <a:latin typeface="Consolas"/>
              </a:rPr>
              <a:t> / 20</a:t>
            </a:r>
            <a:br>
              <a:rPr lang="pt-BR" dirty="0">
                <a:latin typeface="Consolas"/>
              </a:rPr>
            </a:br>
            <a:r>
              <a:rPr lang="pt-BR" dirty="0">
                <a:latin typeface="Consolas"/>
              </a:rPr>
              <a:t>    escreva("Média: ", media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/>
              </a:rPr>
              <a:t>Fim
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49BA6E-2F1B-3D72-D2EF-A16C026D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626B53-947B-15CD-839C-6353F76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Resolva os exercícios abaixo , utilizando a estrutura de repetição adequada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Escreva um algoritmo para imprimir os 100 primeiros números pares.</a:t>
            </a:r>
          </a:p>
          <a:p>
            <a:r>
              <a:rPr lang="pt-BR" dirty="0"/>
              <a:t>Escreva um algoritmo que receba a idade de 10 pessoas e calcule a média de idade.</a:t>
            </a:r>
          </a:p>
        </p:txBody>
      </p:sp>
    </p:spTree>
    <p:extLst>
      <p:ext uri="{BB962C8B-B14F-4D97-AF65-F5344CB8AC3E}">
        <p14:creationId xmlns:p14="http://schemas.microsoft.com/office/powerpoint/2010/main" val="5925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457646" y="2364713"/>
            <a:ext cx="11276706" cy="42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BAZILIO, C. Programando na cozinha. Disponível em:  </a:t>
            </a:r>
            <a:r>
              <a:rPr lang="pt-BR" sz="1800" u="sng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https://carlosbazilio.gitbooks.io/programando-na-cozinha/content/pt-br/</a:t>
            </a: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Último acesso em: 02/11/2022. </a:t>
            </a:r>
            <a:endParaRPr lang="pt-BR" sz="18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7000"/>
              </a:lnSpc>
            </a:pPr>
            <a:r>
              <a:rPr lang="pt-BR" sz="1600" dirty="0"/>
              <a:t>CAVALHEIRO, S.; FOSS, L.; AGUIAR, M.S; DU BOIS, A.R.; PERNAS, A.M.; REISER, R.H.S.; PIANA, C.F.B.; MAZZINI, A.R.A. Explorando o pensamento computacional para a qualificação do ensino fundamental. In: RAABE, A; ZORZO, A.; BLIKSTEIN, P. (org.). </a:t>
            </a:r>
            <a:r>
              <a:rPr lang="pt-BR" sz="1600" b="1" dirty="0"/>
              <a:t>Computação na educação básica</a:t>
            </a:r>
            <a:r>
              <a:rPr lang="pt-BR" sz="1600" dirty="0"/>
              <a:t>: fundamentos e experiências. Porto Alegre: Penso, 2020.336 p.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RAABE, A; ZORZO, A.; BLIKSTEIN, P. (org.). </a:t>
            </a:r>
            <a:r>
              <a:rPr lang="pt-BR" sz="16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na educação básica</a:t>
            </a:r>
            <a:r>
              <a:rPr lang="pt-BR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fundamentos e experiências. Porto Alegre: Penso, 2020.336 p.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VILARIM, Gilvan de Oliveira. Algoritmos: Programação para Iniciantes — 3ª Edição. Rio de Janeiro: Editora Ciência, 2017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1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6"/>
          <a:stretch/>
        </p:blipFill>
        <p:spPr>
          <a:xfrm>
            <a:off x="8262797" y="-789249"/>
            <a:ext cx="3310504" cy="308630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 r="2747"/>
          <a:stretch/>
        </p:blipFill>
        <p:spPr>
          <a:xfrm>
            <a:off x="5718411" y="-996207"/>
            <a:ext cx="3249671" cy="337584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064BA04E-DB07-25C1-C96D-0EF9440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51" y="-155464"/>
            <a:ext cx="6338033" cy="1694365"/>
          </a:xfrm>
        </p:spPr>
        <p:txBody>
          <a:bodyPr/>
          <a:lstStyle/>
          <a:p>
            <a:r>
              <a:rPr lang="pt-BR" dirty="0" smtClean="0"/>
              <a:t>Desafio</a:t>
            </a:r>
            <a:br>
              <a:rPr lang="pt-BR" dirty="0" smtClean="0"/>
            </a:br>
            <a:r>
              <a:rPr lang="pt-BR" dirty="0" smtClean="0"/>
              <a:t>“Quem sou eu?”</a:t>
            </a:r>
            <a:r>
              <a:rPr lang="pt-BR" dirty="0"/>
              <a:t> 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130DC6A2-A450-7917-05C4-C8B8ABE400D0}"/>
              </a:ext>
            </a:extLst>
          </p:cNvPr>
          <p:cNvSpPr txBox="1">
            <a:spLocks/>
          </p:cNvSpPr>
          <p:nvPr/>
        </p:nvSpPr>
        <p:spPr>
          <a:xfrm>
            <a:off x="169675" y="2746385"/>
            <a:ext cx="11553752" cy="30266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pt-BR" dirty="0" smtClean="0">
                <a:ea typeface="+mn-lt"/>
                <a:cs typeface="+mn-lt"/>
              </a:rPr>
              <a:t>Separados em duplas, cada aluno </a:t>
            </a:r>
            <a:r>
              <a:rPr lang="pt-BR" sz="2000" b="1" dirty="0" smtClean="0">
                <a:ea typeface="+mn-lt"/>
                <a:cs typeface="+mn-lt"/>
              </a:rPr>
              <a:t>escolhe um personagem</a:t>
            </a:r>
            <a:r>
              <a:rPr lang="pt-BR" dirty="0" smtClean="0">
                <a:ea typeface="+mn-lt"/>
                <a:cs typeface="+mn-lt"/>
              </a:rPr>
              <a:t>. </a:t>
            </a:r>
          </a:p>
          <a:p>
            <a:pPr marL="0" indent="0">
              <a:buFont typeface="Wingdings 2" charset="2"/>
              <a:buNone/>
            </a:pPr>
            <a:r>
              <a:rPr lang="pt-BR" dirty="0" smtClean="0">
                <a:ea typeface="+mn-lt"/>
                <a:cs typeface="+mn-lt"/>
              </a:rPr>
              <a:t>Escrever uma lista das </a:t>
            </a:r>
            <a:r>
              <a:rPr lang="pt-BR" sz="2800" b="1" dirty="0" smtClean="0"/>
              <a:t>atributos </a:t>
            </a:r>
            <a:r>
              <a:rPr lang="pt-BR" dirty="0" smtClean="0">
                <a:ea typeface="+mn-lt"/>
                <a:cs typeface="+mn-lt"/>
              </a:rPr>
              <a:t>de seu personagem = {</a:t>
            </a:r>
            <a:r>
              <a:rPr lang="pt-BR" dirty="0" err="1" smtClean="0">
                <a:ea typeface="+mn-lt"/>
                <a:cs typeface="+mn-lt"/>
              </a:rPr>
              <a:t>cor_de_cabelo</a:t>
            </a:r>
            <a:r>
              <a:rPr lang="pt-BR" dirty="0" smtClean="0">
                <a:ea typeface="+mn-lt"/>
                <a:cs typeface="+mn-lt"/>
              </a:rPr>
              <a:t>, </a:t>
            </a:r>
            <a:r>
              <a:rPr lang="pt-BR" dirty="0" err="1" smtClean="0">
                <a:ea typeface="+mn-lt"/>
                <a:cs typeface="+mn-lt"/>
              </a:rPr>
              <a:t>cor_olhos</a:t>
            </a:r>
            <a:r>
              <a:rPr lang="pt-BR" dirty="0" smtClean="0">
                <a:ea typeface="+mn-lt"/>
                <a:cs typeface="+mn-lt"/>
              </a:rPr>
              <a:t>, gênero, </a:t>
            </a:r>
            <a:r>
              <a:rPr lang="pt-BR" dirty="0" err="1" smtClean="0">
                <a:ea typeface="+mn-lt"/>
                <a:cs typeface="+mn-lt"/>
              </a:rPr>
              <a:t>usa_óculos</a:t>
            </a:r>
            <a:r>
              <a:rPr lang="pt-BR" dirty="0" smtClean="0">
                <a:ea typeface="+mn-lt"/>
                <a:cs typeface="+mn-lt"/>
              </a:rPr>
              <a:t>, </a:t>
            </a:r>
            <a:r>
              <a:rPr lang="pt-BR" dirty="0" err="1" smtClean="0">
                <a:ea typeface="+mn-lt"/>
                <a:cs typeface="+mn-lt"/>
              </a:rPr>
              <a:t>Qtde_acessorios</a:t>
            </a:r>
            <a:r>
              <a:rPr lang="pt-BR" dirty="0" smtClean="0">
                <a:ea typeface="+mn-lt"/>
                <a:cs typeface="+mn-lt"/>
              </a:rPr>
              <a:t>, </a:t>
            </a:r>
            <a:r>
              <a:rPr lang="pt-BR" dirty="0" err="1" smtClean="0">
                <a:ea typeface="+mn-lt"/>
                <a:cs typeface="+mn-lt"/>
              </a:rPr>
              <a:t>possui_bigode</a:t>
            </a:r>
            <a:r>
              <a:rPr lang="pt-BR" dirty="0" smtClean="0">
                <a:ea typeface="+mn-lt"/>
                <a:cs typeface="+mn-lt"/>
              </a:rPr>
              <a:t>}</a:t>
            </a:r>
            <a:endParaRPr lang="pt-BR" dirty="0">
              <a:ea typeface="+mn-lt"/>
              <a:cs typeface="+mn-lt"/>
            </a:endParaRPr>
          </a:p>
          <a:p>
            <a:pPr marL="0" indent="0">
              <a:buFont typeface="Wingdings 2" charset="2"/>
              <a:buNone/>
            </a:pPr>
            <a:r>
              <a:rPr lang="pt-BR" dirty="0" smtClean="0">
                <a:ea typeface="+mn-lt"/>
                <a:cs typeface="+mn-lt"/>
              </a:rPr>
              <a:t>Cada aluno </a:t>
            </a:r>
            <a:r>
              <a:rPr lang="pt-BR" sz="2400" b="1" dirty="0" smtClean="0">
                <a:ea typeface="+mn-lt"/>
                <a:cs typeface="+mn-lt"/>
              </a:rPr>
              <a:t>escolhe uma característica </a:t>
            </a:r>
            <a:r>
              <a:rPr lang="pt-BR" dirty="0" smtClean="0">
                <a:ea typeface="+mn-lt"/>
                <a:cs typeface="+mn-lt"/>
              </a:rPr>
              <a:t>para responder sobre o seu próprio personagem;</a:t>
            </a:r>
            <a:endParaRPr lang="pt-BR" dirty="0">
              <a:ea typeface="+mn-lt"/>
              <a:cs typeface="+mn-lt"/>
            </a:endParaRPr>
          </a:p>
          <a:p>
            <a:pPr marL="0" indent="0">
              <a:buFont typeface="Wingdings 2" charset="2"/>
              <a:buNone/>
            </a:pPr>
            <a:r>
              <a:rPr lang="pt-BR" dirty="0" smtClean="0">
                <a:ea typeface="+mn-lt"/>
                <a:cs typeface="+mn-lt"/>
              </a:rPr>
              <a:t>Ganha quem </a:t>
            </a:r>
            <a:r>
              <a:rPr lang="pt-BR" sz="2400" b="1" dirty="0" smtClean="0">
                <a:ea typeface="+mn-lt"/>
                <a:cs typeface="+mn-lt"/>
              </a:rPr>
              <a:t>descobrir</a:t>
            </a:r>
            <a:r>
              <a:rPr lang="pt-BR" sz="2400" dirty="0" smtClean="0">
                <a:ea typeface="+mn-lt"/>
                <a:cs typeface="+mn-lt"/>
              </a:rPr>
              <a:t> </a:t>
            </a:r>
            <a:r>
              <a:rPr lang="pt-BR" dirty="0" smtClean="0">
                <a:ea typeface="+mn-lt"/>
                <a:cs typeface="+mn-lt"/>
              </a:rPr>
              <a:t>primeiro o personagem escondido;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30DC6A2-A450-7917-05C4-C8B8ABE4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7" y="3264511"/>
            <a:ext cx="7636844" cy="4081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Quantidade de personagens  ?</a:t>
            </a:r>
          </a:p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Lista de nomes ?</a:t>
            </a:r>
          </a:p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QTDE Conjuntos separados por cor de cabelo?</a:t>
            </a:r>
          </a:p>
          <a:p>
            <a:pPr marL="0" indent="0">
              <a:buNone/>
            </a:pPr>
            <a:r>
              <a:rPr lang="pt-BR" sz="2400" b="1" dirty="0">
                <a:ea typeface="+mn-lt"/>
                <a:cs typeface="+mn-lt"/>
              </a:rPr>
              <a:t>Conjuntos separados por </a:t>
            </a:r>
            <a:r>
              <a:rPr lang="pt-BR" sz="2400" b="1" dirty="0" smtClean="0">
                <a:ea typeface="+mn-lt"/>
                <a:cs typeface="+mn-lt"/>
              </a:rPr>
              <a:t>gênero?</a:t>
            </a:r>
          </a:p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Juvenal possui acessório no cabelo?</a:t>
            </a:r>
          </a:p>
          <a:p>
            <a:pPr marL="0" indent="0">
              <a:buNone/>
            </a:pPr>
            <a:r>
              <a:rPr lang="pt-BR" sz="2400" b="1" dirty="0" smtClean="0">
                <a:ea typeface="+mn-lt"/>
                <a:cs typeface="+mn-lt"/>
              </a:rPr>
              <a:t>Cor do cabelo da Luka Maluca?</a:t>
            </a:r>
          </a:p>
          <a:p>
            <a:pPr marL="0" indent="0">
              <a:buNone/>
            </a:pPr>
            <a:endParaRPr lang="pt-B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 b="1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6"/>
          <a:stretch/>
        </p:blipFill>
        <p:spPr>
          <a:xfrm>
            <a:off x="8262797" y="-789249"/>
            <a:ext cx="3310504" cy="308630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 r="2747"/>
          <a:stretch/>
        </p:blipFill>
        <p:spPr>
          <a:xfrm>
            <a:off x="5718411" y="-996207"/>
            <a:ext cx="3249671" cy="337584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064BA04E-DB07-25C1-C96D-0EF9440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51" y="-155464"/>
            <a:ext cx="6338033" cy="1694365"/>
          </a:xfrm>
        </p:spPr>
        <p:txBody>
          <a:bodyPr/>
          <a:lstStyle/>
          <a:p>
            <a:r>
              <a:rPr lang="pt-BR" dirty="0" smtClean="0"/>
              <a:t>Classificação em conjuntos</a:t>
            </a:r>
            <a:r>
              <a:rPr lang="pt-BR" dirty="0"/>
              <a:t> 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6027" y="2297055"/>
            <a:ext cx="115401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ea typeface="+mn-lt"/>
                <a:cs typeface="+mn-lt"/>
              </a:rPr>
              <a:t>Diferentes características podem gerar </a:t>
            </a:r>
            <a:r>
              <a:rPr lang="pt-BR" sz="2000" b="1" dirty="0">
                <a:solidFill>
                  <a:schemeClr val="accent1"/>
                </a:solidFill>
                <a:ea typeface="+mn-lt"/>
                <a:cs typeface="+mn-lt"/>
              </a:rPr>
              <a:t>diferentes </a:t>
            </a:r>
            <a:r>
              <a:rPr lang="pt-BR" sz="2000" b="1" dirty="0" smtClean="0">
                <a:solidFill>
                  <a:schemeClr val="accent1"/>
                </a:solidFill>
                <a:ea typeface="+mn-lt"/>
                <a:cs typeface="+mn-lt"/>
              </a:rPr>
              <a:t>agrupamentos</a:t>
            </a:r>
            <a:r>
              <a:rPr lang="pt-BR" b="1" dirty="0" smtClean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pt-BR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pt-BR" b="1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8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30DC6A2-A450-7917-05C4-C8B8ABE4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2" y="3137796"/>
            <a:ext cx="12140606" cy="4081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ea typeface="+mn-lt"/>
                <a:cs typeface="+mn-lt"/>
              </a:rPr>
              <a:t>Quantidade de personagens   </a:t>
            </a:r>
            <a:r>
              <a:rPr lang="pt-BR" sz="2400" b="1" dirty="0" smtClean="0">
                <a:ea typeface="+mn-lt"/>
                <a:cs typeface="+mn-lt"/>
              </a:rPr>
              <a:t>=  4</a:t>
            </a:r>
          </a:p>
          <a:p>
            <a:pPr marL="0" indent="0">
              <a:buNone/>
            </a:pPr>
            <a:r>
              <a:rPr lang="pt-BR" b="1" dirty="0" smtClean="0">
                <a:ea typeface="+mn-lt"/>
                <a:cs typeface="+mn-lt"/>
              </a:rPr>
              <a:t>Lista de nomes </a:t>
            </a:r>
            <a:r>
              <a:rPr lang="pt-BR" sz="2400" b="1" dirty="0" smtClean="0">
                <a:ea typeface="+mn-lt"/>
                <a:cs typeface="+mn-lt"/>
              </a:rPr>
              <a:t>= {“Senhor Fabiano”, “Luka </a:t>
            </a:r>
            <a:r>
              <a:rPr lang="pt-BR" sz="2400" b="1" dirty="0" err="1" smtClean="0">
                <a:ea typeface="+mn-lt"/>
                <a:cs typeface="+mn-lt"/>
              </a:rPr>
              <a:t>Maluka</a:t>
            </a:r>
            <a:r>
              <a:rPr lang="pt-BR" sz="2400" b="1" dirty="0" smtClean="0">
                <a:ea typeface="+mn-lt"/>
                <a:cs typeface="+mn-lt"/>
              </a:rPr>
              <a:t>”, “Juvenal”, “Cereja”}</a:t>
            </a:r>
          </a:p>
          <a:p>
            <a:pPr marL="0" indent="0">
              <a:buNone/>
            </a:pPr>
            <a:r>
              <a:rPr lang="pt-BR" b="1" dirty="0" smtClean="0">
                <a:ea typeface="+mn-lt"/>
                <a:cs typeface="+mn-lt"/>
              </a:rPr>
              <a:t>QTDE de Conjuntos separados por cor de cabelo </a:t>
            </a:r>
            <a:r>
              <a:rPr lang="pt-BR" sz="2400" b="1" dirty="0" smtClean="0">
                <a:ea typeface="+mn-lt"/>
                <a:cs typeface="+mn-lt"/>
              </a:rPr>
              <a:t>= 3</a:t>
            </a:r>
          </a:p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Conjuntos separados por </a:t>
            </a:r>
            <a:r>
              <a:rPr lang="pt-BR" b="1" dirty="0" smtClean="0">
                <a:ea typeface="+mn-lt"/>
                <a:cs typeface="+mn-lt"/>
              </a:rPr>
              <a:t>gênero = </a:t>
            </a:r>
            <a:r>
              <a:rPr lang="pt-BR" sz="2400" b="1" dirty="0" smtClean="0">
                <a:ea typeface="+mn-lt"/>
                <a:cs typeface="+mn-lt"/>
              </a:rPr>
              <a:t>{ {“</a:t>
            </a:r>
            <a:r>
              <a:rPr lang="pt-BR" sz="2400" b="1" dirty="0">
                <a:ea typeface="+mn-lt"/>
                <a:cs typeface="+mn-lt"/>
              </a:rPr>
              <a:t>Senhor Fabiano</a:t>
            </a:r>
            <a:r>
              <a:rPr lang="pt-BR" sz="2400" b="1" dirty="0" smtClean="0">
                <a:ea typeface="+mn-lt"/>
                <a:cs typeface="+mn-lt"/>
              </a:rPr>
              <a:t>”, </a:t>
            </a:r>
            <a:r>
              <a:rPr lang="pt-BR" sz="2400" b="1" dirty="0">
                <a:ea typeface="+mn-lt"/>
                <a:cs typeface="+mn-lt"/>
              </a:rPr>
              <a:t>“</a:t>
            </a:r>
            <a:r>
              <a:rPr lang="pt-BR" sz="2400" b="1" dirty="0" smtClean="0">
                <a:ea typeface="+mn-lt"/>
                <a:cs typeface="+mn-lt"/>
              </a:rPr>
              <a:t>Juvenal”} , {Luka </a:t>
            </a:r>
            <a:r>
              <a:rPr lang="pt-BR" sz="2400" b="1" dirty="0" err="1">
                <a:ea typeface="+mn-lt"/>
                <a:cs typeface="+mn-lt"/>
              </a:rPr>
              <a:t>Maluka</a:t>
            </a:r>
            <a:r>
              <a:rPr lang="pt-BR" sz="2400" b="1" dirty="0" smtClean="0">
                <a:ea typeface="+mn-lt"/>
                <a:cs typeface="+mn-lt"/>
              </a:rPr>
              <a:t>”, “</a:t>
            </a:r>
            <a:r>
              <a:rPr lang="pt-BR" sz="2400" b="1" dirty="0">
                <a:ea typeface="+mn-lt"/>
                <a:cs typeface="+mn-lt"/>
              </a:rPr>
              <a:t>Cereja</a:t>
            </a:r>
            <a:r>
              <a:rPr lang="pt-BR" sz="2400" b="1" dirty="0" smtClean="0">
                <a:ea typeface="+mn-lt"/>
                <a:cs typeface="+mn-lt"/>
              </a:rPr>
              <a:t>”}}</a:t>
            </a:r>
          </a:p>
          <a:p>
            <a:pPr marL="0" indent="0">
              <a:buNone/>
            </a:pPr>
            <a:r>
              <a:rPr lang="pt-BR" b="1" dirty="0" smtClean="0">
                <a:ea typeface="+mn-lt"/>
                <a:cs typeface="+mn-lt"/>
              </a:rPr>
              <a:t>Juvenal possui acessório no cabelo </a:t>
            </a:r>
            <a:r>
              <a:rPr lang="pt-BR" sz="2400" b="1" dirty="0" smtClean="0">
                <a:ea typeface="+mn-lt"/>
                <a:cs typeface="+mn-lt"/>
              </a:rPr>
              <a:t>= Verdadeiro</a:t>
            </a:r>
          </a:p>
          <a:p>
            <a:pPr marL="0" indent="0">
              <a:buNone/>
            </a:pPr>
            <a:r>
              <a:rPr lang="pt-BR" b="1" dirty="0" smtClean="0">
                <a:ea typeface="+mn-lt"/>
                <a:cs typeface="+mn-lt"/>
              </a:rPr>
              <a:t>Cor do cabelo da Luka Maluca </a:t>
            </a:r>
            <a:r>
              <a:rPr lang="pt-BR" sz="2400" b="1" dirty="0" smtClean="0">
                <a:ea typeface="+mn-lt"/>
                <a:cs typeface="+mn-lt"/>
              </a:rPr>
              <a:t>= “loiro”</a:t>
            </a:r>
          </a:p>
          <a:p>
            <a:pPr marL="0" indent="0">
              <a:buNone/>
            </a:pPr>
            <a:endParaRPr lang="pt-B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 b="1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6"/>
          <a:stretch/>
        </p:blipFill>
        <p:spPr>
          <a:xfrm>
            <a:off x="8262797" y="-789249"/>
            <a:ext cx="3310504" cy="308630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 r="2747"/>
          <a:stretch/>
        </p:blipFill>
        <p:spPr>
          <a:xfrm>
            <a:off x="5718411" y="-996207"/>
            <a:ext cx="3249671" cy="337584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064BA04E-DB07-25C1-C96D-0EF9440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51" y="-155464"/>
            <a:ext cx="6338033" cy="1694365"/>
          </a:xfrm>
        </p:spPr>
        <p:txBody>
          <a:bodyPr/>
          <a:lstStyle/>
          <a:p>
            <a:r>
              <a:rPr lang="pt-BR" dirty="0" smtClean="0"/>
              <a:t>Classificação em conjuntos</a:t>
            </a:r>
            <a:r>
              <a:rPr lang="pt-BR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9632" y="2255761"/>
            <a:ext cx="11540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ea typeface="+mn-lt"/>
                <a:cs typeface="+mn-lt"/>
              </a:rPr>
              <a:t>Os objetos podem ser classificados em conjuntos, que podem ser atômicos (números, </a:t>
            </a:r>
            <a:r>
              <a:rPr lang="pt-BR" b="1" dirty="0" smtClean="0">
                <a:solidFill>
                  <a:schemeClr val="accent1"/>
                </a:solidFill>
                <a:ea typeface="+mn-lt"/>
                <a:cs typeface="+mn-lt"/>
              </a:rPr>
              <a:t>palavras, valores-verdade) ou estruturados (registros, listas</a:t>
            </a:r>
            <a:r>
              <a:rPr lang="pt-BR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ea typeface="+mn-lt"/>
                <a:cs typeface="+mn-lt"/>
              </a:rPr>
              <a:t>e grafos)</a:t>
            </a:r>
            <a:endParaRPr lang="pt-BR" b="1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pt-BR" b="1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30FAA2-ADDC-E5A5-6B8E-A7316375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10571998" cy="970450"/>
          </a:xfrm>
        </p:spPr>
        <p:txBody>
          <a:bodyPr/>
          <a:lstStyle/>
          <a:p>
            <a:r>
              <a:rPr lang="pt-BR" dirty="0"/>
              <a:t>Tipos de </a:t>
            </a:r>
            <a:r>
              <a:rPr lang="pt-BR" dirty="0" smtClean="0"/>
              <a:t>dados em computação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36BA481-F74A-E38D-8700-126CB195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78" y="4574733"/>
            <a:ext cx="5227093" cy="1844746"/>
          </a:xfrm>
        </p:spPr>
        <p:txBody>
          <a:bodyPr/>
          <a:lstStyle/>
          <a:p>
            <a:r>
              <a:rPr lang="pt-BR" b="1" dirty="0" smtClean="0">
                <a:ea typeface="+mn-lt"/>
                <a:cs typeface="+mn-lt"/>
              </a:rPr>
              <a:t>inteiros:</a:t>
            </a:r>
            <a:r>
              <a:rPr lang="pt-BR" dirty="0" smtClean="0">
                <a:ea typeface="+mn-lt"/>
                <a:cs typeface="+mn-lt"/>
              </a:rPr>
              <a:t> números inteiros (0, 1, 2 , 3…)</a:t>
            </a:r>
          </a:p>
          <a:p>
            <a:r>
              <a:rPr lang="pt-BR" b="1" dirty="0" smtClean="0">
                <a:ea typeface="+mn-lt"/>
                <a:cs typeface="+mn-lt"/>
              </a:rPr>
              <a:t>reais:</a:t>
            </a:r>
            <a:r>
              <a:rPr lang="pt-BR" dirty="0" smtClean="0">
                <a:ea typeface="+mn-lt"/>
                <a:cs typeface="+mn-lt"/>
              </a:rPr>
              <a:t> números inteiros e decimais (0; 1,2; 2,1; 3)</a:t>
            </a:r>
          </a:p>
          <a:p>
            <a:pPr marL="0" indent="0">
              <a:buNone/>
            </a:pPr>
            <a:endParaRPr lang="pt-BR" dirty="0" smtClean="0">
              <a:ea typeface="+mn-lt"/>
              <a:cs typeface="+mn-l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7B4A97B5-DA8B-297B-C74E-C91FE63B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1018823"/>
            <a:ext cx="10554574" cy="30595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xmlns="" id="{236BA481-F74A-E38D-8700-126CB195A812}"/>
              </a:ext>
            </a:extLst>
          </p:cNvPr>
          <p:cNvSpPr txBox="1">
            <a:spLocks/>
          </p:cNvSpPr>
          <p:nvPr/>
        </p:nvSpPr>
        <p:spPr>
          <a:xfrm>
            <a:off x="6839803" y="3542373"/>
            <a:ext cx="454243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>
                <a:ea typeface="+mn-lt"/>
                <a:cs typeface="+mn-lt"/>
              </a:rPr>
              <a:t>caracteres:</a:t>
            </a:r>
            <a:r>
              <a:rPr lang="pt-BR" dirty="0" smtClean="0">
                <a:ea typeface="+mn-lt"/>
                <a:cs typeface="+mn-lt"/>
              </a:rPr>
              <a:t> números reais, letras e outros símbolos (“pizza”, ‘carro, “Vasco”)</a:t>
            </a:r>
            <a:endParaRPr lang="pt-BR" dirty="0" smtClean="0"/>
          </a:p>
          <a:p>
            <a:r>
              <a:rPr lang="pt-BR" b="1" dirty="0" smtClean="0">
                <a:ea typeface="+mn-lt"/>
                <a:cs typeface="+mn-lt"/>
              </a:rPr>
              <a:t>lógico:</a:t>
            </a:r>
            <a:r>
              <a:rPr lang="pt-BR" dirty="0" smtClean="0">
                <a:ea typeface="+mn-lt"/>
                <a:cs typeface="+mn-lt"/>
              </a:rPr>
              <a:t> comandos de VERDADEIRO ou FALSO</a:t>
            </a:r>
            <a:endParaRPr lang="pt-BR" dirty="0" smtClean="0"/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6"/>
          <a:stretch/>
        </p:blipFill>
        <p:spPr>
          <a:xfrm>
            <a:off x="8262797" y="-789249"/>
            <a:ext cx="3310504" cy="308630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 r="2747"/>
          <a:stretch/>
        </p:blipFill>
        <p:spPr>
          <a:xfrm>
            <a:off x="5718411" y="-996207"/>
            <a:ext cx="3249671" cy="337584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064BA04E-DB07-25C1-C96D-0EF9440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51" y="-155464"/>
            <a:ext cx="6338033" cy="1694365"/>
          </a:xfrm>
        </p:spPr>
        <p:txBody>
          <a:bodyPr/>
          <a:lstStyle/>
          <a:p>
            <a:r>
              <a:rPr lang="pt-BR" dirty="0" smtClean="0"/>
              <a:t>Tipos de dados</a:t>
            </a:r>
            <a:r>
              <a:rPr lang="pt-BR" dirty="0"/>
              <a:t> 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550" y="2685674"/>
            <a:ext cx="50005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Atributos </a:t>
            </a:r>
            <a:r>
              <a:rPr lang="pt-BR" dirty="0" smtClean="0">
                <a:ea typeface="+mn-lt"/>
                <a:cs typeface="+mn-lt"/>
              </a:rPr>
              <a:t>de um personagem</a:t>
            </a:r>
          </a:p>
          <a:p>
            <a:r>
              <a:rPr lang="pt-BR" dirty="0" smtClean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= </a:t>
            </a:r>
            <a:r>
              <a:rPr lang="pt-BR" dirty="0" smtClean="0">
                <a:ea typeface="+mn-lt"/>
                <a:cs typeface="+mn-lt"/>
              </a:rPr>
              <a:t>{ </a:t>
            </a:r>
            <a:r>
              <a:rPr lang="pt-BR" sz="3600" dirty="0" err="1" smtClean="0">
                <a:ea typeface="+mn-lt"/>
                <a:cs typeface="+mn-lt"/>
              </a:rPr>
              <a:t>cor_de_cabelo</a:t>
            </a:r>
            <a:r>
              <a:rPr lang="pt-BR" sz="3600" dirty="0">
                <a:ea typeface="+mn-lt"/>
                <a:cs typeface="+mn-lt"/>
              </a:rPr>
              <a:t>, </a:t>
            </a:r>
            <a:r>
              <a:rPr lang="pt-BR" sz="3600" dirty="0" err="1">
                <a:ea typeface="+mn-lt"/>
                <a:cs typeface="+mn-lt"/>
              </a:rPr>
              <a:t>cor_olhos</a:t>
            </a:r>
            <a:r>
              <a:rPr lang="pt-BR" sz="3600" dirty="0">
                <a:ea typeface="+mn-lt"/>
                <a:cs typeface="+mn-lt"/>
              </a:rPr>
              <a:t>, </a:t>
            </a:r>
            <a:endParaRPr lang="pt-BR" sz="3600" dirty="0" smtClean="0">
              <a:ea typeface="+mn-lt"/>
              <a:cs typeface="+mn-lt"/>
            </a:endParaRPr>
          </a:p>
          <a:p>
            <a:r>
              <a:rPr lang="pt-BR" sz="3600" dirty="0" smtClean="0">
                <a:ea typeface="+mn-lt"/>
                <a:cs typeface="+mn-lt"/>
              </a:rPr>
              <a:t>gênero</a:t>
            </a:r>
            <a:r>
              <a:rPr lang="pt-BR" sz="3600" dirty="0">
                <a:ea typeface="+mn-lt"/>
                <a:cs typeface="+mn-lt"/>
              </a:rPr>
              <a:t>, </a:t>
            </a:r>
            <a:endParaRPr lang="pt-BR" sz="3600" dirty="0" smtClean="0">
              <a:ea typeface="+mn-lt"/>
              <a:cs typeface="+mn-lt"/>
            </a:endParaRPr>
          </a:p>
          <a:p>
            <a:r>
              <a:rPr lang="pt-BR" sz="3600" dirty="0" err="1" smtClean="0">
                <a:ea typeface="+mn-lt"/>
                <a:cs typeface="+mn-lt"/>
              </a:rPr>
              <a:t>usa_óculos</a:t>
            </a:r>
            <a:r>
              <a:rPr lang="pt-BR" sz="3600" dirty="0">
                <a:ea typeface="+mn-lt"/>
                <a:cs typeface="+mn-lt"/>
              </a:rPr>
              <a:t>, </a:t>
            </a:r>
            <a:r>
              <a:rPr lang="pt-BR" sz="3600" dirty="0" err="1">
                <a:ea typeface="+mn-lt"/>
                <a:cs typeface="+mn-lt"/>
              </a:rPr>
              <a:t>Qtde_acessorios</a:t>
            </a:r>
            <a:r>
              <a:rPr lang="pt-BR" sz="3600" dirty="0">
                <a:ea typeface="+mn-lt"/>
                <a:cs typeface="+mn-lt"/>
              </a:rPr>
              <a:t>, </a:t>
            </a:r>
            <a:r>
              <a:rPr lang="pt-BR" sz="3600" dirty="0" err="1">
                <a:ea typeface="+mn-lt"/>
                <a:cs typeface="+mn-lt"/>
              </a:rPr>
              <a:t>possui_bigode</a:t>
            </a:r>
            <a:r>
              <a:rPr lang="pt-BR" dirty="0">
                <a:ea typeface="+mn-lt"/>
                <a:cs typeface="+mn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43246" y="5680704"/>
            <a:ext cx="15092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lógico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343246" y="4562465"/>
            <a:ext cx="15092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caracteres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343246" y="3444227"/>
            <a:ext cx="15092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7343246" y="2304855"/>
            <a:ext cx="15092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DDFE9F7-C936-4F4C-9EF6-679F309036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="" xmlns:a16="http://schemas.microsoft.com/office/drawing/2014/main" id="{83F36C5B-9ECA-4480-ABF2-496C48A49F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C2E3067-4237-3AF7-A0A3-7957BE6F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82" y="-644212"/>
            <a:ext cx="7030771" cy="155941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IDENTIFICADORES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AD8C8BA1-60FE-EA1C-8A40-5277AABE5934}"/>
              </a:ext>
            </a:extLst>
          </p:cNvPr>
          <p:cNvSpPr txBox="1">
            <a:spLocks/>
          </p:cNvSpPr>
          <p:nvPr/>
        </p:nvSpPr>
        <p:spPr>
          <a:xfrm>
            <a:off x="316997" y="4538388"/>
            <a:ext cx="6207807" cy="17009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1800" dirty="0">
              <a:ea typeface="+mn-lt"/>
              <a:cs typeface="+mn-lt"/>
            </a:endParaRPr>
          </a:p>
          <a:p>
            <a:r>
              <a:rPr lang="pt-BR" sz="1800" b="0" dirty="0">
                <a:ea typeface="+mn-lt"/>
                <a:cs typeface="+mn-lt"/>
              </a:rPr>
              <a:t>A utilização de nomes na programação é fundamental para se </a:t>
            </a:r>
            <a:r>
              <a:rPr lang="pt-BR" sz="2400" dirty="0">
                <a:ea typeface="+mn-lt"/>
                <a:cs typeface="+mn-lt"/>
              </a:rPr>
              <a:t>identificar e referenciar</a:t>
            </a:r>
            <a:r>
              <a:rPr lang="pt-BR" sz="1800" dirty="0">
                <a:ea typeface="+mn-lt"/>
                <a:cs typeface="+mn-lt"/>
              </a:rPr>
              <a:t> </a:t>
            </a:r>
            <a:r>
              <a:rPr lang="pt-BR" sz="1800" b="0" dirty="0">
                <a:ea typeface="+mn-lt"/>
                <a:cs typeface="+mn-lt"/>
              </a:rPr>
              <a:t>recursos num programa</a:t>
            </a:r>
            <a:r>
              <a:rPr lang="pt-BR" sz="1800" b="0" dirty="0" smtClean="0">
                <a:ea typeface="+mn-lt"/>
                <a:cs typeface="+mn-lt"/>
              </a:rPr>
              <a:t>.</a:t>
            </a:r>
          </a:p>
          <a:p>
            <a:endParaRPr lang="pt-BR" sz="1800" b="0" dirty="0">
              <a:ea typeface="+mn-lt"/>
              <a:cs typeface="+mn-lt"/>
            </a:endParaRPr>
          </a:p>
          <a:p>
            <a:endParaRPr lang="pt-BR" sz="1800" b="0" dirty="0" smtClean="0">
              <a:ea typeface="+mn-lt"/>
              <a:cs typeface="+mn-lt"/>
            </a:endParaRPr>
          </a:p>
          <a:p>
            <a:r>
              <a:rPr lang="pt-BR" sz="1800" b="0" dirty="0" smtClean="0"/>
              <a:t>Usualmente </a:t>
            </a:r>
            <a:r>
              <a:rPr lang="pt-BR" sz="1800" b="0" dirty="0"/>
              <a:t>estes são </a:t>
            </a:r>
            <a:r>
              <a:rPr lang="pt-BR" sz="2000" dirty="0"/>
              <a:t>palavras</a:t>
            </a:r>
            <a:r>
              <a:rPr lang="pt-BR" sz="1800" b="0" dirty="0"/>
              <a:t> cujo </a:t>
            </a:r>
            <a:r>
              <a:rPr lang="pt-BR" sz="2800" dirty="0"/>
              <a:t>significado</a:t>
            </a:r>
            <a:r>
              <a:rPr lang="pt-BR" sz="2800" b="0" dirty="0"/>
              <a:t> </a:t>
            </a:r>
            <a:r>
              <a:rPr lang="pt-BR" sz="1800" b="0" dirty="0"/>
              <a:t>costuma se referir ao valor que este representa</a:t>
            </a:r>
            <a:r>
              <a:rPr lang="pt-BR" sz="1800" b="0" dirty="0" smtClean="0"/>
              <a:t>.</a:t>
            </a:r>
          </a:p>
          <a:p>
            <a:endParaRPr lang="pt-BR" sz="1800" b="0" dirty="0"/>
          </a:p>
          <a:p>
            <a:endParaRPr lang="pt-BR" sz="1800" b="0" dirty="0" smtClean="0"/>
          </a:p>
          <a:p>
            <a:r>
              <a:rPr lang="pt-BR" sz="1800" b="0" dirty="0" smtClean="0"/>
              <a:t> </a:t>
            </a:r>
            <a:r>
              <a:rPr lang="pt-BR" sz="1800" b="0" dirty="0"/>
              <a:t>Isso é fundamental para que não haja confusão na interpretação.</a:t>
            </a:r>
            <a:endParaRPr lang="pt-BR" sz="1800" b="0" dirty="0" smtClean="0">
              <a:ea typeface="+mn-lt"/>
              <a:cs typeface="+mn-lt"/>
            </a:endParaRPr>
          </a:p>
          <a:p>
            <a:endParaRPr lang="pt-BR" sz="1800" b="0" dirty="0">
              <a:ea typeface="+mn-lt"/>
              <a:cs typeface="+mn-lt"/>
            </a:endParaRPr>
          </a:p>
          <a:p>
            <a:endParaRPr lang="pt-BR" sz="1800" b="0" dirty="0">
              <a:ea typeface="+mn-lt"/>
              <a:cs typeface="+mn-lt"/>
            </a:endParaRPr>
          </a:p>
          <a:p>
            <a:endParaRPr lang="pt-BR" sz="1800" b="0" dirty="0"/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AD8C8BA1-60FE-EA1C-8A40-5277AABE5934}"/>
              </a:ext>
            </a:extLst>
          </p:cNvPr>
          <p:cNvSpPr txBox="1">
            <a:spLocks/>
          </p:cNvSpPr>
          <p:nvPr/>
        </p:nvSpPr>
        <p:spPr>
          <a:xfrm>
            <a:off x="531882" y="4693344"/>
            <a:ext cx="6489177" cy="17009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1800" b="0" dirty="0">
              <a:ea typeface="+mn-lt"/>
              <a:cs typeface="+mn-lt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xmlns="" id="{130DC6A2-A450-7917-05C4-C8B8ABE4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827" y="2797594"/>
            <a:ext cx="4206240" cy="37860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ea typeface="+mn-lt"/>
                <a:cs typeface="+mn-lt"/>
              </a:rPr>
              <a:t>Na cozinha, quando nos referimos a modelos de panelas diferentes (</a:t>
            </a:r>
            <a:r>
              <a:rPr lang="pt-BR" sz="2200" b="1" dirty="0" smtClean="0">
                <a:ea typeface="+mn-lt"/>
                <a:cs typeface="+mn-lt"/>
              </a:rPr>
              <a:t>frigideira, forma de bolo, caçarola</a:t>
            </a:r>
            <a:r>
              <a:rPr lang="pt-BR" dirty="0" smtClean="0">
                <a:ea typeface="+mn-lt"/>
                <a:cs typeface="+mn-lt"/>
              </a:rPr>
              <a:t>), indiretamente estamos </a:t>
            </a:r>
            <a:r>
              <a:rPr lang="pt-BR" sz="3000" b="1" dirty="0" smtClean="0">
                <a:ea typeface="+mn-lt"/>
                <a:cs typeface="+mn-lt"/>
              </a:rPr>
              <a:t>identificando</a:t>
            </a:r>
            <a:r>
              <a:rPr lang="pt-BR" dirty="0" smtClean="0">
                <a:ea typeface="+mn-lt"/>
                <a:cs typeface="+mn-lt"/>
              </a:rPr>
              <a:t>, através de </a:t>
            </a:r>
            <a:r>
              <a:rPr lang="pt-BR" b="1" dirty="0" smtClean="0">
                <a:ea typeface="+mn-lt"/>
                <a:cs typeface="+mn-lt"/>
              </a:rPr>
              <a:t>padrões e atributos essenciais.</a:t>
            </a:r>
          </a:p>
          <a:p>
            <a:pPr marL="0" indent="0">
              <a:buNone/>
            </a:pPr>
            <a:endParaRPr lang="pt-B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Seria como se </a:t>
            </a:r>
            <a:r>
              <a:rPr lang="pt-BR" sz="3000" b="1" dirty="0">
                <a:ea typeface="+mn-lt"/>
                <a:cs typeface="+mn-lt"/>
              </a:rPr>
              <a:t>todos os utensílios </a:t>
            </a:r>
            <a:r>
              <a:rPr lang="pt-BR" sz="2600" b="1" dirty="0">
                <a:ea typeface="+mn-lt"/>
                <a:cs typeface="+mn-lt"/>
              </a:rPr>
              <a:t>tivessem nomes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69" y="585589"/>
            <a:ext cx="3766915" cy="20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DDFE9F7-C936-4F4C-9EF6-679F309036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="" xmlns:a16="http://schemas.microsoft.com/office/drawing/2014/main" id="{83F36C5B-9ECA-4480-ABF2-496C48A49F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C2E3067-4237-3AF7-A0A3-7957BE6F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761" y="-160931"/>
            <a:ext cx="6097955" cy="155941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Variáveis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AD8C8BA1-60FE-EA1C-8A40-5277AABE5934}"/>
              </a:ext>
            </a:extLst>
          </p:cNvPr>
          <p:cNvSpPr txBox="1">
            <a:spLocks/>
          </p:cNvSpPr>
          <p:nvPr/>
        </p:nvSpPr>
        <p:spPr>
          <a:xfrm>
            <a:off x="7770459" y="3433426"/>
            <a:ext cx="4418493" cy="17009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b="0" dirty="0" smtClean="0"/>
              <a:t>São </a:t>
            </a:r>
            <a:r>
              <a:rPr lang="pt-BR" sz="2400" dirty="0" smtClean="0"/>
              <a:t>locais com um nome </a:t>
            </a:r>
            <a:r>
              <a:rPr lang="pt-BR" sz="1800" b="0" dirty="0" smtClean="0"/>
              <a:t>dentro d</a:t>
            </a:r>
            <a:r>
              <a:rPr lang="pt-BR" sz="1800" b="0" dirty="0" smtClean="0">
                <a:ea typeface="+mn-lt"/>
                <a:cs typeface="+mn-lt"/>
              </a:rPr>
              <a:t>a </a:t>
            </a:r>
            <a:r>
              <a:rPr lang="pt-BR" sz="1800" dirty="0" smtClean="0">
                <a:ea typeface="+mn-lt"/>
                <a:cs typeface="+mn-lt"/>
              </a:rPr>
              <a:t>memória</a:t>
            </a:r>
            <a:r>
              <a:rPr lang="pt-BR" sz="1800" b="0" dirty="0" smtClean="0">
                <a:ea typeface="+mn-lt"/>
                <a:cs typeface="+mn-lt"/>
              </a:rPr>
              <a:t> do computador, criados em um algoritmo para </a:t>
            </a:r>
            <a:r>
              <a:rPr lang="pt-BR" sz="1800" dirty="0" smtClean="0">
                <a:ea typeface="+mn-lt"/>
                <a:cs typeface="+mn-lt"/>
              </a:rPr>
              <a:t>armazenar</a:t>
            </a:r>
            <a:r>
              <a:rPr lang="pt-BR" sz="1800" b="0" dirty="0" smtClean="0">
                <a:ea typeface="+mn-lt"/>
                <a:cs typeface="+mn-lt"/>
              </a:rPr>
              <a:t> um </a:t>
            </a:r>
            <a:r>
              <a:rPr lang="pt-BR" sz="1800" dirty="0" smtClean="0">
                <a:ea typeface="+mn-lt"/>
                <a:cs typeface="+mn-lt"/>
              </a:rPr>
              <a:t>determinado dado</a:t>
            </a:r>
            <a:r>
              <a:rPr lang="pt-BR" sz="1800" b="0" dirty="0" smtClean="0">
                <a:ea typeface="+mn-lt"/>
                <a:cs typeface="+mn-lt"/>
              </a:rPr>
              <a:t>;</a:t>
            </a:r>
            <a:endParaRPr lang="pt-BR" sz="1800" b="0" dirty="0">
              <a:ea typeface="+mn-lt"/>
              <a:cs typeface="+mn-lt"/>
            </a:endParaRPr>
          </a:p>
          <a:p>
            <a:endParaRPr lang="pt-BR" sz="1800" b="0" dirty="0">
              <a:ea typeface="+mn-lt"/>
              <a:cs typeface="+mn-lt"/>
            </a:endParaRPr>
          </a:p>
          <a:p>
            <a:r>
              <a:rPr lang="pt-BR" sz="1800" b="0" dirty="0">
                <a:ea typeface="+mn-lt"/>
                <a:cs typeface="+mn-lt"/>
              </a:rPr>
              <a:t>Cada dado pode ser de um </a:t>
            </a:r>
            <a:r>
              <a:rPr lang="pt-BR" sz="2400" dirty="0">
                <a:ea typeface="+mn-lt"/>
                <a:cs typeface="+mn-lt"/>
              </a:rPr>
              <a:t>tipo diferente </a:t>
            </a:r>
            <a:r>
              <a:rPr lang="pt-BR" sz="1800" b="0" dirty="0">
                <a:ea typeface="+mn-lt"/>
                <a:cs typeface="+mn-lt"/>
              </a:rPr>
              <a:t>e, por isso precisamos mostrar ao nosso algoritmo logo no início o que esperar armazenar;</a:t>
            </a:r>
          </a:p>
          <a:p>
            <a:endParaRPr lang="pt-BR" sz="1800" b="0" dirty="0">
              <a:ea typeface="+mn-lt"/>
              <a:cs typeface="+mn-lt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AD8C8BA1-60FE-EA1C-8A40-5277AABE5934}"/>
              </a:ext>
            </a:extLst>
          </p:cNvPr>
          <p:cNvSpPr txBox="1">
            <a:spLocks/>
          </p:cNvSpPr>
          <p:nvPr/>
        </p:nvSpPr>
        <p:spPr>
          <a:xfrm>
            <a:off x="531882" y="4693344"/>
            <a:ext cx="6489177" cy="17009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b="0" dirty="0" smtClean="0"/>
              <a:t>Podemos imaginar uma variável como </a:t>
            </a:r>
            <a:r>
              <a:rPr lang="pt-BR" sz="2400" dirty="0" smtClean="0"/>
              <a:t>utensílios e alimentos dispostos na bancada</a:t>
            </a:r>
            <a:r>
              <a:rPr lang="pt-BR" sz="1800" b="0" dirty="0" smtClean="0"/>
              <a:t>. </a:t>
            </a:r>
          </a:p>
          <a:p>
            <a:endParaRPr lang="pt-BR" sz="1800" b="0" dirty="0"/>
          </a:p>
          <a:p>
            <a:r>
              <a:rPr lang="pt-BR" sz="1800" b="0" dirty="0" smtClean="0"/>
              <a:t>Eles têm a capacidade de guardar certo </a:t>
            </a:r>
            <a:r>
              <a:rPr lang="pt-BR" sz="2000" dirty="0" smtClean="0"/>
              <a:t>tipo de alimento. </a:t>
            </a:r>
          </a:p>
          <a:p>
            <a:endParaRPr lang="pt-BR" sz="1800" b="0" dirty="0"/>
          </a:p>
          <a:p>
            <a:r>
              <a:rPr lang="pt-BR" sz="1800" b="0" dirty="0" smtClean="0"/>
              <a:t>O nome da variável é como uma </a:t>
            </a:r>
            <a:r>
              <a:rPr lang="pt-BR" sz="2000" dirty="0" smtClean="0"/>
              <a:t>etiqueta </a:t>
            </a:r>
            <a:r>
              <a:rPr lang="pt-BR" sz="1800" b="0" dirty="0" smtClean="0"/>
              <a:t>colada na frente, identificando. </a:t>
            </a:r>
            <a:endParaRPr lang="pt-BR" sz="1800" b="0" dirty="0">
              <a:ea typeface="+mn-lt"/>
              <a:cs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451726"/>
            <a:ext cx="5410509" cy="31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1302</Words>
  <Application>Microsoft Office PowerPoint</Application>
  <PresentationFormat>Widescreen</PresentationFormat>
  <Paragraphs>238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Times</vt:lpstr>
      <vt:lpstr>Times New Roman</vt:lpstr>
      <vt:lpstr>Wingdings 2</vt:lpstr>
      <vt:lpstr>Quotable</vt:lpstr>
      <vt:lpstr>Criação e simulação de algoritmos com repetição simples e aninhadas</vt:lpstr>
      <vt:lpstr>Representações de objetos  </vt:lpstr>
      <vt:lpstr>Desafio “Quem sou eu?” </vt:lpstr>
      <vt:lpstr>Classificação em conjuntos </vt:lpstr>
      <vt:lpstr>Classificação em conjuntos </vt:lpstr>
      <vt:lpstr>Tipos de dados em computação</vt:lpstr>
      <vt:lpstr>Tipos de dados </vt:lpstr>
      <vt:lpstr>IDENTIFICADORES</vt:lpstr>
      <vt:lpstr>Variáveis</vt:lpstr>
      <vt:lpstr>Entrada/Saída de dados: Os algoritmos precisam interagir com o usuário.  </vt:lpstr>
      <vt:lpstr>Entrada/Saída de dados</vt:lpstr>
      <vt:lpstr>Agora, podemos retomar o exemplo de algoritmo "Calcular  idade“:</vt:lpstr>
      <vt:lpstr>Roteiro para construir um algoritmo</vt:lpstr>
      <vt:lpstr>Desafio: Balança do Q-sabor</vt:lpstr>
      <vt:lpstr>Apresentação do PowerPoint</vt:lpstr>
      <vt:lpstr>Estruturas de repetição</vt:lpstr>
      <vt:lpstr>Enquanto (WHILE)</vt:lpstr>
      <vt:lpstr>Algoritmo "Par ou ímpar"</vt:lpstr>
      <vt:lpstr>Faça enquanto</vt:lpstr>
      <vt:lpstr>Algoritmo "Ler Senha"</vt:lpstr>
      <vt:lpstr>Para (FOR)</vt:lpstr>
      <vt:lpstr>Algoritmo “Calcular Média”</vt:lpstr>
      <vt:lpstr>Exercícios:</vt:lpstr>
      <vt:lpstr>Referências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GMRIO</dc:creator>
  <cp:lastModifiedBy>GMRIO</cp:lastModifiedBy>
  <cp:revision>521</cp:revision>
  <dcterms:created xsi:type="dcterms:W3CDTF">2012-07-30T23:50:35Z</dcterms:created>
  <dcterms:modified xsi:type="dcterms:W3CDTF">2022-11-04T12:06:43Z</dcterms:modified>
</cp:coreProperties>
</file>