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5" r:id="rId3"/>
    <p:sldId id="266" r:id="rId4"/>
    <p:sldId id="267" r:id="rId5"/>
    <p:sldId id="274" r:id="rId6"/>
    <p:sldId id="273" r:id="rId7"/>
    <p:sldId id="269" r:id="rId8"/>
    <p:sldId id="272" r:id="rId9"/>
    <p:sldId id="280" r:id="rId10"/>
    <p:sldId id="278" r:id="rId11"/>
    <p:sldId id="258" r:id="rId12"/>
    <p:sldId id="281" r:id="rId13"/>
    <p:sldId id="282" r:id="rId14"/>
    <p:sldId id="283" r:id="rId15"/>
    <p:sldId id="284" r:id="rId16"/>
    <p:sldId id="275" r:id="rId17"/>
    <p:sldId id="276" r:id="rId18"/>
    <p:sldId id="277" r:id="rId19"/>
    <p:sldId id="279" r:id="rId20"/>
    <p:sldId id="285" r:id="rId2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F8EC4-10BB-4AF7-A2AC-ED54980401DD}" v="86" dt="2022-11-02T13:05:42.610"/>
    <p1510:client id="{82B05C43-0A7E-43ED-92F5-57DE25A04C6C}" v="341" dt="2022-11-01T16:17:00.989"/>
    <p1510:client id="{A0C98ECD-A606-4E98-8930-D65F3F41B7FD}" v="1625" dt="2022-10-12T20:49:13.090"/>
    <p1510:client id="{B81F50AC-9BAF-42AB-AAA1-5630CA8B5EEE}" v="23" dt="2022-10-31T02:00:39.057"/>
    <p1510:client id="{C226122D-FED7-43D9-A613-9FF274193273}" v="1390" dt="2022-11-02T03:03:04.980"/>
    <p1510:client id="{EE3CF462-E618-49BF-9727-FCB87AABE261}" v="226" dt="2022-11-01T01:58:00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B0B03E64-01AA-464A-B1F6-15E09A41D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23638F65-D8D1-42C8-AA53-CFC407E513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691D2-08D3-40E3-9606-E56F686FFB48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A9A33684-7AA2-4407-9E97-AB9F3225C4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E990634F-99B5-40B5-936A-52EF9B9809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30B9E-B86E-4E7C-B8AD-512BEEE26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519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6E520-9ED7-4160-856D-9D30CBFD4EFC}" type="datetimeFigureOut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5138D-4720-47CC-8521-5B6CDECC4A98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445482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5138D-4720-47CC-8521-5B6CDECC4A9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47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65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8D3696-690A-4BD4-AA3E-D0B98F3DB998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5" name="Espaço Reservado para Imagem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DFF39B-8C34-4082-9E45-4F2EC717E6AD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BB4FE0-4FDA-43D3-A1A4-574B47FF412A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ítulo 1"/>
          <p:cNvSpPr>
            <a:spLocks noGrp="1"/>
          </p:cNvSpPr>
          <p:nvPr>
            <p:ph type="title" hasCustomPrompt="1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A39CB3-203F-44CC-B74C-51E38A41787E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C4CE25-255F-496B-95FB-3428016C480D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61AAD8-55F0-4233-92F9-E3DDB36B5179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4760B7-375F-4C97-B209-349C18D669AF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2C7576-943F-43CA-9B14-0D4EEDFC7B42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299A45-4781-441A-B57E-00F0F9BA52C0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AA168F-61C5-4E19-8334-7A690452121D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A69FB2-91AC-4A66-8A44-F314465C42B6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478D87-33DE-4F55-8923-5C3E4D10810B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2B0EE1-A41B-4C2E-8E4B-6E9A3EE78C15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Imagem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1D1066A9-FF68-4E2A-BC73-A238E6684323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6B48029A-EC86-433A-B2DE-78BB29AC5119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arlosbazilio.gitbooks.io/programando-na-cozinha/content/pt-b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t-br/pycharm/download/#section=windows" TargetMode="External"/><Relationship Id="rId2" Type="http://schemas.openxmlformats.org/officeDocument/2006/relationships/hyperlink" Target="https://python.org.br/instalacao-window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1279814"/>
            <a:ext cx="10572000" cy="3140384"/>
          </a:xfrm>
        </p:spPr>
        <p:txBody>
          <a:bodyPr rtlCol="0"/>
          <a:lstStyle/>
          <a:p>
            <a:r>
              <a:rPr lang="pt-BR" b="0" dirty="0">
                <a:ea typeface="+mj-lt"/>
                <a:cs typeface="+mj-lt"/>
              </a:rPr>
              <a:t>Codificação da informação e introdução à linguagem Python (operadores básicos)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pt-BR" dirty="0"/>
              <a:t>Oficina de programação para o ensino médio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3455184-3602-CB7C-8122-B18AFE6E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atribuição 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11" y="2618166"/>
            <a:ext cx="5503303" cy="3091743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="" xmlns:a16="http://schemas.microsoft.com/office/drawing/2014/main" id="{3F20A4E3-102E-B06A-B27E-9CE1E6957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1407" y="2244679"/>
            <a:ext cx="4288665" cy="4169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 smtClean="0">
                <a:ea typeface="+mn-lt"/>
                <a:cs typeface="+mn-lt"/>
              </a:rPr>
              <a:t>Na cozinha, a atribuição pode ser comparada ao ato de </a:t>
            </a:r>
            <a:r>
              <a:rPr lang="pt-BR" b="1" dirty="0" smtClean="0">
                <a:ea typeface="+mn-lt"/>
                <a:cs typeface="+mn-lt"/>
              </a:rPr>
              <a:t>colocar o conteúdo de um vasilhame em outro</a:t>
            </a:r>
            <a:r>
              <a:rPr lang="pt-BR" dirty="0" smtClean="0">
                <a:ea typeface="+mn-lt"/>
                <a:cs typeface="+mn-lt"/>
              </a:rPr>
              <a:t>.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Porém , </a:t>
            </a:r>
            <a:r>
              <a:rPr lang="pt-BR" dirty="0"/>
              <a:t>na programação, quando atribuímos, </a:t>
            </a:r>
            <a:r>
              <a:rPr lang="pt-BR" sz="2400" b="1" dirty="0"/>
              <a:t>fazemos uma cópia do conteúdo de uma variável para outra</a:t>
            </a:r>
          </a:p>
        </p:txBody>
      </p:sp>
    </p:spTree>
    <p:extLst>
      <p:ext uri="{BB962C8B-B14F-4D97-AF65-F5344CB8AC3E}">
        <p14:creationId xmlns:p14="http://schemas.microsoft.com/office/powerpoint/2010/main" val="3328020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3455184-3602-CB7C-8122-B18AFE6E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atribuição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3F20A4E3-102E-B06A-B27E-9CE1E6957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45" y="2222287"/>
            <a:ext cx="8010659" cy="5247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Representado na maioria das linguagens de programação pelo </a:t>
            </a:r>
            <a:r>
              <a:rPr lang="pt-BR" b="1" dirty="0">
                <a:ea typeface="+mn-lt"/>
                <a:cs typeface="+mn-lt"/>
              </a:rPr>
              <a:t>símbolo de </a:t>
            </a:r>
            <a:r>
              <a:rPr lang="pt-BR" b="1" dirty="0" smtClean="0">
                <a:ea typeface="+mn-lt"/>
                <a:cs typeface="+mn-lt"/>
              </a:rPr>
              <a:t>igualdade.  </a:t>
            </a:r>
            <a:r>
              <a:rPr lang="pt-BR" dirty="0" smtClean="0">
                <a:ea typeface="+mn-lt"/>
                <a:cs typeface="+mn-lt"/>
              </a:rPr>
              <a:t>Tem </a:t>
            </a:r>
            <a:r>
              <a:rPr lang="pt-BR" dirty="0">
                <a:ea typeface="+mn-lt"/>
                <a:cs typeface="+mn-lt"/>
              </a:rPr>
              <a:t>a finalidade de </a:t>
            </a:r>
            <a:r>
              <a:rPr lang="pt-BR" sz="2000" b="1" dirty="0">
                <a:ea typeface="+mn-lt"/>
                <a:cs typeface="+mn-lt"/>
              </a:rPr>
              <a:t>colocar um valor dentro de uma variável</a:t>
            </a:r>
            <a:r>
              <a:rPr lang="pt-BR" dirty="0">
                <a:ea typeface="+mn-lt"/>
                <a:cs typeface="+mn-lt"/>
              </a:rPr>
              <a:t>.</a:t>
            </a:r>
          </a:p>
          <a:p>
            <a:pPr>
              <a:buNone/>
            </a:pPr>
            <a:endParaRPr lang="pt-BR" dirty="0">
              <a:ea typeface="+mn-lt"/>
              <a:cs typeface="+mn-lt"/>
            </a:endParaRPr>
          </a:p>
          <a:p>
            <a:pPr>
              <a:buNone/>
            </a:pPr>
            <a:endParaRPr lang="pt-BR" dirty="0" smtClean="0">
              <a:ea typeface="+mn-lt"/>
              <a:cs typeface="+mn-lt"/>
            </a:endParaRPr>
          </a:p>
          <a:p>
            <a:pPr>
              <a:buNone/>
            </a:pPr>
            <a:endParaRPr lang="pt-BR" dirty="0">
              <a:ea typeface="+mn-lt"/>
              <a:cs typeface="+mn-lt"/>
            </a:endParaRPr>
          </a:p>
          <a:p>
            <a:pPr>
              <a:buNone/>
            </a:pPr>
            <a:r>
              <a:rPr lang="pt-BR" dirty="0" smtClean="0">
                <a:ea typeface="+mn-lt"/>
                <a:cs typeface="+mn-lt"/>
              </a:rPr>
              <a:t>No </a:t>
            </a:r>
            <a:r>
              <a:rPr lang="pt-BR" dirty="0">
                <a:ea typeface="+mn-lt"/>
                <a:cs typeface="+mn-lt"/>
              </a:rPr>
              <a:t>exemplo abaixo o operador de atribuição coloca o </a:t>
            </a:r>
            <a:r>
              <a:rPr lang="pt-BR" dirty="0" smtClean="0">
                <a:ea typeface="+mn-lt"/>
                <a:cs typeface="+mn-lt"/>
              </a:rPr>
              <a:t>valor </a:t>
            </a:r>
            <a:r>
              <a:rPr lang="pt-BR" b="1" dirty="0" smtClean="0">
                <a:ea typeface="+mn-lt"/>
                <a:cs typeface="+mn-lt"/>
              </a:rPr>
              <a:t>14.50</a:t>
            </a:r>
            <a:r>
              <a:rPr lang="pt-BR" dirty="0" smtClean="0">
                <a:ea typeface="+mn-lt"/>
                <a:cs typeface="+mn-lt"/>
              </a:rPr>
              <a:t> </a:t>
            </a:r>
            <a:r>
              <a:rPr lang="pt-BR" dirty="0">
                <a:ea typeface="+mn-lt"/>
                <a:cs typeface="+mn-lt"/>
              </a:rPr>
              <a:t>dentro da variável </a:t>
            </a:r>
            <a:r>
              <a:rPr lang="pt-BR" b="1" dirty="0" err="1" smtClean="0">
                <a:ea typeface="+mn-lt"/>
                <a:cs typeface="+mn-lt"/>
              </a:rPr>
              <a:t>precoSorvete</a:t>
            </a:r>
            <a:r>
              <a:rPr lang="pt-BR" dirty="0" smtClean="0">
                <a:ea typeface="+mn-lt"/>
                <a:cs typeface="+mn-lt"/>
              </a:rPr>
              <a:t> em </a:t>
            </a:r>
            <a:r>
              <a:rPr lang="pt-BR" dirty="0">
                <a:ea typeface="+mn-lt"/>
                <a:cs typeface="+mn-lt"/>
              </a:rPr>
              <a:t>Python</a:t>
            </a:r>
            <a:r>
              <a:rPr lang="pt-BR" dirty="0" smtClean="0">
                <a:ea typeface="+mn-lt"/>
                <a:cs typeface="+mn-lt"/>
              </a:rPr>
              <a:t>.</a:t>
            </a:r>
            <a:endParaRPr lang="pt-BR" dirty="0">
              <a:ea typeface="+mn-lt"/>
              <a:cs typeface="+mn-lt"/>
            </a:endParaRPr>
          </a:p>
          <a:p>
            <a:pPr algn="ctr">
              <a:buNone/>
            </a:pPr>
            <a:r>
              <a:rPr lang="pt-BR" sz="2400" b="1" dirty="0" smtClean="0">
                <a:ea typeface="+mn-lt"/>
                <a:cs typeface="+mn-lt"/>
              </a:rPr>
              <a:t> </a:t>
            </a:r>
            <a:r>
              <a:rPr lang="pt-BR" sz="2400" b="1" dirty="0" err="1" smtClean="0">
                <a:ea typeface="+mn-lt"/>
                <a:cs typeface="+mn-lt"/>
              </a:rPr>
              <a:t>precoSorvete</a:t>
            </a:r>
            <a:r>
              <a:rPr lang="pt-BR" sz="2400" b="1" dirty="0" smtClean="0">
                <a:ea typeface="+mn-lt"/>
                <a:cs typeface="+mn-lt"/>
              </a:rPr>
              <a:t> </a:t>
            </a:r>
            <a:r>
              <a:rPr lang="pt-BR" sz="2400" b="1" dirty="0">
                <a:ea typeface="+mn-lt"/>
                <a:cs typeface="+mn-lt"/>
              </a:rPr>
              <a:t>= </a:t>
            </a:r>
            <a:r>
              <a:rPr lang="pt-BR" sz="2400" b="1" dirty="0" smtClean="0">
                <a:ea typeface="+mn-lt"/>
                <a:cs typeface="+mn-lt"/>
              </a:rPr>
              <a:t>14.50;</a:t>
            </a:r>
          </a:p>
          <a:p>
            <a:pPr algn="ctr">
              <a:buNone/>
            </a:pPr>
            <a:r>
              <a:rPr lang="pt-BR" sz="2400" b="1" dirty="0" err="1">
                <a:ea typeface="+mn-lt"/>
                <a:cs typeface="+mn-lt"/>
              </a:rPr>
              <a:t>s</a:t>
            </a:r>
            <a:r>
              <a:rPr lang="pt-BR" sz="2400" b="1" dirty="0" err="1" smtClean="0">
                <a:ea typeface="+mn-lt"/>
                <a:cs typeface="+mn-lt"/>
              </a:rPr>
              <a:t>orvetePromocao</a:t>
            </a:r>
            <a:r>
              <a:rPr lang="pt-BR" sz="2400" b="1" dirty="0" smtClean="0">
                <a:ea typeface="+mn-lt"/>
                <a:cs typeface="+mn-lt"/>
              </a:rPr>
              <a:t> = </a:t>
            </a:r>
            <a:r>
              <a:rPr lang="pt-BR" sz="2400" b="1" dirty="0" err="1" smtClean="0">
                <a:ea typeface="+mn-lt"/>
                <a:cs typeface="+mn-lt"/>
              </a:rPr>
              <a:t>precoSorvete</a:t>
            </a:r>
            <a:r>
              <a:rPr lang="pt-BR" sz="2400" b="1" dirty="0" smtClean="0">
                <a:ea typeface="+mn-lt"/>
                <a:cs typeface="+mn-lt"/>
              </a:rPr>
              <a:t> * 0.90;</a:t>
            </a:r>
            <a:endParaRPr lang="pt-BR" sz="2400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783" y="1944710"/>
            <a:ext cx="2331076" cy="233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9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DABA255-581F-9FB8-4AC1-05EC88A4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="" xmlns:a16="http://schemas.microsoft.com/office/drawing/2014/main" id="{5952490E-38AE-7E6B-533C-50207700947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19150" y="2222500"/>
          <a:ext cx="1055370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25">
                  <a:extLst>
                    <a:ext uri="{9D8B030D-6E8A-4147-A177-3AD203B41FA5}">
                      <a16:colId xmlns="" xmlns:a16="http://schemas.microsoft.com/office/drawing/2014/main" val="443916652"/>
                    </a:ext>
                  </a:extLst>
                </a:gridCol>
                <a:gridCol w="2638425">
                  <a:extLst>
                    <a:ext uri="{9D8B030D-6E8A-4147-A177-3AD203B41FA5}">
                      <a16:colId xmlns="" xmlns:a16="http://schemas.microsoft.com/office/drawing/2014/main" val="1631919731"/>
                    </a:ext>
                  </a:extLst>
                </a:gridCol>
                <a:gridCol w="2638425">
                  <a:extLst>
                    <a:ext uri="{9D8B030D-6E8A-4147-A177-3AD203B41FA5}">
                      <a16:colId xmlns="" xmlns:a16="http://schemas.microsoft.com/office/drawing/2014/main" val="2599594368"/>
                    </a:ext>
                  </a:extLst>
                </a:gridCol>
                <a:gridCol w="2638425">
                  <a:extLst>
                    <a:ext uri="{9D8B030D-6E8A-4147-A177-3AD203B41FA5}">
                      <a16:colId xmlns="" xmlns:a16="http://schemas.microsoft.com/office/drawing/2014/main" val="26382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Símbolo</a:t>
                      </a:r>
                      <a:endParaRPr lang="pt-B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Operação</a:t>
                      </a:r>
                      <a:endParaRPr lang="pt-B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0348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Soma os dois operandos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9230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Subtração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-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Subtrai o 2° operando do primeiro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7456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Multiplicação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*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Multiplica os dois operandos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764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Divisão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a/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Divide o 1° operando pelo 2°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916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Potência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latin typeface="Century Gothic"/>
                        </a:rPr>
                        <a:t>a **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latin typeface="Century Gothic"/>
                        </a:rPr>
                        <a:t>Eleva o primeiro operando à potência do segundo operando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48170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Modulo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latin typeface="Century Gothic"/>
                        </a:rPr>
                        <a:t>a %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latin typeface="Century Gothic"/>
                        </a:rPr>
                        <a:t>Divide o primeiro operando pelo segundo operando e produz a parte restante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86414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904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C199228-040C-7F80-115C-74159545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21" y="679008"/>
            <a:ext cx="11077200" cy="970450"/>
          </a:xfrm>
        </p:spPr>
        <p:txBody>
          <a:bodyPr/>
          <a:lstStyle/>
          <a:p>
            <a:r>
              <a:rPr lang="pt-BR" dirty="0"/>
              <a:t>Operadores </a:t>
            </a:r>
            <a:r>
              <a:rPr lang="pt-BR" dirty="0" smtClean="0"/>
              <a:t>Relacionais</a:t>
            </a:r>
            <a:br>
              <a:rPr lang="pt-BR" dirty="0" smtClean="0"/>
            </a:br>
            <a:r>
              <a:rPr lang="pt-BR" sz="2800" dirty="0">
                <a:ea typeface="+mn-lt"/>
                <a:cs typeface="+mn-lt"/>
              </a:rPr>
              <a:t>comparar valores de variáveis e criar declarações condicionais</a:t>
            </a:r>
            <a:endParaRPr lang="pt-BR" dirty="0"/>
          </a:p>
        </p:txBody>
      </p:sp>
      <p:graphicFrame>
        <p:nvGraphicFramePr>
          <p:cNvPr id="8" name="Tabela 8">
            <a:extLst>
              <a:ext uri="{FF2B5EF4-FFF2-40B4-BE49-F238E27FC236}">
                <a16:creationId xmlns="" xmlns:a16="http://schemas.microsoft.com/office/drawing/2014/main" id="{82B9EF63-D8C3-6BF0-D05F-F8C0CBEEE3F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19150" y="2222500"/>
          <a:ext cx="10553700" cy="3134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25">
                  <a:extLst>
                    <a:ext uri="{9D8B030D-6E8A-4147-A177-3AD203B41FA5}">
                      <a16:colId xmlns="" xmlns:a16="http://schemas.microsoft.com/office/drawing/2014/main" val="1425655108"/>
                    </a:ext>
                  </a:extLst>
                </a:gridCol>
                <a:gridCol w="2638425">
                  <a:extLst>
                    <a:ext uri="{9D8B030D-6E8A-4147-A177-3AD203B41FA5}">
                      <a16:colId xmlns="" xmlns:a16="http://schemas.microsoft.com/office/drawing/2014/main" val="1566793229"/>
                    </a:ext>
                  </a:extLst>
                </a:gridCol>
                <a:gridCol w="2638425">
                  <a:extLst>
                    <a:ext uri="{9D8B030D-6E8A-4147-A177-3AD203B41FA5}">
                      <a16:colId xmlns="" xmlns:a16="http://schemas.microsoft.com/office/drawing/2014/main" val="100506778"/>
                    </a:ext>
                  </a:extLst>
                </a:gridCol>
                <a:gridCol w="2638425">
                  <a:extLst>
                    <a:ext uri="{9D8B030D-6E8A-4147-A177-3AD203B41FA5}">
                      <a16:colId xmlns="" xmlns:a16="http://schemas.microsoft.com/office/drawing/2014/main" val="1526931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Símbolo</a:t>
                      </a:r>
                      <a:endParaRPr lang="pt-B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Operação </a:t>
                      </a:r>
                      <a:endParaRPr lang="pt-B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Exemplo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2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 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é menor que b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986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Maior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  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  é maior que b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8560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Menor ou igual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  &lt;=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  é menor ou igual a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494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Maior ou igual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  &gt;=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  é maior ou igual a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881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Igual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  ==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  é igual a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911183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Diferente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a  ==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a  é diferente de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628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605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C9D4B1C-7DD9-34B6-F533-AC024309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5369001-BABA-485C-082D-84872A56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Os operadores lógicos permitem a combinação de mais de um teste relacional em uma comparação. Os operadores lógicos retornam um valor TRUE (1) ou FALSE (0).</a:t>
            </a:r>
          </a:p>
          <a:p>
            <a:r>
              <a:rPr lang="pt-BR" dirty="0">
                <a:ea typeface="+mn-lt"/>
                <a:cs typeface="+mn-lt"/>
              </a:rPr>
              <a:t>Os operadores lógicos são: E, OU, NÃO, NÃO-E, NÃO-OU, OU-EXCLUSIVO E NÃO-OU-EXCLUSIVO, porém, durante esse curso , falaremos apenas dos operadores E </a:t>
            </a:r>
            <a:r>
              <a:rPr lang="pt-BR" dirty="0" err="1">
                <a:ea typeface="+mn-lt"/>
                <a:cs typeface="+mn-lt"/>
              </a:rPr>
              <a:t>e</a:t>
            </a:r>
            <a:r>
              <a:rPr lang="pt-BR" dirty="0">
                <a:ea typeface="+mn-lt"/>
                <a:cs typeface="+mn-lt"/>
              </a:rPr>
              <a:t> OU.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311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C350A89-A184-D550-47F5-6D56B733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="" xmlns:a16="http://schemas.microsoft.com/office/drawing/2014/main" id="{BE0343D2-DE3D-F585-1944-F77A04111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987765"/>
              </p:ext>
            </p:extLst>
          </p:nvPr>
        </p:nvGraphicFramePr>
        <p:xfrm>
          <a:off x="703240" y="3188416"/>
          <a:ext cx="10553700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25">
                  <a:extLst>
                    <a:ext uri="{9D8B030D-6E8A-4147-A177-3AD203B41FA5}">
                      <a16:colId xmlns="" xmlns:a16="http://schemas.microsoft.com/office/drawing/2014/main" val="3302631643"/>
                    </a:ext>
                  </a:extLst>
                </a:gridCol>
                <a:gridCol w="2638425">
                  <a:extLst>
                    <a:ext uri="{9D8B030D-6E8A-4147-A177-3AD203B41FA5}">
                      <a16:colId xmlns="" xmlns:a16="http://schemas.microsoft.com/office/drawing/2014/main" val="3255916095"/>
                    </a:ext>
                  </a:extLst>
                </a:gridCol>
                <a:gridCol w="2638425">
                  <a:extLst>
                    <a:ext uri="{9D8B030D-6E8A-4147-A177-3AD203B41FA5}">
                      <a16:colId xmlns="" xmlns:a16="http://schemas.microsoft.com/office/drawing/2014/main" val="110161825"/>
                    </a:ext>
                  </a:extLst>
                </a:gridCol>
                <a:gridCol w="2638425">
                  <a:extLst>
                    <a:ext uri="{9D8B030D-6E8A-4147-A177-3AD203B41FA5}">
                      <a16:colId xmlns="" xmlns:a16="http://schemas.microsoft.com/office/drawing/2014/main" val="28572178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effectLst/>
                        </a:rPr>
                        <a:t>Símbolo</a:t>
                      </a:r>
                      <a:endParaRPr lang="pt-BR" b="1">
                        <a:solidFill>
                          <a:srgbClr val="161616"/>
                        </a:solidFill>
                        <a:effectLst/>
                        <a:latin typeface="inherit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effectLst/>
                        </a:rPr>
                        <a:t>Operação</a:t>
                      </a:r>
                      <a:endParaRPr lang="pt-BR" b="1">
                        <a:solidFill>
                          <a:srgbClr val="161616"/>
                        </a:solidFill>
                        <a:effectLst/>
                        <a:latin typeface="inherit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effectLst/>
                        </a:rPr>
                        <a:t>Exemplo</a:t>
                      </a:r>
                      <a:endParaRPr lang="pt-BR" b="1">
                        <a:solidFill>
                          <a:srgbClr val="161616"/>
                        </a:solidFill>
                        <a:effectLst/>
                        <a:latin typeface="inherit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effectLst/>
                        </a:rPr>
                        <a:t>Descrição</a:t>
                      </a:r>
                      <a:endParaRPr lang="pt-BR" b="1">
                        <a:solidFill>
                          <a:srgbClr val="161616"/>
                        </a:solidFill>
                        <a:effectLst/>
                        <a:latin typeface="inherit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="" xmlns:a16="http://schemas.microsoft.com/office/drawing/2014/main" val="2452002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pt-BR">
                          <a:effectLst/>
                        </a:rPr>
                        <a:t>AND &amp;&amp;</a:t>
                      </a:r>
                      <a:endParaRPr lang="pt-BR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>
                          <a:effectLst/>
                        </a:rPr>
                        <a:t>E</a:t>
                      </a:r>
                      <a:endParaRPr lang="pt-BR" b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>
                          <a:effectLst/>
                        </a:rPr>
                        <a:t>Expr1 $$ expr2</a:t>
                      </a:r>
                      <a:endParaRPr lang="pt-BR" b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>
                          <a:effectLst/>
                        </a:rPr>
                        <a:t>Verdadeira se expr1 e expr2 forem verdadeiras.</a:t>
                      </a:r>
                      <a:endParaRPr lang="pt-BR" b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="" xmlns:a16="http://schemas.microsoft.com/office/drawing/2014/main" val="1379269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pt-BR">
                          <a:effectLst/>
                        </a:rPr>
                        <a:t>OR ||</a:t>
                      </a:r>
                      <a:endParaRPr lang="pt-BR">
                        <a:solidFill>
                          <a:srgbClr val="161616"/>
                        </a:solidFill>
                        <a:effectLst/>
                        <a:latin typeface="inherit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>
                          <a:effectLst/>
                        </a:rPr>
                        <a:t>OR</a:t>
                      </a:r>
                      <a:endParaRPr lang="pt-BR" b="0">
                        <a:solidFill>
                          <a:srgbClr val="161616"/>
                        </a:solidFill>
                        <a:effectLst/>
                        <a:latin typeface="inherit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>
                          <a:effectLst/>
                        </a:rPr>
                        <a:t>Expr1 OR expr2</a:t>
                      </a:r>
                      <a:endParaRPr lang="pt-BR" b="0">
                        <a:solidFill>
                          <a:srgbClr val="161616"/>
                        </a:solidFill>
                        <a:effectLst/>
                        <a:latin typeface="inherit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dirty="0">
                          <a:effectLst/>
                        </a:rPr>
                        <a:t>Verdadeira se expr1 ou expr2 for verdadeira.</a:t>
                      </a:r>
                      <a:endParaRPr lang="pt-BR" b="0" dirty="0">
                        <a:solidFill>
                          <a:srgbClr val="161616"/>
                        </a:solidFill>
                        <a:effectLst/>
                        <a:latin typeface="inherit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="" xmlns:a16="http://schemas.microsoft.com/office/drawing/2014/main" val="2943075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466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A72C999-5450-B884-6BB9-6F8A2A9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– Soma de dois números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="" xmlns:a16="http://schemas.microsoft.com/office/drawing/2014/main" id="{ED39889E-0CBF-2C7F-B2DF-F6C164B56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err="1"/>
              <a:t>Portugol</a:t>
            </a:r>
            <a:endParaRPr lang="pt-BR" b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F6CB28FE-B687-4F06-8A6B-C8758BA8AD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="" xmlns:a16="http://schemas.microsoft.com/office/drawing/2014/main" id="{1E5A19AD-D216-F02C-9586-EF2A84C3E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b="1" dirty="0"/>
              <a:t>Python</a:t>
            </a:r>
          </a:p>
        </p:txBody>
      </p:sp>
      <p:pic>
        <p:nvPicPr>
          <p:cNvPr id="16" name="Imagem 16" descr="Texto&#10;&#10;Descrição gerada automaticamente">
            <a:extLst>
              <a:ext uri="{FF2B5EF4-FFF2-40B4-BE49-F238E27FC236}">
                <a16:creationId xmlns="" xmlns:a16="http://schemas.microsoft.com/office/drawing/2014/main" id="{20CC6CC7-B231-B249-D3A1-D52E7151FE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5626" y="3339739"/>
            <a:ext cx="5198052" cy="1835727"/>
          </a:xfrm>
        </p:spPr>
      </p:pic>
      <p:pic>
        <p:nvPicPr>
          <p:cNvPr id="17" name="Imagem 17" descr="Uma imagem contendo Aplicativo&#10;&#10;Descrição gerada automaticamente">
            <a:extLst>
              <a:ext uri="{FF2B5EF4-FFF2-40B4-BE49-F238E27FC236}">
                <a16:creationId xmlns="" xmlns:a16="http://schemas.microsoft.com/office/drawing/2014/main" id="{7FDAD5B5-C36A-BEE0-F09B-8A58E08AC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09" y="2817669"/>
            <a:ext cx="2597727" cy="371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00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EF6BFEA-5AD9-5EEA-4791-3F5474D6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Exemplo – Soma de dois números com teste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6D3D38F3-8835-B45F-AFE0-831C647D7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1710" y="1883930"/>
            <a:ext cx="5189857" cy="576262"/>
          </a:xfrm>
        </p:spPr>
        <p:txBody>
          <a:bodyPr/>
          <a:lstStyle/>
          <a:p>
            <a:r>
              <a:rPr lang="pt-BR" b="1" dirty="0" err="1"/>
              <a:t>Portugol</a:t>
            </a:r>
            <a:endParaRPr lang="pt-BR" b="1"/>
          </a:p>
        </p:txBody>
      </p:sp>
      <p:pic>
        <p:nvPicPr>
          <p:cNvPr id="8" name="Imagem 8">
            <a:extLst>
              <a:ext uri="{FF2B5EF4-FFF2-40B4-BE49-F238E27FC236}">
                <a16:creationId xmlns="" xmlns:a16="http://schemas.microsoft.com/office/drawing/2014/main" id="{13F333F1-5BD1-4BC8-1D7D-4F721D041D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6952" y="2432484"/>
            <a:ext cx="4575919" cy="4315257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E0D5D012-BD2E-E440-F4A5-E4E1D65F8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1270" y="1883930"/>
            <a:ext cx="5194583" cy="576262"/>
          </a:xfrm>
        </p:spPr>
        <p:txBody>
          <a:bodyPr/>
          <a:lstStyle/>
          <a:p>
            <a:r>
              <a:rPr lang="pt-BR" b="1" dirty="0"/>
              <a:t>Python</a:t>
            </a:r>
          </a:p>
        </p:txBody>
      </p:sp>
      <p:pic>
        <p:nvPicPr>
          <p:cNvPr id="7" name="Imagem 7" descr="Texto&#10;&#10;Descrição gerada automaticamente">
            <a:extLst>
              <a:ext uri="{FF2B5EF4-FFF2-40B4-BE49-F238E27FC236}">
                <a16:creationId xmlns="" xmlns:a16="http://schemas.microsoft.com/office/drawing/2014/main" id="{3CED1BC8-CA0C-2083-A76E-86D137E4977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35879" y="2465605"/>
            <a:ext cx="5372965" cy="2434070"/>
          </a:xfrm>
        </p:spPr>
      </p:pic>
    </p:spTree>
    <p:extLst>
      <p:ext uri="{BB962C8B-B14F-4D97-AF65-F5344CB8AC3E}">
        <p14:creationId xmlns:p14="http://schemas.microsoft.com/office/powerpoint/2010/main" val="155729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69EEBE8-9B87-7D93-ADD7-A8B843EB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44532DEE-1104-D3B5-C846-52AE914D6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pt-BR" dirty="0">
                <a:ea typeface="+mn-lt"/>
                <a:cs typeface="+mn-lt"/>
              </a:rPr>
              <a:t>Faça um programa usando a Linguagem Python para ler um valor (do teclado) e escrever (na tela) o seu antecessor.</a:t>
            </a:r>
            <a:endParaRPr lang="pt-BR"/>
          </a:p>
          <a:p>
            <a:pPr>
              <a:buAutoNum type="arabicPeriod"/>
            </a:pPr>
            <a:r>
              <a:rPr lang="pt-BR" dirty="0">
                <a:ea typeface="+mn-lt"/>
                <a:cs typeface="+mn-lt"/>
              </a:rPr>
              <a:t>Faça um programa usando a Linguagem Python para ler as dimensões de um retângulo (base e altura), calcular e escrever a área do retângulo</a:t>
            </a:r>
          </a:p>
          <a:p>
            <a:pPr>
              <a:buAutoNum type="arabicPeriod"/>
            </a:pPr>
            <a:r>
              <a:rPr lang="pt-BR" dirty="0">
                <a:ea typeface="+mn-lt"/>
                <a:cs typeface="+mn-lt"/>
              </a:rPr>
              <a:t>Faça um programa que converta metros para centímetros. Lembrando que 1m = 100cm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9016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6481011" cy="1876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0FF771-1F02-60C9-3B60-C9272EE1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64" y="503349"/>
            <a:ext cx="4952389" cy="8702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pt-BR" sz="3600" dirty="0" smtClean="0"/>
              <a:t>Proposta:</a:t>
            </a:r>
            <a:br>
              <a:rPr lang="pt-BR" sz="3600" dirty="0" smtClean="0"/>
            </a:br>
            <a:r>
              <a:rPr lang="pt-BR" sz="3600" b="1" dirty="0" smtClean="0"/>
              <a:t>Padaria </a:t>
            </a:r>
            <a:r>
              <a:rPr lang="pt-BR" sz="3600" b="1" dirty="0" err="1" smtClean="0"/>
              <a:t>SuperPão</a:t>
            </a:r>
            <a:endParaRPr lang="pt-BR" sz="3600" b="1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497C270B-F894-E86C-3B84-372A9C4EF40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997700" y="2222500"/>
            <a:ext cx="5194300" cy="3638550"/>
          </a:xfrm>
        </p:spPr>
        <p:txBody>
          <a:bodyPr>
            <a:normAutofit/>
          </a:bodyPr>
          <a:lstStyle/>
          <a:p>
            <a:endParaRPr lang="pt-BR" sz="4000" dirty="0"/>
          </a:p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06062" y="2222500"/>
            <a:ext cx="58920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padaria </a:t>
            </a:r>
            <a:r>
              <a:rPr lang="pt-BR" dirty="0" err="1" smtClean="0"/>
              <a:t>SuperPão</a:t>
            </a:r>
            <a:r>
              <a:rPr lang="pt-BR" dirty="0" smtClean="0"/>
              <a:t> vende </a:t>
            </a:r>
            <a:r>
              <a:rPr lang="pt-BR" dirty="0"/>
              <a:t>certa quantidade de pãezinhos e uma quantidade de broas a cada dia.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Cada </a:t>
            </a:r>
            <a:r>
              <a:rPr lang="pt-BR" dirty="0"/>
              <a:t>pãozinho custa </a:t>
            </a:r>
            <a:r>
              <a:rPr lang="pt-BR" dirty="0" smtClean="0"/>
              <a:t>R$0,50 </a:t>
            </a:r>
            <a:r>
              <a:rPr lang="pt-BR" dirty="0"/>
              <a:t>e a broa custa </a:t>
            </a:r>
            <a:r>
              <a:rPr lang="pt-BR" dirty="0" smtClean="0"/>
              <a:t>R$2,50</a:t>
            </a:r>
            <a:r>
              <a:rPr lang="pt-BR" dirty="0"/>
              <a:t>. Ao final do dia, o dono quer saber quanto arrecadou com a venda de pães e broas (juntos), e quanto deve guardar em uma conta de poupança (10% do total arrecadado). </a:t>
            </a:r>
            <a:endParaRPr lang="pt-BR" dirty="0" smtClean="0"/>
          </a:p>
          <a:p>
            <a:r>
              <a:rPr lang="pt-BR" dirty="0" smtClean="0"/>
              <a:t>Você </a:t>
            </a:r>
            <a:r>
              <a:rPr lang="pt-BR" dirty="0"/>
              <a:t>foi contratado para fazer os cálculos para o dono. </a:t>
            </a:r>
            <a:endParaRPr lang="pt-BR" dirty="0" smtClean="0"/>
          </a:p>
          <a:p>
            <a:r>
              <a:rPr lang="pt-BR" dirty="0" smtClean="0"/>
              <a:t>Com </a:t>
            </a:r>
            <a:r>
              <a:rPr lang="pt-BR" dirty="0"/>
              <a:t>base nestes fatos, construa um </a:t>
            </a:r>
            <a:r>
              <a:rPr lang="pt-BR" dirty="0" smtClean="0"/>
              <a:t>algoritmo em </a:t>
            </a:r>
            <a:r>
              <a:rPr lang="pt-BR" dirty="0" err="1" smtClean="0"/>
              <a:t>python</a:t>
            </a:r>
            <a:r>
              <a:rPr lang="pt-BR" dirty="0" smtClean="0"/>
              <a:t> </a:t>
            </a:r>
            <a:r>
              <a:rPr lang="pt-BR" dirty="0"/>
              <a:t>para ler as quantidades de pães e broas e, depois, calcular os dados solicitados.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6" name="Espaço Reservado para Imagem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3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742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5CE8A50-A2C6-8AE6-580F-6AC6980E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F3FCC9F-C082-4F25-B2A4-CCF82E8C3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pt-BR" b="1" dirty="0">
                <a:ea typeface="+mn-lt"/>
                <a:cs typeface="+mn-lt"/>
              </a:rPr>
              <a:t>Python</a:t>
            </a:r>
            <a:r>
              <a:rPr lang="pt-BR" dirty="0">
                <a:ea typeface="+mn-lt"/>
                <a:cs typeface="+mn-lt"/>
              </a:rPr>
              <a:t> é uma linguagem de programação de alto nível, ou seja, com sintaxe mais simplificada e próxima da linguagem humana, utilizada nas mais diversas aplicações, como desktop, web, servidores e ciência de dados.</a:t>
            </a:r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0610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Referências Bibliográficas</a:t>
            </a:r>
            <a:endParaRPr/>
          </a:p>
        </p:txBody>
      </p:sp>
      <p:sp>
        <p:nvSpPr>
          <p:cNvPr id="555" name="Google Shape;555;p26"/>
          <p:cNvSpPr/>
          <p:nvPr/>
        </p:nvSpPr>
        <p:spPr>
          <a:xfrm>
            <a:off x="810000" y="2672284"/>
            <a:ext cx="10379242" cy="293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BAZILIO, C. Programando na cozinha. Disponível em:  </a:t>
            </a:r>
            <a:r>
              <a:rPr lang="pt-BR" sz="1800" u="sng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https://carlosbazilio.gitbooks.io/programando-na-cozinha/content/pt-br/</a:t>
            </a: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Último acesso em: 02/11/2022.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RAABE, A; ZORZO, A.; BLIKSTEIN, P. (org.). </a:t>
            </a:r>
            <a:r>
              <a:rPr lang="pt-BR" sz="16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Computação na educação básica</a:t>
            </a:r>
            <a:r>
              <a:rPr lang="pt-B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fundamentos e experiências. Porto Alegre: Penso, 2020.336 p.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VILARIM, Gilvan de Oliveira. Algoritmos: Programação para Iniciantes — 3ª Edição. Rio de Janeiro: Editora Ciência, 2017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 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660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901679F-730D-518F-5E94-D6FAB531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de se aprender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2A70B68-A7D6-A8AC-DD2F-7D9F4D019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dirty="0">
                <a:ea typeface="+mn-lt"/>
                <a:cs typeface="+mn-lt"/>
              </a:rPr>
              <a:t>Aprender Python possui diversas vantagens, dentre elas podemos citar as seguintes:</a:t>
            </a:r>
            <a:endParaRPr lang="pt-BR" dirty="0"/>
          </a:p>
          <a:p>
            <a:pPr>
              <a:buFont typeface="Wingdings 2"/>
              <a:buChar char=""/>
            </a:pPr>
            <a:r>
              <a:rPr lang="pt-BR" dirty="0">
                <a:ea typeface="+mn-lt"/>
                <a:cs typeface="+mn-lt"/>
              </a:rPr>
              <a:t>Possui uma grande comunidade;</a:t>
            </a:r>
            <a:endParaRPr lang="pt-BR" dirty="0"/>
          </a:p>
          <a:p>
            <a:pPr>
              <a:buFont typeface="Wingdings 2"/>
              <a:buChar char=""/>
            </a:pPr>
            <a:r>
              <a:rPr lang="pt-BR" dirty="0">
                <a:ea typeface="+mn-lt"/>
                <a:cs typeface="+mn-lt"/>
              </a:rPr>
              <a:t>Multiplataforma;</a:t>
            </a:r>
            <a:endParaRPr lang="pt-BR" dirty="0"/>
          </a:p>
          <a:p>
            <a:pPr>
              <a:buFont typeface="Wingdings 2"/>
              <a:buChar char=""/>
            </a:pPr>
            <a:r>
              <a:rPr lang="pt-BR" dirty="0">
                <a:ea typeface="+mn-lt"/>
                <a:cs typeface="+mn-lt"/>
              </a:rPr>
              <a:t>Possui uma curva de aprendizagem baixa;</a:t>
            </a:r>
            <a:endParaRPr lang="pt-BR" dirty="0"/>
          </a:p>
          <a:p>
            <a:pPr>
              <a:buFont typeface="Wingdings 2"/>
              <a:buChar char=""/>
            </a:pPr>
            <a:r>
              <a:rPr lang="pt-BR" dirty="0">
                <a:ea typeface="+mn-lt"/>
                <a:cs typeface="+mn-lt"/>
              </a:rPr>
              <a:t>Pode ser utilizada em diversos segmentos;</a:t>
            </a:r>
            <a:endParaRPr lang="pt-BR" dirty="0"/>
          </a:p>
          <a:p>
            <a:pPr>
              <a:buFont typeface="Wingdings 2"/>
              <a:buChar char=""/>
            </a:pPr>
            <a:r>
              <a:rPr lang="pt-BR" dirty="0">
                <a:ea typeface="+mn-lt"/>
                <a:cs typeface="+mn-lt"/>
              </a:rPr>
              <a:t>É amplamente utilizado em diversas empresas.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97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D725138-3DC0-F1E7-D0A5-5CF6F278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instalar o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AF2417B-4751-5719-6EFB-F6CEBCD9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 instalação do Python é bastante simples. Tudo começa pelo download, que pode ser feito gratuitamente acessando a página oficial da linguagem.</a:t>
            </a:r>
          </a:p>
          <a:p>
            <a:r>
              <a:rPr lang="pt-BR" dirty="0">
                <a:ea typeface="+mn-lt"/>
                <a:cs typeface="+mn-lt"/>
                <a:hlinkClick r:id="rId2"/>
              </a:rPr>
              <a:t>Python Brasil-Instalando o Python 3 no Windows</a:t>
            </a:r>
            <a:endParaRPr lang="pt-BR" dirty="0"/>
          </a:p>
          <a:p>
            <a:r>
              <a:rPr lang="pt-BR" dirty="0">
                <a:solidFill>
                  <a:srgbClr val="FFFFFF"/>
                </a:solidFill>
              </a:rPr>
              <a:t>Para maior praticidade e entendimento, durante o curso iremos utilizar a IDE Pycharm, porém, existem muitas outras </a:t>
            </a:r>
            <a:r>
              <a:rPr lang="pt-BR" dirty="0" err="1">
                <a:solidFill>
                  <a:srgbClr val="FFFFFF"/>
                </a:solidFill>
              </a:rPr>
              <a:t>IDEs</a:t>
            </a:r>
            <a:r>
              <a:rPr lang="pt-BR" dirty="0">
                <a:solidFill>
                  <a:srgbClr val="FFFFFF"/>
                </a:solidFill>
              </a:rPr>
              <a:t>: </a:t>
            </a:r>
            <a:endParaRPr lang="pt-BR" dirty="0"/>
          </a:p>
          <a:p>
            <a:r>
              <a:rPr lang="pt-BR" dirty="0">
                <a:ea typeface="+mn-lt"/>
                <a:cs typeface="+mn-lt"/>
                <a:hlinkClick r:id="rId3"/>
              </a:rPr>
              <a:t>Baixar PyCharm: o IDE Python da JetBrains para desenvolvedores profissionais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34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DA569CF-C00D-3A30-F08E-D16F40B0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x Portugol - Comandos Básicos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3FD024C-3D1A-8EF3-C295-07A654634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/>
              <a:t>Veja abaixo os alguns comandos traduzidos do pseudocódigo para Python:</a:t>
            </a: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pPr>
              <a:buFont typeface="Courier New" charset="2"/>
              <a:buChar char="o"/>
            </a:pPr>
            <a:r>
              <a:rPr lang="pt-BR" u="sng" dirty="0">
                <a:ea typeface="+mn-lt"/>
                <a:cs typeface="+mn-lt"/>
              </a:rPr>
              <a:t>Escrever</a:t>
            </a:r>
            <a:r>
              <a:rPr lang="pt-BR" dirty="0">
                <a:ea typeface="+mn-lt"/>
                <a:cs typeface="+mn-lt"/>
              </a:rPr>
              <a:t> na Tela: </a:t>
            </a:r>
            <a:r>
              <a:rPr lang="pt-BR" b="1" dirty="0">
                <a:ea typeface="+mn-lt"/>
                <a:cs typeface="+mn-lt"/>
              </a:rPr>
              <a:t>print</a:t>
            </a:r>
            <a:r>
              <a:rPr lang="pt-BR" dirty="0">
                <a:ea typeface="+mn-lt"/>
                <a:cs typeface="+mn-lt"/>
              </a:rPr>
              <a:t> </a:t>
            </a:r>
            <a:endParaRPr lang="pt-BR"/>
          </a:p>
          <a:p>
            <a:pPr>
              <a:buFont typeface="Courier New" charset="2"/>
              <a:buChar char="o"/>
            </a:pPr>
            <a:r>
              <a:rPr lang="pt-BR" u="sng" dirty="0">
                <a:ea typeface="+mn-lt"/>
                <a:cs typeface="+mn-lt"/>
              </a:rPr>
              <a:t>Ler </a:t>
            </a:r>
            <a:r>
              <a:rPr lang="pt-BR" dirty="0">
                <a:ea typeface="+mn-lt"/>
                <a:cs typeface="+mn-lt"/>
              </a:rPr>
              <a:t>do Teclado: </a:t>
            </a:r>
            <a:r>
              <a:rPr lang="pt-BR" b="1" dirty="0">
                <a:ea typeface="+mn-lt"/>
                <a:cs typeface="+mn-lt"/>
              </a:rPr>
              <a:t>input</a:t>
            </a:r>
          </a:p>
          <a:p>
            <a:pPr>
              <a:buFont typeface="Courier New" charset="2"/>
              <a:buChar char="o"/>
            </a:pPr>
            <a:r>
              <a:rPr lang="pt-BR" u="sng" dirty="0"/>
              <a:t>Se / Senão</a:t>
            </a:r>
            <a:r>
              <a:rPr lang="pt-BR" b="1" dirty="0"/>
              <a:t> - </a:t>
            </a:r>
            <a:r>
              <a:rPr lang="pt-BR" b="1" dirty="0" err="1"/>
              <a:t>If</a:t>
            </a:r>
            <a:r>
              <a:rPr lang="pt-BR" b="1" dirty="0"/>
              <a:t>/Else</a:t>
            </a:r>
          </a:p>
          <a:p>
            <a:pPr>
              <a:buFont typeface="Courier New" charset="2"/>
              <a:buChar char="o"/>
            </a:pPr>
            <a:r>
              <a:rPr lang="pt-BR" u="sng" dirty="0"/>
              <a:t>Enquanto –</a:t>
            </a:r>
            <a:r>
              <a:rPr lang="pt-BR" b="1" dirty="0"/>
              <a:t> while</a:t>
            </a:r>
          </a:p>
          <a:p>
            <a:pPr>
              <a:buFont typeface="Courier New" charset="2"/>
              <a:buChar char="o"/>
            </a:pPr>
            <a:r>
              <a:rPr lang="pt-BR" u="sng" dirty="0"/>
              <a:t>Para –</a:t>
            </a:r>
            <a:r>
              <a:rPr lang="pt-BR" b="1" dirty="0"/>
              <a:t> for</a:t>
            </a:r>
          </a:p>
          <a:p>
            <a:pPr>
              <a:buFont typeface="Courier New" charset="2"/>
              <a:buChar char="o"/>
            </a:pPr>
            <a:r>
              <a:rPr lang="pt-BR" u="sng" dirty="0"/>
              <a:t>Faça enquanto</a:t>
            </a:r>
            <a:r>
              <a:rPr lang="pt-BR" b="1" dirty="0"/>
              <a:t> – do while</a:t>
            </a:r>
          </a:p>
        </p:txBody>
      </p:sp>
    </p:spTree>
    <p:extLst>
      <p:ext uri="{BB962C8B-B14F-4D97-AF65-F5344CB8AC3E}">
        <p14:creationId xmlns:p14="http://schemas.microsoft.com/office/powerpoint/2010/main" val="69417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9DC57AD-B326-2C6F-38FE-41C8964E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programa 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914595E1-C6BE-0119-E11F-EF703874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Após instalar o Python , para escrever seu primeiro programa, basta digitar o código :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2400" b="1" dirty="0"/>
              <a:t>Print("Hello Word!!")</a:t>
            </a:r>
          </a:p>
          <a:p>
            <a:pPr marL="0" indent="0" algn="ctr">
              <a:buNone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67821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053DD20-DCB8-E250-D5BD-7E1ADCE3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em Python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DDB96D91-D8BF-0ED2-8B02-E2A3BD72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Python é uma linguagem dinamicamente </a:t>
            </a:r>
            <a:r>
              <a:rPr lang="pt-BR" dirty="0" err="1">
                <a:ea typeface="+mn-lt"/>
                <a:cs typeface="+mn-lt"/>
              </a:rPr>
              <a:t>tipada</a:t>
            </a:r>
            <a:r>
              <a:rPr lang="pt-BR" dirty="0">
                <a:ea typeface="+mn-lt"/>
                <a:cs typeface="+mn-lt"/>
              </a:rPr>
              <a:t>, ou seja, não é necessário declarar o tipo de variável ou fazer </a:t>
            </a:r>
            <a:r>
              <a:rPr lang="pt-BR" i="1" dirty="0">
                <a:ea typeface="+mn-lt"/>
                <a:cs typeface="+mn-lt"/>
              </a:rPr>
              <a:t>casting</a:t>
            </a:r>
            <a:r>
              <a:rPr lang="pt-BR" dirty="0">
                <a:ea typeface="+mn-lt"/>
                <a:cs typeface="+mn-lt"/>
              </a:rPr>
              <a:t> (mudar o tipo de variável), pois o Interpretador se encarrega disso para nós! </a:t>
            </a:r>
            <a:endParaRPr lang="pt-BR" dirty="0" smtClean="0">
              <a:ea typeface="+mn-lt"/>
              <a:cs typeface="+mn-lt"/>
            </a:endParaRPr>
          </a:p>
          <a:p>
            <a:r>
              <a:rPr lang="pt-BR" dirty="0" smtClean="0">
                <a:ea typeface="+mn-lt"/>
                <a:cs typeface="+mn-lt"/>
              </a:rPr>
              <a:t>Isso </a:t>
            </a:r>
            <a:r>
              <a:rPr lang="pt-BR" dirty="0">
                <a:ea typeface="+mn-lt"/>
                <a:cs typeface="+mn-lt"/>
              </a:rPr>
              <a:t>significa também que o tipo da variável poder variar durante a execução do programa.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085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B304571-6E91-F7BE-C84E-24CDDEBE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DDC6F33-3257-CD3C-BAC0-AD6C3CC6A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/>
              <a:t>Existem diversos tipos de dados, </a:t>
            </a:r>
            <a:r>
              <a:rPr lang="pt-BR" dirty="0">
                <a:ea typeface="+mn-lt"/>
                <a:cs typeface="+mn-lt"/>
              </a:rPr>
              <a:t>estes são alguns que você provavelmente encontrará: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7" descr="Interface gráfica do usuário, Aplicativo&#10;&#10;Descrição gerada automaticamente">
            <a:extLst>
              <a:ext uri="{FF2B5EF4-FFF2-40B4-BE49-F238E27FC236}">
                <a16:creationId xmlns="" xmlns:a16="http://schemas.microsoft.com/office/drawing/2014/main" id="{54E45091-FFAB-1EFB-F16C-04627F14F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2" y="2894170"/>
            <a:ext cx="11153953" cy="285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1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057802A-155A-894B-FD5F-4F61558A1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pt-BR" dirty="0"/>
              <a:t>Operadores e expressões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80787F-64B5-69C4-4391-626C0FA65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05" y="2331076"/>
            <a:ext cx="11578107" cy="4430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ea typeface="+mn-lt"/>
                <a:cs typeface="+mn-lt"/>
              </a:rPr>
              <a:t>E</a:t>
            </a:r>
            <a:r>
              <a:rPr lang="pt-BR" sz="2000" b="1" dirty="0" smtClean="0">
                <a:ea typeface="+mn-lt"/>
                <a:cs typeface="+mn-lt"/>
              </a:rPr>
              <a:t>xpressões</a:t>
            </a:r>
            <a:r>
              <a:rPr lang="pt-BR" sz="2000" dirty="0" smtClean="0">
                <a:ea typeface="+mn-lt"/>
                <a:cs typeface="+mn-lt"/>
              </a:rPr>
              <a:t> </a:t>
            </a:r>
            <a:r>
              <a:rPr lang="pt-BR" sz="3200" b="1" dirty="0">
                <a:ea typeface="+mn-lt"/>
                <a:cs typeface="+mn-lt"/>
              </a:rPr>
              <a:t>executam ações específicas</a:t>
            </a:r>
            <a:r>
              <a:rPr lang="pt-BR" sz="2000" dirty="0">
                <a:ea typeface="+mn-lt"/>
                <a:cs typeface="+mn-lt"/>
              </a:rPr>
              <a:t>, baseadas em um operador com um ou dois operandos. </a:t>
            </a:r>
          </a:p>
          <a:p>
            <a:pPr marL="0" indent="0">
              <a:buNone/>
            </a:pPr>
            <a:r>
              <a:rPr lang="pt-BR" sz="2000" dirty="0" smtClean="0">
                <a:ea typeface="+mn-lt"/>
                <a:cs typeface="+mn-lt"/>
              </a:rPr>
              <a:t>A maioria dos comandos de um algoritmo são expressões. </a:t>
            </a:r>
          </a:p>
          <a:p>
            <a:pPr marL="0" indent="0">
              <a:buNone/>
            </a:pPr>
            <a:r>
              <a:rPr lang="pt-BR" sz="2000" dirty="0" smtClean="0">
                <a:ea typeface="+mn-lt"/>
                <a:cs typeface="+mn-lt"/>
              </a:rPr>
              <a:t>Os </a:t>
            </a:r>
            <a:r>
              <a:rPr lang="pt-BR" sz="2000" b="1" dirty="0">
                <a:ea typeface="+mn-lt"/>
                <a:cs typeface="+mn-lt"/>
              </a:rPr>
              <a:t>operadores</a:t>
            </a:r>
            <a:r>
              <a:rPr lang="pt-BR" sz="2000" dirty="0">
                <a:ea typeface="+mn-lt"/>
                <a:cs typeface="+mn-lt"/>
              </a:rPr>
              <a:t> são de </a:t>
            </a:r>
            <a:r>
              <a:rPr lang="pt-BR" sz="2000" dirty="0" smtClean="0">
                <a:ea typeface="+mn-lt"/>
                <a:cs typeface="+mn-lt"/>
              </a:rPr>
              <a:t> </a:t>
            </a:r>
            <a:r>
              <a:rPr lang="pt-BR" sz="3300" b="1" dirty="0" smtClean="0">
                <a:ea typeface="+mn-lt"/>
                <a:cs typeface="+mn-lt"/>
              </a:rPr>
              <a:t>atribuição</a:t>
            </a:r>
            <a:r>
              <a:rPr lang="pt-BR" sz="3300" b="1" dirty="0">
                <a:ea typeface="+mn-lt"/>
                <a:cs typeface="+mn-lt"/>
              </a:rPr>
              <a:t>, </a:t>
            </a:r>
            <a:r>
              <a:rPr lang="pt-BR" sz="3300" b="1" dirty="0" smtClean="0">
                <a:ea typeface="+mn-lt"/>
                <a:cs typeface="+mn-lt"/>
              </a:rPr>
              <a:t>aritméticos</a:t>
            </a:r>
            <a:r>
              <a:rPr lang="pt-BR" sz="3300" b="1" dirty="0">
                <a:ea typeface="+mn-lt"/>
                <a:cs typeface="+mn-lt"/>
              </a:rPr>
              <a:t>, </a:t>
            </a:r>
            <a:r>
              <a:rPr lang="pt-BR" sz="3300" b="1" dirty="0" smtClean="0">
                <a:ea typeface="+mn-lt"/>
                <a:cs typeface="+mn-lt"/>
              </a:rPr>
              <a:t>lógicos </a:t>
            </a:r>
            <a:r>
              <a:rPr lang="pt-BR" sz="3300" b="1" dirty="0">
                <a:ea typeface="+mn-lt"/>
                <a:cs typeface="+mn-lt"/>
              </a:rPr>
              <a:t>e </a:t>
            </a:r>
            <a:endParaRPr lang="pt-BR" sz="3300" b="1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3300" b="1" dirty="0" smtClean="0">
                <a:ea typeface="+mn-lt"/>
                <a:cs typeface="+mn-lt"/>
              </a:rPr>
              <a:t>Relacionais.</a:t>
            </a:r>
          </a:p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Um </a:t>
            </a:r>
            <a:r>
              <a:rPr lang="pt-BR" sz="2000" b="1" dirty="0">
                <a:ea typeface="+mn-lt"/>
                <a:cs typeface="+mn-lt"/>
              </a:rPr>
              <a:t>operando</a:t>
            </a:r>
            <a:r>
              <a:rPr lang="pt-BR" sz="2000" dirty="0">
                <a:ea typeface="+mn-lt"/>
                <a:cs typeface="+mn-lt"/>
              </a:rPr>
              <a:t> pode ser uma </a:t>
            </a:r>
            <a:r>
              <a:rPr lang="pt-BR" sz="3200" b="1" dirty="0">
                <a:ea typeface="+mn-lt"/>
                <a:cs typeface="+mn-lt"/>
              </a:rPr>
              <a:t>constante</a:t>
            </a:r>
            <a:r>
              <a:rPr lang="pt-BR" sz="2000" dirty="0">
                <a:ea typeface="+mn-lt"/>
                <a:cs typeface="+mn-lt"/>
              </a:rPr>
              <a:t>, uma </a:t>
            </a:r>
            <a:r>
              <a:rPr lang="pt-BR" sz="3200" b="1" dirty="0">
                <a:ea typeface="+mn-lt"/>
                <a:cs typeface="+mn-lt"/>
              </a:rPr>
              <a:t>variável</a:t>
            </a:r>
            <a:r>
              <a:rPr lang="pt-BR" sz="3200" dirty="0">
                <a:ea typeface="+mn-lt"/>
                <a:cs typeface="+mn-lt"/>
              </a:rPr>
              <a:t> </a:t>
            </a:r>
            <a:r>
              <a:rPr lang="pt-BR" sz="2000" dirty="0">
                <a:ea typeface="+mn-lt"/>
                <a:cs typeface="+mn-lt"/>
              </a:rPr>
              <a:t>ou um </a:t>
            </a:r>
            <a:r>
              <a:rPr lang="pt-BR" sz="3200" b="1" dirty="0">
                <a:ea typeface="+mn-lt"/>
                <a:cs typeface="+mn-lt"/>
              </a:rPr>
              <a:t>resultado de função</a:t>
            </a:r>
            <a:r>
              <a:rPr lang="pt-BR" sz="2000" dirty="0">
                <a:ea typeface="+mn-lt"/>
                <a:cs typeface="+mn-lt"/>
              </a:rPr>
              <a:t>. </a:t>
            </a:r>
          </a:p>
          <a:p>
            <a:pPr marL="0" indent="0">
              <a:buNone/>
            </a:pPr>
            <a:endParaRPr lang="pt-BR" sz="3300" b="1" dirty="0"/>
          </a:p>
        </p:txBody>
      </p:sp>
    </p:spTree>
    <p:extLst>
      <p:ext uri="{BB962C8B-B14F-4D97-AF65-F5344CB8AC3E}">
        <p14:creationId xmlns:p14="http://schemas.microsoft.com/office/powerpoint/2010/main" val="2081717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52</TotalTime>
  <Words>717</Words>
  <Application>Microsoft Office PowerPoint</Application>
  <PresentationFormat>Widescreen</PresentationFormat>
  <Paragraphs>156</Paragraphs>
  <Slides>20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Century Gothic</vt:lpstr>
      <vt:lpstr>Courier New</vt:lpstr>
      <vt:lpstr>inherit</vt:lpstr>
      <vt:lpstr>Times</vt:lpstr>
      <vt:lpstr>Times New Roman</vt:lpstr>
      <vt:lpstr>Wingdings 2</vt:lpstr>
      <vt:lpstr>Citável</vt:lpstr>
      <vt:lpstr>Codificação da informação e introdução à linguagem Python (operadores básicos)</vt:lpstr>
      <vt:lpstr>Introdução a Python</vt:lpstr>
      <vt:lpstr>Vantagens de se aprender Python</vt:lpstr>
      <vt:lpstr>Como instalar o Python</vt:lpstr>
      <vt:lpstr>Python x Portugol - Comandos Básicos </vt:lpstr>
      <vt:lpstr>Primeiro programa em Python</vt:lpstr>
      <vt:lpstr>Tipos de dados em Python</vt:lpstr>
      <vt:lpstr>Tipos de dados em Python</vt:lpstr>
      <vt:lpstr>Operadores e expressões</vt:lpstr>
      <vt:lpstr>Operador de atribuição </vt:lpstr>
      <vt:lpstr>Operador de atribuição </vt:lpstr>
      <vt:lpstr>Operadores Aritméticos</vt:lpstr>
      <vt:lpstr>Operadores Relacionais comparar valores de variáveis e criar declarações condicionais</vt:lpstr>
      <vt:lpstr>Operadores Lógicos</vt:lpstr>
      <vt:lpstr>Operadores Lógicos</vt:lpstr>
      <vt:lpstr>Exemplo – Soma de dois números</vt:lpstr>
      <vt:lpstr>Exemplo – Soma de dois números com teste</vt:lpstr>
      <vt:lpstr>Exercícios:</vt:lpstr>
      <vt:lpstr>Proposta: Padaria SuperPão</vt:lpstr>
      <vt:lpstr>Referências Bibliográficas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</dc:title>
  <dc:creator>GMRIO</dc:creator>
  <cp:lastModifiedBy>GMRIO</cp:lastModifiedBy>
  <cp:revision>646</cp:revision>
  <dcterms:created xsi:type="dcterms:W3CDTF">2014-08-26T23:49:58Z</dcterms:created>
  <dcterms:modified xsi:type="dcterms:W3CDTF">2022-11-04T11:39:14Z</dcterms:modified>
</cp:coreProperties>
</file>