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8" r:id="rId4"/>
    <p:sldId id="269" r:id="rId5"/>
    <p:sldId id="263" r:id="rId6"/>
    <p:sldId id="272" r:id="rId7"/>
    <p:sldId id="275" r:id="rId8"/>
    <p:sldId id="273" r:id="rId9"/>
    <p:sldId id="271" r:id="rId10"/>
    <p:sldId id="274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1250F-FD52-4D0E-9170-015916D6605B}" v="84" dt="2022-11-04T00:31:47.544"/>
    <p1510:client id="{CAE53406-44FD-4DC1-8D40-79BC0BC95518}" v="1041" dt="2022-11-04T02:21:19.340"/>
    <p1510:client id="{DFEB3544-BB16-4A48-B98A-5FC9396D1700}" v="647" dt="2022-11-02T18:56:17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B0B03E64-01AA-464A-B1F6-15E09A41D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3638F65-D8D1-42C8-AA53-CFC407E513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691D2-08D3-40E3-9606-E56F686FFB48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A9A33684-7AA2-4407-9E97-AB9F3225C4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990634F-99B5-40B5-936A-52EF9B9809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30B9E-B86E-4E7C-B8AD-512BEEE26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1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6E520-9ED7-4160-856D-9D30CBFD4EFC}" type="datetimeFigureOut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5138D-4720-47CC-8521-5B6CDECC4A9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4548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5138D-4720-47CC-8521-5B6CDECC4A9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47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D3696-690A-4BD4-AA3E-D0B98F3DB998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Imagem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FF39B-8C34-4082-9E45-4F2EC717E6AD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BB4FE0-4FDA-43D3-A1A4-574B47FF412A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ítulo 1"/>
          <p:cNvSpPr>
            <a:spLocks noGrp="1"/>
          </p:cNvSpPr>
          <p:nvPr>
            <p:ph type="title" hasCustomPrompt="1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A39CB3-203F-44CC-B74C-51E38A41787E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C4CE25-255F-496B-95FB-3428016C480D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1AAD8-55F0-4233-92F9-E3DDB36B5179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4760B7-375F-4C97-B209-349C18D669AF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C7576-943F-43CA-9B14-0D4EEDFC7B42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99A45-4781-441A-B57E-00F0F9BA52C0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A168F-61C5-4E19-8334-7A690452121D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69FB2-91AC-4A66-8A44-F314465C42B6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478D87-33DE-4F55-8923-5C3E4D10810B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B0EE1-A41B-4C2E-8E4B-6E9A3EE78C15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Imagem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1D1066A9-FF68-4E2A-BC73-A238E6684323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6B48029A-EC86-433A-B2DE-78BB29AC5119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progressivo.net/2018/02/Operadores-logicos-AND-OR-NOT.html" TargetMode="External"/><Relationship Id="rId2" Type="http://schemas.openxmlformats.org/officeDocument/2006/relationships/hyperlink" Target="https://pythonacademy.com.br/blog/estruturas-condicionais-no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media.com.br/estruturas-de-condicao-em-python/3715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b="0" dirty="0">
                <a:ea typeface="+mj-lt"/>
                <a:cs typeface="+mj-lt"/>
              </a:rPr>
              <a:t>Introdução à lógica e algoritmos com sequências condicionais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100" dirty="0"/>
              <a:t>Oficina de programação para o ensino médio </a:t>
            </a:r>
          </a:p>
          <a:p>
            <a:r>
              <a:rPr lang="pt-BR" sz="2100" dirty="0"/>
              <a:t>Safira Soares &amp; Igor Novaes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B621CE-643D-A51F-578D-C89F89BC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A92096E-A56E-167D-B750-4314C6E86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  <a:hlinkClick r:id="rId2"/>
              </a:rPr>
              <a:t>If/Elif/Else: as Estuturas Condicionais do Python (pythonacademy.com.br)</a:t>
            </a:r>
            <a:endParaRPr lang="pt-BR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  <a:hlinkClick r:id="rId3"/>
              </a:rPr>
              <a:t>Operadores Lógicos - AND, OR e NOT - Python Progressivo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  <a:hlinkClick r:id="rId4"/>
              </a:rPr>
              <a:t>Estruturas de condição em Python (devmedia.com.br)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6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E446B7E6-8568-417F-959E-DB3D1E70F6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564147-DCDB-0495-35AA-53967D05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Estruturas condicionais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54740D4-00EE-D3A1-AAFC-789B211FD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82" y="5194583"/>
            <a:ext cx="4961535" cy="7856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 err="1">
                <a:ea typeface="+mn-lt"/>
                <a:cs typeface="+mn-lt"/>
              </a:rPr>
              <a:t>Estruturas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condicionais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são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artifícios</a:t>
            </a:r>
            <a:r>
              <a:rPr lang="en-US" sz="1700" dirty="0">
                <a:ea typeface="+mn-lt"/>
                <a:cs typeface="+mn-lt"/>
              </a:rPr>
              <a:t> das </a:t>
            </a:r>
            <a:r>
              <a:rPr lang="en-US" sz="1700" dirty="0" err="1">
                <a:ea typeface="+mn-lt"/>
                <a:cs typeface="+mn-lt"/>
              </a:rPr>
              <a:t>linguagens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programação</a:t>
            </a:r>
            <a:r>
              <a:rPr lang="en-US" sz="1700" dirty="0">
                <a:ea typeface="+mn-lt"/>
                <a:cs typeface="+mn-lt"/>
              </a:rPr>
              <a:t> para </a:t>
            </a:r>
            <a:r>
              <a:rPr lang="en-US" sz="2000" b="1" dirty="0" err="1">
                <a:ea typeface="+mn-lt"/>
                <a:cs typeface="+mn-lt"/>
              </a:rPr>
              <a:t>determinar</a:t>
            </a:r>
            <a:r>
              <a:rPr lang="en-US" sz="2000" b="1" dirty="0">
                <a:ea typeface="+mn-lt"/>
                <a:cs typeface="+mn-lt"/>
              </a:rPr>
              <a:t> qual </a:t>
            </a:r>
            <a:r>
              <a:rPr lang="en-US" sz="2000" b="1" dirty="0" err="1">
                <a:ea typeface="+mn-lt"/>
                <a:cs typeface="+mn-lt"/>
              </a:rPr>
              <a:t>bloco</a:t>
            </a:r>
            <a:r>
              <a:rPr lang="en-US" sz="2000" b="1" dirty="0">
                <a:ea typeface="+mn-lt"/>
                <a:cs typeface="+mn-lt"/>
              </a:rPr>
              <a:t> de </a:t>
            </a:r>
            <a:r>
              <a:rPr lang="en-US" sz="2000" b="1" dirty="0" err="1">
                <a:ea typeface="+mn-lt"/>
                <a:cs typeface="+mn-lt"/>
              </a:rPr>
              <a:t>código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será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executado</a:t>
            </a:r>
            <a:r>
              <a:rPr lang="en-US" sz="2000" b="1" dirty="0">
                <a:ea typeface="+mn-lt"/>
                <a:cs typeface="+mn-lt"/>
              </a:rPr>
              <a:t> a </a:t>
            </a:r>
            <a:r>
              <a:rPr lang="en-US" sz="2000" b="1" dirty="0" err="1">
                <a:ea typeface="+mn-lt"/>
                <a:cs typeface="+mn-lt"/>
              </a:rPr>
              <a:t>partir</a:t>
            </a:r>
            <a:r>
              <a:rPr lang="en-US" sz="2000" b="1" dirty="0">
                <a:ea typeface="+mn-lt"/>
                <a:cs typeface="+mn-lt"/>
              </a:rPr>
              <a:t> de </a:t>
            </a:r>
            <a:r>
              <a:rPr lang="en-US" sz="2000" b="1" dirty="0" err="1">
                <a:ea typeface="+mn-lt"/>
                <a:cs typeface="+mn-lt"/>
              </a:rPr>
              <a:t>uma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determinada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condição</a:t>
            </a:r>
            <a:endParaRPr lang="pt-BR" sz="2000" b="1"/>
          </a:p>
        </p:txBody>
      </p:sp>
      <p:pic>
        <p:nvPicPr>
          <p:cNvPr id="4" name="Imagem 4" descr="Uma imagem contendo vestuário&#10;&#10;Descrição gerada automaticamente">
            <a:extLst>
              <a:ext uri="{FF2B5EF4-FFF2-40B4-BE49-F238E27FC236}">
                <a16:creationId xmlns:a16="http://schemas.microsoft.com/office/drawing/2014/main" xmlns="" id="{A3A81B5D-3685-DE8C-DAED-66DF78192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5" r="6830" b="3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2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F08A61-E452-E3E6-C9D4-31CB509E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pt-BR" dirty="0"/>
              <a:t>Estruturas condicionais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1A23B74-B6B4-2DBA-3F8C-5FC19D95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Uma </a:t>
            </a:r>
            <a:r>
              <a:rPr lang="pt-BR" sz="2400" b="1" dirty="0">
                <a:ea typeface="+mn-lt"/>
                <a:cs typeface="+mn-lt"/>
              </a:rPr>
              <a:t>condição</a:t>
            </a:r>
            <a:r>
              <a:rPr lang="pt-BR" sz="2400" dirty="0">
                <a:ea typeface="+mn-lt"/>
                <a:cs typeface="+mn-lt"/>
              </a:rPr>
              <a:t> </a:t>
            </a:r>
            <a:r>
              <a:rPr lang="pt-BR" dirty="0">
                <a:ea typeface="+mn-lt"/>
                <a:cs typeface="+mn-lt"/>
              </a:rPr>
              <a:t> é definida como uma expressão que pode ser </a:t>
            </a:r>
            <a:r>
              <a:rPr lang="pt-BR" sz="2400" b="1" dirty="0">
                <a:solidFill>
                  <a:srgbClr val="00B050"/>
                </a:solidFill>
                <a:ea typeface="+mn-lt"/>
                <a:cs typeface="+mn-lt"/>
              </a:rPr>
              <a:t>verdadeira</a:t>
            </a:r>
            <a:r>
              <a:rPr lang="pt-BR" sz="2400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pt-BR" dirty="0">
                <a:ea typeface="+mn-lt"/>
                <a:cs typeface="+mn-lt"/>
              </a:rPr>
              <a:t>ou</a:t>
            </a:r>
            <a:r>
              <a:rPr lang="pt-BR" sz="24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pt-BR" sz="2400" b="1" dirty="0">
                <a:solidFill>
                  <a:srgbClr val="FF0000"/>
                </a:solidFill>
                <a:ea typeface="+mn-lt"/>
                <a:cs typeface="+mn-lt"/>
              </a:rPr>
              <a:t>falsa</a:t>
            </a:r>
            <a:r>
              <a:rPr lang="pt-BR" sz="2400" dirty="0">
                <a:ea typeface="+mn-lt"/>
                <a:cs typeface="+mn-lt"/>
              </a:rPr>
              <a:t>.</a:t>
            </a:r>
            <a:endParaRPr lang="pt-BR" dirty="0"/>
          </a:p>
        </p:txBody>
      </p:sp>
      <p:pic>
        <p:nvPicPr>
          <p:cNvPr id="4" name="Imagem 4" descr="Forma, Seta&#10;&#10;Descrição gerada automaticamente">
            <a:extLst>
              <a:ext uri="{FF2B5EF4-FFF2-40B4-BE49-F238E27FC236}">
                <a16:creationId xmlns:a16="http://schemas.microsoft.com/office/drawing/2014/main" xmlns="" id="{A9F4B3EB-0831-8752-8DC9-723C6A4B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833" y="2413000"/>
            <a:ext cx="468938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6538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A1DFCBE5-52C1-48A9-89CF-E7D68CCA1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06AB74CA-E76D-4922-91FE-A4AAF0487C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915E55-D52E-CF31-E4B5-1EF821F7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if/else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xmlns="" id="{413342BF-3A46-00C5-A19F-EA2BA38A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454" y="470256"/>
            <a:ext cx="4078666" cy="287546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9F67CCF-DB8C-7693-DEAC-AFCAB07AC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Como já visto anteriormente , o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sz="2000" b="1" dirty="0" err="1">
                <a:solidFill>
                  <a:srgbClr val="FFFFFF"/>
                </a:solidFill>
                <a:ea typeface="+mn-lt"/>
                <a:cs typeface="+mn-lt"/>
              </a:rPr>
              <a:t>if</a:t>
            </a:r>
            <a:r>
              <a:rPr lang="pt-BR" sz="2000" b="1" dirty="0">
                <a:solidFill>
                  <a:srgbClr val="FFFFFF"/>
                </a:solidFill>
                <a:ea typeface="+mn-lt"/>
                <a:cs typeface="+mn-lt"/>
              </a:rPr>
              <a:t> e o </a:t>
            </a:r>
            <a:r>
              <a:rPr lang="pt-BR" sz="2000" b="1" dirty="0" err="1">
                <a:solidFill>
                  <a:srgbClr val="FFFFFF"/>
                </a:solidFill>
                <a:ea typeface="+mn-lt"/>
                <a:cs typeface="+mn-lt"/>
              </a:rPr>
              <a:t>else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são comandos que </a:t>
            </a:r>
            <a:r>
              <a:rPr lang="pt-BR" sz="2400" b="1" dirty="0">
                <a:solidFill>
                  <a:srgbClr val="FFFFFF"/>
                </a:solidFill>
                <a:ea typeface="+mn-lt"/>
                <a:cs typeface="+mn-lt"/>
              </a:rPr>
              <a:t>Verificam determinada condição.</a:t>
            </a:r>
          </a:p>
          <a:p>
            <a:pPr marL="0" indent="0">
              <a:buNone/>
            </a:pPr>
            <a:endParaRPr lang="pt-BR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>
              <a:solidFill>
                <a:srgbClr val="FFFFFF"/>
              </a:solidFill>
            </a:endParaRPr>
          </a:p>
        </p:txBody>
      </p:sp>
      <p:pic>
        <p:nvPicPr>
          <p:cNvPr id="7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xmlns="" id="{17C353CE-FF97-F4A0-99FD-61EE32D07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4" y="1434229"/>
            <a:ext cx="6294408" cy="13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7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6564DE-AB6D-1805-7193-65937A8D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 – Imprimir números pares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A2FFF21-1A0D-CA22-6829-384E9B5A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Imprimindo a quantidade de números pares de 0 até 100, utilizando estrutura de repetição e estruturas condicionais juntas.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xmlns="" id="{FB56F442-6D04-9B5D-3EDF-7734A875E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9" y="3152727"/>
            <a:ext cx="6797614" cy="28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7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xmlns="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59835D-6B5F-BB56-860B-CF5C998B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pt-BR" sz="3200">
                <a:solidFill>
                  <a:srgbClr val="FFFFFF"/>
                </a:solidFill>
              </a:rPr>
              <a:t>If / else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FC24C01-175C-9127-D134-3E7EBDF53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rgbClr val="FFFFFF"/>
                </a:solidFill>
                <a:ea typeface="+mn-lt"/>
                <a:cs typeface="+mn-lt"/>
              </a:rPr>
              <a:t>O </a:t>
            </a:r>
            <a:r>
              <a:rPr lang="pt-BR" sz="2400" b="1" dirty="0" err="1">
                <a:solidFill>
                  <a:srgbClr val="FFFFFF"/>
                </a:solidFill>
                <a:latin typeface="Consolas"/>
              </a:rPr>
              <a:t>if</a:t>
            </a:r>
            <a:r>
              <a:rPr lang="pt-BR" sz="2400" b="1" dirty="0">
                <a:solidFill>
                  <a:srgbClr val="FFFFFF"/>
                </a:solidFill>
                <a:latin typeface="Consolas"/>
              </a:rPr>
              <a:t>/</a:t>
            </a:r>
            <a:r>
              <a:rPr lang="pt-BR" sz="2400" b="1" dirty="0" err="1">
                <a:solidFill>
                  <a:srgbClr val="FFFFFF"/>
                </a:solidFill>
                <a:latin typeface="Consolas"/>
              </a:rPr>
              <a:t>else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 irá testar caso a </a:t>
            </a:r>
            <a:r>
              <a:rPr lang="pt-BR" sz="2000" b="1" dirty="0">
                <a:solidFill>
                  <a:srgbClr val="FFFFFF"/>
                </a:solidFill>
                <a:ea typeface="+mn-lt"/>
                <a:cs typeface="+mn-lt"/>
              </a:rPr>
              <a:t>condição seja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verdadeira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pt-BR" b="1" dirty="0">
                <a:solidFill>
                  <a:srgbClr val="FFFFFF"/>
                </a:solidFill>
                <a:ea typeface="+mn-lt"/>
                <a:cs typeface="+mn-lt"/>
              </a:rPr>
              <a:t>executar uma determinada ação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ou caso a</a:t>
            </a:r>
            <a:r>
              <a:rPr lang="pt-BR" b="1" dirty="0">
                <a:solidFill>
                  <a:srgbClr val="FF0000"/>
                </a:solidFill>
                <a:ea typeface="+mn-lt"/>
                <a:cs typeface="+mn-lt"/>
              </a:rPr>
              <a:t> mesma não seja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b="1" dirty="0">
                <a:solidFill>
                  <a:srgbClr val="FFFFFF"/>
                </a:solidFill>
                <a:ea typeface="+mn-lt"/>
                <a:cs typeface="+mn-lt"/>
              </a:rPr>
              <a:t>executar outra.</a:t>
            </a: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xmlns="" id="{F576E8F6-063A-8114-351B-0A4D631B4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2133961"/>
            <a:ext cx="6267743" cy="229143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54086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4868B3-129F-5A4C-599C-CA9E2C09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/</a:t>
            </a:r>
            <a:r>
              <a:rPr lang="pt-BR" dirty="0" err="1"/>
              <a:t>else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xmlns="" id="{3AB594AE-C3B7-E4C9-A0F8-21F660E8F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995" y="3552342"/>
            <a:ext cx="7489705" cy="235662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308C2C52-62E7-21EE-F61C-84F7536C026D}"/>
              </a:ext>
            </a:extLst>
          </p:cNvPr>
          <p:cNvSpPr txBox="1"/>
          <p:nvPr/>
        </p:nvSpPr>
        <p:spPr>
          <a:xfrm>
            <a:off x="1291865" y="2343809"/>
            <a:ext cx="101013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Uma conceito muito importante para se trabalhar com condições em Python é entender o conceito dos o</a:t>
            </a:r>
            <a:r>
              <a:rPr lang="pt-BR" b="1" dirty="0">
                <a:ea typeface="+mn-lt"/>
                <a:cs typeface="+mn-lt"/>
              </a:rPr>
              <a:t>peradores , </a:t>
            </a:r>
            <a:r>
              <a:rPr lang="pt-BR" dirty="0">
                <a:ea typeface="+mn-lt"/>
                <a:cs typeface="+mn-lt"/>
              </a:rPr>
              <a:t>um dos operadores mais utilizados é o operador </a:t>
            </a:r>
            <a:r>
              <a:rPr lang="pt-BR" b="1" dirty="0" err="1">
                <a:ea typeface="+mn-lt"/>
                <a:cs typeface="+mn-lt"/>
              </a:rPr>
              <a:t>not</a:t>
            </a:r>
            <a:r>
              <a:rPr lang="pt-BR" dirty="0">
                <a:ea typeface="+mn-lt"/>
                <a:cs typeface="+mn-lt"/>
              </a:rPr>
              <a:t> que retorna  Falso se o resultado for verdadeiro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05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A1DFCBE5-52C1-48A9-89CF-E7D68CCA1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06AB74CA-E76D-4922-91FE-A4AAF0487C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92A250-A958-0AE9-7AEE-740D7194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if…elif…else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xmlns="" id="{0AB0A78B-1C0F-EF7E-35D3-32814F73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578131"/>
            <a:ext cx="5196897" cy="2688464"/>
          </a:xfrm>
          <a:prstGeom prst="rect">
            <a:avLst/>
          </a:prstGeom>
        </p:spPr>
      </p:pic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xmlns="" id="{DB75DF6E-6A50-E420-886F-65FB1C8BE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869" y="211464"/>
            <a:ext cx="3880629" cy="314862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D01D47A-7F84-380A-2AA0-2503BD6B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O uso de </a:t>
            </a:r>
            <a:r>
              <a:rPr lang="pt-BR" dirty="0" err="1">
                <a:solidFill>
                  <a:srgbClr val="FFFFFF"/>
                </a:solidFill>
                <a:latin typeface="Consolas"/>
              </a:rPr>
              <a:t>if</a:t>
            </a:r>
            <a:r>
              <a:rPr lang="pt-BR" dirty="0">
                <a:solidFill>
                  <a:srgbClr val="FFFFFF"/>
                </a:solidFill>
                <a:latin typeface="Consolas"/>
              </a:rPr>
              <a:t>/</a:t>
            </a:r>
            <a:r>
              <a:rPr lang="pt-BR" dirty="0" err="1">
                <a:solidFill>
                  <a:srgbClr val="FFFFFF"/>
                </a:solidFill>
                <a:latin typeface="Consolas"/>
              </a:rPr>
              <a:t>elif</a:t>
            </a:r>
            <a:r>
              <a:rPr lang="pt-BR" dirty="0">
                <a:solidFill>
                  <a:srgbClr val="FFFFFF"/>
                </a:solidFill>
                <a:latin typeface="Consolas"/>
              </a:rPr>
              <a:t>/</a:t>
            </a:r>
            <a:r>
              <a:rPr lang="pt-BR" dirty="0" err="1">
                <a:solidFill>
                  <a:srgbClr val="FFFFFF"/>
                </a:solidFill>
                <a:latin typeface="Consolas"/>
              </a:rPr>
              <a:t>else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 serve para </a:t>
            </a:r>
            <a:r>
              <a:rPr lang="pt-BR" sz="2000" b="1" dirty="0">
                <a:solidFill>
                  <a:srgbClr val="FFFFFF"/>
                </a:solidFill>
                <a:ea typeface="+mn-lt"/>
                <a:cs typeface="+mn-lt"/>
              </a:rPr>
              <a:t>quando mais de uma condição precisar ser verificada</a:t>
            </a:r>
          </a:p>
          <a:p>
            <a:pPr marL="0" indent="0">
              <a:buNone/>
            </a:pPr>
            <a:endParaRPr lang="pt-BR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114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xmlns="" id="{1957890B-E191-AAF1-7270-2857831C3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6" t="909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28F489B8-B6E6-485E-9CB6-3C90A4D841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5406897" y="336390"/>
            <a:ext cx="6332416" cy="5838454"/>
          </a:xfrm>
          <a:custGeom>
            <a:avLst/>
            <a:gdLst/>
            <a:ahLst/>
            <a:cxnLst/>
            <a:rect l="l" t="t" r="r" b="b"/>
            <a:pathLst>
              <a:path w="6332416" h="5838454">
                <a:moveTo>
                  <a:pt x="63624" y="0"/>
                </a:moveTo>
                <a:lnTo>
                  <a:pt x="82337" y="0"/>
                </a:lnTo>
                <a:lnTo>
                  <a:pt x="6250080" y="0"/>
                </a:lnTo>
                <a:lnTo>
                  <a:pt x="6268793" y="0"/>
                </a:lnTo>
                <a:lnTo>
                  <a:pt x="6283763" y="5614"/>
                </a:lnTo>
                <a:lnTo>
                  <a:pt x="6294991" y="11228"/>
                </a:lnTo>
                <a:lnTo>
                  <a:pt x="6309961" y="16842"/>
                </a:lnTo>
                <a:lnTo>
                  <a:pt x="6317446" y="28069"/>
                </a:lnTo>
                <a:lnTo>
                  <a:pt x="6324931" y="36490"/>
                </a:lnTo>
                <a:lnTo>
                  <a:pt x="6332416" y="47718"/>
                </a:lnTo>
                <a:lnTo>
                  <a:pt x="6332416" y="61752"/>
                </a:lnTo>
                <a:lnTo>
                  <a:pt x="6332416" y="2646984"/>
                </a:lnTo>
                <a:lnTo>
                  <a:pt x="6332416" y="2661018"/>
                </a:lnTo>
                <a:lnTo>
                  <a:pt x="6332416" y="2913585"/>
                </a:lnTo>
                <a:lnTo>
                  <a:pt x="6332416" y="2927620"/>
                </a:lnTo>
                <a:lnTo>
                  <a:pt x="6332416" y="5512851"/>
                </a:lnTo>
                <a:lnTo>
                  <a:pt x="6332416" y="5526886"/>
                </a:lnTo>
                <a:lnTo>
                  <a:pt x="6324931" y="5538114"/>
                </a:lnTo>
                <a:lnTo>
                  <a:pt x="6317446" y="5546534"/>
                </a:lnTo>
                <a:lnTo>
                  <a:pt x="6309961" y="5557762"/>
                </a:lnTo>
                <a:lnTo>
                  <a:pt x="6294991" y="5563376"/>
                </a:lnTo>
                <a:lnTo>
                  <a:pt x="6283763" y="5568990"/>
                </a:lnTo>
                <a:lnTo>
                  <a:pt x="6268793" y="5574604"/>
                </a:lnTo>
                <a:lnTo>
                  <a:pt x="6250080" y="5574604"/>
                </a:lnTo>
                <a:lnTo>
                  <a:pt x="1657955" y="5574604"/>
                </a:lnTo>
                <a:lnTo>
                  <a:pt x="1328610" y="5821613"/>
                </a:lnTo>
                <a:lnTo>
                  <a:pt x="1317382" y="5827227"/>
                </a:lnTo>
                <a:lnTo>
                  <a:pt x="1302412" y="5832840"/>
                </a:lnTo>
                <a:lnTo>
                  <a:pt x="1287442" y="5838454"/>
                </a:lnTo>
                <a:lnTo>
                  <a:pt x="1272472" y="5838454"/>
                </a:lnTo>
                <a:lnTo>
                  <a:pt x="1257501" y="5838454"/>
                </a:lnTo>
                <a:lnTo>
                  <a:pt x="1242531" y="5832840"/>
                </a:lnTo>
                <a:lnTo>
                  <a:pt x="1227561" y="5827227"/>
                </a:lnTo>
                <a:lnTo>
                  <a:pt x="1216333" y="5821613"/>
                </a:lnTo>
                <a:lnTo>
                  <a:pt x="886988" y="5574604"/>
                </a:lnTo>
                <a:lnTo>
                  <a:pt x="82337" y="5574604"/>
                </a:lnTo>
                <a:lnTo>
                  <a:pt x="63624" y="5574604"/>
                </a:lnTo>
                <a:lnTo>
                  <a:pt x="48654" y="5568990"/>
                </a:lnTo>
                <a:lnTo>
                  <a:pt x="37426" y="5563376"/>
                </a:lnTo>
                <a:lnTo>
                  <a:pt x="22456" y="5557762"/>
                </a:lnTo>
                <a:lnTo>
                  <a:pt x="14971" y="5546534"/>
                </a:lnTo>
                <a:lnTo>
                  <a:pt x="7485" y="5538114"/>
                </a:lnTo>
                <a:lnTo>
                  <a:pt x="0" y="5526886"/>
                </a:lnTo>
                <a:lnTo>
                  <a:pt x="0" y="5512851"/>
                </a:lnTo>
                <a:lnTo>
                  <a:pt x="0" y="2927620"/>
                </a:lnTo>
                <a:lnTo>
                  <a:pt x="0" y="2913585"/>
                </a:lnTo>
                <a:lnTo>
                  <a:pt x="0" y="2661018"/>
                </a:lnTo>
                <a:lnTo>
                  <a:pt x="0" y="2646984"/>
                </a:lnTo>
                <a:lnTo>
                  <a:pt x="0" y="61752"/>
                </a:lnTo>
                <a:lnTo>
                  <a:pt x="0" y="47718"/>
                </a:lnTo>
                <a:lnTo>
                  <a:pt x="7485" y="36490"/>
                </a:lnTo>
                <a:lnTo>
                  <a:pt x="14971" y="28069"/>
                </a:lnTo>
                <a:lnTo>
                  <a:pt x="22456" y="16842"/>
                </a:lnTo>
                <a:lnTo>
                  <a:pt x="37426" y="11228"/>
                </a:lnTo>
                <a:lnTo>
                  <a:pt x="48654" y="56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169232-4787-F151-B40D-771DEC97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109" y="62460"/>
            <a:ext cx="5706532" cy="1354667"/>
          </a:xfrm>
        </p:spPr>
        <p:txBody>
          <a:bodyPr>
            <a:normAutofit/>
          </a:bodyPr>
          <a:lstStyle/>
          <a:p>
            <a:r>
              <a:rPr lang="pt-BR" dirty="0"/>
              <a:t>Desafio: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EF0F55-9B60-EE42-C616-4BBE7F90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3467" y="1426554"/>
            <a:ext cx="5706533" cy="418684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dirty="0">
                <a:ea typeface="+mn-lt"/>
                <a:cs typeface="+mn-lt"/>
              </a:rPr>
              <a:t>Qual sua</a:t>
            </a:r>
            <a:r>
              <a:rPr lang="pt-BR" b="1" dirty="0">
                <a:ea typeface="+mn-lt"/>
                <a:cs typeface="+mn-lt"/>
              </a:rPr>
              <a:t> comida</a:t>
            </a:r>
            <a:r>
              <a:rPr lang="pt-BR" dirty="0">
                <a:ea typeface="+mn-lt"/>
                <a:cs typeface="+mn-lt"/>
              </a:rPr>
              <a:t> favorita</a:t>
            </a:r>
            <a:r>
              <a:rPr lang="pt-BR" b="1" dirty="0">
                <a:ea typeface="+mn-lt"/>
                <a:cs typeface="+mn-lt"/>
              </a:rPr>
              <a:t> ?</a:t>
            </a:r>
            <a:endParaRPr lang="pt-BR" b="1" dirty="0"/>
          </a:p>
          <a:p>
            <a:pPr marL="0" indent="0">
              <a:lnSpc>
                <a:spcPct val="90000"/>
              </a:lnSpc>
              <a:buNone/>
            </a:pPr>
            <a:r>
              <a:rPr lang="pt-BR" dirty="0">
                <a:ea typeface="+mn-lt"/>
                <a:cs typeface="+mn-lt"/>
              </a:rPr>
              <a:t>Qual sua </a:t>
            </a:r>
            <a:r>
              <a:rPr lang="pt-BR" b="1" dirty="0">
                <a:ea typeface="+mn-lt"/>
                <a:cs typeface="+mn-lt"/>
              </a:rPr>
              <a:t>cor</a:t>
            </a:r>
            <a:r>
              <a:rPr lang="pt-BR" dirty="0">
                <a:ea typeface="+mn-lt"/>
                <a:cs typeface="+mn-lt"/>
              </a:rPr>
              <a:t> favorita </a:t>
            </a:r>
            <a:r>
              <a:rPr lang="pt-BR" b="1" dirty="0">
                <a:ea typeface="+mn-lt"/>
                <a:cs typeface="+mn-lt"/>
              </a:rPr>
              <a:t>? </a:t>
            </a:r>
            <a:endParaRPr lang="pt-BR" b="1" dirty="0"/>
          </a:p>
          <a:p>
            <a:pPr marL="0" indent="0">
              <a:lnSpc>
                <a:spcPct val="90000"/>
              </a:lnSpc>
              <a:buNone/>
            </a:pPr>
            <a:r>
              <a:rPr lang="pt-BR" dirty="0">
                <a:ea typeface="+mn-lt"/>
                <a:cs typeface="+mn-lt"/>
              </a:rPr>
              <a:t>Prefere </a:t>
            </a:r>
            <a:r>
              <a:rPr lang="pt-BR" b="1" dirty="0">
                <a:ea typeface="+mn-lt"/>
                <a:cs typeface="+mn-lt"/>
              </a:rPr>
              <a:t>gato ou cachorro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b="1" dirty="0">
                <a:ea typeface="+mn-lt"/>
                <a:cs typeface="+mn-lt"/>
              </a:rPr>
              <a:t>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dirty="0">
                <a:ea typeface="+mn-lt"/>
                <a:cs typeface="+mn-lt"/>
              </a:rPr>
              <a:t>Prefere </a:t>
            </a:r>
            <a:r>
              <a:rPr lang="pt-BR" b="1" dirty="0">
                <a:ea typeface="+mn-lt"/>
                <a:cs typeface="+mn-lt"/>
              </a:rPr>
              <a:t>doce ou salgado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b="1" dirty="0">
                <a:ea typeface="+mn-lt"/>
                <a:cs typeface="+mn-lt"/>
              </a:rPr>
              <a:t>?</a:t>
            </a:r>
            <a:endParaRPr lang="pt-BR" b="1" dirty="0"/>
          </a:p>
          <a:p>
            <a:pPr marL="0" indent="0">
              <a:lnSpc>
                <a:spcPct val="90000"/>
              </a:lnSpc>
              <a:buNone/>
            </a:pPr>
            <a:endParaRPr lang="pt-BR" sz="2000" dirty="0"/>
          </a:p>
          <a:p>
            <a:pPr marL="0" indent="0">
              <a:lnSpc>
                <a:spcPct val="90000"/>
              </a:lnSpc>
              <a:buNone/>
            </a:pPr>
            <a:r>
              <a:rPr lang="pt-BR" sz="2000" dirty="0"/>
              <a:t>Faça um algoritmo que receba como entrada as respostas para as  perguntas acima </a:t>
            </a:r>
            <a:r>
              <a:rPr lang="pt-BR" sz="2000" b="1" dirty="0"/>
              <a:t>sobre você</a:t>
            </a:r>
            <a:r>
              <a:rPr lang="pt-BR" sz="2000" dirty="0"/>
              <a:t> , peça aos seus amigos para responderem e a cada resposta certa </a:t>
            </a:r>
            <a:r>
              <a:rPr lang="pt-BR" sz="2000" b="1" dirty="0"/>
              <a:t>acrescente 10 pontos :</a:t>
            </a:r>
          </a:p>
          <a:p>
            <a:pPr marL="0" indent="0">
              <a:lnSpc>
                <a:spcPct val="90000"/>
              </a:lnSpc>
              <a:buNone/>
            </a:pPr>
            <a:endParaRPr lang="pt-BR" sz="2400" b="1" dirty="0"/>
          </a:p>
          <a:p>
            <a:pPr marL="0" indent="0">
              <a:lnSpc>
                <a:spcPct val="90000"/>
              </a:lnSpc>
              <a:buNone/>
            </a:pPr>
            <a:r>
              <a:rPr lang="pt-BR" sz="2400" b="1" dirty="0"/>
              <a:t>Qual amigo te conhece melhor ?</a:t>
            </a:r>
            <a:r>
              <a:rPr lang="pt-BR" sz="2000" b="1" dirty="0"/>
              <a:t>?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74302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</TotalTime>
  <Words>163</Words>
  <Application>Microsoft Office PowerPoint</Application>
  <PresentationFormat>Widescreen</PresentationFormat>
  <Paragraphs>31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Consolas</vt:lpstr>
      <vt:lpstr>Wingdings 2</vt:lpstr>
      <vt:lpstr>Citável</vt:lpstr>
      <vt:lpstr>Introdução à lógica e algoritmos com sequências condicionais</vt:lpstr>
      <vt:lpstr>Estruturas condicionais </vt:lpstr>
      <vt:lpstr>Estruturas condicionais </vt:lpstr>
      <vt:lpstr>if/else</vt:lpstr>
      <vt:lpstr>Exemplo  – Imprimir números pares</vt:lpstr>
      <vt:lpstr>If / else </vt:lpstr>
      <vt:lpstr>if/else</vt:lpstr>
      <vt:lpstr>if…elif…else</vt:lpstr>
      <vt:lpstr>Desafio:</vt:lpstr>
      <vt:lpstr>Referências Bibliográficas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lógica e algoritmos com sequências condicionais</dc:title>
  <dc:creator>GMRIO</dc:creator>
  <cp:lastModifiedBy>GMRIO</cp:lastModifiedBy>
  <cp:revision>543</cp:revision>
  <dcterms:created xsi:type="dcterms:W3CDTF">2014-08-26T23:49:58Z</dcterms:created>
  <dcterms:modified xsi:type="dcterms:W3CDTF">2022-11-04T22:06:08Z</dcterms:modified>
</cp:coreProperties>
</file>