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71" r:id="rId4"/>
    <p:sldId id="260" r:id="rId5"/>
    <p:sldId id="278" r:id="rId6"/>
    <p:sldId id="269" r:id="rId7"/>
    <p:sldId id="273" r:id="rId8"/>
    <p:sldId id="277" r:id="rId9"/>
    <p:sldId id="276" r:id="rId10"/>
    <p:sldId id="275" r:id="rId11"/>
    <p:sldId id="274" r:id="rId12"/>
    <p:sldId id="298" r:id="rId13"/>
    <p:sldId id="296" r:id="rId14"/>
    <p:sldId id="258" r:id="rId15"/>
    <p:sldId id="292" r:id="rId16"/>
    <p:sldId id="291" r:id="rId17"/>
    <p:sldId id="272" r:id="rId18"/>
    <p:sldId id="290" r:id="rId19"/>
    <p:sldId id="261" r:id="rId20"/>
    <p:sldId id="289" r:id="rId21"/>
    <p:sldId id="288" r:id="rId22"/>
    <p:sldId id="293" r:id="rId23"/>
    <p:sldId id="294" r:id="rId24"/>
    <p:sldId id="29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80" d="100"/>
          <a:sy n="80"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8FFDA9E-CDB2-4E77-8FFD-8C547514CA94}" type="datetimeFigureOut">
              <a:rPr lang="ru-RU" smtClean="0"/>
              <a:t>19.12.2023</a:t>
            </a:fld>
            <a:endParaRPr lang="ru-RU"/>
          </a:p>
        </p:txBody>
      </p:sp>
      <p:sp>
        <p:nvSpPr>
          <p:cNvPr id="5" name="Footer Placeholder 4"/>
          <p:cNvSpPr>
            <a:spLocks noGrp="1"/>
          </p:cNvSpPr>
          <p:nvPr>
            <p:ph type="ftr" sz="quarter" idx="11"/>
          </p:nvPr>
        </p:nvSpPr>
        <p:spPr>
          <a:xfrm>
            <a:off x="2416500" y="329307"/>
            <a:ext cx="4973915" cy="309201"/>
          </a:xfrm>
        </p:spPr>
        <p:txBody>
          <a:bodyPr/>
          <a:lstStyle/>
          <a:p>
            <a:endParaRPr lang="ru-RU"/>
          </a:p>
        </p:txBody>
      </p:sp>
      <p:sp>
        <p:nvSpPr>
          <p:cNvPr id="6" name="Slide Number Placeholder 5"/>
          <p:cNvSpPr>
            <a:spLocks noGrp="1"/>
          </p:cNvSpPr>
          <p:nvPr>
            <p:ph type="sldNum" sz="quarter" idx="12"/>
          </p:nvPr>
        </p:nvSpPr>
        <p:spPr>
          <a:xfrm>
            <a:off x="1437664" y="798973"/>
            <a:ext cx="811019" cy="503578"/>
          </a:xfrm>
        </p:spPr>
        <p:txBody>
          <a:bodyPr/>
          <a:lstStyle/>
          <a:p>
            <a:fld id="{0C5E86B0-0E6E-47F2-A4B0-A9651A98DF7F}" type="slidenum">
              <a:rPr lang="ru-RU" smtClean="0"/>
              <a:t>‹#›</a:t>
            </a:fld>
            <a:endParaRPr lang="ru-R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555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8FFDA9E-CDB2-4E77-8FFD-8C547514CA94}" type="datetimeFigureOut">
              <a:rPr lang="ru-RU" smtClean="0"/>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5E86B0-0E6E-47F2-A4B0-A9651A98DF7F}" type="slidenum">
              <a:rPr lang="ru-RU" smtClean="0"/>
              <a:t>‹#›</a:t>
            </a:fld>
            <a:endParaRPr lang="ru-R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73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8FFDA9E-CDB2-4E77-8FFD-8C547514CA94}" type="datetimeFigureOut">
              <a:rPr lang="ru-RU" smtClean="0"/>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5E86B0-0E6E-47F2-A4B0-A9651A98DF7F}" type="slidenum">
              <a:rPr lang="ru-RU" smtClean="0"/>
              <a:t>‹#›</a:t>
            </a:fld>
            <a:endParaRPr lang="ru-R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093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8FFDA9E-CDB2-4E77-8FFD-8C547514CA94}" type="datetimeFigureOut">
              <a:rPr lang="ru-RU" smtClean="0"/>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5E86B0-0E6E-47F2-A4B0-A9651A98DF7F}" type="slidenum">
              <a:rPr lang="ru-RU" smtClean="0"/>
              <a:t>‹#›</a:t>
            </a:fld>
            <a:endParaRPr lang="ru-R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17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8FFDA9E-CDB2-4E77-8FFD-8C547514CA94}" type="datetimeFigureOut">
              <a:rPr lang="ru-RU" smtClean="0"/>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5E86B0-0E6E-47F2-A4B0-A9651A98DF7F}" type="slidenum">
              <a:rPr lang="ru-RU" smtClean="0"/>
              <a:t>‹#›</a:t>
            </a:fld>
            <a:endParaRPr lang="ru-R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581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8FFDA9E-CDB2-4E77-8FFD-8C547514CA94}" type="datetimeFigureOut">
              <a:rPr lang="ru-RU" smtClean="0"/>
              <a:t>19.12.2023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5E86B0-0E6E-47F2-A4B0-A9651A98DF7F}" type="slidenum">
              <a:rPr lang="ru-RU" smtClean="0"/>
              <a:t>‹#›</a:t>
            </a:fld>
            <a:endParaRPr lang="ru-R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8464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8FFDA9E-CDB2-4E77-8FFD-8C547514CA94}" type="datetimeFigureOut">
              <a:rPr lang="ru-RU" smtClean="0"/>
              <a:t>19.12.2023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C5E86B0-0E6E-47F2-A4B0-A9651A98DF7F}" type="slidenum">
              <a:rPr lang="ru-RU" smtClean="0"/>
              <a:t>‹#›</a:t>
            </a:fld>
            <a:endParaRPr lang="ru-R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085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8FFDA9E-CDB2-4E77-8FFD-8C547514CA94}" type="datetimeFigureOut">
              <a:rPr lang="ru-RU" smtClean="0"/>
              <a:t>19.12.2023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5E86B0-0E6E-47F2-A4B0-A9651A98DF7F}" type="slidenum">
              <a:rPr lang="ru-RU" smtClean="0"/>
              <a:t>‹#›</a:t>
            </a:fld>
            <a:endParaRPr lang="ru-R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46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FDA9E-CDB2-4E77-8FFD-8C547514CA94}" type="datetimeFigureOut">
              <a:rPr lang="ru-RU" smtClean="0"/>
              <a:t>19.12.2023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C5E86B0-0E6E-47F2-A4B0-A9651A98DF7F}" type="slidenum">
              <a:rPr lang="ru-RU" smtClean="0"/>
              <a:t>‹#›</a:t>
            </a:fld>
            <a:endParaRPr lang="ru-RU"/>
          </a:p>
        </p:txBody>
      </p:sp>
    </p:spTree>
    <p:extLst>
      <p:ext uri="{BB962C8B-B14F-4D97-AF65-F5344CB8AC3E}">
        <p14:creationId xmlns:p14="http://schemas.microsoft.com/office/powerpoint/2010/main" val="16515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8FFDA9E-CDB2-4E77-8FFD-8C547514CA94}" type="datetimeFigureOut">
              <a:rPr lang="ru-RU" smtClean="0"/>
              <a:t>19.12.2023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5E86B0-0E6E-47F2-A4B0-A9651A98DF7F}" type="slidenum">
              <a:rPr lang="ru-RU" smtClean="0"/>
              <a:t>‹#›</a:t>
            </a:fld>
            <a:endParaRPr lang="ru-R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7242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8FFDA9E-CDB2-4E77-8FFD-8C547514CA94}" type="datetimeFigureOut">
              <a:rPr lang="ru-RU" smtClean="0"/>
              <a:t>19.12.2023</a:t>
            </a:fld>
            <a:endParaRPr lang="ru-RU"/>
          </a:p>
        </p:txBody>
      </p:sp>
      <p:sp>
        <p:nvSpPr>
          <p:cNvPr id="6" name="Footer Placeholder 5"/>
          <p:cNvSpPr>
            <a:spLocks noGrp="1"/>
          </p:cNvSpPr>
          <p:nvPr>
            <p:ph type="ftr" sz="quarter" idx="11"/>
          </p:nvPr>
        </p:nvSpPr>
        <p:spPr>
          <a:xfrm>
            <a:off x="1447382" y="318640"/>
            <a:ext cx="5541004" cy="320931"/>
          </a:xfrm>
        </p:spPr>
        <p:txBody>
          <a:bodyPr/>
          <a:lstStyle/>
          <a:p>
            <a:endParaRPr lang="ru-RU"/>
          </a:p>
        </p:txBody>
      </p:sp>
      <p:sp>
        <p:nvSpPr>
          <p:cNvPr id="7" name="Slide Number Placeholder 6"/>
          <p:cNvSpPr>
            <a:spLocks noGrp="1"/>
          </p:cNvSpPr>
          <p:nvPr>
            <p:ph type="sldNum" sz="quarter" idx="12"/>
          </p:nvPr>
        </p:nvSpPr>
        <p:spPr/>
        <p:txBody>
          <a:bodyPr/>
          <a:lstStyle/>
          <a:p>
            <a:fld id="{0C5E86B0-0E6E-47F2-A4B0-A9651A98DF7F}" type="slidenum">
              <a:rPr lang="ru-RU" smtClean="0"/>
              <a:t>‹#›</a:t>
            </a:fld>
            <a:endParaRPr lang="ru-R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833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8FFDA9E-CDB2-4E77-8FFD-8C547514CA94}" type="datetimeFigureOut">
              <a:rPr lang="ru-RU" smtClean="0"/>
              <a:t>19.12.2023</a:t>
            </a:fld>
            <a:endParaRPr lang="ru-R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C5E86B0-0E6E-47F2-A4B0-A9651A98DF7F}" type="slidenum">
              <a:rPr lang="ru-RU" smtClean="0"/>
              <a:t>‹#›</a:t>
            </a:fld>
            <a:endParaRPr lang="ru-R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9763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2371E1-1F8F-47E6-8147-40DA06B55608}"/>
              </a:ext>
            </a:extLst>
          </p:cNvPr>
          <p:cNvSpPr>
            <a:spLocks noGrp="1"/>
          </p:cNvSpPr>
          <p:nvPr>
            <p:ph type="ctrTitle"/>
          </p:nvPr>
        </p:nvSpPr>
        <p:spPr/>
        <p:txBody>
          <a:bodyPr>
            <a:normAutofit fontScale="90000"/>
          </a:bodyPr>
          <a:lstStyle/>
          <a:p>
            <a:r>
              <a:rPr lang="ro-RO" b="1" i="0" dirty="0">
                <a:solidFill>
                  <a:srgbClr val="202124"/>
                </a:solidFill>
                <a:effectLst/>
                <a:latin typeface="zeitung"/>
              </a:rPr>
              <a:t>Flight Delays and Cancellations</a:t>
            </a:r>
            <a:br>
              <a:rPr lang="ro-RO" b="1" i="0" dirty="0">
                <a:solidFill>
                  <a:srgbClr val="202124"/>
                </a:solidFill>
                <a:effectLst/>
                <a:latin typeface="zeitung"/>
              </a:rPr>
            </a:br>
            <a:endParaRPr lang="ru-RU" dirty="0"/>
          </a:p>
        </p:txBody>
      </p:sp>
      <p:sp>
        <p:nvSpPr>
          <p:cNvPr id="3" name="Подзаголовок 2">
            <a:extLst>
              <a:ext uri="{FF2B5EF4-FFF2-40B4-BE49-F238E27FC236}">
                <a16:creationId xmlns:a16="http://schemas.microsoft.com/office/drawing/2014/main" id="{DBBCCAB5-9AA2-4603-BAB2-2141C457C0D4}"/>
              </a:ext>
            </a:extLst>
          </p:cNvPr>
          <p:cNvSpPr>
            <a:spLocks noGrp="1"/>
          </p:cNvSpPr>
          <p:nvPr>
            <p:ph type="subTitle" idx="1"/>
          </p:nvPr>
        </p:nvSpPr>
        <p:spPr/>
        <p:txBody>
          <a:bodyPr/>
          <a:lstStyle/>
          <a:p>
            <a:r>
              <a:rPr lang="en-US" dirty="0" err="1"/>
              <a:t>Efectuat</a:t>
            </a:r>
            <a:r>
              <a:rPr lang="en-US" dirty="0"/>
              <a:t>: </a:t>
            </a:r>
            <a:r>
              <a:rPr lang="en-US" dirty="0" err="1"/>
              <a:t>Bumbac</a:t>
            </a:r>
            <a:r>
              <a:rPr lang="en-US" dirty="0"/>
              <a:t> </a:t>
            </a:r>
            <a:r>
              <a:rPr lang="en-US" dirty="0" err="1"/>
              <a:t>Petru</a:t>
            </a:r>
            <a:endParaRPr lang="ru-RU" dirty="0"/>
          </a:p>
        </p:txBody>
      </p:sp>
    </p:spTree>
    <p:extLst>
      <p:ext uri="{BB962C8B-B14F-4D97-AF65-F5344CB8AC3E}">
        <p14:creationId xmlns:p14="http://schemas.microsoft.com/office/powerpoint/2010/main" val="122713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77732-93A0-4931-8530-24B3DF0F5449}"/>
              </a:ext>
            </a:extLst>
          </p:cNvPr>
          <p:cNvSpPr>
            <a:spLocks noGrp="1"/>
          </p:cNvSpPr>
          <p:nvPr>
            <p:ph type="title"/>
          </p:nvPr>
        </p:nvSpPr>
        <p:spPr/>
        <p:txBody>
          <a:bodyPr/>
          <a:lstStyle/>
          <a:p>
            <a:r>
              <a:rPr lang="ro-MD" dirty="0"/>
              <a:t>Tabelul</a:t>
            </a:r>
            <a:r>
              <a:rPr lang="en-US" dirty="0"/>
              <a:t> </a:t>
            </a:r>
            <a:r>
              <a:rPr lang="en-US" b="1" dirty="0"/>
              <a:t>airports</a:t>
            </a:r>
            <a:endParaRPr lang="ru-RU" b="1" dirty="0"/>
          </a:p>
        </p:txBody>
      </p:sp>
      <p:sp>
        <p:nvSpPr>
          <p:cNvPr id="10" name="TextBox 9">
            <a:extLst>
              <a:ext uri="{FF2B5EF4-FFF2-40B4-BE49-F238E27FC236}">
                <a16:creationId xmlns:a16="http://schemas.microsoft.com/office/drawing/2014/main" id="{0D97A3E1-B501-4F7A-96C1-35F832217C46}"/>
              </a:ext>
            </a:extLst>
          </p:cNvPr>
          <p:cNvSpPr txBox="1"/>
          <p:nvPr/>
        </p:nvSpPr>
        <p:spPr>
          <a:xfrm>
            <a:off x="1417906" y="4146142"/>
            <a:ext cx="9603274" cy="369332"/>
          </a:xfrm>
          <a:prstGeom prst="rect">
            <a:avLst/>
          </a:prstGeom>
          <a:noFill/>
        </p:spPr>
        <p:txBody>
          <a:bodyPr wrap="square">
            <a:spAutoFit/>
          </a:bodyPr>
          <a:lstStyle/>
          <a:p>
            <a:pPr algn="ctr"/>
            <a:r>
              <a:rPr lang="ro-MD" dirty="0">
                <a:latin typeface="+mj-lt"/>
              </a:rPr>
              <a:t>Figura 4</a:t>
            </a:r>
            <a:r>
              <a:rPr lang="en-US" dirty="0">
                <a:latin typeface="+mj-lt"/>
              </a:rPr>
              <a:t>. </a:t>
            </a:r>
            <a:r>
              <a:rPr lang="en-US" dirty="0" err="1">
                <a:latin typeface="+mj-lt"/>
              </a:rPr>
              <a:t>Vizualizarea</a:t>
            </a:r>
            <a:r>
              <a:rPr lang="en-US" dirty="0">
                <a:latin typeface="+mj-lt"/>
              </a:rPr>
              <a:t> </a:t>
            </a:r>
            <a:r>
              <a:rPr lang="en-US" dirty="0" err="1">
                <a:latin typeface="+mj-lt"/>
              </a:rPr>
              <a:t>airpots</a:t>
            </a:r>
            <a:endParaRPr lang="ro-MD" dirty="0">
              <a:latin typeface="+mj-lt"/>
            </a:endParaRPr>
          </a:p>
        </p:txBody>
      </p:sp>
      <p:sp>
        <p:nvSpPr>
          <p:cNvPr id="11" name="TextBox 10">
            <a:extLst>
              <a:ext uri="{FF2B5EF4-FFF2-40B4-BE49-F238E27FC236}">
                <a16:creationId xmlns:a16="http://schemas.microsoft.com/office/drawing/2014/main" id="{D8E5402A-41A6-4D99-86D0-E0D104DE23E7}"/>
              </a:ext>
            </a:extLst>
          </p:cNvPr>
          <p:cNvSpPr txBox="1"/>
          <p:nvPr/>
        </p:nvSpPr>
        <p:spPr>
          <a:xfrm>
            <a:off x="1417905" y="4529773"/>
            <a:ext cx="9603275" cy="1477328"/>
          </a:xfrm>
          <a:prstGeom prst="rect">
            <a:avLst/>
          </a:prstGeom>
          <a:noFill/>
        </p:spPr>
        <p:txBody>
          <a:bodyPr wrap="square">
            <a:spAutoFit/>
          </a:bodyPr>
          <a:lstStyle/>
          <a:p>
            <a:pPr algn="just"/>
            <a:r>
              <a:rPr lang="ro-MD" dirty="0">
                <a:latin typeface="+mj-lt"/>
              </a:rPr>
              <a:t>	În figura 4 de mai sus puetm vizualiza </a:t>
            </a:r>
            <a:r>
              <a:rPr lang="ro-RO" dirty="0">
                <a:latin typeface="Inter"/>
              </a:rPr>
              <a:t>t</a:t>
            </a:r>
            <a:r>
              <a:rPr lang="ro-RO" b="0" i="0" dirty="0">
                <a:effectLst/>
                <a:latin typeface="Inter"/>
              </a:rPr>
              <a:t>abelul conține informații despre "faa", "name", "lat", "lon", "alt", "tz", "dst" și "tzone". Datele din tabel se referă la aeroporturi. De exemplu, primul rând conține următoarele informații: codul aeroportului este "04G", numele aeroportului este "Lansdowne Airport", latitudinea este 41.13047, longitudinea este -80.61958, altitudinea este 1044, fusul orar este "America/New_York", iar ora de vară este "A". </a:t>
            </a:r>
            <a:endParaRPr lang="ro-MD" dirty="0">
              <a:latin typeface="+mj-lt"/>
            </a:endParaRPr>
          </a:p>
        </p:txBody>
      </p:sp>
      <p:pic>
        <p:nvPicPr>
          <p:cNvPr id="7" name="Рисунок 6">
            <a:extLst>
              <a:ext uri="{FF2B5EF4-FFF2-40B4-BE49-F238E27FC236}">
                <a16:creationId xmlns:a16="http://schemas.microsoft.com/office/drawing/2014/main" id="{FF585C71-610B-46AF-95BA-F72D34CC5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234" y="2114910"/>
            <a:ext cx="9670618" cy="1874682"/>
          </a:xfrm>
          <a:prstGeom prst="rect">
            <a:avLst/>
          </a:prstGeom>
        </p:spPr>
      </p:pic>
    </p:spTree>
    <p:extLst>
      <p:ext uri="{BB962C8B-B14F-4D97-AF65-F5344CB8AC3E}">
        <p14:creationId xmlns:p14="http://schemas.microsoft.com/office/powerpoint/2010/main" val="80592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77732-93A0-4931-8530-24B3DF0F5449}"/>
              </a:ext>
            </a:extLst>
          </p:cNvPr>
          <p:cNvSpPr>
            <a:spLocks noGrp="1"/>
          </p:cNvSpPr>
          <p:nvPr>
            <p:ph type="title"/>
          </p:nvPr>
        </p:nvSpPr>
        <p:spPr/>
        <p:txBody>
          <a:bodyPr/>
          <a:lstStyle/>
          <a:p>
            <a:r>
              <a:rPr lang="ro-MD" dirty="0"/>
              <a:t>Tabelul </a:t>
            </a:r>
            <a:r>
              <a:rPr lang="ro-MD" b="1" dirty="0"/>
              <a:t>PLANES</a:t>
            </a:r>
            <a:endParaRPr lang="ru-RU" b="1" dirty="0"/>
          </a:p>
        </p:txBody>
      </p:sp>
      <p:sp>
        <p:nvSpPr>
          <p:cNvPr id="10" name="TextBox 9">
            <a:extLst>
              <a:ext uri="{FF2B5EF4-FFF2-40B4-BE49-F238E27FC236}">
                <a16:creationId xmlns:a16="http://schemas.microsoft.com/office/drawing/2014/main" id="{0D97A3E1-B501-4F7A-96C1-35F832217C46}"/>
              </a:ext>
            </a:extLst>
          </p:cNvPr>
          <p:cNvSpPr txBox="1"/>
          <p:nvPr/>
        </p:nvSpPr>
        <p:spPr>
          <a:xfrm>
            <a:off x="1451579" y="4293643"/>
            <a:ext cx="9603274" cy="369332"/>
          </a:xfrm>
          <a:prstGeom prst="rect">
            <a:avLst/>
          </a:prstGeom>
          <a:noFill/>
        </p:spPr>
        <p:txBody>
          <a:bodyPr wrap="square">
            <a:spAutoFit/>
          </a:bodyPr>
          <a:lstStyle/>
          <a:p>
            <a:pPr algn="ctr"/>
            <a:r>
              <a:rPr lang="ro-MD" dirty="0">
                <a:latin typeface="+mj-lt"/>
              </a:rPr>
              <a:t>Figura 5</a:t>
            </a:r>
            <a:r>
              <a:rPr lang="en-US" dirty="0">
                <a:latin typeface="+mj-lt"/>
              </a:rPr>
              <a:t>. </a:t>
            </a:r>
            <a:r>
              <a:rPr lang="en-US" dirty="0" err="1">
                <a:latin typeface="+mj-lt"/>
              </a:rPr>
              <a:t>Vizualizarea</a:t>
            </a:r>
            <a:r>
              <a:rPr lang="ro-MD" dirty="0">
                <a:latin typeface="+mj-lt"/>
              </a:rPr>
              <a:t> planes</a:t>
            </a:r>
          </a:p>
        </p:txBody>
      </p:sp>
      <p:sp>
        <p:nvSpPr>
          <p:cNvPr id="11" name="TextBox 10">
            <a:extLst>
              <a:ext uri="{FF2B5EF4-FFF2-40B4-BE49-F238E27FC236}">
                <a16:creationId xmlns:a16="http://schemas.microsoft.com/office/drawing/2014/main" id="{D8E5402A-41A6-4D99-86D0-E0D104DE23E7}"/>
              </a:ext>
            </a:extLst>
          </p:cNvPr>
          <p:cNvSpPr txBox="1"/>
          <p:nvPr/>
        </p:nvSpPr>
        <p:spPr>
          <a:xfrm>
            <a:off x="1451578" y="4765511"/>
            <a:ext cx="9603275" cy="1200329"/>
          </a:xfrm>
          <a:prstGeom prst="rect">
            <a:avLst/>
          </a:prstGeom>
          <a:noFill/>
        </p:spPr>
        <p:txBody>
          <a:bodyPr wrap="square">
            <a:spAutoFit/>
          </a:bodyPr>
          <a:lstStyle/>
          <a:p>
            <a:pPr algn="just"/>
            <a:r>
              <a:rPr lang="ro-MD" dirty="0">
                <a:latin typeface="+mj-lt"/>
              </a:rPr>
              <a:t>	În figura 5 de mai sus puetm vizualiza </a:t>
            </a:r>
            <a:r>
              <a:rPr lang="ro-RO" dirty="0">
                <a:latin typeface="Inter"/>
              </a:rPr>
              <a:t>t</a:t>
            </a:r>
            <a:r>
              <a:rPr lang="ro-RO" b="0" i="0" dirty="0">
                <a:effectLst/>
                <a:latin typeface="Inter"/>
              </a:rPr>
              <a:t>abelul prezintă numărul de coadă, anul, tipul, producătorul, modelul, motoarele, locurile, viteza și tipul de motor al diferitelor aeronave.Primul rând arată că aeronava cu numărul de coadă N10156 a fost fabricată în 2004 de Embraer, modelul EMB-145XR, are 2 motoare, 55 de locuri, o viteză de 531 mph, iar tipul de motor este Turbo-fan.</a:t>
            </a:r>
            <a:endParaRPr lang="ro-MD" dirty="0">
              <a:latin typeface="+mj-lt"/>
            </a:endParaRPr>
          </a:p>
        </p:txBody>
      </p:sp>
      <p:pic>
        <p:nvPicPr>
          <p:cNvPr id="7" name="Рисунок 6">
            <a:extLst>
              <a:ext uri="{FF2B5EF4-FFF2-40B4-BE49-F238E27FC236}">
                <a16:creationId xmlns:a16="http://schemas.microsoft.com/office/drawing/2014/main" id="{82228775-8AC1-496B-B401-21DFE2CE0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924" y="2080184"/>
            <a:ext cx="9563929" cy="2110923"/>
          </a:xfrm>
          <a:prstGeom prst="rect">
            <a:avLst/>
          </a:prstGeom>
        </p:spPr>
      </p:pic>
    </p:spTree>
    <p:extLst>
      <p:ext uri="{BB962C8B-B14F-4D97-AF65-F5344CB8AC3E}">
        <p14:creationId xmlns:p14="http://schemas.microsoft.com/office/powerpoint/2010/main" val="345475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77732-93A0-4931-8530-24B3DF0F5449}"/>
              </a:ext>
            </a:extLst>
          </p:cNvPr>
          <p:cNvSpPr>
            <a:spLocks noGrp="1"/>
          </p:cNvSpPr>
          <p:nvPr>
            <p:ph type="title"/>
          </p:nvPr>
        </p:nvSpPr>
        <p:spPr/>
        <p:txBody>
          <a:bodyPr/>
          <a:lstStyle/>
          <a:p>
            <a:r>
              <a:rPr lang="ro-MD" dirty="0"/>
              <a:t>Tabelul total_time_delay_season</a:t>
            </a:r>
            <a:endParaRPr lang="ru-RU" b="1" dirty="0"/>
          </a:p>
        </p:txBody>
      </p:sp>
      <p:sp>
        <p:nvSpPr>
          <p:cNvPr id="10" name="TextBox 9">
            <a:extLst>
              <a:ext uri="{FF2B5EF4-FFF2-40B4-BE49-F238E27FC236}">
                <a16:creationId xmlns:a16="http://schemas.microsoft.com/office/drawing/2014/main" id="{0D97A3E1-B501-4F7A-96C1-35F832217C46}"/>
              </a:ext>
            </a:extLst>
          </p:cNvPr>
          <p:cNvSpPr txBox="1"/>
          <p:nvPr/>
        </p:nvSpPr>
        <p:spPr>
          <a:xfrm>
            <a:off x="1451579" y="4293643"/>
            <a:ext cx="9603274" cy="369332"/>
          </a:xfrm>
          <a:prstGeom prst="rect">
            <a:avLst/>
          </a:prstGeom>
          <a:noFill/>
        </p:spPr>
        <p:txBody>
          <a:bodyPr wrap="square">
            <a:spAutoFit/>
          </a:bodyPr>
          <a:lstStyle/>
          <a:p>
            <a:pPr algn="ctr"/>
            <a:r>
              <a:rPr lang="ro-MD" dirty="0">
                <a:latin typeface="+mj-lt"/>
              </a:rPr>
              <a:t>Figura 6</a:t>
            </a:r>
            <a:r>
              <a:rPr lang="en-US" dirty="0">
                <a:latin typeface="+mj-lt"/>
              </a:rPr>
              <a:t>. </a:t>
            </a:r>
            <a:r>
              <a:rPr lang="en-US" dirty="0" err="1">
                <a:latin typeface="+mj-lt"/>
              </a:rPr>
              <a:t>Vizualizarea</a:t>
            </a:r>
            <a:r>
              <a:rPr lang="ro-MD" dirty="0">
                <a:latin typeface="+mj-lt"/>
              </a:rPr>
              <a:t> tabel total_time_delay_season</a:t>
            </a:r>
          </a:p>
        </p:txBody>
      </p:sp>
      <p:sp>
        <p:nvSpPr>
          <p:cNvPr id="11" name="TextBox 10">
            <a:extLst>
              <a:ext uri="{FF2B5EF4-FFF2-40B4-BE49-F238E27FC236}">
                <a16:creationId xmlns:a16="http://schemas.microsoft.com/office/drawing/2014/main" id="{D8E5402A-41A6-4D99-86D0-E0D104DE23E7}"/>
              </a:ext>
            </a:extLst>
          </p:cNvPr>
          <p:cNvSpPr txBox="1"/>
          <p:nvPr/>
        </p:nvSpPr>
        <p:spPr>
          <a:xfrm>
            <a:off x="1451578" y="4765511"/>
            <a:ext cx="9603275" cy="646331"/>
          </a:xfrm>
          <a:prstGeom prst="rect">
            <a:avLst/>
          </a:prstGeom>
          <a:noFill/>
        </p:spPr>
        <p:txBody>
          <a:bodyPr wrap="square">
            <a:spAutoFit/>
          </a:bodyPr>
          <a:lstStyle/>
          <a:p>
            <a:pPr algn="just"/>
            <a:r>
              <a:rPr lang="ro-MD" dirty="0">
                <a:latin typeface="+mj-lt"/>
              </a:rPr>
              <a:t>	În figura 6 de mai sus puetm vizualiza </a:t>
            </a:r>
            <a:r>
              <a:rPr lang="ro-RO" dirty="0">
                <a:latin typeface="Inter"/>
              </a:rPr>
              <a:t>t</a:t>
            </a:r>
            <a:r>
              <a:rPr lang="ro-RO" b="0" i="0" dirty="0">
                <a:effectLst/>
                <a:latin typeface="Inter"/>
              </a:rPr>
              <a:t>abelul cu datele procesate și pregătite pentru lucrul ulterior.</a:t>
            </a:r>
            <a:endParaRPr lang="ro-MD" dirty="0">
              <a:latin typeface="+mj-lt"/>
            </a:endParaRPr>
          </a:p>
        </p:txBody>
      </p:sp>
      <p:pic>
        <p:nvPicPr>
          <p:cNvPr id="4" name="Рисунок 3">
            <a:extLst>
              <a:ext uri="{FF2B5EF4-FFF2-40B4-BE49-F238E27FC236}">
                <a16:creationId xmlns:a16="http://schemas.microsoft.com/office/drawing/2014/main" id="{172D79B0-F6DA-406E-B57B-1F12EA58AA18}"/>
              </a:ext>
            </a:extLst>
          </p:cNvPr>
          <p:cNvPicPr>
            <a:picLocks noChangeAspect="1"/>
          </p:cNvPicPr>
          <p:nvPr/>
        </p:nvPicPr>
        <p:blipFill>
          <a:blip r:embed="rId2"/>
          <a:stretch>
            <a:fillRect/>
          </a:stretch>
        </p:blipFill>
        <p:spPr>
          <a:xfrm>
            <a:off x="2433637" y="1411956"/>
            <a:ext cx="7058025" cy="2851618"/>
          </a:xfrm>
          <a:prstGeom prst="rect">
            <a:avLst/>
          </a:prstGeom>
        </p:spPr>
      </p:pic>
    </p:spTree>
    <p:extLst>
      <p:ext uri="{BB962C8B-B14F-4D97-AF65-F5344CB8AC3E}">
        <p14:creationId xmlns:p14="http://schemas.microsoft.com/office/powerpoint/2010/main" val="274073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77732-93A0-4931-8530-24B3DF0F5449}"/>
              </a:ext>
            </a:extLst>
          </p:cNvPr>
          <p:cNvSpPr>
            <a:spLocks noGrp="1"/>
          </p:cNvSpPr>
          <p:nvPr>
            <p:ph type="title"/>
          </p:nvPr>
        </p:nvSpPr>
        <p:spPr/>
        <p:txBody>
          <a:bodyPr/>
          <a:lstStyle/>
          <a:p>
            <a:r>
              <a:rPr lang="ro-MD" dirty="0"/>
              <a:t>Tabelul </a:t>
            </a:r>
            <a:r>
              <a:rPr lang="ro-MD" b="1" dirty="0"/>
              <a:t>flights_long</a:t>
            </a:r>
            <a:endParaRPr lang="ru-RU" b="1" dirty="0"/>
          </a:p>
        </p:txBody>
      </p:sp>
      <p:sp>
        <p:nvSpPr>
          <p:cNvPr id="10" name="TextBox 9">
            <a:extLst>
              <a:ext uri="{FF2B5EF4-FFF2-40B4-BE49-F238E27FC236}">
                <a16:creationId xmlns:a16="http://schemas.microsoft.com/office/drawing/2014/main" id="{0D97A3E1-B501-4F7A-96C1-35F832217C46}"/>
              </a:ext>
            </a:extLst>
          </p:cNvPr>
          <p:cNvSpPr txBox="1"/>
          <p:nvPr/>
        </p:nvSpPr>
        <p:spPr>
          <a:xfrm>
            <a:off x="1451579" y="4293643"/>
            <a:ext cx="9603274" cy="369332"/>
          </a:xfrm>
          <a:prstGeom prst="rect">
            <a:avLst/>
          </a:prstGeom>
          <a:noFill/>
        </p:spPr>
        <p:txBody>
          <a:bodyPr wrap="square">
            <a:spAutoFit/>
          </a:bodyPr>
          <a:lstStyle/>
          <a:p>
            <a:pPr algn="ctr"/>
            <a:r>
              <a:rPr lang="ro-MD" dirty="0">
                <a:latin typeface="+mj-lt"/>
              </a:rPr>
              <a:t>Figura 7</a:t>
            </a:r>
            <a:r>
              <a:rPr lang="en-US" dirty="0">
                <a:latin typeface="+mj-lt"/>
              </a:rPr>
              <a:t>. </a:t>
            </a:r>
            <a:r>
              <a:rPr lang="en-US" dirty="0" err="1">
                <a:latin typeface="+mj-lt"/>
              </a:rPr>
              <a:t>Vizualizarea</a:t>
            </a:r>
            <a:r>
              <a:rPr lang="ro-MD" dirty="0">
                <a:latin typeface="+mj-lt"/>
              </a:rPr>
              <a:t> tabel flights_long</a:t>
            </a:r>
          </a:p>
        </p:txBody>
      </p:sp>
      <p:sp>
        <p:nvSpPr>
          <p:cNvPr id="11" name="TextBox 10">
            <a:extLst>
              <a:ext uri="{FF2B5EF4-FFF2-40B4-BE49-F238E27FC236}">
                <a16:creationId xmlns:a16="http://schemas.microsoft.com/office/drawing/2014/main" id="{D8E5402A-41A6-4D99-86D0-E0D104DE23E7}"/>
              </a:ext>
            </a:extLst>
          </p:cNvPr>
          <p:cNvSpPr txBox="1"/>
          <p:nvPr/>
        </p:nvSpPr>
        <p:spPr>
          <a:xfrm>
            <a:off x="1451578" y="4765511"/>
            <a:ext cx="9603275" cy="646331"/>
          </a:xfrm>
          <a:prstGeom prst="rect">
            <a:avLst/>
          </a:prstGeom>
          <a:noFill/>
        </p:spPr>
        <p:txBody>
          <a:bodyPr wrap="square">
            <a:spAutoFit/>
          </a:bodyPr>
          <a:lstStyle/>
          <a:p>
            <a:pPr algn="just"/>
            <a:r>
              <a:rPr lang="ro-MD" dirty="0">
                <a:latin typeface="+mj-lt"/>
              </a:rPr>
              <a:t>	În </a:t>
            </a:r>
            <a:r>
              <a:rPr lang="ro-MD">
                <a:latin typeface="+mj-lt"/>
              </a:rPr>
              <a:t>figura 7 </a:t>
            </a:r>
            <a:r>
              <a:rPr lang="ro-MD" dirty="0">
                <a:latin typeface="+mj-lt"/>
              </a:rPr>
              <a:t>de mai sus puetm vizualiza </a:t>
            </a:r>
            <a:r>
              <a:rPr lang="ro-RO" dirty="0">
                <a:latin typeface="Inter"/>
              </a:rPr>
              <a:t>t</a:t>
            </a:r>
            <a:r>
              <a:rPr lang="ro-RO" b="0" i="0" dirty="0">
                <a:effectLst/>
                <a:latin typeface="Inter"/>
              </a:rPr>
              <a:t>abelul cu datele procesate și pregătite pentru lucrul ulterior.</a:t>
            </a:r>
            <a:endParaRPr lang="ro-MD" dirty="0">
              <a:latin typeface="+mj-lt"/>
            </a:endParaRPr>
          </a:p>
        </p:txBody>
      </p:sp>
      <p:pic>
        <p:nvPicPr>
          <p:cNvPr id="5" name="Рисунок 4">
            <a:extLst>
              <a:ext uri="{FF2B5EF4-FFF2-40B4-BE49-F238E27FC236}">
                <a16:creationId xmlns:a16="http://schemas.microsoft.com/office/drawing/2014/main" id="{9BB7D3FC-0D03-4D7F-A276-141F7E03E5B6}"/>
              </a:ext>
            </a:extLst>
          </p:cNvPr>
          <p:cNvPicPr>
            <a:picLocks noChangeAspect="1"/>
          </p:cNvPicPr>
          <p:nvPr/>
        </p:nvPicPr>
        <p:blipFill>
          <a:blip r:embed="rId2"/>
          <a:stretch>
            <a:fillRect/>
          </a:stretch>
        </p:blipFill>
        <p:spPr>
          <a:xfrm>
            <a:off x="1781175" y="1956290"/>
            <a:ext cx="8629650" cy="2219325"/>
          </a:xfrm>
          <a:prstGeom prst="rect">
            <a:avLst/>
          </a:prstGeom>
        </p:spPr>
      </p:pic>
    </p:spTree>
    <p:extLst>
      <p:ext uri="{BB962C8B-B14F-4D97-AF65-F5344CB8AC3E}">
        <p14:creationId xmlns:p14="http://schemas.microsoft.com/office/powerpoint/2010/main" val="127495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57396A-BC90-469B-A850-B7BDDC4C30BA}"/>
              </a:ext>
            </a:extLst>
          </p:cNvPr>
          <p:cNvSpPr>
            <a:spLocks noGrp="1"/>
          </p:cNvSpPr>
          <p:nvPr>
            <p:ph type="title"/>
          </p:nvPr>
        </p:nvSpPr>
        <p:spPr/>
        <p:txBody>
          <a:bodyPr/>
          <a:lstStyle/>
          <a:p>
            <a:r>
              <a:rPr lang="ro-MD" dirty="0"/>
              <a:t>Prezentarea setului de date prin intermediul diagramelor</a:t>
            </a:r>
            <a:endParaRPr lang="ru-RU" dirty="0"/>
          </a:p>
        </p:txBody>
      </p:sp>
      <p:sp>
        <p:nvSpPr>
          <p:cNvPr id="5" name="TextBox 4">
            <a:extLst>
              <a:ext uri="{FF2B5EF4-FFF2-40B4-BE49-F238E27FC236}">
                <a16:creationId xmlns:a16="http://schemas.microsoft.com/office/drawing/2014/main" id="{3CD1D416-9F01-4A0C-B984-32CD78DBA5EB}"/>
              </a:ext>
            </a:extLst>
          </p:cNvPr>
          <p:cNvSpPr txBox="1"/>
          <p:nvPr/>
        </p:nvSpPr>
        <p:spPr>
          <a:xfrm>
            <a:off x="1451579" y="1989199"/>
            <a:ext cx="9578479" cy="369332"/>
          </a:xfrm>
          <a:prstGeom prst="rect">
            <a:avLst/>
          </a:prstGeom>
          <a:noFill/>
        </p:spPr>
        <p:txBody>
          <a:bodyPr wrap="square">
            <a:spAutoFit/>
          </a:bodyPr>
          <a:lstStyle/>
          <a:p>
            <a:endParaRPr lang="ru-RU" sz="1800" dirty="0">
              <a:solidFill>
                <a:schemeClr val="tx1"/>
              </a:solidFill>
            </a:endParaRPr>
          </a:p>
        </p:txBody>
      </p:sp>
      <p:sp>
        <p:nvSpPr>
          <p:cNvPr id="7" name="TextBox 6">
            <a:extLst>
              <a:ext uri="{FF2B5EF4-FFF2-40B4-BE49-F238E27FC236}">
                <a16:creationId xmlns:a16="http://schemas.microsoft.com/office/drawing/2014/main" id="{C9B4C2FC-C088-445F-BE30-269473744C22}"/>
              </a:ext>
            </a:extLst>
          </p:cNvPr>
          <p:cNvSpPr txBox="1"/>
          <p:nvPr/>
        </p:nvSpPr>
        <p:spPr>
          <a:xfrm>
            <a:off x="1451579" y="2173865"/>
            <a:ext cx="9578479" cy="646331"/>
          </a:xfrm>
          <a:prstGeom prst="rect">
            <a:avLst/>
          </a:prstGeom>
          <a:noFill/>
        </p:spPr>
        <p:txBody>
          <a:bodyPr wrap="square">
            <a:spAutoFit/>
          </a:bodyPr>
          <a:lstStyle/>
          <a:p>
            <a:r>
              <a:rPr lang="ro-MD" sz="1800" dirty="0">
                <a:solidFill>
                  <a:schemeClr val="tx1"/>
                </a:solidFill>
              </a:rPr>
              <a:t>Pentru a prezenta datelor sub formă de diagramă pentru început trebuie de pregătit și selectat datele cu care vom lucra pentru atingerea obiectivelor sau demonstrarea ipotezelor propuse anterior.  </a:t>
            </a:r>
            <a:endParaRPr lang="ru-RU" sz="1800" dirty="0">
              <a:solidFill>
                <a:schemeClr val="tx1"/>
              </a:solidFill>
            </a:endParaRPr>
          </a:p>
        </p:txBody>
      </p:sp>
      <p:sp>
        <p:nvSpPr>
          <p:cNvPr id="8" name="TextBox 7">
            <a:extLst>
              <a:ext uri="{FF2B5EF4-FFF2-40B4-BE49-F238E27FC236}">
                <a16:creationId xmlns:a16="http://schemas.microsoft.com/office/drawing/2014/main" id="{9711A1B7-19D8-44EE-A9B7-2C3E268373FB}"/>
              </a:ext>
            </a:extLst>
          </p:cNvPr>
          <p:cNvSpPr txBox="1"/>
          <p:nvPr/>
        </p:nvSpPr>
        <p:spPr>
          <a:xfrm>
            <a:off x="1451578" y="2854627"/>
            <a:ext cx="9578479" cy="923330"/>
          </a:xfrm>
          <a:prstGeom prst="rect">
            <a:avLst/>
          </a:prstGeom>
          <a:noFill/>
        </p:spPr>
        <p:txBody>
          <a:bodyPr wrap="square">
            <a:spAutoFit/>
          </a:bodyPr>
          <a:lstStyle/>
          <a:p>
            <a:r>
              <a:rPr lang="ro-MD" sz="1800" dirty="0">
                <a:solidFill>
                  <a:schemeClr val="tx1"/>
                </a:solidFill>
              </a:rPr>
              <a:t>Pentru început vom procesa tabelul </a:t>
            </a:r>
            <a:r>
              <a:rPr lang="ro-MD" sz="1800" b="1" dirty="0">
                <a:solidFill>
                  <a:schemeClr val="tx1"/>
                </a:solidFill>
              </a:rPr>
              <a:t>flights </a:t>
            </a:r>
            <a:r>
              <a:rPr lang="ro-MD" sz="1800" dirty="0">
                <a:solidFill>
                  <a:schemeClr val="tx1"/>
                </a:solidFill>
              </a:rPr>
              <a:t>pentru început vom pregăti datele pentru procesarea ulterioară. În primul rând vom executa cleang-ul pentru data set-ul ales(excluderea valorilor Not Avaibile).</a:t>
            </a:r>
            <a:endParaRPr lang="ru-RU" sz="1800" dirty="0">
              <a:solidFill>
                <a:schemeClr val="tx1"/>
              </a:solidFill>
            </a:endParaRPr>
          </a:p>
        </p:txBody>
      </p:sp>
    </p:spTree>
    <p:extLst>
      <p:ext uri="{BB962C8B-B14F-4D97-AF65-F5344CB8AC3E}">
        <p14:creationId xmlns:p14="http://schemas.microsoft.com/office/powerpoint/2010/main" val="39566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0421C-2CB8-4371-A99C-E70D9FD54484}"/>
              </a:ext>
            </a:extLst>
          </p:cNvPr>
          <p:cNvSpPr txBox="1"/>
          <p:nvPr/>
        </p:nvSpPr>
        <p:spPr>
          <a:xfrm>
            <a:off x="1294362" y="4266109"/>
            <a:ext cx="9603274" cy="369332"/>
          </a:xfrm>
          <a:prstGeom prst="rect">
            <a:avLst/>
          </a:prstGeom>
          <a:noFill/>
        </p:spPr>
        <p:txBody>
          <a:bodyPr wrap="square">
            <a:spAutoFit/>
          </a:bodyPr>
          <a:lstStyle/>
          <a:p>
            <a:pPr algn="ctr"/>
            <a:r>
              <a:rPr lang="ro-MD" dirty="0">
                <a:latin typeface="+mj-lt"/>
              </a:rPr>
              <a:t>Figura </a:t>
            </a:r>
            <a:r>
              <a:rPr lang="en-US" dirty="0">
                <a:latin typeface="+mj-lt"/>
              </a:rPr>
              <a:t>1. </a:t>
            </a:r>
            <a:r>
              <a:rPr lang="ro-RO" sz="1800" dirty="0">
                <a:effectLst/>
                <a:latin typeface="Times New Roman" panose="02020603050405020304" pitchFamily="18" charset="0"/>
                <a:ea typeface="Calibri" panose="020F0502020204030204" pitchFamily="34" charset="0"/>
              </a:rPr>
              <a:t>Dep_delay vs arr_delay</a:t>
            </a:r>
            <a:endParaRPr lang="ro-MD" dirty="0">
              <a:latin typeface="+mj-lt"/>
            </a:endParaRPr>
          </a:p>
        </p:txBody>
      </p:sp>
      <p:sp>
        <p:nvSpPr>
          <p:cNvPr id="7" name="TextBox 6">
            <a:extLst>
              <a:ext uri="{FF2B5EF4-FFF2-40B4-BE49-F238E27FC236}">
                <a16:creationId xmlns:a16="http://schemas.microsoft.com/office/drawing/2014/main" id="{9A1E6636-AB5C-4F1E-9A7C-65EB8C5F9DFD}"/>
              </a:ext>
            </a:extLst>
          </p:cNvPr>
          <p:cNvSpPr txBox="1"/>
          <p:nvPr/>
        </p:nvSpPr>
        <p:spPr>
          <a:xfrm>
            <a:off x="1515746" y="4635441"/>
            <a:ext cx="9603275" cy="1477328"/>
          </a:xfrm>
          <a:prstGeom prst="rect">
            <a:avLst/>
          </a:prstGeom>
          <a:noFill/>
        </p:spPr>
        <p:txBody>
          <a:bodyPr wrap="square">
            <a:spAutoFit/>
          </a:bodyPr>
          <a:lstStyle/>
          <a:p>
            <a:pPr algn="just"/>
            <a:r>
              <a:rPr lang="ro-MD" dirty="0">
                <a:latin typeface="+mj-lt"/>
              </a:rPr>
              <a:t>	</a:t>
            </a:r>
            <a:r>
              <a:rPr lang="ro-RO" sz="1800" dirty="0">
                <a:effectLst/>
                <a:latin typeface="Times New Roman" panose="02020603050405020304" pitchFamily="18" charset="0"/>
                <a:ea typeface="Calibri" panose="020F0502020204030204" pitchFamily="34" charset="0"/>
              </a:rPr>
              <a:t>Figura </a:t>
            </a:r>
            <a:r>
              <a:rPr lang="en-US" dirty="0">
                <a:latin typeface="Times New Roman" panose="02020603050405020304" pitchFamily="18" charset="0"/>
                <a:ea typeface="Calibri" panose="020F0502020204030204" pitchFamily="34" charset="0"/>
              </a:rPr>
              <a:t>1</a:t>
            </a:r>
            <a:r>
              <a:rPr lang="ro-RO" sz="1800" dirty="0">
                <a:effectLst/>
                <a:latin typeface="Times New Roman" panose="02020603050405020304" pitchFamily="18" charset="0"/>
                <a:ea typeface="Calibri" panose="020F0502020204030204" pitchFamily="34" charset="0"/>
              </a:rPr>
              <a:t> este un grafic de dispersie cu o linie de tendință, ilustrând relația dintre întârzierea la plecare și întârzierea la sosire, pentru zborurile de avion.</a:t>
            </a:r>
            <a:r>
              <a:rPr lang="en-US" sz="1800"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Punctele de date sunt răspândite pe tot graficul, existând o corelație pozitivă clară între întârzierea la plecare și întârzierea la sosire, indicată de tendința ascendentă a punctelor de date. Linia de tendință de culoare roșie reprezintă această corelație</a:t>
            </a:r>
            <a:endParaRPr lang="ro-MD" dirty="0">
              <a:latin typeface="+mj-lt"/>
            </a:endParaRPr>
          </a:p>
        </p:txBody>
      </p:sp>
      <p:pic>
        <p:nvPicPr>
          <p:cNvPr id="9" name="Рисунок 8">
            <a:extLst>
              <a:ext uri="{FF2B5EF4-FFF2-40B4-BE49-F238E27FC236}">
                <a16:creationId xmlns:a16="http://schemas.microsoft.com/office/drawing/2014/main" id="{2E5439BC-D3B4-4274-AB60-0EEE3034B7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21329" y="1061301"/>
            <a:ext cx="6149340" cy="3147060"/>
          </a:xfrm>
          <a:prstGeom prst="rect">
            <a:avLst/>
          </a:prstGeom>
          <a:noFill/>
          <a:ln>
            <a:noFill/>
          </a:ln>
        </p:spPr>
      </p:pic>
    </p:spTree>
    <p:extLst>
      <p:ext uri="{BB962C8B-B14F-4D97-AF65-F5344CB8AC3E}">
        <p14:creationId xmlns:p14="http://schemas.microsoft.com/office/powerpoint/2010/main" val="408951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0421C-2CB8-4371-A99C-E70D9FD54484}"/>
              </a:ext>
            </a:extLst>
          </p:cNvPr>
          <p:cNvSpPr txBox="1"/>
          <p:nvPr/>
        </p:nvSpPr>
        <p:spPr>
          <a:xfrm>
            <a:off x="1294362" y="4266109"/>
            <a:ext cx="9603274" cy="646331"/>
          </a:xfrm>
          <a:prstGeom prst="rect">
            <a:avLst/>
          </a:prstGeom>
          <a:noFill/>
        </p:spPr>
        <p:txBody>
          <a:bodyPr wrap="square">
            <a:spAutoFit/>
          </a:bodyPr>
          <a:lstStyle/>
          <a:p>
            <a:pPr algn="ctr"/>
            <a:r>
              <a:rPr lang="ro-RO" sz="1800" dirty="0">
                <a:effectLst/>
                <a:latin typeface="Times New Roman" panose="02020603050405020304" pitchFamily="18" charset="0"/>
                <a:ea typeface="Calibri" panose="020F0502020204030204" pitchFamily="34" charset="0"/>
                <a:cs typeface="Arial" panose="020B0604020202020204" pitchFamily="34" charset="0"/>
              </a:rPr>
              <a:t>Figura </a:t>
            </a:r>
            <a:r>
              <a:rPr lang="en-US" dirty="0">
                <a:latin typeface="Times New Roman" panose="02020603050405020304" pitchFamily="18" charset="0"/>
                <a:ea typeface="Calibri" panose="020F0502020204030204" pitchFamily="34" charset="0"/>
                <a:cs typeface="Arial" panose="020B0604020202020204" pitchFamily="34" charset="0"/>
              </a:rPr>
              <a:t>2</a:t>
            </a:r>
            <a:r>
              <a:rPr lang="ro-RO" sz="1800" dirty="0">
                <a:effectLst/>
                <a:latin typeface="Times New Roman" panose="02020603050405020304" pitchFamily="18" charset="0"/>
                <a:ea typeface="Calibri" panose="020F0502020204030204" pitchFamily="34" charset="0"/>
                <a:cs typeface="Arial" panose="020B0604020202020204" pitchFamily="34" charset="0"/>
              </a:rPr>
              <a:t>. Air time vs Distance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a:endParaRPr lang="ro-MD" dirty="0">
              <a:latin typeface="+mj-lt"/>
            </a:endParaRPr>
          </a:p>
        </p:txBody>
      </p:sp>
      <p:sp>
        <p:nvSpPr>
          <p:cNvPr id="7" name="TextBox 6">
            <a:extLst>
              <a:ext uri="{FF2B5EF4-FFF2-40B4-BE49-F238E27FC236}">
                <a16:creationId xmlns:a16="http://schemas.microsoft.com/office/drawing/2014/main" id="{9A1E6636-AB5C-4F1E-9A7C-65EB8C5F9DFD}"/>
              </a:ext>
            </a:extLst>
          </p:cNvPr>
          <p:cNvSpPr txBox="1"/>
          <p:nvPr/>
        </p:nvSpPr>
        <p:spPr>
          <a:xfrm>
            <a:off x="1467620" y="4589274"/>
            <a:ext cx="9603275" cy="1477328"/>
          </a:xfrm>
          <a:prstGeom prst="rect">
            <a:avLst/>
          </a:prstGeom>
          <a:noFill/>
        </p:spPr>
        <p:txBody>
          <a:bodyPr wrap="square">
            <a:spAutoFit/>
          </a:bodyPr>
          <a:lstStyle/>
          <a:p>
            <a:pPr algn="just"/>
            <a:r>
              <a:rPr lang="ro-MD" dirty="0">
                <a:latin typeface="+mj-lt"/>
              </a:rPr>
              <a:t>	</a:t>
            </a:r>
            <a:r>
              <a:rPr lang="ro-RO" sz="1800" dirty="0">
                <a:effectLst/>
                <a:latin typeface="Times New Roman" panose="02020603050405020304" pitchFamily="18" charset="0"/>
                <a:ea typeface="Calibri" panose="020F0502020204030204" pitchFamily="34" charset="0"/>
              </a:rPr>
              <a:t>În figura </a:t>
            </a:r>
            <a:r>
              <a:rPr lang="en-US" dirty="0">
                <a:latin typeface="Times New Roman" panose="02020603050405020304" pitchFamily="18" charset="0"/>
                <a:ea typeface="Calibri" panose="020F0502020204030204" pitchFamily="34" charset="0"/>
              </a:rPr>
              <a:t>2</a:t>
            </a:r>
            <a:r>
              <a:rPr lang="ro-RO" sz="1800" dirty="0">
                <a:effectLst/>
                <a:latin typeface="Times New Roman" panose="02020603050405020304" pitchFamily="18" charset="0"/>
                <a:ea typeface="Calibri" panose="020F0502020204030204" pitchFamily="34" charset="0"/>
              </a:rPr>
              <a:t> de mai sus este un grafic de dispersie care arată relația dintre timpul de zbor (Air Time) și distanța de zbor (Distance). Punctele albastre reprezintă zboruri individuale, iar relația dintre cele două variabile este evidentă; pe măsură ce distanța crește, și timpul de zbor tinde să crească. Această relație este subliniată de linia de trend roșie care se întinde de-a lungul punctelor de date, sugerând o corelație pozitivă între distanță și timpul de zbor. </a:t>
            </a:r>
            <a:endParaRPr lang="ro-MD" dirty="0">
              <a:latin typeface="+mj-lt"/>
            </a:endParaRPr>
          </a:p>
        </p:txBody>
      </p:sp>
      <p:pic>
        <p:nvPicPr>
          <p:cNvPr id="9" name="Рисунок 8">
            <a:extLst>
              <a:ext uri="{FF2B5EF4-FFF2-40B4-BE49-F238E27FC236}">
                <a16:creationId xmlns:a16="http://schemas.microsoft.com/office/drawing/2014/main" id="{C01213C6-6738-40D9-A31F-EFDA3BAB7A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0909" y="972311"/>
            <a:ext cx="6149340" cy="3131820"/>
          </a:xfrm>
          <a:prstGeom prst="rect">
            <a:avLst/>
          </a:prstGeom>
          <a:noFill/>
          <a:ln>
            <a:noFill/>
          </a:ln>
        </p:spPr>
      </p:pic>
    </p:spTree>
    <p:extLst>
      <p:ext uri="{BB962C8B-B14F-4D97-AF65-F5344CB8AC3E}">
        <p14:creationId xmlns:p14="http://schemas.microsoft.com/office/powerpoint/2010/main" val="163854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CCF8F2-B07C-4189-8401-8080763FFAF2}"/>
              </a:ext>
            </a:extLst>
          </p:cNvPr>
          <p:cNvSpPr txBox="1"/>
          <p:nvPr/>
        </p:nvSpPr>
        <p:spPr>
          <a:xfrm>
            <a:off x="1294362" y="4000325"/>
            <a:ext cx="9603274" cy="369332"/>
          </a:xfrm>
          <a:prstGeom prst="rect">
            <a:avLst/>
          </a:prstGeom>
          <a:noFill/>
        </p:spPr>
        <p:txBody>
          <a:bodyPr wrap="square">
            <a:spAutoFit/>
          </a:bodyPr>
          <a:lstStyle/>
          <a:p>
            <a:pPr algn="ctr"/>
            <a:r>
              <a:rPr lang="ro-MD" dirty="0">
                <a:latin typeface="+mj-lt"/>
              </a:rPr>
              <a:t>Figura </a:t>
            </a:r>
            <a:r>
              <a:rPr lang="en-US" dirty="0">
                <a:latin typeface="+mj-lt"/>
              </a:rPr>
              <a:t>3. </a:t>
            </a:r>
            <a:r>
              <a:rPr lang="ro-RO" sz="1800" dirty="0">
                <a:effectLst/>
                <a:latin typeface="Times New Roman" panose="02020603050405020304" pitchFamily="18" charset="0"/>
                <a:ea typeface="Calibri" panose="020F0502020204030204" pitchFamily="34" charset="0"/>
              </a:rPr>
              <a:t>Ora de plecare și întârzierea la sosire</a:t>
            </a:r>
            <a:endParaRPr lang="ro-MD" dirty="0">
              <a:latin typeface="+mj-lt"/>
            </a:endParaRPr>
          </a:p>
        </p:txBody>
      </p:sp>
      <p:sp>
        <p:nvSpPr>
          <p:cNvPr id="5" name="TextBox 4">
            <a:extLst>
              <a:ext uri="{FF2B5EF4-FFF2-40B4-BE49-F238E27FC236}">
                <a16:creationId xmlns:a16="http://schemas.microsoft.com/office/drawing/2014/main" id="{77D32887-17C9-4C16-8020-4FF0AC81B708}"/>
              </a:ext>
            </a:extLst>
          </p:cNvPr>
          <p:cNvSpPr txBox="1"/>
          <p:nvPr/>
        </p:nvSpPr>
        <p:spPr>
          <a:xfrm>
            <a:off x="673768" y="4369657"/>
            <a:ext cx="10860506" cy="1754326"/>
          </a:xfrm>
          <a:prstGeom prst="rect">
            <a:avLst/>
          </a:prstGeom>
          <a:noFill/>
        </p:spPr>
        <p:txBody>
          <a:bodyPr wrap="square">
            <a:spAutoFit/>
          </a:bodyPr>
          <a:lstStyle/>
          <a:p>
            <a:pPr algn="just"/>
            <a:r>
              <a:rPr lang="ro-MD" dirty="0">
                <a:latin typeface="+mj-lt"/>
              </a:rPr>
              <a:t>	</a:t>
            </a:r>
            <a:r>
              <a:rPr lang="ro-RO" sz="1800" dirty="0">
                <a:effectLst/>
                <a:latin typeface="Times New Roman" panose="02020603050405020304" pitchFamily="18" charset="0"/>
                <a:ea typeface="Calibri" panose="020F0502020204030204" pitchFamily="34" charset="0"/>
              </a:rPr>
              <a:t>În figura </a:t>
            </a:r>
            <a:r>
              <a:rPr lang="en-US" sz="1800" dirty="0">
                <a:effectLst/>
                <a:latin typeface="Times New Roman" panose="02020603050405020304" pitchFamily="18" charset="0"/>
                <a:ea typeface="Calibri" panose="020F0502020204030204" pitchFamily="34" charset="0"/>
              </a:rPr>
              <a:t>3</a:t>
            </a:r>
            <a:r>
              <a:rPr lang="ro-RO" sz="1800" dirty="0">
                <a:effectLst/>
                <a:latin typeface="Times New Roman" panose="02020603050405020304" pitchFamily="18" charset="0"/>
                <a:ea typeface="Calibri" panose="020F0502020204030204" pitchFamily="34" charset="0"/>
              </a:rPr>
              <a:t> de mai sus putem observa scatter plot prezintă o analiză a relației dintre "Ora de Plecare" și "Întârzierea la Sosire". Pe axa verticală este afișată "Întârzierea la Sosire" în minute, cu valori variind de la aproximativ -50 la peste 100 de minute. Majoritatea punctelor par să fie concentrate în jurul liniei de zero, ceea ce indică faptul că multe plecări au avut întârzieri minime la sosire. Există, de asemenea, câteva valori atipice care indică întârzieri semnificative. Liniile verticale indică distribuția întârzierilor pentru fiecare oră specifică de plecare. Linia roșie orizontală este măsura centrală de tendință.</a:t>
            </a:r>
            <a:endParaRPr lang="ro-MD" dirty="0">
              <a:latin typeface="+mj-lt"/>
            </a:endParaRPr>
          </a:p>
        </p:txBody>
      </p:sp>
      <p:pic>
        <p:nvPicPr>
          <p:cNvPr id="12" name="Объект 11">
            <a:extLst>
              <a:ext uri="{FF2B5EF4-FFF2-40B4-BE49-F238E27FC236}">
                <a16:creationId xmlns:a16="http://schemas.microsoft.com/office/drawing/2014/main" id="{46819019-4DFB-47D5-BE02-6829E3FF9EB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0402" y="411914"/>
            <a:ext cx="6771195" cy="3449638"/>
          </a:xfrm>
          <a:prstGeom prst="rect">
            <a:avLst/>
          </a:prstGeom>
          <a:noFill/>
          <a:ln>
            <a:noFill/>
          </a:ln>
        </p:spPr>
      </p:pic>
    </p:spTree>
    <p:extLst>
      <p:ext uri="{BB962C8B-B14F-4D97-AF65-F5344CB8AC3E}">
        <p14:creationId xmlns:p14="http://schemas.microsoft.com/office/powerpoint/2010/main" val="426268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5BE3B6-19BF-4273-9A1E-F2EAD356C5D5}"/>
              </a:ext>
            </a:extLst>
          </p:cNvPr>
          <p:cNvSpPr>
            <a:spLocks noGrp="1"/>
          </p:cNvSpPr>
          <p:nvPr>
            <p:ph type="title"/>
          </p:nvPr>
        </p:nvSpPr>
        <p:spPr/>
        <p:txBody>
          <a:bodyPr/>
          <a:lstStyle/>
          <a:p>
            <a:endParaRPr lang="ru-RU"/>
          </a:p>
        </p:txBody>
      </p:sp>
      <p:sp>
        <p:nvSpPr>
          <p:cNvPr id="6" name="TextBox 5">
            <a:extLst>
              <a:ext uri="{FF2B5EF4-FFF2-40B4-BE49-F238E27FC236}">
                <a16:creationId xmlns:a16="http://schemas.microsoft.com/office/drawing/2014/main" id="{E670421C-2CB8-4371-A99C-E70D9FD54484}"/>
              </a:ext>
            </a:extLst>
          </p:cNvPr>
          <p:cNvSpPr txBox="1"/>
          <p:nvPr/>
        </p:nvSpPr>
        <p:spPr>
          <a:xfrm>
            <a:off x="1294362" y="4266109"/>
            <a:ext cx="9603274" cy="369332"/>
          </a:xfrm>
          <a:prstGeom prst="rect">
            <a:avLst/>
          </a:prstGeom>
          <a:noFill/>
        </p:spPr>
        <p:txBody>
          <a:bodyPr wrap="square">
            <a:spAutoFit/>
          </a:bodyPr>
          <a:lstStyle/>
          <a:p>
            <a:pPr algn="ctr"/>
            <a:r>
              <a:rPr lang="ro-MD" dirty="0">
                <a:latin typeface="+mj-lt"/>
              </a:rPr>
              <a:t>Figura 4</a:t>
            </a:r>
            <a:r>
              <a:rPr lang="en-US" dirty="0">
                <a:latin typeface="+mj-lt"/>
              </a:rPr>
              <a:t>. </a:t>
            </a:r>
            <a:r>
              <a:rPr lang="ro-MD" dirty="0">
                <a:latin typeface="+mj-lt"/>
              </a:rPr>
              <a:t>Numărul de zboruri în funcție de sezon</a:t>
            </a:r>
          </a:p>
        </p:txBody>
      </p:sp>
      <p:sp>
        <p:nvSpPr>
          <p:cNvPr id="7" name="TextBox 6">
            <a:extLst>
              <a:ext uri="{FF2B5EF4-FFF2-40B4-BE49-F238E27FC236}">
                <a16:creationId xmlns:a16="http://schemas.microsoft.com/office/drawing/2014/main" id="{9A1E6636-AB5C-4F1E-9A7C-65EB8C5F9DFD}"/>
              </a:ext>
            </a:extLst>
          </p:cNvPr>
          <p:cNvSpPr txBox="1"/>
          <p:nvPr/>
        </p:nvSpPr>
        <p:spPr>
          <a:xfrm>
            <a:off x="1451578" y="4877762"/>
            <a:ext cx="9603275" cy="646331"/>
          </a:xfrm>
          <a:prstGeom prst="rect">
            <a:avLst/>
          </a:prstGeom>
          <a:noFill/>
        </p:spPr>
        <p:txBody>
          <a:bodyPr wrap="square">
            <a:spAutoFit/>
          </a:bodyPr>
          <a:lstStyle/>
          <a:p>
            <a:pPr algn="just"/>
            <a:r>
              <a:rPr lang="ro-MD" dirty="0">
                <a:latin typeface="+mj-lt"/>
              </a:rPr>
              <a:t>	În figura 2 de mai sus putem vizualiza diagrama de tip Bar care ne relatează zborurile în funcție de sezon câte zboruri sau fost executate și anulate din numărul total de zboruri</a:t>
            </a:r>
          </a:p>
        </p:txBody>
      </p:sp>
      <p:pic>
        <p:nvPicPr>
          <p:cNvPr id="8" name="Объект 7">
            <a:extLst>
              <a:ext uri="{FF2B5EF4-FFF2-40B4-BE49-F238E27FC236}">
                <a16:creationId xmlns:a16="http://schemas.microsoft.com/office/drawing/2014/main" id="{D16F2212-683F-4D70-8FF2-E766807B11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5749" y="695311"/>
            <a:ext cx="5746550" cy="3449638"/>
          </a:xfrm>
          <a:prstGeom prst="rect">
            <a:avLst/>
          </a:prstGeom>
          <a:noFill/>
          <a:ln>
            <a:noFill/>
          </a:ln>
        </p:spPr>
      </p:pic>
    </p:spTree>
    <p:extLst>
      <p:ext uri="{BB962C8B-B14F-4D97-AF65-F5344CB8AC3E}">
        <p14:creationId xmlns:p14="http://schemas.microsoft.com/office/powerpoint/2010/main" val="228432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0421C-2CB8-4371-A99C-E70D9FD54484}"/>
              </a:ext>
            </a:extLst>
          </p:cNvPr>
          <p:cNvSpPr txBox="1"/>
          <p:nvPr/>
        </p:nvSpPr>
        <p:spPr>
          <a:xfrm>
            <a:off x="1294363" y="4049362"/>
            <a:ext cx="9603274" cy="463397"/>
          </a:xfrm>
          <a:prstGeom prst="rect">
            <a:avLst/>
          </a:prstGeom>
          <a:noFill/>
        </p:spPr>
        <p:txBody>
          <a:bodyPr wrap="square">
            <a:spAutoFit/>
          </a:bodyPr>
          <a:lstStyle/>
          <a:p>
            <a:pPr algn="ctr">
              <a:lnSpc>
                <a:spcPct val="150000"/>
              </a:lnSpc>
              <a:spcAft>
                <a:spcPts val="800"/>
              </a:spcAft>
            </a:pPr>
            <a:r>
              <a:rPr lang="ro-RO" sz="1800" dirty="0">
                <a:effectLst/>
                <a:latin typeface="Times New Roman" panose="02020603050405020304" pitchFamily="18" charset="0"/>
                <a:ea typeface="Calibri" panose="020F0502020204030204" pitchFamily="34" charset="0"/>
                <a:cs typeface="Arial" panose="020B0604020202020204" pitchFamily="34" charset="0"/>
              </a:rPr>
              <a:t>Figura 5.Tipul aeronavei în funcție de statut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A1E6636-AB5C-4F1E-9A7C-65EB8C5F9DFD}"/>
              </a:ext>
            </a:extLst>
          </p:cNvPr>
          <p:cNvSpPr txBox="1"/>
          <p:nvPr/>
        </p:nvSpPr>
        <p:spPr>
          <a:xfrm>
            <a:off x="577054" y="4527710"/>
            <a:ext cx="11037891" cy="1477328"/>
          </a:xfrm>
          <a:prstGeom prst="rect">
            <a:avLst/>
          </a:prstGeom>
          <a:noFill/>
        </p:spPr>
        <p:txBody>
          <a:bodyPr wrap="square">
            <a:spAutoFit/>
          </a:bodyPr>
          <a:lstStyle/>
          <a:p>
            <a:pPr algn="just"/>
            <a:r>
              <a:rPr lang="ro-MD" dirty="0">
                <a:latin typeface="+mj-lt"/>
              </a:rPr>
              <a:t>	</a:t>
            </a:r>
            <a:r>
              <a:rPr lang="ro-RO" sz="1800" dirty="0">
                <a:effectLst/>
                <a:latin typeface="Times New Roman" panose="02020603050405020304" pitchFamily="18" charset="0"/>
                <a:ea typeface="Calibri" panose="020F0502020204030204" pitchFamily="34" charset="0"/>
              </a:rPr>
              <a:t>În figura 5 de mai sus această diagramă este un grafic cu bare intitulat "Total Records for Cancelled and Executed Flights by Capacity", care se referă la înregistrările totale pentru zboruri anulate și executate în funcție de capacitatea avioanelor. Graficul clasifică zborurile în funcție de capacitate în trei grupuri: mare, mediu și mic. Pentru fiecare categorie, există două bare reprezentând starea zborurilor: una pentru zborurile anulate (colorate în roșu) și alta pentru zborurile executate (colorate în albastru-verzui).</a:t>
            </a:r>
            <a:endParaRPr lang="ro-MD" dirty="0">
              <a:latin typeface="+mj-lt"/>
            </a:endParaRPr>
          </a:p>
        </p:txBody>
      </p:sp>
      <p:pic>
        <p:nvPicPr>
          <p:cNvPr id="11" name="Рисунок 10">
            <a:extLst>
              <a:ext uri="{FF2B5EF4-FFF2-40B4-BE49-F238E27FC236}">
                <a16:creationId xmlns:a16="http://schemas.microsoft.com/office/drawing/2014/main" id="{99CF7878-1615-447B-8FB1-EC3250A926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04235" y="277751"/>
            <a:ext cx="6149340" cy="3756660"/>
          </a:xfrm>
          <a:prstGeom prst="rect">
            <a:avLst/>
          </a:prstGeom>
          <a:noFill/>
          <a:ln>
            <a:noFill/>
          </a:ln>
        </p:spPr>
      </p:pic>
    </p:spTree>
    <p:extLst>
      <p:ext uri="{BB962C8B-B14F-4D97-AF65-F5344CB8AC3E}">
        <p14:creationId xmlns:p14="http://schemas.microsoft.com/office/powerpoint/2010/main" val="51646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4F1C23-23C0-4338-8D3E-339761B2F911}"/>
              </a:ext>
            </a:extLst>
          </p:cNvPr>
          <p:cNvSpPr>
            <a:spLocks noGrp="1"/>
          </p:cNvSpPr>
          <p:nvPr>
            <p:ph type="title"/>
          </p:nvPr>
        </p:nvSpPr>
        <p:spPr>
          <a:xfrm>
            <a:off x="1451579" y="1137894"/>
            <a:ext cx="9603275" cy="1049235"/>
          </a:xfrm>
        </p:spPr>
        <p:txBody>
          <a:bodyPr/>
          <a:lstStyle/>
          <a:p>
            <a:r>
              <a:rPr lang="ro-MD" dirty="0"/>
              <a:t>Introducerea</a:t>
            </a:r>
            <a:endParaRPr lang="ru-RU" dirty="0"/>
          </a:p>
        </p:txBody>
      </p:sp>
      <p:sp>
        <p:nvSpPr>
          <p:cNvPr id="4" name="Заголовок 1">
            <a:extLst>
              <a:ext uri="{FF2B5EF4-FFF2-40B4-BE49-F238E27FC236}">
                <a16:creationId xmlns:a16="http://schemas.microsoft.com/office/drawing/2014/main" id="{D9B9D339-2D8B-4464-9C9B-91979BB22CB6}"/>
              </a:ext>
            </a:extLst>
          </p:cNvPr>
          <p:cNvSpPr txBox="1">
            <a:spLocks/>
          </p:cNvSpPr>
          <p:nvPr/>
        </p:nvSpPr>
        <p:spPr>
          <a:xfrm>
            <a:off x="537303" y="2026917"/>
            <a:ext cx="10178322" cy="1492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ru-RU" sz="3200" dirty="0">
              <a:solidFill>
                <a:schemeClr val="tx1"/>
              </a:solidFill>
            </a:endParaRPr>
          </a:p>
        </p:txBody>
      </p:sp>
      <p:sp>
        <p:nvSpPr>
          <p:cNvPr id="7" name="TextBox 6">
            <a:extLst>
              <a:ext uri="{FF2B5EF4-FFF2-40B4-BE49-F238E27FC236}">
                <a16:creationId xmlns:a16="http://schemas.microsoft.com/office/drawing/2014/main" id="{54D3489D-B2D3-4984-84C0-2C97CE88112D}"/>
              </a:ext>
            </a:extLst>
          </p:cNvPr>
          <p:cNvSpPr txBox="1"/>
          <p:nvPr/>
        </p:nvSpPr>
        <p:spPr>
          <a:xfrm>
            <a:off x="1476375" y="2026917"/>
            <a:ext cx="9578479" cy="1477328"/>
          </a:xfrm>
          <a:prstGeom prst="rect">
            <a:avLst/>
          </a:prstGeom>
          <a:noFill/>
        </p:spPr>
        <p:txBody>
          <a:bodyPr wrap="square">
            <a:spAutoFit/>
          </a:bodyPr>
          <a:lstStyle/>
          <a:p>
            <a:r>
              <a:rPr lang="ro-RO" dirty="0"/>
              <a:t>Călătoriile aeriene au devenit o parte esențială a vieții noastre, oferindu-ne acces rapid la destinații din întreaga lume. Cu toate acestea, odată cu creșterea volumului de zboruri și complexitatea rețelelor de transport aerian, întârzierile și anulările au devenit o preocupare majoră. Aceste probleme pot avea un impact semnificativ asupra vieților noastre, indiferent dacă suntem călători sau operatori aerieni. </a:t>
            </a:r>
            <a:endParaRPr lang="ru-RU" sz="1800" dirty="0">
              <a:solidFill>
                <a:schemeClr val="tx1"/>
              </a:solidFill>
            </a:endParaRPr>
          </a:p>
        </p:txBody>
      </p:sp>
    </p:spTree>
    <p:extLst>
      <p:ext uri="{BB962C8B-B14F-4D97-AF65-F5344CB8AC3E}">
        <p14:creationId xmlns:p14="http://schemas.microsoft.com/office/powerpoint/2010/main" val="44771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0421C-2CB8-4371-A99C-E70D9FD54484}"/>
              </a:ext>
            </a:extLst>
          </p:cNvPr>
          <p:cNvSpPr txBox="1"/>
          <p:nvPr/>
        </p:nvSpPr>
        <p:spPr>
          <a:xfrm>
            <a:off x="1166026" y="4435396"/>
            <a:ext cx="9603274" cy="369332"/>
          </a:xfrm>
          <a:prstGeom prst="rect">
            <a:avLst/>
          </a:prstGeom>
          <a:noFill/>
        </p:spPr>
        <p:txBody>
          <a:bodyPr wrap="square">
            <a:spAutoFit/>
          </a:bodyPr>
          <a:lstStyle/>
          <a:p>
            <a:pPr algn="ctr"/>
            <a:r>
              <a:rPr lang="ro-MD" dirty="0">
                <a:latin typeface="+mj-lt"/>
              </a:rPr>
              <a:t>Figura 6</a:t>
            </a:r>
            <a:r>
              <a:rPr lang="en-US" dirty="0">
                <a:latin typeface="+mj-lt"/>
              </a:rPr>
              <a:t>. </a:t>
            </a:r>
            <a:r>
              <a:rPr lang="ro-RO" sz="1800" dirty="0">
                <a:effectLst/>
                <a:latin typeface="Times New Roman" panose="02020603050405020304" pitchFamily="18" charset="0"/>
                <a:ea typeface="Calibri" panose="020F0502020204030204" pitchFamily="34" charset="0"/>
              </a:rPr>
              <a:t>Top aero-companii cu cea mai mare rată de anulări</a:t>
            </a:r>
            <a:endParaRPr lang="ro-MD" dirty="0">
              <a:latin typeface="+mj-lt"/>
            </a:endParaRPr>
          </a:p>
        </p:txBody>
      </p:sp>
      <p:sp>
        <p:nvSpPr>
          <p:cNvPr id="7" name="TextBox 6">
            <a:extLst>
              <a:ext uri="{FF2B5EF4-FFF2-40B4-BE49-F238E27FC236}">
                <a16:creationId xmlns:a16="http://schemas.microsoft.com/office/drawing/2014/main" id="{9A1E6636-AB5C-4F1E-9A7C-65EB8C5F9DFD}"/>
              </a:ext>
            </a:extLst>
          </p:cNvPr>
          <p:cNvSpPr txBox="1"/>
          <p:nvPr/>
        </p:nvSpPr>
        <p:spPr>
          <a:xfrm>
            <a:off x="1419493" y="4974016"/>
            <a:ext cx="9603275" cy="646331"/>
          </a:xfrm>
          <a:prstGeom prst="rect">
            <a:avLst/>
          </a:prstGeom>
          <a:noFill/>
        </p:spPr>
        <p:txBody>
          <a:bodyPr wrap="square">
            <a:spAutoFit/>
          </a:bodyPr>
          <a:lstStyle/>
          <a:p>
            <a:pPr algn="just"/>
            <a:r>
              <a:rPr lang="ro-MD" dirty="0">
                <a:latin typeface="+mj-lt"/>
              </a:rPr>
              <a:t>	În figura 6 de mai sus putem vizualiza diagrama de tip Bar care ne relatează despre topul aero-companii cu cea mai mare rată de anulări.</a:t>
            </a:r>
          </a:p>
        </p:txBody>
      </p:sp>
      <p:pic>
        <p:nvPicPr>
          <p:cNvPr id="9" name="Рисунок 8">
            <a:extLst>
              <a:ext uri="{FF2B5EF4-FFF2-40B4-BE49-F238E27FC236}">
                <a16:creationId xmlns:a16="http://schemas.microsoft.com/office/drawing/2014/main" id="{093822F3-8D8D-4FC1-996A-3DC7822268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2993" y="509449"/>
            <a:ext cx="6149340" cy="3756660"/>
          </a:xfrm>
          <a:prstGeom prst="rect">
            <a:avLst/>
          </a:prstGeom>
          <a:noFill/>
          <a:ln>
            <a:noFill/>
          </a:ln>
        </p:spPr>
      </p:pic>
    </p:spTree>
    <p:extLst>
      <p:ext uri="{BB962C8B-B14F-4D97-AF65-F5344CB8AC3E}">
        <p14:creationId xmlns:p14="http://schemas.microsoft.com/office/powerpoint/2010/main" val="154262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0421C-2CB8-4371-A99C-E70D9FD54484}"/>
              </a:ext>
            </a:extLst>
          </p:cNvPr>
          <p:cNvSpPr txBox="1"/>
          <p:nvPr/>
        </p:nvSpPr>
        <p:spPr>
          <a:xfrm>
            <a:off x="1069774" y="4053253"/>
            <a:ext cx="9603274" cy="369332"/>
          </a:xfrm>
          <a:prstGeom prst="rect">
            <a:avLst/>
          </a:prstGeom>
          <a:noFill/>
        </p:spPr>
        <p:txBody>
          <a:bodyPr wrap="square">
            <a:spAutoFit/>
          </a:bodyPr>
          <a:lstStyle/>
          <a:p>
            <a:pPr algn="ctr"/>
            <a:r>
              <a:rPr lang="ro-MD" dirty="0">
                <a:latin typeface="+mj-lt"/>
              </a:rPr>
              <a:t>Figura 7</a:t>
            </a:r>
            <a:r>
              <a:rPr lang="en-US" dirty="0">
                <a:latin typeface="+mj-lt"/>
              </a:rPr>
              <a:t>. </a:t>
            </a:r>
            <a:r>
              <a:rPr lang="ro-RO" sz="1800" dirty="0">
                <a:effectLst/>
                <a:latin typeface="Times New Roman" panose="02020603050405020304" pitchFamily="18" charset="0"/>
                <a:ea typeface="Calibri" panose="020F0502020204030204" pitchFamily="34" charset="0"/>
              </a:rPr>
              <a:t>Top aero-companii cu cea mai mare rată de întârzieri</a:t>
            </a:r>
            <a:endParaRPr lang="ro-MD" dirty="0">
              <a:latin typeface="+mj-lt"/>
            </a:endParaRPr>
          </a:p>
        </p:txBody>
      </p:sp>
      <p:sp>
        <p:nvSpPr>
          <p:cNvPr id="7" name="TextBox 6">
            <a:extLst>
              <a:ext uri="{FF2B5EF4-FFF2-40B4-BE49-F238E27FC236}">
                <a16:creationId xmlns:a16="http://schemas.microsoft.com/office/drawing/2014/main" id="{9A1E6636-AB5C-4F1E-9A7C-65EB8C5F9DFD}"/>
              </a:ext>
            </a:extLst>
          </p:cNvPr>
          <p:cNvSpPr txBox="1"/>
          <p:nvPr/>
        </p:nvSpPr>
        <p:spPr>
          <a:xfrm>
            <a:off x="1451578" y="4877762"/>
            <a:ext cx="9603275" cy="646331"/>
          </a:xfrm>
          <a:prstGeom prst="rect">
            <a:avLst/>
          </a:prstGeom>
          <a:noFill/>
        </p:spPr>
        <p:txBody>
          <a:bodyPr wrap="square">
            <a:spAutoFit/>
          </a:bodyPr>
          <a:lstStyle/>
          <a:p>
            <a:pPr algn="just"/>
            <a:r>
              <a:rPr lang="ro-MD" dirty="0">
                <a:latin typeface="+mj-lt"/>
              </a:rPr>
              <a:t>	În figura 2 de mai sus putem vizualiza diagrama de tip Bar care ne relatează zborurile în funcție de sezon câte zboruri sau fost executate și anulate din numărul total de zboruri</a:t>
            </a:r>
          </a:p>
        </p:txBody>
      </p:sp>
      <p:pic>
        <p:nvPicPr>
          <p:cNvPr id="9" name="Рисунок 8">
            <a:extLst>
              <a:ext uri="{FF2B5EF4-FFF2-40B4-BE49-F238E27FC236}">
                <a16:creationId xmlns:a16="http://schemas.microsoft.com/office/drawing/2014/main" id="{051C7C06-041C-4A0B-8B1D-BC72D2F93F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1578" y="641684"/>
            <a:ext cx="8285980" cy="3325725"/>
          </a:xfrm>
          <a:prstGeom prst="rect">
            <a:avLst/>
          </a:prstGeom>
          <a:noFill/>
          <a:ln>
            <a:noFill/>
          </a:ln>
        </p:spPr>
      </p:pic>
    </p:spTree>
    <p:extLst>
      <p:ext uri="{BB962C8B-B14F-4D97-AF65-F5344CB8AC3E}">
        <p14:creationId xmlns:p14="http://schemas.microsoft.com/office/powerpoint/2010/main" val="629527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0421C-2CB8-4371-A99C-E70D9FD54484}"/>
              </a:ext>
            </a:extLst>
          </p:cNvPr>
          <p:cNvSpPr txBox="1"/>
          <p:nvPr/>
        </p:nvSpPr>
        <p:spPr>
          <a:xfrm>
            <a:off x="1053730" y="4266109"/>
            <a:ext cx="9603274" cy="369332"/>
          </a:xfrm>
          <a:prstGeom prst="rect">
            <a:avLst/>
          </a:prstGeom>
          <a:noFill/>
        </p:spPr>
        <p:txBody>
          <a:bodyPr wrap="square">
            <a:spAutoFit/>
          </a:bodyPr>
          <a:lstStyle/>
          <a:p>
            <a:pPr algn="ctr"/>
            <a:r>
              <a:rPr lang="ro-MD" dirty="0">
                <a:latin typeface="+mj-lt"/>
              </a:rPr>
              <a:t>Figura 8</a:t>
            </a:r>
            <a:r>
              <a:rPr lang="en-US" dirty="0">
                <a:latin typeface="+mj-lt"/>
              </a:rPr>
              <a:t>. </a:t>
            </a:r>
            <a:r>
              <a:rPr lang="ro-MD" dirty="0">
                <a:latin typeface="+mj-lt"/>
              </a:rPr>
              <a:t>Analiza pe durata de zbor</a:t>
            </a:r>
          </a:p>
        </p:txBody>
      </p:sp>
      <p:sp>
        <p:nvSpPr>
          <p:cNvPr id="7" name="TextBox 6">
            <a:extLst>
              <a:ext uri="{FF2B5EF4-FFF2-40B4-BE49-F238E27FC236}">
                <a16:creationId xmlns:a16="http://schemas.microsoft.com/office/drawing/2014/main" id="{9A1E6636-AB5C-4F1E-9A7C-65EB8C5F9DFD}"/>
              </a:ext>
            </a:extLst>
          </p:cNvPr>
          <p:cNvSpPr txBox="1"/>
          <p:nvPr/>
        </p:nvSpPr>
        <p:spPr>
          <a:xfrm>
            <a:off x="1451578" y="4877762"/>
            <a:ext cx="9603275" cy="646331"/>
          </a:xfrm>
          <a:prstGeom prst="rect">
            <a:avLst/>
          </a:prstGeom>
          <a:noFill/>
        </p:spPr>
        <p:txBody>
          <a:bodyPr wrap="square">
            <a:spAutoFit/>
          </a:bodyPr>
          <a:lstStyle/>
          <a:p>
            <a:pPr algn="just"/>
            <a:r>
              <a:rPr lang="ro-MD" dirty="0">
                <a:latin typeface="+mj-lt"/>
              </a:rPr>
              <a:t>	În figura 8 de mai sus putem vizualiza diagrama de tip Bar care ne relatează despre zborurile de lungă durată și cele de scurtă durată. </a:t>
            </a:r>
          </a:p>
        </p:txBody>
      </p:sp>
      <p:pic>
        <p:nvPicPr>
          <p:cNvPr id="9" name="Рисунок 8">
            <a:extLst>
              <a:ext uri="{FF2B5EF4-FFF2-40B4-BE49-F238E27FC236}">
                <a16:creationId xmlns:a16="http://schemas.microsoft.com/office/drawing/2014/main" id="{38FA7289-50D8-4C7B-8A9F-7B57CD7A20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41095" y="709081"/>
            <a:ext cx="7037070" cy="3314707"/>
          </a:xfrm>
          <a:prstGeom prst="rect">
            <a:avLst/>
          </a:prstGeom>
          <a:noFill/>
          <a:ln>
            <a:noFill/>
          </a:ln>
        </p:spPr>
      </p:pic>
    </p:spTree>
    <p:extLst>
      <p:ext uri="{BB962C8B-B14F-4D97-AF65-F5344CB8AC3E}">
        <p14:creationId xmlns:p14="http://schemas.microsoft.com/office/powerpoint/2010/main" val="1461304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B81CB2-94F9-419E-BB84-747B115E55CF}"/>
              </a:ext>
            </a:extLst>
          </p:cNvPr>
          <p:cNvSpPr txBox="1"/>
          <p:nvPr/>
        </p:nvSpPr>
        <p:spPr>
          <a:xfrm>
            <a:off x="-2531680" y="1165283"/>
            <a:ext cx="9603274" cy="646331"/>
          </a:xfrm>
          <a:prstGeom prst="rect">
            <a:avLst/>
          </a:prstGeom>
          <a:noFill/>
        </p:spPr>
        <p:txBody>
          <a:bodyPr wrap="square">
            <a:spAutoFit/>
          </a:bodyPr>
          <a:lstStyle/>
          <a:p>
            <a:pPr algn="ctr"/>
            <a:r>
              <a:rPr lang="ro-MD" sz="3600" dirty="0">
                <a:latin typeface="+mj-lt"/>
              </a:rPr>
              <a:t>Modele</a:t>
            </a:r>
          </a:p>
        </p:txBody>
      </p:sp>
      <p:graphicFrame>
        <p:nvGraphicFramePr>
          <p:cNvPr id="4" name="Таблица 7">
            <a:extLst>
              <a:ext uri="{FF2B5EF4-FFF2-40B4-BE49-F238E27FC236}">
                <a16:creationId xmlns:a16="http://schemas.microsoft.com/office/drawing/2014/main" id="{28457D16-BB3B-4FF7-AF8B-435C753BBF83}"/>
              </a:ext>
            </a:extLst>
          </p:cNvPr>
          <p:cNvGraphicFramePr>
            <a:graphicFrameLocks noGrp="1"/>
          </p:cNvGraphicFramePr>
          <p:nvPr>
            <p:extLst>
              <p:ext uri="{D42A27DB-BD31-4B8C-83A1-F6EECF244321}">
                <p14:modId xmlns:p14="http://schemas.microsoft.com/office/powerpoint/2010/main" val="610416864"/>
              </p:ext>
            </p:extLst>
          </p:nvPr>
        </p:nvGraphicFramePr>
        <p:xfrm>
          <a:off x="2032000" y="229718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7274571"/>
                    </a:ext>
                  </a:extLst>
                </a:gridCol>
                <a:gridCol w="2709333">
                  <a:extLst>
                    <a:ext uri="{9D8B030D-6E8A-4147-A177-3AD203B41FA5}">
                      <a16:colId xmlns:a16="http://schemas.microsoft.com/office/drawing/2014/main" val="2545041103"/>
                    </a:ext>
                  </a:extLst>
                </a:gridCol>
                <a:gridCol w="2709333">
                  <a:extLst>
                    <a:ext uri="{9D8B030D-6E8A-4147-A177-3AD203B41FA5}">
                      <a16:colId xmlns:a16="http://schemas.microsoft.com/office/drawing/2014/main" val="3747110218"/>
                    </a:ext>
                  </a:extLst>
                </a:gridCol>
              </a:tblGrid>
              <a:tr h="370840">
                <a:tc>
                  <a:txBody>
                    <a:bodyPr/>
                    <a:lstStyle/>
                    <a:p>
                      <a:pPr algn="ctr"/>
                      <a:r>
                        <a:rPr lang="ro-MD" dirty="0"/>
                        <a:t>Tipul de model</a:t>
                      </a:r>
                      <a:endParaRPr lang="en-US" dirty="0"/>
                    </a:p>
                  </a:txBody>
                  <a:tcPr/>
                </a:tc>
                <a:tc>
                  <a:txBody>
                    <a:bodyPr/>
                    <a:lstStyle/>
                    <a:p>
                      <a:pPr algn="ctr"/>
                      <a:r>
                        <a:rPr lang="ro-MD" dirty="0"/>
                        <a:t>Eroarea medie pătrată</a:t>
                      </a:r>
                      <a:endParaRPr lang="en-US" dirty="0"/>
                    </a:p>
                  </a:txBody>
                  <a:tcPr/>
                </a:tc>
                <a:tc>
                  <a:txBody>
                    <a:bodyPr/>
                    <a:lstStyle/>
                    <a:p>
                      <a:pPr algn="ctr"/>
                      <a:r>
                        <a:rPr lang="ro-MD" dirty="0"/>
                        <a:t>Rezultatul</a:t>
                      </a:r>
                      <a:endParaRPr lang="en-US" dirty="0"/>
                    </a:p>
                  </a:txBody>
                  <a:tcPr/>
                </a:tc>
                <a:extLst>
                  <a:ext uri="{0D108BD9-81ED-4DB2-BD59-A6C34878D82A}">
                    <a16:rowId xmlns:a16="http://schemas.microsoft.com/office/drawing/2014/main" val="2488915310"/>
                  </a:ext>
                </a:extLst>
              </a:tr>
              <a:tr h="370840">
                <a:tc>
                  <a:txBody>
                    <a:bodyPr/>
                    <a:lstStyle/>
                    <a:p>
                      <a:pPr algn="ctr"/>
                      <a:r>
                        <a:rPr lang="ro-MD" dirty="0"/>
                        <a:t>Regresie logistică</a:t>
                      </a:r>
                      <a:endParaRPr lang="en-US" dirty="0"/>
                    </a:p>
                  </a:txBody>
                  <a:tcPr/>
                </a:tc>
                <a:tc>
                  <a:txBody>
                    <a:bodyPr/>
                    <a:lstStyle/>
                    <a:p>
                      <a:pPr algn="ctr"/>
                      <a:r>
                        <a:rPr lang="ro-MD" dirty="0"/>
                        <a:t>8699,73</a:t>
                      </a:r>
                      <a:endParaRPr lang="en-US" dirty="0"/>
                    </a:p>
                  </a:txBody>
                  <a:tcPr/>
                </a:tc>
                <a:tc>
                  <a:txBody>
                    <a:bodyPr/>
                    <a:lstStyle/>
                    <a:p>
                      <a:pPr algn="ctr"/>
                      <a:r>
                        <a:rPr lang="ro-MD" dirty="0"/>
                        <a:t>0,98</a:t>
                      </a:r>
                      <a:endParaRPr lang="en-US" dirty="0"/>
                    </a:p>
                  </a:txBody>
                  <a:tcPr/>
                </a:tc>
                <a:extLst>
                  <a:ext uri="{0D108BD9-81ED-4DB2-BD59-A6C34878D82A}">
                    <a16:rowId xmlns:a16="http://schemas.microsoft.com/office/drawing/2014/main" val="2975010307"/>
                  </a:ext>
                </a:extLst>
              </a:tr>
              <a:tr h="370840">
                <a:tc>
                  <a:txBody>
                    <a:bodyPr/>
                    <a:lstStyle/>
                    <a:p>
                      <a:pPr algn="ctr"/>
                      <a:r>
                        <a:rPr lang="ro-MD" dirty="0"/>
                        <a:t>Regresia liniară</a:t>
                      </a:r>
                      <a:endParaRPr lang="en-US" dirty="0"/>
                    </a:p>
                  </a:txBody>
                  <a:tcPr/>
                </a:tc>
                <a:tc>
                  <a:txBody>
                    <a:bodyPr/>
                    <a:lstStyle/>
                    <a:p>
                      <a:pPr algn="ctr"/>
                      <a:r>
                        <a:rPr lang="ro-MD" dirty="0"/>
                        <a:t>270,95</a:t>
                      </a:r>
                      <a:endParaRPr lang="en-US" dirty="0"/>
                    </a:p>
                  </a:txBody>
                  <a:tcPr/>
                </a:tc>
                <a:tc>
                  <a:txBody>
                    <a:bodyPr/>
                    <a:lstStyle/>
                    <a:p>
                      <a:pPr algn="ctr"/>
                      <a:r>
                        <a:rPr lang="ro-MD" dirty="0"/>
                        <a:t>0,57</a:t>
                      </a:r>
                      <a:endParaRPr lang="en-US" dirty="0"/>
                    </a:p>
                  </a:txBody>
                  <a:tcPr/>
                </a:tc>
                <a:extLst>
                  <a:ext uri="{0D108BD9-81ED-4DB2-BD59-A6C34878D82A}">
                    <a16:rowId xmlns:a16="http://schemas.microsoft.com/office/drawing/2014/main" val="244315438"/>
                  </a:ext>
                </a:extLst>
              </a:tr>
              <a:tr h="370840">
                <a:tc>
                  <a:txBody>
                    <a:bodyPr/>
                    <a:lstStyle/>
                    <a:p>
                      <a:pPr algn="ctr"/>
                      <a:r>
                        <a:rPr lang="ro-MD" dirty="0"/>
                        <a:t>Random forest</a:t>
                      </a:r>
                      <a:endParaRPr lang="en-US" dirty="0"/>
                    </a:p>
                  </a:txBody>
                  <a:tcPr/>
                </a:tc>
                <a:tc>
                  <a:txBody>
                    <a:bodyPr/>
                    <a:lstStyle/>
                    <a:p>
                      <a:pPr algn="ctr"/>
                      <a:r>
                        <a:rPr lang="ro-MD" dirty="0"/>
                        <a:t>143,98</a:t>
                      </a:r>
                      <a:endParaRPr lang="en-US" dirty="0"/>
                    </a:p>
                  </a:txBody>
                  <a:tcPr/>
                </a:tc>
                <a:tc>
                  <a:txBody>
                    <a:bodyPr/>
                    <a:lstStyle/>
                    <a:p>
                      <a:pPr algn="ctr"/>
                      <a:r>
                        <a:rPr lang="ro-MD" dirty="0"/>
                        <a:t>0,92</a:t>
                      </a:r>
                      <a:endParaRPr lang="en-US" dirty="0"/>
                    </a:p>
                  </a:txBody>
                  <a:tcPr/>
                </a:tc>
                <a:extLst>
                  <a:ext uri="{0D108BD9-81ED-4DB2-BD59-A6C34878D82A}">
                    <a16:rowId xmlns:a16="http://schemas.microsoft.com/office/drawing/2014/main" val="3611065537"/>
                  </a:ext>
                </a:extLst>
              </a:tr>
            </a:tbl>
          </a:graphicData>
        </a:graphic>
      </p:graphicFrame>
    </p:spTree>
    <p:extLst>
      <p:ext uri="{BB962C8B-B14F-4D97-AF65-F5344CB8AC3E}">
        <p14:creationId xmlns:p14="http://schemas.microsoft.com/office/powerpoint/2010/main" val="3472664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B81CB2-94F9-419E-BB84-747B115E55CF}"/>
              </a:ext>
            </a:extLst>
          </p:cNvPr>
          <p:cNvSpPr txBox="1"/>
          <p:nvPr/>
        </p:nvSpPr>
        <p:spPr>
          <a:xfrm>
            <a:off x="-2403343" y="1149240"/>
            <a:ext cx="9603274" cy="646331"/>
          </a:xfrm>
          <a:prstGeom prst="rect">
            <a:avLst/>
          </a:prstGeom>
          <a:noFill/>
        </p:spPr>
        <p:txBody>
          <a:bodyPr wrap="square">
            <a:spAutoFit/>
          </a:bodyPr>
          <a:lstStyle/>
          <a:p>
            <a:pPr algn="ctr"/>
            <a:r>
              <a:rPr lang="ro-MD" sz="3600" dirty="0">
                <a:latin typeface="+mj-lt"/>
              </a:rPr>
              <a:t>Obervasații</a:t>
            </a:r>
          </a:p>
        </p:txBody>
      </p:sp>
      <p:sp>
        <p:nvSpPr>
          <p:cNvPr id="6" name="TextBox 5">
            <a:extLst>
              <a:ext uri="{FF2B5EF4-FFF2-40B4-BE49-F238E27FC236}">
                <a16:creationId xmlns:a16="http://schemas.microsoft.com/office/drawing/2014/main" id="{8CF2E631-5699-4190-964E-FB8A04C5F540}"/>
              </a:ext>
            </a:extLst>
          </p:cNvPr>
          <p:cNvSpPr txBox="1"/>
          <p:nvPr/>
        </p:nvSpPr>
        <p:spPr>
          <a:xfrm>
            <a:off x="1294363" y="2101740"/>
            <a:ext cx="9603274" cy="2125390"/>
          </a:xfrm>
          <a:prstGeom prst="rect">
            <a:avLst/>
          </a:prstGeom>
          <a:noFill/>
        </p:spPr>
        <p:txBody>
          <a:bodyPr wrap="square">
            <a:spAutoFit/>
          </a:bodyPr>
          <a:lstStyle/>
          <a:p>
            <a:pPr indent="457200" algn="just">
              <a:lnSpc>
                <a:spcPct val="150000"/>
              </a:lnSpc>
              <a:spcAft>
                <a:spcPts val="800"/>
              </a:spcAft>
            </a:pPr>
            <a:r>
              <a:rPr lang="ro-RO" sz="1800" dirty="0">
                <a:effectLst/>
                <a:latin typeface="Times New Roman" panose="02020603050405020304" pitchFamily="18" charset="0"/>
                <a:ea typeface="Calibri" panose="020F0502020204030204" pitchFamily="34" charset="0"/>
                <a:cs typeface="Arial" panose="020B0604020202020204" pitchFamily="34" charset="0"/>
              </a:rPr>
              <a:t>Această cercetare furnizează o înțelegere detaliată a problemelor legate de întârzierile și anulările zborurilor, aducând beneficii atât pasagerilor, cât și operatorilor de zbor. În ciuda limitărilor, rezultatele contribuie semnificativ la literatura de specialitate și oferă baza pentru cercetări viitoare. Implementarea unor strategii informate de aceste constatări poate duce la o îmbunătățire semnificativă a experienței călătorilor și eficienței operaționale în industria aviatică.</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19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3A93B1-873B-4C75-B305-DE92A9A3F8FD}"/>
              </a:ext>
            </a:extLst>
          </p:cNvPr>
          <p:cNvSpPr>
            <a:spLocks noGrp="1"/>
          </p:cNvSpPr>
          <p:nvPr>
            <p:ph type="title"/>
          </p:nvPr>
        </p:nvSpPr>
        <p:spPr>
          <a:xfrm>
            <a:off x="1451578" y="1166469"/>
            <a:ext cx="9603275" cy="1049235"/>
          </a:xfrm>
        </p:spPr>
        <p:txBody>
          <a:bodyPr/>
          <a:lstStyle/>
          <a:p>
            <a:r>
              <a:rPr lang="en-US" dirty="0" err="1"/>
              <a:t>Introducerea</a:t>
            </a:r>
            <a:r>
              <a:rPr lang="en-US" dirty="0"/>
              <a:t> </a:t>
            </a:r>
            <a:r>
              <a:rPr lang="ro-MD" dirty="0"/>
              <a:t>în problemă</a:t>
            </a:r>
            <a:endParaRPr lang="ru-RU" dirty="0"/>
          </a:p>
        </p:txBody>
      </p:sp>
      <p:sp>
        <p:nvSpPr>
          <p:cNvPr id="4" name="Заголовок 1">
            <a:extLst>
              <a:ext uri="{FF2B5EF4-FFF2-40B4-BE49-F238E27FC236}">
                <a16:creationId xmlns:a16="http://schemas.microsoft.com/office/drawing/2014/main" id="{1F406762-8F28-40F7-8320-1EC5EC1F33FB}"/>
              </a:ext>
            </a:extLst>
          </p:cNvPr>
          <p:cNvSpPr txBox="1">
            <a:spLocks/>
          </p:cNvSpPr>
          <p:nvPr/>
        </p:nvSpPr>
        <p:spPr>
          <a:xfrm>
            <a:off x="1202155" y="1936868"/>
            <a:ext cx="10178322" cy="1492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ru-RU" sz="3200" dirty="0">
              <a:solidFill>
                <a:schemeClr val="tx1"/>
              </a:solidFill>
            </a:endParaRPr>
          </a:p>
        </p:txBody>
      </p:sp>
      <p:sp>
        <p:nvSpPr>
          <p:cNvPr id="6" name="TextBox 5">
            <a:extLst>
              <a:ext uri="{FF2B5EF4-FFF2-40B4-BE49-F238E27FC236}">
                <a16:creationId xmlns:a16="http://schemas.microsoft.com/office/drawing/2014/main" id="{D8340950-A5C8-4983-90F0-815BDF234E9E}"/>
              </a:ext>
            </a:extLst>
          </p:cNvPr>
          <p:cNvSpPr txBox="1"/>
          <p:nvPr/>
        </p:nvSpPr>
        <p:spPr>
          <a:xfrm>
            <a:off x="1451578" y="2124076"/>
            <a:ext cx="9673621" cy="923330"/>
          </a:xfrm>
          <a:prstGeom prst="rect">
            <a:avLst/>
          </a:prstGeom>
          <a:noFill/>
        </p:spPr>
        <p:txBody>
          <a:bodyPr wrap="square">
            <a:spAutoFit/>
          </a:bodyPr>
          <a:lstStyle/>
          <a:p>
            <a:r>
              <a:rPr lang="ro-RO" sz="1800" dirty="0">
                <a:solidFill>
                  <a:schemeClr val="tx1"/>
                </a:solidFill>
                <a:latin typeface="Söhne"/>
              </a:rPr>
              <a:t>În prezent este foarte greu de ales o companie aeriana pentru a calatori sau a parcurge o distanta mare in timp cel mai scurt. Cea mai mare problema este anularea sau amânarea zborului</a:t>
            </a:r>
            <a:r>
              <a:rPr lang="en-US" sz="1800" dirty="0">
                <a:solidFill>
                  <a:schemeClr val="tx1"/>
                </a:solidFill>
                <a:latin typeface="Söhne"/>
              </a:rPr>
              <a:t> </a:t>
            </a:r>
            <a:r>
              <a:rPr lang="ro-MD" sz="1800" dirty="0">
                <a:solidFill>
                  <a:schemeClr val="tx1"/>
                </a:solidFill>
                <a:latin typeface="Söhne"/>
              </a:rPr>
              <a:t>în baza de anumite condiții cum ar fii calamitățile naturale sau motivile tehnice sau de securitate.</a:t>
            </a:r>
            <a:endParaRPr lang="ru-RU" sz="1800" dirty="0">
              <a:solidFill>
                <a:schemeClr val="tx1"/>
              </a:solidFill>
            </a:endParaRPr>
          </a:p>
        </p:txBody>
      </p:sp>
    </p:spTree>
    <p:extLst>
      <p:ext uri="{BB962C8B-B14F-4D97-AF65-F5344CB8AC3E}">
        <p14:creationId xmlns:p14="http://schemas.microsoft.com/office/powerpoint/2010/main" val="239978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5E1070-8437-43B7-B1D2-0DF18CFED088}"/>
              </a:ext>
            </a:extLst>
          </p:cNvPr>
          <p:cNvSpPr>
            <a:spLocks noGrp="1"/>
          </p:cNvSpPr>
          <p:nvPr>
            <p:ph type="title"/>
          </p:nvPr>
        </p:nvSpPr>
        <p:spPr>
          <a:xfrm>
            <a:off x="1451575" y="1228806"/>
            <a:ext cx="9603275" cy="1049235"/>
          </a:xfrm>
        </p:spPr>
        <p:txBody>
          <a:bodyPr/>
          <a:lstStyle/>
          <a:p>
            <a:r>
              <a:rPr lang="ro-RO" dirty="0"/>
              <a:t>Challenge-uri </a:t>
            </a:r>
            <a:endParaRPr lang="ru-RU" dirty="0"/>
          </a:p>
        </p:txBody>
      </p:sp>
      <p:sp>
        <p:nvSpPr>
          <p:cNvPr id="3" name="Объект 2">
            <a:extLst>
              <a:ext uri="{FF2B5EF4-FFF2-40B4-BE49-F238E27FC236}">
                <a16:creationId xmlns:a16="http://schemas.microsoft.com/office/drawing/2014/main" id="{651C00AE-CFFD-4FE5-845C-362E55365C1B}"/>
              </a:ext>
            </a:extLst>
          </p:cNvPr>
          <p:cNvSpPr>
            <a:spLocks noGrp="1"/>
          </p:cNvSpPr>
          <p:nvPr>
            <p:ph idx="1"/>
          </p:nvPr>
        </p:nvSpPr>
        <p:spPr>
          <a:xfrm>
            <a:off x="1451575" y="1872884"/>
            <a:ext cx="9603275" cy="2089543"/>
          </a:xfrm>
        </p:spPr>
        <p:txBody>
          <a:bodyPr>
            <a:normAutofit fontScale="85000" lnSpcReduction="10000"/>
          </a:bodyPr>
          <a:lstStyle/>
          <a:p>
            <a:r>
              <a:rPr lang="it-IT" b="0" i="0" dirty="0">
                <a:solidFill>
                  <a:schemeClr val="tx1"/>
                </a:solidFill>
                <a:effectLst/>
                <a:latin typeface="gg sans"/>
              </a:rPr>
              <a:t>Alegerea celei mai bune companii aeriene pentru a evita întârzierile zborurilor</a:t>
            </a:r>
            <a:r>
              <a:rPr lang="ro-MD" b="0" i="0" dirty="0">
                <a:solidFill>
                  <a:schemeClr val="tx1"/>
                </a:solidFill>
                <a:effectLst/>
                <a:latin typeface="gg sans"/>
              </a:rPr>
              <a:t>.</a:t>
            </a:r>
            <a:endParaRPr lang="ru-RU" dirty="0">
              <a:solidFill>
                <a:schemeClr val="tx1"/>
              </a:solidFill>
            </a:endParaRPr>
          </a:p>
          <a:p>
            <a:r>
              <a:rPr lang="ro-MD" dirty="0"/>
              <a:t>Prezicerea amânări sau anulări zborului</a:t>
            </a:r>
            <a:r>
              <a:rPr lang="en-US" dirty="0"/>
              <a:t> </a:t>
            </a:r>
            <a:r>
              <a:rPr lang="ro-MD" dirty="0"/>
              <a:t>în baza calamităților.</a:t>
            </a:r>
          </a:p>
          <a:p>
            <a:r>
              <a:rPr lang="ro-MD" dirty="0"/>
              <a:t>Crearea Top-ului companii aeriene cu cea mai mare frecvență de anulare sau amânarea a zborurilor.</a:t>
            </a:r>
          </a:p>
          <a:p>
            <a:r>
              <a:rPr lang="ro-RO" b="0" i="0" dirty="0">
                <a:effectLst/>
                <a:latin typeface="+mj-lt"/>
              </a:rPr>
              <a:t>Analiza datelor privind întârzierile și anulările de zboruri pentru a identifica tendințele și modelele.</a:t>
            </a:r>
          </a:p>
          <a:p>
            <a:endParaRPr lang="ro-MD" dirty="0">
              <a:latin typeface="+mj-lt"/>
            </a:endParaRPr>
          </a:p>
        </p:txBody>
      </p:sp>
      <p:sp>
        <p:nvSpPr>
          <p:cNvPr id="6" name="Объект 2">
            <a:extLst>
              <a:ext uri="{FF2B5EF4-FFF2-40B4-BE49-F238E27FC236}">
                <a16:creationId xmlns:a16="http://schemas.microsoft.com/office/drawing/2014/main" id="{07D2AC8D-DBF4-40F7-8FF6-FC242D4B6BDA}"/>
              </a:ext>
            </a:extLst>
          </p:cNvPr>
          <p:cNvSpPr txBox="1">
            <a:spLocks/>
          </p:cNvSpPr>
          <p:nvPr/>
        </p:nvSpPr>
        <p:spPr>
          <a:xfrm>
            <a:off x="1451574" y="3487716"/>
            <a:ext cx="9603275" cy="20895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ro-RO" sz="1800" dirty="0"/>
              <a:t>Determinarea dacă s</a:t>
            </a:r>
            <a:r>
              <a:rPr lang="ro-RO" sz="1800" i="0" dirty="0">
                <a:effectLst/>
              </a:rPr>
              <a:t>ezonul influențează asupra întârzierile și anulările de zboruri.</a:t>
            </a:r>
          </a:p>
          <a:p>
            <a:r>
              <a:rPr lang="ro-MD" sz="1800" dirty="0"/>
              <a:t>Determinarea dacă z</a:t>
            </a:r>
            <a:r>
              <a:rPr lang="it-IT" sz="1800" dirty="0"/>
              <a:t>borurile lungi (intercontinentale)</a:t>
            </a:r>
            <a:r>
              <a:rPr lang="ro-MD" sz="1800" dirty="0"/>
              <a:t> sunt mai multe executate </a:t>
            </a:r>
            <a:r>
              <a:rPr lang="it-IT" sz="1800" dirty="0"/>
              <a:t>decât cele scurte (locale).</a:t>
            </a:r>
            <a:endParaRPr lang="ro-MD" sz="1800" dirty="0"/>
          </a:p>
          <a:p>
            <a:r>
              <a:rPr lang="ro-MD" sz="1800" dirty="0"/>
              <a:t>Zborurile cu capacitate mai mare de pasageri sunt mai puțin anulate de cât cele mai mici.</a:t>
            </a:r>
          </a:p>
          <a:p>
            <a:pPr marL="457200" indent="-457200">
              <a:buFont typeface="+mj-lt"/>
              <a:buAutoNum type="arabicPeriod"/>
            </a:pPr>
            <a:endParaRPr lang="ro-MD" sz="1800" dirty="0"/>
          </a:p>
        </p:txBody>
      </p:sp>
    </p:spTree>
    <p:extLst>
      <p:ext uri="{BB962C8B-B14F-4D97-AF65-F5344CB8AC3E}">
        <p14:creationId xmlns:p14="http://schemas.microsoft.com/office/powerpoint/2010/main" val="40306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
            <a:extLst>
              <a:ext uri="{FF2B5EF4-FFF2-40B4-BE49-F238E27FC236}">
                <a16:creationId xmlns:a16="http://schemas.microsoft.com/office/drawing/2014/main" id="{D886059E-EFF2-47FC-94F6-129D6E68D478}"/>
              </a:ext>
            </a:extLst>
          </p:cNvPr>
          <p:cNvSpPr txBox="1">
            <a:spLocks/>
          </p:cNvSpPr>
          <p:nvPr/>
        </p:nvSpPr>
        <p:spPr>
          <a:xfrm>
            <a:off x="1432525" y="1111375"/>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ro-RO" dirty="0">
                <a:latin typeface="+mn-lt"/>
              </a:rPr>
              <a:t>MoTIVAȚIE </a:t>
            </a:r>
            <a:endParaRPr lang="ru-RU" dirty="0">
              <a:latin typeface="+mn-lt"/>
            </a:endParaRPr>
          </a:p>
        </p:txBody>
      </p:sp>
      <p:sp>
        <p:nvSpPr>
          <p:cNvPr id="13" name="Объект 2">
            <a:extLst>
              <a:ext uri="{FF2B5EF4-FFF2-40B4-BE49-F238E27FC236}">
                <a16:creationId xmlns:a16="http://schemas.microsoft.com/office/drawing/2014/main" id="{9A1983E7-3975-4F40-BC05-85B265302060}"/>
              </a:ext>
            </a:extLst>
          </p:cNvPr>
          <p:cNvSpPr txBox="1">
            <a:spLocks/>
          </p:cNvSpPr>
          <p:nvPr/>
        </p:nvSpPr>
        <p:spPr>
          <a:xfrm>
            <a:off x="1499200" y="1950317"/>
            <a:ext cx="9603275" cy="208954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ro-RO" sz="1800" dirty="0"/>
              <a:t>Această analiză este importantă din cauza a 3 motive simpli</a:t>
            </a:r>
            <a:r>
              <a:rPr lang="ro-RO" sz="1800" dirty="0">
                <a:latin typeface="+mj-lt"/>
              </a:rPr>
              <a:t>. Informarea, Planificare, Analiza datelor.</a:t>
            </a:r>
            <a:endParaRPr lang="en-US" sz="1800" dirty="0">
              <a:latin typeface="+mj-lt"/>
            </a:endParaRPr>
          </a:p>
          <a:p>
            <a:pPr marL="0" indent="0">
              <a:buNone/>
            </a:pPr>
            <a:r>
              <a:rPr lang="en-US" sz="1800" dirty="0" err="1">
                <a:latin typeface="+mj-lt"/>
              </a:rPr>
              <a:t>Informarea</a:t>
            </a:r>
            <a:r>
              <a:rPr lang="en-US" sz="1800" dirty="0">
                <a:latin typeface="+mj-lt"/>
              </a:rPr>
              <a:t>: </a:t>
            </a:r>
            <a:r>
              <a:rPr lang="en-US" sz="1800" dirty="0" err="1">
                <a:latin typeface="+mj-lt"/>
              </a:rPr>
              <a:t>Ofer</a:t>
            </a:r>
            <a:r>
              <a:rPr lang="ro-MD" sz="1800" dirty="0">
                <a:latin typeface="+mj-lt"/>
              </a:rPr>
              <a:t>ă posibilitatea de a crea o viziune clară asupra fiecărei companiei aerenie.</a:t>
            </a:r>
          </a:p>
          <a:p>
            <a:pPr marL="0" indent="0">
              <a:buNone/>
            </a:pPr>
            <a:r>
              <a:rPr lang="ro-RO" sz="1800" dirty="0">
                <a:latin typeface="+mj-lt"/>
              </a:rPr>
              <a:t>Analiza datelor</a:t>
            </a:r>
            <a:r>
              <a:rPr lang="en-US" sz="1800" dirty="0">
                <a:latin typeface="+mj-lt"/>
              </a:rPr>
              <a:t>:</a:t>
            </a:r>
            <a:r>
              <a:rPr lang="ro-MD" sz="1800" dirty="0">
                <a:latin typeface="+mj-lt"/>
              </a:rPr>
              <a:t> În baza datelor putem crea o viziune-opinie față de o anumită companie.</a:t>
            </a:r>
          </a:p>
          <a:p>
            <a:pPr marL="0" indent="0">
              <a:buNone/>
            </a:pPr>
            <a:r>
              <a:rPr lang="ro-MD" sz="1800" dirty="0">
                <a:latin typeface="+mj-lt"/>
              </a:rPr>
              <a:t>Planificarea</a:t>
            </a:r>
            <a:r>
              <a:rPr lang="en-US" sz="1800" dirty="0">
                <a:latin typeface="+mj-lt"/>
              </a:rPr>
              <a:t>: </a:t>
            </a:r>
            <a:r>
              <a:rPr lang="ro-MD" sz="1800" dirty="0">
                <a:latin typeface="+mj-lt"/>
              </a:rPr>
              <a:t>În baza datelor de informare putem planifica planul de acțiunii.</a:t>
            </a:r>
            <a:endParaRPr lang="ro-RO" sz="1800" dirty="0">
              <a:latin typeface="+mj-lt"/>
            </a:endParaRPr>
          </a:p>
          <a:p>
            <a:pPr marL="0" indent="0">
              <a:buNone/>
            </a:pPr>
            <a:endParaRPr lang="ro-MD" dirty="0">
              <a:latin typeface="+mj-lt"/>
            </a:endParaRPr>
          </a:p>
        </p:txBody>
      </p:sp>
    </p:spTree>
    <p:extLst>
      <p:ext uri="{BB962C8B-B14F-4D97-AF65-F5344CB8AC3E}">
        <p14:creationId xmlns:p14="http://schemas.microsoft.com/office/powerpoint/2010/main" val="175105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6B359A-D0AD-450D-B65F-C3D6189C7C45}"/>
              </a:ext>
            </a:extLst>
          </p:cNvPr>
          <p:cNvSpPr>
            <a:spLocks noGrp="1"/>
          </p:cNvSpPr>
          <p:nvPr>
            <p:ph type="title"/>
          </p:nvPr>
        </p:nvSpPr>
        <p:spPr/>
        <p:txBody>
          <a:bodyPr/>
          <a:lstStyle/>
          <a:p>
            <a:r>
              <a:rPr lang="ro-MD" dirty="0"/>
              <a:t>Setul de date</a:t>
            </a:r>
            <a:endParaRPr lang="ru-RU" dirty="0"/>
          </a:p>
        </p:txBody>
      </p:sp>
      <p:sp>
        <p:nvSpPr>
          <p:cNvPr id="4" name="TextBox 3">
            <a:extLst>
              <a:ext uri="{FF2B5EF4-FFF2-40B4-BE49-F238E27FC236}">
                <a16:creationId xmlns:a16="http://schemas.microsoft.com/office/drawing/2014/main" id="{472E5B1B-FD82-4F61-9FF9-4FD2012C54A1}"/>
              </a:ext>
            </a:extLst>
          </p:cNvPr>
          <p:cNvSpPr txBox="1"/>
          <p:nvPr/>
        </p:nvSpPr>
        <p:spPr>
          <a:xfrm>
            <a:off x="1451579" y="1853754"/>
            <a:ext cx="9673621" cy="1200329"/>
          </a:xfrm>
          <a:prstGeom prst="rect">
            <a:avLst/>
          </a:prstGeom>
          <a:noFill/>
        </p:spPr>
        <p:txBody>
          <a:bodyPr wrap="square">
            <a:spAutoFit/>
          </a:bodyPr>
          <a:lstStyle/>
          <a:p>
            <a:r>
              <a:rPr lang="ro-MD" sz="1800" dirty="0">
                <a:solidFill>
                  <a:schemeClr val="tx1"/>
                </a:solidFill>
              </a:rPr>
              <a:t>Setul de date "nycflights13" oferă o gamă variată de date legate de zboruri, inclusiv informații despre aeroporturi, liniile aeriene, rutele de zbor, întârzierile zborurilor și multe altele. Cum ar fii carateristicile aeronavei, condițile meteorologice. Setul de date conține 5 tabele de date care sunt</a:t>
            </a:r>
            <a:r>
              <a:rPr lang="en-US" dirty="0"/>
              <a:t>: </a:t>
            </a:r>
            <a:r>
              <a:rPr lang="en-US" b="1" dirty="0"/>
              <a:t>airlines, planes, airports, flights, weather</a:t>
            </a:r>
            <a:r>
              <a:rPr lang="ro-MD" dirty="0"/>
              <a:t>.</a:t>
            </a:r>
            <a:endParaRPr lang="ru-RU" sz="1800" b="1" dirty="0">
              <a:solidFill>
                <a:schemeClr val="tx1"/>
              </a:solidFill>
            </a:endParaRPr>
          </a:p>
        </p:txBody>
      </p:sp>
      <p:sp>
        <p:nvSpPr>
          <p:cNvPr id="5" name="Заголовок 1">
            <a:extLst>
              <a:ext uri="{FF2B5EF4-FFF2-40B4-BE49-F238E27FC236}">
                <a16:creationId xmlns:a16="http://schemas.microsoft.com/office/drawing/2014/main" id="{BD1E0CA8-BBAC-4D82-A5A8-01A8FB2A3D1A}"/>
              </a:ext>
            </a:extLst>
          </p:cNvPr>
          <p:cNvSpPr txBox="1">
            <a:spLocks/>
          </p:cNvSpPr>
          <p:nvPr/>
        </p:nvSpPr>
        <p:spPr>
          <a:xfrm>
            <a:off x="1375379" y="3279300"/>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err="1"/>
              <a:t>Preg</a:t>
            </a:r>
            <a:r>
              <a:rPr lang="ro-MD" dirty="0"/>
              <a:t>ătirea datelor</a:t>
            </a:r>
            <a:endParaRPr lang="ru-RU" dirty="0"/>
          </a:p>
        </p:txBody>
      </p:sp>
      <p:sp>
        <p:nvSpPr>
          <p:cNvPr id="7" name="TextBox 6">
            <a:extLst>
              <a:ext uri="{FF2B5EF4-FFF2-40B4-BE49-F238E27FC236}">
                <a16:creationId xmlns:a16="http://schemas.microsoft.com/office/drawing/2014/main" id="{DB967229-1E5C-4785-9333-5B068FA8D103}"/>
              </a:ext>
            </a:extLst>
          </p:cNvPr>
          <p:cNvSpPr txBox="1"/>
          <p:nvPr/>
        </p:nvSpPr>
        <p:spPr>
          <a:xfrm>
            <a:off x="1425930" y="3918652"/>
            <a:ext cx="9673621" cy="1200329"/>
          </a:xfrm>
          <a:prstGeom prst="rect">
            <a:avLst/>
          </a:prstGeom>
          <a:noFill/>
        </p:spPr>
        <p:txBody>
          <a:bodyPr wrap="square">
            <a:spAutoFit/>
          </a:bodyPr>
          <a:lstStyle/>
          <a:p>
            <a:r>
              <a:rPr lang="ro-MD" sz="1800" dirty="0">
                <a:solidFill>
                  <a:schemeClr val="tx1"/>
                </a:solidFill>
              </a:rPr>
              <a:t>Datele au</a:t>
            </a:r>
            <a:r>
              <a:rPr lang="en-US" sz="1800" dirty="0">
                <a:solidFill>
                  <a:schemeClr val="tx1"/>
                </a:solidFill>
              </a:rPr>
              <a:t> </a:t>
            </a:r>
            <a:r>
              <a:rPr lang="en-US" sz="1800" dirty="0" err="1">
                <a:solidFill>
                  <a:schemeClr val="tx1"/>
                </a:solidFill>
              </a:rPr>
              <a:t>fost</a:t>
            </a:r>
            <a:r>
              <a:rPr lang="ro-MD" sz="1800" dirty="0">
                <a:solidFill>
                  <a:schemeClr val="tx1"/>
                </a:solidFill>
              </a:rPr>
              <a:t> pregătite după următori pași</a:t>
            </a:r>
            <a:r>
              <a:rPr lang="en-US" dirty="0"/>
              <a:t>: 1.Excluderea </a:t>
            </a:r>
            <a:r>
              <a:rPr lang="en-US" dirty="0" err="1"/>
              <a:t>valorilor</a:t>
            </a:r>
            <a:r>
              <a:rPr lang="en-US" dirty="0"/>
              <a:t> NA(not </a:t>
            </a:r>
            <a:r>
              <a:rPr lang="en-US" dirty="0" err="1"/>
              <a:t>avaibile</a:t>
            </a:r>
            <a:r>
              <a:rPr lang="en-US" dirty="0"/>
              <a:t>). 2. </a:t>
            </a:r>
            <a:r>
              <a:rPr lang="en-US" dirty="0" err="1"/>
              <a:t>Gruparea</a:t>
            </a:r>
            <a:r>
              <a:rPr lang="en-US" dirty="0"/>
              <a:t> </a:t>
            </a:r>
            <a:r>
              <a:rPr lang="ro-MD" dirty="0"/>
              <a:t>sau filtrarea</a:t>
            </a:r>
            <a:r>
              <a:rPr lang="en-US" dirty="0"/>
              <a:t> </a:t>
            </a:r>
            <a:r>
              <a:rPr lang="en-US" dirty="0" err="1"/>
              <a:t>datelor</a:t>
            </a:r>
            <a:r>
              <a:rPr lang="ro-MD" dirty="0"/>
              <a:t> în noi tabele</a:t>
            </a:r>
            <a:r>
              <a:rPr lang="en-US" dirty="0"/>
              <a:t>. </a:t>
            </a:r>
            <a:r>
              <a:rPr lang="ro-MD" dirty="0"/>
              <a:t>3.Transformarea valorilor Miles în Km</a:t>
            </a:r>
            <a:r>
              <a:rPr lang="en-US" dirty="0"/>
              <a:t> </a:t>
            </a:r>
            <a:r>
              <a:rPr lang="ro-MD" dirty="0"/>
              <a:t>1miles = 1.6 km. 4.Adaugarea noilor coloane ca exemplu season(anotimpul). 5. Atribuirea lunei(denumirea) și anotimpul în fucție de data înregistrări. Atribuirea noilor caracteristici.</a:t>
            </a:r>
            <a:endParaRPr lang="ru-RU" sz="1800" b="1" dirty="0">
              <a:solidFill>
                <a:schemeClr val="tx1"/>
              </a:solidFill>
            </a:endParaRPr>
          </a:p>
        </p:txBody>
      </p:sp>
      <p:pic>
        <p:nvPicPr>
          <p:cNvPr id="10" name="Рисунок 9">
            <a:extLst>
              <a:ext uri="{FF2B5EF4-FFF2-40B4-BE49-F238E27FC236}">
                <a16:creationId xmlns:a16="http://schemas.microsoft.com/office/drawing/2014/main" id="{CDFF7261-3119-4AF4-A0E7-66EE94B05255}"/>
              </a:ext>
            </a:extLst>
          </p:cNvPr>
          <p:cNvPicPr>
            <a:picLocks noChangeAspect="1"/>
          </p:cNvPicPr>
          <p:nvPr/>
        </p:nvPicPr>
        <p:blipFill>
          <a:blip r:embed="rId2"/>
          <a:stretch>
            <a:fillRect/>
          </a:stretch>
        </p:blipFill>
        <p:spPr>
          <a:xfrm>
            <a:off x="4819022" y="5193104"/>
            <a:ext cx="6280529" cy="1496914"/>
          </a:xfrm>
          <a:prstGeom prst="rect">
            <a:avLst/>
          </a:prstGeom>
        </p:spPr>
      </p:pic>
    </p:spTree>
    <p:extLst>
      <p:ext uri="{BB962C8B-B14F-4D97-AF65-F5344CB8AC3E}">
        <p14:creationId xmlns:p14="http://schemas.microsoft.com/office/powerpoint/2010/main" val="383207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77732-93A0-4931-8530-24B3DF0F5449}"/>
              </a:ext>
            </a:extLst>
          </p:cNvPr>
          <p:cNvSpPr>
            <a:spLocks noGrp="1"/>
          </p:cNvSpPr>
          <p:nvPr>
            <p:ph type="title"/>
          </p:nvPr>
        </p:nvSpPr>
        <p:spPr/>
        <p:txBody>
          <a:bodyPr/>
          <a:lstStyle/>
          <a:p>
            <a:r>
              <a:rPr lang="ro-MD" dirty="0"/>
              <a:t>Tabelul </a:t>
            </a:r>
            <a:r>
              <a:rPr lang="en-US" b="1" dirty="0"/>
              <a:t>airlines</a:t>
            </a:r>
            <a:endParaRPr lang="ru-RU" dirty="0"/>
          </a:p>
        </p:txBody>
      </p:sp>
      <p:pic>
        <p:nvPicPr>
          <p:cNvPr id="5" name="Объект 4">
            <a:extLst>
              <a:ext uri="{FF2B5EF4-FFF2-40B4-BE49-F238E27FC236}">
                <a16:creationId xmlns:a16="http://schemas.microsoft.com/office/drawing/2014/main" id="{C742AC79-9DA6-40D9-9219-00B6E3C24AA5}"/>
              </a:ext>
            </a:extLst>
          </p:cNvPr>
          <p:cNvPicPr>
            <a:picLocks noGrp="1" noChangeAspect="1"/>
          </p:cNvPicPr>
          <p:nvPr>
            <p:ph idx="1"/>
          </p:nvPr>
        </p:nvPicPr>
        <p:blipFill>
          <a:blip r:embed="rId2"/>
          <a:stretch>
            <a:fillRect/>
          </a:stretch>
        </p:blipFill>
        <p:spPr>
          <a:xfrm>
            <a:off x="1451579" y="2012155"/>
            <a:ext cx="8686253" cy="1218875"/>
          </a:xfrm>
        </p:spPr>
      </p:pic>
      <p:sp>
        <p:nvSpPr>
          <p:cNvPr id="10" name="TextBox 9">
            <a:extLst>
              <a:ext uri="{FF2B5EF4-FFF2-40B4-BE49-F238E27FC236}">
                <a16:creationId xmlns:a16="http://schemas.microsoft.com/office/drawing/2014/main" id="{0D97A3E1-B501-4F7A-96C1-35F832217C46}"/>
              </a:ext>
            </a:extLst>
          </p:cNvPr>
          <p:cNvSpPr txBox="1"/>
          <p:nvPr/>
        </p:nvSpPr>
        <p:spPr>
          <a:xfrm>
            <a:off x="1451578" y="3442305"/>
            <a:ext cx="9603274" cy="369332"/>
          </a:xfrm>
          <a:prstGeom prst="rect">
            <a:avLst/>
          </a:prstGeom>
          <a:noFill/>
        </p:spPr>
        <p:txBody>
          <a:bodyPr wrap="square">
            <a:spAutoFit/>
          </a:bodyPr>
          <a:lstStyle/>
          <a:p>
            <a:pPr algn="ctr"/>
            <a:r>
              <a:rPr lang="ro-MD" dirty="0">
                <a:latin typeface="+mj-lt"/>
              </a:rPr>
              <a:t>Figura 1</a:t>
            </a:r>
            <a:r>
              <a:rPr lang="en-US" dirty="0">
                <a:latin typeface="+mj-lt"/>
              </a:rPr>
              <a:t>. </a:t>
            </a:r>
            <a:r>
              <a:rPr lang="en-US" dirty="0" err="1">
                <a:latin typeface="+mj-lt"/>
              </a:rPr>
              <a:t>Vizualizarea</a:t>
            </a:r>
            <a:r>
              <a:rPr lang="en-US" dirty="0">
                <a:latin typeface="+mj-lt"/>
              </a:rPr>
              <a:t> airlines</a:t>
            </a:r>
            <a:endParaRPr lang="ro-MD" dirty="0">
              <a:latin typeface="+mj-lt"/>
            </a:endParaRPr>
          </a:p>
        </p:txBody>
      </p:sp>
      <p:sp>
        <p:nvSpPr>
          <p:cNvPr id="11" name="TextBox 10">
            <a:extLst>
              <a:ext uri="{FF2B5EF4-FFF2-40B4-BE49-F238E27FC236}">
                <a16:creationId xmlns:a16="http://schemas.microsoft.com/office/drawing/2014/main" id="{D8E5402A-41A6-4D99-86D0-E0D104DE23E7}"/>
              </a:ext>
            </a:extLst>
          </p:cNvPr>
          <p:cNvSpPr txBox="1"/>
          <p:nvPr/>
        </p:nvSpPr>
        <p:spPr>
          <a:xfrm>
            <a:off x="1451578" y="4022912"/>
            <a:ext cx="9603275" cy="646331"/>
          </a:xfrm>
          <a:prstGeom prst="rect">
            <a:avLst/>
          </a:prstGeom>
          <a:noFill/>
        </p:spPr>
        <p:txBody>
          <a:bodyPr wrap="square">
            <a:spAutoFit/>
          </a:bodyPr>
          <a:lstStyle/>
          <a:p>
            <a:pPr algn="just"/>
            <a:r>
              <a:rPr lang="ro-MD" dirty="0">
                <a:latin typeface="+mj-lt"/>
              </a:rPr>
              <a:t>	În figura 1 de mai sus puetm vizualiza </a:t>
            </a:r>
            <a:r>
              <a:rPr lang="ro-RO" dirty="0">
                <a:latin typeface="Inter"/>
              </a:rPr>
              <a:t>t</a:t>
            </a:r>
            <a:r>
              <a:rPr lang="ro-RO" b="0" i="0" dirty="0">
                <a:effectLst/>
                <a:latin typeface="Inter"/>
              </a:rPr>
              <a:t>abelul conține informații despre indentificatorul companiei aeriene și denumirea acesteia. </a:t>
            </a:r>
            <a:endParaRPr lang="ro-MD" dirty="0">
              <a:latin typeface="+mj-lt"/>
            </a:endParaRPr>
          </a:p>
        </p:txBody>
      </p:sp>
    </p:spTree>
    <p:extLst>
      <p:ext uri="{BB962C8B-B14F-4D97-AF65-F5344CB8AC3E}">
        <p14:creationId xmlns:p14="http://schemas.microsoft.com/office/powerpoint/2010/main" val="236174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77732-93A0-4931-8530-24B3DF0F5449}"/>
              </a:ext>
            </a:extLst>
          </p:cNvPr>
          <p:cNvSpPr>
            <a:spLocks noGrp="1"/>
          </p:cNvSpPr>
          <p:nvPr>
            <p:ph type="title"/>
          </p:nvPr>
        </p:nvSpPr>
        <p:spPr/>
        <p:txBody>
          <a:bodyPr/>
          <a:lstStyle/>
          <a:p>
            <a:r>
              <a:rPr lang="ro-MD" dirty="0"/>
              <a:t>Tabelul </a:t>
            </a:r>
            <a:r>
              <a:rPr lang="ro-MD" b="1" dirty="0"/>
              <a:t>weather</a:t>
            </a:r>
            <a:endParaRPr lang="ru-RU" b="1" dirty="0"/>
          </a:p>
        </p:txBody>
      </p:sp>
      <p:sp>
        <p:nvSpPr>
          <p:cNvPr id="10" name="TextBox 9">
            <a:extLst>
              <a:ext uri="{FF2B5EF4-FFF2-40B4-BE49-F238E27FC236}">
                <a16:creationId xmlns:a16="http://schemas.microsoft.com/office/drawing/2014/main" id="{0D97A3E1-B501-4F7A-96C1-35F832217C46}"/>
              </a:ext>
            </a:extLst>
          </p:cNvPr>
          <p:cNvSpPr txBox="1"/>
          <p:nvPr/>
        </p:nvSpPr>
        <p:spPr>
          <a:xfrm>
            <a:off x="1451579" y="4282319"/>
            <a:ext cx="9603274" cy="369332"/>
          </a:xfrm>
          <a:prstGeom prst="rect">
            <a:avLst/>
          </a:prstGeom>
          <a:noFill/>
        </p:spPr>
        <p:txBody>
          <a:bodyPr wrap="square">
            <a:spAutoFit/>
          </a:bodyPr>
          <a:lstStyle/>
          <a:p>
            <a:pPr algn="ctr"/>
            <a:r>
              <a:rPr lang="ro-MD" dirty="0">
                <a:latin typeface="+mj-lt"/>
              </a:rPr>
              <a:t>Figura 2</a:t>
            </a:r>
            <a:r>
              <a:rPr lang="en-US" dirty="0">
                <a:latin typeface="+mj-lt"/>
              </a:rPr>
              <a:t>. </a:t>
            </a:r>
            <a:r>
              <a:rPr lang="en-US" dirty="0" err="1">
                <a:latin typeface="+mj-lt"/>
              </a:rPr>
              <a:t>Vizualizarea</a:t>
            </a:r>
            <a:r>
              <a:rPr lang="ro-MD" dirty="0">
                <a:latin typeface="+mj-lt"/>
              </a:rPr>
              <a:t> weather</a:t>
            </a:r>
          </a:p>
        </p:txBody>
      </p:sp>
      <p:sp>
        <p:nvSpPr>
          <p:cNvPr id="11" name="TextBox 10">
            <a:extLst>
              <a:ext uri="{FF2B5EF4-FFF2-40B4-BE49-F238E27FC236}">
                <a16:creationId xmlns:a16="http://schemas.microsoft.com/office/drawing/2014/main" id="{D8E5402A-41A6-4D99-86D0-E0D104DE23E7}"/>
              </a:ext>
            </a:extLst>
          </p:cNvPr>
          <p:cNvSpPr txBox="1"/>
          <p:nvPr/>
        </p:nvSpPr>
        <p:spPr>
          <a:xfrm>
            <a:off x="1451579" y="4853152"/>
            <a:ext cx="9603275" cy="1200329"/>
          </a:xfrm>
          <a:prstGeom prst="rect">
            <a:avLst/>
          </a:prstGeom>
          <a:noFill/>
        </p:spPr>
        <p:txBody>
          <a:bodyPr wrap="square">
            <a:spAutoFit/>
          </a:bodyPr>
          <a:lstStyle/>
          <a:p>
            <a:pPr algn="just"/>
            <a:r>
              <a:rPr lang="ro-MD" dirty="0">
                <a:latin typeface="+mj-lt"/>
              </a:rPr>
              <a:t>	În figura 2 de mai sus puetm vizualiza </a:t>
            </a:r>
            <a:r>
              <a:rPr lang="ro-RO" dirty="0">
                <a:latin typeface="Inter"/>
              </a:rPr>
              <a:t>t</a:t>
            </a:r>
            <a:r>
              <a:rPr lang="ro-RO" b="0" i="0" dirty="0">
                <a:effectLst/>
                <a:latin typeface="Inter"/>
              </a:rPr>
              <a:t>abelul conține informații despre temperatura, punctul de rouă, umiditate, direcția vântului, viteza vântului, rafalele de vânt, precipitațiile, presiunea, vizibilitatea și ora. Datele sunt înregistrate pentru fiecare oră, de la 1 ianuarie 2013 până la 31 decembrie 2013.</a:t>
            </a:r>
            <a:endParaRPr lang="ro-MD" dirty="0">
              <a:latin typeface="+mj-lt"/>
            </a:endParaRPr>
          </a:p>
        </p:txBody>
      </p:sp>
      <p:pic>
        <p:nvPicPr>
          <p:cNvPr id="9" name="Рисунок 8">
            <a:extLst>
              <a:ext uri="{FF2B5EF4-FFF2-40B4-BE49-F238E27FC236}">
                <a16:creationId xmlns:a16="http://schemas.microsoft.com/office/drawing/2014/main" id="{EFCF2929-300B-492D-85C7-6E2CA8811AC2}"/>
              </a:ext>
            </a:extLst>
          </p:cNvPr>
          <p:cNvPicPr>
            <a:picLocks noChangeAspect="1"/>
          </p:cNvPicPr>
          <p:nvPr/>
        </p:nvPicPr>
        <p:blipFill>
          <a:blip r:embed="rId2"/>
          <a:stretch>
            <a:fillRect/>
          </a:stretch>
        </p:blipFill>
        <p:spPr>
          <a:xfrm>
            <a:off x="2254277" y="1952576"/>
            <a:ext cx="7359596" cy="2329743"/>
          </a:xfrm>
          <a:prstGeom prst="rect">
            <a:avLst/>
          </a:prstGeom>
        </p:spPr>
      </p:pic>
    </p:spTree>
    <p:extLst>
      <p:ext uri="{BB962C8B-B14F-4D97-AF65-F5344CB8AC3E}">
        <p14:creationId xmlns:p14="http://schemas.microsoft.com/office/powerpoint/2010/main" val="326902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A77732-93A0-4931-8530-24B3DF0F5449}"/>
              </a:ext>
            </a:extLst>
          </p:cNvPr>
          <p:cNvSpPr>
            <a:spLocks noGrp="1"/>
          </p:cNvSpPr>
          <p:nvPr>
            <p:ph type="title"/>
          </p:nvPr>
        </p:nvSpPr>
        <p:spPr/>
        <p:txBody>
          <a:bodyPr/>
          <a:lstStyle/>
          <a:p>
            <a:r>
              <a:rPr lang="ro-MD" dirty="0"/>
              <a:t>Tabelul </a:t>
            </a:r>
            <a:r>
              <a:rPr lang="ro-MD" b="1" dirty="0"/>
              <a:t>flights</a:t>
            </a:r>
            <a:endParaRPr lang="ru-RU" b="1" dirty="0"/>
          </a:p>
        </p:txBody>
      </p:sp>
      <p:sp>
        <p:nvSpPr>
          <p:cNvPr id="10" name="TextBox 9">
            <a:extLst>
              <a:ext uri="{FF2B5EF4-FFF2-40B4-BE49-F238E27FC236}">
                <a16:creationId xmlns:a16="http://schemas.microsoft.com/office/drawing/2014/main" id="{0D97A3E1-B501-4F7A-96C1-35F832217C46}"/>
              </a:ext>
            </a:extLst>
          </p:cNvPr>
          <p:cNvSpPr txBox="1"/>
          <p:nvPr/>
        </p:nvSpPr>
        <p:spPr>
          <a:xfrm>
            <a:off x="1365853" y="4423380"/>
            <a:ext cx="9603274" cy="369332"/>
          </a:xfrm>
          <a:prstGeom prst="rect">
            <a:avLst/>
          </a:prstGeom>
          <a:noFill/>
        </p:spPr>
        <p:txBody>
          <a:bodyPr wrap="square">
            <a:spAutoFit/>
          </a:bodyPr>
          <a:lstStyle/>
          <a:p>
            <a:pPr algn="ctr"/>
            <a:r>
              <a:rPr lang="ro-MD" dirty="0">
                <a:latin typeface="+mj-lt"/>
              </a:rPr>
              <a:t>Figura 3</a:t>
            </a:r>
            <a:r>
              <a:rPr lang="en-US" dirty="0">
                <a:latin typeface="+mj-lt"/>
              </a:rPr>
              <a:t>. </a:t>
            </a:r>
            <a:r>
              <a:rPr lang="en-US" dirty="0" err="1">
                <a:latin typeface="+mj-lt"/>
              </a:rPr>
              <a:t>Vizualizarea</a:t>
            </a:r>
            <a:r>
              <a:rPr lang="ro-MD" dirty="0">
                <a:latin typeface="+mj-lt"/>
              </a:rPr>
              <a:t> flights</a:t>
            </a:r>
          </a:p>
        </p:txBody>
      </p:sp>
      <p:sp>
        <p:nvSpPr>
          <p:cNvPr id="11" name="TextBox 10">
            <a:extLst>
              <a:ext uri="{FF2B5EF4-FFF2-40B4-BE49-F238E27FC236}">
                <a16:creationId xmlns:a16="http://schemas.microsoft.com/office/drawing/2014/main" id="{D8E5402A-41A6-4D99-86D0-E0D104DE23E7}"/>
              </a:ext>
            </a:extLst>
          </p:cNvPr>
          <p:cNvSpPr txBox="1"/>
          <p:nvPr/>
        </p:nvSpPr>
        <p:spPr>
          <a:xfrm>
            <a:off x="1451578" y="4877762"/>
            <a:ext cx="9603275" cy="923330"/>
          </a:xfrm>
          <a:prstGeom prst="rect">
            <a:avLst/>
          </a:prstGeom>
          <a:noFill/>
        </p:spPr>
        <p:txBody>
          <a:bodyPr wrap="square">
            <a:spAutoFit/>
          </a:bodyPr>
          <a:lstStyle/>
          <a:p>
            <a:pPr algn="just"/>
            <a:r>
              <a:rPr lang="ro-MD" dirty="0">
                <a:latin typeface="+mj-lt"/>
              </a:rPr>
              <a:t>	În figura 3 de mai sus puetm vizualiza </a:t>
            </a:r>
            <a:r>
              <a:rPr lang="ro-RO" dirty="0">
                <a:latin typeface="Inter"/>
              </a:rPr>
              <a:t>t</a:t>
            </a:r>
            <a:r>
              <a:rPr lang="ro-RO" b="0" i="0" dirty="0">
                <a:effectLst/>
                <a:latin typeface="Inter"/>
              </a:rPr>
              <a:t>abelul conține informații despre fiecare zbor executat în decursul unei perioade de timp, informație generală, țara de origine și destinație, distanța, timpul de zbor.</a:t>
            </a:r>
            <a:endParaRPr lang="ro-MD" dirty="0">
              <a:latin typeface="+mj-lt"/>
            </a:endParaRPr>
          </a:p>
        </p:txBody>
      </p:sp>
      <p:pic>
        <p:nvPicPr>
          <p:cNvPr id="7" name="Рисунок 6">
            <a:extLst>
              <a:ext uri="{FF2B5EF4-FFF2-40B4-BE49-F238E27FC236}">
                <a16:creationId xmlns:a16="http://schemas.microsoft.com/office/drawing/2014/main" id="{DB3FE70B-342D-44E5-BF06-E16336E4093F}"/>
              </a:ext>
            </a:extLst>
          </p:cNvPr>
          <p:cNvPicPr>
            <a:picLocks noChangeAspect="1"/>
          </p:cNvPicPr>
          <p:nvPr/>
        </p:nvPicPr>
        <p:blipFill>
          <a:blip r:embed="rId2"/>
          <a:stretch>
            <a:fillRect/>
          </a:stretch>
        </p:blipFill>
        <p:spPr>
          <a:xfrm>
            <a:off x="2638425" y="1938804"/>
            <a:ext cx="6705600" cy="2473808"/>
          </a:xfrm>
          <a:prstGeom prst="rect">
            <a:avLst/>
          </a:prstGeom>
        </p:spPr>
      </p:pic>
    </p:spTree>
    <p:extLst>
      <p:ext uri="{BB962C8B-B14F-4D97-AF65-F5344CB8AC3E}">
        <p14:creationId xmlns:p14="http://schemas.microsoft.com/office/powerpoint/2010/main" val="1867727411"/>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1585</TotalTime>
  <Words>1546</Words>
  <Application>Microsoft Office PowerPoint</Application>
  <PresentationFormat>Широкоэкранный</PresentationFormat>
  <Paragraphs>78</Paragraphs>
  <Slides>24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24</vt:i4>
      </vt:variant>
    </vt:vector>
  </HeadingPairs>
  <TitlesOfParts>
    <vt:vector size="33" baseType="lpstr">
      <vt:lpstr>Arial</vt:lpstr>
      <vt:lpstr>Calibri</vt:lpstr>
      <vt:lpstr>gg sans</vt:lpstr>
      <vt:lpstr>Gill Sans MT</vt:lpstr>
      <vt:lpstr>Inter</vt:lpstr>
      <vt:lpstr>Söhne</vt:lpstr>
      <vt:lpstr>Times New Roman</vt:lpstr>
      <vt:lpstr>zeitung</vt:lpstr>
      <vt:lpstr>Галерея</vt:lpstr>
      <vt:lpstr>Flight Delays and Cancellations </vt:lpstr>
      <vt:lpstr>Introducerea</vt:lpstr>
      <vt:lpstr>Introducerea în problemă</vt:lpstr>
      <vt:lpstr>Challenge-uri </vt:lpstr>
      <vt:lpstr>Презентация PowerPoint</vt:lpstr>
      <vt:lpstr>Setul de date</vt:lpstr>
      <vt:lpstr>Tabelul airlines</vt:lpstr>
      <vt:lpstr>Tabelul weather</vt:lpstr>
      <vt:lpstr>Tabelul flights</vt:lpstr>
      <vt:lpstr>Tabelul airports</vt:lpstr>
      <vt:lpstr>Tabelul PLANES</vt:lpstr>
      <vt:lpstr>Tabelul total_time_delay_season</vt:lpstr>
      <vt:lpstr>Tabelul flights_long</vt:lpstr>
      <vt:lpstr>Prezentarea setului de date prin intermediul diagramelor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Delays and Cancellations </dc:title>
  <dc:creator>Gaming</dc:creator>
  <cp:lastModifiedBy>Gaming</cp:lastModifiedBy>
  <cp:revision>81</cp:revision>
  <dcterms:created xsi:type="dcterms:W3CDTF">2023-10-09T16:17:18Z</dcterms:created>
  <dcterms:modified xsi:type="dcterms:W3CDTF">2023-12-19T12:18:25Z</dcterms:modified>
</cp:coreProperties>
</file>