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Bukhari Script" charset="1" panose="00000500000000000000"/>
      <p:regular r:id="rId12"/>
    </p:embeddedFont>
    <p:embeddedFont>
      <p:font typeface="Brittany"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bbc.com/bitesize/topics/zfq7hyc?ref=skerritt.blog"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kiteworks.com/secure-file-sharing/public-vs-private-key-encryption/" TargetMode="External" Type="http://schemas.openxmlformats.org/officeDocument/2006/relationships/hyperlink"/><Relationship Id="rId3" Target="https://www.kiteworks.com/secure-file-sharing/public-vs-private-key-encryption/" TargetMode="External" Type="http://schemas.openxmlformats.org/officeDocument/2006/relationships/hyperlink"/><Relationship Id="rId4" Target="https://www.kiteworks.com/secure-file-sharing/public-vs-private-key-encryption/" TargetMode="External" Type="http://schemas.openxmlformats.org/officeDocument/2006/relationships/hyperlink"/><Relationship Id="rId5" Target="https://www.kiteworks.com/secure-file-sharing/public-vs-private-key-encryption/" TargetMode="External" Type="http://schemas.openxmlformats.org/officeDocument/2006/relationships/hyperlink"/><Relationship Id="rId6" Target="https://www.kiteworks.com/secure-file-sharing/public-vs-private-key-encryption/" TargetMode="External" Type="http://schemas.openxmlformats.org/officeDocument/2006/relationships/hyperlink"/><Relationship Id="rId7" Target="https://www.kiteworks.com/secure-file-sharing/public-vs-private-key-encryption/" TargetMode="External" Type="http://schemas.openxmlformats.org/officeDocument/2006/relationships/hyperlink"/><Relationship Id="rId8" Target="https://www.kiteworks.com/secure-file-sharing/public-vs-private-key-encryption/" TargetMode="External" Type="http://schemas.openxmlformats.org/officeDocument/2006/relationships/hyperlink"/><Relationship Id="rId9" Target="https://www.kiteworks.com/secure-file-sharing/public-vs-private-key-encryption/"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84938" y="4911837"/>
            <a:ext cx="14275988" cy="1870076"/>
          </a:xfrm>
          <a:prstGeom prst="rect">
            <a:avLst/>
          </a:prstGeom>
        </p:spPr>
        <p:txBody>
          <a:bodyPr anchor="t" rtlCol="false" tIns="0" lIns="0" bIns="0" rIns="0">
            <a:spAutoFit/>
          </a:bodyPr>
          <a:lstStyle/>
          <a:p>
            <a:pPr algn="ctr">
              <a:lnSpc>
                <a:spcPts val="14000"/>
              </a:lnSpc>
            </a:pPr>
            <a:r>
              <a:rPr lang="en-US" sz="14000">
                <a:solidFill>
                  <a:srgbClr val="000000"/>
                </a:solidFill>
                <a:latin typeface="Montserrat Classic Bold"/>
              </a:rPr>
              <a:t>CRYPTO</a:t>
            </a:r>
          </a:p>
        </p:txBody>
      </p:sp>
      <p:grpSp>
        <p:nvGrpSpPr>
          <p:cNvPr name="Group 3" id="3"/>
          <p:cNvGrpSpPr/>
          <p:nvPr/>
        </p:nvGrpSpPr>
        <p:grpSpPr>
          <a:xfrm rot="0">
            <a:off x="2554368" y="2705199"/>
            <a:ext cx="5469649" cy="546964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526468" y="2986858"/>
            <a:ext cx="9235063" cy="2000250"/>
          </a:xfrm>
          <a:prstGeom prst="rect">
            <a:avLst/>
          </a:prstGeom>
        </p:spPr>
        <p:txBody>
          <a:bodyPr anchor="t" rtlCol="false" tIns="0" lIns="0" bIns="0" rIns="0">
            <a:spAutoFit/>
          </a:bodyPr>
          <a:lstStyle/>
          <a:p>
            <a:pPr algn="ctr">
              <a:lnSpc>
                <a:spcPts val="15000"/>
              </a:lnSpc>
            </a:pPr>
            <a:r>
              <a:rPr lang="en-US" sz="15000">
                <a:solidFill>
                  <a:srgbClr val="000000"/>
                </a:solidFill>
                <a:latin typeface="Brittany Bold"/>
              </a:rPr>
              <a:t>task for koss</a:t>
            </a:r>
          </a:p>
        </p:txBody>
      </p:sp>
      <p:sp>
        <p:nvSpPr>
          <p:cNvPr name="TextBox 7" id="7"/>
          <p:cNvSpPr txBox="true"/>
          <p:nvPr/>
        </p:nvSpPr>
        <p:spPr>
          <a:xfrm rot="0">
            <a:off x="5932271" y="6895016"/>
            <a:ext cx="6423458" cy="422275"/>
          </a:xfrm>
          <a:prstGeom prst="rect">
            <a:avLst/>
          </a:prstGeom>
        </p:spPr>
        <p:txBody>
          <a:bodyPr anchor="t" rtlCol="false" tIns="0" lIns="0" bIns="0" rIns="0">
            <a:spAutoFit/>
          </a:bodyPr>
          <a:lstStyle/>
          <a:p>
            <a:pPr algn="ctr">
              <a:lnSpc>
                <a:spcPts val="3499"/>
              </a:lnSpc>
            </a:pPr>
            <a:r>
              <a:rPr lang="en-US" sz="2499" spc="124">
                <a:solidFill>
                  <a:srgbClr val="000000"/>
                </a:solidFill>
                <a:latin typeface="Montserrat Classic"/>
              </a:rPr>
              <a:t>by Pranav khare</a:t>
            </a:r>
          </a:p>
        </p:txBody>
      </p:sp>
      <p:sp>
        <p:nvSpPr>
          <p:cNvPr name="TextBox 8" id="8"/>
          <p:cNvSpPr txBox="true"/>
          <p:nvPr/>
        </p:nvSpPr>
        <p:spPr>
          <a:xfrm rot="0">
            <a:off x="1595435" y="8729796"/>
            <a:ext cx="4865095" cy="339725"/>
          </a:xfrm>
          <a:prstGeom prst="rect">
            <a:avLst/>
          </a:prstGeom>
        </p:spPr>
        <p:txBody>
          <a:bodyPr anchor="t" rtlCol="false" tIns="0" lIns="0" bIns="0" rIns="0">
            <a:spAutoFit/>
          </a:bodyPr>
          <a:lstStyle/>
          <a:p>
            <a:pPr>
              <a:lnSpc>
                <a:spcPts val="2799"/>
              </a:lnSpc>
            </a:pPr>
            <a:r>
              <a:rPr lang="en-US" sz="1999">
                <a:solidFill>
                  <a:srgbClr val="000000"/>
                </a:solidFill>
                <a:latin typeface="Montserrat Classic"/>
              </a:rPr>
              <a:t>www.reallygreatsite.com</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57150"/>
            <a:ext cx="17478543" cy="10558526"/>
          </a:xfrm>
          <a:prstGeom prst="rect">
            <a:avLst/>
          </a:prstGeom>
        </p:spPr>
        <p:txBody>
          <a:bodyPr anchor="t" rtlCol="false" tIns="0" lIns="0" bIns="0" rIns="0">
            <a:spAutoFit/>
          </a:bodyPr>
          <a:lstStyle/>
          <a:p>
            <a:pPr>
              <a:lnSpc>
                <a:spcPts val="3934"/>
              </a:lnSpc>
            </a:pPr>
          </a:p>
          <a:p>
            <a:pPr algn="ctr">
              <a:lnSpc>
                <a:spcPts val="4353"/>
              </a:lnSpc>
            </a:pPr>
            <a:r>
              <a:rPr lang="en-US" sz="3109" u="sng">
                <a:solidFill>
                  <a:srgbClr val="000000"/>
                </a:solidFill>
                <a:latin typeface="Montserrat Classic"/>
              </a:rPr>
              <a:t>Digital certificates</a:t>
            </a:r>
          </a:p>
          <a:p>
            <a:pPr algn="ctr">
              <a:lnSpc>
                <a:spcPts val="3934"/>
              </a:lnSpc>
            </a:pPr>
          </a:p>
          <a:p>
            <a:pPr algn="ctr" marL="606680" indent="-303340" lvl="1">
              <a:lnSpc>
                <a:spcPts val="3934"/>
              </a:lnSpc>
              <a:buFont typeface="Arial"/>
              <a:buChar char="•"/>
            </a:pPr>
            <a:r>
              <a:rPr lang="en-US" sz="2810">
                <a:solidFill>
                  <a:srgbClr val="000000"/>
                </a:solidFill>
                <a:latin typeface="Montserrat Classic Bold"/>
              </a:rPr>
              <a:t>Digital Certificates</a:t>
            </a:r>
            <a:r>
              <a:rPr lang="en-US" sz="2810">
                <a:solidFill>
                  <a:srgbClr val="000000"/>
                </a:solidFill>
                <a:latin typeface="Montserrat Classic"/>
              </a:rPr>
              <a:t>: To verify that the public key belongs to the issuer, </a:t>
            </a:r>
            <a:r>
              <a:rPr lang="en-US" sz="2810">
                <a:solidFill>
                  <a:srgbClr val="000000"/>
                </a:solidFill>
                <a:latin typeface="Montserrat Classic Bold"/>
              </a:rPr>
              <a:t>digital certificates</a:t>
            </a:r>
            <a:r>
              <a:rPr lang="en-US" sz="2810">
                <a:solidFill>
                  <a:srgbClr val="000000"/>
                </a:solidFill>
                <a:latin typeface="Montserrat Classic"/>
              </a:rPr>
              <a:t> (also called public key certificates) are used. These certificates contain:</a:t>
            </a:r>
          </a:p>
          <a:p>
            <a:pPr algn="ctr" marL="606680" indent="-303340" lvl="1">
              <a:lnSpc>
                <a:spcPts val="3934"/>
              </a:lnSpc>
              <a:buAutoNum type="arabicPeriod" startAt="1"/>
            </a:pPr>
            <a:r>
              <a:rPr lang="en-US" sz="2810">
                <a:solidFill>
                  <a:srgbClr val="000000"/>
                </a:solidFill>
                <a:latin typeface="Montserrat Classic"/>
              </a:rPr>
              <a:t>The public key.</a:t>
            </a:r>
          </a:p>
          <a:p>
            <a:pPr algn="ctr" marL="606680" indent="-303340" lvl="1">
              <a:lnSpc>
                <a:spcPts val="3934"/>
              </a:lnSpc>
              <a:buAutoNum type="arabicPeriod" startAt="1"/>
            </a:pPr>
            <a:r>
              <a:rPr lang="en-US" sz="2810">
                <a:solidFill>
                  <a:srgbClr val="000000"/>
                </a:solidFill>
                <a:latin typeface="Montserrat Classic"/>
              </a:rPr>
              <a:t>Information about the key’s owner.</a:t>
            </a:r>
          </a:p>
          <a:p>
            <a:pPr algn="ctr" marL="606680" indent="-303340" lvl="1">
              <a:lnSpc>
                <a:spcPts val="3934"/>
              </a:lnSpc>
              <a:buAutoNum type="arabicPeriod" startAt="1"/>
            </a:pPr>
            <a:r>
              <a:rPr lang="en-US" sz="2810">
                <a:solidFill>
                  <a:srgbClr val="000000"/>
                </a:solidFill>
                <a:latin typeface="Montserrat Classic"/>
              </a:rPr>
              <a:t>Expiration dates.</a:t>
            </a:r>
          </a:p>
          <a:p>
            <a:pPr algn="ctr" marL="606680" indent="-303340" lvl="1">
              <a:lnSpc>
                <a:spcPts val="3934"/>
              </a:lnSpc>
              <a:buAutoNum type="arabicPeriod" startAt="1"/>
            </a:pPr>
            <a:r>
              <a:rPr lang="en-US" sz="2810">
                <a:solidFill>
                  <a:srgbClr val="000000"/>
                </a:solidFill>
                <a:latin typeface="Montserrat Classic"/>
              </a:rPr>
              <a:t>The digital signature of the certificate’s issuer.</a:t>
            </a:r>
          </a:p>
          <a:p>
            <a:pPr algn="ctr" marL="606680" indent="-303340" lvl="1">
              <a:lnSpc>
                <a:spcPts val="3934"/>
              </a:lnSpc>
              <a:buAutoNum type="arabicPeriod" startAt="1"/>
            </a:pPr>
            <a:r>
              <a:rPr lang="en-US" sz="2810">
                <a:solidFill>
                  <a:srgbClr val="000000"/>
                </a:solidFill>
                <a:latin typeface="Montserrat Classic"/>
              </a:rPr>
              <a:t>Trusted third-party certificate authorities (CAs), such as </a:t>
            </a:r>
            <a:r>
              <a:rPr lang="en-US" sz="2810">
                <a:solidFill>
                  <a:srgbClr val="000000"/>
                </a:solidFill>
                <a:latin typeface="Montserrat Classic Bold"/>
              </a:rPr>
              <a:t>DocuSign</a:t>
            </a:r>
            <a:r>
              <a:rPr lang="en-US" sz="2810">
                <a:solidFill>
                  <a:srgbClr val="000000"/>
                </a:solidFill>
                <a:latin typeface="Montserrat Classic"/>
              </a:rPr>
              <a:t> or </a:t>
            </a:r>
            <a:r>
              <a:rPr lang="en-US" sz="2810">
                <a:solidFill>
                  <a:srgbClr val="000000"/>
                </a:solidFill>
                <a:latin typeface="Montserrat Classic Bold"/>
              </a:rPr>
              <a:t>GlobalSign</a:t>
            </a:r>
            <a:r>
              <a:rPr lang="en-US" sz="2810">
                <a:solidFill>
                  <a:srgbClr val="000000"/>
                </a:solidFill>
                <a:latin typeface="Montserrat Classic"/>
              </a:rPr>
              <a:t>, issue these certificates.</a:t>
            </a:r>
          </a:p>
          <a:p>
            <a:pPr marL="606680" indent="-303340" lvl="1">
              <a:lnSpc>
                <a:spcPts val="3934"/>
              </a:lnSpc>
              <a:buFont typeface="Arial"/>
              <a:buChar char="•"/>
            </a:pPr>
            <a:r>
              <a:rPr lang="en-US" sz="2810">
                <a:solidFill>
                  <a:srgbClr val="000000"/>
                </a:solidFill>
                <a:latin typeface="Montserrat Classic"/>
              </a:rPr>
              <a:t>The idea is to take the trust out of trusting an individual for public keys. You still have to trust an organisation, but many people find trusting an organisation is better than trusting an individual.</a:t>
            </a:r>
          </a:p>
          <a:p>
            <a:pPr marL="606680" indent="-303340" lvl="1">
              <a:lnSpc>
                <a:spcPts val="3934"/>
              </a:lnSpc>
              <a:buFont typeface="Arial"/>
              <a:buChar char="•"/>
            </a:pPr>
            <a:r>
              <a:rPr lang="en-US" sz="2810">
                <a:solidFill>
                  <a:srgbClr val="000000"/>
                </a:solidFill>
                <a:latin typeface="Montserrat Classic"/>
              </a:rPr>
              <a:t>When A want’s B’s public key, she gets B’s certificate. She then applies the CA’s public key to B’s certificate to get B’s public key.</a:t>
            </a:r>
          </a:p>
          <a:p>
            <a:pPr>
              <a:lnSpc>
                <a:spcPts val="3934"/>
              </a:lnSpc>
            </a:pPr>
          </a:p>
          <a:p>
            <a:pPr algn="ctr">
              <a:lnSpc>
                <a:spcPts val="4353"/>
              </a:lnSpc>
            </a:pPr>
          </a:p>
          <a:p>
            <a:pPr>
              <a:lnSpc>
                <a:spcPts val="4353"/>
              </a:lnSpc>
            </a:pPr>
          </a:p>
          <a:p>
            <a:pPr>
              <a:lnSpc>
                <a:spcPts val="3934"/>
              </a:lnSpc>
            </a:pPr>
          </a:p>
          <a:p>
            <a:pPr>
              <a:lnSpc>
                <a:spcPts val="3934"/>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337956" y="395224"/>
            <a:ext cx="9359496" cy="9891776"/>
          </a:xfrm>
          <a:prstGeom prst="rect">
            <a:avLst/>
          </a:prstGeom>
        </p:spPr>
        <p:txBody>
          <a:bodyPr anchor="t" rtlCol="false" tIns="0" lIns="0" bIns="0" rIns="0">
            <a:spAutoFit/>
          </a:bodyPr>
          <a:lstStyle/>
          <a:p>
            <a:pPr>
              <a:lnSpc>
                <a:spcPts val="3934"/>
              </a:lnSpc>
            </a:pPr>
            <a:r>
              <a:rPr lang="en-US" sz="2810">
                <a:solidFill>
                  <a:srgbClr val="000000"/>
                </a:solidFill>
                <a:latin typeface="Montserrat Classic"/>
              </a:rPr>
              <a:t>In the realm of Bitcoin transactions, public-private key encryption plays a pivotal role in ensuring security and managing transactions effectively. Here's how it works:</a:t>
            </a:r>
          </a:p>
          <a:p>
            <a:pPr marL="606680" indent="-303340" lvl="1">
              <a:lnSpc>
                <a:spcPts val="3934"/>
              </a:lnSpc>
              <a:buAutoNum type="arabicPeriod" startAt="1"/>
            </a:pPr>
            <a:r>
              <a:rPr lang="en-US" sz="2810">
                <a:solidFill>
                  <a:srgbClr val="000000"/>
                </a:solidFill>
                <a:latin typeface="Montserrat Classic"/>
              </a:rPr>
              <a:t>Generating </a:t>
            </a:r>
            <a:r>
              <a:rPr lang="en-US" sz="2810">
                <a:solidFill>
                  <a:srgbClr val="000000"/>
                </a:solidFill>
                <a:latin typeface="Montserrat Classic"/>
              </a:rPr>
              <a:t>Keys:</a:t>
            </a:r>
          </a:p>
          <a:p>
            <a:pPr marL="1213359" indent="-404453" lvl="2">
              <a:lnSpc>
                <a:spcPts val="3934"/>
              </a:lnSpc>
              <a:buFont typeface="Arial"/>
              <a:buChar char="⚬"/>
            </a:pPr>
            <a:r>
              <a:rPr lang="en-US" sz="2810">
                <a:solidFill>
                  <a:srgbClr val="000000"/>
                </a:solidFill>
                <a:latin typeface="Montserrat Classic"/>
              </a:rPr>
              <a:t>When a user sets up a Bitcoin wallet, the wallet software generates a pair of cryptographic keys: a public key and a private key.</a:t>
            </a:r>
          </a:p>
          <a:p>
            <a:pPr marL="1213359" indent="-404453" lvl="2">
              <a:lnSpc>
                <a:spcPts val="3934"/>
              </a:lnSpc>
              <a:buFont typeface="Arial"/>
              <a:buChar char="⚬"/>
            </a:pPr>
            <a:r>
              <a:rPr lang="en-US" sz="2810">
                <a:solidFill>
                  <a:srgbClr val="000000"/>
                </a:solidFill>
                <a:latin typeface="Montserrat Classic"/>
              </a:rPr>
              <a:t>The public key is akin to a user's account number in traditional banking systems. It's openly shared and serves as the recipient address for Bitcoin transactions.</a:t>
            </a:r>
          </a:p>
          <a:p>
            <a:pPr marL="1213359" indent="-404453" lvl="2">
              <a:lnSpc>
                <a:spcPts val="3934"/>
              </a:lnSpc>
              <a:buFont typeface="Arial"/>
              <a:buChar char="⚬"/>
            </a:pPr>
            <a:r>
              <a:rPr lang="en-US" sz="2810">
                <a:solidFill>
                  <a:srgbClr val="000000"/>
                </a:solidFill>
                <a:latin typeface="Montserrat Classic"/>
              </a:rPr>
              <a:t>The private key, on the other hand, acts as the password to access and control the funds associated with the public key. It must be kept confidential at all times to prevent unauthorized access to the wallet.</a:t>
            </a:r>
          </a:p>
          <a:p>
            <a:pPr>
              <a:lnSpc>
                <a:spcPts val="3934"/>
              </a:lnSpc>
            </a:pPr>
          </a:p>
          <a:p>
            <a:pPr algn="l">
              <a:lnSpc>
                <a:spcPts val="3934"/>
              </a:lnSpc>
            </a:pPr>
          </a:p>
        </p:txBody>
      </p:sp>
      <p:grpSp>
        <p:nvGrpSpPr>
          <p:cNvPr name="Group 3" id="3"/>
          <p:cNvGrpSpPr/>
          <p:nvPr/>
        </p:nvGrpSpPr>
        <p:grpSpPr>
          <a:xfrm rot="0">
            <a:off x="-95676" y="0"/>
            <a:ext cx="7995480" cy="10287000"/>
            <a:chOff x="0" y="0"/>
            <a:chExt cx="2105805" cy="2709333"/>
          </a:xfrm>
        </p:grpSpPr>
        <p:sp>
          <p:nvSpPr>
            <p:cNvPr name="Freeform 4" id="4"/>
            <p:cNvSpPr/>
            <p:nvPr/>
          </p:nvSpPr>
          <p:spPr>
            <a:xfrm flipH="false" flipV="false" rot="0">
              <a:off x="0" y="0"/>
              <a:ext cx="2105805" cy="2709333"/>
            </a:xfrm>
            <a:custGeom>
              <a:avLst/>
              <a:gdLst/>
              <a:ahLst/>
              <a:cxnLst/>
              <a:rect r="r" b="b" t="t" l="l"/>
              <a:pathLst>
                <a:path h="2709333" w="2105805">
                  <a:moveTo>
                    <a:pt x="0" y="0"/>
                  </a:moveTo>
                  <a:lnTo>
                    <a:pt x="2105805" y="0"/>
                  </a:lnTo>
                  <a:lnTo>
                    <a:pt x="2105805" y="2709333"/>
                  </a:lnTo>
                  <a:lnTo>
                    <a:pt x="0" y="2709333"/>
                  </a:lnTo>
                  <a:close/>
                </a:path>
              </a:pathLst>
            </a:custGeom>
            <a:solidFill>
              <a:srgbClr val="FFF6E3"/>
            </a:solidFill>
          </p:spPr>
        </p:sp>
        <p:sp>
          <p:nvSpPr>
            <p:cNvPr name="TextBox 5" id="5"/>
            <p:cNvSpPr txBox="true"/>
            <p:nvPr/>
          </p:nvSpPr>
          <p:spPr>
            <a:xfrm>
              <a:off x="0" y="-38100"/>
              <a:ext cx="2105805" cy="2747433"/>
            </a:xfrm>
            <a:prstGeom prst="rect">
              <a:avLst/>
            </a:prstGeom>
          </p:spPr>
          <p:txBody>
            <a:bodyPr anchor="ctr" rtlCol="false" tIns="50800" lIns="50800" bIns="50800" rIns="50800"/>
            <a:lstStyle/>
            <a:p>
              <a:pPr>
                <a:lnSpc>
                  <a:spcPts val="2659"/>
                </a:lnSpc>
              </a:pPr>
            </a:p>
          </p:txBody>
        </p:sp>
      </p:grpSp>
      <p:sp>
        <p:nvSpPr>
          <p:cNvPr name="TextBox 6" id="6"/>
          <p:cNvSpPr txBox="true"/>
          <p:nvPr/>
        </p:nvSpPr>
        <p:spPr>
          <a:xfrm rot="0">
            <a:off x="-95676" y="19050"/>
            <a:ext cx="7469921" cy="10527030"/>
          </a:xfrm>
          <a:prstGeom prst="rect">
            <a:avLst/>
          </a:prstGeom>
        </p:spPr>
        <p:txBody>
          <a:bodyPr anchor="t" rtlCol="false" tIns="0" lIns="0" bIns="0" rIns="0">
            <a:spAutoFit/>
          </a:bodyPr>
          <a:lstStyle/>
          <a:p>
            <a:pPr algn="ctr" marL="1295400" indent="-647700" lvl="1">
              <a:lnSpc>
                <a:spcPts val="6959"/>
              </a:lnSpc>
              <a:buFont typeface="Arial"/>
              <a:buChar char="•"/>
            </a:pPr>
            <a:r>
              <a:rPr lang="en-US" sz="6000" spc="282">
                <a:solidFill>
                  <a:srgbClr val="000000"/>
                </a:solidFill>
                <a:latin typeface="Montserrat Classic Bold"/>
              </a:rPr>
              <a:t>HOW PUBLIC-PRIVATE KEY ENCRYPTION IS USED IN BITCOIN WALLETS TO SECURE AND MANAGE BITCOIN TRANSACTIONS.</a:t>
            </a:r>
          </a:p>
          <a:p>
            <a:pPr algn="ctr">
              <a:lnSpc>
                <a:spcPts val="6959"/>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716163"/>
            <a:ext cx="18288000" cy="8848725"/>
          </a:xfrm>
          <a:prstGeom prst="rect">
            <a:avLst/>
          </a:prstGeom>
        </p:spPr>
        <p:txBody>
          <a:bodyPr anchor="t" rtlCol="false" tIns="0" lIns="0" bIns="0" rIns="0">
            <a:spAutoFit/>
          </a:bodyPr>
          <a:lstStyle/>
          <a:p>
            <a:pPr algn="ctr">
              <a:lnSpc>
                <a:spcPts val="3719"/>
              </a:lnSpc>
              <a:spcBef>
                <a:spcPct val="0"/>
              </a:spcBef>
            </a:pPr>
            <a:r>
              <a:rPr lang="en-US" sz="3099">
                <a:solidFill>
                  <a:srgbClr val="000000"/>
                </a:solidFill>
                <a:latin typeface="Montserrat Classic Bold"/>
              </a:rPr>
              <a:t>2.</a:t>
            </a:r>
            <a:r>
              <a:rPr lang="en-US" sz="3099">
                <a:solidFill>
                  <a:srgbClr val="000000"/>
                </a:solidFill>
                <a:latin typeface="Montserrat Classic Bold"/>
              </a:rPr>
              <a:t>Securing Transactions:</a:t>
            </a:r>
          </a:p>
          <a:p>
            <a:pPr algn="ctr" marL="604518" indent="-302259" lvl="1">
              <a:lnSpc>
                <a:spcPts val="3359"/>
              </a:lnSpc>
              <a:buFont typeface="Arial"/>
              <a:buChar char="•"/>
            </a:pPr>
            <a:r>
              <a:rPr lang="en-US" sz="2799">
                <a:solidFill>
                  <a:srgbClr val="000000"/>
                </a:solidFill>
                <a:latin typeface="Montserrat Classic"/>
              </a:rPr>
              <a:t>To initiate a Bitcoin transaction, the sender uses their private key to sign the transaction digitally.</a:t>
            </a:r>
          </a:p>
          <a:p>
            <a:pPr algn="ctr" marL="604518" indent="-302259" lvl="1">
              <a:lnSpc>
                <a:spcPts val="3359"/>
              </a:lnSpc>
              <a:buFont typeface="Arial"/>
              <a:buChar char="•"/>
            </a:pPr>
            <a:r>
              <a:rPr lang="en-US" sz="2799">
                <a:solidFill>
                  <a:srgbClr val="000000"/>
                </a:solidFill>
                <a:latin typeface="Montserrat Classic"/>
              </a:rPr>
              <a:t>This signature, along with the sender's public key and the recipient's public key, forms a secure cryptographic message.</a:t>
            </a:r>
          </a:p>
          <a:p>
            <a:pPr algn="ctr" marL="604518" indent="-302259" lvl="1">
              <a:lnSpc>
                <a:spcPts val="3359"/>
              </a:lnSpc>
              <a:buFont typeface="Arial"/>
              <a:buChar char="•"/>
            </a:pPr>
            <a:r>
              <a:rPr lang="en-US" sz="2799">
                <a:solidFill>
                  <a:srgbClr val="000000"/>
                </a:solidFill>
                <a:latin typeface="Montserrat Classic"/>
              </a:rPr>
              <a:t>The sender then broadcasts this message to the Bitcoin network, informing it of the intended transaction.</a:t>
            </a:r>
          </a:p>
          <a:p>
            <a:pPr algn="ctr" marL="604518" indent="-302259" lvl="1">
              <a:lnSpc>
                <a:spcPts val="3359"/>
              </a:lnSpc>
              <a:buFont typeface="Arial"/>
              <a:buChar char="•"/>
            </a:pPr>
          </a:p>
          <a:p>
            <a:pPr algn="ctr">
              <a:lnSpc>
                <a:spcPts val="3719"/>
              </a:lnSpc>
              <a:spcBef>
                <a:spcPct val="0"/>
              </a:spcBef>
            </a:pPr>
            <a:r>
              <a:rPr lang="en-US" sz="3099">
                <a:solidFill>
                  <a:srgbClr val="000000"/>
                </a:solidFill>
                <a:latin typeface="Montserrat Classic Bold"/>
              </a:rPr>
              <a:t>3.</a:t>
            </a:r>
            <a:r>
              <a:rPr lang="en-US" sz="3099">
                <a:solidFill>
                  <a:srgbClr val="000000"/>
                </a:solidFill>
                <a:latin typeface="Montserrat Classic Bold"/>
              </a:rPr>
              <a:t>Verification and Authentication:</a:t>
            </a:r>
          </a:p>
          <a:p>
            <a:pPr algn="ctr" marL="604518" indent="-302259" lvl="1">
              <a:lnSpc>
                <a:spcPts val="3359"/>
              </a:lnSpc>
              <a:buFont typeface="Arial"/>
              <a:buChar char="•"/>
            </a:pPr>
            <a:r>
              <a:rPr lang="en-US" sz="2799">
                <a:solidFill>
                  <a:srgbClr val="000000"/>
                </a:solidFill>
                <a:latin typeface="Montserrat Classic"/>
              </a:rPr>
              <a:t>Upon receiving the transaction message, each node in the Bitcoin network verifies the sender's digital signature using their public key.</a:t>
            </a:r>
          </a:p>
          <a:p>
            <a:pPr algn="ctr" marL="604518" indent="-302259" lvl="1">
              <a:lnSpc>
                <a:spcPts val="3359"/>
              </a:lnSpc>
              <a:buFont typeface="Arial"/>
              <a:buChar char="•"/>
            </a:pPr>
            <a:r>
              <a:rPr lang="en-US" sz="2799">
                <a:solidFill>
                  <a:srgbClr val="000000"/>
                </a:solidFill>
                <a:latin typeface="Montserrat Classic"/>
              </a:rPr>
              <a:t>If the signature is valid and matches the sender's public key, the transaction is considered authentic and is added to the Bitcoin blockchain.</a:t>
            </a:r>
          </a:p>
          <a:p>
            <a:pPr algn="ctr" marL="539749" indent="-269875" lvl="1">
              <a:lnSpc>
                <a:spcPts val="2999"/>
              </a:lnSpc>
              <a:buFont typeface="Arial"/>
              <a:buChar char="•"/>
            </a:pPr>
          </a:p>
          <a:p>
            <a:pPr algn="ctr">
              <a:lnSpc>
                <a:spcPts val="3719"/>
              </a:lnSpc>
              <a:spcBef>
                <a:spcPct val="0"/>
              </a:spcBef>
            </a:pPr>
            <a:r>
              <a:rPr lang="en-US" sz="3099">
                <a:solidFill>
                  <a:srgbClr val="000000"/>
                </a:solidFill>
                <a:latin typeface="Montserrat Classic Bold"/>
              </a:rPr>
              <a:t>4.</a:t>
            </a:r>
            <a:r>
              <a:rPr lang="en-US" sz="3099">
                <a:solidFill>
                  <a:srgbClr val="000000"/>
                </a:solidFill>
                <a:latin typeface="Montserrat Classic Bold"/>
              </a:rPr>
              <a:t>Immutable Record on the Blockchain:</a:t>
            </a:r>
          </a:p>
          <a:p>
            <a:pPr algn="ctr" marL="604518" indent="-302259" lvl="1">
              <a:lnSpc>
                <a:spcPts val="3359"/>
              </a:lnSpc>
              <a:buFont typeface="Arial"/>
              <a:buChar char="•"/>
            </a:pPr>
            <a:r>
              <a:rPr lang="en-US" sz="2799">
                <a:solidFill>
                  <a:srgbClr val="000000"/>
                </a:solidFill>
                <a:latin typeface="Montserrat Classic"/>
              </a:rPr>
              <a:t>Once validated, the transaction is recorded as a new block on the blockchain, a decentralized and immutable ledger shared across all network participants.</a:t>
            </a:r>
          </a:p>
          <a:p>
            <a:pPr algn="ctr" marL="604518" indent="-302259" lvl="1">
              <a:lnSpc>
                <a:spcPts val="3359"/>
              </a:lnSpc>
              <a:buFont typeface="Arial"/>
              <a:buChar char="•"/>
            </a:pPr>
            <a:r>
              <a:rPr lang="en-US" sz="2799">
                <a:solidFill>
                  <a:srgbClr val="000000"/>
                </a:solidFill>
                <a:latin typeface="Montserrat Classic"/>
              </a:rPr>
              <a:t>This record includes details such as the sender's public key, the recipient's public key, the transaction amount, and the digital signature.</a:t>
            </a:r>
          </a:p>
          <a:p>
            <a:pPr algn="ctr" marL="604518" indent="-302259" lvl="1">
              <a:lnSpc>
                <a:spcPts val="3359"/>
              </a:lnSpc>
              <a:buFont typeface="Arial"/>
              <a:buChar char="•"/>
            </a:pPr>
            <a:r>
              <a:rPr lang="en-US" sz="2799">
                <a:solidFill>
                  <a:srgbClr val="000000"/>
                </a:solidFill>
                <a:latin typeface="Montserrat Classic"/>
              </a:rPr>
              <a:t>As the blockchain grows, each subsequent block cryptographically links to the previous one, ensuring the security and integrity of the entire transaction history.</a:t>
            </a:r>
          </a:p>
          <a:p>
            <a:pPr algn="ctr">
              <a:lnSpc>
                <a:spcPts val="299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869274"/>
            <a:ext cx="18288000" cy="5076825"/>
          </a:xfrm>
          <a:prstGeom prst="rect">
            <a:avLst/>
          </a:prstGeom>
        </p:spPr>
        <p:txBody>
          <a:bodyPr anchor="t" rtlCol="false" tIns="0" lIns="0" bIns="0" rIns="0">
            <a:spAutoFit/>
          </a:bodyPr>
          <a:lstStyle/>
          <a:p>
            <a:pPr algn="ctr">
              <a:lnSpc>
                <a:spcPts val="3719"/>
              </a:lnSpc>
              <a:spcBef>
                <a:spcPct val="0"/>
              </a:spcBef>
            </a:pPr>
            <a:r>
              <a:rPr lang="en-US" sz="3099">
                <a:solidFill>
                  <a:srgbClr val="000000"/>
                </a:solidFill>
                <a:latin typeface="Montserrat Classic Bold"/>
              </a:rPr>
              <a:t>5.</a:t>
            </a:r>
            <a:r>
              <a:rPr lang="en-US" sz="3099">
                <a:solidFill>
                  <a:srgbClr val="000000"/>
                </a:solidFill>
                <a:latin typeface="Montserrat Classic Bold"/>
              </a:rPr>
              <a:t>ACCESS CONTROL AND OWNERSHIP:</a:t>
            </a:r>
          </a:p>
          <a:p>
            <a:pPr algn="ctr">
              <a:lnSpc>
                <a:spcPts val="3359"/>
              </a:lnSpc>
              <a:spcBef>
                <a:spcPct val="0"/>
              </a:spcBef>
            </a:pPr>
          </a:p>
          <a:p>
            <a:pPr algn="ctr" marL="604518" indent="-302259" lvl="1">
              <a:lnSpc>
                <a:spcPts val="3359"/>
              </a:lnSpc>
              <a:buFont typeface="Arial"/>
              <a:buChar char="•"/>
            </a:pPr>
            <a:r>
              <a:rPr lang="en-US" sz="2799">
                <a:solidFill>
                  <a:srgbClr val="000000"/>
                </a:solidFill>
                <a:latin typeface="Montserrat Classic"/>
              </a:rPr>
              <a:t>Ownership of Bitcoin is determined by control of the associated private key. Only the holder of the private key can initiate transactions from a particular wallet.</a:t>
            </a:r>
          </a:p>
          <a:p>
            <a:pPr algn="ctr" marL="604518" indent="-302259" lvl="1">
              <a:lnSpc>
                <a:spcPts val="3359"/>
              </a:lnSpc>
              <a:buFont typeface="Arial"/>
              <a:buChar char="•"/>
            </a:pPr>
            <a:r>
              <a:rPr lang="en-US" sz="2799">
                <a:solidFill>
                  <a:srgbClr val="000000"/>
                </a:solidFill>
                <a:latin typeface="Montserrat Classic"/>
              </a:rPr>
              <a:t>Since private keys are never exposed during transactions, they remain secure even when conducting business in a potentially hostile environment like the internet.</a:t>
            </a:r>
          </a:p>
          <a:p>
            <a:pPr algn="ctr">
              <a:lnSpc>
                <a:spcPts val="3359"/>
              </a:lnSpc>
              <a:spcBef>
                <a:spcPct val="0"/>
              </a:spcBef>
            </a:pPr>
          </a:p>
          <a:p>
            <a:pPr algn="ctr">
              <a:lnSpc>
                <a:spcPts val="3359"/>
              </a:lnSpc>
              <a:spcBef>
                <a:spcPct val="0"/>
              </a:spcBef>
            </a:pPr>
          </a:p>
          <a:p>
            <a:pPr algn="ctr">
              <a:lnSpc>
                <a:spcPts val="3359"/>
              </a:lnSpc>
              <a:spcBef>
                <a:spcPct val="0"/>
              </a:spcBef>
            </a:pPr>
            <a:r>
              <a:rPr lang="en-US" sz="2799">
                <a:solidFill>
                  <a:srgbClr val="000000"/>
                </a:solidFill>
                <a:latin typeface="Montserrat Classic"/>
              </a:rPr>
              <a:t>In summary, public-private key encryption forms the backbone of Bitcoin wallets, enabling secure storage, transmission, and management of digital assets. By leveraging cryptographic techniques, Bitcoin users can enjoy unparalleled security and control over their funds while participating in the decentralized economy facilitated by blockchain technology.</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5676" y="0"/>
            <a:ext cx="7995480" cy="10287000"/>
            <a:chOff x="0" y="0"/>
            <a:chExt cx="2105805" cy="2709333"/>
          </a:xfrm>
        </p:grpSpPr>
        <p:sp>
          <p:nvSpPr>
            <p:cNvPr name="Freeform 3" id="3"/>
            <p:cNvSpPr/>
            <p:nvPr/>
          </p:nvSpPr>
          <p:spPr>
            <a:xfrm flipH="false" flipV="false" rot="0">
              <a:off x="0" y="0"/>
              <a:ext cx="2105805" cy="2709333"/>
            </a:xfrm>
            <a:custGeom>
              <a:avLst/>
              <a:gdLst/>
              <a:ahLst/>
              <a:cxnLst/>
              <a:rect r="r" b="b" t="t" l="l"/>
              <a:pathLst>
                <a:path h="2709333" w="2105805">
                  <a:moveTo>
                    <a:pt x="0" y="0"/>
                  </a:moveTo>
                  <a:lnTo>
                    <a:pt x="2105805" y="0"/>
                  </a:lnTo>
                  <a:lnTo>
                    <a:pt x="2105805" y="2709333"/>
                  </a:lnTo>
                  <a:lnTo>
                    <a:pt x="0" y="2709333"/>
                  </a:lnTo>
                  <a:close/>
                </a:path>
              </a:pathLst>
            </a:custGeom>
            <a:solidFill>
              <a:srgbClr val="FFF6E3"/>
            </a:solidFill>
          </p:spPr>
        </p:sp>
        <p:sp>
          <p:nvSpPr>
            <p:cNvPr name="TextBox 4" id="4"/>
            <p:cNvSpPr txBox="true"/>
            <p:nvPr/>
          </p:nvSpPr>
          <p:spPr>
            <a:xfrm>
              <a:off x="0" y="-38100"/>
              <a:ext cx="2105805" cy="2747433"/>
            </a:xfrm>
            <a:prstGeom prst="rect">
              <a:avLst/>
            </a:prstGeom>
          </p:spPr>
          <p:txBody>
            <a:bodyPr anchor="ctr" rtlCol="false" tIns="50800" lIns="50800" bIns="50800" rIns="50800"/>
            <a:lstStyle/>
            <a:p>
              <a:pPr>
                <a:lnSpc>
                  <a:spcPts val="2659"/>
                </a:lnSpc>
              </a:pPr>
            </a:p>
          </p:txBody>
        </p:sp>
      </p:grpSp>
      <p:sp>
        <p:nvSpPr>
          <p:cNvPr name="TextBox 5" id="5"/>
          <p:cNvSpPr txBox="true"/>
          <p:nvPr/>
        </p:nvSpPr>
        <p:spPr>
          <a:xfrm rot="0">
            <a:off x="167103" y="447678"/>
            <a:ext cx="7362764" cy="9230106"/>
          </a:xfrm>
          <a:prstGeom prst="rect">
            <a:avLst/>
          </a:prstGeom>
        </p:spPr>
        <p:txBody>
          <a:bodyPr anchor="t" rtlCol="false" tIns="0" lIns="0" bIns="0" rIns="0">
            <a:spAutoFit/>
          </a:bodyPr>
          <a:lstStyle/>
          <a:p>
            <a:pPr algn="ctr">
              <a:lnSpc>
                <a:spcPts val="6612"/>
              </a:lnSpc>
            </a:pPr>
            <a:r>
              <a:rPr lang="en-US" sz="5700" spc="267">
                <a:solidFill>
                  <a:srgbClr val="000000"/>
                </a:solidFill>
                <a:latin typeface="Montserrat Classic Bold"/>
              </a:rPr>
              <a:t>THE DIFFERENT TYPES OF BITCOIN WALLETS, INCLUDING HOT WALLETS AND COLD WALLETS, AND THE ADVANTAGES AND DISADVANTAGES OF EACH.</a:t>
            </a:r>
          </a:p>
        </p:txBody>
      </p:sp>
      <p:sp>
        <p:nvSpPr>
          <p:cNvPr name="TextBox 6" id="6"/>
          <p:cNvSpPr txBox="true"/>
          <p:nvPr/>
        </p:nvSpPr>
        <p:spPr>
          <a:xfrm rot="0">
            <a:off x="7899804" y="371478"/>
            <a:ext cx="9981932" cy="10219973"/>
          </a:xfrm>
          <a:prstGeom prst="rect">
            <a:avLst/>
          </a:prstGeom>
        </p:spPr>
        <p:txBody>
          <a:bodyPr anchor="t" rtlCol="false" tIns="0" lIns="0" bIns="0" rIns="0">
            <a:spAutoFit/>
          </a:bodyPr>
          <a:lstStyle/>
          <a:p>
            <a:pPr algn="ctr">
              <a:lnSpc>
                <a:spcPts val="4354"/>
              </a:lnSpc>
            </a:pPr>
            <a:r>
              <a:rPr lang="en-US" sz="3110">
                <a:solidFill>
                  <a:srgbClr val="000000"/>
                </a:solidFill>
                <a:latin typeface="Canva Sans Bold"/>
              </a:rPr>
              <a:t>Hot Wallets:</a:t>
            </a:r>
          </a:p>
          <a:p>
            <a:pPr algn="ctr" marL="606680" indent="-303340" lvl="1">
              <a:lnSpc>
                <a:spcPts val="3934"/>
              </a:lnSpc>
              <a:buFont typeface="Arial"/>
              <a:buChar char="•"/>
            </a:pPr>
            <a:r>
              <a:rPr lang="en-US" sz="2810">
                <a:solidFill>
                  <a:srgbClr val="000000"/>
                </a:solidFill>
                <a:latin typeface="Canva Sans Bold"/>
              </a:rPr>
              <a:t>Definition: </a:t>
            </a:r>
            <a:r>
              <a:rPr lang="en-US" sz="2810">
                <a:solidFill>
                  <a:srgbClr val="000000"/>
                </a:solidFill>
                <a:latin typeface="Canva Sans"/>
              </a:rPr>
              <a:t>Hot wallets are cryptocurrency wallets that are connected to the internet, making them easily accessible for transactions and management.</a:t>
            </a:r>
          </a:p>
          <a:p>
            <a:pPr algn="ctr">
              <a:lnSpc>
                <a:spcPts val="3934"/>
              </a:lnSpc>
            </a:pPr>
            <a:r>
              <a:rPr lang="en-US" sz="2810">
                <a:solidFill>
                  <a:srgbClr val="000000"/>
                </a:solidFill>
                <a:latin typeface="Canva Sans Bold"/>
              </a:rPr>
              <a:t>Advantages:</a:t>
            </a:r>
          </a:p>
          <a:p>
            <a:pPr algn="ctr" marL="606680" indent="-303340" lvl="1">
              <a:lnSpc>
                <a:spcPts val="3934"/>
              </a:lnSpc>
              <a:buFont typeface="Arial"/>
              <a:buChar char="•"/>
            </a:pPr>
            <a:r>
              <a:rPr lang="en-US" sz="2810">
                <a:solidFill>
                  <a:srgbClr val="000000"/>
                </a:solidFill>
                <a:latin typeface="Canva Sans"/>
              </a:rPr>
              <a:t>Convenience: Hot wallets are easily accessible from anywhere with an internet connection, making them convenient for daily transactions.</a:t>
            </a:r>
          </a:p>
          <a:p>
            <a:pPr algn="ctr" marL="606680" indent="-303340" lvl="1">
              <a:lnSpc>
                <a:spcPts val="3934"/>
              </a:lnSpc>
              <a:buFont typeface="Arial"/>
              <a:buChar char="•"/>
            </a:pPr>
            <a:r>
              <a:rPr lang="en-US" sz="2810">
                <a:solidFill>
                  <a:srgbClr val="000000"/>
                </a:solidFill>
                <a:latin typeface="Canva Sans"/>
              </a:rPr>
              <a:t>User-Friendly: Many hot wallets come with user-friendly interfaces, making them suitable for beginners in the crypto space.</a:t>
            </a:r>
          </a:p>
          <a:p>
            <a:pPr algn="ctr" marL="606680" indent="-303340" lvl="1">
              <a:lnSpc>
                <a:spcPts val="3934"/>
              </a:lnSpc>
              <a:buFont typeface="Arial"/>
              <a:buChar char="•"/>
            </a:pPr>
            <a:r>
              <a:rPr lang="en-US" sz="2810">
                <a:solidFill>
                  <a:srgbClr val="000000"/>
                </a:solidFill>
                <a:latin typeface="Canva Sans"/>
              </a:rPr>
              <a:t>Integration: They often integrate seamlessly with cryptocurrency exchanges, allowing for quick trades and transfers.</a:t>
            </a:r>
          </a:p>
          <a:p>
            <a:pPr algn="ctr">
              <a:lnSpc>
                <a:spcPts val="3934"/>
              </a:lnSpc>
            </a:pPr>
            <a:r>
              <a:rPr lang="en-US" sz="2810">
                <a:solidFill>
                  <a:srgbClr val="000000"/>
                </a:solidFill>
                <a:latin typeface="Canva Sans Bold"/>
              </a:rPr>
              <a:t>Disadvantages:</a:t>
            </a:r>
          </a:p>
          <a:p>
            <a:pPr algn="ctr" marL="606680" indent="-303340" lvl="1">
              <a:lnSpc>
                <a:spcPts val="3934"/>
              </a:lnSpc>
              <a:buFont typeface="Arial"/>
              <a:buChar char="•"/>
            </a:pPr>
            <a:r>
              <a:rPr lang="en-US" sz="2810">
                <a:solidFill>
                  <a:srgbClr val="000000"/>
                </a:solidFill>
                <a:latin typeface="Canva Sans"/>
              </a:rPr>
              <a:t>Security Risks: Since hot wallets are connected to the internet, they are more susceptible to hacking and unauthorized access.</a:t>
            </a:r>
          </a:p>
          <a:p>
            <a:pPr algn="ctr">
              <a:lnSpc>
                <a:spcPts val="3934"/>
              </a:lnSpc>
            </a:pPr>
          </a:p>
          <a:p>
            <a:pPr algn="ctr">
              <a:lnSpc>
                <a:spcPts val="3034"/>
              </a:lnSpc>
            </a:pPr>
          </a:p>
          <a:p>
            <a:pPr algn="ctr">
              <a:lnSpc>
                <a:spcPts val="3034"/>
              </a:lnSpc>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645287"/>
            <a:ext cx="18288000" cy="8948801"/>
          </a:xfrm>
          <a:prstGeom prst="rect">
            <a:avLst/>
          </a:prstGeom>
        </p:spPr>
        <p:txBody>
          <a:bodyPr anchor="t" rtlCol="false" tIns="0" lIns="0" bIns="0" rIns="0">
            <a:spAutoFit/>
          </a:bodyPr>
          <a:lstStyle/>
          <a:p>
            <a:pPr algn="ctr" marL="606680" indent="-303340" lvl="1">
              <a:lnSpc>
                <a:spcPts val="3934"/>
              </a:lnSpc>
              <a:buFont typeface="Arial"/>
              <a:buChar char="•"/>
            </a:pPr>
            <a:r>
              <a:rPr lang="en-US" sz="2810">
                <a:solidFill>
                  <a:srgbClr val="000000"/>
                </a:solidFill>
                <a:latin typeface="Canva Sans"/>
              </a:rPr>
              <a:t>Vulnerability: Malware or phishing attacks can compromise the security of hot wallets, potentially resulting in the loss of funds.</a:t>
            </a:r>
          </a:p>
          <a:p>
            <a:pPr algn="ctr" marL="606680" indent="-303340" lvl="1">
              <a:lnSpc>
                <a:spcPts val="3934"/>
              </a:lnSpc>
              <a:buFont typeface="Arial"/>
              <a:buChar char="•"/>
            </a:pPr>
            <a:r>
              <a:rPr lang="en-US" sz="2810">
                <a:solidFill>
                  <a:srgbClr val="000000"/>
                </a:solidFill>
                <a:latin typeface="Canva Sans"/>
              </a:rPr>
              <a:t>Depen</a:t>
            </a:r>
            <a:r>
              <a:rPr lang="en-US" sz="2810">
                <a:solidFill>
                  <a:srgbClr val="000000"/>
                </a:solidFill>
                <a:latin typeface="Canva Sans"/>
              </a:rPr>
              <a:t>dency on Third Parties: Users rely on the security measures implemented by wallet providers and exchanges, which may not always be sufficient.</a:t>
            </a:r>
          </a:p>
          <a:p>
            <a:pPr algn="ctr">
              <a:lnSpc>
                <a:spcPts val="4353"/>
              </a:lnSpc>
            </a:pPr>
            <a:r>
              <a:rPr lang="en-US" sz="3109">
                <a:solidFill>
                  <a:srgbClr val="000000"/>
                </a:solidFill>
                <a:latin typeface="Canva Sans Semi-Bold"/>
              </a:rPr>
              <a:t>Cold Wallets:</a:t>
            </a:r>
          </a:p>
          <a:p>
            <a:pPr algn="ctr">
              <a:lnSpc>
                <a:spcPts val="3934"/>
              </a:lnSpc>
            </a:pPr>
            <a:r>
              <a:rPr lang="en-US" sz="2810">
                <a:solidFill>
                  <a:srgbClr val="000000"/>
                </a:solidFill>
                <a:latin typeface="Canva Sans Semi-Bold"/>
              </a:rPr>
              <a:t>Definition:</a:t>
            </a:r>
            <a:r>
              <a:rPr lang="en-US" sz="2810">
                <a:solidFill>
                  <a:srgbClr val="000000"/>
                </a:solidFill>
                <a:latin typeface="Canva Sans"/>
              </a:rPr>
              <a:t> Cold wallets, also known as hardware wallets or offline wallets, store cryptocurrency offline, disconnected from the internet.</a:t>
            </a:r>
          </a:p>
          <a:p>
            <a:pPr algn="ctr">
              <a:lnSpc>
                <a:spcPts val="3934"/>
              </a:lnSpc>
            </a:pPr>
            <a:r>
              <a:rPr lang="en-US" sz="2810">
                <a:solidFill>
                  <a:srgbClr val="000000"/>
                </a:solidFill>
                <a:latin typeface="Canva Sans Semi-Bold"/>
              </a:rPr>
              <a:t>Advantages:</a:t>
            </a:r>
          </a:p>
          <a:p>
            <a:pPr algn="ctr" marL="1213359" indent="-404453" lvl="2">
              <a:lnSpc>
                <a:spcPts val="3934"/>
              </a:lnSpc>
              <a:buFont typeface="Arial"/>
              <a:buChar char="⚬"/>
            </a:pPr>
            <a:r>
              <a:rPr lang="en-US" sz="2810">
                <a:solidFill>
                  <a:srgbClr val="000000"/>
                </a:solidFill>
                <a:latin typeface="Canva Sans Semi-Bold"/>
              </a:rPr>
              <a:t>Enhanced Security:</a:t>
            </a:r>
            <a:r>
              <a:rPr lang="en-US" sz="2810">
                <a:solidFill>
                  <a:srgbClr val="000000"/>
                </a:solidFill>
                <a:latin typeface="Canva Sans"/>
              </a:rPr>
              <a:t> Cold wallets offer a higher level of security since they are not connected to the internet, reducing the risk of hacking or unauthorized access.</a:t>
            </a:r>
          </a:p>
          <a:p>
            <a:pPr algn="ctr" marL="1213359" indent="-404453" lvl="2">
              <a:lnSpc>
                <a:spcPts val="3934"/>
              </a:lnSpc>
              <a:buFont typeface="Arial"/>
              <a:buChar char="⚬"/>
            </a:pPr>
            <a:r>
              <a:rPr lang="en-US" sz="2810">
                <a:solidFill>
                  <a:srgbClr val="000000"/>
                </a:solidFill>
                <a:latin typeface="Canva Sans Semi-Bold"/>
              </a:rPr>
              <a:t>Offline Storage:</a:t>
            </a:r>
            <a:r>
              <a:rPr lang="en-US" sz="2810">
                <a:solidFill>
                  <a:srgbClr val="000000"/>
                </a:solidFill>
                <a:latin typeface="Canva Sans"/>
              </a:rPr>
              <a:t> By keeping private keys offline, cold wallets protect against online threats such as phishing attacks and malware.</a:t>
            </a:r>
          </a:p>
          <a:p>
            <a:pPr algn="ctr" marL="1213359" indent="-404453" lvl="2">
              <a:lnSpc>
                <a:spcPts val="3934"/>
              </a:lnSpc>
              <a:buFont typeface="Arial"/>
              <a:buChar char="⚬"/>
            </a:pPr>
            <a:r>
              <a:rPr lang="en-US" sz="2810">
                <a:solidFill>
                  <a:srgbClr val="000000"/>
                </a:solidFill>
                <a:latin typeface="Canva Sans Semi-Bold"/>
              </a:rPr>
              <a:t>Control:</a:t>
            </a:r>
            <a:r>
              <a:rPr lang="en-US" sz="2810">
                <a:solidFill>
                  <a:srgbClr val="000000"/>
                </a:solidFill>
                <a:latin typeface="Canva Sans"/>
              </a:rPr>
              <a:t> Users have full control over their funds without relying on third-party services, enhancing security and privacy.</a:t>
            </a:r>
          </a:p>
          <a:p>
            <a:pPr algn="ctr">
              <a:lnSpc>
                <a:spcPts val="3934"/>
              </a:lnSpc>
            </a:pPr>
            <a:r>
              <a:rPr lang="en-US" sz="2810">
                <a:solidFill>
                  <a:srgbClr val="000000"/>
                </a:solidFill>
                <a:latin typeface="Canva Sans Semi-Bold"/>
              </a:rPr>
              <a:t>Disadvantages:</a:t>
            </a:r>
          </a:p>
          <a:p>
            <a:pPr algn="ctr" marL="1213359" indent="-404453" lvl="2">
              <a:lnSpc>
                <a:spcPts val="3934"/>
              </a:lnSpc>
              <a:buFont typeface="Arial"/>
              <a:buChar char="⚬"/>
            </a:pPr>
            <a:r>
              <a:rPr lang="en-US" sz="2810">
                <a:solidFill>
                  <a:srgbClr val="000000"/>
                </a:solidFill>
                <a:latin typeface="Canva Sans Semi-Bold"/>
              </a:rPr>
              <a:t>Less Convenient:</a:t>
            </a:r>
            <a:r>
              <a:rPr lang="en-US" sz="2810">
                <a:solidFill>
                  <a:srgbClr val="000000"/>
                </a:solidFill>
                <a:latin typeface="Canva Sans"/>
              </a:rPr>
              <a:t> Accessing funds stored in a cold wallet may require additional steps, such as connecting the wallet to a computer for transactions.</a:t>
            </a:r>
          </a:p>
          <a:p>
            <a:pPr algn="ctr">
              <a:lnSpc>
                <a:spcPts val="3934"/>
              </a:lnSpc>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47625"/>
            <a:ext cx="18288000" cy="7881917"/>
          </a:xfrm>
          <a:prstGeom prst="rect">
            <a:avLst/>
          </a:prstGeom>
        </p:spPr>
        <p:txBody>
          <a:bodyPr anchor="t" rtlCol="false" tIns="0" lIns="0" bIns="0" rIns="0">
            <a:spAutoFit/>
          </a:bodyPr>
          <a:lstStyle/>
          <a:p>
            <a:pPr algn="ctr">
              <a:lnSpc>
                <a:spcPts val="3886"/>
              </a:lnSpc>
            </a:pPr>
          </a:p>
          <a:p>
            <a:pPr algn="ctr">
              <a:lnSpc>
                <a:spcPts val="3886"/>
              </a:lnSpc>
            </a:pPr>
          </a:p>
          <a:p>
            <a:pPr algn="ctr" marL="599386" indent="-299693" lvl="1">
              <a:lnSpc>
                <a:spcPts val="3886"/>
              </a:lnSpc>
              <a:buFont typeface="Arial"/>
              <a:buChar char="•"/>
            </a:pPr>
            <a:r>
              <a:rPr lang="en-US" sz="2776">
                <a:solidFill>
                  <a:srgbClr val="000000"/>
                </a:solidFill>
                <a:latin typeface="Canva Sans"/>
              </a:rPr>
              <a:t>Potential Loss: Physical </a:t>
            </a:r>
            <a:r>
              <a:rPr lang="en-US" sz="2776">
                <a:solidFill>
                  <a:srgbClr val="000000"/>
                </a:solidFill>
                <a:latin typeface="Canva Sans"/>
              </a:rPr>
              <a:t>damage, loss, or theft of the cold wallet device can result in the permanent loss of funds if proper backup measures are not in place.</a:t>
            </a:r>
          </a:p>
          <a:p>
            <a:pPr algn="ctr" marL="599386" indent="-299693" lvl="1">
              <a:lnSpc>
                <a:spcPts val="3886"/>
              </a:lnSpc>
              <a:buFont typeface="Arial"/>
              <a:buChar char="•"/>
            </a:pPr>
            <a:r>
              <a:rPr lang="en-US" sz="2776">
                <a:solidFill>
                  <a:srgbClr val="000000"/>
                </a:solidFill>
                <a:latin typeface="Canva Sans"/>
              </a:rPr>
              <a:t>Cost: Hardware wallets typically involve upfront costs for purchasing the device, although they are often considered a worthwhile investment for long-term security.</a:t>
            </a:r>
          </a:p>
          <a:p>
            <a:pPr algn="ctr">
              <a:lnSpc>
                <a:spcPts val="3886"/>
              </a:lnSpc>
            </a:pPr>
          </a:p>
          <a:p>
            <a:pPr algn="ctr">
              <a:lnSpc>
                <a:spcPts val="3886"/>
              </a:lnSpc>
            </a:pPr>
          </a:p>
          <a:p>
            <a:pPr algn="ctr">
              <a:lnSpc>
                <a:spcPts val="4163"/>
              </a:lnSpc>
            </a:pPr>
            <a:r>
              <a:rPr lang="en-US" sz="2973">
                <a:solidFill>
                  <a:srgbClr val="000000"/>
                </a:solidFill>
                <a:latin typeface="Canva Sans Bold"/>
              </a:rPr>
              <a:t>CONCLUSION:</a:t>
            </a:r>
          </a:p>
          <a:p>
            <a:pPr algn="ctr">
              <a:lnSpc>
                <a:spcPts val="4163"/>
              </a:lnSpc>
            </a:pPr>
          </a:p>
          <a:p>
            <a:pPr algn="ctr">
              <a:lnSpc>
                <a:spcPts val="3886"/>
              </a:lnSpc>
            </a:pPr>
            <a:r>
              <a:rPr lang="en-US" sz="2776">
                <a:solidFill>
                  <a:srgbClr val="000000"/>
                </a:solidFill>
                <a:latin typeface="Canva Sans"/>
              </a:rPr>
              <a:t>In conclusion, both hot wallets and cold wallets offer distinct advantages and disadvantages in terms of accessibility, security, and convenience. Hot wallets are suitable for frequent transactions and day-to-day use, while cold wallets provide enhanced security for long-term storage of significant cryptocurrency holdings. Users should assess their individual needs and risk tolerance when choosing between hot and cold wallets, and consider employing a combination of both for optimal security and usability.</a:t>
            </a:r>
          </a:p>
          <a:p>
            <a:pPr algn="ctr">
              <a:lnSpc>
                <a:spcPts val="3886"/>
              </a:lnSpc>
            </a:pP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70090"/>
            <a:ext cx="7829908" cy="10627180"/>
            <a:chOff x="0" y="0"/>
            <a:chExt cx="2062198" cy="2798928"/>
          </a:xfrm>
        </p:grpSpPr>
        <p:sp>
          <p:nvSpPr>
            <p:cNvPr name="Freeform 3" id="3"/>
            <p:cNvSpPr/>
            <p:nvPr/>
          </p:nvSpPr>
          <p:spPr>
            <a:xfrm flipH="false" flipV="false" rot="0">
              <a:off x="0" y="0"/>
              <a:ext cx="2062198" cy="2798928"/>
            </a:xfrm>
            <a:custGeom>
              <a:avLst/>
              <a:gdLst/>
              <a:ahLst/>
              <a:cxnLst/>
              <a:rect r="r" b="b" t="t" l="l"/>
              <a:pathLst>
                <a:path h="2798928" w="2062198">
                  <a:moveTo>
                    <a:pt x="0" y="0"/>
                  </a:moveTo>
                  <a:lnTo>
                    <a:pt x="2062198" y="0"/>
                  </a:lnTo>
                  <a:lnTo>
                    <a:pt x="2062198" y="2798928"/>
                  </a:lnTo>
                  <a:lnTo>
                    <a:pt x="0" y="2798928"/>
                  </a:lnTo>
                  <a:close/>
                </a:path>
              </a:pathLst>
            </a:custGeom>
            <a:solidFill>
              <a:srgbClr val="FFF6E3"/>
            </a:solidFill>
          </p:spPr>
        </p:sp>
        <p:sp>
          <p:nvSpPr>
            <p:cNvPr name="TextBox 4" id="4"/>
            <p:cNvSpPr txBox="true"/>
            <p:nvPr/>
          </p:nvSpPr>
          <p:spPr>
            <a:xfrm>
              <a:off x="0" y="-38100"/>
              <a:ext cx="2062198" cy="283702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84137" y="567798"/>
            <a:ext cx="7068685" cy="9046629"/>
          </a:xfrm>
          <a:prstGeom prst="rect">
            <a:avLst/>
          </a:prstGeom>
        </p:spPr>
        <p:txBody>
          <a:bodyPr anchor="t" rtlCol="false" tIns="0" lIns="0" bIns="0" rIns="0">
            <a:spAutoFit/>
          </a:bodyPr>
          <a:lstStyle/>
          <a:p>
            <a:pPr algn="ctr">
              <a:lnSpc>
                <a:spcPts val="7991"/>
              </a:lnSpc>
            </a:pPr>
            <a:r>
              <a:rPr lang="en-US" sz="5708">
                <a:solidFill>
                  <a:srgbClr val="000000"/>
                </a:solidFill>
                <a:latin typeface="Canva Sans Bold"/>
              </a:rPr>
              <a:t>Best</a:t>
            </a:r>
            <a:r>
              <a:rPr lang="en-US" sz="5708">
                <a:solidFill>
                  <a:srgbClr val="000000"/>
                </a:solidFill>
                <a:latin typeface="Canva Sans Bold"/>
              </a:rPr>
              <a:t> practices for securing Bitcoin wallets, including the importance of backing up private keys and using multi-factor authentication.</a:t>
            </a:r>
          </a:p>
          <a:p>
            <a:pPr algn="ctr">
              <a:lnSpc>
                <a:spcPts val="7991"/>
              </a:lnSpc>
            </a:pPr>
          </a:p>
        </p:txBody>
      </p:sp>
      <p:sp>
        <p:nvSpPr>
          <p:cNvPr name="TextBox 6" id="6"/>
          <p:cNvSpPr txBox="true"/>
          <p:nvPr/>
        </p:nvSpPr>
        <p:spPr>
          <a:xfrm rot="0">
            <a:off x="8871682" y="615423"/>
            <a:ext cx="8666220" cy="8949054"/>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a:rPr>
              <a:t>Securing Bitcoin wallets is paramount to safeguarding one's digital assets against theft or loss. Here are some best practices for securing Bitcoin wallets effectively:</a:t>
            </a:r>
          </a:p>
          <a:p>
            <a:pPr algn="ctr">
              <a:lnSpc>
                <a:spcPts val="3920"/>
              </a:lnSpc>
            </a:pPr>
          </a:p>
          <a:p>
            <a:pPr algn="ctr">
              <a:lnSpc>
                <a:spcPts val="3920"/>
              </a:lnSpc>
            </a:pPr>
          </a:p>
          <a:p>
            <a:pPr algn="ctr" marL="669301" indent="-334650" lvl="1">
              <a:lnSpc>
                <a:spcPts val="4340"/>
              </a:lnSpc>
              <a:buAutoNum type="arabicPeriod" startAt="1"/>
            </a:pPr>
            <a:r>
              <a:rPr lang="en-US" sz="3100">
                <a:solidFill>
                  <a:srgbClr val="000000"/>
                </a:solidFill>
                <a:latin typeface="Canva Sans Bold"/>
              </a:rPr>
              <a:t>Backup Private </a:t>
            </a:r>
            <a:r>
              <a:rPr lang="en-US" sz="3100">
                <a:solidFill>
                  <a:srgbClr val="000000"/>
                </a:solidFill>
                <a:latin typeface="Canva Sans Bold"/>
              </a:rPr>
              <a:t>Keys:</a:t>
            </a:r>
          </a:p>
          <a:p>
            <a:pPr algn="ctr" marL="1209065" indent="-403022" lvl="2">
              <a:lnSpc>
                <a:spcPts val="3920"/>
              </a:lnSpc>
              <a:buFont typeface="Arial"/>
              <a:buChar char="⚬"/>
            </a:pPr>
            <a:r>
              <a:rPr lang="en-US" sz="2800">
                <a:solidFill>
                  <a:srgbClr val="000000"/>
                </a:solidFill>
                <a:latin typeface="Canva Sans"/>
              </a:rPr>
              <a:t>Private keys are the gateway to accessing and controlling Bitcoin holdings. It's crucial to create secure backups of private keys and store them in multiple offline locations.</a:t>
            </a:r>
          </a:p>
          <a:p>
            <a:pPr algn="ctr" marL="1209065" indent="-403022" lvl="2">
              <a:lnSpc>
                <a:spcPts val="3920"/>
              </a:lnSpc>
              <a:buFont typeface="Arial"/>
              <a:buChar char="⚬"/>
            </a:pPr>
            <a:r>
              <a:rPr lang="en-US" sz="2800">
                <a:solidFill>
                  <a:srgbClr val="000000"/>
                </a:solidFill>
                <a:latin typeface="Canva Sans"/>
              </a:rPr>
              <a:t>Backups can be in the form of paper wallets, encrypted USB drives, or hardware wallets. This ensures redundancy and enables recovery in case of device failure or loss.</a:t>
            </a:r>
          </a:p>
          <a:p>
            <a:pPr algn="ctr">
              <a:lnSpc>
                <a:spcPts val="3920"/>
              </a:lnSpc>
            </a:pP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56552"/>
            <a:ext cx="18288000" cy="9526271"/>
          </a:xfrm>
          <a:prstGeom prst="rect">
            <a:avLst/>
          </a:prstGeom>
        </p:spPr>
        <p:txBody>
          <a:bodyPr anchor="t" rtlCol="false" tIns="0" lIns="0" bIns="0" rIns="0">
            <a:spAutoFit/>
          </a:bodyPr>
          <a:lstStyle/>
          <a:p>
            <a:pPr algn="ctr">
              <a:lnSpc>
                <a:spcPts val="4339"/>
              </a:lnSpc>
              <a:spcBef>
                <a:spcPct val="0"/>
              </a:spcBef>
            </a:pPr>
            <a:r>
              <a:rPr lang="en-US" sz="3099">
                <a:solidFill>
                  <a:srgbClr val="000000"/>
                </a:solidFill>
                <a:latin typeface="Canva Sans Bold"/>
              </a:rPr>
              <a:t>2.</a:t>
            </a:r>
            <a:r>
              <a:rPr lang="en-US" sz="3099">
                <a:solidFill>
                  <a:srgbClr val="000000"/>
                </a:solidFill>
                <a:latin typeface="Canva Sans Bold"/>
              </a:rPr>
              <a:t>Utilize Multi-Factor Authentication (MFA):</a:t>
            </a:r>
          </a:p>
          <a:p>
            <a:pPr algn="ctr" marL="604515" indent="-302257" lvl="1">
              <a:lnSpc>
                <a:spcPts val="3919"/>
              </a:lnSpc>
              <a:buFont typeface="Arial"/>
              <a:buChar char="•"/>
            </a:pPr>
            <a:r>
              <a:rPr lang="en-US" sz="2799">
                <a:solidFill>
                  <a:srgbClr val="000000"/>
                </a:solidFill>
                <a:latin typeface="Canva Sans"/>
              </a:rPr>
              <a:t>Implementing multi-factor authentication adds an extra layer of security to Bitcoin wallets. MFA requires users to provide multiple forms of verification, such as a password and a one-time code sent to their mobile device, before accessing their wallets.</a:t>
            </a:r>
          </a:p>
          <a:p>
            <a:pPr algn="ctr" marL="604515" indent="-302257" lvl="1">
              <a:lnSpc>
                <a:spcPts val="3919"/>
              </a:lnSpc>
              <a:buFont typeface="Arial"/>
              <a:buChar char="•"/>
            </a:pPr>
            <a:r>
              <a:rPr lang="en-US" sz="2799">
                <a:solidFill>
                  <a:srgbClr val="000000"/>
                </a:solidFill>
                <a:latin typeface="Canva Sans"/>
              </a:rPr>
              <a:t>Popular MFA methods include authenticator apps, SMS codes, or hardware tokens. Enabling MFA helps thwart unauthorized access attempts, even if a hacker obtains the password.</a:t>
            </a:r>
          </a:p>
          <a:p>
            <a:pPr algn="ctr">
              <a:lnSpc>
                <a:spcPts val="4339"/>
              </a:lnSpc>
              <a:spcBef>
                <a:spcPct val="0"/>
              </a:spcBef>
            </a:pPr>
            <a:r>
              <a:rPr lang="en-US" sz="3099">
                <a:solidFill>
                  <a:srgbClr val="000000"/>
                </a:solidFill>
                <a:latin typeface="Canva Sans Bold"/>
              </a:rPr>
              <a:t>3.</a:t>
            </a:r>
            <a:r>
              <a:rPr lang="en-US" sz="3099">
                <a:solidFill>
                  <a:srgbClr val="000000"/>
                </a:solidFill>
                <a:latin typeface="Canva Sans Bold"/>
              </a:rPr>
              <a:t>Keep Software Updated:</a:t>
            </a:r>
          </a:p>
          <a:p>
            <a:pPr algn="ctr" marL="604515" indent="-302257" lvl="1">
              <a:lnSpc>
                <a:spcPts val="3919"/>
              </a:lnSpc>
              <a:buFont typeface="Arial"/>
              <a:buChar char="•"/>
            </a:pPr>
            <a:r>
              <a:rPr lang="en-US" sz="2799">
                <a:solidFill>
                  <a:srgbClr val="000000"/>
                </a:solidFill>
                <a:latin typeface="Canva Sans"/>
              </a:rPr>
              <a:t>Regularly update Bitcoin wallet software to the latest version provided by reputable developers. Software updates often include security patches and enhancements that address known vulnerabilities and strengthen defenses against emerging threats.</a:t>
            </a:r>
          </a:p>
          <a:p>
            <a:pPr algn="ctr" marL="604515" indent="-302257" lvl="1">
              <a:lnSpc>
                <a:spcPts val="3919"/>
              </a:lnSpc>
              <a:buFont typeface="Arial"/>
              <a:buChar char="•"/>
            </a:pPr>
            <a:r>
              <a:rPr lang="en-US" sz="2799">
                <a:solidFill>
                  <a:srgbClr val="000000"/>
                </a:solidFill>
                <a:latin typeface="Canva Sans"/>
              </a:rPr>
              <a:t>Staying vigilant and proactive in updating wallet software minimizes the risk of exploitation by malicious actors seeking to exploit software vulnerabilities.</a:t>
            </a:r>
          </a:p>
          <a:p>
            <a:pPr algn="ctr">
              <a:lnSpc>
                <a:spcPts val="4339"/>
              </a:lnSpc>
              <a:spcBef>
                <a:spcPct val="0"/>
              </a:spcBef>
            </a:pPr>
            <a:r>
              <a:rPr lang="en-US" sz="3099">
                <a:solidFill>
                  <a:srgbClr val="000000"/>
                </a:solidFill>
                <a:latin typeface="Canva Sans Bold"/>
              </a:rPr>
              <a:t>4.</a:t>
            </a:r>
            <a:r>
              <a:rPr lang="en-US" sz="3099">
                <a:solidFill>
                  <a:srgbClr val="000000"/>
                </a:solidFill>
                <a:latin typeface="Canva Sans Bold"/>
              </a:rPr>
              <a:t>Practice Secure Password Management:</a:t>
            </a:r>
          </a:p>
          <a:p>
            <a:pPr algn="ctr" marL="604515" indent="-302257" lvl="1">
              <a:lnSpc>
                <a:spcPts val="3919"/>
              </a:lnSpc>
              <a:buFont typeface="Arial"/>
              <a:buChar char="•"/>
            </a:pPr>
            <a:r>
              <a:rPr lang="en-US" sz="2799">
                <a:solidFill>
                  <a:srgbClr val="000000"/>
                </a:solidFill>
                <a:latin typeface="Canva Sans"/>
              </a:rPr>
              <a:t>Choose strong, unique passwords for Bitcoin wallets and avoid using easily guessable phrases or common passwords.</a:t>
            </a:r>
          </a:p>
          <a:p>
            <a:pPr algn="ctr" marL="604515" indent="-302257" lvl="1">
              <a:lnSpc>
                <a:spcPts val="3919"/>
              </a:lnSpc>
              <a:buFont typeface="Arial"/>
              <a:buChar char="•"/>
            </a:pPr>
            <a:r>
              <a:rPr lang="en-US" sz="2799">
                <a:solidFill>
                  <a:srgbClr val="000000"/>
                </a:solidFill>
                <a:latin typeface="Canva Sans"/>
              </a:rPr>
              <a:t>Consider employing password managers to generate and securely store complex passwords. Password managers offer convenient access to passwords while ensuring they remain encrypted and protected from unauthorized access.</a:t>
            </a:r>
          </a:p>
          <a:p>
            <a:pPr algn="ctr">
              <a:lnSpc>
                <a:spcPts val="391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3762" y="1265554"/>
            <a:ext cx="18100475" cy="7992746"/>
          </a:xfrm>
          <a:prstGeom prst="rect">
            <a:avLst/>
          </a:prstGeom>
        </p:spPr>
        <p:txBody>
          <a:bodyPr anchor="t" rtlCol="false" tIns="0" lIns="0" bIns="0" rIns="0">
            <a:spAutoFit/>
          </a:bodyPr>
          <a:lstStyle/>
          <a:p>
            <a:pPr algn="ctr">
              <a:lnSpc>
                <a:spcPts val="4339"/>
              </a:lnSpc>
              <a:spcBef>
                <a:spcPct val="0"/>
              </a:spcBef>
            </a:pPr>
            <a:r>
              <a:rPr lang="en-US" sz="3099">
                <a:solidFill>
                  <a:srgbClr val="000000"/>
                </a:solidFill>
                <a:latin typeface="Canva Sans Bold"/>
              </a:rPr>
              <a:t>5.</a:t>
            </a:r>
            <a:r>
              <a:rPr lang="en-US" sz="3099">
                <a:solidFill>
                  <a:srgbClr val="000000"/>
                </a:solidFill>
                <a:latin typeface="Canva Sans Bold"/>
              </a:rPr>
              <a:t>EXERCISE CAUTION WITH THIRD-PARTY SERVICES:</a:t>
            </a:r>
          </a:p>
          <a:p>
            <a:pPr algn="ctr" marL="604515" indent="-302257" lvl="1">
              <a:lnSpc>
                <a:spcPts val="3919"/>
              </a:lnSpc>
              <a:buFont typeface="Arial"/>
              <a:buChar char="•"/>
            </a:pPr>
            <a:r>
              <a:rPr lang="en-US" sz="2799">
                <a:solidFill>
                  <a:srgbClr val="000000"/>
                </a:solidFill>
                <a:latin typeface="Canva Sans"/>
              </a:rPr>
              <a:t>Be cautious when using third-party services or online platforms to manage Bitcoin holdings. Conduct thorough research and due diligence to verify the reputation and security practices of service providers.</a:t>
            </a:r>
          </a:p>
          <a:p>
            <a:pPr algn="ctr" marL="604515" indent="-302257" lvl="1">
              <a:lnSpc>
                <a:spcPts val="3919"/>
              </a:lnSpc>
              <a:buFont typeface="Arial"/>
              <a:buChar char="•"/>
            </a:pPr>
            <a:r>
              <a:rPr lang="en-US" sz="2799">
                <a:solidFill>
                  <a:srgbClr val="000000"/>
                </a:solidFill>
                <a:latin typeface="Canva Sans"/>
              </a:rPr>
              <a:t>Avoid sharing sensitive information, such as private keys or recovery phrases, with unauthorized parties or untrusted platforms to prevent potential compromises of wallet security.</a:t>
            </a:r>
          </a:p>
          <a:p>
            <a:pPr algn="ctr">
              <a:lnSpc>
                <a:spcPts val="4339"/>
              </a:lnSpc>
              <a:spcBef>
                <a:spcPct val="0"/>
              </a:spcBef>
            </a:pPr>
            <a:r>
              <a:rPr lang="en-US" sz="3099">
                <a:solidFill>
                  <a:srgbClr val="000000"/>
                </a:solidFill>
                <a:latin typeface="Canva Sans Bold"/>
              </a:rPr>
              <a:t>6.</a:t>
            </a:r>
            <a:r>
              <a:rPr lang="en-US" sz="3099">
                <a:solidFill>
                  <a:srgbClr val="000000"/>
                </a:solidFill>
                <a:latin typeface="Canva Sans Bold"/>
              </a:rPr>
              <a:t>REGULARLY MONITOR WALLET ACTIVITY:</a:t>
            </a:r>
          </a:p>
          <a:p>
            <a:pPr algn="ctr" marL="604515" indent="-302257" lvl="1">
              <a:lnSpc>
                <a:spcPts val="3919"/>
              </a:lnSpc>
              <a:buFont typeface="Arial"/>
              <a:buChar char="•"/>
            </a:pPr>
            <a:r>
              <a:rPr lang="en-US" sz="2799">
                <a:solidFill>
                  <a:srgbClr val="000000"/>
                </a:solidFill>
                <a:latin typeface="Canva Sans"/>
              </a:rPr>
              <a:t>Monitor Bitcoin wallet activity regularly to detect any suspicious or unauthorized transactions promptly. Review transaction history and account balances to identify any anomalies or unauthorized access attempts.</a:t>
            </a:r>
          </a:p>
          <a:p>
            <a:pPr algn="ctr" marL="604515" indent="-302257" lvl="1">
              <a:lnSpc>
                <a:spcPts val="3919"/>
              </a:lnSpc>
              <a:buFont typeface="Arial"/>
              <a:buChar char="•"/>
            </a:pPr>
            <a:r>
              <a:rPr lang="en-US" sz="2799">
                <a:solidFill>
                  <a:srgbClr val="000000"/>
                </a:solidFill>
                <a:latin typeface="Canva Sans"/>
              </a:rPr>
              <a:t>Promptly report any unauthorized activity or security incidents to the wallet provider or relevant authorities for investigation and remediation.</a:t>
            </a:r>
          </a:p>
          <a:p>
            <a:pPr algn="ctr">
              <a:lnSpc>
                <a:spcPts val="3919"/>
              </a:lnSpc>
            </a:pPr>
          </a:p>
          <a:p>
            <a:pPr algn="ctr">
              <a:lnSpc>
                <a:spcPts val="3919"/>
              </a:lnSpc>
              <a:spcBef>
                <a:spcPct val="0"/>
              </a:spcBef>
            </a:pPr>
            <a:r>
              <a:rPr lang="en-US" sz="2799">
                <a:solidFill>
                  <a:srgbClr val="000000"/>
                </a:solidFill>
                <a:latin typeface="Canva Sans"/>
              </a:rPr>
              <a:t>By adhering to these best practices, Bitcoin users can enhance the security posture of their wallets and mitigate the risk of unauthorized access, theft, or loss of digital assets. Maintaining vigilance and employing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144000" y="-212613"/>
            <a:ext cx="9377874" cy="10712225"/>
            <a:chOff x="0" y="0"/>
            <a:chExt cx="2469893" cy="2821327"/>
          </a:xfrm>
        </p:grpSpPr>
        <p:sp>
          <p:nvSpPr>
            <p:cNvPr name="Freeform 3" id="3"/>
            <p:cNvSpPr/>
            <p:nvPr/>
          </p:nvSpPr>
          <p:spPr>
            <a:xfrm flipH="false" flipV="false" rot="0">
              <a:off x="0" y="0"/>
              <a:ext cx="2469893" cy="2821327"/>
            </a:xfrm>
            <a:custGeom>
              <a:avLst/>
              <a:gdLst/>
              <a:ahLst/>
              <a:cxnLst/>
              <a:rect r="r" b="b" t="t" l="l"/>
              <a:pathLst>
                <a:path h="2821327" w="2469893">
                  <a:moveTo>
                    <a:pt x="0" y="0"/>
                  </a:moveTo>
                  <a:lnTo>
                    <a:pt x="2469893" y="0"/>
                  </a:lnTo>
                  <a:lnTo>
                    <a:pt x="2469893" y="2821327"/>
                  </a:lnTo>
                  <a:lnTo>
                    <a:pt x="0" y="2821327"/>
                  </a:lnTo>
                  <a:close/>
                </a:path>
              </a:pathLst>
            </a:custGeom>
            <a:solidFill>
              <a:srgbClr val="FFF6E3"/>
            </a:solidFill>
          </p:spPr>
        </p:sp>
        <p:sp>
          <p:nvSpPr>
            <p:cNvPr name="TextBox 4" id="4"/>
            <p:cNvSpPr txBox="true"/>
            <p:nvPr/>
          </p:nvSpPr>
          <p:spPr>
            <a:xfrm>
              <a:off x="0" y="-38100"/>
              <a:ext cx="2469893" cy="285942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1266595"/>
            <a:ext cx="5873170" cy="2190115"/>
          </a:xfrm>
          <a:prstGeom prst="rect">
            <a:avLst/>
          </a:prstGeom>
        </p:spPr>
        <p:txBody>
          <a:bodyPr anchor="t" rtlCol="false" tIns="0" lIns="0" bIns="0" rIns="0">
            <a:spAutoFit/>
          </a:bodyPr>
          <a:lstStyle/>
          <a:p>
            <a:pPr>
              <a:lnSpc>
                <a:spcPts val="8480"/>
              </a:lnSpc>
            </a:pPr>
            <a:r>
              <a:rPr lang="en-US" sz="8000">
                <a:solidFill>
                  <a:srgbClr val="000000"/>
                </a:solidFill>
                <a:latin typeface="Montserrat Classic Bold"/>
              </a:rPr>
              <a:t>LIST OF CONTENTS</a:t>
            </a:r>
          </a:p>
        </p:txBody>
      </p:sp>
      <p:sp>
        <p:nvSpPr>
          <p:cNvPr name="TextBox 6" id="6"/>
          <p:cNvSpPr txBox="true"/>
          <p:nvPr/>
        </p:nvSpPr>
        <p:spPr>
          <a:xfrm rot="0">
            <a:off x="1417433" y="3875394"/>
            <a:ext cx="5095704" cy="4578350"/>
          </a:xfrm>
          <a:prstGeom prst="rect">
            <a:avLst/>
          </a:prstGeom>
        </p:spPr>
        <p:txBody>
          <a:bodyPr anchor="t" rtlCol="false" tIns="0" lIns="0" bIns="0" rIns="0">
            <a:spAutoFit/>
          </a:bodyPr>
          <a:lstStyle/>
          <a:p>
            <a:pPr>
              <a:lnSpc>
                <a:spcPts val="2800"/>
              </a:lnSpc>
            </a:pPr>
            <a:r>
              <a:rPr lang="en-US" sz="2000" spc="32">
                <a:solidFill>
                  <a:srgbClr val="000000"/>
                </a:solidFill>
                <a:latin typeface="Montserrat Classic"/>
              </a:rPr>
              <a:t>Public-private key encryption is a type of cryptography that provides a secure way to transmit and store data. It is based on the mathematical concept of asymmetric encryption, which uses a pair of keys to encrypt and decrypt data. The keys are related mathematically, but it is computationally infeasible to deduce one key from the other. This means that the encryption is highly secure and virtually unbreakable.</a:t>
            </a:r>
          </a:p>
          <a:p>
            <a:pPr>
              <a:lnSpc>
                <a:spcPts val="2800"/>
              </a:lnSpc>
            </a:pPr>
          </a:p>
        </p:txBody>
      </p:sp>
      <p:sp>
        <p:nvSpPr>
          <p:cNvPr name="TextBox 7" id="7"/>
          <p:cNvSpPr txBox="true"/>
          <p:nvPr/>
        </p:nvSpPr>
        <p:spPr>
          <a:xfrm rot="0">
            <a:off x="9471353" y="561745"/>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03</a:t>
            </a:r>
          </a:p>
        </p:txBody>
      </p:sp>
      <p:sp>
        <p:nvSpPr>
          <p:cNvPr name="TextBox 8" id="8"/>
          <p:cNvSpPr txBox="true"/>
          <p:nvPr/>
        </p:nvSpPr>
        <p:spPr>
          <a:xfrm rot="0">
            <a:off x="11229714" y="394740"/>
            <a:ext cx="4226126" cy="111442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BASICS OF PUBLIC CRYPTOGRAPHY AND SYMM. KEY CRYP.</a:t>
            </a:r>
          </a:p>
        </p:txBody>
      </p:sp>
      <p:sp>
        <p:nvSpPr>
          <p:cNvPr name="TextBox 9" id="9"/>
          <p:cNvSpPr txBox="true"/>
          <p:nvPr/>
        </p:nvSpPr>
        <p:spPr>
          <a:xfrm rot="0">
            <a:off x="9621373" y="2009227"/>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06</a:t>
            </a:r>
          </a:p>
        </p:txBody>
      </p:sp>
      <p:sp>
        <p:nvSpPr>
          <p:cNvPr name="TextBox 10" id="10"/>
          <p:cNvSpPr txBox="true"/>
          <p:nvPr/>
        </p:nvSpPr>
        <p:spPr>
          <a:xfrm rot="0">
            <a:off x="11229714" y="1915992"/>
            <a:ext cx="4226126" cy="111442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PUBLIC AND PRIVATE KEY GENERATION AND USE</a:t>
            </a:r>
          </a:p>
        </p:txBody>
      </p:sp>
      <p:sp>
        <p:nvSpPr>
          <p:cNvPr name="TextBox 11" id="11"/>
          <p:cNvSpPr txBox="true"/>
          <p:nvPr/>
        </p:nvSpPr>
        <p:spPr>
          <a:xfrm rot="0">
            <a:off x="9621373" y="3322944"/>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09</a:t>
            </a:r>
          </a:p>
        </p:txBody>
      </p:sp>
      <p:sp>
        <p:nvSpPr>
          <p:cNvPr name="TextBox 12" id="12"/>
          <p:cNvSpPr txBox="true"/>
          <p:nvPr/>
        </p:nvSpPr>
        <p:spPr>
          <a:xfrm rot="0">
            <a:off x="11229714" y="3222198"/>
            <a:ext cx="4226126" cy="111442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DIGITAL SIGNATURES AND SENDERS AUTHENTICATION</a:t>
            </a:r>
          </a:p>
        </p:txBody>
      </p:sp>
      <p:sp>
        <p:nvSpPr>
          <p:cNvPr name="TextBox 13" id="13"/>
          <p:cNvSpPr txBox="true"/>
          <p:nvPr/>
        </p:nvSpPr>
        <p:spPr>
          <a:xfrm rot="0">
            <a:off x="9621373" y="4631044"/>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11</a:t>
            </a:r>
          </a:p>
        </p:txBody>
      </p:sp>
      <p:sp>
        <p:nvSpPr>
          <p:cNvPr name="TextBox 14" id="14"/>
          <p:cNvSpPr txBox="true"/>
          <p:nvPr/>
        </p:nvSpPr>
        <p:spPr>
          <a:xfrm rot="0">
            <a:off x="11229714" y="4636660"/>
            <a:ext cx="4226126" cy="18573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USE OF PUBLIC AND PRIVATE KEY ENCRYPTION TO SECURE AND MANAGE BITCOIN TRANSACTIONS</a:t>
            </a:r>
          </a:p>
        </p:txBody>
      </p:sp>
      <p:sp>
        <p:nvSpPr>
          <p:cNvPr name="TextBox 15" id="15"/>
          <p:cNvSpPr txBox="true"/>
          <p:nvPr/>
        </p:nvSpPr>
        <p:spPr>
          <a:xfrm rot="0">
            <a:off x="11229714" y="6891885"/>
            <a:ext cx="4226126" cy="111442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SECURING WALLET ,MULTI FACTOR AUTHENTICATION</a:t>
            </a:r>
          </a:p>
        </p:txBody>
      </p:sp>
      <p:sp>
        <p:nvSpPr>
          <p:cNvPr name="TextBox 16" id="16"/>
          <p:cNvSpPr txBox="true"/>
          <p:nvPr/>
        </p:nvSpPr>
        <p:spPr>
          <a:xfrm rot="0">
            <a:off x="9471353" y="6891885"/>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13</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29755" y="1478918"/>
            <a:ext cx="11265735" cy="7625111"/>
            <a:chOff x="0" y="0"/>
            <a:chExt cx="15020981" cy="10166814"/>
          </a:xfrm>
        </p:grpSpPr>
        <p:sp>
          <p:nvSpPr>
            <p:cNvPr name="TextBox 3" id="3"/>
            <p:cNvSpPr txBox="true"/>
            <p:nvPr/>
          </p:nvSpPr>
          <p:spPr>
            <a:xfrm rot="-592460">
              <a:off x="334568" y="1616726"/>
              <a:ext cx="14185152" cy="4289473"/>
            </a:xfrm>
            <a:prstGeom prst="rect">
              <a:avLst/>
            </a:prstGeom>
          </p:spPr>
          <p:txBody>
            <a:bodyPr anchor="t" rtlCol="false" tIns="0" lIns="0" bIns="0" rIns="0">
              <a:spAutoFit/>
            </a:bodyPr>
            <a:lstStyle/>
            <a:p>
              <a:pPr algn="ctr">
                <a:lnSpc>
                  <a:spcPts val="23362"/>
                </a:lnSpc>
                <a:spcBef>
                  <a:spcPct val="0"/>
                </a:spcBef>
              </a:pPr>
              <a:r>
                <a:rPr lang="en-US" sz="23362">
                  <a:solidFill>
                    <a:srgbClr val="F6F3E4"/>
                  </a:solidFill>
                  <a:latin typeface="Bukhari Script Bold"/>
                </a:rPr>
                <a:t>Thank</a:t>
              </a:r>
            </a:p>
          </p:txBody>
        </p:sp>
        <p:sp>
          <p:nvSpPr>
            <p:cNvPr name="TextBox 4" id="4"/>
            <p:cNvSpPr txBox="true"/>
            <p:nvPr/>
          </p:nvSpPr>
          <p:spPr>
            <a:xfrm rot="-515361">
              <a:off x="1865291" y="5344264"/>
              <a:ext cx="12936616" cy="3878538"/>
            </a:xfrm>
            <a:prstGeom prst="rect">
              <a:avLst/>
            </a:prstGeom>
          </p:spPr>
          <p:txBody>
            <a:bodyPr anchor="t" rtlCol="false" tIns="0" lIns="0" bIns="0" rIns="0">
              <a:spAutoFit/>
            </a:bodyPr>
            <a:lstStyle/>
            <a:p>
              <a:pPr algn="ctr">
                <a:lnSpc>
                  <a:spcPts val="21026"/>
                </a:lnSpc>
                <a:spcBef>
                  <a:spcPct val="0"/>
                </a:spcBef>
              </a:pPr>
              <a:r>
                <a:rPr lang="en-US" sz="21026">
                  <a:solidFill>
                    <a:srgbClr val="F6F3E4"/>
                  </a:solidFill>
                  <a:latin typeface="Bukhari Script Bold"/>
                </a:rPr>
                <a:t>you!</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948097" y="158750"/>
            <a:ext cx="10339903" cy="11164280"/>
          </a:xfrm>
          <a:prstGeom prst="rect">
            <a:avLst/>
          </a:prstGeom>
        </p:spPr>
        <p:txBody>
          <a:bodyPr anchor="t" rtlCol="false" tIns="0" lIns="0" bIns="0" rIns="0">
            <a:spAutoFit/>
          </a:bodyPr>
          <a:lstStyle/>
          <a:p>
            <a:pPr marL="606986" indent="-303493" lvl="1">
              <a:lnSpc>
                <a:spcPts val="3935"/>
              </a:lnSpc>
              <a:buFont typeface="Arial"/>
              <a:buChar char="•"/>
            </a:pPr>
            <a:r>
              <a:rPr lang="en-US" sz="2811">
                <a:solidFill>
                  <a:srgbClr val="000000"/>
                </a:solidFill>
                <a:latin typeface="Montserrat Classic"/>
              </a:rPr>
              <a:t>“cryptography” means technique of securing information and communication through code</a:t>
            </a:r>
          </a:p>
          <a:p>
            <a:pPr marL="606986" indent="-303493" lvl="1">
              <a:lnSpc>
                <a:spcPts val="3935"/>
              </a:lnSpc>
              <a:buFont typeface="Arial"/>
              <a:buChar char="•"/>
            </a:pPr>
            <a:r>
              <a:rPr lang="en-US" sz="2811">
                <a:solidFill>
                  <a:srgbClr val="000000"/>
                </a:solidFill>
                <a:latin typeface="Montserrat Classic"/>
              </a:rPr>
              <a:t>it is based on asymmetric cryptography</a:t>
            </a:r>
          </a:p>
          <a:p>
            <a:pPr marL="606986" indent="-303493" lvl="1">
              <a:lnSpc>
                <a:spcPts val="3935"/>
              </a:lnSpc>
              <a:buFont typeface="Arial"/>
              <a:buChar char="•"/>
            </a:pPr>
            <a:r>
              <a:rPr lang="en-US" sz="2811">
                <a:solidFill>
                  <a:srgbClr val="000000"/>
                </a:solidFill>
                <a:latin typeface="Montserrat Classic"/>
              </a:rPr>
              <a:t>now comes the question : what’s the symmetric and asymmetric cryptography?</a:t>
            </a:r>
          </a:p>
          <a:p>
            <a:pPr>
              <a:lnSpc>
                <a:spcPts val="3935"/>
              </a:lnSpc>
            </a:pPr>
          </a:p>
          <a:p>
            <a:pPr>
              <a:lnSpc>
                <a:spcPts val="4355"/>
              </a:lnSpc>
            </a:pPr>
            <a:r>
              <a:rPr lang="en-US" sz="3111">
                <a:solidFill>
                  <a:srgbClr val="000000"/>
                </a:solidFill>
                <a:latin typeface="Montserrat Classic"/>
              </a:rPr>
              <a:t>                     </a:t>
            </a:r>
            <a:r>
              <a:rPr lang="en-US" sz="3111" u="sng">
                <a:solidFill>
                  <a:srgbClr val="000000"/>
                </a:solidFill>
                <a:latin typeface="Montserrat Classic"/>
              </a:rPr>
              <a:t>   Symmetric key cryptography</a:t>
            </a:r>
          </a:p>
          <a:p>
            <a:pPr>
              <a:lnSpc>
                <a:spcPts val="4355"/>
              </a:lnSpc>
            </a:pPr>
          </a:p>
          <a:p>
            <a:pPr marL="606986" indent="-303493" lvl="1">
              <a:lnSpc>
                <a:spcPts val="3935"/>
              </a:lnSpc>
              <a:buFont typeface="Arial"/>
              <a:buChar char="•"/>
            </a:pPr>
            <a:r>
              <a:rPr lang="en-US" sz="2811">
                <a:solidFill>
                  <a:srgbClr val="000000"/>
                </a:solidFill>
                <a:latin typeface="Montserrat Classic"/>
              </a:rPr>
              <a:t>its algorithm is based on a shared key that is used to encrypt or decrypt data .</a:t>
            </a:r>
          </a:p>
          <a:p>
            <a:pPr marL="606986" indent="-303493" lvl="1">
              <a:lnSpc>
                <a:spcPts val="3935"/>
              </a:lnSpc>
              <a:buFont typeface="Arial"/>
              <a:buChar char="•"/>
            </a:pPr>
            <a:r>
              <a:rPr lang="en-US" sz="2811">
                <a:solidFill>
                  <a:srgbClr val="000000"/>
                </a:solidFill>
                <a:latin typeface="Montserrat Classic"/>
              </a:rPr>
              <a:t>its generally more efficient than asymmetric encryption and therefore preferred when large amount of data is need to be exchanged.</a:t>
            </a:r>
          </a:p>
          <a:p>
            <a:pPr marL="606986" indent="-303493" lvl="1">
              <a:lnSpc>
                <a:spcPts val="3935"/>
              </a:lnSpc>
              <a:buFont typeface="Arial"/>
              <a:buChar char="•"/>
            </a:pPr>
            <a:r>
              <a:rPr lang="en-US" sz="2811">
                <a:solidFill>
                  <a:srgbClr val="000000"/>
                </a:solidFill>
                <a:latin typeface="Montserrat Classic"/>
              </a:rPr>
              <a:t>it relies on shared key b/w two parties.</a:t>
            </a:r>
          </a:p>
          <a:p>
            <a:pPr marL="606986" indent="-303493" lvl="1">
              <a:lnSpc>
                <a:spcPts val="3935"/>
              </a:lnSpc>
              <a:buFont typeface="Arial"/>
              <a:buChar char="•"/>
            </a:pPr>
            <a:r>
              <a:rPr lang="en-US" sz="2811">
                <a:solidFill>
                  <a:srgbClr val="000000"/>
                </a:solidFill>
                <a:latin typeface="Montserrat Classic"/>
              </a:rPr>
              <a:t>type of encryption used by the symmetric key cryptography: Stream Ciphers and Block Ciphers</a:t>
            </a:r>
          </a:p>
          <a:p>
            <a:pPr marL="606986" indent="-303493" lvl="1">
              <a:lnSpc>
                <a:spcPts val="3935"/>
              </a:lnSpc>
              <a:buFont typeface="Arial"/>
              <a:buChar char="•"/>
            </a:pPr>
            <a:r>
              <a:rPr lang="en-US" sz="2811">
                <a:solidFill>
                  <a:srgbClr val="000000"/>
                </a:solidFill>
                <a:latin typeface="Montserrat Classic"/>
              </a:rPr>
              <a:t>“cipher” means secret way of writing</a:t>
            </a:r>
          </a:p>
          <a:p>
            <a:pPr marL="606986" indent="-303493" lvl="1">
              <a:lnSpc>
                <a:spcPts val="3935"/>
              </a:lnSpc>
              <a:buFont typeface="Arial"/>
              <a:buChar char="•"/>
            </a:pPr>
            <a:r>
              <a:rPr lang="en-US" sz="2811">
                <a:solidFill>
                  <a:srgbClr val="000000"/>
                </a:solidFill>
                <a:latin typeface="Montserrat Classic"/>
              </a:rPr>
              <a:t>Now comes the ques: what’s the difference b/w the stream ciphers and block ciphers?</a:t>
            </a:r>
          </a:p>
          <a:p>
            <a:pPr>
              <a:lnSpc>
                <a:spcPts val="4355"/>
              </a:lnSpc>
            </a:pPr>
          </a:p>
          <a:p>
            <a:pPr>
              <a:lnSpc>
                <a:spcPts val="4355"/>
              </a:lnSpc>
            </a:pPr>
          </a:p>
          <a:p>
            <a:pPr algn="l">
              <a:lnSpc>
                <a:spcPts val="4355"/>
              </a:lnSpc>
            </a:pPr>
          </a:p>
        </p:txBody>
      </p:sp>
      <p:grpSp>
        <p:nvGrpSpPr>
          <p:cNvPr name="Group 3" id="3"/>
          <p:cNvGrpSpPr/>
          <p:nvPr/>
        </p:nvGrpSpPr>
        <p:grpSpPr>
          <a:xfrm rot="0">
            <a:off x="-191351" y="-170090"/>
            <a:ext cx="7931185" cy="10627180"/>
            <a:chOff x="0" y="0"/>
            <a:chExt cx="2088872" cy="2798928"/>
          </a:xfrm>
        </p:grpSpPr>
        <p:sp>
          <p:nvSpPr>
            <p:cNvPr name="Freeform 4" id="4"/>
            <p:cNvSpPr/>
            <p:nvPr/>
          </p:nvSpPr>
          <p:spPr>
            <a:xfrm flipH="false" flipV="false" rot="0">
              <a:off x="0" y="0"/>
              <a:ext cx="2088872" cy="2798928"/>
            </a:xfrm>
            <a:custGeom>
              <a:avLst/>
              <a:gdLst/>
              <a:ahLst/>
              <a:cxnLst/>
              <a:rect r="r" b="b" t="t" l="l"/>
              <a:pathLst>
                <a:path h="2798928" w="2088872">
                  <a:moveTo>
                    <a:pt x="0" y="0"/>
                  </a:moveTo>
                  <a:lnTo>
                    <a:pt x="2088872" y="0"/>
                  </a:lnTo>
                  <a:lnTo>
                    <a:pt x="2088872" y="2798928"/>
                  </a:lnTo>
                  <a:lnTo>
                    <a:pt x="0" y="2798928"/>
                  </a:lnTo>
                  <a:close/>
                </a:path>
              </a:pathLst>
            </a:custGeom>
            <a:solidFill>
              <a:srgbClr val="FFF6E3"/>
            </a:solidFill>
          </p:spPr>
        </p:sp>
        <p:sp>
          <p:nvSpPr>
            <p:cNvPr name="TextBox 5" id="5"/>
            <p:cNvSpPr txBox="true"/>
            <p:nvPr/>
          </p:nvSpPr>
          <p:spPr>
            <a:xfrm>
              <a:off x="0" y="-38100"/>
              <a:ext cx="2088872" cy="28370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95692" y="822905"/>
            <a:ext cx="6993204" cy="8213090"/>
          </a:xfrm>
          <a:prstGeom prst="rect">
            <a:avLst/>
          </a:prstGeom>
        </p:spPr>
        <p:txBody>
          <a:bodyPr anchor="t" rtlCol="false" tIns="0" lIns="0" bIns="0" rIns="0">
            <a:spAutoFit/>
          </a:bodyPr>
          <a:lstStyle/>
          <a:p>
            <a:pPr algn="ctr">
              <a:lnSpc>
                <a:spcPts val="9280"/>
              </a:lnSpc>
            </a:pPr>
            <a:r>
              <a:rPr lang="en-US" sz="8000" spc="376">
                <a:solidFill>
                  <a:srgbClr val="000000"/>
                </a:solidFill>
                <a:latin typeface="Montserrat Classic Bold"/>
              </a:rPr>
              <a:t>PUBLIC KEY</a:t>
            </a:r>
          </a:p>
          <a:p>
            <a:pPr algn="ctr">
              <a:lnSpc>
                <a:spcPts val="9280"/>
              </a:lnSpc>
            </a:pPr>
            <a:r>
              <a:rPr lang="en-US" sz="8000" spc="376">
                <a:solidFill>
                  <a:srgbClr val="000000"/>
                </a:solidFill>
                <a:latin typeface="Montserrat Classic Bold"/>
              </a:rPr>
              <a:t>CRYPTOGRAPHY AND SYMMETRIC KEY CRYPTOGRAPHY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354" y="200028"/>
            <a:ext cx="17478543" cy="10554716"/>
          </a:xfrm>
          <a:prstGeom prst="rect">
            <a:avLst/>
          </a:prstGeom>
        </p:spPr>
        <p:txBody>
          <a:bodyPr anchor="t" rtlCol="false" tIns="0" lIns="0" bIns="0" rIns="0">
            <a:spAutoFit/>
          </a:bodyPr>
          <a:lstStyle/>
          <a:p>
            <a:pPr marL="606680" indent="-303340" lvl="1">
              <a:lnSpc>
                <a:spcPts val="3934"/>
              </a:lnSpc>
              <a:buFont typeface="Arial"/>
              <a:buChar char="•"/>
            </a:pPr>
            <a:r>
              <a:rPr lang="en-US" sz="2810">
                <a:solidFill>
                  <a:srgbClr val="000000"/>
                </a:solidFill>
                <a:latin typeface="Montserrat Classic"/>
              </a:rPr>
              <a:t>ciphering a data(text or any type) means writing it in a code form so that it could only be read by the person to whom the sender intended to send.</a:t>
            </a:r>
          </a:p>
          <a:p>
            <a:pPr marL="606680" indent="-303340" lvl="1">
              <a:lnSpc>
                <a:spcPts val="3934"/>
              </a:lnSpc>
              <a:buFont typeface="Arial"/>
              <a:buChar char="•"/>
            </a:pPr>
            <a:r>
              <a:rPr lang="en-US" sz="2810">
                <a:solidFill>
                  <a:srgbClr val="000000"/>
                </a:solidFill>
                <a:latin typeface="Montserrat Classic"/>
              </a:rPr>
              <a:t>in simple terms the stream cipher is the technique of coding letters or digits of data one by one</a:t>
            </a:r>
          </a:p>
          <a:p>
            <a:pPr marL="606680" indent="-303340" lvl="1">
              <a:lnSpc>
                <a:spcPts val="3934"/>
              </a:lnSpc>
              <a:buFont typeface="Arial"/>
              <a:buChar char="•"/>
            </a:pPr>
            <a:r>
              <a:rPr lang="en-US" sz="2810">
                <a:solidFill>
                  <a:srgbClr val="000000"/>
                </a:solidFill>
                <a:latin typeface="Montserrat Classic"/>
              </a:rPr>
              <a:t>stream cipher con is it takes so much time</a:t>
            </a:r>
          </a:p>
          <a:p>
            <a:pPr marL="606680" indent="-303340" lvl="1">
              <a:lnSpc>
                <a:spcPts val="3934"/>
              </a:lnSpc>
              <a:buFont typeface="Arial"/>
              <a:buChar char="•"/>
            </a:pPr>
            <a:r>
              <a:rPr lang="en-US" sz="2810">
                <a:solidFill>
                  <a:srgbClr val="000000"/>
                </a:solidFill>
                <a:latin typeface="Montserrat Classic"/>
              </a:rPr>
              <a:t>while in block cipher coding information(encrypting)is done block by block and each block is of same size in bits</a:t>
            </a:r>
          </a:p>
          <a:p>
            <a:pPr marL="606680" indent="-303340" lvl="1">
              <a:lnSpc>
                <a:spcPts val="3934"/>
              </a:lnSpc>
              <a:buFont typeface="Arial"/>
              <a:buChar char="•"/>
            </a:pPr>
            <a:r>
              <a:rPr lang="en-US" sz="2810">
                <a:solidFill>
                  <a:srgbClr val="000000"/>
                </a:solidFill>
                <a:latin typeface="Montserrat Classic"/>
              </a:rPr>
              <a:t>block cipher limitation is that it would generate same code for repeating text pattern ,it is resolved  by implementing chaining of blocks.</a:t>
            </a:r>
          </a:p>
          <a:p>
            <a:pPr marL="606680" indent="-303340" lvl="1">
              <a:lnSpc>
                <a:spcPts val="3934"/>
              </a:lnSpc>
              <a:buFont typeface="Arial"/>
              <a:buChar char="•"/>
            </a:pPr>
            <a:r>
              <a:rPr lang="en-US" sz="2810">
                <a:solidFill>
                  <a:srgbClr val="000000"/>
                </a:solidFill>
                <a:latin typeface="Montserrat Classic"/>
              </a:rPr>
              <a:t>Now a question arises in mind if symm. method was sending the information from sender to reciever secretly then why asymmteric key cryptography was made?</a:t>
            </a:r>
          </a:p>
          <a:p>
            <a:pPr algn="ctr">
              <a:lnSpc>
                <a:spcPts val="3934"/>
              </a:lnSpc>
            </a:pPr>
          </a:p>
          <a:p>
            <a:pPr>
              <a:lnSpc>
                <a:spcPts val="3934"/>
              </a:lnSpc>
            </a:pPr>
          </a:p>
          <a:p>
            <a:pPr>
              <a:lnSpc>
                <a:spcPts val="4353"/>
              </a:lnSpc>
            </a:pPr>
            <a:r>
              <a:rPr lang="en-US" sz="3109">
                <a:solidFill>
                  <a:srgbClr val="000000"/>
                </a:solidFill>
                <a:latin typeface="Montserrat Classic"/>
              </a:rPr>
              <a:t>                                                        </a:t>
            </a:r>
            <a:r>
              <a:rPr lang="en-US" sz="3109" u="sng">
                <a:solidFill>
                  <a:srgbClr val="000000"/>
                </a:solidFill>
                <a:latin typeface="Montserrat Classic"/>
              </a:rPr>
              <a:t> Asymmetric Key Cryptography</a:t>
            </a:r>
          </a:p>
          <a:p>
            <a:pPr>
              <a:lnSpc>
                <a:spcPts val="4353"/>
              </a:lnSpc>
            </a:pPr>
          </a:p>
          <a:p>
            <a:pPr marL="606680" indent="-303340" lvl="1">
              <a:lnSpc>
                <a:spcPts val="3934"/>
              </a:lnSpc>
              <a:buFont typeface="Arial"/>
              <a:buChar char="•"/>
            </a:pPr>
            <a:r>
              <a:rPr lang="en-US" sz="2810">
                <a:solidFill>
                  <a:srgbClr val="000000"/>
                </a:solidFill>
                <a:latin typeface="Montserrat Classic"/>
              </a:rPr>
              <a:t>it is more secure!</a:t>
            </a:r>
          </a:p>
          <a:p>
            <a:pPr marL="606680" indent="-303340" lvl="1">
              <a:lnSpc>
                <a:spcPts val="3934"/>
              </a:lnSpc>
              <a:buFont typeface="Arial"/>
              <a:buChar char="•"/>
            </a:pPr>
            <a:r>
              <a:rPr lang="en-US" sz="2810">
                <a:solidFill>
                  <a:srgbClr val="000000"/>
                </a:solidFill>
                <a:latin typeface="Montserrat Classic"/>
              </a:rPr>
              <a:t>we need to get rid of the idea of sharing keys i.e. get rid of idea that ‘any key can lock and unlock’ and this is where asymmetric cryptography comes in.</a:t>
            </a:r>
          </a:p>
          <a:p>
            <a:pPr marL="606680" indent="-303340" lvl="1">
              <a:lnSpc>
                <a:spcPts val="3934"/>
              </a:lnSpc>
              <a:buFont typeface="Arial"/>
              <a:buChar char="•"/>
            </a:pPr>
            <a:r>
              <a:rPr lang="en-US" sz="2810">
                <a:solidFill>
                  <a:srgbClr val="000000"/>
                </a:solidFill>
                <a:latin typeface="Montserrat Classic"/>
              </a:rPr>
              <a:t>instead of shared key this system has a unique private key which can only be seen and used by a particular owner and a unique public key which can be seen by everyone and can be used as a address to send information to a particular persons.</a:t>
            </a:r>
          </a:p>
          <a:p>
            <a:pPr algn="l">
              <a:lnSpc>
                <a:spcPts val="4353"/>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57150"/>
            <a:ext cx="17478543" cy="3948176"/>
          </a:xfrm>
          <a:prstGeom prst="rect">
            <a:avLst/>
          </a:prstGeom>
        </p:spPr>
        <p:txBody>
          <a:bodyPr anchor="t" rtlCol="false" tIns="0" lIns="0" bIns="0" rIns="0">
            <a:spAutoFit/>
          </a:bodyPr>
          <a:lstStyle/>
          <a:p>
            <a:pPr marL="606680" indent="-303340" lvl="1">
              <a:lnSpc>
                <a:spcPts val="3934"/>
              </a:lnSpc>
              <a:buFont typeface="Arial"/>
              <a:buChar char="•"/>
            </a:pPr>
            <a:r>
              <a:rPr lang="en-US" sz="2810">
                <a:solidFill>
                  <a:srgbClr val="000000"/>
                </a:solidFill>
                <a:latin typeface="Montserrat Classic"/>
              </a:rPr>
              <a:t>How this public key and private key are used for encryption and decryption of data?</a:t>
            </a:r>
          </a:p>
          <a:p>
            <a:pPr marL="606680" indent="-303340" lvl="1">
              <a:lnSpc>
                <a:spcPts val="3934"/>
              </a:lnSpc>
              <a:buFont typeface="Arial"/>
              <a:buChar char="•"/>
            </a:pPr>
            <a:r>
              <a:rPr lang="en-US" sz="2810">
                <a:solidFill>
                  <a:srgbClr val="000000"/>
                </a:solidFill>
                <a:latin typeface="Montserrat Classic Bold"/>
              </a:rPr>
              <a:t>to encrypt a msg u apply private key to cipher text and then the public key of the person u want to send it to....and then for decrypting apply public key of sender to msg and then apply your private key then you will get a plain text.</a:t>
            </a:r>
          </a:p>
          <a:p>
            <a:pPr marL="606680" indent="-303340" lvl="1">
              <a:lnSpc>
                <a:spcPts val="3934"/>
              </a:lnSpc>
              <a:buFont typeface="Arial"/>
              <a:buChar char="•"/>
            </a:pPr>
            <a:r>
              <a:rPr lang="en-US" sz="2810">
                <a:solidFill>
                  <a:srgbClr val="000000"/>
                </a:solidFill>
                <a:latin typeface="Montserrat Classic"/>
              </a:rPr>
              <a:t>it is computationally easy generate a set of the keys and encrypt ,decrypt using the keys.</a:t>
            </a:r>
          </a:p>
          <a:p>
            <a:pPr marL="606680" indent="-303340" lvl="1">
              <a:lnSpc>
                <a:spcPts val="3934"/>
              </a:lnSpc>
              <a:buFont typeface="Arial"/>
              <a:buChar char="•"/>
            </a:pPr>
            <a:r>
              <a:rPr lang="en-US" sz="2810">
                <a:solidFill>
                  <a:srgbClr val="000000"/>
                </a:solidFill>
                <a:latin typeface="Montserrat Classic"/>
              </a:rPr>
              <a:t>but its computatinally infeasible to: determine private key from public key and brute force public key from private key </a:t>
            </a:r>
          </a:p>
          <a:p>
            <a:pPr algn="l" marL="606680" indent="-303340" lvl="1">
              <a:lnSpc>
                <a:spcPts val="3934"/>
              </a:lnSpc>
              <a:buFont typeface="Arial"/>
              <a:buChar char="•"/>
            </a:pPr>
            <a:r>
              <a:rPr lang="en-US" sz="2810">
                <a:solidFill>
                  <a:srgbClr val="000000"/>
                </a:solidFill>
                <a:latin typeface="Montserrat Classic"/>
              </a:rPr>
              <a:t>therefore this  is much secure.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240494" y="-57150"/>
            <a:ext cx="10047506" cy="9315196"/>
          </a:xfrm>
          <a:prstGeom prst="rect">
            <a:avLst/>
          </a:prstGeom>
        </p:spPr>
        <p:txBody>
          <a:bodyPr anchor="t" rtlCol="false" tIns="0" lIns="0" bIns="0" rIns="0">
            <a:spAutoFit/>
          </a:bodyPr>
          <a:lstStyle/>
          <a:p>
            <a:pPr algn="ctr">
              <a:lnSpc>
                <a:spcPts val="4353"/>
              </a:lnSpc>
            </a:pPr>
            <a:r>
              <a:rPr lang="en-US" sz="3109" u="sng">
                <a:solidFill>
                  <a:srgbClr val="000000"/>
                </a:solidFill>
                <a:latin typeface="Montserrat Classic"/>
              </a:rPr>
              <a:t>Generation of public and private key</a:t>
            </a:r>
          </a:p>
          <a:p>
            <a:pPr algn="ctr">
              <a:lnSpc>
                <a:spcPts val="4353"/>
              </a:lnSpc>
            </a:pPr>
          </a:p>
          <a:p>
            <a:pPr marL="628269" indent="-314134" lvl="1">
              <a:lnSpc>
                <a:spcPts val="4073"/>
              </a:lnSpc>
              <a:buFont typeface="Arial"/>
              <a:buChar char="•"/>
            </a:pPr>
            <a:r>
              <a:rPr lang="en-US" sz="2910">
                <a:solidFill>
                  <a:srgbClr val="000000"/>
                </a:solidFill>
                <a:latin typeface="Montserrat Classic"/>
              </a:rPr>
              <a:t>Now we are going to look how (RSA) a public cipher ,calculate public and private keys.</a:t>
            </a:r>
          </a:p>
          <a:p>
            <a:pPr marL="628269" indent="-314134" lvl="1">
              <a:lnSpc>
                <a:spcPts val="4073"/>
              </a:lnSpc>
              <a:buFont typeface="Arial"/>
              <a:buChar char="•"/>
            </a:pPr>
            <a:r>
              <a:rPr lang="en-US" sz="2910">
                <a:solidFill>
                  <a:srgbClr val="000000"/>
                </a:solidFill>
                <a:latin typeface="Montserrat Classic"/>
              </a:rPr>
              <a:t>Choose 2 large prime numbers, p &amp; q.</a:t>
            </a:r>
          </a:p>
          <a:p>
            <a:pPr marL="628269" indent="-314134" lvl="1">
              <a:lnSpc>
                <a:spcPts val="4073"/>
              </a:lnSpc>
              <a:buFont typeface="Arial"/>
              <a:buChar char="•"/>
            </a:pPr>
            <a:r>
              <a:rPr lang="en-US" sz="2910">
                <a:solidFill>
                  <a:srgbClr val="000000"/>
                </a:solidFill>
                <a:latin typeface="Montserrat Classic"/>
              </a:rPr>
              <a:t>Prime numbers are numbers that only have 2 </a:t>
            </a:r>
            <a:r>
              <a:rPr lang="en-US" sz="2910" u="sng">
                <a:solidFill>
                  <a:srgbClr val="000000"/>
                </a:solidFill>
                <a:latin typeface="Montserrat Classic"/>
                <a:hlinkClick r:id="rId2" tooltip="https://www.bbc.com/bitesize/topics/zfq7hyc?ref=skerritt.blog"/>
              </a:rPr>
              <a:t>factors</a:t>
            </a:r>
            <a:r>
              <a:rPr lang="en-US" sz="2910">
                <a:solidFill>
                  <a:srgbClr val="000000"/>
                </a:solidFill>
                <a:latin typeface="Montserrat Classic"/>
              </a:rPr>
              <a:t>, 1 and itself. We’re going to pick 5 &amp; 7, not large prime numbers but small for brevity.</a:t>
            </a:r>
          </a:p>
          <a:p>
            <a:pPr marL="628269" indent="-314134" lvl="1">
              <a:lnSpc>
                <a:spcPts val="4073"/>
              </a:lnSpc>
              <a:buFont typeface="Arial"/>
              <a:buChar char="•"/>
            </a:pPr>
            <a:r>
              <a:rPr lang="en-US" sz="2910">
                <a:solidFill>
                  <a:srgbClr val="000000"/>
                </a:solidFill>
                <a:latin typeface="Montserrat Classic"/>
              </a:rPr>
              <a:t>2. Compute n = pq, z = (p-1)(q-1)</a:t>
            </a:r>
          </a:p>
          <a:p>
            <a:pPr marL="628269" indent="-314134" lvl="1">
              <a:lnSpc>
                <a:spcPts val="4073"/>
              </a:lnSpc>
              <a:buFont typeface="Arial"/>
              <a:buChar char="•"/>
            </a:pPr>
            <a:r>
              <a:rPr lang="en-US" sz="2910">
                <a:solidFill>
                  <a:srgbClr val="000000"/>
                </a:solidFill>
                <a:latin typeface="Montserrat Classic"/>
              </a:rPr>
              <a:t>n=5∗7=35</a:t>
            </a:r>
          </a:p>
          <a:p>
            <a:pPr marL="628269" indent="-314134" lvl="1">
              <a:lnSpc>
                <a:spcPts val="4073"/>
              </a:lnSpc>
              <a:buFont typeface="Arial"/>
              <a:buChar char="•"/>
            </a:pPr>
            <a:r>
              <a:rPr lang="en-US" sz="2910">
                <a:solidFill>
                  <a:srgbClr val="000000"/>
                </a:solidFill>
                <a:latin typeface="Montserrat Classic"/>
              </a:rPr>
              <a:t>z=(5−1)(7−1)=4∗6=24</a:t>
            </a:r>
          </a:p>
          <a:p>
            <a:pPr marL="628269" indent="-314134" lvl="1">
              <a:lnSpc>
                <a:spcPts val="4073"/>
              </a:lnSpc>
              <a:buFont typeface="Arial"/>
              <a:buChar char="•"/>
            </a:pPr>
            <a:r>
              <a:rPr lang="en-US" sz="2910">
                <a:solidFill>
                  <a:srgbClr val="000000"/>
                </a:solidFill>
                <a:latin typeface="Montserrat Classic"/>
              </a:rPr>
              <a:t>3. Choose e (with e &lt; z) such that e has no common factors with z.</a:t>
            </a:r>
          </a:p>
          <a:p>
            <a:pPr marL="628269" indent="-314134" lvl="1">
              <a:lnSpc>
                <a:spcPts val="4073"/>
              </a:lnSpc>
              <a:buFont typeface="Arial"/>
              <a:buChar char="•"/>
            </a:pPr>
            <a:r>
              <a:rPr lang="en-US" sz="2910">
                <a:solidFill>
                  <a:srgbClr val="000000"/>
                </a:solidFill>
                <a:latin typeface="Montserrat Classic"/>
              </a:rPr>
              <a:t>e=5</a:t>
            </a:r>
          </a:p>
          <a:p>
            <a:pPr marL="628269" indent="-314134" lvl="1">
              <a:lnSpc>
                <a:spcPts val="4073"/>
              </a:lnSpc>
              <a:buFont typeface="Arial"/>
              <a:buChar char="•"/>
            </a:pPr>
            <a:r>
              <a:rPr lang="en-US" sz="2910">
                <a:solidFill>
                  <a:srgbClr val="000000"/>
                </a:solidFill>
                <a:latin typeface="Montserrat Classic"/>
              </a:rPr>
              <a:t>5 has no common factors with 24, and it is smaller than 24.</a:t>
            </a:r>
          </a:p>
          <a:p>
            <a:pPr marL="628269" indent="-314134" lvl="1">
              <a:lnSpc>
                <a:spcPts val="4073"/>
              </a:lnSpc>
              <a:buFont typeface="Arial"/>
              <a:buChar char="•"/>
            </a:pPr>
            <a:r>
              <a:rPr lang="en-US" sz="2910">
                <a:solidFill>
                  <a:srgbClr val="000000"/>
                </a:solidFill>
                <a:latin typeface="Montserrat Classic"/>
              </a:rPr>
              <a:t>4. Choose d such that ed−1 is exactly divisible by z.</a:t>
            </a:r>
          </a:p>
          <a:p>
            <a:pPr>
              <a:lnSpc>
                <a:spcPts val="4073"/>
              </a:lnSpc>
            </a:pPr>
          </a:p>
        </p:txBody>
      </p:sp>
      <p:grpSp>
        <p:nvGrpSpPr>
          <p:cNvPr name="Group 3" id="3"/>
          <p:cNvGrpSpPr/>
          <p:nvPr/>
        </p:nvGrpSpPr>
        <p:grpSpPr>
          <a:xfrm rot="0">
            <a:off x="-877158" y="-170090"/>
            <a:ext cx="9117652" cy="10627180"/>
            <a:chOff x="0" y="0"/>
            <a:chExt cx="2401357" cy="2798928"/>
          </a:xfrm>
        </p:grpSpPr>
        <p:sp>
          <p:nvSpPr>
            <p:cNvPr name="Freeform 4" id="4"/>
            <p:cNvSpPr/>
            <p:nvPr/>
          </p:nvSpPr>
          <p:spPr>
            <a:xfrm flipH="false" flipV="false" rot="0">
              <a:off x="0" y="0"/>
              <a:ext cx="2401357" cy="2798928"/>
            </a:xfrm>
            <a:custGeom>
              <a:avLst/>
              <a:gdLst/>
              <a:ahLst/>
              <a:cxnLst/>
              <a:rect r="r" b="b" t="t" l="l"/>
              <a:pathLst>
                <a:path h="2798928" w="2401357">
                  <a:moveTo>
                    <a:pt x="0" y="0"/>
                  </a:moveTo>
                  <a:lnTo>
                    <a:pt x="2401357" y="0"/>
                  </a:lnTo>
                  <a:lnTo>
                    <a:pt x="2401357" y="2798928"/>
                  </a:lnTo>
                  <a:lnTo>
                    <a:pt x="0" y="2798928"/>
                  </a:lnTo>
                  <a:close/>
                </a:path>
              </a:pathLst>
            </a:custGeom>
            <a:solidFill>
              <a:srgbClr val="FFF6E3"/>
            </a:solidFill>
          </p:spPr>
        </p:sp>
        <p:sp>
          <p:nvSpPr>
            <p:cNvPr name="TextBox 5" id="5"/>
            <p:cNvSpPr txBox="true"/>
            <p:nvPr/>
          </p:nvSpPr>
          <p:spPr>
            <a:xfrm>
              <a:off x="0" y="-38100"/>
              <a:ext cx="2401357" cy="28370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01794" y="408251"/>
            <a:ext cx="7606421" cy="3826635"/>
          </a:xfrm>
          <a:prstGeom prst="rect">
            <a:avLst/>
          </a:prstGeom>
        </p:spPr>
        <p:txBody>
          <a:bodyPr anchor="t" rtlCol="false" tIns="0" lIns="0" bIns="0" rIns="0">
            <a:spAutoFit/>
          </a:bodyPr>
          <a:lstStyle/>
          <a:p>
            <a:pPr algn="ctr" marL="964949" indent="-482474" lvl="1">
              <a:lnSpc>
                <a:spcPts val="5184"/>
              </a:lnSpc>
              <a:buFont typeface="Arial"/>
              <a:buChar char="•"/>
            </a:pPr>
            <a:r>
              <a:rPr lang="en-US" sz="4469" spc="210">
                <a:solidFill>
                  <a:srgbClr val="000000"/>
                </a:solidFill>
                <a:latin typeface="Montserrat Classic Bold"/>
              </a:rPr>
              <a:t>HOW PUBLIC AND PRIVATE KEYS ARE GENERATED AND USED TO ENCRYPT AND DECRYPT DATA.</a:t>
            </a:r>
          </a:p>
          <a:p>
            <a:pPr algn="ctr">
              <a:lnSpc>
                <a:spcPts val="4299"/>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57150"/>
            <a:ext cx="17478543" cy="10652506"/>
          </a:xfrm>
          <a:prstGeom prst="rect">
            <a:avLst/>
          </a:prstGeom>
        </p:spPr>
        <p:txBody>
          <a:bodyPr anchor="t" rtlCol="false" tIns="0" lIns="0" bIns="0" rIns="0">
            <a:spAutoFit/>
          </a:bodyPr>
          <a:lstStyle/>
          <a:p>
            <a:pPr>
              <a:lnSpc>
                <a:spcPts val="3934"/>
              </a:lnSpc>
            </a:pPr>
          </a:p>
          <a:p>
            <a:pPr marL="606680" indent="-303340" lvl="1">
              <a:lnSpc>
                <a:spcPts val="3934"/>
              </a:lnSpc>
              <a:buFont typeface="Arial"/>
              <a:buChar char="•"/>
            </a:pPr>
            <a:r>
              <a:rPr lang="en-US" sz="2810">
                <a:solidFill>
                  <a:srgbClr val="000000"/>
                </a:solidFill>
                <a:latin typeface="Montserrat Classic"/>
              </a:rPr>
              <a:t>The easiest way to do this would be to loop over all possible values of d in code. This code is written in Functional Python, but the language and paradigm doesn’t matter.</a:t>
            </a:r>
          </a:p>
          <a:p>
            <a:pPr marL="606680" indent="-303340" lvl="1">
              <a:lnSpc>
                <a:spcPts val="3934"/>
              </a:lnSpc>
              <a:buFont typeface="Arial"/>
              <a:buChar char="•"/>
            </a:pPr>
            <a:r>
              <a:rPr lang="en-US" sz="2810">
                <a:solidFill>
                  <a:srgbClr val="000000"/>
                </a:solidFill>
                <a:latin typeface="Montserrat Classic"/>
              </a:rPr>
              <a:t>Since we’re using such small numbers, we have overlap. Both e and d are 5. Let’s set d to 29, just so we don’t have this overlap.</a:t>
            </a:r>
          </a:p>
          <a:p>
            <a:pPr marL="606680" indent="-303340" lvl="1">
              <a:lnSpc>
                <a:spcPts val="3934"/>
              </a:lnSpc>
              <a:buFont typeface="Arial"/>
              <a:buChar char="•"/>
            </a:pPr>
            <a:r>
              <a:rPr lang="en-US" sz="2810">
                <a:solidFill>
                  <a:srgbClr val="000000"/>
                </a:solidFill>
                <a:latin typeface="Montserrat Classic"/>
              </a:rPr>
              <a:t>d=29</a:t>
            </a:r>
          </a:p>
          <a:p>
            <a:pPr marL="606680" indent="-303340" lvl="1">
              <a:lnSpc>
                <a:spcPts val="3934"/>
              </a:lnSpc>
              <a:buFont typeface="Arial"/>
              <a:buChar char="•"/>
            </a:pPr>
            <a:r>
              <a:rPr lang="en-US" sz="2810">
                <a:solidFill>
                  <a:srgbClr val="000000"/>
                </a:solidFill>
                <a:latin typeface="Montserrat Classic"/>
              </a:rPr>
              <a:t>5. The public key is (n, e). The private key is (n, d)</a:t>
            </a:r>
          </a:p>
          <a:p>
            <a:pPr marL="606680" indent="-303340" lvl="1">
              <a:lnSpc>
                <a:spcPts val="3934"/>
              </a:lnSpc>
              <a:buFont typeface="Arial"/>
              <a:buChar char="•"/>
            </a:pPr>
            <a:r>
              <a:rPr lang="en-US" sz="2810">
                <a:solidFill>
                  <a:srgbClr val="000000"/>
                </a:solidFill>
                <a:latin typeface="Montserrat Classic"/>
              </a:rPr>
              <a:t>key public=(35,5)</a:t>
            </a:r>
          </a:p>
          <a:p>
            <a:pPr marL="606680" indent="-303340" lvl="1">
              <a:lnSpc>
                <a:spcPts val="3934"/>
              </a:lnSpc>
              <a:buFont typeface="Arial"/>
              <a:buChar char="•"/>
            </a:pPr>
            <a:r>
              <a:rPr lang="en-US" sz="2810">
                <a:solidFill>
                  <a:srgbClr val="000000"/>
                </a:solidFill>
                <a:latin typeface="Montserrat Classic"/>
              </a:rPr>
              <a:t>key private=(35,29)</a:t>
            </a:r>
          </a:p>
          <a:p>
            <a:pPr algn="ctr" marL="671448" indent="-335724" lvl="1">
              <a:lnSpc>
                <a:spcPts val="4353"/>
              </a:lnSpc>
              <a:buFont typeface="Arial"/>
              <a:buChar char="•"/>
            </a:pPr>
            <a:r>
              <a:rPr lang="en-US" sz="3109" u="sng">
                <a:solidFill>
                  <a:srgbClr val="000000"/>
                </a:solidFill>
                <a:latin typeface="Montserrat Classic"/>
              </a:rPr>
              <a:t>Why does it work?</a:t>
            </a:r>
          </a:p>
          <a:p>
            <a:pPr marL="628269" indent="-314134" lvl="1">
              <a:lnSpc>
                <a:spcPts val="4073"/>
              </a:lnSpc>
              <a:buFont typeface="Arial"/>
              <a:buChar char="•"/>
            </a:pPr>
            <a:r>
              <a:rPr lang="en-US" sz="2910">
                <a:solidFill>
                  <a:srgbClr val="000000"/>
                </a:solidFill>
                <a:latin typeface="Montserrat Classic"/>
              </a:rPr>
              <a:t>Prime factorisation. It’s easy to multiply two prime numbers together, but it’s incredibly hard to find out what prime numbers were used to make that number. You can easily multiply these two together:</a:t>
            </a:r>
          </a:p>
          <a:p>
            <a:pPr marL="628269" indent="-314134" lvl="1">
              <a:lnSpc>
                <a:spcPts val="4073"/>
              </a:lnSpc>
              <a:buFont typeface="Arial"/>
              <a:buChar char="•"/>
            </a:pPr>
            <a:r>
              <a:rPr lang="en-US" sz="2910">
                <a:solidFill>
                  <a:srgbClr val="000000"/>
                </a:solidFill>
                <a:latin typeface="Montserrat Classic"/>
              </a:rPr>
              <a:t>23,719∗41,843=992,474,117</a:t>
            </a:r>
          </a:p>
          <a:p>
            <a:pPr marL="628269" indent="-314134" lvl="1">
              <a:lnSpc>
                <a:spcPts val="4073"/>
              </a:lnSpc>
              <a:buFont typeface="Arial"/>
              <a:buChar char="•"/>
            </a:pPr>
            <a:r>
              <a:rPr lang="en-US" sz="2910">
                <a:solidFill>
                  <a:srgbClr val="000000"/>
                </a:solidFill>
                <a:latin typeface="Montserrat Classic"/>
              </a:rPr>
              <a:t>But if I gave you 992,474,117 and told you to find the prime numbers that were used to make this number, it’s not computationally feasible. Even more so when you realise the prime numbers used are very, very large.</a:t>
            </a:r>
          </a:p>
          <a:p>
            <a:pPr marL="628269" indent="-314134" lvl="1">
              <a:lnSpc>
                <a:spcPts val="4073"/>
              </a:lnSpc>
              <a:buFont typeface="Arial"/>
              <a:buChar char="•"/>
            </a:pPr>
            <a:r>
              <a:rPr lang="en-US" sz="2910">
                <a:solidFill>
                  <a:srgbClr val="000000"/>
                </a:solidFill>
                <a:latin typeface="Montserrat Classic"/>
              </a:rPr>
              <a:t>This is known as a</a:t>
            </a:r>
            <a:r>
              <a:rPr lang="en-US" sz="2910">
                <a:solidFill>
                  <a:srgbClr val="000000"/>
                </a:solidFill>
                <a:latin typeface="Montserrat Classic Bold"/>
              </a:rPr>
              <a:t> trap-door function or a one-way function</a:t>
            </a:r>
            <a:r>
              <a:rPr lang="en-US" sz="2910">
                <a:solidFill>
                  <a:srgbClr val="000000"/>
                </a:solidFill>
                <a:latin typeface="Montserrat Classic"/>
              </a:rPr>
              <a:t>. While it is easy to go through one way, it is computationally infeasible to go the other way. Boiling an egg is a one-way function because it is easy to boil an egg, but it is not possible to unboil it.</a:t>
            </a:r>
          </a:p>
          <a:p>
            <a:pPr marL="628269" indent="-314134" lvl="1">
              <a:lnSpc>
                <a:spcPts val="4073"/>
              </a:lnSpc>
              <a:buFont typeface="Arial"/>
              <a:buChar char="•"/>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57150"/>
            <a:ext cx="17478543" cy="7586726"/>
          </a:xfrm>
          <a:prstGeom prst="rect">
            <a:avLst/>
          </a:prstGeom>
        </p:spPr>
        <p:txBody>
          <a:bodyPr anchor="t" rtlCol="false" tIns="0" lIns="0" bIns="0" rIns="0">
            <a:spAutoFit/>
          </a:bodyPr>
          <a:lstStyle/>
          <a:p>
            <a:pPr marL="606680" indent="-303340" lvl="1">
              <a:lnSpc>
                <a:spcPts val="3934"/>
              </a:lnSpc>
              <a:buFont typeface="Arial"/>
              <a:buChar char="•"/>
            </a:pPr>
            <a:r>
              <a:rPr lang="en-US" sz="2810">
                <a:solidFill>
                  <a:srgbClr val="000000"/>
                </a:solidFill>
                <a:latin typeface="Montserrat Classic"/>
              </a:rPr>
              <a:t>How this public key and private key are used for encryption and decryption of data?</a:t>
            </a:r>
          </a:p>
          <a:p>
            <a:pPr algn="ctr">
              <a:lnSpc>
                <a:spcPts val="3934"/>
              </a:lnSpc>
            </a:pPr>
          </a:p>
          <a:p>
            <a:pPr algn="ctr">
              <a:lnSpc>
                <a:spcPts val="4353"/>
              </a:lnSpc>
            </a:pPr>
            <a:r>
              <a:rPr lang="en-US" sz="3109" u="sng">
                <a:solidFill>
                  <a:srgbClr val="000000"/>
                </a:solidFill>
                <a:latin typeface="Montserrat Classic"/>
              </a:rPr>
              <a:t>Use of public and private keys in encryption and decryption</a:t>
            </a:r>
          </a:p>
          <a:p>
            <a:pPr algn="ctr">
              <a:lnSpc>
                <a:spcPts val="4353"/>
              </a:lnSpc>
            </a:pPr>
          </a:p>
          <a:p>
            <a:pPr algn="ctr">
              <a:lnSpc>
                <a:spcPts val="3934"/>
              </a:lnSpc>
            </a:pPr>
            <a:r>
              <a:rPr lang="en-US" sz="2810">
                <a:solidFill>
                  <a:srgbClr val="000000"/>
                </a:solidFill>
                <a:latin typeface="Montserrat Classic"/>
              </a:rPr>
              <a:t>Encryption with Public Key:</a:t>
            </a:r>
          </a:p>
          <a:p>
            <a:pPr marL="606680" indent="-303340" lvl="1">
              <a:lnSpc>
                <a:spcPts val="3934"/>
              </a:lnSpc>
              <a:buFont typeface="Arial"/>
              <a:buChar char="•"/>
            </a:pPr>
            <a:r>
              <a:rPr lang="en-US" sz="2810">
                <a:solidFill>
                  <a:srgbClr val="000000"/>
                </a:solidFill>
                <a:latin typeface="Montserrat Classic Bold"/>
                <a:hlinkClick r:id="rId2" tooltip="https://www.kiteworks.com/secure-file-sharing/public-vs-private-key-encryption/"/>
              </a:rPr>
              <a:t>Sender’s Action</a:t>
            </a:r>
            <a:r>
              <a:rPr lang="en-US" sz="2810">
                <a:solidFill>
                  <a:srgbClr val="000000"/>
                </a:solidFill>
                <a:latin typeface="Montserrat Classic"/>
                <a:hlinkClick r:id="rId3" tooltip="https://www.kiteworks.com/secure-file-sharing/public-vs-private-key-encryption/"/>
              </a:rPr>
              <a:t>: The sender encrypts the message using the recipient’s public key</a:t>
            </a:r>
            <a:r>
              <a:rPr lang="en-US" sz="2810">
                <a:solidFill>
                  <a:srgbClr val="000000"/>
                </a:solidFill>
                <a:latin typeface="Montserrat Classic"/>
              </a:rPr>
              <a:t>.</a:t>
            </a:r>
          </a:p>
          <a:p>
            <a:pPr marL="606680" indent="-303340" lvl="1">
              <a:lnSpc>
                <a:spcPts val="3934"/>
              </a:lnSpc>
              <a:buFont typeface="Arial"/>
              <a:buChar char="•"/>
            </a:pPr>
            <a:r>
              <a:rPr lang="en-US" sz="2810">
                <a:solidFill>
                  <a:srgbClr val="000000"/>
                </a:solidFill>
                <a:latin typeface="Montserrat Classic Bold"/>
                <a:hlinkClick r:id="rId4" tooltip="https://www.kiteworks.com/secure-file-sharing/public-vs-private-key-encryption/"/>
              </a:rPr>
              <a:t>Security</a:t>
            </a:r>
            <a:r>
              <a:rPr lang="en-US" sz="2810">
                <a:solidFill>
                  <a:srgbClr val="000000"/>
                </a:solidFill>
                <a:latin typeface="Montserrat Classic"/>
                <a:hlinkClick r:id="rId5" tooltip="https://www.kiteworks.com/secure-file-sharing/public-vs-private-key-encryption/"/>
              </a:rPr>
              <a:t>: Once encrypted, the message can only be decrypted by the corresponding private key</a:t>
            </a:r>
            <a:r>
              <a:rPr lang="en-US" sz="2810">
                <a:solidFill>
                  <a:srgbClr val="000000"/>
                </a:solidFill>
                <a:latin typeface="Montserrat Classic"/>
              </a:rPr>
              <a:t>.</a:t>
            </a:r>
          </a:p>
          <a:p>
            <a:pPr algn="ctr">
              <a:lnSpc>
                <a:spcPts val="3934"/>
              </a:lnSpc>
            </a:pPr>
            <a:r>
              <a:rPr lang="en-US" sz="2810">
                <a:solidFill>
                  <a:srgbClr val="000000"/>
                </a:solidFill>
                <a:latin typeface="Montserrat Classic"/>
              </a:rPr>
              <a:t>Decryption with Private Key:</a:t>
            </a:r>
          </a:p>
          <a:p>
            <a:pPr marL="606680" indent="-303340" lvl="1">
              <a:lnSpc>
                <a:spcPts val="3934"/>
              </a:lnSpc>
              <a:buFont typeface="Arial"/>
              <a:buChar char="•"/>
            </a:pPr>
            <a:r>
              <a:rPr lang="en-US" sz="2810">
                <a:solidFill>
                  <a:srgbClr val="000000"/>
                </a:solidFill>
                <a:latin typeface="Montserrat Classic Bold"/>
                <a:hlinkClick r:id="rId6" tooltip="https://www.kiteworks.com/secure-file-sharing/public-vs-private-key-encryption/"/>
              </a:rPr>
              <a:t>Recipient’s Action</a:t>
            </a:r>
            <a:r>
              <a:rPr lang="en-US" sz="2810">
                <a:solidFill>
                  <a:srgbClr val="000000"/>
                </a:solidFill>
                <a:latin typeface="Montserrat Classic"/>
                <a:hlinkClick r:id="rId7" tooltip="https://www.kiteworks.com/secure-file-sharing/public-vs-private-key-encryption/"/>
              </a:rPr>
              <a:t>: The recipient uses their private key to decrypt the message</a:t>
            </a:r>
            <a:r>
              <a:rPr lang="en-US" sz="2810">
                <a:solidFill>
                  <a:srgbClr val="000000"/>
                </a:solidFill>
                <a:latin typeface="Montserrat Classic"/>
              </a:rPr>
              <a:t>.</a:t>
            </a:r>
          </a:p>
          <a:p>
            <a:pPr marL="606680" indent="-303340" lvl="1">
              <a:lnSpc>
                <a:spcPts val="3934"/>
              </a:lnSpc>
              <a:buFont typeface="Arial"/>
              <a:buChar char="•"/>
            </a:pPr>
            <a:r>
              <a:rPr lang="en-US" sz="2810">
                <a:solidFill>
                  <a:srgbClr val="000000"/>
                </a:solidFill>
                <a:latin typeface="Montserrat Classic Bold"/>
                <a:hlinkClick r:id="rId8" tooltip="https://www.kiteworks.com/secure-file-sharing/public-vs-private-key-encryption/"/>
              </a:rPr>
              <a:t>Confidentiality</a:t>
            </a:r>
            <a:r>
              <a:rPr lang="en-US" sz="2810">
                <a:solidFill>
                  <a:srgbClr val="000000"/>
                </a:solidFill>
                <a:latin typeface="Montserrat Classic"/>
                <a:hlinkClick r:id="rId9" tooltip="https://www.kiteworks.com/secure-file-sharing/public-vs-private-key-encryption/"/>
              </a:rPr>
              <a:t>: This ensures that only the intended recipient can read the message</a:t>
            </a:r>
            <a:r>
              <a:rPr lang="en-US" sz="2810">
                <a:solidFill>
                  <a:srgbClr val="000000"/>
                </a:solidFill>
                <a:latin typeface="Montserrat Classic"/>
              </a:rPr>
              <a:t>.</a:t>
            </a:r>
          </a:p>
          <a:p>
            <a:pPr>
              <a:lnSpc>
                <a:spcPts val="3934"/>
              </a:lnSpc>
            </a:pPr>
          </a:p>
          <a:p>
            <a:pPr>
              <a:lnSpc>
                <a:spcPts val="4353"/>
              </a:lnSpc>
            </a:pPr>
          </a:p>
          <a:p>
            <a:pPr>
              <a:lnSpc>
                <a:spcPts val="3934"/>
              </a:lnSpc>
            </a:pPr>
          </a:p>
          <a:p>
            <a:pPr>
              <a:lnSpc>
                <a:spcPts val="3934"/>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979450" y="207991"/>
            <a:ext cx="10308550" cy="9891776"/>
          </a:xfrm>
          <a:prstGeom prst="rect">
            <a:avLst/>
          </a:prstGeom>
        </p:spPr>
        <p:txBody>
          <a:bodyPr anchor="t" rtlCol="false" tIns="0" lIns="0" bIns="0" rIns="0">
            <a:spAutoFit/>
          </a:bodyPr>
          <a:lstStyle/>
          <a:p>
            <a:pPr marL="606678" indent="-303339" lvl="1">
              <a:lnSpc>
                <a:spcPts val="3933"/>
              </a:lnSpc>
              <a:buFont typeface="Arial"/>
              <a:buChar char="•"/>
            </a:pPr>
            <a:r>
              <a:rPr lang="en-US" sz="2809">
                <a:solidFill>
                  <a:srgbClr val="000000"/>
                </a:solidFill>
                <a:latin typeface="Montserrat Classic"/>
              </a:rPr>
              <a:t>A </a:t>
            </a:r>
            <a:r>
              <a:rPr lang="en-US" sz="2809">
                <a:solidFill>
                  <a:srgbClr val="000000"/>
                </a:solidFill>
                <a:latin typeface="Montserrat Classic Bold"/>
              </a:rPr>
              <a:t>digital signature</a:t>
            </a:r>
            <a:r>
              <a:rPr lang="en-US" sz="2809">
                <a:solidFill>
                  <a:srgbClr val="000000"/>
                </a:solidFill>
                <a:latin typeface="Montserrat Classic"/>
              </a:rPr>
              <a:t> is a </a:t>
            </a:r>
            <a:r>
              <a:rPr lang="en-US" sz="2809">
                <a:solidFill>
                  <a:srgbClr val="000000"/>
                </a:solidFill>
                <a:latin typeface="Montserrat Classic Bold"/>
              </a:rPr>
              <a:t>mathematical technique</a:t>
            </a:r>
            <a:r>
              <a:rPr lang="en-US" sz="2809">
                <a:solidFill>
                  <a:srgbClr val="000000"/>
                </a:solidFill>
                <a:latin typeface="Montserrat Classic"/>
              </a:rPr>
              <a:t> used to validate the authenticity and integrity of a digital document, message, or software. It serves as the </a:t>
            </a:r>
            <a:r>
              <a:rPr lang="en-US" sz="2809">
                <a:solidFill>
                  <a:srgbClr val="000000"/>
                </a:solidFill>
                <a:latin typeface="Montserrat Classic Bold"/>
              </a:rPr>
              <a:t>digital equivalent</a:t>
            </a:r>
            <a:r>
              <a:rPr lang="en-US" sz="2809">
                <a:solidFill>
                  <a:srgbClr val="000000"/>
                </a:solidFill>
                <a:latin typeface="Montserrat Classic"/>
              </a:rPr>
              <a:t> of a handwritten signature or a stamped seal, but with </a:t>
            </a:r>
            <a:r>
              <a:rPr lang="en-US" sz="2809">
                <a:solidFill>
                  <a:srgbClr val="000000"/>
                </a:solidFill>
                <a:latin typeface="Montserrat Classic Bold"/>
              </a:rPr>
              <a:t>enhanced security</a:t>
            </a:r>
            <a:r>
              <a:rPr lang="en-US" sz="2809">
                <a:solidFill>
                  <a:srgbClr val="000000"/>
                </a:solidFill>
                <a:latin typeface="Montserrat Classic"/>
              </a:rPr>
              <a:t>.</a:t>
            </a:r>
          </a:p>
          <a:p>
            <a:pPr marL="606678" indent="-303339" lvl="1">
              <a:lnSpc>
                <a:spcPts val="3933"/>
              </a:lnSpc>
              <a:buFont typeface="Arial"/>
              <a:buChar char="•"/>
            </a:pPr>
            <a:r>
              <a:rPr lang="en-US" sz="2809">
                <a:solidFill>
                  <a:srgbClr val="000000"/>
                </a:solidFill>
                <a:latin typeface="Montserrat Classic"/>
              </a:rPr>
              <a:t> if a person A send a message to B ,how can B be sure that msg is sent by A only?</a:t>
            </a:r>
          </a:p>
          <a:p>
            <a:pPr marL="606678" indent="-303339" lvl="1">
              <a:lnSpc>
                <a:spcPts val="3933"/>
              </a:lnSpc>
              <a:buFont typeface="Arial"/>
              <a:buChar char="•"/>
            </a:pPr>
            <a:r>
              <a:rPr lang="en-US" sz="2809">
                <a:solidFill>
                  <a:srgbClr val="000000"/>
                </a:solidFill>
                <a:latin typeface="Montserrat Classic"/>
              </a:rPr>
              <a:t>use of shared key or some password will be insecure i.e. it will not be perfect.</a:t>
            </a:r>
          </a:p>
          <a:p>
            <a:pPr marL="606678" indent="-303339" lvl="1">
              <a:lnSpc>
                <a:spcPts val="3933"/>
              </a:lnSpc>
              <a:buFont typeface="Arial"/>
              <a:buChar char="•"/>
            </a:pPr>
            <a:r>
              <a:rPr lang="en-US" sz="2809">
                <a:solidFill>
                  <a:srgbClr val="000000"/>
                </a:solidFill>
                <a:latin typeface="Montserrat Classic"/>
              </a:rPr>
              <a:t>now A can encrypt msg with his private key and then B can check msg is same as decrypted msg(using A’s public key or not) if its same then its verified that it was sent by A only.</a:t>
            </a:r>
          </a:p>
          <a:p>
            <a:pPr marL="606678" indent="-303339" lvl="1">
              <a:lnSpc>
                <a:spcPts val="3933"/>
              </a:lnSpc>
              <a:buFont typeface="Arial"/>
              <a:buChar char="•"/>
            </a:pPr>
            <a:r>
              <a:rPr lang="en-US" sz="2809">
                <a:solidFill>
                  <a:srgbClr val="000000"/>
                </a:solidFill>
                <a:latin typeface="Montserrat Classic"/>
              </a:rPr>
              <a:t>method used above is bad because it will expose your private key to others and also it is slow .</a:t>
            </a:r>
          </a:p>
          <a:p>
            <a:pPr marL="606678" indent="-303339" lvl="1">
              <a:lnSpc>
                <a:spcPts val="3933"/>
              </a:lnSpc>
              <a:buFont typeface="Arial"/>
              <a:buChar char="•"/>
            </a:pPr>
            <a:r>
              <a:rPr lang="en-US" sz="2809">
                <a:solidFill>
                  <a:srgbClr val="000000"/>
                </a:solidFill>
                <a:latin typeface="Montserrat Classic"/>
              </a:rPr>
              <a:t>to increase the speed these msg  are firstly hashed then encrypted.</a:t>
            </a:r>
          </a:p>
          <a:p>
            <a:pPr algn="l" marL="606678" indent="-303339" lvl="1">
              <a:lnSpc>
                <a:spcPts val="3933"/>
              </a:lnSpc>
              <a:buFont typeface="Arial"/>
              <a:buChar char="•"/>
            </a:pPr>
            <a:r>
              <a:rPr lang="en-US" sz="2809">
                <a:solidFill>
                  <a:srgbClr val="000000"/>
                </a:solidFill>
                <a:latin typeface="Montserrat Classic"/>
              </a:rPr>
              <a:t>To check data authenticity , i.e. to verify that the public key belongs to the issuer digital certificates i.e. certificate authorities are used .</a:t>
            </a:r>
          </a:p>
        </p:txBody>
      </p:sp>
      <p:grpSp>
        <p:nvGrpSpPr>
          <p:cNvPr name="Group 3" id="3"/>
          <p:cNvGrpSpPr/>
          <p:nvPr/>
        </p:nvGrpSpPr>
        <p:grpSpPr>
          <a:xfrm rot="0">
            <a:off x="0" y="0"/>
            <a:ext cx="7829908" cy="10627180"/>
            <a:chOff x="0" y="0"/>
            <a:chExt cx="2062198" cy="2798928"/>
          </a:xfrm>
        </p:grpSpPr>
        <p:sp>
          <p:nvSpPr>
            <p:cNvPr name="Freeform 4" id="4"/>
            <p:cNvSpPr/>
            <p:nvPr/>
          </p:nvSpPr>
          <p:spPr>
            <a:xfrm flipH="false" flipV="false" rot="0">
              <a:off x="0" y="0"/>
              <a:ext cx="2062198" cy="2798928"/>
            </a:xfrm>
            <a:custGeom>
              <a:avLst/>
              <a:gdLst/>
              <a:ahLst/>
              <a:cxnLst/>
              <a:rect r="r" b="b" t="t" l="l"/>
              <a:pathLst>
                <a:path h="2798928" w="2062198">
                  <a:moveTo>
                    <a:pt x="0" y="0"/>
                  </a:moveTo>
                  <a:lnTo>
                    <a:pt x="2062198" y="0"/>
                  </a:lnTo>
                  <a:lnTo>
                    <a:pt x="2062198" y="2798928"/>
                  </a:lnTo>
                  <a:lnTo>
                    <a:pt x="0" y="2798928"/>
                  </a:lnTo>
                  <a:close/>
                </a:path>
              </a:pathLst>
            </a:custGeom>
            <a:solidFill>
              <a:srgbClr val="FFF6E3"/>
            </a:solidFill>
          </p:spPr>
        </p:sp>
        <p:sp>
          <p:nvSpPr>
            <p:cNvPr name="TextBox 5" id="5"/>
            <p:cNvSpPr txBox="true"/>
            <p:nvPr/>
          </p:nvSpPr>
          <p:spPr>
            <a:xfrm>
              <a:off x="0" y="-38100"/>
              <a:ext cx="2062198" cy="28370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59987" y="465129"/>
            <a:ext cx="7469921" cy="6145531"/>
          </a:xfrm>
          <a:prstGeom prst="rect">
            <a:avLst/>
          </a:prstGeom>
        </p:spPr>
        <p:txBody>
          <a:bodyPr anchor="t" rtlCol="false" tIns="0" lIns="0" bIns="0" rIns="0">
            <a:spAutoFit/>
          </a:bodyPr>
          <a:lstStyle/>
          <a:p>
            <a:pPr algn="ctr">
              <a:lnSpc>
                <a:spcPts val="6960"/>
              </a:lnSpc>
            </a:pPr>
            <a:r>
              <a:rPr lang="en-US" sz="6000" spc="282">
                <a:solidFill>
                  <a:srgbClr val="000000"/>
                </a:solidFill>
                <a:latin typeface="Montserrat Classic Bold"/>
              </a:rPr>
              <a:t>CONCEPT OF DIGITAL SIGNATURES AND HOW THEY ARE USED TO VERIFY AUTHENTICITY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DAGBEWnhXtY</dc:identifier>
  <dcterms:modified xsi:type="dcterms:W3CDTF">2011-08-01T06:04:30Z</dcterms:modified>
  <cp:revision>1</cp:revision>
  <dc:title>task for koss</dc:title>
</cp:coreProperties>
</file>