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2" r:id="rId6"/>
    <p:sldId id="281" r:id="rId7"/>
    <p:sldId id="280" r:id="rId8"/>
    <p:sldId id="260" r:id="rId9"/>
    <p:sldId id="265" r:id="rId10"/>
    <p:sldId id="266" r:id="rId11"/>
    <p:sldId id="267" r:id="rId12"/>
    <p:sldId id="277" r:id="rId13"/>
    <p:sldId id="268" r:id="rId14"/>
    <p:sldId id="272" r:id="rId15"/>
    <p:sldId id="273" r:id="rId16"/>
    <p:sldId id="274" r:id="rId17"/>
    <p:sldId id="276" r:id="rId18"/>
    <p:sldId id="278" r:id="rId19"/>
    <p:sldId id="279" r:id="rId20"/>
    <p:sldId id="269" r:id="rId21"/>
    <p:sldId id="270" r:id="rId22"/>
    <p:sldId id="271" r:id="rId23"/>
  </p:sldIdLst>
  <p:sldSz cx="12192000" cy="6858000"/>
  <p:notesSz cx="6858000" cy="9144000"/>
  <p:embeddedFontLst>
    <p:embeddedFont>
      <p:font typeface="Arimo" panose="020B0604020202020204" charset="0"/>
      <p:regular r:id="rId25"/>
      <p:bold r:id="rId26"/>
      <p:italic r:id="rId27"/>
      <p:boldItalic r:id="rId28"/>
    </p:embeddedFont>
    <p:embeddedFont>
      <p:font typeface="Century Schoolbook" panose="02040604050505020304" pitchFamily="18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Roboto Slab" pitchFamily="2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46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C7E4E9-DEE9-4CD9-B8A9-E74771B5AC6B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1F72CA-B78D-4F29-AC8E-808762ABE1D1}">
      <dgm:prSet/>
      <dgm:spPr/>
      <dgm:t>
        <a:bodyPr/>
        <a:lstStyle/>
        <a:p>
          <a:r>
            <a:rPr lang="de-DE">
              <a:solidFill>
                <a:schemeClr val="tx1"/>
              </a:solidFill>
            </a:rPr>
            <a:t>Introduction to Fine-Tuning</a:t>
          </a:r>
          <a:endParaRPr lang="en-US">
            <a:solidFill>
              <a:schemeClr val="tx1"/>
            </a:solidFill>
          </a:endParaRPr>
        </a:p>
      </dgm:t>
    </dgm:pt>
    <dgm:pt modelId="{531344A4-528E-4629-AB6E-1A9B175A33D8}" type="parTrans" cxnId="{FA091781-EE42-465A-A447-9D1603C7A88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93BE90D-2C9A-41F3-AEB8-3F41FAE12DDF}" type="sibTrans" cxnId="{FA091781-EE42-465A-A447-9D1603C7A88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49FA54-94FF-4014-99A4-C237038BB817}">
      <dgm:prSet/>
      <dgm:spPr/>
      <dgm:t>
        <a:bodyPr/>
        <a:lstStyle/>
        <a:p>
          <a:r>
            <a:rPr lang="de-DE">
              <a:solidFill>
                <a:schemeClr val="tx1"/>
              </a:solidFill>
            </a:rPr>
            <a:t>Models</a:t>
          </a:r>
          <a:endParaRPr lang="en-US">
            <a:solidFill>
              <a:schemeClr val="tx1"/>
            </a:solidFill>
          </a:endParaRPr>
        </a:p>
      </dgm:t>
    </dgm:pt>
    <dgm:pt modelId="{91438FAC-EE62-4089-A71C-7686E9CF2C2A}" type="parTrans" cxnId="{5B33DB5A-DEE9-4EB4-8AB5-F2EF2E0415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655689A-201F-4680-AC6F-995CE2286C31}" type="sibTrans" cxnId="{5B33DB5A-DEE9-4EB4-8AB5-F2EF2E0415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3D2C42C-E5CA-4624-9D8F-AF2E45E374ED}">
      <dgm:prSet/>
      <dgm:spPr/>
      <dgm:t>
        <a:bodyPr/>
        <a:lstStyle/>
        <a:p>
          <a:r>
            <a:rPr lang="de-DE">
              <a:solidFill>
                <a:schemeClr val="tx1"/>
              </a:solidFill>
            </a:rPr>
            <a:t>Code</a:t>
          </a:r>
          <a:endParaRPr lang="en-US">
            <a:solidFill>
              <a:schemeClr val="tx1"/>
            </a:solidFill>
          </a:endParaRPr>
        </a:p>
      </dgm:t>
    </dgm:pt>
    <dgm:pt modelId="{A7475D86-62CA-4472-BF36-9EBC5DBC4227}" type="parTrans" cxnId="{D5C7776A-179D-43C1-B955-A05B62F62AD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1B9D1C3-C19F-48E0-A605-A4F69CD3BE79}" type="sibTrans" cxnId="{D5C7776A-179D-43C1-B955-A05B62F62AD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1B199F2-57D7-4427-A37B-6AE034B6EBA6}">
      <dgm:prSet/>
      <dgm:spPr/>
      <dgm:t>
        <a:bodyPr/>
        <a:lstStyle/>
        <a:p>
          <a:r>
            <a:rPr lang="de-DE">
              <a:solidFill>
                <a:schemeClr val="tx1"/>
              </a:solidFill>
            </a:rPr>
            <a:t>Text Classification on GoEmotion</a:t>
          </a:r>
          <a:endParaRPr lang="en-US">
            <a:solidFill>
              <a:schemeClr val="tx1"/>
            </a:solidFill>
          </a:endParaRPr>
        </a:p>
      </dgm:t>
    </dgm:pt>
    <dgm:pt modelId="{26721E83-030F-45F0-A9FD-8354D7BB0498}" type="parTrans" cxnId="{E0F3473F-9E27-4222-A69F-A33488956FB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16F9AA-9683-41DD-A51B-EC231376F738}" type="sibTrans" cxnId="{E0F3473F-9E27-4222-A69F-A33488956FB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D33DF2-77F5-4410-8EFE-FD23D275436D}">
      <dgm:prSet/>
      <dgm:spPr/>
      <dgm:t>
        <a:bodyPr/>
        <a:lstStyle/>
        <a:p>
          <a:r>
            <a:rPr lang="de-DE">
              <a:solidFill>
                <a:schemeClr val="tx1"/>
              </a:solidFill>
            </a:rPr>
            <a:t>Text Classification on DB Pedia 14</a:t>
          </a:r>
          <a:endParaRPr lang="en-US">
            <a:solidFill>
              <a:schemeClr val="tx1"/>
            </a:solidFill>
          </a:endParaRPr>
        </a:p>
      </dgm:t>
    </dgm:pt>
    <dgm:pt modelId="{C0AC0A3C-3ED2-460F-B8E0-E9C09D08E8E5}" type="parTrans" cxnId="{B1B0A21A-EDCF-4985-B8C5-831A9ED18D4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E3A54D2-112A-4E4A-B3BD-64739AD67D51}" type="sibTrans" cxnId="{B1B0A21A-EDCF-4985-B8C5-831A9ED18D4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4AB5DC-C38A-4369-B12D-B404CF010761}">
      <dgm:prSet/>
      <dgm:spPr/>
      <dgm:t>
        <a:bodyPr/>
        <a:lstStyle/>
        <a:p>
          <a:r>
            <a:rPr lang="de-DE">
              <a:solidFill>
                <a:schemeClr val="tx1"/>
              </a:solidFill>
            </a:rPr>
            <a:t>Limitations</a:t>
          </a:r>
          <a:endParaRPr lang="en-US">
            <a:solidFill>
              <a:schemeClr val="tx1"/>
            </a:solidFill>
          </a:endParaRPr>
        </a:p>
      </dgm:t>
    </dgm:pt>
    <dgm:pt modelId="{6F8EBE0E-DFF7-4D85-B2F4-3BB467705602}" type="parTrans" cxnId="{BC4D8567-5848-46AF-98BC-A6910DDAF2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97D20AC-594F-4457-8A56-0178C89A7275}" type="sibTrans" cxnId="{BC4D8567-5848-46AF-98BC-A6910DDAF2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C7F47E-F2E1-4E3D-8C33-41BD153EE0CE}">
      <dgm:prSet/>
      <dgm:spPr/>
      <dgm:t>
        <a:bodyPr/>
        <a:lstStyle/>
        <a:p>
          <a:r>
            <a:rPr lang="de-DE" dirty="0" err="1">
              <a:solidFill>
                <a:schemeClr val="tx1"/>
              </a:solidFill>
            </a:rPr>
            <a:t>Conclusion</a:t>
          </a:r>
          <a:endParaRPr lang="en-US" dirty="0">
            <a:solidFill>
              <a:schemeClr val="tx1"/>
            </a:solidFill>
          </a:endParaRPr>
        </a:p>
      </dgm:t>
    </dgm:pt>
    <dgm:pt modelId="{505641C6-D07F-4510-BFCF-653CEFDC438C}" type="parTrans" cxnId="{F2782E42-3E1E-41CE-ADE7-C320BB28EC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C5E41C-F68A-4540-8439-A63C2E827B17}" type="sibTrans" cxnId="{F2782E42-3E1E-41CE-ADE7-C320BB28EC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344526-40E2-4F7D-8AB7-F95F877AE6C4}" type="pres">
      <dgm:prSet presAssocID="{BCC7E4E9-DEE9-4CD9-B8A9-E74771B5AC6B}" presName="linear" presStyleCnt="0">
        <dgm:presLayoutVars>
          <dgm:animLvl val="lvl"/>
          <dgm:resizeHandles val="exact"/>
        </dgm:presLayoutVars>
      </dgm:prSet>
      <dgm:spPr/>
    </dgm:pt>
    <dgm:pt modelId="{A61C10A7-62D4-430A-AD2D-73A48E520AB9}" type="pres">
      <dgm:prSet presAssocID="{2F1F72CA-B78D-4F29-AC8E-808762ABE1D1}" presName="parentText" presStyleLbl="node1" presStyleIdx="0" presStyleCnt="7" custLinFactNeighborY="-39687">
        <dgm:presLayoutVars>
          <dgm:chMax val="0"/>
          <dgm:bulletEnabled val="1"/>
        </dgm:presLayoutVars>
      </dgm:prSet>
      <dgm:spPr/>
    </dgm:pt>
    <dgm:pt modelId="{78F82FA9-D9E1-4000-881B-D43B3C6CC893}" type="pres">
      <dgm:prSet presAssocID="{F93BE90D-2C9A-41F3-AEB8-3F41FAE12DDF}" presName="spacer" presStyleCnt="0"/>
      <dgm:spPr/>
    </dgm:pt>
    <dgm:pt modelId="{479E7BCC-3FF8-4E0A-BA46-949CEFBD6B5A}" type="pres">
      <dgm:prSet presAssocID="{5649FA54-94FF-4014-99A4-C237038BB817}" presName="parentText" presStyleLbl="node1" presStyleIdx="1" presStyleCnt="7" custLinFactNeighborY="-31497">
        <dgm:presLayoutVars>
          <dgm:chMax val="0"/>
          <dgm:bulletEnabled val="1"/>
        </dgm:presLayoutVars>
      </dgm:prSet>
      <dgm:spPr/>
    </dgm:pt>
    <dgm:pt modelId="{2B5E9212-29EB-40E8-8348-AA3A589F9342}" type="pres">
      <dgm:prSet presAssocID="{0655689A-201F-4680-AC6F-995CE2286C31}" presName="spacer" presStyleCnt="0"/>
      <dgm:spPr/>
    </dgm:pt>
    <dgm:pt modelId="{4B7FD318-5F72-4F10-AF00-FCF3B4B810F3}" type="pres">
      <dgm:prSet presAssocID="{E3D2C42C-E5CA-4624-9D8F-AF2E45E374E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1DDBC91-3706-4702-ACF9-DF52376688DB}" type="pres">
      <dgm:prSet presAssocID="{91B9D1C3-C19F-48E0-A605-A4F69CD3BE79}" presName="spacer" presStyleCnt="0"/>
      <dgm:spPr/>
    </dgm:pt>
    <dgm:pt modelId="{300383C0-980A-436D-BAEF-19D190991B08}" type="pres">
      <dgm:prSet presAssocID="{51B199F2-57D7-4427-A37B-6AE034B6EBA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32429D3-E083-46BA-BAEB-D3F2AA2164E3}" type="pres">
      <dgm:prSet presAssocID="{0B16F9AA-9683-41DD-A51B-EC231376F738}" presName="spacer" presStyleCnt="0"/>
      <dgm:spPr/>
    </dgm:pt>
    <dgm:pt modelId="{B14779D7-4301-4EF1-A5A1-09F67E68F9F8}" type="pres">
      <dgm:prSet presAssocID="{46D33DF2-77F5-4410-8EFE-FD23D275436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03B95F-1D64-4E78-8850-F276E76D54B0}" type="pres">
      <dgm:prSet presAssocID="{BE3A54D2-112A-4E4A-B3BD-64739AD67D51}" presName="spacer" presStyleCnt="0"/>
      <dgm:spPr/>
    </dgm:pt>
    <dgm:pt modelId="{9BE4389C-66BB-4EAB-A4F1-E3C215B9E12B}" type="pres">
      <dgm:prSet presAssocID="{994AB5DC-C38A-4369-B12D-B404CF01076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59ED826-FEA7-4151-A133-9C58A33C02D5}" type="pres">
      <dgm:prSet presAssocID="{E97D20AC-594F-4457-8A56-0178C89A7275}" presName="spacer" presStyleCnt="0"/>
      <dgm:spPr/>
    </dgm:pt>
    <dgm:pt modelId="{9480359E-41B9-4384-8309-3F09F4AB8056}" type="pres">
      <dgm:prSet presAssocID="{CAC7F47E-F2E1-4E3D-8C33-41BD153EE0C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1B0A21A-EDCF-4985-B8C5-831A9ED18D41}" srcId="{BCC7E4E9-DEE9-4CD9-B8A9-E74771B5AC6B}" destId="{46D33DF2-77F5-4410-8EFE-FD23D275436D}" srcOrd="4" destOrd="0" parTransId="{C0AC0A3C-3ED2-460F-B8E0-E9C09D08E8E5}" sibTransId="{BE3A54D2-112A-4E4A-B3BD-64739AD67D51}"/>
    <dgm:cxn modelId="{8A57EE1E-9862-40F1-9C60-C486733DEA48}" type="presOf" srcId="{BCC7E4E9-DEE9-4CD9-B8A9-E74771B5AC6B}" destId="{29344526-40E2-4F7D-8AB7-F95F877AE6C4}" srcOrd="0" destOrd="0" presId="urn:microsoft.com/office/officeart/2005/8/layout/vList2"/>
    <dgm:cxn modelId="{54895637-35F4-46A6-8664-64ABE2B48B99}" type="presOf" srcId="{994AB5DC-C38A-4369-B12D-B404CF010761}" destId="{9BE4389C-66BB-4EAB-A4F1-E3C215B9E12B}" srcOrd="0" destOrd="0" presId="urn:microsoft.com/office/officeart/2005/8/layout/vList2"/>
    <dgm:cxn modelId="{E0F3473F-9E27-4222-A69F-A33488956FB8}" srcId="{BCC7E4E9-DEE9-4CD9-B8A9-E74771B5AC6B}" destId="{51B199F2-57D7-4427-A37B-6AE034B6EBA6}" srcOrd="3" destOrd="0" parTransId="{26721E83-030F-45F0-A9FD-8354D7BB0498}" sibTransId="{0B16F9AA-9683-41DD-A51B-EC231376F738}"/>
    <dgm:cxn modelId="{F2782E42-3E1E-41CE-ADE7-C320BB28ECFE}" srcId="{BCC7E4E9-DEE9-4CD9-B8A9-E74771B5AC6B}" destId="{CAC7F47E-F2E1-4E3D-8C33-41BD153EE0CE}" srcOrd="6" destOrd="0" parTransId="{505641C6-D07F-4510-BFCF-653CEFDC438C}" sibTransId="{78C5E41C-F68A-4540-8439-A63C2E827B17}"/>
    <dgm:cxn modelId="{09C2D643-0305-4557-AD7A-1AC38D70D70D}" type="presOf" srcId="{51B199F2-57D7-4427-A37B-6AE034B6EBA6}" destId="{300383C0-980A-436D-BAEF-19D190991B08}" srcOrd="0" destOrd="0" presId="urn:microsoft.com/office/officeart/2005/8/layout/vList2"/>
    <dgm:cxn modelId="{BC4D8567-5848-46AF-98BC-A6910DDAF265}" srcId="{BCC7E4E9-DEE9-4CD9-B8A9-E74771B5AC6B}" destId="{994AB5DC-C38A-4369-B12D-B404CF010761}" srcOrd="5" destOrd="0" parTransId="{6F8EBE0E-DFF7-4D85-B2F4-3BB467705602}" sibTransId="{E97D20AC-594F-4457-8A56-0178C89A7275}"/>
    <dgm:cxn modelId="{EBE8AC47-6F4D-451B-9CB6-9C38FC9D4BB0}" type="presOf" srcId="{2F1F72CA-B78D-4F29-AC8E-808762ABE1D1}" destId="{A61C10A7-62D4-430A-AD2D-73A48E520AB9}" srcOrd="0" destOrd="0" presId="urn:microsoft.com/office/officeart/2005/8/layout/vList2"/>
    <dgm:cxn modelId="{D5C7776A-179D-43C1-B955-A05B62F62AD3}" srcId="{BCC7E4E9-DEE9-4CD9-B8A9-E74771B5AC6B}" destId="{E3D2C42C-E5CA-4624-9D8F-AF2E45E374ED}" srcOrd="2" destOrd="0" parTransId="{A7475D86-62CA-4472-BF36-9EBC5DBC4227}" sibTransId="{91B9D1C3-C19F-48E0-A605-A4F69CD3BE79}"/>
    <dgm:cxn modelId="{C5DC6778-C341-4B0C-92F2-D663AE1F66BC}" type="presOf" srcId="{46D33DF2-77F5-4410-8EFE-FD23D275436D}" destId="{B14779D7-4301-4EF1-A5A1-09F67E68F9F8}" srcOrd="0" destOrd="0" presId="urn:microsoft.com/office/officeart/2005/8/layout/vList2"/>
    <dgm:cxn modelId="{5B33DB5A-DEE9-4EB4-8AB5-F2EF2E041525}" srcId="{BCC7E4E9-DEE9-4CD9-B8A9-E74771B5AC6B}" destId="{5649FA54-94FF-4014-99A4-C237038BB817}" srcOrd="1" destOrd="0" parTransId="{91438FAC-EE62-4089-A71C-7686E9CF2C2A}" sibTransId="{0655689A-201F-4680-AC6F-995CE2286C31}"/>
    <dgm:cxn modelId="{FA091781-EE42-465A-A447-9D1603C7A88E}" srcId="{BCC7E4E9-DEE9-4CD9-B8A9-E74771B5AC6B}" destId="{2F1F72CA-B78D-4F29-AC8E-808762ABE1D1}" srcOrd="0" destOrd="0" parTransId="{531344A4-528E-4629-AB6E-1A9B175A33D8}" sibTransId="{F93BE90D-2C9A-41F3-AEB8-3F41FAE12DDF}"/>
    <dgm:cxn modelId="{B1D1658B-076B-439E-B2E4-C27473B9A3F9}" type="presOf" srcId="{CAC7F47E-F2E1-4E3D-8C33-41BD153EE0CE}" destId="{9480359E-41B9-4384-8309-3F09F4AB8056}" srcOrd="0" destOrd="0" presId="urn:microsoft.com/office/officeart/2005/8/layout/vList2"/>
    <dgm:cxn modelId="{ED7E7CE6-EAD6-43D9-8999-3A8E39717F7A}" type="presOf" srcId="{5649FA54-94FF-4014-99A4-C237038BB817}" destId="{479E7BCC-3FF8-4E0A-BA46-949CEFBD6B5A}" srcOrd="0" destOrd="0" presId="urn:microsoft.com/office/officeart/2005/8/layout/vList2"/>
    <dgm:cxn modelId="{91CE20F4-AACA-49E5-A59F-1C449053366C}" type="presOf" srcId="{E3D2C42C-E5CA-4624-9D8F-AF2E45E374ED}" destId="{4B7FD318-5F72-4F10-AF00-FCF3B4B810F3}" srcOrd="0" destOrd="0" presId="urn:microsoft.com/office/officeart/2005/8/layout/vList2"/>
    <dgm:cxn modelId="{404C6173-EC52-4234-997C-5A7CC67BF1B9}" type="presParOf" srcId="{29344526-40E2-4F7D-8AB7-F95F877AE6C4}" destId="{A61C10A7-62D4-430A-AD2D-73A48E520AB9}" srcOrd="0" destOrd="0" presId="urn:microsoft.com/office/officeart/2005/8/layout/vList2"/>
    <dgm:cxn modelId="{BFE8A4F3-DC77-4F81-AB31-FB1C261F63FC}" type="presParOf" srcId="{29344526-40E2-4F7D-8AB7-F95F877AE6C4}" destId="{78F82FA9-D9E1-4000-881B-D43B3C6CC893}" srcOrd="1" destOrd="0" presId="urn:microsoft.com/office/officeart/2005/8/layout/vList2"/>
    <dgm:cxn modelId="{221F6445-6901-4CFB-8F6A-4F4D56CF33BF}" type="presParOf" srcId="{29344526-40E2-4F7D-8AB7-F95F877AE6C4}" destId="{479E7BCC-3FF8-4E0A-BA46-949CEFBD6B5A}" srcOrd="2" destOrd="0" presId="urn:microsoft.com/office/officeart/2005/8/layout/vList2"/>
    <dgm:cxn modelId="{136302A6-B311-4570-A108-BC830F0E32BC}" type="presParOf" srcId="{29344526-40E2-4F7D-8AB7-F95F877AE6C4}" destId="{2B5E9212-29EB-40E8-8348-AA3A589F9342}" srcOrd="3" destOrd="0" presId="urn:microsoft.com/office/officeart/2005/8/layout/vList2"/>
    <dgm:cxn modelId="{FF2100AD-690B-4AA7-8B45-E833754B99D8}" type="presParOf" srcId="{29344526-40E2-4F7D-8AB7-F95F877AE6C4}" destId="{4B7FD318-5F72-4F10-AF00-FCF3B4B810F3}" srcOrd="4" destOrd="0" presId="urn:microsoft.com/office/officeart/2005/8/layout/vList2"/>
    <dgm:cxn modelId="{5CD2F27E-523B-4BE8-A6B0-66D3AA71AF88}" type="presParOf" srcId="{29344526-40E2-4F7D-8AB7-F95F877AE6C4}" destId="{31DDBC91-3706-4702-ACF9-DF52376688DB}" srcOrd="5" destOrd="0" presId="urn:microsoft.com/office/officeart/2005/8/layout/vList2"/>
    <dgm:cxn modelId="{2E6C1357-8816-4035-A874-E9CF0305AEBD}" type="presParOf" srcId="{29344526-40E2-4F7D-8AB7-F95F877AE6C4}" destId="{300383C0-980A-436D-BAEF-19D190991B08}" srcOrd="6" destOrd="0" presId="urn:microsoft.com/office/officeart/2005/8/layout/vList2"/>
    <dgm:cxn modelId="{C05CF33A-9F4B-451E-B095-6CA39FD6AD26}" type="presParOf" srcId="{29344526-40E2-4F7D-8AB7-F95F877AE6C4}" destId="{532429D3-E083-46BA-BAEB-D3F2AA2164E3}" srcOrd="7" destOrd="0" presId="urn:microsoft.com/office/officeart/2005/8/layout/vList2"/>
    <dgm:cxn modelId="{2EA0A788-2D22-44BF-BD27-A3248907EEDA}" type="presParOf" srcId="{29344526-40E2-4F7D-8AB7-F95F877AE6C4}" destId="{B14779D7-4301-4EF1-A5A1-09F67E68F9F8}" srcOrd="8" destOrd="0" presId="urn:microsoft.com/office/officeart/2005/8/layout/vList2"/>
    <dgm:cxn modelId="{021266A6-99B0-4F4F-960F-D9FE4E4C83D4}" type="presParOf" srcId="{29344526-40E2-4F7D-8AB7-F95F877AE6C4}" destId="{6603B95F-1D64-4E78-8850-F276E76D54B0}" srcOrd="9" destOrd="0" presId="urn:microsoft.com/office/officeart/2005/8/layout/vList2"/>
    <dgm:cxn modelId="{9EC7DAD3-E619-4EDD-9CE6-D7273F8F6B91}" type="presParOf" srcId="{29344526-40E2-4F7D-8AB7-F95F877AE6C4}" destId="{9BE4389C-66BB-4EAB-A4F1-E3C215B9E12B}" srcOrd="10" destOrd="0" presId="urn:microsoft.com/office/officeart/2005/8/layout/vList2"/>
    <dgm:cxn modelId="{9C626BBB-EE64-4A81-9702-22345AE746D9}" type="presParOf" srcId="{29344526-40E2-4F7D-8AB7-F95F877AE6C4}" destId="{659ED826-FEA7-4151-A133-9C58A33C02D5}" srcOrd="11" destOrd="0" presId="urn:microsoft.com/office/officeart/2005/8/layout/vList2"/>
    <dgm:cxn modelId="{336C2657-3A1A-42D6-8B77-AEE139072B03}" type="presParOf" srcId="{29344526-40E2-4F7D-8AB7-F95F877AE6C4}" destId="{9480359E-41B9-4384-8309-3F09F4AB805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BE578-2881-4FAB-A712-CCB80F64355D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E95C4E3-B691-4116-9690-9BF8C610D5E0}">
      <dgm:prSet/>
      <dgm:spPr/>
      <dgm:t>
        <a:bodyPr/>
        <a:lstStyle/>
        <a:p>
          <a:r>
            <a:rPr lang="de-DE" b="0" i="0" dirty="0"/>
            <a:t>Both </a:t>
          </a:r>
          <a:r>
            <a:rPr lang="de-DE" b="0" i="0" dirty="0" err="1"/>
            <a:t>models</a:t>
          </a:r>
          <a:r>
            <a:rPr lang="de-DE" b="0" i="0" dirty="0"/>
            <a:t> </a:t>
          </a:r>
          <a:r>
            <a:rPr lang="de-DE" b="0" i="0" dirty="0" err="1"/>
            <a:t>show</a:t>
          </a:r>
          <a:r>
            <a:rPr lang="de-DE" b="0" i="0" dirty="0"/>
            <a:t> </a:t>
          </a:r>
          <a:r>
            <a:rPr lang="de-DE" b="0" i="0" dirty="0" err="1"/>
            <a:t>impressive</a:t>
          </a:r>
          <a:r>
            <a:rPr lang="de-DE" b="0" i="0" dirty="0"/>
            <a:t> </a:t>
          </a:r>
          <a:r>
            <a:rPr lang="de-DE" b="0" i="0" dirty="0" err="1"/>
            <a:t>classification</a:t>
          </a:r>
          <a:r>
            <a:rPr lang="de-DE" b="0" i="0" dirty="0"/>
            <a:t> </a:t>
          </a:r>
          <a:r>
            <a:rPr lang="de-DE" b="0" i="0" dirty="0" err="1"/>
            <a:t>results</a:t>
          </a:r>
          <a:endParaRPr lang="en-US" dirty="0"/>
        </a:p>
      </dgm:t>
    </dgm:pt>
    <dgm:pt modelId="{66B3DE67-65EE-48D8-8504-E1D74C003DB5}" type="parTrans" cxnId="{70DDF1C6-9648-4287-AF0D-9C364CD36A7E}">
      <dgm:prSet/>
      <dgm:spPr/>
      <dgm:t>
        <a:bodyPr/>
        <a:lstStyle/>
        <a:p>
          <a:endParaRPr lang="en-US"/>
        </a:p>
      </dgm:t>
    </dgm:pt>
    <dgm:pt modelId="{516B8B6D-66E1-4C76-B7BE-2247215B9370}" type="sibTrans" cxnId="{70DDF1C6-9648-4287-AF0D-9C364CD36A7E}">
      <dgm:prSet/>
      <dgm:spPr/>
      <dgm:t>
        <a:bodyPr/>
        <a:lstStyle/>
        <a:p>
          <a:endParaRPr lang="en-US"/>
        </a:p>
      </dgm:t>
    </dgm:pt>
    <dgm:pt modelId="{73FC6C4B-47D1-44C8-90FC-36B686101BF4}">
      <dgm:prSet/>
      <dgm:spPr/>
      <dgm:t>
        <a:bodyPr/>
        <a:lstStyle/>
        <a:p>
          <a:r>
            <a:rPr lang="de-DE" b="0" i="0" dirty="0" err="1"/>
            <a:t>DistillBert</a:t>
          </a:r>
          <a:r>
            <a:rPr lang="de-DE" b="0" i="0" dirty="0"/>
            <a:t> </a:t>
          </a:r>
          <a:r>
            <a:rPr lang="de-DE" b="0" i="0" dirty="0" err="1"/>
            <a:t>reaches</a:t>
          </a:r>
          <a:r>
            <a:rPr lang="de-DE" b="0" i="0" dirty="0"/>
            <a:t> 99% </a:t>
          </a:r>
          <a:r>
            <a:rPr lang="de-DE" b="0" i="0" dirty="0" err="1"/>
            <a:t>Accuracy</a:t>
          </a:r>
          <a:r>
            <a:rPr lang="de-DE" b="0" i="0" dirty="0"/>
            <a:t> after 1 </a:t>
          </a:r>
          <a:r>
            <a:rPr lang="de-DE" b="0" i="0" dirty="0" err="1"/>
            <a:t>Epoch</a:t>
          </a:r>
          <a:endParaRPr lang="en-US" dirty="0"/>
        </a:p>
      </dgm:t>
    </dgm:pt>
    <dgm:pt modelId="{83917097-EDE6-4087-948B-33EA34A9BC3A}" type="parTrans" cxnId="{45277C9F-23E8-493E-890D-C0C986C9F492}">
      <dgm:prSet/>
      <dgm:spPr/>
      <dgm:t>
        <a:bodyPr/>
        <a:lstStyle/>
        <a:p>
          <a:endParaRPr lang="en-US"/>
        </a:p>
      </dgm:t>
    </dgm:pt>
    <dgm:pt modelId="{3C63EC19-D156-4564-BBA3-F67498DA5714}" type="sibTrans" cxnId="{45277C9F-23E8-493E-890D-C0C986C9F492}">
      <dgm:prSet/>
      <dgm:spPr/>
      <dgm:t>
        <a:bodyPr/>
        <a:lstStyle/>
        <a:p>
          <a:endParaRPr lang="en-US"/>
        </a:p>
      </dgm:t>
    </dgm:pt>
    <dgm:pt modelId="{8E4377D4-5864-492A-9E64-3AAA772E9B75}">
      <dgm:prSet/>
      <dgm:spPr/>
      <dgm:t>
        <a:bodyPr/>
        <a:lstStyle/>
        <a:p>
          <a:r>
            <a:rPr lang="de-DE" b="0" i="0"/>
            <a:t>MiniLM reache 85% Accuracy after 20 Epochs (possibly could improve more)</a:t>
          </a:r>
          <a:endParaRPr lang="en-US"/>
        </a:p>
      </dgm:t>
    </dgm:pt>
    <dgm:pt modelId="{08FAEDEA-462B-4FDD-B528-4FFF19FD67D7}" type="parTrans" cxnId="{69D50C55-52F8-4F2C-B97B-79A04DBCED31}">
      <dgm:prSet/>
      <dgm:spPr/>
      <dgm:t>
        <a:bodyPr/>
        <a:lstStyle/>
        <a:p>
          <a:endParaRPr lang="en-US"/>
        </a:p>
      </dgm:t>
    </dgm:pt>
    <dgm:pt modelId="{096C9FBC-789F-4EAD-AC33-46C635B51110}" type="sibTrans" cxnId="{69D50C55-52F8-4F2C-B97B-79A04DBCED31}">
      <dgm:prSet/>
      <dgm:spPr/>
      <dgm:t>
        <a:bodyPr/>
        <a:lstStyle/>
        <a:p>
          <a:endParaRPr lang="en-US"/>
        </a:p>
      </dgm:t>
    </dgm:pt>
    <dgm:pt modelId="{76D78DD0-0889-40ED-AE2F-84184254126B}" type="pres">
      <dgm:prSet presAssocID="{35ABE578-2881-4FAB-A712-CCB80F64355D}" presName="linear" presStyleCnt="0">
        <dgm:presLayoutVars>
          <dgm:animLvl val="lvl"/>
          <dgm:resizeHandles val="exact"/>
        </dgm:presLayoutVars>
      </dgm:prSet>
      <dgm:spPr/>
    </dgm:pt>
    <dgm:pt modelId="{CBC2F859-198C-41AC-9B16-658B337B85C6}" type="pres">
      <dgm:prSet presAssocID="{9E95C4E3-B691-4116-9690-9BF8C610D5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586A4B-95C4-4295-BB7C-E999FD5A81E8}" type="pres">
      <dgm:prSet presAssocID="{516B8B6D-66E1-4C76-B7BE-2247215B9370}" presName="spacer" presStyleCnt="0"/>
      <dgm:spPr/>
    </dgm:pt>
    <dgm:pt modelId="{48E51FEC-BBA1-44EE-9812-85CFCC4B0894}" type="pres">
      <dgm:prSet presAssocID="{73FC6C4B-47D1-44C8-90FC-36B686101B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5CBEDE-8F1E-4B3A-9939-127F46935862}" type="pres">
      <dgm:prSet presAssocID="{3C63EC19-D156-4564-BBA3-F67498DA5714}" presName="spacer" presStyleCnt="0"/>
      <dgm:spPr/>
    </dgm:pt>
    <dgm:pt modelId="{B3BDB4CB-01E4-453E-950B-20E28684F5CC}" type="pres">
      <dgm:prSet presAssocID="{8E4377D4-5864-492A-9E64-3AAA772E9B7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CDB163-CFD9-494E-A788-16EBA8191756}" type="presOf" srcId="{35ABE578-2881-4FAB-A712-CCB80F64355D}" destId="{76D78DD0-0889-40ED-AE2F-84184254126B}" srcOrd="0" destOrd="0" presId="urn:microsoft.com/office/officeart/2005/8/layout/vList2"/>
    <dgm:cxn modelId="{69D50C55-52F8-4F2C-B97B-79A04DBCED31}" srcId="{35ABE578-2881-4FAB-A712-CCB80F64355D}" destId="{8E4377D4-5864-492A-9E64-3AAA772E9B75}" srcOrd="2" destOrd="0" parTransId="{08FAEDEA-462B-4FDD-B528-4FFF19FD67D7}" sibTransId="{096C9FBC-789F-4EAD-AC33-46C635B51110}"/>
    <dgm:cxn modelId="{25FE538D-637B-42E9-B7CB-22FC00704F9C}" type="presOf" srcId="{73FC6C4B-47D1-44C8-90FC-36B686101BF4}" destId="{48E51FEC-BBA1-44EE-9812-85CFCC4B0894}" srcOrd="0" destOrd="0" presId="urn:microsoft.com/office/officeart/2005/8/layout/vList2"/>
    <dgm:cxn modelId="{623FCE90-8FF2-48ED-9FCA-306C2655610A}" type="presOf" srcId="{8E4377D4-5864-492A-9E64-3AAA772E9B75}" destId="{B3BDB4CB-01E4-453E-950B-20E28684F5CC}" srcOrd="0" destOrd="0" presId="urn:microsoft.com/office/officeart/2005/8/layout/vList2"/>
    <dgm:cxn modelId="{45277C9F-23E8-493E-890D-C0C986C9F492}" srcId="{35ABE578-2881-4FAB-A712-CCB80F64355D}" destId="{73FC6C4B-47D1-44C8-90FC-36B686101BF4}" srcOrd="1" destOrd="0" parTransId="{83917097-EDE6-4087-948B-33EA34A9BC3A}" sibTransId="{3C63EC19-D156-4564-BBA3-F67498DA5714}"/>
    <dgm:cxn modelId="{70DDF1C6-9648-4287-AF0D-9C364CD36A7E}" srcId="{35ABE578-2881-4FAB-A712-CCB80F64355D}" destId="{9E95C4E3-B691-4116-9690-9BF8C610D5E0}" srcOrd="0" destOrd="0" parTransId="{66B3DE67-65EE-48D8-8504-E1D74C003DB5}" sibTransId="{516B8B6D-66E1-4C76-B7BE-2247215B9370}"/>
    <dgm:cxn modelId="{B5BC81FD-4A59-4602-A1C5-A33FE8EE9264}" type="presOf" srcId="{9E95C4E3-B691-4116-9690-9BF8C610D5E0}" destId="{CBC2F859-198C-41AC-9B16-658B337B85C6}" srcOrd="0" destOrd="0" presId="urn:microsoft.com/office/officeart/2005/8/layout/vList2"/>
    <dgm:cxn modelId="{2721926C-846F-44FE-A77C-43FA3EB91F32}" type="presParOf" srcId="{76D78DD0-0889-40ED-AE2F-84184254126B}" destId="{CBC2F859-198C-41AC-9B16-658B337B85C6}" srcOrd="0" destOrd="0" presId="urn:microsoft.com/office/officeart/2005/8/layout/vList2"/>
    <dgm:cxn modelId="{FD42F3AA-9BD9-4DDC-B5EE-F0F99D392847}" type="presParOf" srcId="{76D78DD0-0889-40ED-AE2F-84184254126B}" destId="{C6586A4B-95C4-4295-BB7C-E999FD5A81E8}" srcOrd="1" destOrd="0" presId="urn:microsoft.com/office/officeart/2005/8/layout/vList2"/>
    <dgm:cxn modelId="{FF77ABC1-9955-491B-A786-B2C1F07A0C59}" type="presParOf" srcId="{76D78DD0-0889-40ED-AE2F-84184254126B}" destId="{48E51FEC-BBA1-44EE-9812-85CFCC4B0894}" srcOrd="2" destOrd="0" presId="urn:microsoft.com/office/officeart/2005/8/layout/vList2"/>
    <dgm:cxn modelId="{47C96B10-2267-43C9-BD5B-076BC66B9921}" type="presParOf" srcId="{76D78DD0-0889-40ED-AE2F-84184254126B}" destId="{995CBEDE-8F1E-4B3A-9939-127F46935862}" srcOrd="3" destOrd="0" presId="urn:microsoft.com/office/officeart/2005/8/layout/vList2"/>
    <dgm:cxn modelId="{F3A25823-BF12-49F5-9E57-D72DB09A8BA7}" type="presParOf" srcId="{76D78DD0-0889-40ED-AE2F-84184254126B}" destId="{B3BDB4CB-01E4-453E-950B-20E28684F5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B48A5D-244D-44B2-83CF-3BF3418FC739}" type="doc">
      <dgm:prSet loTypeId="urn:microsoft.com/office/officeart/2005/8/layout/vList2" loCatId="list" qsTypeId="urn:microsoft.com/office/officeart/2005/8/quickstyle/simple4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CAD065E2-E883-4860-8251-CED16D1F0B25}">
      <dgm:prSet/>
      <dgm:spPr/>
      <dgm:t>
        <a:bodyPr/>
        <a:lstStyle/>
        <a:p>
          <a:r>
            <a:rPr lang="de-DE" b="0" i="0"/>
            <a:t>Need for big computing power</a:t>
          </a:r>
          <a:endParaRPr lang="en-US"/>
        </a:p>
      </dgm:t>
    </dgm:pt>
    <dgm:pt modelId="{FFFFB8B7-7BFB-416D-ADAC-EABA4AC36BC9}" type="parTrans" cxnId="{73454E0E-CC10-4D40-A2BE-AD916DCDF4A0}">
      <dgm:prSet/>
      <dgm:spPr/>
      <dgm:t>
        <a:bodyPr/>
        <a:lstStyle/>
        <a:p>
          <a:endParaRPr lang="en-US"/>
        </a:p>
      </dgm:t>
    </dgm:pt>
    <dgm:pt modelId="{3BC9A07D-AC89-4325-B896-F1298B92B8A9}" type="sibTrans" cxnId="{73454E0E-CC10-4D40-A2BE-AD916DCDF4A0}">
      <dgm:prSet/>
      <dgm:spPr/>
      <dgm:t>
        <a:bodyPr/>
        <a:lstStyle/>
        <a:p>
          <a:endParaRPr lang="en-US"/>
        </a:p>
      </dgm:t>
    </dgm:pt>
    <dgm:pt modelId="{0598A656-1E82-4565-A76C-9487BA7E18B3}">
      <dgm:prSet/>
      <dgm:spPr/>
      <dgm:t>
        <a:bodyPr/>
        <a:lstStyle/>
        <a:p>
          <a:r>
            <a:rPr lang="de-DE" b="0" i="0"/>
            <a:t>Large amounts of new data needed</a:t>
          </a:r>
          <a:endParaRPr lang="en-US"/>
        </a:p>
      </dgm:t>
    </dgm:pt>
    <dgm:pt modelId="{21FBB4EE-F8F8-4DCF-8374-A8A5362F5282}" type="parTrans" cxnId="{4408CEC5-71AB-43B9-9C00-28F52EE028E8}">
      <dgm:prSet/>
      <dgm:spPr/>
      <dgm:t>
        <a:bodyPr/>
        <a:lstStyle/>
        <a:p>
          <a:endParaRPr lang="en-US"/>
        </a:p>
      </dgm:t>
    </dgm:pt>
    <dgm:pt modelId="{7060C827-5CC9-41B6-A63B-5DAA9974601E}" type="sibTrans" cxnId="{4408CEC5-71AB-43B9-9C00-28F52EE028E8}">
      <dgm:prSet/>
      <dgm:spPr/>
      <dgm:t>
        <a:bodyPr/>
        <a:lstStyle/>
        <a:p>
          <a:endParaRPr lang="en-US"/>
        </a:p>
      </dgm:t>
    </dgm:pt>
    <dgm:pt modelId="{FB2222F9-2233-4E51-B503-869057896B28}">
      <dgm:prSet/>
      <dgm:spPr/>
      <dgm:t>
        <a:bodyPr/>
        <a:lstStyle/>
        <a:p>
          <a:r>
            <a:rPr lang="de-DE" b="0" i="0"/>
            <a:t>Modules are not very harmonic</a:t>
          </a:r>
          <a:endParaRPr lang="en-US"/>
        </a:p>
      </dgm:t>
    </dgm:pt>
    <dgm:pt modelId="{0D6D9B99-4F94-4547-9A6A-BD21B2188959}" type="parTrans" cxnId="{36513C9A-3EB5-4FAC-B427-89CBF2A2B2FA}">
      <dgm:prSet/>
      <dgm:spPr/>
      <dgm:t>
        <a:bodyPr/>
        <a:lstStyle/>
        <a:p>
          <a:endParaRPr lang="en-US"/>
        </a:p>
      </dgm:t>
    </dgm:pt>
    <dgm:pt modelId="{895DAE9D-0CB9-4768-AB6C-D2A7B5BF9CF7}" type="sibTrans" cxnId="{36513C9A-3EB5-4FAC-B427-89CBF2A2B2FA}">
      <dgm:prSet/>
      <dgm:spPr/>
      <dgm:t>
        <a:bodyPr/>
        <a:lstStyle/>
        <a:p>
          <a:endParaRPr lang="en-US"/>
        </a:p>
      </dgm:t>
    </dgm:pt>
    <dgm:pt modelId="{7F1F09A5-2882-425B-901A-7D7DF569A3A4}" type="pres">
      <dgm:prSet presAssocID="{3CB48A5D-244D-44B2-83CF-3BF3418FC739}" presName="linear" presStyleCnt="0">
        <dgm:presLayoutVars>
          <dgm:animLvl val="lvl"/>
          <dgm:resizeHandles val="exact"/>
        </dgm:presLayoutVars>
      </dgm:prSet>
      <dgm:spPr/>
    </dgm:pt>
    <dgm:pt modelId="{631AA3DC-8674-4E87-BF22-DD242B82B839}" type="pres">
      <dgm:prSet presAssocID="{CAD065E2-E883-4860-8251-CED16D1F0B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4376AF-F1A8-4CBA-9455-99AE668807EE}" type="pres">
      <dgm:prSet presAssocID="{3BC9A07D-AC89-4325-B896-F1298B92B8A9}" presName="spacer" presStyleCnt="0"/>
      <dgm:spPr/>
    </dgm:pt>
    <dgm:pt modelId="{64A55995-7270-4452-8B79-78043AE198C0}" type="pres">
      <dgm:prSet presAssocID="{0598A656-1E82-4565-A76C-9487BA7E18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A6E580-80BD-432B-B86F-9FA3AAFCBE7E}" type="pres">
      <dgm:prSet presAssocID="{7060C827-5CC9-41B6-A63B-5DAA9974601E}" presName="spacer" presStyleCnt="0"/>
      <dgm:spPr/>
    </dgm:pt>
    <dgm:pt modelId="{8B688B02-5E09-4567-A4C4-7EAFB09BB200}" type="pres">
      <dgm:prSet presAssocID="{FB2222F9-2233-4E51-B503-869057896B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3454E0E-CC10-4D40-A2BE-AD916DCDF4A0}" srcId="{3CB48A5D-244D-44B2-83CF-3BF3418FC739}" destId="{CAD065E2-E883-4860-8251-CED16D1F0B25}" srcOrd="0" destOrd="0" parTransId="{FFFFB8B7-7BFB-416D-ADAC-EABA4AC36BC9}" sibTransId="{3BC9A07D-AC89-4325-B896-F1298B92B8A9}"/>
    <dgm:cxn modelId="{F5E00E30-7A53-4890-90CD-3721ED97D934}" type="presOf" srcId="{3CB48A5D-244D-44B2-83CF-3BF3418FC739}" destId="{7F1F09A5-2882-425B-901A-7D7DF569A3A4}" srcOrd="0" destOrd="0" presId="urn:microsoft.com/office/officeart/2005/8/layout/vList2"/>
    <dgm:cxn modelId="{0E7A865B-8AA4-44ED-BB22-39D2507E22F4}" type="presOf" srcId="{0598A656-1E82-4565-A76C-9487BA7E18B3}" destId="{64A55995-7270-4452-8B79-78043AE198C0}" srcOrd="0" destOrd="0" presId="urn:microsoft.com/office/officeart/2005/8/layout/vList2"/>
    <dgm:cxn modelId="{40A02599-45F9-470E-9E47-A664592421D1}" type="presOf" srcId="{CAD065E2-E883-4860-8251-CED16D1F0B25}" destId="{631AA3DC-8674-4E87-BF22-DD242B82B839}" srcOrd="0" destOrd="0" presId="urn:microsoft.com/office/officeart/2005/8/layout/vList2"/>
    <dgm:cxn modelId="{36513C9A-3EB5-4FAC-B427-89CBF2A2B2FA}" srcId="{3CB48A5D-244D-44B2-83CF-3BF3418FC739}" destId="{FB2222F9-2233-4E51-B503-869057896B28}" srcOrd="2" destOrd="0" parTransId="{0D6D9B99-4F94-4547-9A6A-BD21B2188959}" sibTransId="{895DAE9D-0CB9-4768-AB6C-D2A7B5BF9CF7}"/>
    <dgm:cxn modelId="{247A51BF-B6C7-4283-BFC9-E325B3F2A8D7}" type="presOf" srcId="{FB2222F9-2233-4E51-B503-869057896B28}" destId="{8B688B02-5E09-4567-A4C4-7EAFB09BB200}" srcOrd="0" destOrd="0" presId="urn:microsoft.com/office/officeart/2005/8/layout/vList2"/>
    <dgm:cxn modelId="{4408CEC5-71AB-43B9-9C00-28F52EE028E8}" srcId="{3CB48A5D-244D-44B2-83CF-3BF3418FC739}" destId="{0598A656-1E82-4565-A76C-9487BA7E18B3}" srcOrd="1" destOrd="0" parTransId="{21FBB4EE-F8F8-4DCF-8374-A8A5362F5282}" sibTransId="{7060C827-5CC9-41B6-A63B-5DAA9974601E}"/>
    <dgm:cxn modelId="{07F2E6FF-639C-4411-91C2-36D3629E8095}" type="presParOf" srcId="{7F1F09A5-2882-425B-901A-7D7DF569A3A4}" destId="{631AA3DC-8674-4E87-BF22-DD242B82B839}" srcOrd="0" destOrd="0" presId="urn:microsoft.com/office/officeart/2005/8/layout/vList2"/>
    <dgm:cxn modelId="{AC6C5FE3-D7CF-49B3-BEC6-45578987CB81}" type="presParOf" srcId="{7F1F09A5-2882-425B-901A-7D7DF569A3A4}" destId="{5C4376AF-F1A8-4CBA-9455-99AE668807EE}" srcOrd="1" destOrd="0" presId="urn:microsoft.com/office/officeart/2005/8/layout/vList2"/>
    <dgm:cxn modelId="{29EC8B0A-55A4-49D1-A148-18B7D5AF8522}" type="presParOf" srcId="{7F1F09A5-2882-425B-901A-7D7DF569A3A4}" destId="{64A55995-7270-4452-8B79-78043AE198C0}" srcOrd="2" destOrd="0" presId="urn:microsoft.com/office/officeart/2005/8/layout/vList2"/>
    <dgm:cxn modelId="{3B2761FA-DF66-4864-B6B7-3A7ADB92616D}" type="presParOf" srcId="{7F1F09A5-2882-425B-901A-7D7DF569A3A4}" destId="{A7A6E580-80BD-432B-B86F-9FA3AAFCBE7E}" srcOrd="3" destOrd="0" presId="urn:microsoft.com/office/officeart/2005/8/layout/vList2"/>
    <dgm:cxn modelId="{1C6F0891-9F85-400A-87E8-624AB4DBF247}" type="presParOf" srcId="{7F1F09A5-2882-425B-901A-7D7DF569A3A4}" destId="{8B688B02-5E09-4567-A4C4-7EAFB09BB20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D41467-0580-42B5-B7FB-AD80C4C54EA6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3F7D54E-17F9-4822-87EA-5C1E404B40BF}">
      <dgm:prSet/>
      <dgm:spPr/>
      <dgm:t>
        <a:bodyPr/>
        <a:lstStyle/>
        <a:p>
          <a:r>
            <a:rPr lang="de-DE" b="0" i="0" dirty="0" err="1"/>
            <a:t>Impressive</a:t>
          </a:r>
          <a:r>
            <a:rPr lang="de-DE" b="0" i="0" dirty="0"/>
            <a:t> </a:t>
          </a:r>
          <a:r>
            <a:rPr lang="de-DE" b="0" i="0" dirty="0" err="1"/>
            <a:t>results</a:t>
          </a:r>
          <a:r>
            <a:rPr lang="de-DE" b="0" i="0" dirty="0"/>
            <a:t> </a:t>
          </a:r>
          <a:r>
            <a:rPr lang="de-DE" b="0" i="0" dirty="0" err="1"/>
            <a:t>for</a:t>
          </a:r>
          <a:r>
            <a:rPr lang="de-DE" b="0" i="0" dirty="0"/>
            <a:t> </a:t>
          </a:r>
          <a:r>
            <a:rPr lang="de-DE" b="0" i="0" dirty="0" err="1"/>
            <a:t>complex</a:t>
          </a:r>
          <a:r>
            <a:rPr lang="de-DE" b="0" i="0" dirty="0"/>
            <a:t> </a:t>
          </a:r>
          <a:r>
            <a:rPr lang="de-DE" b="0" i="0" dirty="0" err="1"/>
            <a:t>text</a:t>
          </a:r>
          <a:r>
            <a:rPr lang="de-DE" b="0" i="0" dirty="0"/>
            <a:t> </a:t>
          </a:r>
          <a:r>
            <a:rPr lang="de-DE" b="0" i="0" dirty="0" err="1"/>
            <a:t>classification</a:t>
          </a:r>
          <a:r>
            <a:rPr lang="de-DE" b="0" i="0" dirty="0"/>
            <a:t> </a:t>
          </a:r>
          <a:r>
            <a:rPr lang="de-DE" b="0" i="0" dirty="0" err="1"/>
            <a:t>tasks</a:t>
          </a:r>
          <a:endParaRPr lang="en-US" dirty="0"/>
        </a:p>
      </dgm:t>
    </dgm:pt>
    <dgm:pt modelId="{85E4D108-22EA-4F7F-8804-AAA2F4664985}" type="parTrans" cxnId="{A43202EC-9FE3-4645-9236-D9A528C8535E}">
      <dgm:prSet/>
      <dgm:spPr/>
      <dgm:t>
        <a:bodyPr/>
        <a:lstStyle/>
        <a:p>
          <a:endParaRPr lang="en-US"/>
        </a:p>
      </dgm:t>
    </dgm:pt>
    <dgm:pt modelId="{68FE10A2-ABA1-41AC-9DA2-4D88269D83DC}" type="sibTrans" cxnId="{A43202EC-9FE3-4645-9236-D9A528C8535E}">
      <dgm:prSet/>
      <dgm:spPr/>
      <dgm:t>
        <a:bodyPr/>
        <a:lstStyle/>
        <a:p>
          <a:endParaRPr lang="en-US"/>
        </a:p>
      </dgm:t>
    </dgm:pt>
    <dgm:pt modelId="{A1BA33E6-5C44-430E-BC2D-9F247BC31D2C}">
      <dgm:prSet/>
      <dgm:spPr/>
      <dgm:t>
        <a:bodyPr/>
        <a:lstStyle/>
        <a:p>
          <a:r>
            <a:rPr lang="en-US" dirty="0"/>
            <a:t>LoRa reaches very good results without Overfitting</a:t>
          </a:r>
        </a:p>
      </dgm:t>
    </dgm:pt>
    <dgm:pt modelId="{305AE7C1-8FE7-4C4A-B080-0CF725F69400}" type="parTrans" cxnId="{CDFA7A54-EE47-4B10-9CE1-057B18ACF877}">
      <dgm:prSet/>
      <dgm:spPr/>
      <dgm:t>
        <a:bodyPr/>
        <a:lstStyle/>
        <a:p>
          <a:endParaRPr lang="en-US"/>
        </a:p>
      </dgm:t>
    </dgm:pt>
    <dgm:pt modelId="{A4F96AE1-7863-4B20-A368-3F4724832250}" type="sibTrans" cxnId="{CDFA7A54-EE47-4B10-9CE1-057B18ACF877}">
      <dgm:prSet/>
      <dgm:spPr/>
      <dgm:t>
        <a:bodyPr/>
        <a:lstStyle/>
        <a:p>
          <a:endParaRPr lang="en-US"/>
        </a:p>
      </dgm:t>
    </dgm:pt>
    <dgm:pt modelId="{E3598F73-0A29-464F-B0E6-B80D0AF6496D}">
      <dgm:prSet/>
      <dgm:spPr/>
      <dgm:t>
        <a:bodyPr/>
        <a:lstStyle/>
        <a:p>
          <a:r>
            <a:rPr lang="de-DE" b="0" i="0" dirty="0"/>
            <a:t>Domain </a:t>
          </a:r>
          <a:r>
            <a:rPr lang="de-DE" b="0" i="0" dirty="0" err="1"/>
            <a:t>changes</a:t>
          </a:r>
          <a:r>
            <a:rPr lang="de-DE" b="0" i="0" dirty="0"/>
            <a:t> </a:t>
          </a:r>
          <a:r>
            <a:rPr lang="de-DE" b="0" i="0" dirty="0" err="1"/>
            <a:t>rapidly</a:t>
          </a:r>
          <a:r>
            <a:rPr lang="de-DE" b="0" i="0" dirty="0"/>
            <a:t> -&gt; Libraries not in </a:t>
          </a:r>
          <a:r>
            <a:rPr lang="de-DE" b="0" i="0" dirty="0" err="1"/>
            <a:t>sync</a:t>
          </a:r>
          <a:r>
            <a:rPr lang="de-DE" b="0" i="0" dirty="0"/>
            <a:t> / </a:t>
          </a:r>
          <a:r>
            <a:rPr lang="de-DE" b="0" i="0" dirty="0" err="1"/>
            <a:t>up</a:t>
          </a:r>
          <a:r>
            <a:rPr lang="de-DE" b="0" i="0" dirty="0"/>
            <a:t> to date</a:t>
          </a:r>
          <a:endParaRPr lang="en-US" dirty="0"/>
        </a:p>
      </dgm:t>
    </dgm:pt>
    <dgm:pt modelId="{2DF15B08-8A45-451B-AFE9-3ABF37CC63F9}" type="parTrans" cxnId="{E142E12E-D747-4292-AD2F-F08321F0E5D4}">
      <dgm:prSet/>
      <dgm:spPr/>
      <dgm:t>
        <a:bodyPr/>
        <a:lstStyle/>
        <a:p>
          <a:endParaRPr lang="en-US"/>
        </a:p>
      </dgm:t>
    </dgm:pt>
    <dgm:pt modelId="{9BD690EB-5592-4592-874B-BCCF1CF61973}" type="sibTrans" cxnId="{E142E12E-D747-4292-AD2F-F08321F0E5D4}">
      <dgm:prSet/>
      <dgm:spPr/>
      <dgm:t>
        <a:bodyPr/>
        <a:lstStyle/>
        <a:p>
          <a:endParaRPr lang="en-US"/>
        </a:p>
      </dgm:t>
    </dgm:pt>
    <dgm:pt modelId="{5FB42324-0A42-4FC9-9A36-A73856230DD0}">
      <dgm:prSet/>
      <dgm:spPr/>
      <dgm:t>
        <a:bodyPr/>
        <a:lstStyle/>
        <a:p>
          <a:r>
            <a:rPr lang="de-DE" b="0" i="0" dirty="0"/>
            <a:t>Projects </a:t>
          </a:r>
          <a:r>
            <a:rPr lang="de-DE" b="0" i="0" dirty="0" err="1"/>
            <a:t>scale</a:t>
          </a:r>
          <a:r>
            <a:rPr lang="de-DE" b="0" i="0" dirty="0"/>
            <a:t> </a:t>
          </a:r>
          <a:r>
            <a:rPr lang="de-DE" b="0" i="0" dirty="0" err="1"/>
            <a:t>based</a:t>
          </a:r>
          <a:r>
            <a:rPr lang="de-DE" b="0" i="0" dirty="0"/>
            <a:t> on </a:t>
          </a:r>
          <a:r>
            <a:rPr lang="de-DE" b="0" i="0" dirty="0" err="1"/>
            <a:t>compute</a:t>
          </a:r>
          <a:r>
            <a:rPr lang="de-DE" b="0" i="0" dirty="0"/>
            <a:t>/</a:t>
          </a:r>
          <a:r>
            <a:rPr lang="de-DE" b="0" i="0" dirty="0" err="1"/>
            <a:t>money</a:t>
          </a:r>
          <a:endParaRPr lang="en-US" dirty="0"/>
        </a:p>
      </dgm:t>
    </dgm:pt>
    <dgm:pt modelId="{71768D6A-601D-4F03-BA7F-45BFABBF69DF}" type="parTrans" cxnId="{FB6921C6-0469-4E7C-AB8D-7BA50385CF70}">
      <dgm:prSet/>
      <dgm:spPr/>
      <dgm:t>
        <a:bodyPr/>
        <a:lstStyle/>
        <a:p>
          <a:endParaRPr lang="en-US"/>
        </a:p>
      </dgm:t>
    </dgm:pt>
    <dgm:pt modelId="{C649FCB6-1D7D-46E9-854F-AF3E857EE3D1}" type="sibTrans" cxnId="{FB6921C6-0469-4E7C-AB8D-7BA50385CF70}">
      <dgm:prSet/>
      <dgm:spPr/>
      <dgm:t>
        <a:bodyPr/>
        <a:lstStyle/>
        <a:p>
          <a:endParaRPr lang="en-US"/>
        </a:p>
      </dgm:t>
    </dgm:pt>
    <dgm:pt modelId="{964C4274-20E0-4A1B-BD68-75617E9AC71B}" type="pres">
      <dgm:prSet presAssocID="{CAD41467-0580-42B5-B7FB-AD80C4C54EA6}" presName="linear" presStyleCnt="0">
        <dgm:presLayoutVars>
          <dgm:animLvl val="lvl"/>
          <dgm:resizeHandles val="exact"/>
        </dgm:presLayoutVars>
      </dgm:prSet>
      <dgm:spPr/>
    </dgm:pt>
    <dgm:pt modelId="{256E1C48-F54E-45E0-914E-6A41F40FEC5C}" type="pres">
      <dgm:prSet presAssocID="{83F7D54E-17F9-4822-87EA-5C1E404B40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8DD2B8-F965-4FB7-9D9C-BF0C10FF33F6}" type="pres">
      <dgm:prSet presAssocID="{68FE10A2-ABA1-41AC-9DA2-4D88269D83DC}" presName="spacer" presStyleCnt="0"/>
      <dgm:spPr/>
    </dgm:pt>
    <dgm:pt modelId="{218CB7B7-98F3-46E5-8BD3-79E1671782CE}" type="pres">
      <dgm:prSet presAssocID="{A1BA33E6-5C44-430E-BC2D-9F247BC31D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7756CFA-EC08-49D2-BB40-DF66A288524F}" type="pres">
      <dgm:prSet presAssocID="{A4F96AE1-7863-4B20-A368-3F4724832250}" presName="spacer" presStyleCnt="0"/>
      <dgm:spPr/>
    </dgm:pt>
    <dgm:pt modelId="{B73B960F-1B79-4338-B1B5-76C482B2495E}" type="pres">
      <dgm:prSet presAssocID="{E3598F73-0A29-464F-B0E6-B80D0AF649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E18C78-8426-4E84-97E6-4F688C730707}" type="pres">
      <dgm:prSet presAssocID="{9BD690EB-5592-4592-874B-BCCF1CF61973}" presName="spacer" presStyleCnt="0"/>
      <dgm:spPr/>
    </dgm:pt>
    <dgm:pt modelId="{EFC178D3-1AC8-418A-867B-D4A494D07087}" type="pres">
      <dgm:prSet presAssocID="{5FB42324-0A42-4FC9-9A36-A73856230DD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405B12E-D5C6-4985-BDF6-6406BB06A999}" type="presOf" srcId="{E3598F73-0A29-464F-B0E6-B80D0AF6496D}" destId="{B73B960F-1B79-4338-B1B5-76C482B2495E}" srcOrd="0" destOrd="0" presId="urn:microsoft.com/office/officeart/2005/8/layout/vList2"/>
    <dgm:cxn modelId="{E142E12E-D747-4292-AD2F-F08321F0E5D4}" srcId="{CAD41467-0580-42B5-B7FB-AD80C4C54EA6}" destId="{E3598F73-0A29-464F-B0E6-B80D0AF6496D}" srcOrd="2" destOrd="0" parTransId="{2DF15B08-8A45-451B-AFE9-3ABF37CC63F9}" sibTransId="{9BD690EB-5592-4592-874B-BCCF1CF61973}"/>
    <dgm:cxn modelId="{6ECC8437-E6C9-40CF-8EC2-C59FF09B013B}" type="presOf" srcId="{5FB42324-0A42-4FC9-9A36-A73856230DD0}" destId="{EFC178D3-1AC8-418A-867B-D4A494D07087}" srcOrd="0" destOrd="0" presId="urn:microsoft.com/office/officeart/2005/8/layout/vList2"/>
    <dgm:cxn modelId="{CDFA7A54-EE47-4B10-9CE1-057B18ACF877}" srcId="{CAD41467-0580-42B5-B7FB-AD80C4C54EA6}" destId="{A1BA33E6-5C44-430E-BC2D-9F247BC31D2C}" srcOrd="1" destOrd="0" parTransId="{305AE7C1-8FE7-4C4A-B080-0CF725F69400}" sibTransId="{A4F96AE1-7863-4B20-A368-3F4724832250}"/>
    <dgm:cxn modelId="{5A8D0D85-6403-49EA-A035-CA9053C9B2B3}" type="presOf" srcId="{A1BA33E6-5C44-430E-BC2D-9F247BC31D2C}" destId="{218CB7B7-98F3-46E5-8BD3-79E1671782CE}" srcOrd="0" destOrd="0" presId="urn:microsoft.com/office/officeart/2005/8/layout/vList2"/>
    <dgm:cxn modelId="{FB6921C6-0469-4E7C-AB8D-7BA50385CF70}" srcId="{CAD41467-0580-42B5-B7FB-AD80C4C54EA6}" destId="{5FB42324-0A42-4FC9-9A36-A73856230DD0}" srcOrd="3" destOrd="0" parTransId="{71768D6A-601D-4F03-BA7F-45BFABBF69DF}" sibTransId="{C649FCB6-1D7D-46E9-854F-AF3E857EE3D1}"/>
    <dgm:cxn modelId="{A2051ACF-A208-4C2C-BC91-22C8C866432A}" type="presOf" srcId="{CAD41467-0580-42B5-B7FB-AD80C4C54EA6}" destId="{964C4274-20E0-4A1B-BD68-75617E9AC71B}" srcOrd="0" destOrd="0" presId="urn:microsoft.com/office/officeart/2005/8/layout/vList2"/>
    <dgm:cxn modelId="{832F97D8-034D-4BD3-9B9D-B103E8F7D15D}" type="presOf" srcId="{83F7D54E-17F9-4822-87EA-5C1E404B40BF}" destId="{256E1C48-F54E-45E0-914E-6A41F40FEC5C}" srcOrd="0" destOrd="0" presId="urn:microsoft.com/office/officeart/2005/8/layout/vList2"/>
    <dgm:cxn modelId="{A43202EC-9FE3-4645-9236-D9A528C8535E}" srcId="{CAD41467-0580-42B5-B7FB-AD80C4C54EA6}" destId="{83F7D54E-17F9-4822-87EA-5C1E404B40BF}" srcOrd="0" destOrd="0" parTransId="{85E4D108-22EA-4F7F-8804-AAA2F4664985}" sibTransId="{68FE10A2-ABA1-41AC-9DA2-4D88269D83DC}"/>
    <dgm:cxn modelId="{F25305AE-DF54-45D1-8F23-B7518FF35FC1}" type="presParOf" srcId="{964C4274-20E0-4A1B-BD68-75617E9AC71B}" destId="{256E1C48-F54E-45E0-914E-6A41F40FEC5C}" srcOrd="0" destOrd="0" presId="urn:microsoft.com/office/officeart/2005/8/layout/vList2"/>
    <dgm:cxn modelId="{D66351A8-16D3-4392-A033-78DC918460FC}" type="presParOf" srcId="{964C4274-20E0-4A1B-BD68-75617E9AC71B}" destId="{858DD2B8-F965-4FB7-9D9C-BF0C10FF33F6}" srcOrd="1" destOrd="0" presId="urn:microsoft.com/office/officeart/2005/8/layout/vList2"/>
    <dgm:cxn modelId="{50CF4120-F639-4BE3-B6CF-0E58B67266DF}" type="presParOf" srcId="{964C4274-20E0-4A1B-BD68-75617E9AC71B}" destId="{218CB7B7-98F3-46E5-8BD3-79E1671782CE}" srcOrd="2" destOrd="0" presId="urn:microsoft.com/office/officeart/2005/8/layout/vList2"/>
    <dgm:cxn modelId="{7041B69E-D4DC-4098-BF18-E5A2919AD86B}" type="presParOf" srcId="{964C4274-20E0-4A1B-BD68-75617E9AC71B}" destId="{47756CFA-EC08-49D2-BB40-DF66A288524F}" srcOrd="3" destOrd="0" presId="urn:microsoft.com/office/officeart/2005/8/layout/vList2"/>
    <dgm:cxn modelId="{E8310215-6566-4499-A091-EA55F7ADB851}" type="presParOf" srcId="{964C4274-20E0-4A1B-BD68-75617E9AC71B}" destId="{B73B960F-1B79-4338-B1B5-76C482B2495E}" srcOrd="4" destOrd="0" presId="urn:microsoft.com/office/officeart/2005/8/layout/vList2"/>
    <dgm:cxn modelId="{368B771A-AD55-49B2-B0AF-0D6C3408158B}" type="presParOf" srcId="{964C4274-20E0-4A1B-BD68-75617E9AC71B}" destId="{09E18C78-8426-4E84-97E6-4F688C730707}" srcOrd="5" destOrd="0" presId="urn:microsoft.com/office/officeart/2005/8/layout/vList2"/>
    <dgm:cxn modelId="{D95F62F7-07AE-4246-87D3-0B54BEC60D43}" type="presParOf" srcId="{964C4274-20E0-4A1B-BD68-75617E9AC71B}" destId="{EFC178D3-1AC8-418A-867B-D4A494D070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C10A7-62D4-430A-AD2D-73A48E520AB9}">
      <dsp:nvSpPr>
        <dsp:cNvPr id="0" name=""/>
        <dsp:cNvSpPr/>
      </dsp:nvSpPr>
      <dsp:spPr>
        <a:xfrm>
          <a:off x="0" y="0"/>
          <a:ext cx="11157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</a:rPr>
            <a:t>Introduction to Fine-Tuning</a:t>
          </a:r>
          <a:endParaRPr lang="en-US" sz="2400" kern="1200">
            <a:solidFill>
              <a:schemeClr val="tx1"/>
            </a:solidFill>
          </a:endParaRPr>
        </a:p>
      </dsp:txBody>
      <dsp:txXfrm>
        <a:off x="27415" y="27415"/>
        <a:ext cx="11102770" cy="506769"/>
      </dsp:txXfrm>
    </dsp:sp>
    <dsp:sp modelId="{479E7BCC-3FF8-4E0A-BA46-949CEFBD6B5A}">
      <dsp:nvSpPr>
        <dsp:cNvPr id="0" name=""/>
        <dsp:cNvSpPr/>
      </dsp:nvSpPr>
      <dsp:spPr>
        <a:xfrm>
          <a:off x="0" y="612261"/>
          <a:ext cx="11157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</a:rPr>
            <a:t>Models</a:t>
          </a:r>
          <a:endParaRPr lang="en-US" sz="2400" kern="1200">
            <a:solidFill>
              <a:schemeClr val="tx1"/>
            </a:solidFill>
          </a:endParaRPr>
        </a:p>
      </dsp:txBody>
      <dsp:txXfrm>
        <a:off x="27415" y="639676"/>
        <a:ext cx="11102770" cy="506769"/>
      </dsp:txXfrm>
    </dsp:sp>
    <dsp:sp modelId="{4B7FD318-5F72-4F10-AF00-FCF3B4B810F3}">
      <dsp:nvSpPr>
        <dsp:cNvPr id="0" name=""/>
        <dsp:cNvSpPr/>
      </dsp:nvSpPr>
      <dsp:spPr>
        <a:xfrm>
          <a:off x="0" y="1264752"/>
          <a:ext cx="11157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</a:rPr>
            <a:t>Code</a:t>
          </a:r>
          <a:endParaRPr lang="en-US" sz="2400" kern="1200">
            <a:solidFill>
              <a:schemeClr val="tx1"/>
            </a:solidFill>
          </a:endParaRPr>
        </a:p>
      </dsp:txBody>
      <dsp:txXfrm>
        <a:off x="27415" y="1292167"/>
        <a:ext cx="11102770" cy="506769"/>
      </dsp:txXfrm>
    </dsp:sp>
    <dsp:sp modelId="{300383C0-980A-436D-BAEF-19D190991B08}">
      <dsp:nvSpPr>
        <dsp:cNvPr id="0" name=""/>
        <dsp:cNvSpPr/>
      </dsp:nvSpPr>
      <dsp:spPr>
        <a:xfrm>
          <a:off x="0" y="1895472"/>
          <a:ext cx="11157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</a:rPr>
            <a:t>Text Classification on GoEmotion</a:t>
          </a:r>
          <a:endParaRPr lang="en-US" sz="2400" kern="1200">
            <a:solidFill>
              <a:schemeClr val="tx1"/>
            </a:solidFill>
          </a:endParaRPr>
        </a:p>
      </dsp:txBody>
      <dsp:txXfrm>
        <a:off x="27415" y="1922887"/>
        <a:ext cx="11102770" cy="506769"/>
      </dsp:txXfrm>
    </dsp:sp>
    <dsp:sp modelId="{B14779D7-4301-4EF1-A5A1-09F67E68F9F8}">
      <dsp:nvSpPr>
        <dsp:cNvPr id="0" name=""/>
        <dsp:cNvSpPr/>
      </dsp:nvSpPr>
      <dsp:spPr>
        <a:xfrm>
          <a:off x="0" y="2526192"/>
          <a:ext cx="11157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</a:rPr>
            <a:t>Text Classification on DB Pedia 14</a:t>
          </a:r>
          <a:endParaRPr lang="en-US" sz="2400" kern="1200">
            <a:solidFill>
              <a:schemeClr val="tx1"/>
            </a:solidFill>
          </a:endParaRPr>
        </a:p>
      </dsp:txBody>
      <dsp:txXfrm>
        <a:off x="27415" y="2553607"/>
        <a:ext cx="11102770" cy="506769"/>
      </dsp:txXfrm>
    </dsp:sp>
    <dsp:sp modelId="{9BE4389C-66BB-4EAB-A4F1-E3C215B9E12B}">
      <dsp:nvSpPr>
        <dsp:cNvPr id="0" name=""/>
        <dsp:cNvSpPr/>
      </dsp:nvSpPr>
      <dsp:spPr>
        <a:xfrm>
          <a:off x="0" y="3156912"/>
          <a:ext cx="11157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</a:rPr>
            <a:t>Limitations</a:t>
          </a:r>
          <a:endParaRPr lang="en-US" sz="2400" kern="1200">
            <a:solidFill>
              <a:schemeClr val="tx1"/>
            </a:solidFill>
          </a:endParaRPr>
        </a:p>
      </dsp:txBody>
      <dsp:txXfrm>
        <a:off x="27415" y="3184327"/>
        <a:ext cx="11102770" cy="506769"/>
      </dsp:txXfrm>
    </dsp:sp>
    <dsp:sp modelId="{9480359E-41B9-4384-8309-3F09F4AB8056}">
      <dsp:nvSpPr>
        <dsp:cNvPr id="0" name=""/>
        <dsp:cNvSpPr/>
      </dsp:nvSpPr>
      <dsp:spPr>
        <a:xfrm>
          <a:off x="0" y="3787631"/>
          <a:ext cx="11157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solidFill>
                <a:schemeClr val="tx1"/>
              </a:solidFill>
            </a:rPr>
            <a:t>Conclusion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7415" y="3815046"/>
        <a:ext cx="11102770" cy="506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2F859-198C-41AC-9B16-658B337B85C6}">
      <dsp:nvSpPr>
        <dsp:cNvPr id="0" name=""/>
        <dsp:cNvSpPr/>
      </dsp:nvSpPr>
      <dsp:spPr>
        <a:xfrm>
          <a:off x="0" y="19241"/>
          <a:ext cx="11157600" cy="13689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0" i="0" kern="1200" dirty="0"/>
            <a:t>Both </a:t>
          </a:r>
          <a:r>
            <a:rPr lang="de-DE" sz="3600" b="0" i="0" kern="1200" dirty="0" err="1"/>
            <a:t>models</a:t>
          </a:r>
          <a:r>
            <a:rPr lang="de-DE" sz="3600" b="0" i="0" kern="1200" dirty="0"/>
            <a:t> </a:t>
          </a:r>
          <a:r>
            <a:rPr lang="de-DE" sz="3600" b="0" i="0" kern="1200" dirty="0" err="1"/>
            <a:t>show</a:t>
          </a:r>
          <a:r>
            <a:rPr lang="de-DE" sz="3600" b="0" i="0" kern="1200" dirty="0"/>
            <a:t> </a:t>
          </a:r>
          <a:r>
            <a:rPr lang="de-DE" sz="3600" b="0" i="0" kern="1200" dirty="0" err="1"/>
            <a:t>impressive</a:t>
          </a:r>
          <a:r>
            <a:rPr lang="de-DE" sz="3600" b="0" i="0" kern="1200" dirty="0"/>
            <a:t> </a:t>
          </a:r>
          <a:r>
            <a:rPr lang="de-DE" sz="3600" b="0" i="0" kern="1200" dirty="0" err="1"/>
            <a:t>classification</a:t>
          </a:r>
          <a:r>
            <a:rPr lang="de-DE" sz="3600" b="0" i="0" kern="1200" dirty="0"/>
            <a:t> </a:t>
          </a:r>
          <a:r>
            <a:rPr lang="de-DE" sz="3600" b="0" i="0" kern="1200" dirty="0" err="1"/>
            <a:t>results</a:t>
          </a:r>
          <a:endParaRPr lang="en-US" sz="3600" kern="1200" dirty="0"/>
        </a:p>
      </dsp:txBody>
      <dsp:txXfrm>
        <a:off x="66824" y="86065"/>
        <a:ext cx="11023952" cy="1235252"/>
      </dsp:txXfrm>
    </dsp:sp>
    <dsp:sp modelId="{48E51FEC-BBA1-44EE-9812-85CFCC4B0894}">
      <dsp:nvSpPr>
        <dsp:cNvPr id="0" name=""/>
        <dsp:cNvSpPr/>
      </dsp:nvSpPr>
      <dsp:spPr>
        <a:xfrm>
          <a:off x="0" y="1491821"/>
          <a:ext cx="11157600" cy="13689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0" i="0" kern="1200" dirty="0" err="1"/>
            <a:t>DistillBert</a:t>
          </a:r>
          <a:r>
            <a:rPr lang="de-DE" sz="3600" b="0" i="0" kern="1200" dirty="0"/>
            <a:t> </a:t>
          </a:r>
          <a:r>
            <a:rPr lang="de-DE" sz="3600" b="0" i="0" kern="1200" dirty="0" err="1"/>
            <a:t>reaches</a:t>
          </a:r>
          <a:r>
            <a:rPr lang="de-DE" sz="3600" b="0" i="0" kern="1200" dirty="0"/>
            <a:t> 99% </a:t>
          </a:r>
          <a:r>
            <a:rPr lang="de-DE" sz="3600" b="0" i="0" kern="1200" dirty="0" err="1"/>
            <a:t>Accuracy</a:t>
          </a:r>
          <a:r>
            <a:rPr lang="de-DE" sz="3600" b="0" i="0" kern="1200" dirty="0"/>
            <a:t> after 1 </a:t>
          </a:r>
          <a:r>
            <a:rPr lang="de-DE" sz="3600" b="0" i="0" kern="1200" dirty="0" err="1"/>
            <a:t>Epoch</a:t>
          </a:r>
          <a:endParaRPr lang="en-US" sz="3600" kern="1200" dirty="0"/>
        </a:p>
      </dsp:txBody>
      <dsp:txXfrm>
        <a:off x="66824" y="1558645"/>
        <a:ext cx="11023952" cy="1235252"/>
      </dsp:txXfrm>
    </dsp:sp>
    <dsp:sp modelId="{B3BDB4CB-01E4-453E-950B-20E28684F5CC}">
      <dsp:nvSpPr>
        <dsp:cNvPr id="0" name=""/>
        <dsp:cNvSpPr/>
      </dsp:nvSpPr>
      <dsp:spPr>
        <a:xfrm>
          <a:off x="0" y="2964402"/>
          <a:ext cx="11157600" cy="13689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0" i="0" kern="1200"/>
            <a:t>MiniLM reache 85% Accuracy after 20 Epochs (possibly could improve more)</a:t>
          </a:r>
          <a:endParaRPr lang="en-US" sz="3600" kern="1200"/>
        </a:p>
      </dsp:txBody>
      <dsp:txXfrm>
        <a:off x="66824" y="3031226"/>
        <a:ext cx="11023952" cy="1235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AA3DC-8674-4E87-BF22-DD242B82B839}">
      <dsp:nvSpPr>
        <dsp:cNvPr id="0" name=""/>
        <dsp:cNvSpPr/>
      </dsp:nvSpPr>
      <dsp:spPr>
        <a:xfrm>
          <a:off x="0" y="163331"/>
          <a:ext cx="11157600" cy="1240200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b="0" i="0" kern="1200"/>
            <a:t>Need for big computing power</a:t>
          </a:r>
          <a:endParaRPr lang="en-US" sz="5300" kern="1200"/>
        </a:p>
      </dsp:txBody>
      <dsp:txXfrm>
        <a:off x="60542" y="223873"/>
        <a:ext cx="11036516" cy="1119116"/>
      </dsp:txXfrm>
    </dsp:sp>
    <dsp:sp modelId="{64A55995-7270-4452-8B79-78043AE198C0}">
      <dsp:nvSpPr>
        <dsp:cNvPr id="0" name=""/>
        <dsp:cNvSpPr/>
      </dsp:nvSpPr>
      <dsp:spPr>
        <a:xfrm>
          <a:off x="0" y="1556171"/>
          <a:ext cx="11157600" cy="1240200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-115011"/>
                <a:satOff val="22679"/>
                <a:lumOff val="2767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shade val="50000"/>
                <a:hueOff val="-115011"/>
                <a:satOff val="22679"/>
                <a:lumOff val="2767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b="0" i="0" kern="1200"/>
            <a:t>Large amounts of new data needed</a:t>
          </a:r>
          <a:endParaRPr lang="en-US" sz="5300" kern="1200"/>
        </a:p>
      </dsp:txBody>
      <dsp:txXfrm>
        <a:off x="60542" y="1616713"/>
        <a:ext cx="11036516" cy="1119116"/>
      </dsp:txXfrm>
    </dsp:sp>
    <dsp:sp modelId="{8B688B02-5E09-4567-A4C4-7EAFB09BB200}">
      <dsp:nvSpPr>
        <dsp:cNvPr id="0" name=""/>
        <dsp:cNvSpPr/>
      </dsp:nvSpPr>
      <dsp:spPr>
        <a:xfrm>
          <a:off x="0" y="2949012"/>
          <a:ext cx="11157600" cy="1240200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-115011"/>
                <a:satOff val="22679"/>
                <a:lumOff val="2767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shade val="50000"/>
                <a:hueOff val="-115011"/>
                <a:satOff val="22679"/>
                <a:lumOff val="2767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b="0" i="0" kern="1200"/>
            <a:t>Modules are not very harmonic</a:t>
          </a:r>
          <a:endParaRPr lang="en-US" sz="5300" kern="1200"/>
        </a:p>
      </dsp:txBody>
      <dsp:txXfrm>
        <a:off x="60542" y="3009554"/>
        <a:ext cx="11036516" cy="1119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1C48-F54E-45E0-914E-6A41F40FEC5C}">
      <dsp:nvSpPr>
        <dsp:cNvPr id="0" name=""/>
        <dsp:cNvSpPr/>
      </dsp:nvSpPr>
      <dsp:spPr>
        <a:xfrm>
          <a:off x="0" y="540432"/>
          <a:ext cx="11157600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i="0" kern="1200" dirty="0" err="1"/>
            <a:t>Impressive</a:t>
          </a:r>
          <a:r>
            <a:rPr lang="de-DE" sz="3200" b="0" i="0" kern="1200" dirty="0"/>
            <a:t> </a:t>
          </a:r>
          <a:r>
            <a:rPr lang="de-DE" sz="3200" b="0" i="0" kern="1200" dirty="0" err="1"/>
            <a:t>results</a:t>
          </a:r>
          <a:r>
            <a:rPr lang="de-DE" sz="3200" b="0" i="0" kern="1200" dirty="0"/>
            <a:t> </a:t>
          </a:r>
          <a:r>
            <a:rPr lang="de-DE" sz="3200" b="0" i="0" kern="1200" dirty="0" err="1"/>
            <a:t>for</a:t>
          </a:r>
          <a:r>
            <a:rPr lang="de-DE" sz="3200" b="0" i="0" kern="1200" dirty="0"/>
            <a:t> </a:t>
          </a:r>
          <a:r>
            <a:rPr lang="de-DE" sz="3200" b="0" i="0" kern="1200" dirty="0" err="1"/>
            <a:t>complex</a:t>
          </a:r>
          <a:r>
            <a:rPr lang="de-DE" sz="3200" b="0" i="0" kern="1200" dirty="0"/>
            <a:t> </a:t>
          </a:r>
          <a:r>
            <a:rPr lang="de-DE" sz="3200" b="0" i="0" kern="1200" dirty="0" err="1"/>
            <a:t>text</a:t>
          </a:r>
          <a:r>
            <a:rPr lang="de-DE" sz="3200" b="0" i="0" kern="1200" dirty="0"/>
            <a:t> </a:t>
          </a:r>
          <a:r>
            <a:rPr lang="de-DE" sz="3200" b="0" i="0" kern="1200" dirty="0" err="1"/>
            <a:t>classification</a:t>
          </a:r>
          <a:r>
            <a:rPr lang="de-DE" sz="3200" b="0" i="0" kern="1200" dirty="0"/>
            <a:t> </a:t>
          </a:r>
          <a:r>
            <a:rPr lang="de-DE" sz="3200" b="0" i="0" kern="1200" dirty="0" err="1"/>
            <a:t>tasks</a:t>
          </a:r>
          <a:endParaRPr lang="en-US" sz="3200" kern="1200" dirty="0"/>
        </a:p>
      </dsp:txBody>
      <dsp:txXfrm>
        <a:off x="36553" y="576985"/>
        <a:ext cx="11084494" cy="675694"/>
      </dsp:txXfrm>
    </dsp:sp>
    <dsp:sp modelId="{218CB7B7-98F3-46E5-8BD3-79E1671782CE}">
      <dsp:nvSpPr>
        <dsp:cNvPr id="0" name=""/>
        <dsp:cNvSpPr/>
      </dsp:nvSpPr>
      <dsp:spPr>
        <a:xfrm>
          <a:off x="0" y="1381392"/>
          <a:ext cx="11157600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LoRa reaches very good results without Overfitting</a:t>
          </a:r>
        </a:p>
      </dsp:txBody>
      <dsp:txXfrm>
        <a:off x="36553" y="1417945"/>
        <a:ext cx="11084494" cy="675694"/>
      </dsp:txXfrm>
    </dsp:sp>
    <dsp:sp modelId="{B73B960F-1B79-4338-B1B5-76C482B2495E}">
      <dsp:nvSpPr>
        <dsp:cNvPr id="0" name=""/>
        <dsp:cNvSpPr/>
      </dsp:nvSpPr>
      <dsp:spPr>
        <a:xfrm>
          <a:off x="0" y="2222352"/>
          <a:ext cx="11157600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i="0" kern="1200" dirty="0"/>
            <a:t>Domain </a:t>
          </a:r>
          <a:r>
            <a:rPr lang="de-DE" sz="3200" b="0" i="0" kern="1200" dirty="0" err="1"/>
            <a:t>changes</a:t>
          </a:r>
          <a:r>
            <a:rPr lang="de-DE" sz="3200" b="0" i="0" kern="1200" dirty="0"/>
            <a:t> </a:t>
          </a:r>
          <a:r>
            <a:rPr lang="de-DE" sz="3200" b="0" i="0" kern="1200" dirty="0" err="1"/>
            <a:t>rapidly</a:t>
          </a:r>
          <a:r>
            <a:rPr lang="de-DE" sz="3200" b="0" i="0" kern="1200" dirty="0"/>
            <a:t> -&gt; Libraries not in </a:t>
          </a:r>
          <a:r>
            <a:rPr lang="de-DE" sz="3200" b="0" i="0" kern="1200" dirty="0" err="1"/>
            <a:t>sync</a:t>
          </a:r>
          <a:r>
            <a:rPr lang="de-DE" sz="3200" b="0" i="0" kern="1200" dirty="0"/>
            <a:t> / </a:t>
          </a:r>
          <a:r>
            <a:rPr lang="de-DE" sz="3200" b="0" i="0" kern="1200" dirty="0" err="1"/>
            <a:t>up</a:t>
          </a:r>
          <a:r>
            <a:rPr lang="de-DE" sz="3200" b="0" i="0" kern="1200" dirty="0"/>
            <a:t> to date</a:t>
          </a:r>
          <a:endParaRPr lang="en-US" sz="3200" kern="1200" dirty="0"/>
        </a:p>
      </dsp:txBody>
      <dsp:txXfrm>
        <a:off x="36553" y="2258905"/>
        <a:ext cx="11084494" cy="675694"/>
      </dsp:txXfrm>
    </dsp:sp>
    <dsp:sp modelId="{EFC178D3-1AC8-418A-867B-D4A494D07087}">
      <dsp:nvSpPr>
        <dsp:cNvPr id="0" name=""/>
        <dsp:cNvSpPr/>
      </dsp:nvSpPr>
      <dsp:spPr>
        <a:xfrm>
          <a:off x="0" y="3063312"/>
          <a:ext cx="11157600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i="0" kern="1200" dirty="0"/>
            <a:t>Projects </a:t>
          </a:r>
          <a:r>
            <a:rPr lang="de-DE" sz="3200" b="0" i="0" kern="1200" dirty="0" err="1"/>
            <a:t>scale</a:t>
          </a:r>
          <a:r>
            <a:rPr lang="de-DE" sz="3200" b="0" i="0" kern="1200" dirty="0"/>
            <a:t> </a:t>
          </a:r>
          <a:r>
            <a:rPr lang="de-DE" sz="3200" b="0" i="0" kern="1200" dirty="0" err="1"/>
            <a:t>based</a:t>
          </a:r>
          <a:r>
            <a:rPr lang="de-DE" sz="3200" b="0" i="0" kern="1200" dirty="0"/>
            <a:t> on </a:t>
          </a:r>
          <a:r>
            <a:rPr lang="de-DE" sz="3200" b="0" i="0" kern="1200" dirty="0" err="1"/>
            <a:t>compute</a:t>
          </a:r>
          <a:r>
            <a:rPr lang="de-DE" sz="3200" b="0" i="0" kern="1200" dirty="0"/>
            <a:t>/</a:t>
          </a:r>
          <a:r>
            <a:rPr lang="de-DE" sz="3200" b="0" i="0" kern="1200" dirty="0" err="1"/>
            <a:t>money</a:t>
          </a:r>
          <a:endParaRPr lang="en-US" sz="3200" kern="1200" dirty="0"/>
        </a:p>
      </dsp:txBody>
      <dsp:txXfrm>
        <a:off x="36553" y="3099865"/>
        <a:ext cx="11084494" cy="675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6148545B-6B05-824B-3E5A-3D38B82DD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>
            <a:extLst>
              <a:ext uri="{FF2B5EF4-FFF2-40B4-BE49-F238E27FC236}">
                <a16:creationId xmlns:a16="http://schemas.microsoft.com/office/drawing/2014/main" id="{1BBF814A-DE39-16EF-E4B9-5C634771D5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>
            <a:extLst>
              <a:ext uri="{FF2B5EF4-FFF2-40B4-BE49-F238E27FC236}">
                <a16:creationId xmlns:a16="http://schemas.microsoft.com/office/drawing/2014/main" id="{204EC141-601E-D8CC-56C4-4EAC189E48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0328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88E0F22A-5E7A-DF2A-5B67-ADE6D1F3B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>
            <a:extLst>
              <a:ext uri="{FF2B5EF4-FFF2-40B4-BE49-F238E27FC236}">
                <a16:creationId xmlns:a16="http://schemas.microsoft.com/office/drawing/2014/main" id="{26CF7B7D-0362-C18A-979F-09CC867EFC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>
            <a:extLst>
              <a:ext uri="{FF2B5EF4-FFF2-40B4-BE49-F238E27FC236}">
                <a16:creationId xmlns:a16="http://schemas.microsoft.com/office/drawing/2014/main" id="{B0D99301-3869-4FE9-53F5-89CF657E1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70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CE84C885-826B-CE8B-A615-F9E1B37DA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>
            <a:extLst>
              <a:ext uri="{FF2B5EF4-FFF2-40B4-BE49-F238E27FC236}">
                <a16:creationId xmlns:a16="http://schemas.microsoft.com/office/drawing/2014/main" id="{D292F4D1-EE71-4297-7F69-FC6D5EDF7A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>
            <a:extLst>
              <a:ext uri="{FF2B5EF4-FFF2-40B4-BE49-F238E27FC236}">
                <a16:creationId xmlns:a16="http://schemas.microsoft.com/office/drawing/2014/main" id="{867C7E47-79CF-D856-FEAD-FDDB0C8CB2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9451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D6ED6815-568D-526B-4322-7F06E66C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>
            <a:extLst>
              <a:ext uri="{FF2B5EF4-FFF2-40B4-BE49-F238E27FC236}">
                <a16:creationId xmlns:a16="http://schemas.microsoft.com/office/drawing/2014/main" id="{BBB596E6-510B-A17A-E61F-8F23149A7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>
            <a:extLst>
              <a:ext uri="{FF2B5EF4-FFF2-40B4-BE49-F238E27FC236}">
                <a16:creationId xmlns:a16="http://schemas.microsoft.com/office/drawing/2014/main" id="{656824AD-161E-1E0B-4F36-CE3364F9CA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91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472DC573-FB2F-62F7-BD45-539089FE4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>
            <a:extLst>
              <a:ext uri="{FF2B5EF4-FFF2-40B4-BE49-F238E27FC236}">
                <a16:creationId xmlns:a16="http://schemas.microsoft.com/office/drawing/2014/main" id="{9B99F792-4E8D-D644-9E1F-48EE7E15EC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>
            <a:extLst>
              <a:ext uri="{FF2B5EF4-FFF2-40B4-BE49-F238E27FC236}">
                <a16:creationId xmlns:a16="http://schemas.microsoft.com/office/drawing/2014/main" id="{3EBE881B-EBEA-AAB3-04B5-80EA655DC0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007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1F0E2619-C2EC-451C-743A-6464465E8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>
            <a:extLst>
              <a:ext uri="{FF2B5EF4-FFF2-40B4-BE49-F238E27FC236}">
                <a16:creationId xmlns:a16="http://schemas.microsoft.com/office/drawing/2014/main" id="{D1EC785B-70D4-8C69-37E1-B67A009E9A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>
            <a:extLst>
              <a:ext uri="{FF2B5EF4-FFF2-40B4-BE49-F238E27FC236}">
                <a16:creationId xmlns:a16="http://schemas.microsoft.com/office/drawing/2014/main" id="{749D3084-AF5E-7230-A328-64DAC98A94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060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FA578AF6-2918-075F-393D-7103C2323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>
            <a:extLst>
              <a:ext uri="{FF2B5EF4-FFF2-40B4-BE49-F238E27FC236}">
                <a16:creationId xmlns:a16="http://schemas.microsoft.com/office/drawing/2014/main" id="{7567AEF6-1EEF-D9A8-4270-3D519A574D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>
            <a:extLst>
              <a:ext uri="{FF2B5EF4-FFF2-40B4-BE49-F238E27FC236}">
                <a16:creationId xmlns:a16="http://schemas.microsoft.com/office/drawing/2014/main" id="{216608FD-5FD7-5288-95BA-1DBEAE7872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4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f6d62f627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31f6d62f62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1C9E7CD0-ABCE-4839-F1A0-344BB6334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>
            <a:extLst>
              <a:ext uri="{FF2B5EF4-FFF2-40B4-BE49-F238E27FC236}">
                <a16:creationId xmlns:a16="http://schemas.microsoft.com/office/drawing/2014/main" id="{C8CC391D-C8CF-B018-0063-5D831E64D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>
            <a:extLst>
              <a:ext uri="{FF2B5EF4-FFF2-40B4-BE49-F238E27FC236}">
                <a16:creationId xmlns:a16="http://schemas.microsoft.com/office/drawing/2014/main" id="{64386908-4668-F014-B1FC-A84C7510E4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17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D0C68E9D-4EAC-995C-9ED6-5E8F8E2EC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>
            <a:extLst>
              <a:ext uri="{FF2B5EF4-FFF2-40B4-BE49-F238E27FC236}">
                <a16:creationId xmlns:a16="http://schemas.microsoft.com/office/drawing/2014/main" id="{32C01203-9980-EF32-A1FE-BA782CF508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>
            <a:extLst>
              <a:ext uri="{FF2B5EF4-FFF2-40B4-BE49-F238E27FC236}">
                <a16:creationId xmlns:a16="http://schemas.microsoft.com/office/drawing/2014/main" id="{D50A7166-E395-38DA-C0C1-CBABB38A92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984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2014908" y="2320962"/>
            <a:ext cx="941832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Schoolbook"/>
              <a:buNone/>
            </a:pPr>
            <a:r>
              <a:rPr lang="de-DE" sz="6000"/>
              <a:t>LLM FINETUNING</a:t>
            </a:r>
            <a:endParaRPr sz="6000"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de-DE"/>
              <a:t>Konstantin Preußer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DistilBERT</a:t>
            </a:r>
            <a:endParaRPr dirty="0"/>
          </a:p>
        </p:txBody>
      </p:sp>
      <p:sp>
        <p:nvSpPr>
          <p:cNvPr id="140" name="Google Shape;140;p24"/>
          <p:cNvSpPr txBox="1"/>
          <p:nvPr/>
        </p:nvSpPr>
        <p:spPr>
          <a:xfrm>
            <a:off x="943300" y="1171367"/>
            <a:ext cx="40873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of</a:t>
            </a: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32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6096000" y="1158827"/>
            <a:ext cx="6227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of</a:t>
            </a: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64</a:t>
            </a:r>
            <a:endParaRPr dirty="0"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24" y="1587553"/>
            <a:ext cx="3897521" cy="22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655" y="3904036"/>
            <a:ext cx="3897521" cy="238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8189" y="3904036"/>
            <a:ext cx="3890090" cy="238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18182" y="1585732"/>
            <a:ext cx="3890090" cy="22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DistilBERT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LoRa</a:t>
            </a:r>
            <a:endParaRPr dirty="0"/>
          </a:p>
        </p:txBody>
      </p:sp>
      <p:sp>
        <p:nvSpPr>
          <p:cNvPr id="151" name="Google Shape;151;p25"/>
          <p:cNvSpPr txBox="1"/>
          <p:nvPr/>
        </p:nvSpPr>
        <p:spPr>
          <a:xfrm>
            <a:off x="280258" y="904875"/>
            <a:ext cx="4234591" cy="1200288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Size = 64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LoRa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 Parameters( r=16,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alpha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=32)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No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Overfitting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636FB5-1767-56B3-27D8-27F49724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58" y="2704211"/>
            <a:ext cx="5010199" cy="316159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6DA32B9-5934-3182-4FA9-226B38F83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770" y="805542"/>
            <a:ext cx="5909487" cy="60524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248D233E-F175-800B-DC58-92D923EBF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>
            <a:extLst>
              <a:ext uri="{FF2B5EF4-FFF2-40B4-BE49-F238E27FC236}">
                <a16:creationId xmlns:a16="http://schemas.microsoft.com/office/drawing/2014/main" id="{3F60CE68-C062-7F68-A31B-F5F4AD28B1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Comparison</a:t>
            </a:r>
            <a:endParaRPr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DAD039A-5E12-C865-FDF2-F5C18E75B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24351"/>
              </p:ext>
            </p:extLst>
          </p:nvPr>
        </p:nvGraphicFramePr>
        <p:xfrm>
          <a:off x="2032000" y="234729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590745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15294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Model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Accuracy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86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DistilBERT</a:t>
                      </a:r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c. Finetuning(16 Batch)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58.5%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3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DistilBERT</a:t>
                      </a:r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c. Finetuning(32 Batch)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58.7%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95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DistilBERT</a:t>
                      </a:r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c. Finetuning(64 Batch)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58.8%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51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DistilBERT</a:t>
                      </a:r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LoRa</a:t>
                      </a:r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(64 Batch)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54%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74271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939A6CB-A786-4960-8CE3-89DA8E77C078}"/>
              </a:ext>
            </a:extLst>
          </p:cNvPr>
          <p:cNvCxnSpPr>
            <a:cxnSpLocks/>
          </p:cNvCxnSpPr>
          <p:nvPr/>
        </p:nvCxnSpPr>
        <p:spPr>
          <a:xfrm flipH="1">
            <a:off x="6656832" y="3993387"/>
            <a:ext cx="5760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DA29CAC6-6120-3242-19F8-F1E862DB475B}"/>
              </a:ext>
            </a:extLst>
          </p:cNvPr>
          <p:cNvSpPr/>
          <p:nvPr/>
        </p:nvSpPr>
        <p:spPr>
          <a:xfrm>
            <a:off x="7232904" y="3965956"/>
            <a:ext cx="1545336" cy="70662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No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Overfitting</a:t>
            </a:r>
            <a:endParaRPr lang="es-E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E274DA4-14CD-8042-F08C-662375A09874}"/>
              </a:ext>
            </a:extLst>
          </p:cNvPr>
          <p:cNvSpPr/>
          <p:nvPr/>
        </p:nvSpPr>
        <p:spPr>
          <a:xfrm>
            <a:off x="7653528" y="1005840"/>
            <a:ext cx="2496312" cy="3456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/>
              <a:t>DB </a:t>
            </a:r>
            <a:r>
              <a:rPr lang="de-DE" dirty="0" err="1"/>
              <a:t>Pedia</a:t>
            </a:r>
            <a:r>
              <a:rPr lang="de-DE" dirty="0"/>
              <a:t> 14</a:t>
            </a:r>
            <a:endParaRPr dirty="0"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1261872" y="1828801"/>
            <a:ext cx="4343400" cy="16002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de-DE" dirty="0"/>
              <a:t>Text Classification</a:t>
            </a:r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de-DE" dirty="0"/>
              <a:t>14 </a:t>
            </a:r>
            <a:r>
              <a:rPr lang="de-DE" dirty="0" err="1"/>
              <a:t>Categories</a:t>
            </a:r>
            <a:endParaRPr lang="de-DE"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de-DE" dirty="0"/>
              <a:t>630k Samples (45k/Class)</a:t>
            </a:r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de-DE" dirty="0"/>
              <a:t>Train/Test-Split 8/1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DE79FA-63A6-7A1B-CE12-135B8DD67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5" y="5309366"/>
            <a:ext cx="10247335" cy="92684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985FFF0-0731-13A7-A7B1-38E5ABE28808}"/>
              </a:ext>
            </a:extLst>
          </p:cNvPr>
          <p:cNvSpPr txBox="1"/>
          <p:nvPr/>
        </p:nvSpPr>
        <p:spPr>
          <a:xfrm>
            <a:off x="7842462" y="1161288"/>
            <a:ext cx="3584448" cy="313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0. Company</a:t>
            </a:r>
          </a:p>
          <a:p>
            <a:r>
              <a:rPr lang="en-US" dirty="0">
                <a:solidFill>
                  <a:schemeClr val="tx1"/>
                </a:solidFill>
              </a:rPr>
              <a:t>1. Educational Institution</a:t>
            </a:r>
          </a:p>
          <a:p>
            <a:r>
              <a:rPr lang="en-US" dirty="0">
                <a:solidFill>
                  <a:schemeClr val="tx1"/>
                </a:solidFill>
              </a:rPr>
              <a:t>2. Artist</a:t>
            </a:r>
          </a:p>
          <a:p>
            <a:r>
              <a:rPr lang="en-US" dirty="0">
                <a:solidFill>
                  <a:schemeClr val="tx1"/>
                </a:solidFill>
              </a:rPr>
              <a:t>3. Athlete</a:t>
            </a:r>
          </a:p>
          <a:p>
            <a:r>
              <a:rPr lang="en-US" dirty="0">
                <a:solidFill>
                  <a:schemeClr val="tx1"/>
                </a:solidFill>
              </a:rPr>
              <a:t>4. Office Holder</a:t>
            </a:r>
          </a:p>
          <a:p>
            <a:r>
              <a:rPr lang="en-US" dirty="0">
                <a:solidFill>
                  <a:schemeClr val="tx1"/>
                </a:solidFill>
              </a:rPr>
              <a:t>5. Mean of Transportation</a:t>
            </a:r>
          </a:p>
          <a:p>
            <a:r>
              <a:rPr lang="en-US" dirty="0">
                <a:solidFill>
                  <a:schemeClr val="tx1"/>
                </a:solidFill>
              </a:rPr>
              <a:t>6. Building</a:t>
            </a:r>
          </a:p>
          <a:p>
            <a:r>
              <a:rPr lang="en-US" dirty="0">
                <a:solidFill>
                  <a:schemeClr val="tx1"/>
                </a:solidFill>
              </a:rPr>
              <a:t>7. Natural Place</a:t>
            </a:r>
          </a:p>
          <a:p>
            <a:r>
              <a:rPr lang="en-US" dirty="0">
                <a:solidFill>
                  <a:schemeClr val="tx1"/>
                </a:solidFill>
              </a:rPr>
              <a:t>8. Village</a:t>
            </a:r>
          </a:p>
          <a:p>
            <a:r>
              <a:rPr lang="en-US" dirty="0">
                <a:solidFill>
                  <a:schemeClr val="tx1"/>
                </a:solidFill>
              </a:rPr>
              <a:t>9. Animal</a:t>
            </a:r>
          </a:p>
          <a:p>
            <a:r>
              <a:rPr lang="en-US" dirty="0">
                <a:solidFill>
                  <a:schemeClr val="tx1"/>
                </a:solidFill>
              </a:rPr>
              <a:t>10. Plant</a:t>
            </a:r>
          </a:p>
          <a:p>
            <a:r>
              <a:rPr lang="en-US" dirty="0">
                <a:solidFill>
                  <a:schemeClr val="tx1"/>
                </a:solidFill>
              </a:rPr>
              <a:t>11. Album</a:t>
            </a:r>
          </a:p>
          <a:p>
            <a:r>
              <a:rPr lang="en-US" dirty="0">
                <a:solidFill>
                  <a:schemeClr val="tx1"/>
                </a:solidFill>
              </a:rPr>
              <a:t>12. Film</a:t>
            </a:r>
          </a:p>
          <a:p>
            <a:r>
              <a:rPr lang="en-US" dirty="0">
                <a:solidFill>
                  <a:schemeClr val="tx1"/>
                </a:solidFill>
              </a:rPr>
              <a:t>13. Written Work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44E4F867-4BEF-FEDB-C016-6CF39FDFB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>
            <a:extLst>
              <a:ext uri="{FF2B5EF4-FFF2-40B4-BE49-F238E27FC236}">
                <a16:creationId xmlns:a16="http://schemas.microsoft.com/office/drawing/2014/main" id="{C3FEC8A0-F165-C593-3598-843E7FF4A1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DistilBERT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LoRa</a:t>
            </a:r>
            <a:endParaRPr dirty="0"/>
          </a:p>
        </p:txBody>
      </p:sp>
      <p:sp>
        <p:nvSpPr>
          <p:cNvPr id="151" name="Google Shape;151;p25">
            <a:extLst>
              <a:ext uri="{FF2B5EF4-FFF2-40B4-BE49-F238E27FC236}">
                <a16:creationId xmlns:a16="http://schemas.microsoft.com/office/drawing/2014/main" id="{85E931BE-97C3-DBFA-41BC-08520CB70899}"/>
              </a:ext>
            </a:extLst>
          </p:cNvPr>
          <p:cNvSpPr txBox="1"/>
          <p:nvPr/>
        </p:nvSpPr>
        <p:spPr>
          <a:xfrm>
            <a:off x="280258" y="904875"/>
            <a:ext cx="4234591" cy="64629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Size = 64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LoRa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 Parameters( r=16,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alpha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=32)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A9C596-4A84-ABF9-863B-531FE6317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2787204"/>
            <a:ext cx="4920349" cy="313416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C1A8922-5E5E-A17D-88B3-10122EE7E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029" y="2787204"/>
            <a:ext cx="5016616" cy="31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6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F2C5287E-6BA6-3E20-ACA1-5CA7B831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4BD3835-4E3F-7A40-E959-A30F5474C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211" y="2824073"/>
            <a:ext cx="5062337" cy="309729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9B7F736-4312-4B6B-C8CA-5212847B3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11" y="2787204"/>
            <a:ext cx="4919837" cy="3111141"/>
          </a:xfrm>
          <a:prstGeom prst="rect">
            <a:avLst/>
          </a:prstGeom>
        </p:spPr>
      </p:pic>
      <p:sp>
        <p:nvSpPr>
          <p:cNvPr id="150" name="Google Shape;150;p25">
            <a:extLst>
              <a:ext uri="{FF2B5EF4-FFF2-40B4-BE49-F238E27FC236}">
                <a16:creationId xmlns:a16="http://schemas.microsoft.com/office/drawing/2014/main" id="{142BC491-1A8A-E231-7A0C-61C21B4F25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DistilBERT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LoRa</a:t>
            </a:r>
            <a:endParaRPr dirty="0"/>
          </a:p>
        </p:txBody>
      </p:sp>
      <p:sp>
        <p:nvSpPr>
          <p:cNvPr id="151" name="Google Shape;151;p25">
            <a:extLst>
              <a:ext uri="{FF2B5EF4-FFF2-40B4-BE49-F238E27FC236}">
                <a16:creationId xmlns:a16="http://schemas.microsoft.com/office/drawing/2014/main" id="{5491AB79-0024-BF35-EB31-D9C6EDFF9D32}"/>
              </a:ext>
            </a:extLst>
          </p:cNvPr>
          <p:cNvSpPr txBox="1"/>
          <p:nvPr/>
        </p:nvSpPr>
        <p:spPr>
          <a:xfrm>
            <a:off x="280258" y="904875"/>
            <a:ext cx="4234591" cy="64629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Size = 64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LoRa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 Parameters( r=16,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alpha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=32)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B01AE99-70EC-40CC-ABA3-45F4974891C4}"/>
              </a:ext>
            </a:extLst>
          </p:cNvPr>
          <p:cNvSpPr txBox="1"/>
          <p:nvPr/>
        </p:nvSpPr>
        <p:spPr>
          <a:xfrm>
            <a:off x="1087375" y="5605463"/>
            <a:ext cx="440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                 3 	       5                 7                  9                 11               13                15</a:t>
            </a:r>
            <a:endParaRPr lang="es-ES" sz="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0FE2CD7-1299-793B-5797-DA93FBB5D007}"/>
              </a:ext>
            </a:extLst>
          </p:cNvPr>
          <p:cNvSpPr txBox="1"/>
          <p:nvPr/>
        </p:nvSpPr>
        <p:spPr>
          <a:xfrm>
            <a:off x="6660999" y="5620745"/>
            <a:ext cx="440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                 3 	       5                 7                  9                 11               13                15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412143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69F55A56-A0EF-1635-4F13-140871F61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194378E-990E-C843-C5D6-8E5382073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211" y="2824073"/>
            <a:ext cx="5062337" cy="309729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D541D45-6E80-2B72-2C7C-28EDF2C6E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11" y="2787204"/>
            <a:ext cx="4919837" cy="3111141"/>
          </a:xfrm>
          <a:prstGeom prst="rect">
            <a:avLst/>
          </a:prstGeom>
        </p:spPr>
      </p:pic>
      <p:sp>
        <p:nvSpPr>
          <p:cNvPr id="150" name="Google Shape;150;p25">
            <a:extLst>
              <a:ext uri="{FF2B5EF4-FFF2-40B4-BE49-F238E27FC236}">
                <a16:creationId xmlns:a16="http://schemas.microsoft.com/office/drawing/2014/main" id="{4C7B3875-0154-1AAB-EC66-A78770100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DistilBERT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LoRa</a:t>
            </a:r>
            <a:endParaRPr dirty="0"/>
          </a:p>
        </p:txBody>
      </p:sp>
      <p:sp>
        <p:nvSpPr>
          <p:cNvPr id="151" name="Google Shape;151;p25">
            <a:extLst>
              <a:ext uri="{FF2B5EF4-FFF2-40B4-BE49-F238E27FC236}">
                <a16:creationId xmlns:a16="http://schemas.microsoft.com/office/drawing/2014/main" id="{647BDB4E-78C3-93A9-2CA1-5E33C5F40216}"/>
              </a:ext>
            </a:extLst>
          </p:cNvPr>
          <p:cNvSpPr txBox="1"/>
          <p:nvPr/>
        </p:nvSpPr>
        <p:spPr>
          <a:xfrm>
            <a:off x="280258" y="904875"/>
            <a:ext cx="4234591" cy="64629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Size = 64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LoRa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 Parameters( r=16,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alpha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=32)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54DD92D-32E6-E1EB-646F-329214D3FF24}"/>
              </a:ext>
            </a:extLst>
          </p:cNvPr>
          <p:cNvSpPr txBox="1"/>
          <p:nvPr/>
        </p:nvSpPr>
        <p:spPr>
          <a:xfrm>
            <a:off x="1087375" y="5605463"/>
            <a:ext cx="440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                 3 	       5                 7                  9                 11               13                15</a:t>
            </a:r>
            <a:endParaRPr lang="es-ES" sz="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047B476-C4CD-A343-D2C4-0F4B9CCAE29E}"/>
              </a:ext>
            </a:extLst>
          </p:cNvPr>
          <p:cNvSpPr txBox="1"/>
          <p:nvPr/>
        </p:nvSpPr>
        <p:spPr>
          <a:xfrm>
            <a:off x="6660999" y="5620745"/>
            <a:ext cx="440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                 3 	       5                 7                  9                 11               13                15</a:t>
            </a:r>
            <a:endParaRPr lang="es-ES" sz="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125986-9C4F-0DE0-C434-62C099209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287" y="626404"/>
            <a:ext cx="6018689" cy="62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0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25B72274-46A9-C3E5-A014-DBD1F172C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>
            <a:extLst>
              <a:ext uri="{FF2B5EF4-FFF2-40B4-BE49-F238E27FC236}">
                <a16:creationId xmlns:a16="http://schemas.microsoft.com/office/drawing/2014/main" id="{71A3C88E-6D11-F045-A641-C4E3441624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DistilBERT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LoRa</a:t>
            </a:r>
            <a:endParaRPr dirty="0"/>
          </a:p>
        </p:txBody>
      </p:sp>
      <p:sp>
        <p:nvSpPr>
          <p:cNvPr id="151" name="Google Shape;151;p25">
            <a:extLst>
              <a:ext uri="{FF2B5EF4-FFF2-40B4-BE49-F238E27FC236}">
                <a16:creationId xmlns:a16="http://schemas.microsoft.com/office/drawing/2014/main" id="{20F4C32D-4A5C-D8A7-54AE-1746B37C7A47}"/>
              </a:ext>
            </a:extLst>
          </p:cNvPr>
          <p:cNvSpPr txBox="1"/>
          <p:nvPr/>
        </p:nvSpPr>
        <p:spPr>
          <a:xfrm>
            <a:off x="280258" y="904875"/>
            <a:ext cx="4234591" cy="64629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Size = 64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LoRa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 Parameters( </a:t>
            </a:r>
            <a:r>
              <a:rPr lang="de-DE" sz="1800" b="1" dirty="0">
                <a:solidFill>
                  <a:srgbClr val="FFFF00"/>
                </a:solidFill>
                <a:latin typeface="Century Schoolbook"/>
                <a:sym typeface="Century Schoolbook"/>
              </a:rPr>
              <a:t>r=8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,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alpha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=32)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305FCFA-260D-B6CA-3F71-40E668A7AF5B}"/>
              </a:ext>
            </a:extLst>
          </p:cNvPr>
          <p:cNvSpPr txBox="1"/>
          <p:nvPr/>
        </p:nvSpPr>
        <p:spPr>
          <a:xfrm>
            <a:off x="1087375" y="5605463"/>
            <a:ext cx="440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                 3 	       5                 7                  9                 11               13                15</a:t>
            </a:r>
            <a:endParaRPr lang="es-ES" sz="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19130DC-A738-E5F4-ED80-D5DF7532A651}"/>
              </a:ext>
            </a:extLst>
          </p:cNvPr>
          <p:cNvSpPr txBox="1"/>
          <p:nvPr/>
        </p:nvSpPr>
        <p:spPr>
          <a:xfrm>
            <a:off x="6660999" y="5620745"/>
            <a:ext cx="440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                 3 	       5                 7                  9                 11               13                15</a:t>
            </a:r>
            <a:endParaRPr lang="es-ES" sz="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57564E-82A9-6427-153C-D252F8361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62" y="2740966"/>
            <a:ext cx="5290150" cy="318666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98F290C-1324-9575-E0DF-F9F107B53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176" y="2740966"/>
            <a:ext cx="5307891" cy="318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52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6C2425A2-5664-0482-E144-257A990F9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>
            <a:extLst>
              <a:ext uri="{FF2B5EF4-FFF2-40B4-BE49-F238E27FC236}">
                <a16:creationId xmlns:a16="http://schemas.microsoft.com/office/drawing/2014/main" id="{A06BDD74-7F5C-20AA-B463-63E28F46B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MiniLM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LoRa</a:t>
            </a:r>
            <a:endParaRPr dirty="0"/>
          </a:p>
        </p:txBody>
      </p:sp>
      <p:sp>
        <p:nvSpPr>
          <p:cNvPr id="151" name="Google Shape;151;p25">
            <a:extLst>
              <a:ext uri="{FF2B5EF4-FFF2-40B4-BE49-F238E27FC236}">
                <a16:creationId xmlns:a16="http://schemas.microsoft.com/office/drawing/2014/main" id="{FB7D88CE-ECB8-123C-4855-A29988DC2751}"/>
              </a:ext>
            </a:extLst>
          </p:cNvPr>
          <p:cNvSpPr txBox="1"/>
          <p:nvPr/>
        </p:nvSpPr>
        <p:spPr>
          <a:xfrm>
            <a:off x="280258" y="904875"/>
            <a:ext cx="4234591" cy="64629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Size = 64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LoRa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 Parameters( </a:t>
            </a:r>
            <a:r>
              <a:rPr lang="de-DE" sz="1800" b="1" dirty="0">
                <a:solidFill>
                  <a:schemeClr val="tx1"/>
                </a:solidFill>
                <a:latin typeface="Century Schoolbook"/>
                <a:sym typeface="Century Schoolbook"/>
              </a:rPr>
              <a:t>r=8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,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alpha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=32)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702FA2-865E-CD1C-F0CF-EDDDBD9B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511" y="2011415"/>
            <a:ext cx="5367651" cy="34003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AA788C-AF91-1DD6-5F2C-1E1BD223E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58" y="2011415"/>
            <a:ext cx="5580156" cy="33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4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A4E49338-09CC-C5F1-8D3A-63EED41F8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4603538-B4CC-5AB7-F17A-BF3E90B63201}"/>
              </a:ext>
            </a:extLst>
          </p:cNvPr>
          <p:cNvSpPr/>
          <p:nvPr/>
        </p:nvSpPr>
        <p:spPr>
          <a:xfrm>
            <a:off x="256032" y="1082123"/>
            <a:ext cx="4517136" cy="1965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0" name="Google Shape;150;p25">
            <a:extLst>
              <a:ext uri="{FF2B5EF4-FFF2-40B4-BE49-F238E27FC236}">
                <a16:creationId xmlns:a16="http://schemas.microsoft.com/office/drawing/2014/main" id="{71E921EA-BF1C-9128-9E09-0C52D4B3D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MiniLM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LoRa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D4BC9E-169F-D65C-1A6B-11F619193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928" y="795977"/>
            <a:ext cx="5910072" cy="606202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8FDF16E-E926-C977-E60F-BACC011BF811}"/>
              </a:ext>
            </a:extLst>
          </p:cNvPr>
          <p:cNvSpPr txBox="1"/>
          <p:nvPr/>
        </p:nvSpPr>
        <p:spPr>
          <a:xfrm>
            <a:off x="256032" y="1837944"/>
            <a:ext cx="433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Nationale </a:t>
            </a:r>
            <a:r>
              <a:rPr lang="en-US" dirty="0" err="1">
                <a:solidFill>
                  <a:schemeClr val="tx1"/>
                </a:solidFill>
              </a:rPr>
              <a:t>Regionale</a:t>
            </a:r>
            <a:r>
              <a:rPr lang="en-US" dirty="0">
                <a:solidFill>
                  <a:schemeClr val="tx1"/>
                </a:solidFill>
              </a:rPr>
              <a:t> Transport is a domestic airline based in Libreville Gabon. Its main base is Libreville International </a:t>
            </a:r>
            <a:r>
              <a:rPr lang="en-US" dirty="0" err="1">
                <a:solidFill>
                  <a:schemeClr val="tx1"/>
                </a:solidFill>
              </a:rPr>
              <a:t>Airport.The</a:t>
            </a:r>
            <a:r>
              <a:rPr lang="en-US" dirty="0">
                <a:solidFill>
                  <a:schemeClr val="tx1"/>
                </a:solidFill>
              </a:rPr>
              <a:t> airline is on the list of air carriers banned in the European Union.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D07E4B9-E30B-84F5-DA13-C7607EB01C32}"/>
              </a:ext>
            </a:extLst>
          </p:cNvPr>
          <p:cNvSpPr/>
          <p:nvPr/>
        </p:nvSpPr>
        <p:spPr>
          <a:xfrm>
            <a:off x="8138160" y="1481328"/>
            <a:ext cx="356616" cy="3566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1C0600-B540-89B8-D730-E69B7937E970}"/>
              </a:ext>
            </a:extLst>
          </p:cNvPr>
          <p:cNvSpPr txBox="1"/>
          <p:nvPr/>
        </p:nvSpPr>
        <p:spPr>
          <a:xfrm>
            <a:off x="256032" y="1124712"/>
            <a:ext cx="347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Predict</a:t>
            </a:r>
            <a:r>
              <a:rPr lang="de-DE" dirty="0">
                <a:solidFill>
                  <a:schemeClr val="tx1"/>
                </a:solidFill>
              </a:rPr>
              <a:t>: 5 (Mean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Transportation) Actual: 0 (Company)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3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sz="5900"/>
              <a:t>Table of Contents</a:t>
            </a:r>
          </a:p>
        </p:txBody>
      </p:sp>
      <p:graphicFrame>
        <p:nvGraphicFramePr>
          <p:cNvPr id="78" name="Google Shape;76;p15">
            <a:extLst>
              <a:ext uri="{FF2B5EF4-FFF2-40B4-BE49-F238E27FC236}">
                <a16:creationId xmlns:a16="http://schemas.microsoft.com/office/drawing/2014/main" id="{E36799A6-3A43-1D8D-B5D7-982710876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436564"/>
              </p:ext>
            </p:extLst>
          </p:nvPr>
        </p:nvGraphicFramePr>
        <p:xfrm>
          <a:off x="517200" y="1715900"/>
          <a:ext cx="11157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sz="5900" err="1"/>
              <a:t>Comparison</a:t>
            </a:r>
            <a:endParaRPr lang="de-DE" sz="5900"/>
          </a:p>
        </p:txBody>
      </p:sp>
      <p:graphicFrame>
        <p:nvGraphicFramePr>
          <p:cNvPr id="167" name="Google Shape;163;p27">
            <a:extLst>
              <a:ext uri="{FF2B5EF4-FFF2-40B4-BE49-F238E27FC236}">
                <a16:creationId xmlns:a16="http://schemas.microsoft.com/office/drawing/2014/main" id="{299A625F-519E-3730-8B6F-CBF286FBF4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057531"/>
              </p:ext>
            </p:extLst>
          </p:nvPr>
        </p:nvGraphicFramePr>
        <p:xfrm>
          <a:off x="517200" y="1715900"/>
          <a:ext cx="11157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sz="5900"/>
              <a:t>Limitations</a:t>
            </a:r>
          </a:p>
        </p:txBody>
      </p:sp>
      <p:graphicFrame>
        <p:nvGraphicFramePr>
          <p:cNvPr id="171" name="Google Shape;169;p28">
            <a:extLst>
              <a:ext uri="{FF2B5EF4-FFF2-40B4-BE49-F238E27FC236}">
                <a16:creationId xmlns:a16="http://schemas.microsoft.com/office/drawing/2014/main" id="{44170F83-1589-EA88-240B-7C87CFD52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91860"/>
              </p:ext>
            </p:extLst>
          </p:nvPr>
        </p:nvGraphicFramePr>
        <p:xfrm>
          <a:off x="517200" y="1715900"/>
          <a:ext cx="11157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sz="5900"/>
              <a:t>Conclusion</a:t>
            </a:r>
          </a:p>
        </p:txBody>
      </p:sp>
      <p:graphicFrame>
        <p:nvGraphicFramePr>
          <p:cNvPr id="177" name="Google Shape;175;p29">
            <a:extLst>
              <a:ext uri="{FF2B5EF4-FFF2-40B4-BE49-F238E27FC236}">
                <a16:creationId xmlns:a16="http://schemas.microsoft.com/office/drawing/2014/main" id="{A48519E0-4125-F09F-B0D4-6BA071585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38246"/>
              </p:ext>
            </p:extLst>
          </p:nvPr>
        </p:nvGraphicFramePr>
        <p:xfrm>
          <a:off x="517200" y="1715900"/>
          <a:ext cx="11157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261872" y="720762"/>
            <a:ext cx="9692640" cy="9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/>
              <a:t>Fine-Tuning</a:t>
            </a:r>
            <a:endParaRPr dirty="0"/>
          </a:p>
        </p:txBody>
      </p:sp>
      <p:pic>
        <p:nvPicPr>
          <p:cNvPr id="82" name="Google Shape;82;p16" descr="Ein Bild, das Text, Screenshot, Schrift, Diagramm enthält."/>
          <p:cNvPicPr preferRelativeResize="0"/>
          <p:nvPr/>
        </p:nvPicPr>
        <p:blipFill rotWithShape="1">
          <a:blip r:embed="rId3">
            <a:alphaModFix/>
          </a:blip>
          <a:srcRect b="22713"/>
          <a:stretch/>
        </p:blipFill>
        <p:spPr>
          <a:xfrm>
            <a:off x="6693031" y="3209226"/>
            <a:ext cx="4163945" cy="318084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880166" y="2227948"/>
            <a:ext cx="4522241" cy="55295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13950" cap="flat" cmpd="sng">
            <a:solidFill>
              <a:srgbClr val="2E2E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de-DE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Re-train / </a:t>
            </a:r>
            <a:r>
              <a:rPr lang="de-DE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Improve</a:t>
            </a:r>
            <a:r>
              <a:rPr lang="de-DE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Model </a:t>
            </a:r>
            <a:r>
              <a:rPr lang="de-DE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Weights</a:t>
            </a:r>
            <a:r>
              <a:rPr lang="de-DE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de-DE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</a:t>
            </a:r>
            <a:r>
              <a:rPr lang="de-DE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de-DE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specific</a:t>
            </a:r>
            <a:r>
              <a:rPr lang="de-DE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Tasks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3DB7EA-7532-B573-30B7-78BF37D7F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66" y="3187156"/>
            <a:ext cx="4522241" cy="3180845"/>
          </a:xfrm>
          <a:prstGeom prst="rect">
            <a:avLst/>
          </a:prstGeom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0F620040-F627-7F7D-0BA0-EABBB3ACF3FD}"/>
              </a:ext>
            </a:extLst>
          </p:cNvPr>
          <p:cNvSpPr txBox="1"/>
          <p:nvPr/>
        </p:nvSpPr>
        <p:spPr>
          <a:xfrm>
            <a:off x="6693031" y="2227948"/>
            <a:ext cx="4163945" cy="55295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13950" cap="flat" cmpd="sng">
            <a:solidFill>
              <a:srgbClr val="2E2E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de-DE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LoRa</a:t>
            </a:r>
            <a:r>
              <a:rPr lang="de-DE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/ </a:t>
            </a:r>
            <a:r>
              <a:rPr lang="de-DE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QLoRa</a:t>
            </a:r>
            <a:endParaRPr lang="de-DE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Models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726651" y="2096300"/>
            <a:ext cx="5636442" cy="6465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 &lt; Memory / 12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-&gt; 24GB Memory -&gt; Model less than 2GB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4" name="Google Shape;104;p19" descr="Ein Bild, das Text, Screenshot, Diagramm, Plan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 l="48198"/>
          <a:stretch/>
        </p:blipFill>
        <p:spPr>
          <a:xfrm>
            <a:off x="7352919" y="2818087"/>
            <a:ext cx="3749429" cy="32272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B6C5FFC-D397-A3C1-9027-222D2C198933}"/>
              </a:ext>
            </a:extLst>
          </p:cNvPr>
          <p:cNvSpPr txBox="1"/>
          <p:nvPr/>
        </p:nvSpPr>
        <p:spPr>
          <a:xfrm>
            <a:off x="726651" y="3415009"/>
            <a:ext cx="5636442" cy="1400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700" dirty="0" err="1">
                <a:solidFill>
                  <a:schemeClr val="tx1"/>
                </a:solidFill>
              </a:rPr>
              <a:t>DistilBERT</a:t>
            </a:r>
            <a:br>
              <a:rPr lang="de-DE" sz="1700" dirty="0">
                <a:solidFill>
                  <a:schemeClr val="tx1"/>
                </a:solidFill>
              </a:rPr>
            </a:br>
            <a:r>
              <a:rPr lang="de-DE" sz="1700" dirty="0">
                <a:solidFill>
                  <a:schemeClr val="tx1"/>
                </a:solidFill>
              </a:rPr>
              <a:t>    - 66M </a:t>
            </a:r>
            <a:r>
              <a:rPr lang="de-DE" sz="1700" dirty="0" err="1">
                <a:solidFill>
                  <a:schemeClr val="tx1"/>
                </a:solidFill>
              </a:rPr>
              <a:t>Params</a:t>
            </a:r>
            <a:r>
              <a:rPr lang="de-DE" sz="1700" dirty="0">
                <a:solidFill>
                  <a:schemeClr val="tx1"/>
                </a:solidFill>
              </a:rPr>
              <a:t> (750 MB)</a:t>
            </a:r>
          </a:p>
          <a:p>
            <a:endParaRPr lang="de-DE" sz="1700" dirty="0">
              <a:solidFill>
                <a:schemeClr val="tx1"/>
              </a:solidFill>
            </a:endParaRPr>
          </a:p>
          <a:p>
            <a:r>
              <a:rPr lang="de-DE" sz="1700" dirty="0" err="1">
                <a:solidFill>
                  <a:schemeClr val="tx1"/>
                </a:solidFill>
              </a:rPr>
              <a:t>MiniLM</a:t>
            </a:r>
            <a:r>
              <a:rPr lang="de-DE" sz="1700" dirty="0">
                <a:solidFill>
                  <a:schemeClr val="tx1"/>
                </a:solidFill>
              </a:rPr>
              <a:t> </a:t>
            </a:r>
            <a:br>
              <a:rPr lang="de-DE" sz="1700" dirty="0">
                <a:solidFill>
                  <a:schemeClr val="tx1"/>
                </a:solidFill>
              </a:rPr>
            </a:br>
            <a:r>
              <a:rPr lang="de-DE" sz="1700" dirty="0">
                <a:solidFill>
                  <a:schemeClr val="tx1"/>
                </a:solidFill>
              </a:rPr>
              <a:t>    - 22M </a:t>
            </a:r>
            <a:r>
              <a:rPr lang="de-DE" sz="1700" dirty="0" err="1">
                <a:solidFill>
                  <a:schemeClr val="tx1"/>
                </a:solidFill>
              </a:rPr>
              <a:t>Params</a:t>
            </a:r>
            <a:r>
              <a:rPr lang="de-DE" sz="1700" dirty="0">
                <a:solidFill>
                  <a:schemeClr val="tx1"/>
                </a:solidFill>
              </a:rPr>
              <a:t> (100 MB)</a:t>
            </a:r>
            <a:endParaRPr lang="es-ES" sz="1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Code</a:t>
            </a:r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1D12B05-BBDC-DCFD-5EE1-BCB32F288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22" y="4399861"/>
            <a:ext cx="9221487" cy="4667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7BCD602-4168-16CB-E57A-C141D775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22" y="2918685"/>
            <a:ext cx="5220429" cy="60015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51F90A31-50E3-96F9-4C5C-92EB0ED3AB95}"/>
              </a:ext>
            </a:extLst>
          </p:cNvPr>
          <p:cNvSpPr txBox="1"/>
          <p:nvPr/>
        </p:nvSpPr>
        <p:spPr>
          <a:xfrm>
            <a:off x="331870" y="2466588"/>
            <a:ext cx="5502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Import Dataset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Huggingface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360BEC-10E1-4219-E92F-0A100EACB076}"/>
              </a:ext>
            </a:extLst>
          </p:cNvPr>
          <p:cNvSpPr txBox="1"/>
          <p:nvPr/>
        </p:nvSpPr>
        <p:spPr>
          <a:xfrm>
            <a:off x="405022" y="3939316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Load Model and </a:t>
            </a:r>
            <a:r>
              <a:rPr lang="de-DE" dirty="0" err="1">
                <a:solidFill>
                  <a:schemeClr val="tx1"/>
                </a:solidFill>
              </a:rPr>
              <a:t>Tokenizer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Transformers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DCADE6C-3922-9D8F-4B31-21F699C3A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>
            <a:extLst>
              <a:ext uri="{FF2B5EF4-FFF2-40B4-BE49-F238E27FC236}">
                <a16:creationId xmlns:a16="http://schemas.microsoft.com/office/drawing/2014/main" id="{BBDA9B7E-78AD-59E2-E2D0-D535C6DF6A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Code</a:t>
            </a: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88837C-09BC-3C02-BF95-2F3BB5AA2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28" y="2393320"/>
            <a:ext cx="5182323" cy="71447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13F449F-5649-3A0B-D3D9-0901647C1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28" y="3809793"/>
            <a:ext cx="5144218" cy="181000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10128F4-AAB2-CC30-F0F1-324E018510E5}"/>
              </a:ext>
            </a:extLst>
          </p:cNvPr>
          <p:cNvSpPr txBox="1"/>
          <p:nvPr/>
        </p:nvSpPr>
        <p:spPr>
          <a:xfrm>
            <a:off x="340614" y="1985808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Add </a:t>
            </a:r>
            <a:r>
              <a:rPr lang="de-DE" dirty="0" err="1">
                <a:solidFill>
                  <a:schemeClr val="tx1"/>
                </a:solidFill>
              </a:rPr>
              <a:t>LoRa</a:t>
            </a:r>
            <a:r>
              <a:rPr lang="de-DE" dirty="0">
                <a:solidFill>
                  <a:schemeClr val="tx1"/>
                </a:solidFill>
              </a:rPr>
              <a:t> to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Model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PEFT-Library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709139E-89FE-73AA-4F53-C0362E6719D5}"/>
              </a:ext>
            </a:extLst>
          </p:cNvPr>
          <p:cNvSpPr txBox="1"/>
          <p:nvPr/>
        </p:nvSpPr>
        <p:spPr>
          <a:xfrm>
            <a:off x="340614" y="3345402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Freeze Model and </a:t>
            </a:r>
            <a:r>
              <a:rPr lang="de-DE" dirty="0" err="1">
                <a:solidFill>
                  <a:schemeClr val="tx1"/>
                </a:solidFill>
              </a:rPr>
              <a:t>Unfreeze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Trainable</a:t>
            </a:r>
            <a:r>
              <a:rPr lang="de-DE" dirty="0">
                <a:solidFill>
                  <a:schemeClr val="tx1"/>
                </a:solidFill>
              </a:rPr>
              <a:t> Parameters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0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CD12018C-CBC9-14A0-F016-ACF445DBC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>
            <a:extLst>
              <a:ext uri="{FF2B5EF4-FFF2-40B4-BE49-F238E27FC236}">
                <a16:creationId xmlns:a16="http://schemas.microsoft.com/office/drawing/2014/main" id="{65CC8B8F-3C36-8B31-D1E6-125DF2752D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Code</a:t>
            </a:r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A47007-EDFC-1CFC-CB28-E19E6396C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56" y="5061364"/>
            <a:ext cx="5087559" cy="14308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0F23830-C07F-8BF3-649C-078F9FC05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718" y="2110976"/>
            <a:ext cx="3812544" cy="204853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8072BA1-30AD-E45E-A850-C2286EF48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55" y="2110976"/>
            <a:ext cx="5087559" cy="20485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F030F03-8F8D-6DA8-086C-BAD60EDC33C6}"/>
              </a:ext>
            </a:extLst>
          </p:cNvPr>
          <p:cNvSpPr txBox="1"/>
          <p:nvPr/>
        </p:nvSpPr>
        <p:spPr>
          <a:xfrm>
            <a:off x="6759702" y="1691322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Define</a:t>
            </a:r>
            <a:r>
              <a:rPr lang="de-DE" dirty="0">
                <a:solidFill>
                  <a:schemeClr val="tx1"/>
                </a:solidFill>
              </a:rPr>
              <a:t> Training Arguments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E7F5250-99EF-35CC-3EE9-4B559AB0EA48}"/>
              </a:ext>
            </a:extLst>
          </p:cNvPr>
          <p:cNvSpPr txBox="1"/>
          <p:nvPr/>
        </p:nvSpPr>
        <p:spPr>
          <a:xfrm>
            <a:off x="424486" y="1680585"/>
            <a:ext cx="6428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Define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Compute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Metrics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CF06B23-5371-B1F9-B7F4-3450A984210E}"/>
              </a:ext>
            </a:extLst>
          </p:cNvPr>
          <p:cNvSpPr txBox="1"/>
          <p:nvPr/>
        </p:nvSpPr>
        <p:spPr>
          <a:xfrm>
            <a:off x="424486" y="4705013"/>
            <a:ext cx="6428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Build</a:t>
            </a:r>
            <a:r>
              <a:rPr lang="de-DE" dirty="0">
                <a:solidFill>
                  <a:schemeClr val="tx1"/>
                </a:solidFill>
              </a:rPr>
              <a:t> Trainer and Run Training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960120" y="582767"/>
            <a:ext cx="4954920" cy="160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GoEmotion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960120" y="2617180"/>
            <a:ext cx="3998379" cy="2124502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indent="-182880">
              <a:lnSpc>
                <a:spcPct val="100000"/>
              </a:lnSpc>
              <a:spcBef>
                <a:spcPts val="1200"/>
              </a:spcBef>
            </a:pPr>
            <a:r>
              <a:rPr lang="de-DE" dirty="0"/>
              <a:t>Text Classification</a:t>
            </a:r>
          </a:p>
          <a:p>
            <a:pPr marL="182880" indent="-182880">
              <a:lnSpc>
                <a:spcPct val="100000"/>
              </a:lnSpc>
              <a:spcBef>
                <a:spcPts val="1200"/>
              </a:spcBef>
            </a:pPr>
            <a:r>
              <a:rPr lang="de-DE" dirty="0"/>
              <a:t>27 (+1) </a:t>
            </a:r>
            <a:r>
              <a:rPr lang="de-DE" dirty="0" err="1"/>
              <a:t>emotions</a:t>
            </a:r>
            <a:endParaRPr lang="de-DE" dirty="0"/>
          </a:p>
          <a:p>
            <a:pPr marL="18288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●"/>
            </a:pPr>
            <a:r>
              <a:rPr lang="de-DE" dirty="0"/>
              <a:t>58k </a:t>
            </a:r>
            <a:r>
              <a:rPr lang="de-DE" dirty="0" err="1"/>
              <a:t>curated</a:t>
            </a:r>
            <a:r>
              <a:rPr lang="de-DE" dirty="0"/>
              <a:t> </a:t>
            </a:r>
            <a:r>
              <a:rPr lang="de-DE" dirty="0" err="1"/>
              <a:t>comments</a:t>
            </a:r>
            <a:endParaRPr lang="de-DE" dirty="0"/>
          </a:p>
          <a:p>
            <a:pPr marL="18288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●"/>
            </a:pPr>
            <a:r>
              <a:rPr lang="de-DE" dirty="0"/>
              <a:t>80/10/10 Split</a:t>
            </a:r>
            <a:endParaRPr dirty="0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6692" y="1170251"/>
            <a:ext cx="5682392" cy="225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8905" y="3856464"/>
            <a:ext cx="5617966" cy="195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 descr="Ein Bild, das Screenshot, Rechteck, Farbigkeit, Quadrat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2746" y="18288"/>
            <a:ext cx="6358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DistilBERT</a:t>
            </a:r>
            <a:endParaRPr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771" y="2286000"/>
            <a:ext cx="3475866" cy="203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0771" y="4572000"/>
            <a:ext cx="3475866" cy="203178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280258" y="904875"/>
            <a:ext cx="423459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16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Finetuning last 2 Layers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Test accuracy = 58%</a:t>
            </a:r>
            <a:endParaRPr/>
          </a:p>
        </p:txBody>
      </p:sp>
      <p:cxnSp>
        <p:nvCxnSpPr>
          <p:cNvPr id="132" name="Google Shape;132;p23"/>
          <p:cNvCxnSpPr>
            <a:stCxn id="133" idx="1"/>
          </p:cNvCxnSpPr>
          <p:nvPr/>
        </p:nvCxnSpPr>
        <p:spPr>
          <a:xfrm rot="10800000">
            <a:off x="6803161" y="1270884"/>
            <a:ext cx="1335000" cy="2469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" name="Google Shape;134;p23"/>
          <p:cNvSpPr/>
          <p:nvPr/>
        </p:nvSpPr>
        <p:spPr>
          <a:xfrm>
            <a:off x="6437376" y="1188720"/>
            <a:ext cx="365760" cy="374904"/>
          </a:xfrm>
          <a:prstGeom prst="rect">
            <a:avLst/>
          </a:prstGeom>
          <a:noFill/>
          <a:ln w="139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8138161" y="338087"/>
            <a:ext cx="3229762" cy="2359394"/>
          </a:xfrm>
          <a:prstGeom prst="rect">
            <a:avLst/>
          </a:prstGeom>
          <a:solidFill>
            <a:schemeClr val="lt1"/>
          </a:solidFill>
          <a:ln w="13950" cap="flat" cmpd="sng">
            <a:solidFill>
              <a:srgbClr val="2E2E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i="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Annoyance / Acceptance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de-DE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Yep, you can go around crashing into things and run people over and completely get away with it.</a:t>
            </a:r>
            <a:r>
              <a:rPr lang="de-DE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Breitbild</PresentationFormat>
  <Paragraphs>116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Century Schoolbook</vt:lpstr>
      <vt:lpstr>Roboto Slab</vt:lpstr>
      <vt:lpstr>Arial</vt:lpstr>
      <vt:lpstr>Roboto</vt:lpstr>
      <vt:lpstr>Arimo</vt:lpstr>
      <vt:lpstr>Consolas</vt:lpstr>
      <vt:lpstr>Marina</vt:lpstr>
      <vt:lpstr>LLM FINETUNING</vt:lpstr>
      <vt:lpstr>Table of Contents</vt:lpstr>
      <vt:lpstr>Fine-Tuning</vt:lpstr>
      <vt:lpstr>Models</vt:lpstr>
      <vt:lpstr>Code</vt:lpstr>
      <vt:lpstr>Code</vt:lpstr>
      <vt:lpstr>Code</vt:lpstr>
      <vt:lpstr>GoEmotion</vt:lpstr>
      <vt:lpstr>Results DistilBERT</vt:lpstr>
      <vt:lpstr>Results DistilBERT</vt:lpstr>
      <vt:lpstr>Results DistilBERT with LoRa</vt:lpstr>
      <vt:lpstr>Comparison</vt:lpstr>
      <vt:lpstr>DB Pedia 14</vt:lpstr>
      <vt:lpstr>Results DistilBERT with LoRa</vt:lpstr>
      <vt:lpstr>Results DistilBERT with LoRa</vt:lpstr>
      <vt:lpstr>Results DistilBERT with LoRa</vt:lpstr>
      <vt:lpstr>Results DistilBERT with LoRa</vt:lpstr>
      <vt:lpstr>MiniLM with LoRa</vt:lpstr>
      <vt:lpstr>MiniLM with LoRa</vt:lpstr>
      <vt:lpstr>Comparison</vt:lpstr>
      <vt:lpstr>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Konstantin Preußer</dc:creator>
  <cp:lastModifiedBy>Konstantin Preußer</cp:lastModifiedBy>
  <cp:revision>27</cp:revision>
  <dcterms:modified xsi:type="dcterms:W3CDTF">2024-12-17T15:21:12Z</dcterms:modified>
</cp:coreProperties>
</file>