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7" r:id="rId3"/>
    <p:sldMasterId id="2147483719" r:id="rId4"/>
  </p:sldMasterIdLst>
  <p:sldIdLst>
    <p:sldId id="256" r:id="rId5"/>
    <p:sldId id="277" r:id="rId6"/>
    <p:sldId id="257" r:id="rId7"/>
    <p:sldId id="270" r:id="rId8"/>
    <p:sldId id="272" r:id="rId9"/>
    <p:sldId id="273" r:id="rId10"/>
    <p:sldId id="274" r:id="rId11"/>
    <p:sldId id="258" r:id="rId12"/>
    <p:sldId id="259" r:id="rId13"/>
    <p:sldId id="260" r:id="rId14"/>
    <p:sldId id="261" r:id="rId15"/>
    <p:sldId id="262" r:id="rId16"/>
    <p:sldId id="266" r:id="rId17"/>
    <p:sldId id="267" r:id="rId18"/>
    <p:sldId id="263" r:id="rId19"/>
    <p:sldId id="268" r:id="rId20"/>
    <p:sldId id="269" r:id="rId21"/>
    <p:sldId id="264" r:id="rId22"/>
    <p:sldId id="275" r:id="rId23"/>
    <p:sldId id="271" r:id="rId24"/>
    <p:sldId id="276" r:id="rId25"/>
    <p:sldId id="265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472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1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1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1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999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64664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670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5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8445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0420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9207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5201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49154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56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11430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5101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1522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29565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03209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50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6466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40240" y="-3867699"/>
            <a:ext cx="13386573" cy="9161505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8514314" y="4052934"/>
            <a:ext cx="5227335" cy="42851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462467" y="1088432"/>
            <a:ext cx="9299600" cy="31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462467" y="4608333"/>
            <a:ext cx="6510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413180" y="4823208"/>
            <a:ext cx="1931765" cy="2985072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837797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960000" y="2772433"/>
            <a:ext cx="74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367633"/>
            <a:ext cx="22700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266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960000" y="4336500"/>
            <a:ext cx="7464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718941" y="-2290633"/>
            <a:ext cx="5862924" cy="5562209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29616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3" name="Google Shape;143;p4"/>
          <p:cNvGrpSpPr/>
          <p:nvPr/>
        </p:nvGrpSpPr>
        <p:grpSpPr>
          <a:xfrm>
            <a:off x="9820200" y="-1530399"/>
            <a:ext cx="4977499" cy="8716005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40989" y="4906947"/>
            <a:ext cx="788921" cy="3013693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693530" y="-764219"/>
            <a:ext cx="2003055" cy="3742456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795864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666653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240506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6666544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2405067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10105485" y="-1187199"/>
            <a:ext cx="3864367" cy="4043933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818560" y="4924808"/>
            <a:ext cx="2730743" cy="2985072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67"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3136700" y="-536091"/>
            <a:ext cx="7076687" cy="3251140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9060134" y="4126951"/>
            <a:ext cx="6078623" cy="3251140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64120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62246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2173268" y="-1517741"/>
            <a:ext cx="5046919" cy="4057495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10808372" y="-1125883"/>
            <a:ext cx="2388176" cy="3690444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998666" y="4243405"/>
            <a:ext cx="6078623" cy="4475817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077179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950967" y="1547700"/>
            <a:ext cx="10281200" cy="4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11912900" y="5257917"/>
            <a:ext cx="585600" cy="585467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7308792" y="-4156819"/>
            <a:ext cx="7939112" cy="8190345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671354" y="5315905"/>
            <a:ext cx="6999145" cy="3989632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903997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950967" y="2830133"/>
            <a:ext cx="97300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8634415" y="-2055497"/>
            <a:ext cx="3444480" cy="3212913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46567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960000" y="1226333"/>
            <a:ext cx="4193600" cy="18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960000" y="3504467"/>
            <a:ext cx="41936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5514400" y="719333"/>
            <a:ext cx="5726800" cy="54256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3191286" y="-2180717"/>
            <a:ext cx="6280553" cy="7126207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8959881" y="3864417"/>
            <a:ext cx="5227335" cy="42851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2604233" y="6421935"/>
            <a:ext cx="6078623" cy="1788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6377930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896000" cy="124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0129967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355300"/>
            <a:ext cx="8768000" cy="1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8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950967" y="41578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1186538" y="5444181"/>
            <a:ext cx="5969409" cy="3115248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3484556" y="-3843213"/>
            <a:ext cx="10885891" cy="8457945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0102414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3744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960000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5822267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960000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5822267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582226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582226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960000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5822264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960000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5822264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1078563" y="3615287"/>
            <a:ext cx="2797268" cy="4412663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8627833" y="-2313573"/>
            <a:ext cx="5676000" cy="5562209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51850" y="305601"/>
            <a:ext cx="2521857" cy="1788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8041356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950967" y="4465667"/>
            <a:ext cx="892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950967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0658459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6623567" y="6575617"/>
            <a:ext cx="585600" cy="585467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902140" y="-4927546"/>
            <a:ext cx="9756963" cy="9311063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3232322" y="2765529"/>
            <a:ext cx="8366591" cy="8343671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246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00606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10413690" y="-829510"/>
            <a:ext cx="3450389" cy="3634555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8614159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902200" y="-150326"/>
            <a:ext cx="6240893" cy="7913593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8856401" y="-554267"/>
            <a:ext cx="6078623" cy="2516100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133766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7206633" y="2961491"/>
            <a:ext cx="5684000" cy="48232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900000" y="4016256"/>
            <a:ext cx="4934781" cy="4460229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7905201" y="-332892"/>
            <a:ext cx="7584220" cy="4658435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22531780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6508008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960000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128439" y="6518085"/>
            <a:ext cx="2120544" cy="117500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9178268" y="1847634"/>
            <a:ext cx="5370905" cy="7044740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6130675" y="-2265383"/>
            <a:ext cx="7439725" cy="4271232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33443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960000" y="2087900"/>
            <a:ext cx="37320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960000" y="3102333"/>
            <a:ext cx="3732000" cy="1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2164980" y="3333010"/>
            <a:ext cx="6825607" cy="5831853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9699747" y="-1423266"/>
            <a:ext cx="5227335" cy="42851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195924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60380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5" name="Google Shape;845;p21"/>
          <p:cNvGrpSpPr/>
          <p:nvPr/>
        </p:nvGrpSpPr>
        <p:grpSpPr>
          <a:xfrm>
            <a:off x="9129325" y="-1842923"/>
            <a:ext cx="5640793" cy="5640793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2642036" y="2566253"/>
            <a:ext cx="8254963" cy="8254963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9500919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6110029" y="3244627"/>
            <a:ext cx="6696047" cy="635259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5721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6998700" y="1519400"/>
            <a:ext cx="423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1218438" y="-3113463"/>
            <a:ext cx="6696215" cy="6353085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98998" y="4396121"/>
            <a:ext cx="807739" cy="3223713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4780641" y="-1942413"/>
            <a:ext cx="4908620" cy="3679500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0411224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950967" y="2722033"/>
            <a:ext cx="743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950967" y="4488867"/>
            <a:ext cx="7438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950967" y="2239200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950967" y="4054067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8318829" y="1377027"/>
            <a:ext cx="6696047" cy="635259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910467" y="1177267"/>
            <a:ext cx="3255933" cy="24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8060934" y="317301"/>
            <a:ext cx="6078623" cy="1788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525000" y="5234517"/>
            <a:ext cx="6078623" cy="2023716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2280106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9412738" y="-2849077"/>
            <a:ext cx="5590343" cy="6078623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960000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4779312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8598633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960000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4779311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8598629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8090101" y="3728833"/>
            <a:ext cx="5341684" cy="6361536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313821" y="5104739"/>
            <a:ext cx="6999145" cy="3989632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687417" y="-1063994"/>
            <a:ext cx="1911223" cy="3446377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0116531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960000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4779312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8598633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960000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4779311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8598629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9600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47793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85986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1237387" y="5234517"/>
            <a:ext cx="3777809" cy="2023716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8533501" y="-2339265"/>
            <a:ext cx="5585599" cy="4087832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6661034" y="240835"/>
            <a:ext cx="6078623" cy="1788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5534716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180501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2406333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6982869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2406333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6982869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2406333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6982867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2406333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6982867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3869370" y="1695853"/>
            <a:ext cx="8254963" cy="8254963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7533564" y="-1381966"/>
            <a:ext cx="8254963" cy="9153516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5311984" y="6577567"/>
            <a:ext cx="890555" cy="5856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88503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960000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4626496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960000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4626496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8293001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8293001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960000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4626497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960000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4626497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8293003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8293003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8137134" y="-2313573"/>
            <a:ext cx="6166700" cy="5562209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452134" y="5600434"/>
            <a:ext cx="7158467" cy="248499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3775086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3144600" y="88665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3144600" y="17097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3144600" y="2702992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3144600" y="352741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3144600" y="4520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3144600" y="5346372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9001600" y="3527400"/>
            <a:ext cx="3900000" cy="39272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11146600" y="-301400"/>
            <a:ext cx="585600" cy="585467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1204333" y="6450801"/>
            <a:ext cx="6078623" cy="1788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65903564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543051" y="9137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543000" y="2937700"/>
            <a:ext cx="5930800" cy="13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543000" y="2400100"/>
            <a:ext cx="5930800" cy="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543067" y="4381933"/>
            <a:ext cx="709360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388780" y="-659759"/>
            <a:ext cx="1931765" cy="2985072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3546284" y="5700533"/>
            <a:ext cx="6602745" cy="3989632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637139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830987" y="5234517"/>
            <a:ext cx="3777809" cy="2023716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8431901" y="-2237665"/>
            <a:ext cx="5585599" cy="4087832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23239097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1104397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9022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0533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893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841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0052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680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981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49376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35920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8837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71624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51006D47-BD80-930C-55CA-B461152E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000" y="274172"/>
            <a:ext cx="7253323" cy="1839686"/>
          </a:xfrm>
        </p:spPr>
        <p:txBody>
          <a:bodyPr/>
          <a:lstStyle/>
          <a:p>
            <a:pPr algn="ctr"/>
            <a:r>
              <a:rPr lang="en-US" sz="3600" dirty="0"/>
              <a:t>Advanced </a:t>
            </a:r>
            <a:br>
              <a:rPr lang="en-US" sz="3600" dirty="0"/>
            </a:br>
            <a:r>
              <a:rPr lang="en-US" sz="3600" dirty="0"/>
              <a:t>Programming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FBBA7D5-621D-458C-9AE1-1B9797D2E27D}"/>
              </a:ext>
            </a:extLst>
          </p:cNvPr>
          <p:cNvSpPr txBox="1">
            <a:spLocks/>
          </p:cNvSpPr>
          <p:nvPr/>
        </p:nvSpPr>
        <p:spPr>
          <a:xfrm>
            <a:off x="7006201" y="5505775"/>
            <a:ext cx="9587931" cy="18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800" dirty="0"/>
              <a:t>Instructor By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Prof.Abdullah.ALzhrani</a:t>
            </a:r>
            <a:endParaRPr lang="en-US" sz="28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8893214-30EF-42EB-8A78-4738B2DB3075}"/>
              </a:ext>
            </a:extLst>
          </p:cNvPr>
          <p:cNvSpPr txBox="1">
            <a:spLocks/>
          </p:cNvSpPr>
          <p:nvPr/>
        </p:nvSpPr>
        <p:spPr>
          <a:xfrm>
            <a:off x="0" y="4279678"/>
            <a:ext cx="9587931" cy="83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Students works in this project: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4F450B7-86F4-4776-A133-0217A7454BFA}"/>
              </a:ext>
            </a:extLst>
          </p:cNvPr>
          <p:cNvSpPr txBox="1">
            <a:spLocks/>
          </p:cNvSpPr>
          <p:nvPr/>
        </p:nvSpPr>
        <p:spPr>
          <a:xfrm>
            <a:off x="86241" y="5415450"/>
            <a:ext cx="9587931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Omar Al-</a:t>
            </a:r>
            <a:r>
              <a:rPr lang="en-US" sz="2400" dirty="0" err="1"/>
              <a:t>Housawi</a:t>
            </a:r>
            <a:endParaRPr lang="en-US" sz="24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6185980-ACB3-44B9-B976-2AE3F251D8F5}"/>
              </a:ext>
            </a:extLst>
          </p:cNvPr>
          <p:cNvSpPr txBox="1">
            <a:spLocks/>
          </p:cNvSpPr>
          <p:nvPr/>
        </p:nvSpPr>
        <p:spPr>
          <a:xfrm>
            <a:off x="86241" y="4993019"/>
            <a:ext cx="9587931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Khaled Al-Abdali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8E24045F-EBC6-4109-9888-390C3FD70235}"/>
              </a:ext>
            </a:extLst>
          </p:cNvPr>
          <p:cNvSpPr txBox="1">
            <a:spLocks/>
          </p:cNvSpPr>
          <p:nvPr/>
        </p:nvSpPr>
        <p:spPr>
          <a:xfrm>
            <a:off x="86241" y="5826265"/>
            <a:ext cx="2480668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Omar Al-Quzi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5DE97647-32DE-4EF5-8652-2FF5FD96A60D}"/>
              </a:ext>
            </a:extLst>
          </p:cNvPr>
          <p:cNvSpPr txBox="1">
            <a:spLocks/>
          </p:cNvSpPr>
          <p:nvPr/>
        </p:nvSpPr>
        <p:spPr>
          <a:xfrm>
            <a:off x="86241" y="6245872"/>
            <a:ext cx="9587931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Ahmad Al-Quzi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CFF1C5AD-E105-4CAE-A63F-2A8216F845D4}"/>
              </a:ext>
            </a:extLst>
          </p:cNvPr>
          <p:cNvSpPr txBox="1">
            <a:spLocks/>
          </p:cNvSpPr>
          <p:nvPr/>
        </p:nvSpPr>
        <p:spPr>
          <a:xfrm>
            <a:off x="2941510" y="5355795"/>
            <a:ext cx="2480668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 lang="en-US" sz="240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A5EDC263-63B4-48AC-A5D9-9DAD4C1D6D80}"/>
              </a:ext>
            </a:extLst>
          </p:cNvPr>
          <p:cNvSpPr txBox="1">
            <a:spLocks/>
          </p:cNvSpPr>
          <p:nvPr/>
        </p:nvSpPr>
        <p:spPr>
          <a:xfrm>
            <a:off x="2437259" y="1735035"/>
            <a:ext cx="9587931" cy="18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3600" dirty="0"/>
              <a:t>Project: Quality Of Life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9311BC-0675-41F6-987D-B7002BC5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743" y="114827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804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76A290-F621-4B39-92C0-8F6C597623E3}"/>
              </a:ext>
            </a:extLst>
          </p:cNvPr>
          <p:cNvSpPr txBox="1">
            <a:spLocks/>
          </p:cNvSpPr>
          <p:nvPr/>
        </p:nvSpPr>
        <p:spPr>
          <a:xfrm>
            <a:off x="1087076" y="2076773"/>
            <a:ext cx="9509775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800" dirty="0"/>
              <a:t>After he chooses his age group, he is asked about his height and must enter a number in the text box: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CBFB5-DAA7-4952-9A96-04ACA7B527B2}"/>
              </a:ext>
            </a:extLst>
          </p:cNvPr>
          <p:cNvSpPr txBox="1"/>
          <p:nvPr/>
        </p:nvSpPr>
        <p:spPr>
          <a:xfrm>
            <a:off x="1300961" y="169629"/>
            <a:ext cx="9887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A9E"/>
              </a:buClr>
              <a:buSzPts val="6000"/>
              <a:buFont typeface="IBM Plex Mono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Complement. How The Program Work: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827D60-E121-491E-AA8E-75E59518A018}"/>
              </a:ext>
            </a:extLst>
          </p:cNvPr>
          <p:cNvSpPr/>
          <p:nvPr/>
        </p:nvSpPr>
        <p:spPr>
          <a:xfrm>
            <a:off x="932989" y="1816561"/>
            <a:ext cx="154087" cy="123987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5161F-B67E-4124-8B70-DF400FE7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563" y="3199173"/>
            <a:ext cx="4784799" cy="35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FAB34-3E6E-474F-8943-8875D336A491}"/>
              </a:ext>
            </a:extLst>
          </p:cNvPr>
          <p:cNvSpPr txBox="1"/>
          <p:nvPr/>
        </p:nvSpPr>
        <p:spPr>
          <a:xfrm>
            <a:off x="1316459" y="340111"/>
            <a:ext cx="9887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A9E"/>
              </a:buClr>
              <a:buSzPts val="6000"/>
              <a:buFont typeface="IBM Plex Mono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Complement. How The Program Work: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2C5996-2C96-4EEB-933B-12B73407046B}"/>
              </a:ext>
            </a:extLst>
          </p:cNvPr>
          <p:cNvSpPr/>
          <p:nvPr/>
        </p:nvSpPr>
        <p:spPr>
          <a:xfrm>
            <a:off x="1007836" y="1832059"/>
            <a:ext cx="154087" cy="123987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DA268-B541-4969-A83E-361BC473C0EA}"/>
              </a:ext>
            </a:extLst>
          </p:cNvPr>
          <p:cNvSpPr txBox="1"/>
          <p:nvPr/>
        </p:nvSpPr>
        <p:spPr>
          <a:xfrm>
            <a:off x="1161923" y="1642550"/>
            <a:ext cx="9669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A9E"/>
              </a:buClr>
              <a:buSzPts val="6000"/>
              <a:buFont typeface="IBM Plex Mon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IBM Plex Mono" panose="020B0509050203000203" pitchFamily="49" charset="0"/>
                <a:cs typeface="Poppins"/>
                <a:sym typeface="Poppins"/>
              </a:rPr>
              <a:t>After he enters his height, he is asked about his weight and must enter a number in the text box: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EAB6BB-4B5A-4D99-8989-FE0B5FA4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348" y="3195025"/>
            <a:ext cx="4513881" cy="33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4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5DFF8-374E-42BD-A2B1-553DFAA09B1F}"/>
              </a:ext>
            </a:extLst>
          </p:cNvPr>
          <p:cNvSpPr txBox="1"/>
          <p:nvPr/>
        </p:nvSpPr>
        <p:spPr>
          <a:xfrm>
            <a:off x="346128" y="0"/>
            <a:ext cx="9887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A9E"/>
              </a:buClr>
              <a:buSzPts val="6000"/>
              <a:buFont typeface="IBM Plex Mono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Complement. How The Program Work: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878258-3DD9-41C1-A6B6-C2C6A5B1B898}"/>
              </a:ext>
            </a:extLst>
          </p:cNvPr>
          <p:cNvSpPr/>
          <p:nvPr/>
        </p:nvSpPr>
        <p:spPr>
          <a:xfrm>
            <a:off x="920908" y="881851"/>
            <a:ext cx="154087" cy="123987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65FEA-B72A-4585-82DD-96EF1D66576B}"/>
              </a:ext>
            </a:extLst>
          </p:cNvPr>
          <p:cNvSpPr txBox="1"/>
          <p:nvPr/>
        </p:nvSpPr>
        <p:spPr>
          <a:xfrm>
            <a:off x="1074996" y="702564"/>
            <a:ext cx="9887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A9E"/>
              </a:buClr>
              <a:buSzPts val="6000"/>
              <a:buFont typeface="IBM Plex Mon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IBM Plex Mono" panose="020B0509050203000203" pitchFamily="49" charset="0"/>
                <a:cs typeface="Poppins"/>
                <a:sym typeface="Poppins"/>
              </a:rPr>
              <a:t>After Entering All His Information, we ask the user several questions, and he must choose one of three answers.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33BED8-7378-4941-ACDD-5CB76D31BFE1}"/>
              </a:ext>
            </a:extLst>
          </p:cNvPr>
          <p:cNvSpPr/>
          <p:nvPr/>
        </p:nvSpPr>
        <p:spPr>
          <a:xfrm>
            <a:off x="942018" y="2434611"/>
            <a:ext cx="154087" cy="123987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536DE-EB67-426E-8E04-D5C663BAD3A5}"/>
              </a:ext>
            </a:extLst>
          </p:cNvPr>
          <p:cNvSpPr txBox="1"/>
          <p:nvPr/>
        </p:nvSpPr>
        <p:spPr>
          <a:xfrm>
            <a:off x="1074995" y="2199091"/>
            <a:ext cx="9887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A9E"/>
              </a:buClr>
              <a:buSzPts val="6000"/>
              <a:buFont typeface="IBM Plex Mon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IBM Plex Mono" panose="020B0509050203000203" pitchFamily="49" charset="0"/>
                <a:cs typeface="Poppins"/>
                <a:sym typeface="Poppins"/>
              </a:rPr>
              <a:t>The first question is about sleep duration. Sleep duration was classified into three categories, and an answer must be chosen: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575D58-8F3F-43C1-962D-AA375A562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90" y="3695618"/>
            <a:ext cx="433534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C6DE-D079-4E8C-AB0A-C89F5DAE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18" y="1693746"/>
            <a:ext cx="10272000" cy="763600"/>
          </a:xfrm>
        </p:spPr>
        <p:txBody>
          <a:bodyPr/>
          <a:lstStyle/>
          <a:p>
            <a:r>
              <a:rPr lang="en-US" sz="2800" dirty="0"/>
              <a:t>If he is a teenager, suitable options will be provided to him that suit his age: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EE795-FEC5-4AC4-A44D-A39A90848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26" y="3044918"/>
            <a:ext cx="10278747" cy="768163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158565FB-EDFE-4AB3-ADBA-6A37AD62BF0B}"/>
              </a:ext>
            </a:extLst>
          </p:cNvPr>
          <p:cNvSpPr txBox="1">
            <a:spLocks/>
          </p:cNvSpPr>
          <p:nvPr/>
        </p:nvSpPr>
        <p:spPr>
          <a:xfrm>
            <a:off x="789518" y="516234"/>
            <a:ext cx="1027112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>
              <a:buClr>
                <a:srgbClr val="0C0A9E"/>
              </a:buClr>
              <a:buSzPts val="6000"/>
              <a:defRPr/>
            </a:pPr>
            <a:r>
              <a:rPr lang="en-US" sz="3600">
                <a:solidFill>
                  <a:srgbClr val="0C0A9E"/>
                </a:solidFill>
                <a:latin typeface="Poppins"/>
                <a:cs typeface="Poppins"/>
                <a:sym typeface="Poppins"/>
              </a:rPr>
              <a:t>Complement. How The Program Work:</a:t>
            </a:r>
            <a:endParaRPr lang="en-US" sz="3600" dirty="0">
              <a:solidFill>
                <a:srgbClr val="0C0A9E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5EB51A-9D50-48BF-B232-05ACB5E1B678}"/>
              </a:ext>
            </a:extLst>
          </p:cNvPr>
          <p:cNvSpPr/>
          <p:nvPr/>
        </p:nvSpPr>
        <p:spPr>
          <a:xfrm flipH="1">
            <a:off x="529069" y="1922115"/>
            <a:ext cx="149816" cy="153431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B7C81-6CE7-406A-9100-810E91CAD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308" y="3044918"/>
            <a:ext cx="379147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CF0D27-7F75-4787-8220-1764012E236D}"/>
              </a:ext>
            </a:extLst>
          </p:cNvPr>
          <p:cNvSpPr txBox="1">
            <a:spLocks/>
          </p:cNvSpPr>
          <p:nvPr/>
        </p:nvSpPr>
        <p:spPr>
          <a:xfrm>
            <a:off x="789518" y="169374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800" dirty="0"/>
              <a:t>If he chooses the children's category, he will be given options according to his age: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322863B-6E25-43A3-A832-BB1B61B7E45C}"/>
              </a:ext>
            </a:extLst>
          </p:cNvPr>
          <p:cNvSpPr txBox="1">
            <a:spLocks/>
          </p:cNvSpPr>
          <p:nvPr/>
        </p:nvSpPr>
        <p:spPr>
          <a:xfrm>
            <a:off x="789518" y="593367"/>
            <a:ext cx="1027112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>
              <a:buClr>
                <a:srgbClr val="0C0A9E"/>
              </a:buClr>
              <a:buSzPts val="6000"/>
              <a:defRPr/>
            </a:pPr>
            <a:r>
              <a:rPr lang="en-US" sz="3600" dirty="0">
                <a:solidFill>
                  <a:srgbClr val="0C0A9E"/>
                </a:solidFill>
                <a:latin typeface="Poppins"/>
                <a:cs typeface="Poppins"/>
                <a:sym typeface="Poppins"/>
              </a:rPr>
              <a:t>Complement. How The Program Work: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4793C3-7458-4CAE-B847-1505E3359CCE}"/>
              </a:ext>
            </a:extLst>
          </p:cNvPr>
          <p:cNvSpPr/>
          <p:nvPr/>
        </p:nvSpPr>
        <p:spPr>
          <a:xfrm flipH="1">
            <a:off x="639702" y="1922115"/>
            <a:ext cx="149816" cy="153431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61D2D-94EB-4CE6-8EC4-C3FFC75C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92" y="3084163"/>
            <a:ext cx="5026800" cy="364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5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8612DB-5769-414C-8419-7C6D297A1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489" y="190769"/>
            <a:ext cx="10271125" cy="7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A9E"/>
              </a:buClr>
              <a:buSzPts val="6000"/>
              <a:buFont typeface="IBM Plex Mono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Complement. How The Program Work: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A9FDF3-EE06-450D-B818-1C8D7F77258D}"/>
              </a:ext>
            </a:extLst>
          </p:cNvPr>
          <p:cNvSpPr/>
          <p:nvPr/>
        </p:nvSpPr>
        <p:spPr>
          <a:xfrm flipH="1">
            <a:off x="712924" y="1472339"/>
            <a:ext cx="149816" cy="153431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5A7EB-FDF4-49F2-A551-A1DFDA604FA3}"/>
              </a:ext>
            </a:extLst>
          </p:cNvPr>
          <p:cNvSpPr txBox="1"/>
          <p:nvPr/>
        </p:nvSpPr>
        <p:spPr>
          <a:xfrm>
            <a:off x="862740" y="1269308"/>
            <a:ext cx="98879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A9E"/>
              </a:buClr>
              <a:buSzPts val="6000"/>
              <a:buFont typeface="IBM Plex Mono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IBM Plex Mono" panose="020B0509050203000203" pitchFamily="49" charset="0"/>
                <a:cs typeface="Poppins"/>
                <a:sym typeface="Poppins"/>
              </a:rPr>
              <a:t>After he chooses a sleep duration, he is asked about his calorie consumption, it is classified into three categories, and one answer must be chosen: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FAB5E-2C75-4791-BD51-09E79340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688" y="3212617"/>
            <a:ext cx="4670339" cy="345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4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D5DDC5-F457-4B18-B1AA-A2EB7A86C330}"/>
              </a:ext>
            </a:extLst>
          </p:cNvPr>
          <p:cNvSpPr txBox="1">
            <a:spLocks/>
          </p:cNvSpPr>
          <p:nvPr/>
        </p:nvSpPr>
        <p:spPr>
          <a:xfrm>
            <a:off x="836452" y="609223"/>
            <a:ext cx="1027112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>
              <a:buClr>
                <a:srgbClr val="0C0A9E"/>
              </a:buClr>
              <a:buSzPts val="6000"/>
              <a:defRPr/>
            </a:pPr>
            <a:r>
              <a:rPr lang="en-US" sz="3600">
                <a:solidFill>
                  <a:srgbClr val="0C0A9E"/>
                </a:solidFill>
                <a:latin typeface="Poppins"/>
                <a:cs typeface="Poppins"/>
                <a:sym typeface="Poppins"/>
              </a:rPr>
              <a:t>Complement. How The Program Work:</a:t>
            </a:r>
            <a:endParaRPr lang="en-US" sz="3600" dirty="0">
              <a:solidFill>
                <a:srgbClr val="0C0A9E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824FF56-A43C-4422-AFDF-321B33C63D9E}"/>
              </a:ext>
            </a:extLst>
          </p:cNvPr>
          <p:cNvSpPr txBox="1">
            <a:spLocks/>
          </p:cNvSpPr>
          <p:nvPr/>
        </p:nvSpPr>
        <p:spPr>
          <a:xfrm>
            <a:off x="736169" y="1916686"/>
            <a:ext cx="1027112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>
              <a:buClr>
                <a:srgbClr val="0C0A9E"/>
              </a:buClr>
              <a:buSzPts val="6000"/>
              <a:defRPr/>
            </a:pPr>
            <a:r>
              <a:rPr lang="en-US" sz="2800" dirty="0">
                <a:solidFill>
                  <a:srgbClr val="0C0A9E"/>
                </a:solidFill>
                <a:latin typeface="Poppins"/>
                <a:cs typeface="Poppins"/>
                <a:sym typeface="Poppins"/>
              </a:rPr>
              <a:t>If he chooses the age group (teenager), he will be given options that suit his age: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BE2AAF-74DF-4500-ADEE-CD0F8C13B020}"/>
              </a:ext>
            </a:extLst>
          </p:cNvPr>
          <p:cNvSpPr/>
          <p:nvPr/>
        </p:nvSpPr>
        <p:spPr>
          <a:xfrm flipH="1">
            <a:off x="586353" y="2138766"/>
            <a:ext cx="149816" cy="153431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22DD3-E92F-4803-A1F4-59781CD0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18" y="3162246"/>
            <a:ext cx="3791479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0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1504C27-1914-4C31-8A12-610B43C8A636}"/>
              </a:ext>
            </a:extLst>
          </p:cNvPr>
          <p:cNvSpPr txBox="1">
            <a:spLocks/>
          </p:cNvSpPr>
          <p:nvPr/>
        </p:nvSpPr>
        <p:spPr>
          <a:xfrm>
            <a:off x="789956" y="686714"/>
            <a:ext cx="10271125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>
              <a:buClr>
                <a:srgbClr val="0C0A9E"/>
              </a:buClr>
              <a:buSzPts val="6000"/>
              <a:defRPr/>
            </a:pPr>
            <a:r>
              <a:rPr lang="en-US" sz="3600" dirty="0">
                <a:solidFill>
                  <a:srgbClr val="0C0A9E"/>
                </a:solidFill>
                <a:latin typeface="Poppins"/>
                <a:cs typeface="Poppins"/>
                <a:sym typeface="Poppins"/>
              </a:rPr>
              <a:t>Complement. How The Program Work: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700DC6E-188F-47AF-A966-801AEBF5AD64}"/>
              </a:ext>
            </a:extLst>
          </p:cNvPr>
          <p:cNvSpPr txBox="1">
            <a:spLocks/>
          </p:cNvSpPr>
          <p:nvPr/>
        </p:nvSpPr>
        <p:spPr>
          <a:xfrm>
            <a:off x="789955" y="1649100"/>
            <a:ext cx="1027112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>
              <a:buClr>
                <a:srgbClr val="0C0A9E"/>
              </a:buClr>
              <a:buSzPts val="6000"/>
              <a:defRPr/>
            </a:pPr>
            <a:r>
              <a:rPr lang="en-US" sz="2800" dirty="0">
                <a:solidFill>
                  <a:srgbClr val="0C0A9E"/>
                </a:solidFill>
                <a:latin typeface="IBM Plex Mono" panose="020B0509050203000203" pitchFamily="49" charset="0"/>
                <a:cs typeface="Poppins"/>
                <a:sym typeface="Poppins"/>
              </a:rPr>
              <a:t>If he chooses the children's category, he will be given options according to his age: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C265FA-6870-4F5A-AB71-183621B5F3E4}"/>
              </a:ext>
            </a:extLst>
          </p:cNvPr>
          <p:cNvSpPr/>
          <p:nvPr/>
        </p:nvSpPr>
        <p:spPr>
          <a:xfrm flipH="1">
            <a:off x="640139" y="1859796"/>
            <a:ext cx="149816" cy="153431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61328-8D10-480D-98A8-015C1527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502" y="3084755"/>
            <a:ext cx="383911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8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B43AC-434F-4714-A034-E2318267A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004" y="283759"/>
            <a:ext cx="10271125" cy="7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A9E"/>
              </a:buClr>
              <a:buSzPts val="6000"/>
              <a:buFont typeface="IBM Plex Mono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Complement. How The Program Work: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C965B68-724D-4EE6-B586-0BEC8F445E43}"/>
              </a:ext>
            </a:extLst>
          </p:cNvPr>
          <p:cNvSpPr txBox="1">
            <a:spLocks/>
          </p:cNvSpPr>
          <p:nvPr/>
        </p:nvSpPr>
        <p:spPr>
          <a:xfrm>
            <a:off x="570396" y="1239567"/>
            <a:ext cx="10271125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>
              <a:buClr>
                <a:srgbClr val="0C0A9E"/>
              </a:buClr>
              <a:buSzPts val="6000"/>
              <a:defRPr/>
            </a:pPr>
            <a:r>
              <a:rPr lang="en-US" sz="2800" dirty="0">
                <a:solidFill>
                  <a:srgbClr val="0C0A9E"/>
                </a:solidFill>
                <a:latin typeface="IBM Plex Mono" panose="020B0509050203000203" pitchFamily="49" charset="0"/>
                <a:cs typeface="Poppins"/>
                <a:sym typeface="Poppins"/>
              </a:rPr>
              <a:t>After he chooses his calories, he is asked about the number of hours he uses the mobile phone , Mobile use is classified into three categories, and he must choose an answer: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ED7EF4-DC87-4EA9-A7B3-471141A9C70C}"/>
              </a:ext>
            </a:extLst>
          </p:cNvPr>
          <p:cNvSpPr/>
          <p:nvPr/>
        </p:nvSpPr>
        <p:spPr>
          <a:xfrm flipH="1">
            <a:off x="420580" y="1549830"/>
            <a:ext cx="149816" cy="153431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8B71A-C29F-4EC0-A629-23F06AC7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745" y="3147751"/>
            <a:ext cx="37724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7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651003-7C3F-458B-B963-2E154A683F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004" y="283759"/>
            <a:ext cx="10271125" cy="7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A9E"/>
              </a:buClr>
              <a:buSzPts val="6000"/>
              <a:buFont typeface="IBM Plex Mono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IBM Plex Mono" panose="020B0509050203000203" pitchFamily="49" charset="0"/>
                <a:cs typeface="Poppins"/>
                <a:sym typeface="Poppins"/>
              </a:rPr>
              <a:t>The Output Of Program: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A43EC-F40C-4F21-89EE-EB195427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75" y="3690066"/>
            <a:ext cx="9332415" cy="2820970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8A4A806-90AC-4F56-B3C5-93E81374881E}"/>
              </a:ext>
            </a:extLst>
          </p:cNvPr>
          <p:cNvSpPr txBox="1">
            <a:spLocks/>
          </p:cNvSpPr>
          <p:nvPr/>
        </p:nvSpPr>
        <p:spPr>
          <a:xfrm>
            <a:off x="430912" y="1362809"/>
            <a:ext cx="1027112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>
              <a:buClr>
                <a:srgbClr val="0C0A9E"/>
              </a:buClr>
              <a:buSzPts val="6000"/>
              <a:defRPr/>
            </a:pPr>
            <a:r>
              <a:rPr lang="en-US" sz="2800" dirty="0">
                <a:solidFill>
                  <a:srgbClr val="0C0A9E"/>
                </a:solidFill>
                <a:latin typeface="IBM Plex Mono" panose="020B0509050203000203" pitchFamily="49" charset="0"/>
                <a:cs typeface="Poppins"/>
                <a:sym typeface="Poppins"/>
              </a:rPr>
              <a:t>If we assume that we include the teenager's choices in the program, this will be the final output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2141B9-630D-4CF7-ABE8-B125BCB0A1AC}"/>
              </a:ext>
            </a:extLst>
          </p:cNvPr>
          <p:cNvSpPr/>
          <p:nvPr/>
        </p:nvSpPr>
        <p:spPr>
          <a:xfrm flipH="1">
            <a:off x="281096" y="1642820"/>
            <a:ext cx="149816" cy="153431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8E5373-63AB-DDCD-8786-E8B92078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23" y="-102549"/>
            <a:ext cx="9355262" cy="2155112"/>
          </a:xfrm>
        </p:spPr>
        <p:txBody>
          <a:bodyPr/>
          <a:lstStyle/>
          <a:p>
            <a:r>
              <a:rPr lang="en-US" sz="3600" dirty="0"/>
              <a:t>T</a:t>
            </a:r>
            <a:r>
              <a:rPr lang="en-US" sz="3600" b="1" dirty="0"/>
              <a:t>hree Phases In This Project</a:t>
            </a:r>
            <a:endParaRPr lang="ar-SA" sz="3600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1E7A794F-21E1-7FB3-A2B7-3C256E73C6CA}"/>
              </a:ext>
            </a:extLst>
          </p:cNvPr>
          <p:cNvSpPr txBox="1"/>
          <p:nvPr/>
        </p:nvSpPr>
        <p:spPr>
          <a:xfrm>
            <a:off x="963537" y="1790953"/>
            <a:ext cx="6097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1- Drag And Drop </a:t>
            </a:r>
            <a:endParaRPr lang="ar-SA" sz="2800" b="1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A466DD8-5A31-6672-1E0D-D8C3F39CE3AE}"/>
              </a:ext>
            </a:extLst>
          </p:cNvPr>
          <p:cNvSpPr txBox="1"/>
          <p:nvPr/>
        </p:nvSpPr>
        <p:spPr>
          <a:xfrm>
            <a:off x="963537" y="2657678"/>
            <a:ext cx="60974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2-The</a:t>
            </a:r>
            <a:r>
              <a:rPr lang="en-US" sz="2800" dirty="0"/>
              <a:t> </a:t>
            </a:r>
            <a:r>
              <a:rPr lang="en-US" sz="2800" b="1" dirty="0"/>
              <a:t>Interfaces</a:t>
            </a:r>
          </a:p>
          <a:p>
            <a:endParaRPr lang="en-US" sz="2800" b="1" dirty="0"/>
          </a:p>
          <a:p>
            <a:r>
              <a:rPr lang="en-US" sz="2800" b="1" dirty="0"/>
              <a:t>3- Code Source </a:t>
            </a:r>
            <a:endParaRPr lang="ar-SA" sz="2800" b="1" dirty="0"/>
          </a:p>
        </p:txBody>
      </p:sp>
    </p:spTree>
    <p:extLst>
      <p:ext uri="{BB962C8B-B14F-4D97-AF65-F5344CB8AC3E}">
        <p14:creationId xmlns:p14="http://schemas.microsoft.com/office/powerpoint/2010/main" val="336723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BF39104-5C58-C305-8B40-155B660D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177" y="399936"/>
            <a:ext cx="10272000" cy="763600"/>
          </a:xfrm>
        </p:spPr>
        <p:txBody>
          <a:bodyPr/>
          <a:lstStyle/>
          <a:p>
            <a:r>
              <a:rPr lang="en-US" dirty="0"/>
              <a:t>One of </a:t>
            </a:r>
            <a:r>
              <a:rPr lang="en-US"/>
              <a:t>Source classes (Age) </a:t>
            </a:r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9425D446-C483-A075-5BE5-F72D36F1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83" y="989223"/>
            <a:ext cx="8497033" cy="567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3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BDEECEB-BF9E-68E9-0E8A-7796FAAB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85" y="399937"/>
            <a:ext cx="10272000" cy="763600"/>
          </a:xfrm>
        </p:spPr>
        <p:txBody>
          <a:bodyPr/>
          <a:lstStyle/>
          <a:p>
            <a:r>
              <a:rPr lang="en-US" dirty="0"/>
              <a:t>One of Source classes</a:t>
            </a:r>
            <a:endParaRPr lang="ar-SA" dirty="0"/>
          </a:p>
        </p:txBody>
      </p:sp>
      <p:pic>
        <p:nvPicPr>
          <p:cNvPr id="4" name="صورة 3" descr="صورة تحتوي على نص, لقطة شاشة, برمجيات, برامج الوسائط المتعددة&#10;&#10;تم إنشاء الوصف تلقائياً">
            <a:extLst>
              <a:ext uri="{FF2B5EF4-FFF2-40B4-BE49-F238E27FC236}">
                <a16:creationId xmlns:a16="http://schemas.microsoft.com/office/drawing/2014/main" id="{F20AE0E4-4269-CD0E-8D7C-6EE54203F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77" y="1450731"/>
            <a:ext cx="5610593" cy="4141179"/>
          </a:xfrm>
          <a:prstGeom prst="rect">
            <a:avLst/>
          </a:prstGeom>
        </p:spPr>
      </p:pic>
      <p:pic>
        <p:nvPicPr>
          <p:cNvPr id="6" name="صورة 5" descr="صورة تحتوي على نص, لقطة شاشة, برمجيات&#10;&#10;تم إنشاء الوصف تلقائياً">
            <a:extLst>
              <a:ext uri="{FF2B5EF4-FFF2-40B4-BE49-F238E27FC236}">
                <a16:creationId xmlns:a16="http://schemas.microsoft.com/office/drawing/2014/main" id="{288A457E-8080-A0F2-5065-1D85AF65A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0" y="1450732"/>
            <a:ext cx="6190913" cy="41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02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8DC4D1-AF36-4D1A-9D3A-EB998C648642}"/>
              </a:ext>
            </a:extLst>
          </p:cNvPr>
          <p:cNvSpPr txBox="1">
            <a:spLocks/>
          </p:cNvSpPr>
          <p:nvPr/>
        </p:nvSpPr>
        <p:spPr>
          <a:xfrm>
            <a:off x="448556" y="1536181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dirty="0"/>
              <a:t>Because we have reached the conclusion, we hope have covered this topic in all its aspects in an easy and clear way Thank You For Listening.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456E07-9751-4B98-80A9-1A6A15E6D428}"/>
              </a:ext>
            </a:extLst>
          </p:cNvPr>
          <p:cNvSpPr txBox="1">
            <a:spLocks/>
          </p:cNvSpPr>
          <p:nvPr/>
        </p:nvSpPr>
        <p:spPr>
          <a:xfrm>
            <a:off x="800248" y="3576035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800" dirty="0"/>
              <a:t>And thanks to </a:t>
            </a:r>
            <a:r>
              <a:rPr lang="en-US" sz="2800" dirty="0" err="1"/>
              <a:t>Prof,Abdullah</a:t>
            </a:r>
            <a:r>
              <a:rPr lang="en-US" sz="2800" dirty="0"/>
              <a:t> Al-Zahrani.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27E7CD-7213-4B9A-9B1A-5E41FF3F13B1}"/>
              </a:ext>
            </a:extLst>
          </p:cNvPr>
          <p:cNvSpPr txBox="1">
            <a:spLocks/>
          </p:cNvSpPr>
          <p:nvPr/>
        </p:nvSpPr>
        <p:spPr>
          <a:xfrm>
            <a:off x="439912" y="424273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800" dirty="0"/>
              <a:t>Greetings 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7415E8-8ACC-460E-9F01-EDA86E3DD58A}"/>
              </a:ext>
            </a:extLst>
          </p:cNvPr>
          <p:cNvSpPr txBox="1">
            <a:spLocks/>
          </p:cNvSpPr>
          <p:nvPr/>
        </p:nvSpPr>
        <p:spPr>
          <a:xfrm>
            <a:off x="557044" y="283585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3600" dirty="0"/>
              <a:t>In Conclusion: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56060B-5FFE-461F-A2EC-0FDE1C7AB510}"/>
              </a:ext>
            </a:extLst>
          </p:cNvPr>
          <p:cNvSpPr txBox="1">
            <a:spLocks/>
          </p:cNvSpPr>
          <p:nvPr/>
        </p:nvSpPr>
        <p:spPr>
          <a:xfrm>
            <a:off x="285824" y="482400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Khaled Al-Abdali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14D211C-BD3A-4AC7-AD27-ADB230C36A25}"/>
              </a:ext>
            </a:extLst>
          </p:cNvPr>
          <p:cNvSpPr txBox="1">
            <a:spLocks/>
          </p:cNvSpPr>
          <p:nvPr/>
        </p:nvSpPr>
        <p:spPr>
          <a:xfrm>
            <a:off x="285824" y="520937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Omar</a:t>
            </a:r>
            <a:r>
              <a:rPr lang="en-US" sz="2600" dirty="0"/>
              <a:t> </a:t>
            </a:r>
            <a:r>
              <a:rPr lang="en-US" sz="2400" dirty="0"/>
              <a:t>Al-</a:t>
            </a:r>
            <a:r>
              <a:rPr lang="en-US" sz="2400" dirty="0" err="1"/>
              <a:t>Housawi</a:t>
            </a:r>
            <a:endParaRPr lang="en-US" sz="24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5EAB47-D629-4B98-98D6-53836530333D}"/>
              </a:ext>
            </a:extLst>
          </p:cNvPr>
          <p:cNvSpPr txBox="1">
            <a:spLocks/>
          </p:cNvSpPr>
          <p:nvPr/>
        </p:nvSpPr>
        <p:spPr>
          <a:xfrm>
            <a:off x="285824" y="5669459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Omar</a:t>
            </a:r>
            <a:r>
              <a:rPr lang="en-US" sz="2600" dirty="0"/>
              <a:t> </a:t>
            </a:r>
            <a:r>
              <a:rPr lang="en-US" sz="2400" dirty="0"/>
              <a:t>Al-Quzi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6AEFA3F-6C64-4A5F-9D1E-3E468C4C7CBB}"/>
              </a:ext>
            </a:extLst>
          </p:cNvPr>
          <p:cNvSpPr txBox="1">
            <a:spLocks/>
          </p:cNvSpPr>
          <p:nvPr/>
        </p:nvSpPr>
        <p:spPr>
          <a:xfrm>
            <a:off x="285824" y="613311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Ahmad</a:t>
            </a:r>
            <a:r>
              <a:rPr lang="en-US" dirty="0"/>
              <a:t> </a:t>
            </a:r>
            <a:r>
              <a:rPr lang="en-US" sz="2400" dirty="0"/>
              <a:t>Al-Quzi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D428B1C-6629-4A80-B74B-EC104F19635E}"/>
              </a:ext>
            </a:extLst>
          </p:cNvPr>
          <p:cNvSpPr txBox="1">
            <a:spLocks/>
          </p:cNvSpPr>
          <p:nvPr/>
        </p:nvSpPr>
        <p:spPr>
          <a:xfrm>
            <a:off x="3246738" y="4822956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 443008552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0CDDF57-5517-4BBE-9235-6FA60644D2ED}"/>
              </a:ext>
            </a:extLst>
          </p:cNvPr>
          <p:cNvSpPr txBox="1">
            <a:spLocks/>
          </p:cNvSpPr>
          <p:nvPr/>
        </p:nvSpPr>
        <p:spPr>
          <a:xfrm>
            <a:off x="3246738" y="5712599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443003243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CFA3A1-BB49-412B-87CB-DE6843E2EA0D}"/>
              </a:ext>
            </a:extLst>
          </p:cNvPr>
          <p:cNvSpPr txBox="1">
            <a:spLocks/>
          </p:cNvSpPr>
          <p:nvPr/>
        </p:nvSpPr>
        <p:spPr>
          <a:xfrm>
            <a:off x="3246738" y="5227084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 443006992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A29E5C-71BA-4A3F-A38A-47E88767E15D}"/>
              </a:ext>
            </a:extLst>
          </p:cNvPr>
          <p:cNvSpPr txBox="1">
            <a:spLocks/>
          </p:cNvSpPr>
          <p:nvPr/>
        </p:nvSpPr>
        <p:spPr>
          <a:xfrm>
            <a:off x="3246738" y="6183858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442010821</a:t>
            </a:r>
          </a:p>
        </p:txBody>
      </p:sp>
    </p:spTree>
    <p:extLst>
      <p:ext uri="{BB962C8B-B14F-4D97-AF65-F5344CB8AC3E}">
        <p14:creationId xmlns:p14="http://schemas.microsoft.com/office/powerpoint/2010/main" val="261686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391A9A-EC8F-41B1-BFA3-ED074A1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Introduction: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91B050-11F9-487B-8DD9-8237C86F32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5578" y="237393"/>
            <a:ext cx="10280650" cy="510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3200" dirty="0">
                <a:latin typeface="+mj-lt"/>
              </a:rPr>
              <a:t>First of all , we developed the previous program on </a:t>
            </a:r>
            <a:r>
              <a:rPr lang="en-US" sz="3200" u="sng" dirty="0">
                <a:latin typeface="+mj-lt"/>
              </a:rPr>
              <a:t>quality of life </a:t>
            </a:r>
            <a:r>
              <a:rPr lang="en-US" sz="3200" dirty="0">
                <a:latin typeface="+mj-lt"/>
              </a:rPr>
              <a:t>that was included in the algorithms course , and user interfaces are used to make work easier for users.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5CBCF1-F2ED-498F-92BD-0E16AFB2784D}"/>
              </a:ext>
            </a:extLst>
          </p:cNvPr>
          <p:cNvSpPr/>
          <p:nvPr/>
        </p:nvSpPr>
        <p:spPr>
          <a:xfrm>
            <a:off x="681491" y="2076773"/>
            <a:ext cx="154087" cy="123987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B96DF8AC-C5B7-D995-14F1-BD5FC7C2B0CF}"/>
              </a:ext>
            </a:extLst>
          </p:cNvPr>
          <p:cNvSpPr/>
          <p:nvPr/>
        </p:nvSpPr>
        <p:spPr>
          <a:xfrm>
            <a:off x="719806" y="4040140"/>
            <a:ext cx="154087" cy="123987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C0F6FE-53E6-60C4-BB22-3F58B9AAE82E}"/>
              </a:ext>
            </a:extLst>
          </p:cNvPr>
          <p:cNvSpPr txBox="1">
            <a:spLocks/>
          </p:cNvSpPr>
          <p:nvPr/>
        </p:nvSpPr>
        <p:spPr>
          <a:xfrm>
            <a:off x="893464" y="1757147"/>
            <a:ext cx="10280650" cy="510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BM Plex Mono"/>
              <a:buNone/>
              <a:defRPr sz="64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3200" dirty="0">
                <a:latin typeface="+mj-lt"/>
              </a:rPr>
              <a:t>Now let's learn about the method we used to develop the program </a:t>
            </a:r>
          </a:p>
        </p:txBody>
      </p:sp>
    </p:spTree>
    <p:extLst>
      <p:ext uri="{BB962C8B-B14F-4D97-AF65-F5344CB8AC3E}">
        <p14:creationId xmlns:p14="http://schemas.microsoft.com/office/powerpoint/2010/main" val="397592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2" grpId="0" animBg="1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>
            <a:extLst>
              <a:ext uri="{FF2B5EF4-FFF2-40B4-BE49-F238E27FC236}">
                <a16:creationId xmlns:a16="http://schemas.microsoft.com/office/drawing/2014/main" id="{C54E54C7-1E0C-E783-BC81-4DE5F6033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1 - To create </a:t>
            </a:r>
            <a:r>
              <a:rPr lang="en-US" dirty="0" err="1"/>
              <a:t>JFrame</a:t>
            </a:r>
            <a:r>
              <a:rPr lang="en-US" dirty="0"/>
              <a:t> Class                                      In this way, </a:t>
            </a:r>
            <a:r>
              <a:rPr lang="en-US" dirty="0" err="1"/>
              <a:t>JFrame</a:t>
            </a:r>
            <a:r>
              <a:rPr lang="en-US" dirty="0"/>
              <a:t> is will created</a:t>
            </a:r>
            <a:endParaRPr lang="ar-SA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81F2804A-C0C7-C2DB-F3A9-30A5683C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33" y="653442"/>
            <a:ext cx="10549131" cy="1165095"/>
          </a:xfrm>
        </p:spPr>
        <p:txBody>
          <a:bodyPr/>
          <a:lstStyle/>
          <a:p>
            <a:r>
              <a:rPr lang="en-US" sz="2800" dirty="0"/>
              <a:t>A Simple Pics for a (Drag and Drop) in Net beans</a:t>
            </a:r>
            <a:endParaRPr lang="ar-SA" sz="2800" dirty="0"/>
          </a:p>
        </p:txBody>
      </p:sp>
      <p:pic>
        <p:nvPicPr>
          <p:cNvPr id="5" name="صورة 4" descr="صورة تحتوي على نص, لقطة شاشة, برمجيات, برامج الوسائط المتعددة&#10;&#10;تم إنشاء الوصف تلقائياً">
            <a:extLst>
              <a:ext uri="{FF2B5EF4-FFF2-40B4-BE49-F238E27FC236}">
                <a16:creationId xmlns:a16="http://schemas.microsoft.com/office/drawing/2014/main" id="{BDE43452-8999-B450-DF1D-446A97172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67" y="2089375"/>
            <a:ext cx="52768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4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>
            <a:extLst>
              <a:ext uri="{FF2B5EF4-FFF2-40B4-BE49-F238E27FC236}">
                <a16:creationId xmlns:a16="http://schemas.microsoft.com/office/drawing/2014/main" id="{6280E3BB-09ED-ADE5-F415-364D74979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213" y="1292723"/>
            <a:ext cx="10867292" cy="46076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2 – </a:t>
            </a:r>
            <a:r>
              <a:rPr lang="en-US" sz="1800" dirty="0"/>
              <a:t>Well, here this interface will appear to you</a:t>
            </a:r>
            <a:r>
              <a:rPr lang="ar-SA" sz="1800" dirty="0"/>
              <a:t> </a:t>
            </a:r>
            <a:r>
              <a:rPr lang="en-US" sz="1800" dirty="0"/>
              <a:t>, By selecting the </a:t>
            </a:r>
            <a:r>
              <a:rPr lang="en-US" sz="1800" dirty="0">
                <a:solidFill>
                  <a:srgbClr val="FF0000"/>
                </a:solidFill>
              </a:rPr>
              <a:t>red color </a:t>
            </a:r>
            <a:r>
              <a:rPr lang="en-US" sz="1800" dirty="0"/>
              <a:t>you will see ,              ( Source ) to see your code , ( Design ) to see your Interface , and ( Palette ) to see what tools you can use like ( Checkbox , Label , Text Area , Radio Button , </a:t>
            </a:r>
            <a:r>
              <a:rPr lang="en-US" sz="1800" dirty="0" err="1"/>
              <a:t>etc</a:t>
            </a:r>
            <a:r>
              <a:rPr lang="en-US" sz="1800" dirty="0"/>
              <a:t> ) .</a:t>
            </a:r>
            <a:endParaRPr lang="ar-SA" sz="1800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676D8DE3-AB1B-04E9-1A77-8A72166E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637328"/>
            <a:ext cx="10563785" cy="763600"/>
          </a:xfrm>
        </p:spPr>
        <p:txBody>
          <a:bodyPr/>
          <a:lstStyle/>
          <a:p>
            <a:r>
              <a:rPr lang="en-US" sz="2800" dirty="0"/>
              <a:t>A Simple Pics for a (Drag and Drop) in Net beans</a:t>
            </a:r>
            <a:endParaRPr lang="ar-SA" sz="2800" dirty="0"/>
          </a:p>
        </p:txBody>
      </p:sp>
      <p:pic>
        <p:nvPicPr>
          <p:cNvPr id="7" name="صورة 6" descr="صورة تحتوي على لقطة شاشة, نص, برمجيات, برامج الوسائط المتعددة&#10;&#10;تم إنشاء الوصف تلقائياً">
            <a:extLst>
              <a:ext uri="{FF2B5EF4-FFF2-40B4-BE49-F238E27FC236}">
                <a16:creationId xmlns:a16="http://schemas.microsoft.com/office/drawing/2014/main" id="{F2FC2915-B9BE-0A9B-3DDD-F09862BAE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5" y="2612580"/>
            <a:ext cx="11141010" cy="37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0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فرعي 1">
            <a:extLst>
              <a:ext uri="{FF2B5EF4-FFF2-40B4-BE49-F238E27FC236}">
                <a16:creationId xmlns:a16="http://schemas.microsoft.com/office/drawing/2014/main" id="{5C57A196-6186-6030-FC62-7EF244750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68" y="1125200"/>
            <a:ext cx="10281200" cy="46076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3 – Now, as we can see, this is the interface after dropping the tools in order to create an interface , in </a:t>
            </a:r>
            <a:r>
              <a:rPr lang="en-US" dirty="0">
                <a:solidFill>
                  <a:srgbClr val="FF0000"/>
                </a:solidFill>
              </a:rPr>
              <a:t>red color </a:t>
            </a:r>
            <a:r>
              <a:rPr lang="en-US" dirty="0"/>
              <a:t>are the properties that you can modify on the tool you want</a:t>
            </a:r>
            <a:endParaRPr lang="ar-SA" dirty="0"/>
          </a:p>
        </p:txBody>
      </p:sp>
      <p:sp>
        <p:nvSpPr>
          <p:cNvPr id="3" name="عنوان 2">
            <a:extLst>
              <a:ext uri="{FF2B5EF4-FFF2-40B4-BE49-F238E27FC236}">
                <a16:creationId xmlns:a16="http://schemas.microsoft.com/office/drawing/2014/main" id="{6BDC66F3-20D2-632D-EBFC-AF3944E0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365" y="472639"/>
            <a:ext cx="10272000" cy="763600"/>
          </a:xfrm>
        </p:spPr>
        <p:txBody>
          <a:bodyPr/>
          <a:lstStyle/>
          <a:p>
            <a:r>
              <a:rPr lang="en-US" sz="2600" dirty="0"/>
              <a:t>A </a:t>
            </a:r>
            <a:r>
              <a:rPr lang="en-US" sz="2800" dirty="0"/>
              <a:t>Simple</a:t>
            </a:r>
            <a:r>
              <a:rPr lang="en-US" sz="2600" dirty="0"/>
              <a:t> Pics for a (</a:t>
            </a:r>
            <a:r>
              <a:rPr lang="en-US" sz="2800" dirty="0"/>
              <a:t>Drag</a:t>
            </a:r>
            <a:r>
              <a:rPr lang="en-US" sz="2600" dirty="0"/>
              <a:t> and Drop) in Net beans</a:t>
            </a:r>
            <a:endParaRPr lang="ar-SA" sz="2600" dirty="0"/>
          </a:p>
        </p:txBody>
      </p:sp>
      <p:pic>
        <p:nvPicPr>
          <p:cNvPr id="9" name="صورة 8" descr="صورة تحتوي على نص, لقطة شاشة, برمجيات, برامج الوسائط المتعددة&#10;&#10;تم إنشاء الوصف تلقائياً">
            <a:extLst>
              <a:ext uri="{FF2B5EF4-FFF2-40B4-BE49-F238E27FC236}">
                <a16:creationId xmlns:a16="http://schemas.microsoft.com/office/drawing/2014/main" id="{AB93CC40-EFDA-5044-060F-B4050E34D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33" y="2033347"/>
            <a:ext cx="8884538" cy="46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6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9F880637-B4F2-7931-9189-867ED297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33" y="2246321"/>
            <a:ext cx="10272000" cy="763600"/>
          </a:xfrm>
        </p:spPr>
        <p:txBody>
          <a:bodyPr/>
          <a:lstStyle/>
          <a:p>
            <a:pPr algn="ctr"/>
            <a:r>
              <a:rPr lang="en-US" dirty="0"/>
              <a:t>Now , that we know how Drag And Drop works </a:t>
            </a:r>
            <a:br>
              <a:rPr lang="en-US" dirty="0"/>
            </a:br>
            <a:r>
              <a:rPr lang="en-US" dirty="0"/>
              <a:t> we will show you our project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9349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2C400B-6790-40F5-8F49-E1C6166A546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72541" y="0"/>
            <a:ext cx="7719052" cy="1324800"/>
          </a:xfrm>
        </p:spPr>
        <p:txBody>
          <a:bodyPr/>
          <a:lstStyle/>
          <a:p>
            <a:r>
              <a:rPr lang="en-US" sz="3600" dirty="0"/>
              <a:t>How The Program Work: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BD1F2-9232-4D70-960B-CD11DF9F1044}"/>
              </a:ext>
            </a:extLst>
          </p:cNvPr>
          <p:cNvSpPr/>
          <p:nvPr/>
        </p:nvSpPr>
        <p:spPr>
          <a:xfrm>
            <a:off x="654894" y="1625728"/>
            <a:ext cx="154087" cy="123987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F40F4-8557-4115-8324-BAA0F4B6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57" y="2354204"/>
            <a:ext cx="5277843" cy="3364524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6D619FCA-4E52-FF36-899D-B86279D7234C}"/>
              </a:ext>
            </a:extLst>
          </p:cNvPr>
          <p:cNvSpPr txBox="1">
            <a:spLocks/>
          </p:cNvSpPr>
          <p:nvPr/>
        </p:nvSpPr>
        <p:spPr>
          <a:xfrm>
            <a:off x="731937" y="1149003"/>
            <a:ext cx="9885545" cy="132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BM Plex Mono"/>
              <a:buNone/>
              <a:defRPr sz="8266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IBM Plex Mono"/>
              <a:buNone/>
              <a:defRPr sz="8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139700" indent="0">
              <a:buNone/>
            </a:pPr>
            <a:r>
              <a:rPr lang="en-US" sz="2800" dirty="0">
                <a:latin typeface="IBM Plex Mono" panose="020B0509050203000203" pitchFamily="49" charset="0"/>
              </a:rPr>
              <a:t>Now , that we know how Drag And Drop works </a:t>
            </a:r>
            <a:br>
              <a:rPr lang="en-US" sz="2800" dirty="0">
                <a:latin typeface="IBM Plex Mono" panose="020B0509050203000203" pitchFamily="49" charset="0"/>
              </a:rPr>
            </a:br>
            <a:r>
              <a:rPr lang="en-US" sz="2800" dirty="0">
                <a:latin typeface="IBM Plex Mono" panose="020B0509050203000203" pitchFamily="49" charset="0"/>
              </a:rPr>
              <a:t> we will show you our project</a:t>
            </a:r>
            <a:endParaRPr lang="ar-SA" sz="2800" dirty="0"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59AAB99-C5F2-4E90-911B-71BB62DEA16C}"/>
              </a:ext>
            </a:extLst>
          </p:cNvPr>
          <p:cNvSpPr/>
          <p:nvPr/>
        </p:nvSpPr>
        <p:spPr>
          <a:xfrm>
            <a:off x="928105" y="1720311"/>
            <a:ext cx="154087" cy="123987"/>
          </a:xfrm>
          <a:prstGeom prst="ellipse">
            <a:avLst/>
          </a:prstGeom>
          <a:solidFill>
            <a:schemeClr val="bg1">
              <a:lumMod val="25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695779-4462-443D-99C6-E050167A3ED1}"/>
              </a:ext>
            </a:extLst>
          </p:cNvPr>
          <p:cNvSpPr txBox="1">
            <a:spLocks/>
          </p:cNvSpPr>
          <p:nvPr/>
        </p:nvSpPr>
        <p:spPr>
          <a:xfrm>
            <a:off x="1087076" y="1952786"/>
            <a:ext cx="9509775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defRPr sz="6933" b="1" i="0" u="none" strike="noStrike" cap="none">
                <a:solidFill>
                  <a:srgbClr val="191919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800" dirty="0"/>
              <a:t>After the welcome interface, the user is given a choice of his own age group, and we have classified it into three categories: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299A-86A0-4104-9807-7F70BA04B76D}"/>
              </a:ext>
            </a:extLst>
          </p:cNvPr>
          <p:cNvSpPr txBox="1"/>
          <p:nvPr/>
        </p:nvSpPr>
        <p:spPr>
          <a:xfrm>
            <a:off x="898005" y="371107"/>
            <a:ext cx="9887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A9E"/>
              </a:buClr>
              <a:buSzPts val="6000"/>
              <a:buFont typeface="IBM Plex Mono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C0A9E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Complement. How The Program Work: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A373CF-A5FD-4F94-8056-2CF2E8B5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884" y="3183674"/>
            <a:ext cx="4695986" cy="32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2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 Lesson by Slidesgo</Template>
  <TotalTime>274</TotalTime>
  <Words>698</Words>
  <Application>Microsoft Office PowerPoint</Application>
  <PresentationFormat>شاشة عريضة</PresentationFormat>
  <Paragraphs>63</Paragraphs>
  <Slides>22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16</vt:i4>
      </vt:variant>
      <vt:variant>
        <vt:lpstr>نسق</vt:lpstr>
      </vt:variant>
      <vt:variant>
        <vt:i4>4</vt:i4>
      </vt:variant>
      <vt:variant>
        <vt:lpstr>عناوين الشرائح</vt:lpstr>
      </vt:variant>
      <vt:variant>
        <vt:i4>22</vt:i4>
      </vt:variant>
    </vt:vector>
  </HeadingPairs>
  <TitlesOfParts>
    <vt:vector size="42" baseType="lpstr">
      <vt:lpstr>Anaheim</vt:lpstr>
      <vt:lpstr>Arial</vt:lpstr>
      <vt:lpstr>Barlow</vt:lpstr>
      <vt:lpstr>Barlow Condensed ExtraBold</vt:lpstr>
      <vt:lpstr>IBM Plex Mono</vt:lpstr>
      <vt:lpstr>Nunito Light</vt:lpstr>
      <vt:lpstr>Open Sans</vt:lpstr>
      <vt:lpstr>Overpass Mono</vt:lpstr>
      <vt:lpstr>Poppins</vt:lpstr>
      <vt:lpstr>Proxima Nova</vt:lpstr>
      <vt:lpstr>Proxima Nova Semibold</vt:lpstr>
      <vt:lpstr>PT Sans</vt:lpstr>
      <vt:lpstr>Raleway SemiBold</vt:lpstr>
      <vt:lpstr>Roboto</vt:lpstr>
      <vt:lpstr>Roboto Condensed Light</vt:lpstr>
      <vt:lpstr>Source Code Pro</vt:lpstr>
      <vt:lpstr>Programming Lesson by Slidesgo</vt:lpstr>
      <vt:lpstr>Slidesgo Final Pages</vt:lpstr>
      <vt:lpstr>Introduction to Coding Workshop by Slidesgo</vt:lpstr>
      <vt:lpstr>1_Slidesgo Final Pages</vt:lpstr>
      <vt:lpstr>Advanced  Programming</vt:lpstr>
      <vt:lpstr>Three Phases In This Project</vt:lpstr>
      <vt:lpstr>Introduction:</vt:lpstr>
      <vt:lpstr>A Simple Pics for a (Drag and Drop) in Net beans</vt:lpstr>
      <vt:lpstr>A Simple Pics for a (Drag and Drop) in Net beans</vt:lpstr>
      <vt:lpstr>A Simple Pics for a (Drag and Drop) in Net beans</vt:lpstr>
      <vt:lpstr>Now , that we know how Drag And Drop works   we will show you our project</vt:lpstr>
      <vt:lpstr>How The Program Work: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If he is a teenager, suitable options will be provided to him that suit his age:</vt:lpstr>
      <vt:lpstr>عرض تقديمي في PowerPoint</vt:lpstr>
      <vt:lpstr>Complement. How The Program Work:</vt:lpstr>
      <vt:lpstr>عرض تقديمي في PowerPoint</vt:lpstr>
      <vt:lpstr>عرض تقديمي في PowerPoint</vt:lpstr>
      <vt:lpstr>Complement. How The Program Work:</vt:lpstr>
      <vt:lpstr>The Output Of Program:</vt:lpstr>
      <vt:lpstr>One of Source classes (Age) </vt:lpstr>
      <vt:lpstr>One of Source classes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alabdali</dc:creator>
  <cp:lastModifiedBy>احمد ابراهيم محمد القوزي</cp:lastModifiedBy>
  <cp:revision>33</cp:revision>
  <dcterms:created xsi:type="dcterms:W3CDTF">2024-02-10T09:50:07Z</dcterms:created>
  <dcterms:modified xsi:type="dcterms:W3CDTF">2024-02-11T16:45:37Z</dcterms:modified>
</cp:coreProperties>
</file>