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80" r:id="rId5"/>
    <p:sldId id="329" r:id="rId6"/>
    <p:sldId id="331" r:id="rId7"/>
    <p:sldId id="342" r:id="rId8"/>
    <p:sldId id="302" r:id="rId9"/>
    <p:sldId id="305" r:id="rId10"/>
    <p:sldId id="343" r:id="rId11"/>
    <p:sldId id="344" r:id="rId12"/>
    <p:sldId id="33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MI" id="{866A3E68-017F-4F94-A6C6-BFF303BC3121}">
          <p14:sldIdLst>
            <p14:sldId id="280"/>
            <p14:sldId id="329"/>
            <p14:sldId id="331"/>
            <p14:sldId id="342"/>
            <p14:sldId id="302"/>
            <p14:sldId id="305"/>
            <p14:sldId id="343"/>
            <p14:sldId id="344"/>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Owen" initials="SO" lastIdx="6" clrIdx="0">
    <p:extLst>
      <p:ext uri="{19B8F6BF-5375-455C-9EA6-DF929625EA0E}">
        <p15:presenceInfo xmlns:p15="http://schemas.microsoft.com/office/powerpoint/2012/main" userId="c81ca78967c7cf22" providerId="Windows Live"/>
      </p:ext>
    </p:extLst>
  </p:cmAuthor>
  <p:cmAuthor id="2" name="Nathan Ziehnert" initials="NZ" lastIdx="2" clrIdx="1">
    <p:extLst>
      <p:ext uri="{19B8F6BF-5375-455C-9EA6-DF929625EA0E}">
        <p15:presenceInfo xmlns:p15="http://schemas.microsoft.com/office/powerpoint/2012/main" userId="Nathan Ziehne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83" autoAdjust="0"/>
    <p:restoredTop sz="61389" autoAdjust="0"/>
  </p:normalViewPr>
  <p:slideViewPr>
    <p:cSldViewPr snapToGrid="0">
      <p:cViewPr varScale="1">
        <p:scale>
          <a:sx n="70" d="100"/>
          <a:sy n="70" d="100"/>
        </p:scale>
        <p:origin x="96" y="2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15T19:54:02.441" idx="4">
    <p:pos x="7291" y="788"/>
    <p:text>No clue how to add speaker notes here so I'm just typing this to remind me later:
Introduced with DotNet 3.0 WAY back in 2006.  Windows 7 shipped with dotnet 3.5 so you can safely use WPF basically everywhere (have to do something fancy if you need it in WinPE though!)
*may want to add a link to how to get WinPE working in WPF on the newer boot media from the ADK,*</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CC04A-C335-487A-8178-6C90F0F29C95}" type="datetimeFigureOut">
              <a:rPr lang="en-US" smtClean="0"/>
              <a:t>4/25/2019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05CAA-7DFD-4456-A943-C499583EE113}" type="slidenum">
              <a:rPr lang="en-US" smtClean="0"/>
              <a:t>‹#›</a:t>
            </a:fld>
            <a:endParaRPr lang="en-US"/>
          </a:p>
        </p:txBody>
      </p:sp>
    </p:spTree>
    <p:extLst>
      <p:ext uri="{BB962C8B-B14F-4D97-AF65-F5344CB8AC3E}">
        <p14:creationId xmlns:p14="http://schemas.microsoft.com/office/powerpoint/2010/main" val="2703485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05CAA-7DFD-4456-A943-C499583EE113}" type="slidenum">
              <a:rPr lang="en-US" smtClean="0"/>
              <a:t>1</a:t>
            </a:fld>
            <a:endParaRPr lang="en-US"/>
          </a:p>
        </p:txBody>
      </p:sp>
    </p:spTree>
    <p:extLst>
      <p:ext uri="{BB962C8B-B14F-4D97-AF65-F5344CB8AC3E}">
        <p14:creationId xmlns:p14="http://schemas.microsoft.com/office/powerpoint/2010/main" val="51852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You know what they say about standards…</a:t>
            </a:r>
          </a:p>
          <a:p>
            <a:endParaRPr lang="en-US" b="1" dirty="0"/>
          </a:p>
          <a:p>
            <a:r>
              <a:rPr lang="en-US" b="1" dirty="0"/>
              <a:t>Amusingly there is still a tool in windows which references this ancient heritage,</a:t>
            </a:r>
          </a:p>
          <a:p>
            <a:endParaRPr lang="en-US" b="1" dirty="0"/>
          </a:p>
          <a:p>
            <a:r>
              <a:rPr lang="en-US" sz="1200" b="0" i="0" kern="1200" dirty="0">
                <a:solidFill>
                  <a:schemeClr val="tx1"/>
                </a:solidFill>
                <a:effectLst/>
                <a:latin typeface="+mn-lt"/>
                <a:ea typeface="+mn-ea"/>
                <a:cs typeface="+mn-cs"/>
              </a:rPr>
              <a:t>Windows Server 2012 and Windows 8 saw Microsoft make some changes to WMI by aligning it with CIMv2 and moving to WS-MAN for remote connections. Because WS-MAN is a HTTP-based protocol, it is more firewall friendly than DCOM. Although it’s worth noting that the updated WMI stack can be accessed using DCOM for backwards compatibility.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PowerShell Core doesn’t even have them!</a:t>
            </a:r>
            <a:endParaRPr lang="en-US" b="1" dirty="0"/>
          </a:p>
        </p:txBody>
      </p:sp>
      <p:sp>
        <p:nvSpPr>
          <p:cNvPr id="4" name="Slide Number Placeholder 3"/>
          <p:cNvSpPr>
            <a:spLocks noGrp="1"/>
          </p:cNvSpPr>
          <p:nvPr>
            <p:ph type="sldNum" sz="quarter" idx="5"/>
          </p:nvPr>
        </p:nvSpPr>
        <p:spPr/>
        <p:txBody>
          <a:bodyPr/>
          <a:lstStyle/>
          <a:p>
            <a:fld id="{C7B05CAA-7DFD-4456-A943-C499583EE113}" type="slidenum">
              <a:rPr lang="en-US" smtClean="0"/>
              <a:t>2</a:t>
            </a:fld>
            <a:endParaRPr lang="en-US"/>
          </a:p>
        </p:txBody>
      </p:sp>
    </p:spTree>
    <p:extLst>
      <p:ext uri="{BB962C8B-B14F-4D97-AF65-F5344CB8AC3E}">
        <p14:creationId xmlns:p14="http://schemas.microsoft.com/office/powerpoint/2010/main" val="903337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C7B05CAA-7DFD-4456-A943-C499583EE113}" type="slidenum">
              <a:rPr lang="en-US" smtClean="0"/>
              <a:t>3</a:t>
            </a:fld>
            <a:endParaRPr lang="en-US"/>
          </a:p>
        </p:txBody>
      </p:sp>
    </p:spTree>
    <p:extLst>
      <p:ext uri="{BB962C8B-B14F-4D97-AF65-F5344CB8AC3E}">
        <p14:creationId xmlns:p14="http://schemas.microsoft.com/office/powerpoint/2010/main" val="319535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is deep in windows, it’s been part of the OS since Windows 95, and kind of cutely, you can still find hundreds of articles walking you through installing it from way back when it was an optional feature on Windows NT 4.0 lol</a:t>
            </a:r>
          </a:p>
          <a:p>
            <a:endParaRPr lang="en-US" b="1" dirty="0"/>
          </a:p>
          <a:p>
            <a:r>
              <a:rPr lang="en-US" b="1" dirty="0"/>
              <a:t>Imagine you’ve been a totally boss at work and have built your own </a:t>
            </a:r>
            <a:r>
              <a:rPr lang="en-US" b="1" dirty="0" err="1"/>
              <a:t>comepletly</a:t>
            </a:r>
            <a:r>
              <a:rPr lang="en-US" b="1" dirty="0"/>
              <a:t> pimped out and not ostentatious gaming laptop.</a:t>
            </a:r>
          </a:p>
          <a:p>
            <a:endParaRPr lang="en-US" b="1" dirty="0"/>
          </a:p>
          <a:p>
            <a:r>
              <a:rPr lang="en-US" b="1" dirty="0"/>
              <a:t>To play Minecraft on.</a:t>
            </a:r>
          </a:p>
          <a:p>
            <a:endParaRPr lang="en-US" b="1" dirty="0"/>
          </a:p>
          <a:p>
            <a:r>
              <a:rPr lang="en-US" b="1" dirty="0"/>
              <a:t>Now because the pc embarrasses your wife, you have to hide it out of the way, and its time to update your bios and drivers…but your forget what </a:t>
            </a:r>
            <a:r>
              <a:rPr lang="en-US" b="1" dirty="0" err="1"/>
              <a:t>mobo</a:t>
            </a:r>
            <a:r>
              <a:rPr lang="en-US" b="1" dirty="0"/>
              <a:t> version you have.</a:t>
            </a:r>
          </a:p>
          <a:p>
            <a:endParaRPr lang="en-US" b="1" dirty="0"/>
          </a:p>
          <a:p>
            <a:r>
              <a:rPr lang="en-US" b="1" dirty="0"/>
              <a:t>You COULD&gt;..crawl under the desk and look at it </a:t>
            </a:r>
            <a:r>
              <a:rPr lang="en-US" b="1" dirty="0">
                <a:sym typeface="Wingdings" panose="05000000000000000000" pitchFamily="2" charset="2"/>
              </a:rPr>
              <a:t>  lame</a:t>
            </a:r>
          </a:p>
          <a:p>
            <a:endParaRPr lang="en-US" b="1" dirty="0">
              <a:sym typeface="Wingdings" panose="05000000000000000000" pitchFamily="2" charset="2"/>
            </a:endParaRPr>
          </a:p>
          <a:p>
            <a:r>
              <a:rPr lang="en-US" b="1" dirty="0">
                <a:sym typeface="Wingdings" panose="05000000000000000000" pitchFamily="2" charset="2"/>
              </a:rPr>
              <a:t>Or you could open the eyeball frying terrible ‘GAMING’ app to find the settings…or you could dig into </a:t>
            </a:r>
            <a:r>
              <a:rPr lang="en-US" b="1" dirty="0" err="1">
                <a:sym typeface="Wingdings" panose="05000000000000000000" pitchFamily="2" charset="2"/>
              </a:rPr>
              <a:t>wmi</a:t>
            </a:r>
            <a:r>
              <a:rPr lang="en-US" b="1" dirty="0">
                <a:sym typeface="Wingdings" panose="05000000000000000000" pitchFamily="2" charset="2"/>
              </a:rPr>
              <a:t> for it (lets act like device manager doesn’t exist, too much clicking!)</a:t>
            </a:r>
            <a:endParaRPr lang="en-US" b="1" dirty="0"/>
          </a:p>
          <a:p>
            <a:endParaRPr lang="en-US" b="1" dirty="0"/>
          </a:p>
        </p:txBody>
      </p:sp>
      <p:sp>
        <p:nvSpPr>
          <p:cNvPr id="4" name="Slide Number Placeholder 3"/>
          <p:cNvSpPr>
            <a:spLocks noGrp="1"/>
          </p:cNvSpPr>
          <p:nvPr>
            <p:ph type="sldNum" sz="quarter" idx="5"/>
          </p:nvPr>
        </p:nvSpPr>
        <p:spPr/>
        <p:txBody>
          <a:bodyPr/>
          <a:lstStyle/>
          <a:p>
            <a:fld id="{C7B05CAA-7DFD-4456-A943-C499583EE113}" type="slidenum">
              <a:rPr lang="en-US" smtClean="0"/>
              <a:t>4</a:t>
            </a:fld>
            <a:endParaRPr lang="en-US"/>
          </a:p>
        </p:txBody>
      </p:sp>
    </p:spTree>
    <p:extLst>
      <p:ext uri="{BB962C8B-B14F-4D97-AF65-F5344CB8AC3E}">
        <p14:creationId xmlns:p14="http://schemas.microsoft.com/office/powerpoint/2010/main" val="3465222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WMIC</a:t>
            </a:r>
          </a:p>
          <a:p>
            <a:r>
              <a:rPr lang="en-US" dirty="0"/>
              <a:t>Wmic service list | more</a:t>
            </a:r>
          </a:p>
          <a:p>
            <a:r>
              <a:rPr lang="en-US" dirty="0"/>
              <a:t>&gt;wmic </a:t>
            </a:r>
            <a:r>
              <a:rPr lang="en-US" dirty="0" err="1"/>
              <a:t>os</a:t>
            </a:r>
            <a:r>
              <a:rPr lang="en-US" dirty="0"/>
              <a:t> LIST BRIEF</a:t>
            </a:r>
          </a:p>
          <a:p>
            <a:endParaRPr lang="en-US" dirty="0"/>
          </a:p>
          <a:p>
            <a:endParaRPr lang="en-US" dirty="0"/>
          </a:p>
          <a:p>
            <a:r>
              <a:rPr lang="en-US" dirty="0"/>
              <a:t>List information on currently running processes with WMIC – </a:t>
            </a:r>
          </a:p>
          <a:p>
            <a:r>
              <a:rPr lang="en-US" dirty="0"/>
              <a:t>wmic process get </a:t>
            </a:r>
            <a:r>
              <a:rPr lang="en-US" dirty="0" err="1"/>
              <a:t>caption,executablepath,commandline</a:t>
            </a:r>
            <a:r>
              <a:rPr lang="en-US" dirty="0"/>
              <a:t> </a:t>
            </a:r>
          </a:p>
          <a:p>
            <a:endParaRPr lang="en-US" dirty="0"/>
          </a:p>
          <a:p>
            <a:r>
              <a:rPr lang="en-US" dirty="0"/>
              <a:t>List user accounts with WMIC - wmic </a:t>
            </a:r>
            <a:r>
              <a:rPr lang="en-US" dirty="0" err="1"/>
              <a:t>useraccount</a:t>
            </a:r>
            <a:r>
              <a:rPr lang="en-US" dirty="0"/>
              <a:t> get /ALL</a:t>
            </a:r>
          </a:p>
          <a:p>
            <a:endParaRPr lang="en-US" dirty="0"/>
          </a:p>
          <a:p>
            <a:r>
              <a:rPr lang="en-US" dirty="0"/>
              <a:t>PowerShell.  Great because has search function built in!</a:t>
            </a:r>
          </a:p>
          <a:p>
            <a:endParaRPr lang="en-US" dirty="0"/>
          </a:p>
          <a:p>
            <a:r>
              <a:rPr lang="en-US" dirty="0" err="1"/>
              <a:t>WBEMtest</a:t>
            </a:r>
            <a:r>
              <a:rPr lang="en-US" dirty="0"/>
              <a:t> ‘Open </a:t>
            </a:r>
            <a:r>
              <a:rPr lang="en-US" dirty="0" err="1"/>
              <a:t>istance</a:t>
            </a:r>
            <a:r>
              <a:rPr lang="en-US" dirty="0"/>
              <a:t>’ WIn32_BaseBoard’  </a:t>
            </a:r>
          </a:p>
          <a:p>
            <a:r>
              <a:rPr lang="en-US" dirty="0" err="1"/>
              <a:t>WBEMtest</a:t>
            </a:r>
            <a:r>
              <a:rPr lang="en-US" dirty="0"/>
              <a:t> – Query “select * from win32_baseboard’</a:t>
            </a:r>
          </a:p>
          <a:p>
            <a:endParaRPr lang="en-US" dirty="0"/>
          </a:p>
          <a:p>
            <a:endParaRPr lang="en-US" dirty="0"/>
          </a:p>
          <a:p>
            <a:endParaRPr lang="en-US" dirty="0"/>
          </a:p>
          <a:p>
            <a:r>
              <a:rPr lang="en-US" dirty="0"/>
              <a:t>List patches installed on the local workstation with WMIC – </a:t>
            </a:r>
          </a:p>
          <a:p>
            <a:r>
              <a:rPr lang="en-US" dirty="0"/>
              <a:t>wmic </a:t>
            </a:r>
            <a:r>
              <a:rPr lang="en-US" dirty="0" err="1"/>
              <a:t>qfe</a:t>
            </a:r>
            <a:r>
              <a:rPr lang="en-US" dirty="0"/>
              <a:t> get </a:t>
            </a:r>
            <a:r>
              <a:rPr lang="en-US" dirty="0" err="1"/>
              <a:t>description,installedOn</a:t>
            </a:r>
            <a:r>
              <a:rPr lang="en-US" dirty="0"/>
              <a:t> /</a:t>
            </a:r>
            <a:r>
              <a:rPr lang="en-US" dirty="0" err="1"/>
              <a:t>format:csv</a:t>
            </a:r>
            <a:r>
              <a:rPr lang="en-US" dirty="0"/>
              <a:t> </a:t>
            </a:r>
          </a:p>
          <a:p>
            <a:endParaRPr lang="en-US" dirty="0"/>
          </a:p>
          <a:p>
            <a:r>
              <a:rPr lang="en-US" dirty="0"/>
              <a:t>Humble beginnings.  In The Monad manifesto </a:t>
            </a:r>
            <a:r>
              <a:rPr lang="en-US" dirty="0" err="1"/>
              <a:t>revisted</a:t>
            </a:r>
            <a:r>
              <a:rPr lang="en-US" dirty="0"/>
              <a:t> talk, </a:t>
            </a:r>
            <a:r>
              <a:rPr lang="en-US" dirty="0" err="1"/>
              <a:t>Snover</a:t>
            </a:r>
            <a:r>
              <a:rPr lang="en-US" dirty="0"/>
              <a:t> told a story of the development of </a:t>
            </a:r>
            <a:r>
              <a:rPr lang="en-US" dirty="0" err="1"/>
              <a:t>powershell</a:t>
            </a:r>
            <a:r>
              <a:rPr lang="en-US" dirty="0"/>
              <a:t> and wmic.  </a:t>
            </a:r>
            <a:r>
              <a:rPr lang="en-US" dirty="0" err="1"/>
              <a:t>Shortlink</a:t>
            </a:r>
            <a:r>
              <a:rPr lang="en-US" dirty="0"/>
              <a:t> at the end!</a:t>
            </a:r>
          </a:p>
          <a:p>
            <a:endParaRPr lang="en-US" dirty="0"/>
          </a:p>
          <a:p>
            <a:r>
              <a:rPr lang="en-US" dirty="0"/>
              <a:t>List information on currently running processes with WMIC – </a:t>
            </a:r>
          </a:p>
          <a:p>
            <a:r>
              <a:rPr lang="en-US" dirty="0"/>
              <a:t>wmic process get </a:t>
            </a:r>
            <a:r>
              <a:rPr lang="en-US" dirty="0" err="1"/>
              <a:t>caption,executablepath,commandline</a:t>
            </a:r>
            <a:r>
              <a:rPr lang="en-US" dirty="0"/>
              <a:t> </a:t>
            </a:r>
          </a:p>
          <a:p>
            <a:endParaRPr lang="en-US" dirty="0"/>
          </a:p>
          <a:p>
            <a:r>
              <a:rPr lang="en-US" dirty="0"/>
              <a:t>List user accounts with WMIC - wmic </a:t>
            </a:r>
            <a:r>
              <a:rPr lang="en-US" dirty="0" err="1"/>
              <a:t>useraccount</a:t>
            </a:r>
            <a:r>
              <a:rPr lang="en-US" dirty="0"/>
              <a:t> get /ALL</a:t>
            </a:r>
          </a:p>
          <a:p>
            <a:endParaRPr lang="en-US" dirty="0"/>
          </a:p>
          <a:p>
            <a:endParaRPr lang="en-US" dirty="0"/>
          </a:p>
          <a:p>
            <a:r>
              <a:rPr lang="en-US" dirty="0" err="1"/>
              <a:t>WBEMtest</a:t>
            </a:r>
            <a:r>
              <a:rPr lang="en-US" dirty="0"/>
              <a:t> ‘Open </a:t>
            </a:r>
            <a:r>
              <a:rPr lang="en-US" dirty="0" err="1"/>
              <a:t>istance</a:t>
            </a:r>
            <a:r>
              <a:rPr lang="en-US" dirty="0"/>
              <a:t>’ WIn32_BaseBoard’  </a:t>
            </a:r>
          </a:p>
          <a:p>
            <a:r>
              <a:rPr lang="en-US" dirty="0" err="1"/>
              <a:t>WBEMtest</a:t>
            </a:r>
            <a:r>
              <a:rPr lang="en-US" dirty="0"/>
              <a:t> – Query “select * from win32_baseboard’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7B05CAA-7DFD-4456-A943-C499583EE113}" type="slidenum">
              <a:rPr lang="en-US" smtClean="0"/>
              <a:t>5</a:t>
            </a:fld>
            <a:endParaRPr lang="en-US"/>
          </a:p>
        </p:txBody>
      </p:sp>
    </p:spTree>
    <p:extLst>
      <p:ext uri="{BB962C8B-B14F-4D97-AF65-F5344CB8AC3E}">
        <p14:creationId xmlns:p14="http://schemas.microsoft.com/office/powerpoint/2010/main" val="3264286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an exciting slide title</a:t>
            </a:r>
          </a:p>
          <a:p>
            <a:endParaRPr lang="en-US" b="1" dirty="0"/>
          </a:p>
          <a:p>
            <a:r>
              <a:rPr lang="en-US" b="1" dirty="0"/>
              <a:t>Namespaces are basically folders where interesting </a:t>
            </a:r>
            <a:r>
              <a:rPr lang="en-US" b="1" dirty="0" err="1"/>
              <a:t>wmi</a:t>
            </a:r>
            <a:r>
              <a:rPr lang="en-US" b="1" dirty="0"/>
              <a:t> stuff lives</a:t>
            </a:r>
          </a:p>
        </p:txBody>
      </p:sp>
      <p:sp>
        <p:nvSpPr>
          <p:cNvPr id="4" name="Slide Number Placeholder 3"/>
          <p:cNvSpPr>
            <a:spLocks noGrp="1"/>
          </p:cNvSpPr>
          <p:nvPr>
            <p:ph type="sldNum" sz="quarter" idx="5"/>
          </p:nvPr>
        </p:nvSpPr>
        <p:spPr/>
        <p:txBody>
          <a:bodyPr/>
          <a:lstStyle/>
          <a:p>
            <a:fld id="{C7B05CAA-7DFD-4456-A943-C499583EE113}" type="slidenum">
              <a:rPr lang="en-US" smtClean="0"/>
              <a:t>6</a:t>
            </a:fld>
            <a:endParaRPr lang="en-US"/>
          </a:p>
        </p:txBody>
      </p:sp>
    </p:spTree>
    <p:extLst>
      <p:ext uri="{BB962C8B-B14F-4D97-AF65-F5344CB8AC3E}">
        <p14:creationId xmlns:p14="http://schemas.microsoft.com/office/powerpoint/2010/main" val="4001516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an exciting slide title</a:t>
            </a:r>
          </a:p>
          <a:p>
            <a:endParaRPr lang="en-US" b="1" dirty="0"/>
          </a:p>
          <a:p>
            <a:r>
              <a:rPr lang="en-US" b="1" dirty="0"/>
              <a:t>Namespaces are basically folders where interesting </a:t>
            </a:r>
            <a:r>
              <a:rPr lang="en-US" b="1" dirty="0" err="1"/>
              <a:t>wmi</a:t>
            </a:r>
            <a:r>
              <a:rPr lang="en-US" b="1" dirty="0"/>
              <a:t> stuff lives</a:t>
            </a:r>
          </a:p>
        </p:txBody>
      </p:sp>
      <p:sp>
        <p:nvSpPr>
          <p:cNvPr id="4" name="Slide Number Placeholder 3"/>
          <p:cNvSpPr>
            <a:spLocks noGrp="1"/>
          </p:cNvSpPr>
          <p:nvPr>
            <p:ph type="sldNum" sz="quarter" idx="5"/>
          </p:nvPr>
        </p:nvSpPr>
        <p:spPr/>
        <p:txBody>
          <a:bodyPr/>
          <a:lstStyle/>
          <a:p>
            <a:fld id="{C7B05CAA-7DFD-4456-A943-C499583EE113}" type="slidenum">
              <a:rPr lang="en-US" smtClean="0"/>
              <a:t>7</a:t>
            </a:fld>
            <a:endParaRPr lang="en-US"/>
          </a:p>
        </p:txBody>
      </p:sp>
    </p:spTree>
    <p:extLst>
      <p:ext uri="{BB962C8B-B14F-4D97-AF65-F5344CB8AC3E}">
        <p14:creationId xmlns:p14="http://schemas.microsoft.com/office/powerpoint/2010/main" val="1969049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an exciting slide title</a:t>
            </a:r>
          </a:p>
          <a:p>
            <a:endParaRPr lang="en-US" b="1" dirty="0"/>
          </a:p>
          <a:p>
            <a:r>
              <a:rPr lang="en-US" b="1" dirty="0"/>
              <a:t>Namespaces are basically folders where interesting </a:t>
            </a:r>
            <a:r>
              <a:rPr lang="en-US" b="1" dirty="0" err="1"/>
              <a:t>wmi</a:t>
            </a:r>
            <a:r>
              <a:rPr lang="en-US" b="1" dirty="0"/>
              <a:t> stuff lives</a:t>
            </a:r>
          </a:p>
        </p:txBody>
      </p:sp>
      <p:sp>
        <p:nvSpPr>
          <p:cNvPr id="4" name="Slide Number Placeholder 3"/>
          <p:cNvSpPr>
            <a:spLocks noGrp="1"/>
          </p:cNvSpPr>
          <p:nvPr>
            <p:ph type="sldNum" sz="quarter" idx="5"/>
          </p:nvPr>
        </p:nvSpPr>
        <p:spPr/>
        <p:txBody>
          <a:bodyPr/>
          <a:lstStyle/>
          <a:p>
            <a:fld id="{C7B05CAA-7DFD-4456-A943-C499583EE113}" type="slidenum">
              <a:rPr lang="en-US" smtClean="0"/>
              <a:t>8</a:t>
            </a:fld>
            <a:endParaRPr lang="en-US"/>
          </a:p>
        </p:txBody>
      </p:sp>
    </p:spTree>
    <p:extLst>
      <p:ext uri="{BB962C8B-B14F-4D97-AF65-F5344CB8AC3E}">
        <p14:creationId xmlns:p14="http://schemas.microsoft.com/office/powerpoint/2010/main" val="85835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05CAA-7DFD-4456-A943-C499583EE113}" type="slidenum">
              <a:rPr lang="en-US" smtClean="0"/>
              <a:t>9</a:t>
            </a:fld>
            <a:endParaRPr lang="en-US"/>
          </a:p>
        </p:txBody>
      </p:sp>
    </p:spTree>
    <p:extLst>
      <p:ext uri="{BB962C8B-B14F-4D97-AF65-F5344CB8AC3E}">
        <p14:creationId xmlns:p14="http://schemas.microsoft.com/office/powerpoint/2010/main" val="293845378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63B4AED-790C-4010-9C1A-F14EBD01C683}"/>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13" name="Rectangle 12"/>
          <p:cNvSpPr/>
          <p:nvPr userDrawn="1"/>
        </p:nvSpPr>
        <p:spPr>
          <a:xfrm>
            <a:off x="0" y="5156200"/>
            <a:ext cx="12192000" cy="1701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10618" y="692727"/>
            <a:ext cx="8954219" cy="1829931"/>
          </a:xfrm>
        </p:spPr>
        <p:txBody>
          <a:bodyPr anchor="b">
            <a:normAutofit/>
          </a:bodyPr>
          <a:lstStyle>
            <a:lvl1pPr algn="ctr">
              <a:defRPr sz="4800">
                <a:effectLst/>
              </a:defRPr>
            </a:lvl1pPr>
          </a:lstStyle>
          <a:p>
            <a:r>
              <a:rPr lang="en-US"/>
              <a:t>Click to edit Master title style</a:t>
            </a:r>
            <a:endParaRPr lang="en-US" dirty="0"/>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692727"/>
            <a:ext cx="2124974" cy="3296930"/>
          </a:xfrm>
          <a:prstGeom prst="rect">
            <a:avLst/>
          </a:prstGeom>
        </p:spPr>
      </p:pic>
      <p:sp>
        <p:nvSpPr>
          <p:cNvPr id="9" name="Text Placeholder 8"/>
          <p:cNvSpPr>
            <a:spLocks noGrp="1"/>
          </p:cNvSpPr>
          <p:nvPr>
            <p:ph type="body" sz="quarter" idx="10" hasCustomPrompt="1"/>
          </p:nvPr>
        </p:nvSpPr>
        <p:spPr>
          <a:xfrm>
            <a:off x="3010617" y="2650836"/>
            <a:ext cx="4416726"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#1 Info</a:t>
            </a:r>
          </a:p>
        </p:txBody>
      </p:sp>
      <p:sp>
        <p:nvSpPr>
          <p:cNvPr id="15" name="Text Placeholder 8"/>
          <p:cNvSpPr>
            <a:spLocks noGrp="1"/>
          </p:cNvSpPr>
          <p:nvPr>
            <p:ph type="body" sz="quarter" idx="11" hasCustomPrompt="1"/>
          </p:nvPr>
        </p:nvSpPr>
        <p:spPr>
          <a:xfrm>
            <a:off x="7573992" y="2650836"/>
            <a:ext cx="4390845" cy="2238432"/>
          </a:xfrm>
        </p:spPr>
        <p:txBody>
          <a:bodyPr anchor="t"/>
          <a:lstStyle>
            <a:lvl1pPr marL="0" marR="0" indent="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lvl1pPr>
          </a:lstStyle>
          <a:p>
            <a:pPr lvl="0"/>
            <a:r>
              <a:rPr lang="en-US" dirty="0"/>
              <a:t>Presenter #2 Info</a:t>
            </a:r>
          </a:p>
          <a:p>
            <a:pPr lvl="0"/>
            <a:endParaRPr lang="en-US" dirty="0"/>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1">
              <a:alpha val="75000"/>
            </a:schemeClr>
          </a:solidFill>
        </p:spPr>
        <p:txBody>
          <a:bodyPr/>
          <a:lstStyle>
            <a:lvl1pPr marL="0" indent="0">
              <a:buFontTx/>
              <a:buNone/>
              <a:defRPr sz="1800">
                <a:solidFill>
                  <a:schemeClr val="bg1"/>
                </a:solidFill>
                <a:latin typeface="Consolas" panose="020B0609020204030204" pitchFamily="49" charset="0"/>
                <a:cs typeface="Courier New" panose="02070309020205020404" pitchFamily="49" charset="0"/>
              </a:defRPr>
            </a:lvl1pPr>
            <a:lvl2pPr marL="457200" indent="0">
              <a:buFontTx/>
              <a:buNone/>
              <a:defRPr>
                <a:solidFill>
                  <a:schemeClr val="tx1"/>
                </a:solidFill>
                <a:latin typeface="Courier New" panose="02070309020205020404" pitchFamily="49" charset="0"/>
                <a:cs typeface="Courier New" panose="02070309020205020404" pitchFamily="49" charset="0"/>
              </a:defRPr>
            </a:lvl2pPr>
            <a:lvl3pPr marL="914400" indent="0">
              <a:buFontTx/>
              <a:buNone/>
              <a:defRPr>
                <a:solidFill>
                  <a:schemeClr val="tx1"/>
                </a:solidFill>
                <a:latin typeface="Courier New" panose="02070309020205020404" pitchFamily="49" charset="0"/>
                <a:cs typeface="Courier New" panose="02070309020205020404" pitchFamily="49" charset="0"/>
              </a:defRPr>
            </a:lvl3pPr>
            <a:lvl4pPr marL="1371600" indent="0">
              <a:buFontTx/>
              <a:buNone/>
              <a:defRPr>
                <a:solidFill>
                  <a:schemeClr val="tx1"/>
                </a:solidFill>
                <a:latin typeface="Courier New" panose="02070309020205020404" pitchFamily="49" charset="0"/>
                <a:cs typeface="Courier New" panose="02070309020205020404" pitchFamily="49" charset="0"/>
              </a:defRPr>
            </a:lvl4pPr>
            <a:lvl5pPr marL="1828800" indent="0">
              <a:buFontTx/>
              <a:buNone/>
              <a:defRPr>
                <a:solidFill>
                  <a:schemeClr val="tx1"/>
                </a:solidFill>
                <a:latin typeface="Courier New" panose="02070309020205020404" pitchFamily="49" charset="0"/>
                <a:cs typeface="Courier New" panose="02070309020205020404" pitchFamily="49" charset="0"/>
              </a:defRPr>
            </a:lvl5pPr>
          </a:lstStyle>
          <a:p>
            <a:pPr lvl="0"/>
            <a:r>
              <a:rPr lang="en-US"/>
              <a:t>Edit Master text styles</a:t>
            </a:r>
          </a:p>
        </p:txBody>
      </p:sp>
    </p:spTree>
    <p:extLst>
      <p:ext uri="{BB962C8B-B14F-4D97-AF65-F5344CB8AC3E}">
        <p14:creationId xmlns:p14="http://schemas.microsoft.com/office/powerpoint/2010/main" val="6239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5183188"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599" y="2057400"/>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1569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right)">
    <p:spTree>
      <p:nvGrpSpPr>
        <p:cNvPr id="1" name=""/>
        <p:cNvGrpSpPr/>
        <p:nvPr/>
      </p:nvGrpSpPr>
      <p:grpSpPr>
        <a:xfrm>
          <a:off x="0" y="0"/>
          <a:ext cx="0" cy="0"/>
          <a:chOff x="0" y="0"/>
          <a:chExt cx="0" cy="0"/>
        </a:xfrm>
      </p:grpSpPr>
      <p:sp>
        <p:nvSpPr>
          <p:cNvPr id="2" name="Title 1"/>
          <p:cNvSpPr>
            <a:spLocks noGrp="1"/>
          </p:cNvSpPr>
          <p:nvPr>
            <p:ph type="title"/>
          </p:nvPr>
        </p:nvSpPr>
        <p:spPr>
          <a:xfrm>
            <a:off x="7193281" y="228599"/>
            <a:ext cx="4389119" cy="1600200"/>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620712" y="228600"/>
            <a:ext cx="6399212" cy="58292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93280" y="2057399"/>
            <a:ext cx="4389120" cy="4000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12547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1"/>
            <a:ext cx="10972800" cy="5829300"/>
          </a:xfrm>
        </p:spPr>
        <p:txBody>
          <a:bodyPr/>
          <a:lstStyle>
            <a:lvl1pPr marL="457200" indent="-457200">
              <a:buFont typeface="Segoe UI Light" panose="020B0502040204020203" pitchFamily="34" charset="0"/>
              <a:buChar char=" "/>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177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ponsor Layout">
    <p:spTree>
      <p:nvGrpSpPr>
        <p:cNvPr id="1" name=""/>
        <p:cNvGrpSpPr/>
        <p:nvPr/>
      </p:nvGrpSpPr>
      <p:grpSpPr>
        <a:xfrm>
          <a:off x="0" y="0"/>
          <a:ext cx="0" cy="0"/>
          <a:chOff x="0" y="0"/>
          <a:chExt cx="0" cy="0"/>
        </a:xfrm>
      </p:grpSpPr>
      <p:sp>
        <p:nvSpPr>
          <p:cNvPr id="4" name="Rectangle 3"/>
          <p:cNvSpPr/>
          <p:nvPr userDrawn="1"/>
        </p:nvSpPr>
        <p:spPr>
          <a:xfrm>
            <a:off x="0" y="3419474"/>
            <a:ext cx="12192000" cy="343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609600" y="228600"/>
            <a:ext cx="184731" cy="369332"/>
          </a:xfrm>
          <a:prstGeom prst="rect">
            <a:avLst/>
          </a:prstGeom>
          <a:noFill/>
        </p:spPr>
        <p:txBody>
          <a:bodyPr wrap="none" rtlCol="0">
            <a:spAutoFit/>
          </a:bodyPr>
          <a:lstStyle/>
          <a:p>
            <a:endParaRPr lang="en-US" dirty="0"/>
          </a:p>
        </p:txBody>
      </p:sp>
      <p:sp>
        <p:nvSpPr>
          <p:cNvPr id="5" name="Rectangle 4">
            <a:extLst>
              <a:ext uri="{FF2B5EF4-FFF2-40B4-BE49-F238E27FC236}">
                <a16:creationId xmlns:a16="http://schemas.microsoft.com/office/drawing/2014/main" id="{1D2AEFD4-E6D3-46FD-8FFB-2BE59ADF05A2}"/>
              </a:ext>
            </a:extLst>
          </p:cNvPr>
          <p:cNvSpPr/>
          <p:nvPr userDrawn="1"/>
        </p:nvSpPr>
        <p:spPr>
          <a:xfrm>
            <a:off x="902397" y="1281093"/>
            <a:ext cx="5124331"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Extended Q&amp;A</a:t>
            </a:r>
          </a:p>
        </p:txBody>
      </p:sp>
    </p:spTree>
    <p:extLst>
      <p:ext uri="{BB962C8B-B14F-4D97-AF65-F5344CB8AC3E}">
        <p14:creationId xmlns:p14="http://schemas.microsoft.com/office/powerpoint/2010/main" val="4808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257300"/>
            <a:ext cx="10972800" cy="48006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1" y="2006600"/>
            <a:ext cx="8609012"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09600" y="4495800"/>
            <a:ext cx="8609013" cy="1498600"/>
          </a:xfrm>
        </p:spPr>
        <p:txBody>
          <a:bodyPr anchor="t">
            <a:normAutofit/>
          </a:bodyPr>
          <a:lstStyle>
            <a:lvl1pPr marL="0" indent="0" algn="l">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232" y="2006600"/>
            <a:ext cx="2582168" cy="40062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599" y="1257299"/>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40" y="1257300"/>
            <a:ext cx="5394960" cy="480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4772" y="1259416"/>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1833562"/>
            <a:ext cx="5394960" cy="42243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17266" y="12573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40" y="1833562"/>
            <a:ext cx="5394960" cy="42158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228600"/>
            <a:ext cx="12192000" cy="9144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Red)">
    <p:bg>
      <p:bgPr>
        <a:solidFill>
          <a:schemeClr val="bg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5801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228600"/>
            <a:ext cx="4497388"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09600" y="228600"/>
            <a:ext cx="6018213" cy="58293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6">
            <a:extLst>
              <a:ext uri="{BEBA8EAE-BF5A-486C-A8C5-ECC9F3942E4B}">
                <a14:imgProps xmlns:a14="http://schemas.microsoft.com/office/drawing/2010/main">
                  <a14:imgLayer r:embed="rId17">
                    <a14:imgEffect>
                      <a14:brightnessContrast bright="-80000"/>
                    </a14:imgEffect>
                  </a14:imgLayer>
                </a14:imgProps>
              </a:ext>
              <a:ext uri="{28A0092B-C50C-407E-A947-70E740481C1C}">
                <a14:useLocalDpi xmlns:a14="http://schemas.microsoft.com/office/drawing/2010/main" val="0"/>
              </a:ext>
            </a:extLst>
          </a:blip>
          <a:stretch>
            <a:fillRect/>
          </a:stretch>
        </p:blipFill>
        <p:spPr>
          <a:xfrm>
            <a:off x="6823555" y="0"/>
            <a:ext cx="5368445" cy="6858000"/>
          </a:xfrm>
          <a:prstGeom prst="rect">
            <a:avLst/>
          </a:prstGeom>
        </p:spPr>
      </p:pic>
      <p:sp>
        <p:nvSpPr>
          <p:cNvPr id="2" name="Title Placeholder 1"/>
          <p:cNvSpPr>
            <a:spLocks noGrp="1"/>
          </p:cNvSpPr>
          <p:nvPr>
            <p:ph type="title"/>
          </p:nvPr>
        </p:nvSpPr>
        <p:spPr>
          <a:xfrm>
            <a:off x="609600" y="228600"/>
            <a:ext cx="10972800" cy="9144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57300"/>
            <a:ext cx="10972800" cy="4800600"/>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39765" y="6035040"/>
            <a:ext cx="1600200" cy="645554"/>
          </a:xfrm>
          <a:prstGeom prst="rect">
            <a:avLst/>
          </a:prstGeom>
        </p:spPr>
      </p:pic>
      <p:sp>
        <p:nvSpPr>
          <p:cNvPr id="4" name="fl"/>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56" r:id="rId9"/>
    <p:sldLayoutId id="2147483673" r:id="rId10"/>
    <p:sldLayoutId id="2147483674" r:id="rId11"/>
    <p:sldLayoutId id="2147483675" r:id="rId12"/>
    <p:sldLayoutId id="2147483670" r:id="rId13"/>
    <p:sldLayoutId id="2147483677" r:id="rId14"/>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296" userDrawn="1">
          <p15:clr>
            <a:srgbClr val="F26B43"/>
          </p15:clr>
        </p15:guide>
        <p15:guide id="3" pos="384" userDrawn="1">
          <p15:clr>
            <a:srgbClr val="F26B43"/>
          </p15:clr>
        </p15:guide>
        <p15:guide id="4" orient="horz" pos="432" userDrawn="1">
          <p15:clr>
            <a:srgbClr val="F26B43"/>
          </p15:clr>
        </p15:guide>
        <p15:guide id="5" orient="horz" pos="3888" userDrawn="1">
          <p15:clr>
            <a:srgbClr val="F26B43"/>
          </p15:clr>
        </p15:guide>
        <p15:guide id="6" orient="horz" pos="3816" userDrawn="1">
          <p15:clr>
            <a:srgbClr val="F26B43"/>
          </p15:clr>
        </p15:guide>
        <p15:guide id="7" orient="horz" pos="144" userDrawn="1">
          <p15:clr>
            <a:srgbClr val="F26B43"/>
          </p15:clr>
        </p15:guide>
        <p15:guide id="8" orient="horz" pos="720" userDrawn="1">
          <p15:clr>
            <a:srgbClr val="F26B43"/>
          </p15:clr>
        </p15:guide>
        <p15:guide id="9" orient="horz" pos="7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it.ly/wmiguid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bit.ly/poshhistory" TargetMode="External"/><Relationship Id="rId4" Type="http://schemas.openxmlformats.org/officeDocument/2006/relationships/hyperlink" Target="http://bit.ly/wmi4evi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a:t>WMI</a:t>
            </a:r>
            <a:endParaRPr lang="en-US" dirty="0"/>
          </a:p>
        </p:txBody>
      </p:sp>
      <p:sp>
        <p:nvSpPr>
          <p:cNvPr id="5" name="Text Placeholder 4"/>
          <p:cNvSpPr>
            <a:spLocks noGrp="1"/>
          </p:cNvSpPr>
          <p:nvPr>
            <p:ph type="body" idx="1"/>
          </p:nvPr>
        </p:nvSpPr>
        <p:spPr/>
        <p:txBody>
          <a:bodyPr>
            <a:normAutofit/>
          </a:bodyPr>
          <a:lstStyle/>
          <a:p>
            <a:r>
              <a:rPr lang="en-US" sz="2800" dirty="0"/>
              <a:t>🎺 </a:t>
            </a:r>
            <a:r>
              <a:rPr lang="en-US" sz="2800" i="1" dirty="0"/>
              <a:t>T</a:t>
            </a:r>
            <a:r>
              <a:rPr lang="en-US" sz="2800" dirty="0"/>
              <a:t>he skeleton key to basically everything 🎺</a:t>
            </a:r>
          </a:p>
        </p:txBody>
      </p:sp>
    </p:spTree>
    <p:extLst>
      <p:ext uri="{BB962C8B-B14F-4D97-AF65-F5344CB8AC3E}">
        <p14:creationId xmlns:p14="http://schemas.microsoft.com/office/powerpoint/2010/main" val="368595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wmi</a:t>
            </a:r>
            <a:r>
              <a:rPr lang="en-US" dirty="0"/>
              <a:t>?</a:t>
            </a:r>
          </a:p>
        </p:txBody>
      </p:sp>
      <p:sp>
        <p:nvSpPr>
          <p:cNvPr id="4" name="Content Placeholder 3">
            <a:extLst>
              <a:ext uri="{FF2B5EF4-FFF2-40B4-BE49-F238E27FC236}">
                <a16:creationId xmlns:a16="http://schemas.microsoft.com/office/drawing/2014/main" id="{DA97D0C2-2BD0-4E04-835F-EE4D7FCE4C05}"/>
              </a:ext>
            </a:extLst>
          </p:cNvPr>
          <p:cNvSpPr>
            <a:spLocks noGrp="1"/>
          </p:cNvSpPr>
          <p:nvPr>
            <p:ph idx="1"/>
          </p:nvPr>
        </p:nvSpPr>
        <p:spPr/>
        <p:txBody>
          <a:bodyPr/>
          <a:lstStyle/>
          <a:p>
            <a:r>
              <a:rPr lang="en-US" dirty="0"/>
              <a:t>Windows Management Instrumentation</a:t>
            </a:r>
          </a:p>
          <a:p>
            <a:r>
              <a:rPr lang="en-US" dirty="0"/>
              <a:t>Microsoft’s take on the standard</a:t>
            </a:r>
          </a:p>
          <a:p>
            <a:r>
              <a:rPr lang="en-US" dirty="0"/>
              <a:t>What standard?</a:t>
            </a:r>
          </a:p>
          <a:p>
            <a:r>
              <a:rPr lang="en-US" dirty="0"/>
              <a:t>Web Based Enterprise Management Consortium</a:t>
            </a:r>
          </a:p>
          <a:p>
            <a:r>
              <a:rPr lang="en-US" dirty="0"/>
              <a:t>Is it CIM?</a:t>
            </a:r>
          </a:p>
        </p:txBody>
      </p:sp>
    </p:spTree>
    <p:extLst>
      <p:ext uri="{BB962C8B-B14F-4D97-AF65-F5344CB8AC3E}">
        <p14:creationId xmlns:p14="http://schemas.microsoft.com/office/powerpoint/2010/main" val="53086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3D7B75EA-EB16-4BBD-99CF-0178EE67C3EA}"/>
              </a:ext>
            </a:extLst>
          </p:cNvPr>
          <p:cNvPicPr>
            <a:picLocks noGrp="1" noChangeAspect="1"/>
          </p:cNvPicPr>
          <p:nvPr>
            <p:ph idx="1"/>
          </p:nvPr>
        </p:nvPicPr>
        <p:blipFill>
          <a:blip r:embed="rId3"/>
          <a:stretch>
            <a:fillRect/>
          </a:stretch>
        </p:blipFill>
        <p:spPr>
          <a:xfrm>
            <a:off x="1008992" y="1076646"/>
            <a:ext cx="9963807" cy="4719563"/>
          </a:xfrm>
          <a:prstGeom prst="rect">
            <a:avLst/>
          </a:prstGeom>
        </p:spPr>
      </p:pic>
      <p:sp>
        <p:nvSpPr>
          <p:cNvPr id="2" name="Title 1"/>
          <p:cNvSpPr>
            <a:spLocks noGrp="1"/>
          </p:cNvSpPr>
          <p:nvPr>
            <p:ph type="title" idx="4294967295"/>
          </p:nvPr>
        </p:nvSpPr>
        <p:spPr>
          <a:xfrm>
            <a:off x="0" y="228600"/>
            <a:ext cx="10972800" cy="914400"/>
          </a:xfrm>
        </p:spPr>
        <p:txBody>
          <a:bodyPr/>
          <a:lstStyle/>
          <a:p>
            <a:r>
              <a:rPr lang="en-US" dirty="0"/>
              <a:t>The great thing about standards is…</a:t>
            </a:r>
          </a:p>
        </p:txBody>
      </p:sp>
      <p:sp>
        <p:nvSpPr>
          <p:cNvPr id="5" name="Title 1">
            <a:extLst>
              <a:ext uri="{FF2B5EF4-FFF2-40B4-BE49-F238E27FC236}">
                <a16:creationId xmlns:a16="http://schemas.microsoft.com/office/drawing/2014/main" id="{85CE338F-2CC0-4168-87C5-80A773DBCCD3}"/>
              </a:ext>
            </a:extLst>
          </p:cNvPr>
          <p:cNvSpPr txBox="1">
            <a:spLocks/>
          </p:cNvSpPr>
          <p:nvPr/>
        </p:nvSpPr>
        <p:spPr>
          <a:xfrm>
            <a:off x="2737945" y="5943600"/>
            <a:ext cx="10972800" cy="9144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There are so many to choose from!</a:t>
            </a:r>
          </a:p>
        </p:txBody>
      </p:sp>
    </p:spTree>
    <p:extLst>
      <p:ext uri="{BB962C8B-B14F-4D97-AF65-F5344CB8AC3E}">
        <p14:creationId xmlns:p14="http://schemas.microsoft.com/office/powerpoint/2010/main" val="37781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bother with </a:t>
            </a:r>
            <a:r>
              <a:rPr lang="en-US" dirty="0" err="1"/>
              <a:t>wmi</a:t>
            </a:r>
            <a:r>
              <a:rPr lang="en-US" dirty="0"/>
              <a:t>?</a:t>
            </a:r>
          </a:p>
        </p:txBody>
      </p:sp>
      <p:sp>
        <p:nvSpPr>
          <p:cNvPr id="4" name="Content Placeholder 3">
            <a:extLst>
              <a:ext uri="{FF2B5EF4-FFF2-40B4-BE49-F238E27FC236}">
                <a16:creationId xmlns:a16="http://schemas.microsoft.com/office/drawing/2014/main" id="{DA97D0C2-2BD0-4E04-835F-EE4D7FCE4C05}"/>
              </a:ext>
            </a:extLst>
          </p:cNvPr>
          <p:cNvSpPr>
            <a:spLocks noGrp="1"/>
          </p:cNvSpPr>
          <p:nvPr>
            <p:ph idx="1"/>
          </p:nvPr>
        </p:nvSpPr>
        <p:spPr/>
        <p:txBody>
          <a:bodyPr/>
          <a:lstStyle/>
          <a:p>
            <a:r>
              <a:rPr lang="en-US" dirty="0"/>
              <a:t>It’s everywhere…</a:t>
            </a:r>
          </a:p>
          <a:p>
            <a:r>
              <a:rPr lang="en-US" dirty="0"/>
              <a:t>      …..in Windows</a:t>
            </a:r>
          </a:p>
          <a:p>
            <a:r>
              <a:rPr lang="en-US" dirty="0"/>
              <a:t>If it’s not in the registry…guess where it lives in Windows? </a:t>
            </a:r>
          </a:p>
          <a:p>
            <a:r>
              <a:rPr lang="en-US" dirty="0"/>
              <a:t>Database vs API</a:t>
            </a:r>
          </a:p>
          <a:p>
            <a:r>
              <a:rPr lang="en-US" dirty="0"/>
              <a:t>Solves this common life scenario…</a:t>
            </a:r>
          </a:p>
        </p:txBody>
      </p:sp>
      <p:pic>
        <p:nvPicPr>
          <p:cNvPr id="3" name="Picture 2">
            <a:extLst>
              <a:ext uri="{FF2B5EF4-FFF2-40B4-BE49-F238E27FC236}">
                <a16:creationId xmlns:a16="http://schemas.microsoft.com/office/drawing/2014/main" id="{F5400C21-4369-4D85-955D-7FBB031982F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979" b="99827" l="639" r="91374">
                        <a14:foregroundMark x1="67891" y1="15917" x2="92971" y2="14360"/>
                        <a14:foregroundMark x1="92971" y1="14360" x2="97923" y2="26298"/>
                        <a14:foregroundMark x1="97923" y1="26298" x2="76677" y2="90138"/>
                        <a14:foregroundMark x1="76677" y1="90138" x2="65974" y2="98443"/>
                        <a14:foregroundMark x1="65974" y1="98443" x2="57029" y2="89273"/>
                        <a14:foregroundMark x1="57029" y1="89273" x2="64217" y2="30623"/>
                        <a14:foregroundMark x1="64217" y1="30623" x2="71406" y2="13841"/>
                        <a14:foregroundMark x1="93131" y1="40830" x2="99361" y2="10381"/>
                        <a14:foregroundMark x1="99361" y1="10381" x2="87700" y2="5017"/>
                        <a14:foregroundMark x1="87700" y1="5017" x2="49361" y2="6055"/>
                        <a14:foregroundMark x1="49361" y1="6055" x2="40575" y2="15744"/>
                        <a14:foregroundMark x1="40575" y1="15744" x2="34185" y2="32180"/>
                        <a14:foregroundMark x1="89617" y1="10727" x2="94888" y2="24394"/>
                        <a14:foregroundMark x1="94888" y1="24394" x2="91374" y2="38235"/>
                        <a14:foregroundMark x1="91374" y1="38235" x2="84185" y2="50519"/>
                        <a14:foregroundMark x1="84185" y1="50519" x2="72843" y2="57958"/>
                        <a14:foregroundMark x1="72843" y1="57958" x2="60064" y2="56747"/>
                        <a14:foregroundMark x1="60064" y1="56747" x2="53355" y2="41003"/>
                        <a14:foregroundMark x1="53355" y1="41003" x2="54952" y2="27855"/>
                        <a14:foregroundMark x1="54952" y1="27855" x2="60383" y2="16263"/>
                        <a14:foregroundMark x1="60383" y1="16263" x2="70447" y2="7958"/>
                        <a14:foregroundMark x1="70447" y1="7958" x2="91374" y2="9689"/>
                        <a14:foregroundMark x1="61342" y1="99654" x2="5591" y2="68166"/>
                        <a14:foregroundMark x1="5591" y1="68166" x2="3674" y2="41349"/>
                        <a14:foregroundMark x1="3674" y1="41349" x2="6550" y2="1038"/>
                        <a14:foregroundMark x1="6550" y1="1038" x2="19010" y2="173"/>
                        <a14:foregroundMark x1="19010" y1="173" x2="92971" y2="6401"/>
                        <a14:foregroundMark x1="92971" y1="6401" x2="95527" y2="19550"/>
                        <a14:foregroundMark x1="95527" y1="19550" x2="77796" y2="85121"/>
                        <a14:foregroundMark x1="77796" y1="85121" x2="57668" y2="99827"/>
                        <a14:foregroundMark x1="86422" y1="15052" x2="57188" y2="20934"/>
                        <a14:foregroundMark x1="57188" y1="20934" x2="51757" y2="33564"/>
                        <a14:foregroundMark x1="51757" y1="33564" x2="57029" y2="74913"/>
                        <a14:foregroundMark x1="57029" y1="74913" x2="67412" y2="84602"/>
                        <a14:foregroundMark x1="67412" y1="84602" x2="78914" y2="80450"/>
                        <a14:foregroundMark x1="78914" y1="80450" x2="88498" y2="38581"/>
                        <a14:foregroundMark x1="88498" y1="38581" x2="88498" y2="24913"/>
                        <a14:foregroundMark x1="88498" y1="24913" x2="82588" y2="13495"/>
                        <a14:foregroundMark x1="82588" y1="13495" x2="81949" y2="13149"/>
                        <a14:foregroundMark x1="70447" y1="35467" x2="64856" y2="48097"/>
                        <a14:foregroundMark x1="64856" y1="48097" x2="68850" y2="76817"/>
                        <a14:foregroundMark x1="68850" y1="76817" x2="81310" y2="74567"/>
                        <a14:foregroundMark x1="81310" y1="74567" x2="81150" y2="60727"/>
                        <a14:foregroundMark x1="81150" y1="60727" x2="67412" y2="37889"/>
                        <a14:foregroundMark x1="67412" y1="37889" x2="67093" y2="37889"/>
                        <a14:foregroundMark x1="77157" y1="57958" x2="65176" y2="64014"/>
                        <a14:foregroundMark x1="65176" y1="64014" x2="73962" y2="73529"/>
                        <a14:foregroundMark x1="73962" y1="73529" x2="70927" y2="60900"/>
                        <a14:foregroundMark x1="70927" y1="60900" x2="69489" y2="60554"/>
                        <a14:foregroundMark x1="49201" y1="84083" x2="37380" y2="86332"/>
                        <a14:foregroundMark x1="37380" y1="86332" x2="5591" y2="67128"/>
                        <a14:foregroundMark x1="5591" y1="67128" x2="7508" y2="53287"/>
                        <a14:foregroundMark x1="7508" y1="53287" x2="15815" y2="41869"/>
                        <a14:foregroundMark x1="15815" y1="41869" x2="30671" y2="47232"/>
                        <a14:foregroundMark x1="30671" y1="47232" x2="49361" y2="86332"/>
                        <a14:foregroundMark x1="47125" y1="84083" x2="11022" y2="61419"/>
                        <a14:foregroundMark x1="11022" y1="61419" x2="9425" y2="59862"/>
                        <a14:foregroundMark x1="46645" y1="9689" x2="8946" y2="6920"/>
                        <a14:foregroundMark x1="8946" y1="6920" x2="639" y2="3979"/>
                      </a14:backgroundRemoval>
                    </a14:imgEffect>
                  </a14:imgLayer>
                </a14:imgProps>
              </a:ext>
            </a:extLst>
          </a:blip>
          <a:stretch>
            <a:fillRect/>
          </a:stretch>
        </p:blipFill>
        <p:spPr>
          <a:xfrm flipH="1">
            <a:off x="4691270" y="2881725"/>
            <a:ext cx="4605479" cy="3670489"/>
          </a:xfrm>
          <a:prstGeom prst="rect">
            <a:avLst/>
          </a:prstGeom>
        </p:spPr>
      </p:pic>
      <p:pic>
        <p:nvPicPr>
          <p:cNvPr id="5" name="Picture 4">
            <a:extLst>
              <a:ext uri="{FF2B5EF4-FFF2-40B4-BE49-F238E27FC236}">
                <a16:creationId xmlns:a16="http://schemas.microsoft.com/office/drawing/2014/main" id="{1276B613-2872-4D02-B71B-B478BAF2E020}"/>
              </a:ext>
            </a:extLst>
          </p:cNvPr>
          <p:cNvPicPr>
            <a:picLocks noChangeAspect="1"/>
          </p:cNvPicPr>
          <p:nvPr/>
        </p:nvPicPr>
        <p:blipFill>
          <a:blip r:embed="rId5"/>
          <a:stretch>
            <a:fillRect/>
          </a:stretch>
        </p:blipFill>
        <p:spPr>
          <a:xfrm>
            <a:off x="6344478" y="1751614"/>
            <a:ext cx="5652401" cy="3811971"/>
          </a:xfrm>
          <a:prstGeom prst="rect">
            <a:avLst/>
          </a:prstGeom>
        </p:spPr>
      </p:pic>
    </p:spTree>
    <p:extLst>
      <p:ext uri="{BB962C8B-B14F-4D97-AF65-F5344CB8AC3E}">
        <p14:creationId xmlns:p14="http://schemas.microsoft.com/office/powerpoint/2010/main" val="399028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to use with </a:t>
            </a:r>
            <a:r>
              <a:rPr lang="en-US" dirty="0" err="1"/>
              <a:t>wmi</a:t>
            </a:r>
            <a:endParaRPr lang="en-US" dirty="0"/>
          </a:p>
        </p:txBody>
      </p:sp>
      <p:sp>
        <p:nvSpPr>
          <p:cNvPr id="7" name="Content Placeholder 6">
            <a:extLst>
              <a:ext uri="{FF2B5EF4-FFF2-40B4-BE49-F238E27FC236}">
                <a16:creationId xmlns:a16="http://schemas.microsoft.com/office/drawing/2014/main" id="{3C26EE81-5D4E-411A-B745-74D69A61DF0B}"/>
              </a:ext>
            </a:extLst>
          </p:cNvPr>
          <p:cNvSpPr>
            <a:spLocks noGrp="1"/>
          </p:cNvSpPr>
          <p:nvPr>
            <p:ph idx="1"/>
          </p:nvPr>
        </p:nvSpPr>
        <p:spPr/>
        <p:txBody>
          <a:bodyPr/>
          <a:lstStyle/>
          <a:p>
            <a:r>
              <a:rPr lang="en-US" dirty="0"/>
              <a:t>WMIC – keeping it old school</a:t>
            </a:r>
          </a:p>
          <a:p>
            <a:r>
              <a:rPr lang="en-US" dirty="0"/>
              <a:t>PowerShell</a:t>
            </a:r>
          </a:p>
          <a:p>
            <a:pPr lvl="1"/>
            <a:r>
              <a:rPr lang="en-US" dirty="0"/>
              <a:t>Search for classes w/</a:t>
            </a:r>
            <a:br>
              <a:rPr lang="en-US" dirty="0"/>
            </a:br>
            <a:r>
              <a:rPr lang="en-US" dirty="0"/>
              <a:t>Get-</a:t>
            </a:r>
            <a:r>
              <a:rPr lang="en-US" dirty="0" err="1"/>
              <a:t>CimClass</a:t>
            </a:r>
            <a:r>
              <a:rPr lang="en-US" dirty="0"/>
              <a:t>!</a:t>
            </a:r>
          </a:p>
          <a:p>
            <a:r>
              <a:rPr lang="en-US" dirty="0" err="1"/>
              <a:t>WBEMTest</a:t>
            </a:r>
            <a:endParaRPr lang="en-US" dirty="0"/>
          </a:p>
          <a:p>
            <a:r>
              <a:rPr lang="en-US" dirty="0"/>
              <a:t>WMI Explorer</a:t>
            </a:r>
          </a:p>
          <a:p>
            <a:pPr marL="0" indent="0">
              <a:buNone/>
            </a:pPr>
            <a:endParaRPr lang="en-US" dirty="0"/>
          </a:p>
        </p:txBody>
      </p:sp>
      <p:pic>
        <p:nvPicPr>
          <p:cNvPr id="3" name="Picture 2">
            <a:extLst>
              <a:ext uri="{FF2B5EF4-FFF2-40B4-BE49-F238E27FC236}">
                <a16:creationId xmlns:a16="http://schemas.microsoft.com/office/drawing/2014/main" id="{91B19412-F743-4400-B687-83D1E46B2B00}"/>
              </a:ext>
            </a:extLst>
          </p:cNvPr>
          <p:cNvPicPr>
            <a:picLocks noChangeAspect="1"/>
          </p:cNvPicPr>
          <p:nvPr/>
        </p:nvPicPr>
        <p:blipFill>
          <a:blip r:embed="rId3"/>
          <a:stretch>
            <a:fillRect/>
          </a:stretch>
        </p:blipFill>
        <p:spPr>
          <a:xfrm>
            <a:off x="4055164" y="1900817"/>
            <a:ext cx="7357293" cy="4800600"/>
          </a:xfrm>
          <a:prstGeom prst="rect">
            <a:avLst/>
          </a:prstGeom>
        </p:spPr>
      </p:pic>
    </p:spTree>
    <p:extLst>
      <p:ext uri="{BB962C8B-B14F-4D97-AF65-F5344CB8AC3E}">
        <p14:creationId xmlns:p14="http://schemas.microsoft.com/office/powerpoint/2010/main" val="116605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WMI Organization</a:t>
            </a:r>
          </a:p>
        </p:txBody>
      </p:sp>
      <p:sp>
        <p:nvSpPr>
          <p:cNvPr id="4" name="Content Placeholder 3">
            <a:extLst>
              <a:ext uri="{FF2B5EF4-FFF2-40B4-BE49-F238E27FC236}">
                <a16:creationId xmlns:a16="http://schemas.microsoft.com/office/drawing/2014/main" id="{DA97D0C2-2BD0-4E04-835F-EE4D7FCE4C05}"/>
              </a:ext>
            </a:extLst>
          </p:cNvPr>
          <p:cNvSpPr>
            <a:spLocks noGrp="1"/>
          </p:cNvSpPr>
          <p:nvPr>
            <p:ph idx="1"/>
          </p:nvPr>
        </p:nvSpPr>
        <p:spPr/>
        <p:txBody>
          <a:bodyPr>
            <a:normAutofit/>
          </a:bodyPr>
          <a:lstStyle/>
          <a:p>
            <a:r>
              <a:rPr lang="en-US" sz="2800" dirty="0"/>
              <a:t>Hierarchy -&gt; items are </a:t>
            </a:r>
            <a:r>
              <a:rPr lang="en-US" sz="2800" dirty="0" err="1"/>
              <a:t>hierarchichally</a:t>
            </a:r>
            <a:r>
              <a:rPr lang="en-US" sz="2800" dirty="0"/>
              <a:t> organized</a:t>
            </a:r>
          </a:p>
          <a:p>
            <a:r>
              <a:rPr lang="en-US" sz="2800" dirty="0"/>
              <a:t>5 bonus points if you can pronounce this word.</a:t>
            </a:r>
          </a:p>
          <a:p>
            <a:r>
              <a:rPr lang="en-US" sz="2800" dirty="0"/>
              <a:t>Organized into Namespaces </a:t>
            </a:r>
          </a:p>
        </p:txBody>
      </p:sp>
    </p:spTree>
    <p:extLst>
      <p:ext uri="{BB962C8B-B14F-4D97-AF65-F5344CB8AC3E}">
        <p14:creationId xmlns:p14="http://schemas.microsoft.com/office/powerpoint/2010/main" val="318048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lives where</a:t>
            </a:r>
          </a:p>
        </p:txBody>
      </p:sp>
      <p:sp>
        <p:nvSpPr>
          <p:cNvPr id="4" name="Content Placeholder 3">
            <a:extLst>
              <a:ext uri="{FF2B5EF4-FFF2-40B4-BE49-F238E27FC236}">
                <a16:creationId xmlns:a16="http://schemas.microsoft.com/office/drawing/2014/main" id="{DA97D0C2-2BD0-4E04-835F-EE4D7FCE4C05}"/>
              </a:ext>
            </a:extLst>
          </p:cNvPr>
          <p:cNvSpPr>
            <a:spLocks noGrp="1"/>
          </p:cNvSpPr>
          <p:nvPr>
            <p:ph idx="1"/>
          </p:nvPr>
        </p:nvSpPr>
        <p:spPr/>
        <p:txBody>
          <a:bodyPr>
            <a:normAutofit/>
          </a:bodyPr>
          <a:lstStyle/>
          <a:p>
            <a:r>
              <a:rPr lang="en-US" sz="2400" dirty="0"/>
              <a:t>Root\cimv2</a:t>
            </a:r>
          </a:p>
          <a:p>
            <a:r>
              <a:rPr lang="en-US" sz="2400" dirty="0"/>
              <a:t>Default namespace</a:t>
            </a:r>
          </a:p>
          <a:p>
            <a:r>
              <a:rPr lang="en-US" sz="2400" dirty="0"/>
              <a:t>Most basic windows settings</a:t>
            </a:r>
          </a:p>
          <a:p>
            <a:pPr lvl="1"/>
            <a:r>
              <a:rPr lang="en-US" sz="2200" dirty="0"/>
              <a:t>Win32_ComputerSystem – Basic OS Info</a:t>
            </a:r>
          </a:p>
          <a:p>
            <a:pPr lvl="1"/>
            <a:r>
              <a:rPr lang="en-US" sz="2200" dirty="0"/>
              <a:t>Win32_LogicalDisk – Drive by letter</a:t>
            </a:r>
          </a:p>
          <a:p>
            <a:pPr lvl="1"/>
            <a:r>
              <a:rPr lang="en-US" sz="2200" dirty="0"/>
              <a:t>Win32_DiskDrive – physical disk info</a:t>
            </a:r>
          </a:p>
          <a:p>
            <a:pPr lvl="1"/>
            <a:r>
              <a:rPr lang="en-US" sz="2200" dirty="0"/>
              <a:t>Win32_BaseBoard</a:t>
            </a:r>
          </a:p>
          <a:p>
            <a:pPr lvl="1"/>
            <a:r>
              <a:rPr lang="en-US" sz="2200" dirty="0"/>
              <a:t>Win32_VideoController</a:t>
            </a:r>
          </a:p>
        </p:txBody>
      </p:sp>
    </p:spTree>
    <p:extLst>
      <p:ext uri="{BB962C8B-B14F-4D97-AF65-F5344CB8AC3E}">
        <p14:creationId xmlns:p14="http://schemas.microsoft.com/office/powerpoint/2010/main" val="248026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iterate type="lt">
                                    <p:tmPct val="0"/>
                                  </p:iterate>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par>
                                <p:cTn id="38" presetID="10" presetClass="entr" presetSubtype="0" fill="hold" grpId="0" nodeType="withEffect">
                                  <p:stCondLst>
                                    <p:cond delay="0"/>
                                  </p:stCondLst>
                                  <p:iterate type="lt">
                                    <p:tmPct val="0"/>
                                  </p:iterate>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4" presetClass="emph" presetSubtype="0" fill="hold" nodeType="clickEffect">
                                  <p:stCondLst>
                                    <p:cond delay="0"/>
                                  </p:stCondLst>
                                  <p:iterate type="lt">
                                    <p:tmPct val="10000"/>
                                  </p:iterate>
                                  <p:childTnLst>
                                    <p:animMotion origin="layout" path="M 1.45833E-6 -2.59259E-6 L 1.45833E-6 -0.07222 " pathEditMode="relative" rAng="0" ptsTypes="AA">
                                      <p:cBhvr>
                                        <p:cTn id="44" dur="250" accel="50000" decel="50000" autoRev="1" fill="hold">
                                          <p:stCondLst>
                                            <p:cond delay="0"/>
                                          </p:stCondLst>
                                        </p:cTn>
                                        <p:tgtEl>
                                          <p:spTgt spid="4">
                                            <p:txEl>
                                              <p:pRg st="6" end="6"/>
                                            </p:txEl>
                                          </p:spTgt>
                                        </p:tgtEl>
                                        <p:attrNameLst>
                                          <p:attrName>ppt_x</p:attrName>
                                          <p:attrName>ppt_y</p:attrName>
                                        </p:attrNameLst>
                                      </p:cBhvr>
                                      <p:rCtr x="0" y="-3611"/>
                                    </p:animMotion>
                                    <p:animRot by="1500000">
                                      <p:cBhvr>
                                        <p:cTn id="45" dur="125" fill="hold">
                                          <p:stCondLst>
                                            <p:cond delay="0"/>
                                          </p:stCondLst>
                                        </p:cTn>
                                        <p:tgtEl>
                                          <p:spTgt spid="4">
                                            <p:txEl>
                                              <p:pRg st="6" end="6"/>
                                            </p:txEl>
                                          </p:spTgt>
                                        </p:tgtEl>
                                        <p:attrNameLst>
                                          <p:attrName>r</p:attrName>
                                        </p:attrNameLst>
                                      </p:cBhvr>
                                    </p:animRot>
                                    <p:animRot by="-1500000">
                                      <p:cBhvr>
                                        <p:cTn id="46" dur="125" fill="hold">
                                          <p:stCondLst>
                                            <p:cond delay="125"/>
                                          </p:stCondLst>
                                        </p:cTn>
                                        <p:tgtEl>
                                          <p:spTgt spid="4">
                                            <p:txEl>
                                              <p:pRg st="6" end="6"/>
                                            </p:txEl>
                                          </p:spTgt>
                                        </p:tgtEl>
                                        <p:attrNameLst>
                                          <p:attrName>r</p:attrName>
                                        </p:attrNameLst>
                                      </p:cBhvr>
                                    </p:animRot>
                                    <p:animRot by="-1500000">
                                      <p:cBhvr>
                                        <p:cTn id="47" dur="125" fill="hold">
                                          <p:stCondLst>
                                            <p:cond delay="250"/>
                                          </p:stCondLst>
                                        </p:cTn>
                                        <p:tgtEl>
                                          <p:spTgt spid="4">
                                            <p:txEl>
                                              <p:pRg st="6" end="6"/>
                                            </p:txEl>
                                          </p:spTgt>
                                        </p:tgtEl>
                                        <p:attrNameLst>
                                          <p:attrName>r</p:attrName>
                                        </p:attrNameLst>
                                      </p:cBhvr>
                                    </p:animRot>
                                    <p:animRot by="1500000">
                                      <p:cBhvr>
                                        <p:cTn id="48" dur="125" fill="hold">
                                          <p:stCondLst>
                                            <p:cond delay="375"/>
                                          </p:stCondLst>
                                        </p:cTn>
                                        <p:tgtEl>
                                          <p:spTgt spid="4">
                                            <p:txEl>
                                              <p:pRg st="6" end="6"/>
                                            </p:txEl>
                                          </p:spTgt>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34" presetClass="emph" presetSubtype="0" fill="hold" nodeType="clickEffect">
                                  <p:stCondLst>
                                    <p:cond delay="0"/>
                                  </p:stCondLst>
                                  <p:iterate type="lt">
                                    <p:tmPct val="10000"/>
                                  </p:iterate>
                                  <p:childTnLst>
                                    <p:animMotion origin="layout" path="M -1.25E-6 -2.96296E-6 L -1.25E-6 -0.07222 " pathEditMode="relative" rAng="0" ptsTypes="AA">
                                      <p:cBhvr>
                                        <p:cTn id="52" dur="250" accel="50000" decel="50000" autoRev="1" fill="hold">
                                          <p:stCondLst>
                                            <p:cond delay="0"/>
                                          </p:stCondLst>
                                        </p:cTn>
                                        <p:tgtEl>
                                          <p:spTgt spid="4">
                                            <p:txEl>
                                              <p:pRg st="7" end="7"/>
                                            </p:txEl>
                                          </p:spTgt>
                                        </p:tgtEl>
                                        <p:attrNameLst>
                                          <p:attrName>ppt_x</p:attrName>
                                          <p:attrName>ppt_y</p:attrName>
                                        </p:attrNameLst>
                                      </p:cBhvr>
                                      <p:rCtr x="0" y="-3611"/>
                                    </p:animMotion>
                                    <p:animRot by="1500000">
                                      <p:cBhvr>
                                        <p:cTn id="53" dur="125" fill="hold">
                                          <p:stCondLst>
                                            <p:cond delay="0"/>
                                          </p:stCondLst>
                                        </p:cTn>
                                        <p:tgtEl>
                                          <p:spTgt spid="4">
                                            <p:txEl>
                                              <p:pRg st="7" end="7"/>
                                            </p:txEl>
                                          </p:spTgt>
                                        </p:tgtEl>
                                        <p:attrNameLst>
                                          <p:attrName>r</p:attrName>
                                        </p:attrNameLst>
                                      </p:cBhvr>
                                    </p:animRot>
                                    <p:animRot by="-1500000">
                                      <p:cBhvr>
                                        <p:cTn id="54" dur="125" fill="hold">
                                          <p:stCondLst>
                                            <p:cond delay="125"/>
                                          </p:stCondLst>
                                        </p:cTn>
                                        <p:tgtEl>
                                          <p:spTgt spid="4">
                                            <p:txEl>
                                              <p:pRg st="7" end="7"/>
                                            </p:txEl>
                                          </p:spTgt>
                                        </p:tgtEl>
                                        <p:attrNameLst>
                                          <p:attrName>r</p:attrName>
                                        </p:attrNameLst>
                                      </p:cBhvr>
                                    </p:animRot>
                                    <p:animRot by="-1500000">
                                      <p:cBhvr>
                                        <p:cTn id="55" dur="125" fill="hold">
                                          <p:stCondLst>
                                            <p:cond delay="250"/>
                                          </p:stCondLst>
                                        </p:cTn>
                                        <p:tgtEl>
                                          <p:spTgt spid="4">
                                            <p:txEl>
                                              <p:pRg st="7" end="7"/>
                                            </p:txEl>
                                          </p:spTgt>
                                        </p:tgtEl>
                                        <p:attrNameLst>
                                          <p:attrName>r</p:attrName>
                                        </p:attrNameLst>
                                      </p:cBhvr>
                                    </p:animRot>
                                    <p:animRot by="1500000">
                                      <p:cBhvr>
                                        <p:cTn id="56" dur="125" fill="hold">
                                          <p:stCondLst>
                                            <p:cond delay="375"/>
                                          </p:stCondLst>
                                        </p:cTn>
                                        <p:tgtEl>
                                          <p:spTgt spid="4">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lives where, electric boogaloo</a:t>
            </a:r>
          </a:p>
        </p:txBody>
      </p:sp>
      <p:sp>
        <p:nvSpPr>
          <p:cNvPr id="4" name="Content Placeholder 3">
            <a:extLst>
              <a:ext uri="{FF2B5EF4-FFF2-40B4-BE49-F238E27FC236}">
                <a16:creationId xmlns:a16="http://schemas.microsoft.com/office/drawing/2014/main" id="{DA97D0C2-2BD0-4E04-835F-EE4D7FCE4C05}"/>
              </a:ext>
            </a:extLst>
          </p:cNvPr>
          <p:cNvSpPr>
            <a:spLocks noGrp="1"/>
          </p:cNvSpPr>
          <p:nvPr>
            <p:ph idx="1"/>
          </p:nvPr>
        </p:nvSpPr>
        <p:spPr>
          <a:xfrm>
            <a:off x="609600" y="1257300"/>
            <a:ext cx="4518454" cy="2610365"/>
          </a:xfrm>
        </p:spPr>
        <p:txBody>
          <a:bodyPr>
            <a:normAutofit/>
          </a:bodyPr>
          <a:lstStyle/>
          <a:p>
            <a:r>
              <a:rPr lang="en-US" sz="2400" dirty="0"/>
              <a:t>Root\Directory\</a:t>
            </a:r>
            <a:r>
              <a:rPr lang="en-US" sz="2400" dirty="0" err="1"/>
              <a:t>ldap</a:t>
            </a:r>
            <a:endParaRPr lang="en-US" sz="2400" dirty="0"/>
          </a:p>
          <a:p>
            <a:pPr lvl="1"/>
            <a:r>
              <a:rPr lang="en-US" sz="2000" dirty="0"/>
              <a:t>Perform Native AD Queries!</a:t>
            </a:r>
          </a:p>
          <a:p>
            <a:pPr lvl="1"/>
            <a:endParaRPr lang="en-US" sz="2000" dirty="0"/>
          </a:p>
        </p:txBody>
      </p:sp>
      <p:pic>
        <p:nvPicPr>
          <p:cNvPr id="5" name="Picture 4">
            <a:extLst>
              <a:ext uri="{FF2B5EF4-FFF2-40B4-BE49-F238E27FC236}">
                <a16:creationId xmlns:a16="http://schemas.microsoft.com/office/drawing/2014/main" id="{BF3ED2B9-F08A-4FC1-848C-C9F63CD42FF1}"/>
              </a:ext>
            </a:extLst>
          </p:cNvPr>
          <p:cNvPicPr>
            <a:picLocks noChangeAspect="1"/>
          </p:cNvPicPr>
          <p:nvPr/>
        </p:nvPicPr>
        <p:blipFill>
          <a:blip r:embed="rId3"/>
          <a:stretch>
            <a:fillRect/>
          </a:stretch>
        </p:blipFill>
        <p:spPr>
          <a:xfrm>
            <a:off x="1565440" y="2883375"/>
            <a:ext cx="8081067" cy="2927389"/>
          </a:xfrm>
          <a:prstGeom prst="rect">
            <a:avLst/>
          </a:prstGeom>
        </p:spPr>
      </p:pic>
      <p:sp>
        <p:nvSpPr>
          <p:cNvPr id="6" name="Content Placeholder 3">
            <a:extLst>
              <a:ext uri="{FF2B5EF4-FFF2-40B4-BE49-F238E27FC236}">
                <a16:creationId xmlns:a16="http://schemas.microsoft.com/office/drawing/2014/main" id="{66EC75E6-1C21-4E6E-9324-5EFD578C1778}"/>
              </a:ext>
            </a:extLst>
          </p:cNvPr>
          <p:cNvSpPr txBox="1">
            <a:spLocks/>
          </p:cNvSpPr>
          <p:nvPr/>
        </p:nvSpPr>
        <p:spPr>
          <a:xfrm>
            <a:off x="5128053" y="1270686"/>
            <a:ext cx="6153665" cy="48006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400" dirty="0"/>
              <a:t>Root\</a:t>
            </a:r>
            <a:r>
              <a:rPr lang="en-US" sz="2400" dirty="0" err="1"/>
              <a:t>ccm</a:t>
            </a:r>
            <a:endParaRPr lang="en-US" sz="2400" dirty="0"/>
          </a:p>
          <a:p>
            <a:pPr lvl="1"/>
            <a:r>
              <a:rPr lang="en-US" sz="2000" dirty="0" err="1"/>
              <a:t>SMS_Client</a:t>
            </a:r>
            <a:r>
              <a:rPr lang="en-US" sz="2000" dirty="0"/>
              <a:t> – Reinstall CM Client, request policy, </a:t>
            </a:r>
            <a:r>
              <a:rPr lang="en-US" sz="2000" dirty="0" err="1"/>
              <a:t>evaluatepolicy</a:t>
            </a:r>
            <a:endParaRPr lang="en-US" sz="2000" dirty="0"/>
          </a:p>
          <a:p>
            <a:pPr lvl="1"/>
            <a:r>
              <a:rPr lang="en-US" sz="2000" dirty="0" err="1"/>
              <a:t>TriggerAppInstalls</a:t>
            </a:r>
            <a:endParaRPr lang="en-US" sz="2000" dirty="0"/>
          </a:p>
          <a:p>
            <a:pPr lvl="1"/>
            <a:endParaRPr lang="en-US" sz="2000" dirty="0"/>
          </a:p>
        </p:txBody>
      </p:sp>
      <p:sp>
        <p:nvSpPr>
          <p:cNvPr id="7" name="Content Placeholder 3">
            <a:extLst>
              <a:ext uri="{FF2B5EF4-FFF2-40B4-BE49-F238E27FC236}">
                <a16:creationId xmlns:a16="http://schemas.microsoft.com/office/drawing/2014/main" id="{8298B26F-0AC0-4958-8405-EA9A7099B31B}"/>
              </a:ext>
            </a:extLst>
          </p:cNvPr>
          <p:cNvSpPr txBox="1">
            <a:spLocks/>
          </p:cNvSpPr>
          <p:nvPr/>
        </p:nvSpPr>
        <p:spPr>
          <a:xfrm>
            <a:off x="609598" y="3684372"/>
            <a:ext cx="4518454" cy="261036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400" dirty="0"/>
              <a:t>CImv2\Security</a:t>
            </a:r>
          </a:p>
          <a:p>
            <a:pPr lvl="1"/>
            <a:r>
              <a:rPr lang="en-US" sz="2200" dirty="0"/>
              <a:t>Encrypt/Decrypt Volumes</a:t>
            </a:r>
            <a:endParaRPr lang="en-US" sz="2000" dirty="0"/>
          </a:p>
        </p:txBody>
      </p:sp>
    </p:spTree>
    <p:extLst>
      <p:ext uri="{BB962C8B-B14F-4D97-AF65-F5344CB8AC3E}">
        <p14:creationId xmlns:p14="http://schemas.microsoft.com/office/powerpoint/2010/main" val="120624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500"/>
                                        <p:tgtEl>
                                          <p:spTgt spid="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animEffect transition="in" filter="fade">
                                      <p:cBhvr>
                                        <p:cTn id="38" dur="500"/>
                                        <p:tgtEl>
                                          <p:spTgt spid="7">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fade">
                                      <p:cBhvr>
                                        <p:cTn id="41"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 Links</a:t>
            </a:r>
          </a:p>
        </p:txBody>
      </p:sp>
      <p:sp>
        <p:nvSpPr>
          <p:cNvPr id="3" name="Content Placeholder 2"/>
          <p:cNvSpPr>
            <a:spLocks noGrp="1"/>
          </p:cNvSpPr>
          <p:nvPr>
            <p:ph idx="1"/>
          </p:nvPr>
        </p:nvSpPr>
        <p:spPr/>
        <p:txBody>
          <a:bodyPr/>
          <a:lstStyle/>
          <a:p>
            <a:endParaRPr lang="en-US" dirty="0"/>
          </a:p>
          <a:p>
            <a:r>
              <a:rPr lang="en-US" dirty="0"/>
              <a:t>Comprehensive guide to WMI – </a:t>
            </a:r>
            <a:r>
              <a:rPr lang="en-US" dirty="0" err="1"/>
              <a:t>LogicMonitor</a:t>
            </a:r>
            <a:r>
              <a:rPr lang="en-US" dirty="0"/>
              <a:t>  	</a:t>
            </a:r>
            <a:r>
              <a:rPr lang="en-US" dirty="0">
                <a:hlinkClick r:id="rId3"/>
              </a:rPr>
              <a:t>http://bit.ly/wmiguide</a:t>
            </a:r>
            <a:endParaRPr lang="en-US" dirty="0"/>
          </a:p>
          <a:p>
            <a:r>
              <a:rPr lang="en-US" dirty="0"/>
              <a:t>There’s something about WMI – SANS DFIR		</a:t>
            </a:r>
            <a:r>
              <a:rPr lang="en-US" dirty="0">
                <a:hlinkClick r:id="rId4"/>
              </a:rPr>
              <a:t>http://bit.ly/wmi4evil</a:t>
            </a:r>
            <a:endParaRPr lang="en-US" dirty="0"/>
          </a:p>
          <a:p>
            <a:r>
              <a:rPr lang="en-US" dirty="0"/>
              <a:t>PowerShell History – </a:t>
            </a:r>
            <a:r>
              <a:rPr lang="en-US" dirty="0" err="1"/>
              <a:t>Snover</a:t>
            </a:r>
            <a:r>
              <a:rPr lang="en-US" dirty="0"/>
              <a:t>						</a:t>
            </a:r>
            <a:r>
              <a:rPr lang="en-US" dirty="0">
                <a:hlinkClick r:id="rId5"/>
              </a:rPr>
              <a:t>http://bit.ly/poshhistory</a:t>
            </a:r>
            <a:endParaRPr lang="en-US" dirty="0"/>
          </a:p>
          <a:p>
            <a:endParaRPr lang="en-US" dirty="0"/>
          </a:p>
          <a:p>
            <a:endParaRPr lang="en-US" dirty="0"/>
          </a:p>
        </p:txBody>
      </p:sp>
    </p:spTree>
    <p:extLst>
      <p:ext uri="{BB962C8B-B14F-4D97-AF65-F5344CB8AC3E}">
        <p14:creationId xmlns:p14="http://schemas.microsoft.com/office/powerpoint/2010/main" val="1206457320"/>
      </p:ext>
    </p:extLst>
  </p:cSld>
  <p:clrMapOvr>
    <a:masterClrMapping/>
  </p:clrMapOvr>
</p:sld>
</file>

<file path=ppt/theme/theme1.xml><?xml version="1.0" encoding="utf-8"?>
<a:theme xmlns:a="http://schemas.openxmlformats.org/drawingml/2006/main" name="Slice">
  <a:themeElements>
    <a:clrScheme name="Custom 4">
      <a:dk1>
        <a:srgbClr val="0C0C0C"/>
      </a:dk1>
      <a:lt1>
        <a:srgbClr val="FFFFFF"/>
      </a:lt1>
      <a:dk2>
        <a:srgbClr val="22661B"/>
      </a:dk2>
      <a:lt2>
        <a:srgbClr val="FB1E29"/>
      </a:lt2>
      <a:accent1>
        <a:srgbClr val="E31B25"/>
      </a:accent1>
      <a:accent2>
        <a:srgbClr val="FFC61F"/>
      </a:accent2>
      <a:accent3>
        <a:srgbClr val="363AD9"/>
      </a:accent3>
      <a:accent4>
        <a:srgbClr val="2FE81C"/>
      </a:accent4>
      <a:accent5>
        <a:srgbClr val="6E2BD7"/>
      </a:accent5>
      <a:accent6>
        <a:srgbClr val="282A79"/>
      </a:accent6>
      <a:hlink>
        <a:srgbClr val="A5A5A5"/>
      </a:hlink>
      <a:folHlink>
        <a:srgbClr val="A5A5A5"/>
      </a:folHlink>
    </a:clrScheme>
    <a:fontScheme name="MMS 2017">
      <a:majorFont>
        <a:latin typeface="Segoe UI Semibold"/>
        <a:ea typeface=""/>
        <a:cs typeface=""/>
      </a:majorFont>
      <a:minorFont>
        <a:latin typeface="Segoe UI"/>
        <a:ea typeface=""/>
        <a:cs typeface=""/>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Presentation1" id="{0DE27F70-5FB5-4B22-8939-08E4A070295B}" vid="{5AA5194F-2D2E-45D5-961F-A9A99EDDF2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D7474EC5F9804A8C0915A0D2B3E72B" ma:contentTypeVersion="6" ma:contentTypeDescription="Create a new document." ma:contentTypeScope="" ma:versionID="1e506071d132a47b68c5589909b09f0e">
  <xsd:schema xmlns:xsd="http://www.w3.org/2001/XMLSchema" xmlns:xs="http://www.w3.org/2001/XMLSchema" xmlns:p="http://schemas.microsoft.com/office/2006/metadata/properties" xmlns:ns2="437d3976-146d-487e-9b32-45ade7cdb3c3" xmlns:ns3="ba924082-f255-4689-bc14-7c311a17681c" targetNamespace="http://schemas.microsoft.com/office/2006/metadata/properties" ma:root="true" ma:fieldsID="d9451a99ae5dfcf301f63b02ef9f83d5" ns2:_="" ns3:_="">
    <xsd:import namespace="437d3976-146d-487e-9b32-45ade7cdb3c3"/>
    <xsd:import namespace="ba924082-f255-4689-bc14-7c311a17681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7d3976-146d-487e-9b32-45ade7cdb3c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24082-f255-4689-bc14-7c311a1768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81FD18-C877-47D9-A9C8-9B9EB7A5D4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7d3976-146d-487e-9b32-45ade7cdb3c3"/>
    <ds:schemaRef ds:uri="ba924082-f255-4689-bc14-7c311a1768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9099B0-B9E3-45A6-848D-7EA25626C078}">
  <ds:schemaRefs>
    <ds:schemaRef ds:uri="http://schemas.microsoft.com/sharepoint/v3/contenttype/forms"/>
  </ds:schemaRefs>
</ds:datastoreItem>
</file>

<file path=customXml/itemProps3.xml><?xml version="1.0" encoding="utf-8"?>
<ds:datastoreItem xmlns:ds="http://schemas.openxmlformats.org/officeDocument/2006/customXml" ds:itemID="{AFF96CB3-579C-4369-8AB2-D91B353AC245}">
  <ds:schemaRefs>
    <ds:schemaRef ds:uri="http://schemas.microsoft.com/office/2006/documentManagement/types"/>
    <ds:schemaRef ds:uri="http://schemas.microsoft.com/office/infopath/2007/PartnerControls"/>
    <ds:schemaRef ds:uri="437d3976-146d-487e-9b32-45ade7cdb3c3"/>
    <ds:schemaRef ds:uri="http://purl.org/dc/elements/1.1/"/>
    <ds:schemaRef ds:uri="http://schemas.microsoft.com/office/2006/metadata/properties"/>
    <ds:schemaRef ds:uri="ba924082-f255-4689-bc14-7c311a17681c"/>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MMS 2019 Template</Template>
  <TotalTime>4857</TotalTime>
  <Words>676</Words>
  <Application>Microsoft Office PowerPoint</Application>
  <PresentationFormat>Widescreen</PresentationFormat>
  <Paragraphs>115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Calibri</vt:lpstr>
      <vt:lpstr>Consolas</vt:lpstr>
      <vt:lpstr>Courier New</vt:lpstr>
      <vt:lpstr>Segoe UI</vt:lpstr>
      <vt:lpstr>Segoe UI Light</vt:lpstr>
      <vt:lpstr>Segoe UI Semibold</vt:lpstr>
      <vt:lpstr>Wingdings</vt:lpstr>
      <vt:lpstr>Wingdings 3</vt:lpstr>
      <vt:lpstr>Slice</vt:lpstr>
      <vt:lpstr>WMI</vt:lpstr>
      <vt:lpstr>What is wmi?</vt:lpstr>
      <vt:lpstr>The great thing about standards is…</vt:lpstr>
      <vt:lpstr>Why bother with wmi?</vt:lpstr>
      <vt:lpstr>Tools to use with wmi</vt:lpstr>
      <vt:lpstr>WMI Organization</vt:lpstr>
      <vt:lpstr>What lives where</vt:lpstr>
      <vt:lpstr>What lives where, electric boogaloo</vt:lpstr>
      <vt:lpstr>Resources /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Nathan Ziehnert</dc:creator>
  <cp:keywords>No Restrictions</cp:keywords>
  <cp:lastModifiedBy>Stephen Owen</cp:lastModifiedBy>
  <cp:revision>74</cp:revision>
  <dcterms:created xsi:type="dcterms:W3CDTF">2019-02-21T15:45:34Z</dcterms:created>
  <dcterms:modified xsi:type="dcterms:W3CDTF">2019-04-26T19:53:13Z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086be151-57ff-4b83-a01c-b22948221ca2</vt:lpwstr>
  </property>
  <property fmtid="{D5CDD505-2E9C-101B-9397-08002B2CF9AE}" pid="3" name="Document Creator">
    <vt:lpwstr/>
  </property>
  <property fmtid="{D5CDD505-2E9C-101B-9397-08002B2CF9AE}" pid="4" name="Document Editor">
    <vt:lpwstr/>
  </property>
  <property fmtid="{D5CDD505-2E9C-101B-9397-08002B2CF9AE}" pid="5" name="Classification">
    <vt:lpwstr>No Restrictions</vt:lpwstr>
  </property>
  <property fmtid="{D5CDD505-2E9C-101B-9397-08002B2CF9AE}" pid="6" name="Sublabels">
    <vt:lpwstr/>
  </property>
  <property fmtid="{D5CDD505-2E9C-101B-9397-08002B2CF9AE}" pid="7" name="ContentTypeId">
    <vt:lpwstr>0x010100CFD7474EC5F9804A8C0915A0D2B3E72B</vt:lpwstr>
  </property>
  <property fmtid="{D5CDD505-2E9C-101B-9397-08002B2CF9AE}" pid="8" name="MSIP_Label_d12ad69f-4850-464b-9f29-c492bafb7623_Enabled">
    <vt:lpwstr>True</vt:lpwstr>
  </property>
  <property fmtid="{D5CDD505-2E9C-101B-9397-08002B2CF9AE}" pid="9" name="MSIP_Label_d12ad69f-4850-464b-9f29-c492bafb7623_SiteId">
    <vt:lpwstr>d0659de2-684e-49bd-9b1f-1fd4cd0942d9</vt:lpwstr>
  </property>
  <property fmtid="{D5CDD505-2E9C-101B-9397-08002B2CF9AE}" pid="10" name="MSIP_Label_d12ad69f-4850-464b-9f29-c492bafb7623_Owner">
    <vt:lpwstr>nathan.ziehnert@catapultsystems.com</vt:lpwstr>
  </property>
  <property fmtid="{D5CDD505-2E9C-101B-9397-08002B2CF9AE}" pid="11" name="MSIP_Label_d12ad69f-4850-464b-9f29-c492bafb7623_SetDate">
    <vt:lpwstr>2019-02-21T15:45:46.8212882Z</vt:lpwstr>
  </property>
  <property fmtid="{D5CDD505-2E9C-101B-9397-08002B2CF9AE}" pid="12" name="MSIP_Label_d12ad69f-4850-464b-9f29-c492bafb7623_Name">
    <vt:lpwstr>Sensitive (General Business)</vt:lpwstr>
  </property>
  <property fmtid="{D5CDD505-2E9C-101B-9397-08002B2CF9AE}" pid="13" name="MSIP_Label_d12ad69f-4850-464b-9f29-c492bafb7623_Application">
    <vt:lpwstr>Microsoft Azure Information Protection</vt:lpwstr>
  </property>
  <property fmtid="{D5CDD505-2E9C-101B-9397-08002B2CF9AE}" pid="14" name="MSIP_Label_d12ad69f-4850-464b-9f29-c492bafb7623_Extended_MSFT_Method">
    <vt:lpwstr>Automatic</vt:lpwstr>
  </property>
  <property fmtid="{D5CDD505-2E9C-101B-9397-08002B2CF9AE}" pid="15" name="Sensitivity">
    <vt:lpwstr>Sensitive (General Business)</vt:lpwstr>
  </property>
</Properties>
</file>