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8"/>
  </p:notesMasterIdLst>
  <p:sldIdLst>
    <p:sldId id="256" r:id="rId5"/>
    <p:sldId id="316" r:id="rId6"/>
    <p:sldId id="317" r:id="rId7"/>
    <p:sldId id="267" r:id="rId8"/>
    <p:sldId id="319" r:id="rId9"/>
    <p:sldId id="325" r:id="rId10"/>
    <p:sldId id="320" r:id="rId11"/>
    <p:sldId id="326" r:id="rId12"/>
    <p:sldId id="321" r:id="rId13"/>
    <p:sldId id="322" r:id="rId14"/>
    <p:sldId id="336" r:id="rId15"/>
    <p:sldId id="323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5" r:id="rId24"/>
    <p:sldId id="337" r:id="rId25"/>
    <p:sldId id="334" r:id="rId26"/>
    <p:sldId id="338" r:id="rId27"/>
    <p:sldId id="258" r:id="rId28"/>
    <p:sldId id="259" r:id="rId29"/>
    <p:sldId id="279" r:id="rId30"/>
    <p:sldId id="260" r:id="rId31"/>
    <p:sldId id="278" r:id="rId32"/>
    <p:sldId id="262" r:id="rId33"/>
    <p:sldId id="263" r:id="rId34"/>
    <p:sldId id="264" r:id="rId35"/>
    <p:sldId id="265" r:id="rId36"/>
    <p:sldId id="266" r:id="rId37"/>
    <p:sldId id="318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316"/>
          </p14:sldIdLst>
        </p14:section>
        <p14:section name="Presentation" id="{866A3E68-017F-4F94-A6C6-BFF303BC3121}">
          <p14:sldIdLst>
            <p14:sldId id="317"/>
            <p14:sldId id="267"/>
            <p14:sldId id="319"/>
            <p14:sldId id="325"/>
            <p14:sldId id="320"/>
            <p14:sldId id="326"/>
            <p14:sldId id="321"/>
            <p14:sldId id="322"/>
            <p14:sldId id="336"/>
            <p14:sldId id="323"/>
            <p14:sldId id="327"/>
            <p14:sldId id="328"/>
            <p14:sldId id="329"/>
            <p14:sldId id="330"/>
            <p14:sldId id="331"/>
            <p14:sldId id="332"/>
            <p14:sldId id="333"/>
            <p14:sldId id="335"/>
            <p14:sldId id="337"/>
            <p14:sldId id="334"/>
            <p14:sldId id="338"/>
            <p14:sldId id="258"/>
          </p14:sldIdLst>
        </p14:section>
        <p14:section name="Closing" id="{49CB15AC-FD56-4AAC-8B8A-68CF2CB85A39}">
          <p14:sldIdLst>
            <p14:sldId id="259"/>
            <p14:sldId id="279"/>
          </p14:sldIdLst>
        </p14:section>
        <p14:section name="Example Slides" id="{D40DF97A-9355-449E-B0A8-867351E4EBAE}">
          <p14:sldIdLst>
            <p14:sldId id="260"/>
            <p14:sldId id="278"/>
            <p14:sldId id="262"/>
            <p14:sldId id="263"/>
            <p14:sldId id="264"/>
            <p14:sldId id="265"/>
            <p14:sldId id="266"/>
            <p14:sldId id="318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C00"/>
    <a:srgbClr val="9B0F00"/>
    <a:srgbClr val="F05524"/>
    <a:srgbClr val="990F00"/>
    <a:srgbClr val="99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5" autoAdjust="0"/>
    <p:restoredTop sz="70296" autoAdjust="0"/>
  </p:normalViewPr>
  <p:slideViewPr>
    <p:cSldViewPr snapToGrid="0">
      <p:cViewPr>
        <p:scale>
          <a:sx n="82" d="100"/>
          <a:sy n="82" d="100"/>
        </p:scale>
        <p:origin x="6" y="-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 Bainbridge" userId="b5cb13f5-d924-4b81-bbc3-37c236d8b502" providerId="ADAL" clId="{8E4B8772-AA98-41FB-B9E9-9CB6A5D311FD}"/>
    <pc:docChg chg="custSel modSld">
      <pc:chgData name="Fred Bainbridge" userId="b5cb13f5-d924-4b81-bbc3-37c236d8b502" providerId="ADAL" clId="{8E4B8772-AA98-41FB-B9E9-9CB6A5D311FD}" dt="2019-04-20T10:45:46.620" v="413" actId="313"/>
      <pc:docMkLst>
        <pc:docMk/>
      </pc:docMkLst>
      <pc:sldChg chg="modNotesTx">
        <pc:chgData name="Fred Bainbridge" userId="b5cb13f5-d924-4b81-bbc3-37c236d8b502" providerId="ADAL" clId="{8E4B8772-AA98-41FB-B9E9-9CB6A5D311FD}" dt="2019-04-06T02:23:25.316" v="132" actId="20577"/>
        <pc:sldMkLst>
          <pc:docMk/>
          <pc:sldMk cId="1099812649" sldId="320"/>
        </pc:sldMkLst>
      </pc:sldChg>
      <pc:sldChg chg="modSp">
        <pc:chgData name="Fred Bainbridge" userId="b5cb13f5-d924-4b81-bbc3-37c236d8b502" providerId="ADAL" clId="{8E4B8772-AA98-41FB-B9E9-9CB6A5D311FD}" dt="2019-04-06T02:29:27.004" v="307" actId="5793"/>
        <pc:sldMkLst>
          <pc:docMk/>
          <pc:sldMk cId="2924070480" sldId="322"/>
        </pc:sldMkLst>
        <pc:spChg chg="mod">
          <ac:chgData name="Fred Bainbridge" userId="b5cb13f5-d924-4b81-bbc3-37c236d8b502" providerId="ADAL" clId="{8E4B8772-AA98-41FB-B9E9-9CB6A5D311FD}" dt="2019-04-06T02:29:27.004" v="307" actId="5793"/>
          <ac:spMkLst>
            <pc:docMk/>
            <pc:sldMk cId="2924070480" sldId="322"/>
            <ac:spMk id="3" creationId="{00000000-0000-0000-0000-000000000000}"/>
          </ac:spMkLst>
        </pc:spChg>
      </pc:sldChg>
      <pc:sldChg chg="modSp modNotesTx">
        <pc:chgData name="Fred Bainbridge" userId="b5cb13f5-d924-4b81-bbc3-37c236d8b502" providerId="ADAL" clId="{8E4B8772-AA98-41FB-B9E9-9CB6A5D311FD}" dt="2019-04-06T02:26:14.795" v="274" actId="20577"/>
        <pc:sldMkLst>
          <pc:docMk/>
          <pc:sldMk cId="4132979475" sldId="326"/>
        </pc:sldMkLst>
        <pc:spChg chg="mod">
          <ac:chgData name="Fred Bainbridge" userId="b5cb13f5-d924-4b81-bbc3-37c236d8b502" providerId="ADAL" clId="{8E4B8772-AA98-41FB-B9E9-9CB6A5D311FD}" dt="2019-04-06T02:25:37.351" v="155" actId="20577"/>
          <ac:spMkLst>
            <pc:docMk/>
            <pc:sldMk cId="4132979475" sldId="326"/>
            <ac:spMk id="3" creationId="{00000000-0000-0000-0000-000000000000}"/>
          </ac:spMkLst>
        </pc:spChg>
      </pc:sldChg>
      <pc:sldChg chg="modNotesTx">
        <pc:chgData name="Fred Bainbridge" userId="b5cb13f5-d924-4b81-bbc3-37c236d8b502" providerId="ADAL" clId="{8E4B8772-AA98-41FB-B9E9-9CB6A5D311FD}" dt="2019-04-06T02:31:19.901" v="411" actId="20577"/>
        <pc:sldMkLst>
          <pc:docMk/>
          <pc:sldMk cId="1868265611" sldId="329"/>
        </pc:sldMkLst>
      </pc:sldChg>
      <pc:sldChg chg="modNotesTx">
        <pc:chgData name="Fred Bainbridge" userId="b5cb13f5-d924-4b81-bbc3-37c236d8b502" providerId="ADAL" clId="{8E4B8772-AA98-41FB-B9E9-9CB6A5D311FD}" dt="2019-04-20T10:45:46.620" v="413" actId="313"/>
        <pc:sldMkLst>
          <pc:docMk/>
          <pc:sldMk cId="2811145600" sldId="330"/>
        </pc:sldMkLst>
      </pc:sldChg>
    </pc:docChg>
  </pc:docChgLst>
  <pc:docChgLst>
    <pc:chgData name="Guest User" userId="S::urn:spo:anon#33a7ab470779cefac9d3667ec4c4c05f4a0d6e5faca235b455f80be91be05110::" providerId="AD" clId="Web-{0DEA80F0-B991-48C7-A5B9-E4EFCFD5CF9D}"/>
  </pc:docChgLst>
  <pc:docChgLst>
    <pc:chgData name="Fred Bainbridge" userId="b5cb13f5-d924-4b81-bbc3-37c236d8b502" providerId="ADAL" clId="{595DDF51-F441-4F35-BBB2-09DC79C5F7D6}"/>
  </pc:docChgLst>
  <pc:docChgLst>
    <pc:chgData name="Guest User" userId="S::urn:spo:anon#33a7ab470779cefac9d3667ec4c4c05f4a0d6e5faca235b455f80be91be05110::" providerId="AD" clId="Web-{AC43EBFB-E75F-4DD2-B62D-1692B647B041}"/>
  </pc:docChgLst>
  <pc:docChgLst>
    <pc:chgData name="Guest User" userId="S::urn:spo:anon#33a7ab470779cefac9d3667ec4c4c05f4a0d6e5faca235b455f80be91be05110::" providerId="AD" clId="Web-{16B2BDF6-DA58-4CAA-80F2-CC65CCD4B6E6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B48F4-CEB2-4BE3-BAA9-E3CFC6E982C2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A670E-9FAD-4E68-90E8-F3BA6D52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3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86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fall into the trap of developing with over privileged code otherwise you become the stereotype for the over privileged developer who cant reproduce a problems.</a:t>
            </a:r>
          </a:p>
          <a:p>
            <a:r>
              <a:rPr lang="en-US" dirty="0"/>
              <a:t>Not having local admin is nice.  Its easier to manage, no exceptions,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2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vs Set  Post vs Get Read vs Write, </a:t>
            </a:r>
            <a:r>
              <a:rPr lang="en-US" dirty="0" err="1"/>
              <a:t>etc</a:t>
            </a:r>
            <a:r>
              <a:rPr lang="en-US" dirty="0"/>
              <a:t>/</a:t>
            </a:r>
          </a:p>
          <a:p>
            <a:r>
              <a:rPr lang="en-US" dirty="0"/>
              <a:t>Way back in the day the CM team created WMI.  Fascinating, eh?</a:t>
            </a:r>
          </a:p>
          <a:p>
            <a:r>
              <a:rPr lang="en-US" dirty="0"/>
              <a:t>Why CIM?  It is MUST faster and requires less code.  WMI works fine, but try to code with a PS CORE future in mind.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55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CM works using this. 	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happening when you hit WMI?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 Provider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MOF to SQL Views.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i.e. WMI translates to SQL.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WBEM TEST to look at class constructors.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09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SMS Provider does have memory limits.</a:t>
            </a:r>
          </a:p>
          <a:p>
            <a:r>
              <a:rPr lang="en-US" dirty="0" err="1"/>
              <a:t>wbe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45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https://github.com/fredbainbridge/mmsSQL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35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 SQL is far less taxiing than the hitting the provider (CIM or WMI), but it is prone is human error that is for sure.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16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 SQL is far less taxiing than the </a:t>
            </a:r>
            <a:r>
              <a:rPr lang="en-US" dirty="0" err="1"/>
              <a:t>hiting</a:t>
            </a:r>
            <a:r>
              <a:rPr lang="en-US" dirty="0"/>
              <a:t> the provider, but it is prone is human error that is for sure.</a:t>
            </a:r>
          </a:p>
          <a:p>
            <a:r>
              <a:rPr lang="en-US" dirty="0"/>
              <a:t>No demo here, just some quick </a:t>
            </a:r>
            <a:r>
              <a:rPr lang="en-US" dirty="0" err="1"/>
              <a:t>tid</a:t>
            </a:r>
            <a:r>
              <a:rPr lang="en-US" dirty="0"/>
              <a:t> bits of advice.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07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shows in details how sometimes you have to use CIM , the .NET objects and WMI all in conjunction.  Sometimes it takes a combination of all your tools to make something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14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1059 unique cmdlets.  If you are doing one off operations, the cmdlets can get the job done for you.</a:t>
            </a:r>
          </a:p>
          <a:p>
            <a:r>
              <a:rPr lang="en-US" dirty="0"/>
              <a:t>The cmdlets out of the box have very good feature coverage as far as being able to do all the things that </a:t>
            </a:r>
            <a:r>
              <a:rPr lang="en-US" dirty="0" err="1"/>
              <a:t>configmgr</a:t>
            </a:r>
            <a:r>
              <a:rPr lang="en-US" dirty="0"/>
              <a:t> can do.  The cmdlets do not cheat any security or RBAC roles already in place.</a:t>
            </a:r>
          </a:p>
          <a:p>
            <a:r>
              <a:rPr lang="en-US" dirty="0"/>
              <a:t>Most people who want to use the cmdlets </a:t>
            </a:r>
            <a:r>
              <a:rPr lang="en-US" dirty="0" err="1"/>
              <a:t>wil</a:t>
            </a:r>
            <a:r>
              <a:rPr lang="en-US" dirty="0"/>
              <a:t> have access to them since they already have the console installed.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8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humongous module.</a:t>
            </a:r>
          </a:p>
          <a:p>
            <a:r>
              <a:rPr lang="en-US" dirty="0"/>
              <a:t>Its not always the most efficient.</a:t>
            </a:r>
          </a:p>
          <a:p>
            <a:r>
              <a:rPr lang="en-US" dirty="0"/>
              <a:t>They break down at scale and can really kick the crap out of the WMI provider.  Scale and repeatable light weight automation is going to be a common topic.  For most small places this might not be an issue, but I think its always a good idea to assume your solution will be used by millions of people and be prepared for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46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console will allow a max of 256 characters but PowerShell and the </a:t>
            </a:r>
            <a:r>
              <a:rPr lang="en-US" dirty="0" err="1"/>
              <a:t>sdk</a:t>
            </a:r>
            <a:r>
              <a:rPr lang="en-US" dirty="0"/>
              <a:t> will allow 512.  (As a generic example)</a:t>
            </a:r>
          </a:p>
          <a:p>
            <a:r>
              <a:rPr lang="en-US" dirty="0"/>
              <a:t>The big take away is that the code base for the SDK and </a:t>
            </a:r>
            <a:r>
              <a:rPr lang="en-US" dirty="0" err="1"/>
              <a:t>CmdLets</a:t>
            </a:r>
            <a:r>
              <a:rPr lang="en-US" dirty="0"/>
              <a:t> are different.  Which is unfortunate.</a:t>
            </a:r>
          </a:p>
          <a:p>
            <a:r>
              <a:rPr lang="en-US" dirty="0"/>
              <a:t>Isn’t the console the worst?  Why isn’t all html5 and rest already?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89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Portable?  The MS provided module is gigantic. Either 100 or 400mb, cant remember.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18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things you should do.  It takes practice and repetition to get used to doing all these details, but its worth it.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65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independent of working </a:t>
            </a:r>
            <a:r>
              <a:rPr lang="en-US" dirty="0" err="1"/>
              <a:t>withCOnfigmgr</a:t>
            </a:r>
            <a:r>
              <a:rPr lang="en-US" dirty="0"/>
              <a:t> and should be followed with all your automation endeavors.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64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independent of working </a:t>
            </a:r>
            <a:r>
              <a:rPr lang="en-US" dirty="0" err="1"/>
              <a:t>withCOnfigmgr</a:t>
            </a:r>
            <a:r>
              <a:rPr lang="en-US" dirty="0"/>
              <a:t> and should be followed with all your automation endeavors.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31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are using the Office lab, like me – be prepared to “let it breathe”  it can take some time for it to patch, etc.  Give it a few hours to right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A670E-9FAD-4E68-90E8-F3BA6D5288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7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E69A0-D683-42A3-8CAF-A436555AE7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31450" y="0"/>
            <a:ext cx="1860550" cy="2238433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rgbClr val="9B0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rgbClr val="EF4C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846969"/>
            <a:ext cx="12192000" cy="1074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690465" y="1230473"/>
            <a:ext cx="54055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EF4C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879C5A-AE0C-4C8B-B5E4-36DC49CB9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2035" y="4965084"/>
            <a:ext cx="3517416" cy="9148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1D1E16-83D4-4E56-858A-8E0924C9B9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61486" y="5074242"/>
            <a:ext cx="2869025" cy="6203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DC6164-D8F1-473B-8EFA-4ECAF25900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51619" y="5036163"/>
            <a:ext cx="3019273" cy="696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3AFC06-D995-4BE9-84D4-2472717EEFC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737486" y="6265318"/>
            <a:ext cx="1850174" cy="37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rgbClr val="EF4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0A40E2F-FEEA-4002-82B9-27FFC7D036AB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022445" y="-1"/>
            <a:ext cx="2169554" cy="261019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8FB50-E220-4467-84B4-77234014EA9E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924161" y="5943598"/>
            <a:ext cx="1267839" cy="914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A03926-97E7-40A2-8524-B02F14ABD030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66254" y="6057900"/>
            <a:ext cx="1828800" cy="8001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ramseyg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shCode/PowerShellPracticeAndStyl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dbainbridge/mmsConfigMg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dbainbridge/mmsConfigMg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ithub.com/fredbainbridge/mmsSQ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idja/ConfigMgrSD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ladproblems/CCM-Cor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dbainbridge/mmsConfigMg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ithub.com/fredbainbridge/mmsSQ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dbainbridge/mmsSQL" TargetMode="External"/><Relationship Id="rId2" Type="http://schemas.openxmlformats.org/officeDocument/2006/relationships/hyperlink" Target="https://github.com/fredbainbridge/mmsConfigMgr" TargetMode="Externa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dbainbridge/mmsConfigMg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ithub.com/fredbainbridge/mmsSQ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mnscug.or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sccm/overview?view=sccm-p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3" Type="http://schemas.openxmlformats.org/officeDocument/2006/relationships/image" Target="../media/image74.png"/><Relationship Id="rId21" Type="http://schemas.openxmlformats.org/officeDocument/2006/relationships/image" Target="../media/image92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95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Relationship Id="rId27" Type="http://schemas.openxmlformats.org/officeDocument/2006/relationships/image" Target="../media/image9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26" Type="http://schemas.openxmlformats.org/officeDocument/2006/relationships/image" Target="../media/image124.png"/><Relationship Id="rId3" Type="http://schemas.openxmlformats.org/officeDocument/2006/relationships/image" Target="../media/image101.png"/><Relationship Id="rId21" Type="http://schemas.openxmlformats.org/officeDocument/2006/relationships/image" Target="../media/image119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5" Type="http://schemas.openxmlformats.org/officeDocument/2006/relationships/image" Target="../media/image123.png"/><Relationship Id="rId2" Type="http://schemas.openxmlformats.org/officeDocument/2006/relationships/image" Target="../media/image100.png"/><Relationship Id="rId16" Type="http://schemas.openxmlformats.org/officeDocument/2006/relationships/image" Target="../media/image114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22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23" Type="http://schemas.openxmlformats.org/officeDocument/2006/relationships/image" Target="../media/image121.png"/><Relationship Id="rId28" Type="http://schemas.openxmlformats.org/officeDocument/2006/relationships/image" Target="../media/image126.pn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20.png"/><Relationship Id="rId27" Type="http://schemas.openxmlformats.org/officeDocument/2006/relationships/image" Target="../media/image12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18" Type="http://schemas.openxmlformats.org/officeDocument/2006/relationships/image" Target="../media/image143.png"/><Relationship Id="rId26" Type="http://schemas.openxmlformats.org/officeDocument/2006/relationships/image" Target="../media/image151.png"/><Relationship Id="rId3" Type="http://schemas.openxmlformats.org/officeDocument/2006/relationships/image" Target="../media/image128.png"/><Relationship Id="rId21" Type="http://schemas.openxmlformats.org/officeDocument/2006/relationships/image" Target="../media/image146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5" Type="http://schemas.openxmlformats.org/officeDocument/2006/relationships/image" Target="../media/image150.png"/><Relationship Id="rId2" Type="http://schemas.openxmlformats.org/officeDocument/2006/relationships/image" Target="../media/image127.png"/><Relationship Id="rId16" Type="http://schemas.openxmlformats.org/officeDocument/2006/relationships/image" Target="../media/image141.png"/><Relationship Id="rId20" Type="http://schemas.openxmlformats.org/officeDocument/2006/relationships/image" Target="../media/image1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24" Type="http://schemas.openxmlformats.org/officeDocument/2006/relationships/image" Target="../media/image149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23" Type="http://schemas.openxmlformats.org/officeDocument/2006/relationships/image" Target="../media/image148.png"/><Relationship Id="rId28" Type="http://schemas.openxmlformats.org/officeDocument/2006/relationships/image" Target="../media/image153.png"/><Relationship Id="rId10" Type="http://schemas.openxmlformats.org/officeDocument/2006/relationships/image" Target="../media/image135.png"/><Relationship Id="rId19" Type="http://schemas.openxmlformats.org/officeDocument/2006/relationships/image" Target="../media/image144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Relationship Id="rId22" Type="http://schemas.openxmlformats.org/officeDocument/2006/relationships/image" Target="../media/image147.png"/><Relationship Id="rId27" Type="http://schemas.openxmlformats.org/officeDocument/2006/relationships/image" Target="../media/image15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65.png"/><Relationship Id="rId18" Type="http://schemas.openxmlformats.org/officeDocument/2006/relationships/image" Target="../media/image170.png"/><Relationship Id="rId26" Type="http://schemas.openxmlformats.org/officeDocument/2006/relationships/image" Target="../media/image178.png"/><Relationship Id="rId3" Type="http://schemas.openxmlformats.org/officeDocument/2006/relationships/image" Target="../media/image155.png"/><Relationship Id="rId21" Type="http://schemas.openxmlformats.org/officeDocument/2006/relationships/image" Target="../media/image173.png"/><Relationship Id="rId7" Type="http://schemas.openxmlformats.org/officeDocument/2006/relationships/image" Target="../media/image159.png"/><Relationship Id="rId12" Type="http://schemas.openxmlformats.org/officeDocument/2006/relationships/image" Target="../media/image164.png"/><Relationship Id="rId17" Type="http://schemas.openxmlformats.org/officeDocument/2006/relationships/image" Target="../media/image169.png"/><Relationship Id="rId25" Type="http://schemas.openxmlformats.org/officeDocument/2006/relationships/image" Target="../media/image177.png"/><Relationship Id="rId2" Type="http://schemas.openxmlformats.org/officeDocument/2006/relationships/image" Target="../media/image154.png"/><Relationship Id="rId16" Type="http://schemas.openxmlformats.org/officeDocument/2006/relationships/image" Target="../media/image168.png"/><Relationship Id="rId20" Type="http://schemas.openxmlformats.org/officeDocument/2006/relationships/image" Target="../media/image1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11" Type="http://schemas.openxmlformats.org/officeDocument/2006/relationships/image" Target="../media/image163.png"/><Relationship Id="rId24" Type="http://schemas.openxmlformats.org/officeDocument/2006/relationships/image" Target="../media/image176.png"/><Relationship Id="rId5" Type="http://schemas.openxmlformats.org/officeDocument/2006/relationships/image" Target="../media/image157.png"/><Relationship Id="rId15" Type="http://schemas.openxmlformats.org/officeDocument/2006/relationships/image" Target="../media/image167.png"/><Relationship Id="rId23" Type="http://schemas.openxmlformats.org/officeDocument/2006/relationships/image" Target="../media/image175.png"/><Relationship Id="rId28" Type="http://schemas.openxmlformats.org/officeDocument/2006/relationships/image" Target="../media/image180.png"/><Relationship Id="rId10" Type="http://schemas.openxmlformats.org/officeDocument/2006/relationships/image" Target="../media/image162.png"/><Relationship Id="rId19" Type="http://schemas.openxmlformats.org/officeDocument/2006/relationships/image" Target="../media/image171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Relationship Id="rId14" Type="http://schemas.openxmlformats.org/officeDocument/2006/relationships/image" Target="../media/image166.png"/><Relationship Id="rId22" Type="http://schemas.openxmlformats.org/officeDocument/2006/relationships/image" Target="../media/image174.png"/><Relationship Id="rId27" Type="http://schemas.openxmlformats.org/officeDocument/2006/relationships/image" Target="../media/image17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13" Type="http://schemas.openxmlformats.org/officeDocument/2006/relationships/image" Target="../media/image192.png"/><Relationship Id="rId18" Type="http://schemas.openxmlformats.org/officeDocument/2006/relationships/image" Target="../media/image197.png"/><Relationship Id="rId26" Type="http://schemas.openxmlformats.org/officeDocument/2006/relationships/image" Target="../media/image205.png"/><Relationship Id="rId3" Type="http://schemas.openxmlformats.org/officeDocument/2006/relationships/image" Target="../media/image182.png"/><Relationship Id="rId21" Type="http://schemas.openxmlformats.org/officeDocument/2006/relationships/image" Target="../media/image200.png"/><Relationship Id="rId7" Type="http://schemas.openxmlformats.org/officeDocument/2006/relationships/image" Target="../media/image186.png"/><Relationship Id="rId12" Type="http://schemas.openxmlformats.org/officeDocument/2006/relationships/image" Target="../media/image191.png"/><Relationship Id="rId17" Type="http://schemas.openxmlformats.org/officeDocument/2006/relationships/image" Target="../media/image196.png"/><Relationship Id="rId25" Type="http://schemas.openxmlformats.org/officeDocument/2006/relationships/image" Target="../media/image204.png"/><Relationship Id="rId2" Type="http://schemas.openxmlformats.org/officeDocument/2006/relationships/image" Target="../media/image181.png"/><Relationship Id="rId16" Type="http://schemas.openxmlformats.org/officeDocument/2006/relationships/image" Target="../media/image195.png"/><Relationship Id="rId20" Type="http://schemas.openxmlformats.org/officeDocument/2006/relationships/image" Target="../media/image1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5.png"/><Relationship Id="rId11" Type="http://schemas.openxmlformats.org/officeDocument/2006/relationships/image" Target="../media/image190.png"/><Relationship Id="rId24" Type="http://schemas.openxmlformats.org/officeDocument/2006/relationships/image" Target="../media/image203.png"/><Relationship Id="rId5" Type="http://schemas.openxmlformats.org/officeDocument/2006/relationships/image" Target="../media/image184.png"/><Relationship Id="rId15" Type="http://schemas.openxmlformats.org/officeDocument/2006/relationships/image" Target="../media/image194.png"/><Relationship Id="rId23" Type="http://schemas.openxmlformats.org/officeDocument/2006/relationships/image" Target="../media/image202.png"/><Relationship Id="rId28" Type="http://schemas.openxmlformats.org/officeDocument/2006/relationships/image" Target="../media/image207.png"/><Relationship Id="rId10" Type="http://schemas.openxmlformats.org/officeDocument/2006/relationships/image" Target="../media/image189.png"/><Relationship Id="rId19" Type="http://schemas.openxmlformats.org/officeDocument/2006/relationships/image" Target="../media/image198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Relationship Id="rId14" Type="http://schemas.openxmlformats.org/officeDocument/2006/relationships/image" Target="../media/image193.png"/><Relationship Id="rId22" Type="http://schemas.openxmlformats.org/officeDocument/2006/relationships/image" Target="../media/image201.png"/><Relationship Id="rId27" Type="http://schemas.openxmlformats.org/officeDocument/2006/relationships/image" Target="../media/image20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19.png"/><Relationship Id="rId18" Type="http://schemas.openxmlformats.org/officeDocument/2006/relationships/image" Target="../media/image224.png"/><Relationship Id="rId3" Type="http://schemas.openxmlformats.org/officeDocument/2006/relationships/image" Target="../media/image209.png"/><Relationship Id="rId21" Type="http://schemas.openxmlformats.org/officeDocument/2006/relationships/image" Target="../media/image227.png"/><Relationship Id="rId7" Type="http://schemas.openxmlformats.org/officeDocument/2006/relationships/image" Target="../media/image213.png"/><Relationship Id="rId12" Type="http://schemas.openxmlformats.org/officeDocument/2006/relationships/image" Target="../media/image218.png"/><Relationship Id="rId17" Type="http://schemas.openxmlformats.org/officeDocument/2006/relationships/image" Target="../media/image223.png"/><Relationship Id="rId2" Type="http://schemas.openxmlformats.org/officeDocument/2006/relationships/image" Target="../media/image208.png"/><Relationship Id="rId16" Type="http://schemas.openxmlformats.org/officeDocument/2006/relationships/image" Target="../media/image222.png"/><Relationship Id="rId20" Type="http://schemas.openxmlformats.org/officeDocument/2006/relationships/image" Target="../media/image2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11" Type="http://schemas.openxmlformats.org/officeDocument/2006/relationships/image" Target="../media/image217.png"/><Relationship Id="rId5" Type="http://schemas.openxmlformats.org/officeDocument/2006/relationships/image" Target="../media/image211.png"/><Relationship Id="rId15" Type="http://schemas.openxmlformats.org/officeDocument/2006/relationships/image" Target="../media/image221.png"/><Relationship Id="rId23" Type="http://schemas.openxmlformats.org/officeDocument/2006/relationships/image" Target="../media/image229.png"/><Relationship Id="rId10" Type="http://schemas.openxmlformats.org/officeDocument/2006/relationships/image" Target="../media/image216.png"/><Relationship Id="rId19" Type="http://schemas.openxmlformats.org/officeDocument/2006/relationships/image" Target="../media/image225.png"/><Relationship Id="rId4" Type="http://schemas.openxmlformats.org/officeDocument/2006/relationships/image" Target="../media/image210.png"/><Relationship Id="rId9" Type="http://schemas.openxmlformats.org/officeDocument/2006/relationships/image" Target="../media/image215.png"/><Relationship Id="rId14" Type="http://schemas.openxmlformats.org/officeDocument/2006/relationships/image" Target="../media/image220.png"/><Relationship Id="rId22" Type="http://schemas.openxmlformats.org/officeDocument/2006/relationships/image" Target="../media/image22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13" Type="http://schemas.openxmlformats.org/officeDocument/2006/relationships/image" Target="../media/image241.png"/><Relationship Id="rId3" Type="http://schemas.openxmlformats.org/officeDocument/2006/relationships/image" Target="../media/image231.png"/><Relationship Id="rId7" Type="http://schemas.openxmlformats.org/officeDocument/2006/relationships/image" Target="../media/image235.png"/><Relationship Id="rId12" Type="http://schemas.openxmlformats.org/officeDocument/2006/relationships/image" Target="../media/image240.png"/><Relationship Id="rId2" Type="http://schemas.openxmlformats.org/officeDocument/2006/relationships/image" Target="../media/image230.png"/><Relationship Id="rId16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4.png"/><Relationship Id="rId11" Type="http://schemas.openxmlformats.org/officeDocument/2006/relationships/image" Target="../media/image239.png"/><Relationship Id="rId5" Type="http://schemas.openxmlformats.org/officeDocument/2006/relationships/image" Target="../media/image233.png"/><Relationship Id="rId15" Type="http://schemas.openxmlformats.org/officeDocument/2006/relationships/image" Target="../media/image243.png"/><Relationship Id="rId10" Type="http://schemas.openxmlformats.org/officeDocument/2006/relationships/image" Target="../media/image238.png"/><Relationship Id="rId4" Type="http://schemas.openxmlformats.org/officeDocument/2006/relationships/image" Target="../media/image232.png"/><Relationship Id="rId9" Type="http://schemas.openxmlformats.org/officeDocument/2006/relationships/image" Target="../media/image237.png"/><Relationship Id="rId14" Type="http://schemas.openxmlformats.org/officeDocument/2006/relationships/image" Target="../media/image24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ConfigMgr And PowerShell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Fred Bainbridge</a:t>
            </a:r>
          </a:p>
          <a:p>
            <a:r>
              <a:rPr lang="en-US" dirty="0"/>
              <a:t>Fredbainbridge.com</a:t>
            </a:r>
          </a:p>
          <a:p>
            <a:r>
              <a:rPr lang="en-US" dirty="0"/>
              <a:t>fred@mnscug.org</a:t>
            </a:r>
          </a:p>
          <a:p>
            <a:r>
              <a:rPr lang="en-US" dirty="0"/>
              <a:t>Automation Engineer</a:t>
            </a:r>
          </a:p>
          <a:p>
            <a:r>
              <a:rPr lang="en-US" dirty="0"/>
              <a:t>Wells Fargo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Greg </a:t>
            </a:r>
            <a:r>
              <a:rPr lang="en-US" dirty="0">
                <a:cs typeface="Segoe UI"/>
              </a:rPr>
              <a:t>Ramsey</a:t>
            </a:r>
            <a:endParaRPr lang="en-US" dirty="0"/>
          </a:p>
          <a:p>
            <a:r>
              <a:rPr lang="en-US" dirty="0">
                <a:hlinkClick r:id="rId2"/>
              </a:rPr>
              <a:t>www.</a:t>
            </a:r>
            <a:r>
              <a:rPr lang="en-US" dirty="0">
                <a:cs typeface="Segoe UI"/>
                <a:hlinkClick r:id="rId2"/>
              </a:rPr>
              <a:t>ramseyg.com</a:t>
            </a:r>
          </a:p>
          <a:p>
            <a:r>
              <a:rPr lang="en-US" dirty="0">
                <a:cs typeface="Segoe UI"/>
              </a:rPr>
              <a:t>Ramseyg@hotmail.com</a:t>
            </a:r>
          </a:p>
          <a:p>
            <a:r>
              <a:rPr lang="en-US" dirty="0"/>
              <a:t>Dell Technologies</a:t>
            </a:r>
            <a:endParaRPr lang="en-US" dirty="0">
              <a:cs typeface="Segoe UI"/>
            </a:endParaRP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pretty code</a:t>
            </a:r>
          </a:p>
          <a:p>
            <a:pPr lvl="1"/>
            <a:r>
              <a:rPr lang="en-US" dirty="0">
                <a:hlinkClick r:id="rId3"/>
              </a:rPr>
              <a:t>https://github.com/PoshCode/PowerShellPracticeAndStyle</a:t>
            </a:r>
            <a:endParaRPr lang="en-US" dirty="0"/>
          </a:p>
          <a:p>
            <a:pPr lvl="1"/>
            <a:r>
              <a:rPr lang="en-US" dirty="0"/>
              <a:t>Auto Format your code</a:t>
            </a:r>
          </a:p>
          <a:p>
            <a:pPr lvl="1"/>
            <a:r>
              <a:rPr lang="en-US" dirty="0"/>
              <a:t>Use a proper IDE (VS Code)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Use Source control</a:t>
            </a:r>
          </a:p>
          <a:p>
            <a:pPr lvl="1"/>
            <a:r>
              <a:rPr lang="en-US" dirty="0"/>
              <a:t>Git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7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Guidelines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Do your unit testing</a:t>
            </a:r>
          </a:p>
          <a:p>
            <a:pPr lvl="1"/>
            <a:r>
              <a:rPr lang="en-US" dirty="0"/>
              <a:t>Pester</a:t>
            </a:r>
          </a:p>
          <a:p>
            <a:endParaRPr lang="en-US" dirty="0"/>
          </a:p>
          <a:p>
            <a:r>
              <a:rPr lang="en-US" dirty="0"/>
              <a:t>Create a module for your custom ConfigMgr functions.</a:t>
            </a:r>
          </a:p>
          <a:p>
            <a:pPr lvl="1"/>
            <a:r>
              <a:rPr lang="en-US" dirty="0">
                <a:hlinkClick r:id="rId3"/>
              </a:rPr>
              <a:t>https://github.com/fredbainbridge/mmsConfigMgr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7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need a lab (Not production)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Office 365 powered device kit (the best)</a:t>
            </a:r>
          </a:p>
          <a:p>
            <a:pPr lvl="1"/>
            <a:r>
              <a:rPr lang="en-US" dirty="0"/>
              <a:t>https://www.microsoft.com/en-us/evalcenter/evaluate-microsoft-365-powered-device-lab-kit </a:t>
            </a:r>
          </a:p>
          <a:p>
            <a:r>
              <a:rPr lang="en-US" dirty="0"/>
              <a:t>Azure DevTest Labs</a:t>
            </a:r>
          </a:p>
          <a:p>
            <a:pPr lvl="1"/>
            <a:r>
              <a:rPr lang="en-US" dirty="0"/>
              <a:t>Good solution when you don’t have your own hardware.</a:t>
            </a:r>
          </a:p>
          <a:p>
            <a:pPr lvl="1"/>
            <a:r>
              <a:rPr lang="en-US" dirty="0"/>
              <a:t>To set up a SCCM environment with 1 DC, 1 SCCM Server, and 2 Win 10 machines, it cost $35.00 for a week.</a:t>
            </a:r>
          </a:p>
          <a:p>
            <a:r>
              <a:rPr lang="en-US" dirty="0"/>
              <a:t> Microsoft Hands On Lab</a:t>
            </a:r>
          </a:p>
          <a:p>
            <a:pPr lvl="1"/>
            <a:r>
              <a:rPr lang="en-US" dirty="0"/>
              <a:t>Gives you an environment for 2 hours to do with whatever you want</a:t>
            </a:r>
          </a:p>
          <a:p>
            <a:pPr lvl="1"/>
            <a:r>
              <a:rPr lang="en-US" dirty="0"/>
              <a:t>Free!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72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Accounts and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dev with God rights (not even in dev)</a:t>
            </a:r>
          </a:p>
          <a:p>
            <a:pPr lvl="1"/>
            <a:r>
              <a:rPr lang="en-US" dirty="0"/>
              <a:t>Least privilege principal</a:t>
            </a:r>
          </a:p>
          <a:p>
            <a:pPr lvl="1"/>
            <a:r>
              <a:rPr lang="en-US" dirty="0" err="1"/>
              <a:t>Runas</a:t>
            </a:r>
            <a:r>
              <a:rPr lang="en-US" dirty="0"/>
              <a:t> /</a:t>
            </a:r>
            <a:r>
              <a:rPr lang="en-US" dirty="0" err="1"/>
              <a:t>netonly</a:t>
            </a:r>
            <a:r>
              <a:rPr lang="en-US" dirty="0"/>
              <a:t> can help with this.</a:t>
            </a:r>
          </a:p>
          <a:p>
            <a:pPr lvl="1"/>
            <a:r>
              <a:rPr lang="en-US" dirty="0"/>
              <a:t>No need for local admin either.</a:t>
            </a:r>
          </a:p>
          <a:p>
            <a:endParaRPr lang="en-US" dirty="0"/>
          </a:p>
          <a:p>
            <a:r>
              <a:rPr lang="en-US" dirty="0"/>
              <a:t>Please don’t do testing with God rights.</a:t>
            </a:r>
          </a:p>
          <a:p>
            <a:pPr lvl="1"/>
            <a:r>
              <a:rPr lang="en-US" dirty="0"/>
              <a:t>Its not safe.</a:t>
            </a:r>
          </a:p>
          <a:p>
            <a:pPr lvl="1"/>
            <a:r>
              <a:rPr lang="en-US" dirty="0"/>
              <a:t>Its not how the script is going to be used.</a:t>
            </a:r>
          </a:p>
          <a:p>
            <a:pPr lvl="1"/>
            <a:r>
              <a:rPr lang="en-US" dirty="0"/>
              <a:t>Unless it is, then makes sure that’s noted in the script or validated.</a:t>
            </a:r>
          </a:p>
          <a:p>
            <a:pPr lvl="2"/>
            <a:r>
              <a:rPr lang="en-US" dirty="0"/>
              <a:t>But really, use RBAC.</a:t>
            </a:r>
          </a:p>
        </p:txBody>
      </p:sp>
    </p:spTree>
    <p:extLst>
      <p:ext uri="{BB962C8B-B14F-4D97-AF65-F5344CB8AC3E}">
        <p14:creationId xmlns:p14="http://schemas.microsoft.com/office/powerpoint/2010/main" val="337967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</a:t>
            </a:r>
            <a:r>
              <a:rPr lang="en-US" dirty="0" err="1"/>
              <a:t>ConfigmGr</a:t>
            </a:r>
            <a:r>
              <a:rPr lang="en-US" dirty="0"/>
              <a:t> with PowerShell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why we are here.</a:t>
            </a:r>
          </a:p>
        </p:txBody>
      </p:sp>
    </p:spTree>
    <p:extLst>
      <p:ext uri="{BB962C8B-B14F-4D97-AF65-F5344CB8AC3E}">
        <p14:creationId xmlns:p14="http://schemas.microsoft.com/office/powerpoint/2010/main" val="1016282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vs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When retrieving data (GET) use SQL. </a:t>
            </a:r>
          </a:p>
          <a:p>
            <a:pPr lvl="1"/>
            <a:r>
              <a:rPr lang="en-US" dirty="0"/>
              <a:t>This is efficient.</a:t>
            </a:r>
          </a:p>
          <a:p>
            <a:pPr lvl="1"/>
            <a:r>
              <a:rPr lang="en-US" dirty="0"/>
              <a:t>Use the Views not the tables.</a:t>
            </a:r>
          </a:p>
          <a:p>
            <a:pPr lvl="1"/>
            <a:endParaRPr lang="en-US" dirty="0"/>
          </a:p>
          <a:p>
            <a:r>
              <a:rPr lang="en-US" dirty="0"/>
              <a:t>When modifying or adding data (SET) ALWAYS use the SMS Provider.  </a:t>
            </a:r>
          </a:p>
          <a:p>
            <a:pPr lvl="1"/>
            <a:r>
              <a:rPr lang="en-US" dirty="0"/>
              <a:t>This is very important.</a:t>
            </a:r>
          </a:p>
          <a:p>
            <a:pPr lvl="1"/>
            <a:r>
              <a:rPr lang="en-US" dirty="0"/>
              <a:t>This means CIM.  (To interact with WMI)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65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CIM </a:t>
            </a:r>
            <a:r>
              <a:rPr lang="en-US" dirty="0"/>
              <a:t>(WMI)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733AA-CD16-4161-AEBC-090B21C63FF0}"/>
              </a:ext>
            </a:extLst>
          </p:cNvPr>
          <p:cNvSpPr txBox="1"/>
          <p:nvPr/>
        </p:nvSpPr>
        <p:spPr>
          <a:xfrm>
            <a:off x="1164771" y="5050971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https://github.com/fredbainbridge/mmsConfigMgr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https://github.com/fredbainbridge/mmsSQL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114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WMI Helpers (CIM)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Lots of examples</a:t>
            </a:r>
          </a:p>
          <a:p>
            <a:pPr lvl="1"/>
            <a:r>
              <a:rPr lang="en-US" dirty="0">
                <a:hlinkClick r:id="rId3"/>
              </a:rPr>
              <a:t>https://github.com/Kaidja/ConfigMgrSDK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https://github.com/saladproblems/CCM-Core</a:t>
            </a:r>
            <a:endParaRPr lang="en-US" dirty="0"/>
          </a:p>
          <a:p>
            <a:endParaRPr lang="en-US" dirty="0"/>
          </a:p>
          <a:p>
            <a:r>
              <a:rPr lang="en-US" dirty="0"/>
              <a:t>SMSProv.log is cool.</a:t>
            </a:r>
          </a:p>
          <a:p>
            <a:endParaRPr lang="en-US" dirty="0"/>
          </a:p>
          <a:p>
            <a:r>
              <a:rPr lang="en-US" dirty="0"/>
              <a:t>wbemtest.exe is the coolest.</a:t>
            </a:r>
          </a:p>
          <a:p>
            <a:pPr marL="457200" lvl="1" indent="0">
              <a:buNone/>
            </a:pPr>
            <a:r>
              <a:rPr lang="en-US" dirty="0"/>
              <a:t>A WMI namespace explorer.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21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F9624-EC48-4CE1-A441-6623745A1E0F}"/>
              </a:ext>
            </a:extLst>
          </p:cNvPr>
          <p:cNvSpPr txBox="1"/>
          <p:nvPr/>
        </p:nvSpPr>
        <p:spPr>
          <a:xfrm>
            <a:off x="1164771" y="5050971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https://github.com/fredbainbridge/mmsConfigMgr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https://github.com/fredbainbridge/mmsSQL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607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Join responsibly.</a:t>
            </a:r>
          </a:p>
          <a:p>
            <a:pPr lvl="1"/>
            <a:r>
              <a:rPr lang="en-US" dirty="0"/>
              <a:t>Join on INT datatypes.</a:t>
            </a:r>
          </a:p>
          <a:p>
            <a:endParaRPr lang="en-US" dirty="0"/>
          </a:p>
          <a:p>
            <a:r>
              <a:rPr lang="en-US" dirty="0"/>
              <a:t>Watch your nested selects.</a:t>
            </a:r>
          </a:p>
          <a:p>
            <a:endParaRPr lang="en-US" dirty="0"/>
          </a:p>
          <a:p>
            <a:r>
              <a:rPr lang="en-US" dirty="0"/>
              <a:t>Is * really needed?</a:t>
            </a:r>
          </a:p>
          <a:p>
            <a:endParaRPr lang="en-US" dirty="0"/>
          </a:p>
          <a:p>
            <a:r>
              <a:rPr lang="en-US" dirty="0"/>
              <a:t>Monitor for long running queries.</a:t>
            </a:r>
          </a:p>
        </p:txBody>
      </p:sp>
    </p:spTree>
    <p:extLst>
      <p:ext uri="{BB962C8B-B14F-4D97-AF65-F5344CB8AC3E}">
        <p14:creationId xmlns:p14="http://schemas.microsoft.com/office/powerpoint/2010/main" val="356759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@</a:t>
            </a:r>
            <a:r>
              <a:rPr lang="en-US" dirty="0" err="1">
                <a:cs typeface="Segoe UI"/>
              </a:rPr>
              <a:t>ramseyg</a:t>
            </a:r>
            <a:endParaRPr lang="en-US" dirty="0" err="1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Microsoft MVP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15 Years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BBQ, Drinking Fred's Beer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FredBainbridge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Microsoft MVP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15 years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Brewing Beer and Baseball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Greg Ramsey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Fred Bainbridge</a:t>
            </a:r>
          </a:p>
        </p:txBody>
      </p:sp>
    </p:spTree>
    <p:extLst>
      <p:ext uri="{BB962C8B-B14F-4D97-AF65-F5344CB8AC3E}">
        <p14:creationId xmlns:p14="http://schemas.microsoft.com/office/powerpoint/2010/main" val="3777256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Automation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17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Message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 cool way to automate reactively.</a:t>
            </a:r>
          </a:p>
          <a:p>
            <a:endParaRPr lang="en-US" dirty="0"/>
          </a:p>
          <a:p>
            <a:r>
              <a:rPr lang="en-US" dirty="0"/>
              <a:t>Runs Asynchronous.  Be careful.</a:t>
            </a:r>
          </a:p>
        </p:txBody>
      </p:sp>
    </p:spTree>
    <p:extLst>
      <p:ext uri="{BB962C8B-B14F-4D97-AF65-F5344CB8AC3E}">
        <p14:creationId xmlns:p14="http://schemas.microsoft.com/office/powerpoint/2010/main" val="3525091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Automating the Scripts Node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2B2F4-1545-4118-908E-C991A529BD14}"/>
              </a:ext>
            </a:extLst>
          </p:cNvPr>
          <p:cNvSpPr txBox="1"/>
          <p:nvPr/>
        </p:nvSpPr>
        <p:spPr>
          <a:xfrm>
            <a:off x="1164771" y="5050971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https://github.com/fredbainbridge/mmsConfigMgr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https://github.com/fredbainbridge/mmsSQL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7885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Adding Operation System Requirements to Deployment Types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259574-289F-459D-B69C-BD2F75B12A15}"/>
              </a:ext>
            </a:extLst>
          </p:cNvPr>
          <p:cNvSpPr txBox="1"/>
          <p:nvPr/>
        </p:nvSpPr>
        <p:spPr>
          <a:xfrm>
            <a:off x="1164771" y="5050971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https://github.com/fredbainbridge/mmsConfigMgr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https://github.com/fredbainbridge/mmsSQL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1060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placeholder slide. Please use the example slides in the “Example Slides” Section.</a:t>
            </a:r>
          </a:p>
          <a:p>
            <a:r>
              <a:rPr lang="en-US" dirty="0"/>
              <a:t>Questions? </a:t>
            </a:r>
            <a:r>
              <a:rPr lang="en-US" dirty="0">
                <a:hlinkClick r:id="rId2"/>
              </a:rPr>
              <a:t>info@mnscug.org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10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04223"/>
            <a:ext cx="10058400" cy="373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048" y="6309360"/>
            <a:ext cx="15087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7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ConfigMgr </a:t>
            </a:r>
            <a:r>
              <a:rPr lang="en-US" dirty="0" err="1"/>
              <a:t>CmdLets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https://docs.microsoft.com/en-us/powershell/sccm/overview?view=sccm-ps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6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4033683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CmdLets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Cmdlets - The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1049 unique commands maintained by Microsoft.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They can do the job.  Securely.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PowerShell module comes with the console.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7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Cmdlets - The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They do technically work.  Not very flexible and very large.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these as a last resort. (especially for repeatable automation)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Often times they break down at scale.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1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Cmdlets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do not match what you can do in the console. (nothing does, the console is weird)</a:t>
            </a:r>
          </a:p>
          <a:p>
            <a:endParaRPr lang="en-US" dirty="0"/>
          </a:p>
          <a:p>
            <a:r>
              <a:rPr lang="en-US" dirty="0"/>
              <a:t>The Cmdlets follow different logic than the SDK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1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your 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Build your own?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More efficient and Portable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Fun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Enlightening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7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Get started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8254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Desert">
      <a:dk1>
        <a:srgbClr val="0C0C0C"/>
      </a:dk1>
      <a:lt1>
        <a:srgbClr val="FFFFFF"/>
      </a:lt1>
      <a:dk2>
        <a:srgbClr val="22661B"/>
      </a:dk2>
      <a:lt2>
        <a:srgbClr val="EF4C00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741513"/>
      </a:hlink>
      <a:folHlink>
        <a:srgbClr val="FFFFFF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10F4853-0167-47C4-80B0-9F1D3CF2A140}" vid="{FB2DFC76-F962-4994-BBB4-0D96FE4C6F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7474EC5F9804A8C0915A0D2B3E72B" ma:contentTypeVersion="6" ma:contentTypeDescription="Create a new document." ma:contentTypeScope="" ma:versionID="1e506071d132a47b68c5589909b09f0e">
  <xsd:schema xmlns:xsd="http://www.w3.org/2001/XMLSchema" xmlns:xs="http://www.w3.org/2001/XMLSchema" xmlns:p="http://schemas.microsoft.com/office/2006/metadata/properties" xmlns:ns2="437d3976-146d-487e-9b32-45ade7cdb3c3" xmlns:ns3="ba924082-f255-4689-bc14-7c311a17681c" targetNamespace="http://schemas.microsoft.com/office/2006/metadata/properties" ma:root="true" ma:fieldsID="d9451a99ae5dfcf301f63b02ef9f83d5" ns2:_="" ns3:_="">
    <xsd:import namespace="437d3976-146d-487e-9b32-45ade7cdb3c3"/>
    <xsd:import namespace="ba924082-f255-4689-bc14-7c311a1768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d3976-146d-487e-9b32-45ade7cdb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24082-f255-4689-bc14-7c311a1768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81FD18-C877-47D9-A9C8-9B9EB7A5D4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7d3976-146d-487e-9b32-45ade7cdb3c3"/>
    <ds:schemaRef ds:uri="ba924082-f255-4689-bc14-7c311a1768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F96CB3-579C-4369-8AB2-D91B353AC245}">
  <ds:schemaRefs>
    <ds:schemaRef ds:uri="http://schemas.microsoft.com/office/infopath/2007/PartnerControls"/>
    <ds:schemaRef ds:uri="437d3976-146d-487e-9b32-45ade7cdb3c3"/>
    <ds:schemaRef ds:uri="http://purl.org/dc/elements/1.1/"/>
    <ds:schemaRef ds:uri="http://schemas.microsoft.com/office/2006/metadata/properties"/>
    <ds:schemaRef ds:uri="ba924082-f255-4689-bc14-7c311a17681c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MMSDE - ConfigMgr and PowerShell the Essentials</Template>
  <TotalTime>674</TotalTime>
  <Words>1346</Words>
  <Application>Microsoft Office PowerPoint</Application>
  <PresentationFormat>Widescreen</PresentationFormat>
  <Paragraphs>231</Paragraphs>
  <Slides>43</Slides>
  <Notes>17</Notes>
  <HiddenSlides>18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Calibri</vt:lpstr>
      <vt:lpstr>Consolas</vt:lpstr>
      <vt:lpstr>Courier New</vt:lpstr>
      <vt:lpstr>Segoe UI</vt:lpstr>
      <vt:lpstr>Segoe UI Light</vt:lpstr>
      <vt:lpstr>Segoe UI Semibold</vt:lpstr>
      <vt:lpstr>Wingdings 3</vt:lpstr>
      <vt:lpstr>Slice</vt:lpstr>
      <vt:lpstr>ConfigMgr And PowerShell</vt:lpstr>
      <vt:lpstr>PowerPoint Presentation</vt:lpstr>
      <vt:lpstr>The ConfigMgr CmdLets</vt:lpstr>
      <vt:lpstr>PowerPoint Presentation</vt:lpstr>
      <vt:lpstr>The Cmdlets - The Good</vt:lpstr>
      <vt:lpstr>The Cmdlets - The Bad</vt:lpstr>
      <vt:lpstr>The Cmdlets Continued</vt:lpstr>
      <vt:lpstr>Building your OWN</vt:lpstr>
      <vt:lpstr>Before you Get started</vt:lpstr>
      <vt:lpstr>PowerShell Guidelines</vt:lpstr>
      <vt:lpstr>PowerShell Guidelines CONT.</vt:lpstr>
      <vt:lpstr>You need a lab (Not production)</vt:lpstr>
      <vt:lpstr>Accounts and Permissions</vt:lpstr>
      <vt:lpstr>Automating ConfigmGr with PowerShell</vt:lpstr>
      <vt:lpstr>Get vs Set</vt:lpstr>
      <vt:lpstr>PowerPoint Presentation</vt:lpstr>
      <vt:lpstr>WMI Helpers (CIM)</vt:lpstr>
      <vt:lpstr>PowerPoint Presentation</vt:lpstr>
      <vt:lpstr>SQL Helpers</vt:lpstr>
      <vt:lpstr>Advanced Automation Topics</vt:lpstr>
      <vt:lpstr>Status Message Filters</vt:lpstr>
      <vt:lpstr>PowerPoint Presentation</vt:lpstr>
      <vt:lpstr>PowerPoint Presentation</vt:lpstr>
      <vt:lpstr>Presentation</vt:lpstr>
      <vt:lpstr>PowerPoint Presentation</vt:lpstr>
      <vt:lpstr>PowerPoint 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Fred Bainbridge</dc:creator>
  <cp:keywords>No Restrictions</cp:keywords>
  <cp:lastModifiedBy>Fred Bainbridge</cp:lastModifiedBy>
  <cp:revision>23</cp:revision>
  <dcterms:created xsi:type="dcterms:W3CDTF">2018-11-08T03:26:25Z</dcterms:created>
  <dcterms:modified xsi:type="dcterms:W3CDTF">2019-04-20T11:51:30Z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0x010100CFD7474EC5F9804A8C0915A0D2B3E72B</vt:lpwstr>
  </property>
</Properties>
</file>