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53"/>
  </p:notesMasterIdLst>
  <p:sldIdLst>
    <p:sldId id="280" r:id="rId5"/>
    <p:sldId id="316" r:id="rId6"/>
    <p:sldId id="317" r:id="rId7"/>
    <p:sldId id="318" r:id="rId8"/>
    <p:sldId id="319" r:id="rId9"/>
    <p:sldId id="325" r:id="rId10"/>
    <p:sldId id="320" r:id="rId11"/>
    <p:sldId id="326" r:id="rId12"/>
    <p:sldId id="321" r:id="rId13"/>
    <p:sldId id="322" r:id="rId14"/>
    <p:sldId id="336" r:id="rId15"/>
    <p:sldId id="323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5" r:id="rId24"/>
    <p:sldId id="337" r:id="rId25"/>
    <p:sldId id="334" r:id="rId26"/>
    <p:sldId id="338" r:id="rId27"/>
    <p:sldId id="339" r:id="rId28"/>
    <p:sldId id="340" r:id="rId29"/>
    <p:sldId id="341" r:id="rId30"/>
    <p:sldId id="256" r:id="rId31"/>
    <p:sldId id="257" r:id="rId32"/>
    <p:sldId id="258" r:id="rId33"/>
    <p:sldId id="259" r:id="rId34"/>
    <p:sldId id="279" r:id="rId35"/>
    <p:sldId id="260" r:id="rId36"/>
    <p:sldId id="278" r:id="rId37"/>
    <p:sldId id="262" r:id="rId38"/>
    <p:sldId id="263" r:id="rId39"/>
    <p:sldId id="264" r:id="rId40"/>
    <p:sldId id="265" r:id="rId41"/>
    <p:sldId id="266" r:id="rId42"/>
    <p:sldId id="267" r:id="rId43"/>
    <p:sldId id="268" r:id="rId44"/>
    <p:sldId id="269" r:id="rId45"/>
    <p:sldId id="270" r:id="rId46"/>
    <p:sldId id="271" r:id="rId47"/>
    <p:sldId id="272" r:id="rId48"/>
    <p:sldId id="273" r:id="rId49"/>
    <p:sldId id="274" r:id="rId50"/>
    <p:sldId id="275" r:id="rId51"/>
    <p:sldId id="276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Introduction" id="{73FDD849-C47E-4517-B07A-5EEA8DCD8594}">
          <p14:sldIdLst>
            <p14:sldId id="280"/>
            <p14:sldId id="316"/>
            <p14:sldId id="317"/>
            <p14:sldId id="318"/>
            <p14:sldId id="319"/>
            <p14:sldId id="325"/>
            <p14:sldId id="320"/>
            <p14:sldId id="326"/>
            <p14:sldId id="321"/>
            <p14:sldId id="322"/>
            <p14:sldId id="336"/>
            <p14:sldId id="323"/>
            <p14:sldId id="327"/>
            <p14:sldId id="328"/>
            <p14:sldId id="329"/>
            <p14:sldId id="330"/>
            <p14:sldId id="331"/>
            <p14:sldId id="332"/>
            <p14:sldId id="333"/>
            <p14:sldId id="335"/>
            <p14:sldId id="337"/>
            <p14:sldId id="334"/>
            <p14:sldId id="338"/>
            <p14:sldId id="339"/>
            <p14:sldId id="340"/>
            <p14:sldId id="341"/>
            <p14:sldId id="256"/>
            <p14:sldId id="257"/>
          </p14:sldIdLst>
        </p14:section>
        <p14:section name="Presentation" id="{866A3E68-017F-4F94-A6C6-BFF303BC3121}">
          <p14:sldIdLst>
            <p14:sldId id="258"/>
          </p14:sldIdLst>
        </p14:section>
        <p14:section name="Closing" id="{49CB15AC-FD56-4AAC-8B8A-68CF2CB85A39}">
          <p14:sldIdLst>
            <p14:sldId id="259"/>
            <p14:sldId id="279"/>
          </p14:sldIdLst>
        </p14:section>
        <p14:section name="Example Slides" id="{D40DF97A-9355-449E-B0A8-867351E4EBAE}">
          <p14:sldIdLst>
            <p14:sldId id="260"/>
            <p14:sldId id="278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Icons" id="{BBADCF96-8ECB-4307-BCAA-FF25B7E299E5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96" d="100"/>
          <a:sy n="96" d="100"/>
        </p:scale>
        <p:origin x="42" y="3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CC04A-C335-487A-8178-6C90F0F29C95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05CAA-7DFD-4456-A943-C499583EE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85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86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fall into the trap of developing with over privileged code otherwise you become the stereotype for the over privileged developer who cant reproduce a problems.</a:t>
            </a:r>
          </a:p>
          <a:p>
            <a:r>
              <a:rPr lang="en-US" dirty="0"/>
              <a:t>Not having local admin is nice.  Its easier to manage, no exceptions,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72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vs Set  Post vs Get Read vs Write, </a:t>
            </a:r>
            <a:r>
              <a:rPr lang="en-US" dirty="0" err="1"/>
              <a:t>etc</a:t>
            </a:r>
            <a:r>
              <a:rPr lang="en-US" dirty="0"/>
              <a:t>/</a:t>
            </a:r>
          </a:p>
          <a:p>
            <a:r>
              <a:rPr lang="en-US" dirty="0"/>
              <a:t>Way back in the day the CM team created WMI.  Fascinating, eh?</a:t>
            </a:r>
          </a:p>
          <a:p>
            <a:r>
              <a:rPr lang="en-US" dirty="0"/>
              <a:t>Why CIM?  It is MUST faster and requires less code.  WMI works fine, but try to code with a PS CORE future in mind.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55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CM works using this. 	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happening when you hit WMI?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SMS Provider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MOF to SQL Views.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i.e. WMI translates to SQL.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WBEM TEST to look at class constructors.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09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SMS Provider does have memory limits.</a:t>
            </a:r>
          </a:p>
          <a:p>
            <a:r>
              <a:rPr lang="en-US" dirty="0" err="1"/>
              <a:t>wbe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45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https://github.com/fredbainbridge/mmsSQL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35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 SQL is far less taxiing than the hitting the provider (CIM or WMI), but it is prone is human error that is for sure.</a:t>
            </a:r>
          </a:p>
          <a:p>
            <a:r>
              <a:rPr lang="en-US" dirty="0"/>
              <a:t>Everything is moving to a consumption based model, there is no problem with pretending you are already there.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16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 SQL is far less taxiing than the </a:t>
            </a:r>
            <a:r>
              <a:rPr lang="en-US" dirty="0" err="1"/>
              <a:t>hiting</a:t>
            </a:r>
            <a:r>
              <a:rPr lang="en-US" dirty="0"/>
              <a:t> the provider, but it is prone is human error that is for sure.</a:t>
            </a:r>
          </a:p>
          <a:p>
            <a:r>
              <a:rPr lang="en-US" dirty="0"/>
              <a:t>No demo here, just some quick </a:t>
            </a:r>
            <a:r>
              <a:rPr lang="en-US" dirty="0" err="1"/>
              <a:t>tid</a:t>
            </a:r>
            <a:r>
              <a:rPr lang="en-US" dirty="0"/>
              <a:t> bits of advice.</a:t>
            </a:r>
          </a:p>
          <a:p>
            <a:r>
              <a:rPr lang="en-US" dirty="0"/>
              <a:t>Talk about monitor for deployment changes and what happens when that runs into an automated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07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shows in details how sometimes you have to use CIM , the .NET objects and WMI all in conjunction.  Sometimes it takes a combination of all your tools to make something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14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1059 unique cmdlets.  If you are doing one off operations, the cmdlets can get the job done for you.</a:t>
            </a:r>
          </a:p>
          <a:p>
            <a:r>
              <a:rPr lang="en-US" dirty="0"/>
              <a:t>The cmdlets out of the box have very good feature coverage as far as being able to do all the things that </a:t>
            </a:r>
            <a:r>
              <a:rPr lang="en-US" dirty="0" err="1"/>
              <a:t>configmgr</a:t>
            </a:r>
            <a:r>
              <a:rPr lang="en-US" dirty="0"/>
              <a:t> can do.  The cmdlets do not cheat any security or RBAC roles already in place.</a:t>
            </a:r>
          </a:p>
          <a:p>
            <a:r>
              <a:rPr lang="en-US" dirty="0"/>
              <a:t>Most people who want to use the cmdlets </a:t>
            </a:r>
            <a:r>
              <a:rPr lang="en-US" dirty="0" err="1"/>
              <a:t>wil</a:t>
            </a:r>
            <a:r>
              <a:rPr lang="en-US" dirty="0"/>
              <a:t> have access to them since they already have the console installed.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80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a humongous module.</a:t>
            </a:r>
          </a:p>
          <a:p>
            <a:r>
              <a:rPr lang="en-US" dirty="0"/>
              <a:t>Its not always the most efficient.</a:t>
            </a:r>
          </a:p>
          <a:p>
            <a:r>
              <a:rPr lang="en-US" dirty="0"/>
              <a:t>They break down at scale and can really kick the crap out of the WMI provider.  Scale and repeatable light weight automation is going to be a common topic.  For most small places this might not be an issue, but I think its always a good idea to assume your solution will be used by millions of people and be prepared for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46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console will allow a max of 256 characters but PowerShell and the </a:t>
            </a:r>
            <a:r>
              <a:rPr lang="en-US" dirty="0" err="1"/>
              <a:t>sdk</a:t>
            </a:r>
            <a:r>
              <a:rPr lang="en-US" dirty="0"/>
              <a:t> will allow 512.  (As a generic example)</a:t>
            </a:r>
          </a:p>
          <a:p>
            <a:r>
              <a:rPr lang="en-US" dirty="0"/>
              <a:t>The big take away is that the code base for the SDK and </a:t>
            </a:r>
            <a:r>
              <a:rPr lang="en-US" dirty="0" err="1"/>
              <a:t>CmdLets</a:t>
            </a:r>
            <a:r>
              <a:rPr lang="en-US" dirty="0"/>
              <a:t> are different.  Which is unfortunate.</a:t>
            </a:r>
          </a:p>
          <a:p>
            <a:r>
              <a:rPr lang="en-US" dirty="0"/>
              <a:t>Isn’t the console the worst?  Why isn’t all html5 and rest already?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89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Portable?  The MS provided module is gigantic. Either 100 or 400mb, cant remember.</a:t>
            </a:r>
          </a:p>
          <a:p>
            <a:r>
              <a:rPr lang="en-US" dirty="0"/>
              <a:t>The mystery of </a:t>
            </a:r>
            <a:r>
              <a:rPr lang="en-US" dirty="0" err="1"/>
              <a:t>COnfigMgr</a:t>
            </a:r>
            <a:r>
              <a:rPr lang="en-US" dirty="0"/>
              <a:t> get removed once you start building your own tools around the product.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18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things you should do.  It takes practice and repetition to get used to doing all these details, but its worth it.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65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independent of working </a:t>
            </a:r>
            <a:r>
              <a:rPr lang="en-US" dirty="0" err="1"/>
              <a:t>withCOnfigmgr</a:t>
            </a:r>
            <a:r>
              <a:rPr lang="en-US" dirty="0"/>
              <a:t> and should be followed with all your automation endeavors.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64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independent of working </a:t>
            </a:r>
            <a:r>
              <a:rPr lang="en-US" dirty="0" err="1"/>
              <a:t>withCOnfigmgr</a:t>
            </a:r>
            <a:r>
              <a:rPr lang="en-US" dirty="0"/>
              <a:t> and should be followed with all your automation endeavors.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31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are using the Office lab, like me – be prepared to “let it breathe”  it can take some time for it to patch, etc.  Give it a few hours to right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72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jp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12" Type="http://schemas.openxmlformats.org/officeDocument/2006/relationships/image" Target="../media/image22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21.png"/><Relationship Id="rId5" Type="http://schemas.openxmlformats.org/officeDocument/2006/relationships/image" Target="../media/image7.png"/><Relationship Id="rId15" Type="http://schemas.openxmlformats.org/officeDocument/2006/relationships/image" Target="../media/image10.svg"/><Relationship Id="rId10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9.png"/><Relationship Id="rId1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63B4AED-790C-4010-9C1A-F14EBD01C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5156200"/>
            <a:ext cx="12192000" cy="1701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0618" y="692727"/>
            <a:ext cx="8954219" cy="1829931"/>
          </a:xfrm>
        </p:spPr>
        <p:txBody>
          <a:bodyPr anchor="b"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92727"/>
            <a:ext cx="2124974" cy="329693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10617" y="2650836"/>
            <a:ext cx="4416726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#1 Info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73992" y="2650836"/>
            <a:ext cx="4390845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#2 Info</a:t>
            </a:r>
          </a:p>
          <a:p>
            <a:pPr lvl="0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907911" y="8463005"/>
            <a:ext cx="12192000" cy="173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E58B8F-8729-44E6-A242-BE1099FAE38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0529" y="5610135"/>
            <a:ext cx="1587859" cy="7939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EB5E34-9E50-467B-B0FA-8A4219521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06"/>
          <a:stretch/>
        </p:blipFill>
        <p:spPr>
          <a:xfrm>
            <a:off x="2319816" y="5785306"/>
            <a:ext cx="1853258" cy="443588"/>
          </a:xfrm>
          <a:prstGeom prst="rect">
            <a:avLst/>
          </a:prstGeom>
        </p:spPr>
      </p:pic>
      <p:pic>
        <p:nvPicPr>
          <p:cNvPr id="12" name="Picture 8" descr="Image result for vmware logo transparent background">
            <a:extLst>
              <a:ext uri="{FF2B5EF4-FFF2-40B4-BE49-F238E27FC236}">
                <a16:creationId xmlns:a16="http://schemas.microsoft.com/office/drawing/2014/main" id="{385A393A-BE35-45E0-BB99-7B6E411BAE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502" y="5841201"/>
            <a:ext cx="2035562" cy="33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D3F8AEA-C7AA-4C4D-BF18-501B07A2A07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198" y="5514072"/>
            <a:ext cx="981305" cy="9783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B11A7DB-7549-441E-9C67-8FBFD8809F2D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9454905" y="5767794"/>
            <a:ext cx="2208280" cy="47091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3C5600B-C658-4EB2-B1A0-8597C04AD12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58401" y="5506793"/>
            <a:ext cx="981306" cy="981306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alpha val="75000"/>
            </a:schemeClr>
          </a:solidFill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1pPr>
            <a:lvl2pPr marL="4572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396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0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698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281" y="228599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712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3280" y="2057399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5477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442345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09600" y="2675399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09600" y="3908453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609600" y="5141507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6080614" y="1443643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762000" y="1612293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6080614" y="2676696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762000" y="2845347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6080614" y="3909751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762000" y="4078401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6080614" y="5142805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762000" y="5311455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8"/>
          </p:nvPr>
        </p:nvSpPr>
        <p:spPr>
          <a:xfrm>
            <a:off x="6615358" y="412862"/>
            <a:ext cx="5434215" cy="54864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19"/>
          </p:nvPr>
        </p:nvSpPr>
        <p:spPr>
          <a:xfrm>
            <a:off x="95318" y="412862"/>
            <a:ext cx="5477256" cy="54864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999" y="1434407"/>
            <a:ext cx="744880" cy="7448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91" y="3899217"/>
            <a:ext cx="768096" cy="7680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79" y="5147166"/>
            <a:ext cx="731520" cy="7315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519" y="2570290"/>
            <a:ext cx="1005840" cy="1005840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576767" y="1612293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6576767" y="2845347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6576767" y="4078401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576767" y="5311455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47" y="199017"/>
            <a:ext cx="937784" cy="9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09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77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 (Red)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82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1" y="2467267"/>
            <a:ext cx="3340369" cy="225322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798064"/>
            <a:ext cx="7181850" cy="1500187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062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419474"/>
            <a:ext cx="12192000" cy="3438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609600" y="228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AEFD4-E6D3-46FD-8FFB-2BE59ADF05A2}"/>
              </a:ext>
            </a:extLst>
          </p:cNvPr>
          <p:cNvSpPr/>
          <p:nvPr userDrawn="1"/>
        </p:nvSpPr>
        <p:spPr>
          <a:xfrm>
            <a:off x="902397" y="1281093"/>
            <a:ext cx="51243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Extended Q&amp;A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E7D743-987E-4F12-B73E-BB41A31AC6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3904" y="3764709"/>
            <a:ext cx="1587859" cy="7939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9E8D66-646D-4D0F-858A-702F72CAFF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06"/>
          <a:stretch/>
        </p:blipFill>
        <p:spPr>
          <a:xfrm>
            <a:off x="2303191" y="3939880"/>
            <a:ext cx="1853258" cy="443588"/>
          </a:xfrm>
          <a:prstGeom prst="rect">
            <a:avLst/>
          </a:prstGeom>
        </p:spPr>
      </p:pic>
      <p:pic>
        <p:nvPicPr>
          <p:cNvPr id="9" name="Picture 8" descr="Image result for vmware logo transparent background">
            <a:extLst>
              <a:ext uri="{FF2B5EF4-FFF2-40B4-BE49-F238E27FC236}">
                <a16:creationId xmlns:a16="http://schemas.microsoft.com/office/drawing/2014/main" id="{A29F66F6-AC43-4754-B9A8-3590AA1BFD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877" y="3995775"/>
            <a:ext cx="2035562" cy="33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6FB700-3F73-473A-8BBE-5817687FE8F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573" y="3668646"/>
            <a:ext cx="981305" cy="978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127790-C079-4601-89A7-1A3D91045A5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438280" y="3922368"/>
            <a:ext cx="2208280" cy="4709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C4D5D1-6BB6-4047-8453-044D9395B00C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58907" y="4795480"/>
            <a:ext cx="2090805" cy="9255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8E5BBD-B4F7-4EAF-B7A2-5F1834C40328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387001" y="5032094"/>
            <a:ext cx="2061751" cy="5775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D6164A-4353-4475-97B6-B68F71370314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6286041" y="5059000"/>
            <a:ext cx="1916152" cy="5237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1BA3DE-3704-46EA-9E09-E5C6176FD408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067482" y="5085415"/>
            <a:ext cx="2259229" cy="4709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457537-FE5E-46B3-A32B-CA4F21E5791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2189201" y="5782724"/>
            <a:ext cx="1685421" cy="6409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DE56BEE-EA54-4E24-A440-8EE92C8CEB84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5351885" y="5994191"/>
            <a:ext cx="1349686" cy="4410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55F39D8-E71B-4F4C-8029-3EBE279CC6E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317380" y="5870214"/>
            <a:ext cx="1327512" cy="466009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6F851FEC-3DDC-4773-8B71-E743E8AA625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74353" y="3668646"/>
            <a:ext cx="981305" cy="98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7300"/>
            <a:ext cx="10972800" cy="4800600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006600"/>
            <a:ext cx="8609012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95800"/>
            <a:ext cx="8609013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232" y="2006600"/>
            <a:ext cx="2582168" cy="40062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257299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40" y="1257300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772" y="1259416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1833562"/>
            <a:ext cx="5394960" cy="42243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17266" y="12573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40" y="1833562"/>
            <a:ext cx="5394960" cy="42158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Red)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580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228600"/>
            <a:ext cx="4497388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"/>
            <a:ext cx="6018213" cy="58293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5" y="6035040"/>
            <a:ext cx="1600200" cy="645554"/>
          </a:xfrm>
          <a:prstGeom prst="rect">
            <a:avLst/>
          </a:prstGeom>
        </p:spPr>
      </p:pic>
      <p:sp>
        <p:nvSpPr>
          <p:cNvPr id="4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6" r:id="rId8"/>
    <p:sldLayoutId id="2147483656" r:id="rId9"/>
    <p:sldLayoutId id="2147483673" r:id="rId10"/>
    <p:sldLayoutId id="2147483674" r:id="rId11"/>
    <p:sldLayoutId id="2147483675" r:id="rId12"/>
    <p:sldLayoutId id="2147483669" r:id="rId13"/>
    <p:sldLayoutId id="2147483670" r:id="rId14"/>
    <p:sldLayoutId id="2147483671" r:id="rId15"/>
    <p:sldLayoutId id="2147483672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296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orient="horz" pos="432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  <p15:guide id="6" orient="horz" pos="3816" userDrawn="1">
          <p15:clr>
            <a:srgbClr val="F26B43"/>
          </p15:clr>
        </p15:guide>
        <p15:guide id="7" orient="horz" pos="144" userDrawn="1">
          <p15:clr>
            <a:srgbClr val="F26B43"/>
          </p15:clr>
        </p15:guide>
        <p15:guide id="8" orient="horz" pos="720" userDrawn="1">
          <p15:clr>
            <a:srgbClr val="F26B43"/>
          </p15:clr>
        </p15:guide>
        <p15:guide id="9" orient="horz" pos="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ramseyg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shCode/PowerShellPracticeAndStyl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edbainbridge/mmsConfigMg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edbainbridge/mmsConfigMgr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github.com/fredbainbridge/mmsSQ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idja/ConfigMgrSDK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aladproblems/CCM-Cor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edbainbridge/mmsConfigMgr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github.com/fredbainbridge/mmsSQ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edbainbridge/mmsSQL" TargetMode="External"/><Relationship Id="rId2" Type="http://schemas.openxmlformats.org/officeDocument/2006/relationships/hyperlink" Target="https://github.com/fredbainbridge/mmsConfigMgr" TargetMode="Externa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edbainbridge/mmsConfigMgr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github.com/fredbainbridge/mmsSQ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info@mnscug.org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mailto:info@mnscug.or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sccm/overview?view=sccm-p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29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image" Target="../media/image53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26" Type="http://schemas.openxmlformats.org/officeDocument/2006/relationships/image" Target="../media/image106.png"/><Relationship Id="rId3" Type="http://schemas.openxmlformats.org/officeDocument/2006/relationships/image" Target="../media/image83.png"/><Relationship Id="rId21" Type="http://schemas.openxmlformats.org/officeDocument/2006/relationships/image" Target="../media/image101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5" Type="http://schemas.openxmlformats.org/officeDocument/2006/relationships/image" Target="../media/image105.png"/><Relationship Id="rId2" Type="http://schemas.openxmlformats.org/officeDocument/2006/relationships/image" Target="../media/image82.png"/><Relationship Id="rId16" Type="http://schemas.openxmlformats.org/officeDocument/2006/relationships/image" Target="../media/image96.png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24" Type="http://schemas.openxmlformats.org/officeDocument/2006/relationships/image" Target="../media/image104.png"/><Relationship Id="rId5" Type="http://schemas.openxmlformats.org/officeDocument/2006/relationships/image" Target="../media/image85.png"/><Relationship Id="rId15" Type="http://schemas.openxmlformats.org/officeDocument/2006/relationships/image" Target="../media/image95.png"/><Relationship Id="rId23" Type="http://schemas.openxmlformats.org/officeDocument/2006/relationships/image" Target="../media/image103.png"/><Relationship Id="rId28" Type="http://schemas.openxmlformats.org/officeDocument/2006/relationships/image" Target="../media/image108.png"/><Relationship Id="rId10" Type="http://schemas.openxmlformats.org/officeDocument/2006/relationships/image" Target="../media/image90.png"/><Relationship Id="rId19" Type="http://schemas.openxmlformats.org/officeDocument/2006/relationships/image" Target="../media/image99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Relationship Id="rId22" Type="http://schemas.openxmlformats.org/officeDocument/2006/relationships/image" Target="../media/image102.png"/><Relationship Id="rId27" Type="http://schemas.openxmlformats.org/officeDocument/2006/relationships/image" Target="../media/image10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18" Type="http://schemas.openxmlformats.org/officeDocument/2006/relationships/image" Target="../media/image125.png"/><Relationship Id="rId26" Type="http://schemas.openxmlformats.org/officeDocument/2006/relationships/image" Target="../media/image133.png"/><Relationship Id="rId3" Type="http://schemas.openxmlformats.org/officeDocument/2006/relationships/image" Target="../media/image110.png"/><Relationship Id="rId21" Type="http://schemas.openxmlformats.org/officeDocument/2006/relationships/image" Target="../media/image128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17" Type="http://schemas.openxmlformats.org/officeDocument/2006/relationships/image" Target="../media/image124.png"/><Relationship Id="rId25" Type="http://schemas.openxmlformats.org/officeDocument/2006/relationships/image" Target="../media/image132.png"/><Relationship Id="rId2" Type="http://schemas.openxmlformats.org/officeDocument/2006/relationships/image" Target="../media/image109.png"/><Relationship Id="rId16" Type="http://schemas.openxmlformats.org/officeDocument/2006/relationships/image" Target="../media/image123.png"/><Relationship Id="rId20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24" Type="http://schemas.openxmlformats.org/officeDocument/2006/relationships/image" Target="../media/image131.png"/><Relationship Id="rId5" Type="http://schemas.openxmlformats.org/officeDocument/2006/relationships/image" Target="../media/image112.png"/><Relationship Id="rId15" Type="http://schemas.openxmlformats.org/officeDocument/2006/relationships/image" Target="../media/image122.png"/><Relationship Id="rId23" Type="http://schemas.openxmlformats.org/officeDocument/2006/relationships/image" Target="../media/image130.png"/><Relationship Id="rId28" Type="http://schemas.openxmlformats.org/officeDocument/2006/relationships/image" Target="../media/image135.png"/><Relationship Id="rId10" Type="http://schemas.openxmlformats.org/officeDocument/2006/relationships/image" Target="../media/image117.png"/><Relationship Id="rId19" Type="http://schemas.openxmlformats.org/officeDocument/2006/relationships/image" Target="../media/image126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Relationship Id="rId14" Type="http://schemas.openxmlformats.org/officeDocument/2006/relationships/image" Target="../media/image121.png"/><Relationship Id="rId22" Type="http://schemas.openxmlformats.org/officeDocument/2006/relationships/image" Target="../media/image129.png"/><Relationship Id="rId27" Type="http://schemas.openxmlformats.org/officeDocument/2006/relationships/image" Target="../media/image13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47.png"/><Relationship Id="rId18" Type="http://schemas.openxmlformats.org/officeDocument/2006/relationships/image" Target="../media/image152.png"/><Relationship Id="rId26" Type="http://schemas.openxmlformats.org/officeDocument/2006/relationships/image" Target="../media/image160.png"/><Relationship Id="rId3" Type="http://schemas.openxmlformats.org/officeDocument/2006/relationships/image" Target="../media/image137.png"/><Relationship Id="rId21" Type="http://schemas.openxmlformats.org/officeDocument/2006/relationships/image" Target="../media/image155.png"/><Relationship Id="rId7" Type="http://schemas.openxmlformats.org/officeDocument/2006/relationships/image" Target="../media/image141.png"/><Relationship Id="rId12" Type="http://schemas.openxmlformats.org/officeDocument/2006/relationships/image" Target="../media/image146.png"/><Relationship Id="rId17" Type="http://schemas.openxmlformats.org/officeDocument/2006/relationships/image" Target="../media/image151.png"/><Relationship Id="rId25" Type="http://schemas.openxmlformats.org/officeDocument/2006/relationships/image" Target="../media/image159.png"/><Relationship Id="rId2" Type="http://schemas.openxmlformats.org/officeDocument/2006/relationships/image" Target="../media/image136.png"/><Relationship Id="rId16" Type="http://schemas.openxmlformats.org/officeDocument/2006/relationships/image" Target="../media/image150.png"/><Relationship Id="rId20" Type="http://schemas.openxmlformats.org/officeDocument/2006/relationships/image" Target="../media/image1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145.png"/><Relationship Id="rId24" Type="http://schemas.openxmlformats.org/officeDocument/2006/relationships/image" Target="../media/image158.png"/><Relationship Id="rId5" Type="http://schemas.openxmlformats.org/officeDocument/2006/relationships/image" Target="../media/image139.png"/><Relationship Id="rId15" Type="http://schemas.openxmlformats.org/officeDocument/2006/relationships/image" Target="../media/image149.png"/><Relationship Id="rId23" Type="http://schemas.openxmlformats.org/officeDocument/2006/relationships/image" Target="../media/image157.png"/><Relationship Id="rId28" Type="http://schemas.openxmlformats.org/officeDocument/2006/relationships/image" Target="../media/image162.png"/><Relationship Id="rId10" Type="http://schemas.openxmlformats.org/officeDocument/2006/relationships/image" Target="../media/image144.png"/><Relationship Id="rId19" Type="http://schemas.openxmlformats.org/officeDocument/2006/relationships/image" Target="../media/image153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Relationship Id="rId14" Type="http://schemas.openxmlformats.org/officeDocument/2006/relationships/image" Target="../media/image148.png"/><Relationship Id="rId22" Type="http://schemas.openxmlformats.org/officeDocument/2006/relationships/image" Target="../media/image156.png"/><Relationship Id="rId27" Type="http://schemas.openxmlformats.org/officeDocument/2006/relationships/image" Target="../media/image16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13" Type="http://schemas.openxmlformats.org/officeDocument/2006/relationships/image" Target="../media/image174.png"/><Relationship Id="rId18" Type="http://schemas.openxmlformats.org/officeDocument/2006/relationships/image" Target="../media/image179.png"/><Relationship Id="rId26" Type="http://schemas.openxmlformats.org/officeDocument/2006/relationships/image" Target="../media/image187.png"/><Relationship Id="rId3" Type="http://schemas.openxmlformats.org/officeDocument/2006/relationships/image" Target="../media/image164.png"/><Relationship Id="rId21" Type="http://schemas.openxmlformats.org/officeDocument/2006/relationships/image" Target="../media/image182.png"/><Relationship Id="rId7" Type="http://schemas.openxmlformats.org/officeDocument/2006/relationships/image" Target="../media/image168.png"/><Relationship Id="rId12" Type="http://schemas.openxmlformats.org/officeDocument/2006/relationships/image" Target="../media/image173.png"/><Relationship Id="rId17" Type="http://schemas.openxmlformats.org/officeDocument/2006/relationships/image" Target="../media/image178.png"/><Relationship Id="rId25" Type="http://schemas.openxmlformats.org/officeDocument/2006/relationships/image" Target="../media/image186.png"/><Relationship Id="rId2" Type="http://schemas.openxmlformats.org/officeDocument/2006/relationships/image" Target="../media/image163.png"/><Relationship Id="rId16" Type="http://schemas.openxmlformats.org/officeDocument/2006/relationships/image" Target="../media/image177.png"/><Relationship Id="rId20" Type="http://schemas.openxmlformats.org/officeDocument/2006/relationships/image" Target="../media/image1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7.png"/><Relationship Id="rId11" Type="http://schemas.openxmlformats.org/officeDocument/2006/relationships/image" Target="../media/image172.png"/><Relationship Id="rId24" Type="http://schemas.openxmlformats.org/officeDocument/2006/relationships/image" Target="../media/image185.png"/><Relationship Id="rId5" Type="http://schemas.openxmlformats.org/officeDocument/2006/relationships/image" Target="../media/image166.png"/><Relationship Id="rId15" Type="http://schemas.openxmlformats.org/officeDocument/2006/relationships/image" Target="../media/image176.png"/><Relationship Id="rId23" Type="http://schemas.openxmlformats.org/officeDocument/2006/relationships/image" Target="../media/image184.png"/><Relationship Id="rId28" Type="http://schemas.openxmlformats.org/officeDocument/2006/relationships/image" Target="../media/image189.png"/><Relationship Id="rId10" Type="http://schemas.openxmlformats.org/officeDocument/2006/relationships/image" Target="../media/image171.png"/><Relationship Id="rId19" Type="http://schemas.openxmlformats.org/officeDocument/2006/relationships/image" Target="../media/image180.png"/><Relationship Id="rId4" Type="http://schemas.openxmlformats.org/officeDocument/2006/relationships/image" Target="../media/image165.png"/><Relationship Id="rId9" Type="http://schemas.openxmlformats.org/officeDocument/2006/relationships/image" Target="../media/image170.png"/><Relationship Id="rId14" Type="http://schemas.openxmlformats.org/officeDocument/2006/relationships/image" Target="../media/image175.png"/><Relationship Id="rId22" Type="http://schemas.openxmlformats.org/officeDocument/2006/relationships/image" Target="../media/image183.png"/><Relationship Id="rId27" Type="http://schemas.openxmlformats.org/officeDocument/2006/relationships/image" Target="../media/image18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13" Type="http://schemas.openxmlformats.org/officeDocument/2006/relationships/image" Target="../media/image201.png"/><Relationship Id="rId18" Type="http://schemas.openxmlformats.org/officeDocument/2006/relationships/image" Target="../media/image206.png"/><Relationship Id="rId26" Type="http://schemas.openxmlformats.org/officeDocument/2006/relationships/image" Target="../media/image214.png"/><Relationship Id="rId3" Type="http://schemas.openxmlformats.org/officeDocument/2006/relationships/image" Target="../media/image191.png"/><Relationship Id="rId21" Type="http://schemas.openxmlformats.org/officeDocument/2006/relationships/image" Target="../media/image209.png"/><Relationship Id="rId7" Type="http://schemas.openxmlformats.org/officeDocument/2006/relationships/image" Target="../media/image195.png"/><Relationship Id="rId12" Type="http://schemas.openxmlformats.org/officeDocument/2006/relationships/image" Target="../media/image200.png"/><Relationship Id="rId17" Type="http://schemas.openxmlformats.org/officeDocument/2006/relationships/image" Target="../media/image205.png"/><Relationship Id="rId25" Type="http://schemas.openxmlformats.org/officeDocument/2006/relationships/image" Target="../media/image213.png"/><Relationship Id="rId2" Type="http://schemas.openxmlformats.org/officeDocument/2006/relationships/image" Target="../media/image190.png"/><Relationship Id="rId16" Type="http://schemas.openxmlformats.org/officeDocument/2006/relationships/image" Target="../media/image204.png"/><Relationship Id="rId20" Type="http://schemas.openxmlformats.org/officeDocument/2006/relationships/image" Target="../media/image2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4.png"/><Relationship Id="rId11" Type="http://schemas.openxmlformats.org/officeDocument/2006/relationships/image" Target="../media/image199.png"/><Relationship Id="rId24" Type="http://schemas.openxmlformats.org/officeDocument/2006/relationships/image" Target="../media/image212.png"/><Relationship Id="rId5" Type="http://schemas.openxmlformats.org/officeDocument/2006/relationships/image" Target="../media/image193.png"/><Relationship Id="rId15" Type="http://schemas.openxmlformats.org/officeDocument/2006/relationships/image" Target="../media/image203.png"/><Relationship Id="rId23" Type="http://schemas.openxmlformats.org/officeDocument/2006/relationships/image" Target="../media/image211.png"/><Relationship Id="rId28" Type="http://schemas.openxmlformats.org/officeDocument/2006/relationships/image" Target="../media/image216.png"/><Relationship Id="rId10" Type="http://schemas.openxmlformats.org/officeDocument/2006/relationships/image" Target="../media/image198.png"/><Relationship Id="rId19" Type="http://schemas.openxmlformats.org/officeDocument/2006/relationships/image" Target="../media/image207.png"/><Relationship Id="rId4" Type="http://schemas.openxmlformats.org/officeDocument/2006/relationships/image" Target="../media/image192.png"/><Relationship Id="rId9" Type="http://schemas.openxmlformats.org/officeDocument/2006/relationships/image" Target="../media/image197.png"/><Relationship Id="rId14" Type="http://schemas.openxmlformats.org/officeDocument/2006/relationships/image" Target="../media/image202.png"/><Relationship Id="rId22" Type="http://schemas.openxmlformats.org/officeDocument/2006/relationships/image" Target="../media/image210.png"/><Relationship Id="rId27" Type="http://schemas.openxmlformats.org/officeDocument/2006/relationships/image" Target="../media/image215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png"/><Relationship Id="rId13" Type="http://schemas.openxmlformats.org/officeDocument/2006/relationships/image" Target="../media/image228.png"/><Relationship Id="rId18" Type="http://schemas.openxmlformats.org/officeDocument/2006/relationships/image" Target="../media/image233.png"/><Relationship Id="rId3" Type="http://schemas.openxmlformats.org/officeDocument/2006/relationships/image" Target="../media/image218.png"/><Relationship Id="rId21" Type="http://schemas.openxmlformats.org/officeDocument/2006/relationships/image" Target="../media/image236.png"/><Relationship Id="rId7" Type="http://schemas.openxmlformats.org/officeDocument/2006/relationships/image" Target="../media/image222.png"/><Relationship Id="rId12" Type="http://schemas.openxmlformats.org/officeDocument/2006/relationships/image" Target="../media/image227.png"/><Relationship Id="rId17" Type="http://schemas.openxmlformats.org/officeDocument/2006/relationships/image" Target="../media/image232.png"/><Relationship Id="rId2" Type="http://schemas.openxmlformats.org/officeDocument/2006/relationships/image" Target="../media/image217.png"/><Relationship Id="rId16" Type="http://schemas.openxmlformats.org/officeDocument/2006/relationships/image" Target="../media/image231.png"/><Relationship Id="rId20" Type="http://schemas.openxmlformats.org/officeDocument/2006/relationships/image" Target="../media/image2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1.png"/><Relationship Id="rId11" Type="http://schemas.openxmlformats.org/officeDocument/2006/relationships/image" Target="../media/image226.png"/><Relationship Id="rId5" Type="http://schemas.openxmlformats.org/officeDocument/2006/relationships/image" Target="../media/image220.png"/><Relationship Id="rId15" Type="http://schemas.openxmlformats.org/officeDocument/2006/relationships/image" Target="../media/image230.png"/><Relationship Id="rId23" Type="http://schemas.openxmlformats.org/officeDocument/2006/relationships/image" Target="../media/image238.png"/><Relationship Id="rId10" Type="http://schemas.openxmlformats.org/officeDocument/2006/relationships/image" Target="../media/image225.png"/><Relationship Id="rId19" Type="http://schemas.openxmlformats.org/officeDocument/2006/relationships/image" Target="../media/image234.png"/><Relationship Id="rId4" Type="http://schemas.openxmlformats.org/officeDocument/2006/relationships/image" Target="../media/image219.png"/><Relationship Id="rId9" Type="http://schemas.openxmlformats.org/officeDocument/2006/relationships/image" Target="../media/image224.png"/><Relationship Id="rId14" Type="http://schemas.openxmlformats.org/officeDocument/2006/relationships/image" Target="../media/image229.png"/><Relationship Id="rId22" Type="http://schemas.openxmlformats.org/officeDocument/2006/relationships/image" Target="../media/image23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png"/><Relationship Id="rId13" Type="http://schemas.openxmlformats.org/officeDocument/2006/relationships/image" Target="../media/image250.png"/><Relationship Id="rId3" Type="http://schemas.openxmlformats.org/officeDocument/2006/relationships/image" Target="../media/image240.png"/><Relationship Id="rId7" Type="http://schemas.openxmlformats.org/officeDocument/2006/relationships/image" Target="../media/image244.png"/><Relationship Id="rId12" Type="http://schemas.openxmlformats.org/officeDocument/2006/relationships/image" Target="../media/image249.png"/><Relationship Id="rId2" Type="http://schemas.openxmlformats.org/officeDocument/2006/relationships/image" Target="../media/image239.png"/><Relationship Id="rId16" Type="http://schemas.openxmlformats.org/officeDocument/2006/relationships/image" Target="../media/image2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3.png"/><Relationship Id="rId11" Type="http://schemas.openxmlformats.org/officeDocument/2006/relationships/image" Target="../media/image248.png"/><Relationship Id="rId5" Type="http://schemas.openxmlformats.org/officeDocument/2006/relationships/image" Target="../media/image242.png"/><Relationship Id="rId15" Type="http://schemas.openxmlformats.org/officeDocument/2006/relationships/image" Target="../media/image252.png"/><Relationship Id="rId10" Type="http://schemas.openxmlformats.org/officeDocument/2006/relationships/image" Target="../media/image247.png"/><Relationship Id="rId4" Type="http://schemas.openxmlformats.org/officeDocument/2006/relationships/image" Target="../media/image241.png"/><Relationship Id="rId9" Type="http://schemas.openxmlformats.org/officeDocument/2006/relationships/image" Target="../media/image246.png"/><Relationship Id="rId14" Type="http://schemas.openxmlformats.org/officeDocument/2006/relationships/image" Target="../media/image25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ConfigMgr And PowerShell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Fred Bainbridge</a:t>
            </a:r>
          </a:p>
          <a:p>
            <a:r>
              <a:rPr lang="en-US" dirty="0"/>
              <a:t>Fredbainbridge.com</a:t>
            </a:r>
          </a:p>
          <a:p>
            <a:r>
              <a:rPr lang="en-US" dirty="0"/>
              <a:t>fred@mnscug.org</a:t>
            </a:r>
          </a:p>
          <a:p>
            <a:r>
              <a:rPr lang="en-US" dirty="0"/>
              <a:t>Automation Engineer</a:t>
            </a:r>
          </a:p>
          <a:p>
            <a:r>
              <a:rPr lang="en-US" dirty="0"/>
              <a:t>Wells Fargo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Greg </a:t>
            </a:r>
            <a:r>
              <a:rPr lang="en-US" dirty="0">
                <a:cs typeface="Segoe UI"/>
              </a:rPr>
              <a:t>Ramsey</a:t>
            </a:r>
            <a:endParaRPr lang="en-US" dirty="0"/>
          </a:p>
          <a:p>
            <a:r>
              <a:rPr lang="en-US" dirty="0">
                <a:hlinkClick r:id="rId2"/>
              </a:rPr>
              <a:t>www.</a:t>
            </a:r>
            <a:r>
              <a:rPr lang="en-US" dirty="0">
                <a:cs typeface="Segoe UI"/>
                <a:hlinkClick r:id="rId2"/>
              </a:rPr>
              <a:t>ramseyg.com</a:t>
            </a:r>
          </a:p>
          <a:p>
            <a:r>
              <a:rPr lang="en-US" dirty="0">
                <a:cs typeface="Segoe UI"/>
              </a:rPr>
              <a:t>Ramseyg@hotmail.com</a:t>
            </a:r>
          </a:p>
          <a:p>
            <a:r>
              <a:rPr lang="en-US" dirty="0"/>
              <a:t>Dell Technologies</a:t>
            </a:r>
            <a:endParaRPr lang="en-US" dirty="0">
              <a:cs typeface="Segoe UI"/>
            </a:endParaRPr>
          </a:p>
        </p:txBody>
      </p:sp>
      <p:sp>
        <p:nvSpPr>
          <p:cNvPr id="2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68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pretty code</a:t>
            </a:r>
          </a:p>
          <a:p>
            <a:pPr lvl="1"/>
            <a:r>
              <a:rPr lang="en-US" dirty="0">
                <a:hlinkClick r:id="rId3"/>
              </a:rPr>
              <a:t>https://github.com/PoshCode/PowerShellPracticeAndStyle</a:t>
            </a:r>
            <a:endParaRPr lang="en-US" dirty="0"/>
          </a:p>
          <a:p>
            <a:pPr lvl="1"/>
            <a:r>
              <a:rPr lang="en-US" dirty="0"/>
              <a:t>Auto Format your code</a:t>
            </a:r>
          </a:p>
          <a:p>
            <a:pPr lvl="1"/>
            <a:r>
              <a:rPr lang="en-US" dirty="0"/>
              <a:t>Use a proper IDE (VS Code)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Use Source control</a:t>
            </a:r>
          </a:p>
          <a:p>
            <a:pPr lvl="1"/>
            <a:r>
              <a:rPr lang="en-US" dirty="0"/>
              <a:t>Git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70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Guidelines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Do your unit testing</a:t>
            </a:r>
          </a:p>
          <a:p>
            <a:pPr lvl="1"/>
            <a:r>
              <a:rPr lang="en-US" dirty="0"/>
              <a:t>Pester</a:t>
            </a:r>
          </a:p>
          <a:p>
            <a:endParaRPr lang="en-US" dirty="0"/>
          </a:p>
          <a:p>
            <a:r>
              <a:rPr lang="en-US" dirty="0"/>
              <a:t>Create a module for your custom ConfigMgr functions.</a:t>
            </a:r>
          </a:p>
          <a:p>
            <a:pPr lvl="1"/>
            <a:r>
              <a:rPr lang="en-US" dirty="0">
                <a:hlinkClick r:id="rId3"/>
              </a:rPr>
              <a:t>https://github.com/fredbainbridge/mmsConfigMgr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476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need a lab (Not production)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Office 365 powered device kit (the best)</a:t>
            </a:r>
          </a:p>
          <a:p>
            <a:pPr lvl="1"/>
            <a:r>
              <a:rPr lang="en-US" dirty="0"/>
              <a:t>https://www.microsoft.com/en-us/evalcenter/evaluate-microsoft-365-powered-device-lab-kit </a:t>
            </a:r>
          </a:p>
          <a:p>
            <a:r>
              <a:rPr lang="en-US" dirty="0"/>
              <a:t>Azure DevTest Labs</a:t>
            </a:r>
          </a:p>
          <a:p>
            <a:pPr lvl="1"/>
            <a:r>
              <a:rPr lang="en-US" dirty="0"/>
              <a:t>Good solution when you don’t have your own hardware.</a:t>
            </a:r>
          </a:p>
          <a:p>
            <a:pPr lvl="1"/>
            <a:r>
              <a:rPr lang="en-US" dirty="0"/>
              <a:t>To set up a SCCM environment with 1 DC, 1 SCCM Server, and 2 Win 10 machines, it cost $35.00 for a week.</a:t>
            </a:r>
          </a:p>
          <a:p>
            <a:r>
              <a:rPr lang="en-US" dirty="0"/>
              <a:t> Microsoft Hands On Lab</a:t>
            </a:r>
          </a:p>
          <a:p>
            <a:pPr lvl="1"/>
            <a:r>
              <a:rPr lang="en-US" dirty="0"/>
              <a:t>Gives you an environment for 2 hours to do with whatever you want</a:t>
            </a:r>
          </a:p>
          <a:p>
            <a:pPr lvl="1"/>
            <a:r>
              <a:rPr lang="en-US" dirty="0"/>
              <a:t>Free!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072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Accounts and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Don’t dev with God rights (not even in dev)</a:t>
            </a:r>
          </a:p>
          <a:p>
            <a:pPr lvl="1"/>
            <a:r>
              <a:rPr lang="en-US" dirty="0"/>
              <a:t>Least privilege principal</a:t>
            </a:r>
          </a:p>
          <a:p>
            <a:pPr lvl="1"/>
            <a:r>
              <a:rPr lang="en-US" dirty="0" err="1"/>
              <a:t>Runas</a:t>
            </a:r>
            <a:r>
              <a:rPr lang="en-US" dirty="0"/>
              <a:t> /</a:t>
            </a:r>
            <a:r>
              <a:rPr lang="en-US" dirty="0" err="1"/>
              <a:t>netonly</a:t>
            </a:r>
            <a:r>
              <a:rPr lang="en-US" dirty="0"/>
              <a:t> can help with this.</a:t>
            </a:r>
          </a:p>
          <a:p>
            <a:pPr lvl="1"/>
            <a:r>
              <a:rPr lang="en-US" dirty="0"/>
              <a:t>No need for local admin either.</a:t>
            </a:r>
          </a:p>
          <a:p>
            <a:endParaRPr lang="en-US" dirty="0"/>
          </a:p>
          <a:p>
            <a:r>
              <a:rPr lang="en-US" dirty="0"/>
              <a:t>Please don’t do testing with God rights.</a:t>
            </a:r>
          </a:p>
          <a:p>
            <a:pPr lvl="1"/>
            <a:r>
              <a:rPr lang="en-US" dirty="0"/>
              <a:t>Its not safe.</a:t>
            </a:r>
          </a:p>
          <a:p>
            <a:pPr lvl="1"/>
            <a:r>
              <a:rPr lang="en-US" dirty="0"/>
              <a:t>Its not how the script is going to be used.</a:t>
            </a:r>
          </a:p>
          <a:p>
            <a:pPr lvl="1"/>
            <a:r>
              <a:rPr lang="en-US" dirty="0"/>
              <a:t>Unless it is, then makes sure that’s noted in the script or validated.</a:t>
            </a:r>
          </a:p>
          <a:p>
            <a:pPr lvl="2"/>
            <a:r>
              <a:rPr lang="en-US" dirty="0"/>
              <a:t>But really, use RBAC.</a:t>
            </a:r>
          </a:p>
        </p:txBody>
      </p:sp>
    </p:spTree>
    <p:extLst>
      <p:ext uri="{BB962C8B-B14F-4D97-AF65-F5344CB8AC3E}">
        <p14:creationId xmlns:p14="http://schemas.microsoft.com/office/powerpoint/2010/main" val="3379677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Automating </a:t>
            </a:r>
            <a:r>
              <a:rPr lang="en-US" dirty="0" err="1"/>
              <a:t>ConfigmGr</a:t>
            </a:r>
            <a:r>
              <a:rPr lang="en-US" dirty="0"/>
              <a:t> with PowerShell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why we are here.</a:t>
            </a:r>
          </a:p>
        </p:txBody>
      </p:sp>
    </p:spTree>
    <p:extLst>
      <p:ext uri="{BB962C8B-B14F-4D97-AF65-F5344CB8AC3E}">
        <p14:creationId xmlns:p14="http://schemas.microsoft.com/office/powerpoint/2010/main" val="1016282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vs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When retrieving data (GET) use SQL. </a:t>
            </a:r>
          </a:p>
          <a:p>
            <a:pPr lvl="1"/>
            <a:r>
              <a:rPr lang="en-US" dirty="0"/>
              <a:t>This is efficient.</a:t>
            </a:r>
          </a:p>
          <a:p>
            <a:pPr lvl="1"/>
            <a:r>
              <a:rPr lang="en-US" dirty="0"/>
              <a:t>Use the Views not the tables.</a:t>
            </a:r>
          </a:p>
          <a:p>
            <a:pPr lvl="1"/>
            <a:endParaRPr lang="en-US" dirty="0"/>
          </a:p>
          <a:p>
            <a:r>
              <a:rPr lang="en-US" dirty="0"/>
              <a:t>When modifying or adding data (SET) ALWAYS use the SMS Provider.  </a:t>
            </a:r>
          </a:p>
          <a:p>
            <a:pPr lvl="1"/>
            <a:r>
              <a:rPr lang="en-US" dirty="0"/>
              <a:t>This is very important.</a:t>
            </a:r>
          </a:p>
          <a:p>
            <a:pPr lvl="1"/>
            <a:r>
              <a:rPr lang="en-US" dirty="0"/>
              <a:t>This means CIM (Common Information Model).  (To interact with WMI)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265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CIM </a:t>
            </a:r>
            <a:r>
              <a:rPr lang="en-US" dirty="0"/>
              <a:t>(WMI)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4733AA-CD16-4161-AEBC-090B21C63FF0}"/>
              </a:ext>
            </a:extLst>
          </p:cNvPr>
          <p:cNvSpPr txBox="1"/>
          <p:nvPr/>
        </p:nvSpPr>
        <p:spPr>
          <a:xfrm>
            <a:off x="1164771" y="5050971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https://github.com/fredbainbridge/mmsConfigMgr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https://github.com/fredbainbridge/mmsSQL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1145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WMI Helpers (CIM)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Lots of examples</a:t>
            </a:r>
          </a:p>
          <a:p>
            <a:pPr lvl="1"/>
            <a:r>
              <a:rPr lang="en-US" dirty="0">
                <a:hlinkClick r:id="rId3"/>
              </a:rPr>
              <a:t>https://github.com/Kaidja/ConfigMgrSDK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https://github.com/saladproblems/CCM-Core</a:t>
            </a:r>
            <a:endParaRPr lang="en-US" dirty="0"/>
          </a:p>
          <a:p>
            <a:endParaRPr lang="en-US" dirty="0"/>
          </a:p>
          <a:p>
            <a:r>
              <a:rPr lang="en-US" dirty="0"/>
              <a:t>SMSProv.log is cool.</a:t>
            </a:r>
          </a:p>
          <a:p>
            <a:endParaRPr lang="en-US" dirty="0"/>
          </a:p>
          <a:p>
            <a:r>
              <a:rPr lang="en-US" dirty="0"/>
              <a:t>wbemtest.exe is the coolest.</a:t>
            </a:r>
          </a:p>
          <a:p>
            <a:pPr marL="457200" lvl="1" indent="0">
              <a:buNone/>
            </a:pPr>
            <a:r>
              <a:rPr lang="en-US" dirty="0"/>
              <a:t>A WMI namespace explorer.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21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CF9624-EC48-4CE1-A441-6623745A1E0F}"/>
              </a:ext>
            </a:extLst>
          </p:cNvPr>
          <p:cNvSpPr txBox="1"/>
          <p:nvPr/>
        </p:nvSpPr>
        <p:spPr>
          <a:xfrm>
            <a:off x="1164771" y="5050971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https://github.com/fredbainbridge/mmsConfigMgr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https://github.com/fredbainbridge/mmsSQL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6074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Join responsibly.</a:t>
            </a:r>
          </a:p>
          <a:p>
            <a:pPr lvl="1"/>
            <a:r>
              <a:rPr lang="en-US" dirty="0"/>
              <a:t>Join on INT datatypes.</a:t>
            </a:r>
          </a:p>
          <a:p>
            <a:endParaRPr lang="en-US" dirty="0"/>
          </a:p>
          <a:p>
            <a:r>
              <a:rPr lang="en-US" dirty="0"/>
              <a:t>Watch your nested selects.</a:t>
            </a:r>
          </a:p>
          <a:p>
            <a:endParaRPr lang="en-US" dirty="0"/>
          </a:p>
          <a:p>
            <a:r>
              <a:rPr lang="en-US" dirty="0"/>
              <a:t>Is * really needed?</a:t>
            </a:r>
          </a:p>
          <a:p>
            <a:endParaRPr lang="en-US" dirty="0"/>
          </a:p>
          <a:p>
            <a:r>
              <a:rPr lang="en-US" dirty="0"/>
              <a:t>Monitor for long running queries.</a:t>
            </a:r>
          </a:p>
        </p:txBody>
      </p:sp>
    </p:spTree>
    <p:extLst>
      <p:ext uri="{BB962C8B-B14F-4D97-AF65-F5344CB8AC3E}">
        <p14:creationId xmlns:p14="http://schemas.microsoft.com/office/powerpoint/2010/main" val="356759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cs typeface="Segoe UI"/>
              </a:rPr>
              <a:t>@</a:t>
            </a:r>
            <a:r>
              <a:rPr lang="en-US" dirty="0" err="1">
                <a:cs typeface="Segoe UI"/>
              </a:rPr>
              <a:t>ramseyg</a:t>
            </a:r>
            <a:endParaRPr lang="en-US" dirty="0" err="1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cs typeface="Segoe UI"/>
              </a:rPr>
              <a:t>Microsoft MVP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cs typeface="Segoe UI"/>
              </a:rPr>
              <a:t>15 Years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cs typeface="Segoe UI"/>
              </a:rPr>
              <a:t>BBQ, Drinking Fred's Beer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FredBainbridge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Microsoft MVP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20 years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Baseball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Greg Ramsey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Fred Bainbridge</a:t>
            </a:r>
          </a:p>
        </p:txBody>
      </p:sp>
    </p:spTree>
    <p:extLst>
      <p:ext uri="{BB962C8B-B14F-4D97-AF65-F5344CB8AC3E}">
        <p14:creationId xmlns:p14="http://schemas.microsoft.com/office/powerpoint/2010/main" val="3777256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Automation Topics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17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Message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 cool way to automate reactively.</a:t>
            </a:r>
          </a:p>
          <a:p>
            <a:endParaRPr lang="en-US" dirty="0"/>
          </a:p>
          <a:p>
            <a:r>
              <a:rPr lang="en-US" dirty="0"/>
              <a:t>Runs Asynchronous.  Be careful.</a:t>
            </a:r>
          </a:p>
        </p:txBody>
      </p:sp>
    </p:spTree>
    <p:extLst>
      <p:ext uri="{BB962C8B-B14F-4D97-AF65-F5344CB8AC3E}">
        <p14:creationId xmlns:p14="http://schemas.microsoft.com/office/powerpoint/2010/main" val="3525091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Automating the Scripts Node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72B2F4-1545-4118-908E-C991A529BD14}"/>
              </a:ext>
            </a:extLst>
          </p:cNvPr>
          <p:cNvSpPr txBox="1"/>
          <p:nvPr/>
        </p:nvSpPr>
        <p:spPr>
          <a:xfrm>
            <a:off x="1164771" y="5050971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https://github.com/fredbainbridge/mmsConfigMgr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https://github.com/fredbainbridge/mmsSQL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7885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400550" y="2798064"/>
            <a:ext cx="7181850" cy="150018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Adding Operation System Requirements to Deployment Types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259574-289F-459D-B69C-BD2F75B12A15}"/>
              </a:ext>
            </a:extLst>
          </p:cNvPr>
          <p:cNvSpPr txBox="1"/>
          <p:nvPr/>
        </p:nvSpPr>
        <p:spPr>
          <a:xfrm>
            <a:off x="1164771" y="5050971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https://github.com/fredbainbridge/mmsConfigMgr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https://github.com/fredbainbridge/mmsSQL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1060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 placeholder slide. Please use the example slides in the “Example Slides” Section.</a:t>
            </a:r>
          </a:p>
          <a:p>
            <a:r>
              <a:rPr lang="en-US" dirty="0"/>
              <a:t>Questions? </a:t>
            </a:r>
            <a:r>
              <a:rPr lang="en-US" dirty="0">
                <a:hlinkClick r:id="rId2"/>
              </a:rPr>
              <a:t>info@mnscug.org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769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327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04223"/>
            <a:ext cx="10058400" cy="373091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671048" y="6309360"/>
            <a:ext cx="150876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224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Presenter #1</a:t>
            </a:r>
          </a:p>
          <a:p>
            <a:r>
              <a:rPr lang="en-US" dirty="0"/>
              <a:t>Blog, e-mail address, title</a:t>
            </a:r>
          </a:p>
          <a:p>
            <a:r>
              <a:rPr lang="en-US" dirty="0"/>
              <a:t>Company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Presenter #2</a:t>
            </a:r>
          </a:p>
          <a:p>
            <a:r>
              <a:rPr lang="en-US" dirty="0"/>
              <a:t>Blog, e-mail address, title</a:t>
            </a:r>
          </a:p>
          <a:p>
            <a:r>
              <a:rPr lang="en-US" dirty="0"/>
              <a:t>Company</a:t>
            </a:r>
          </a:p>
        </p:txBody>
      </p:sp>
      <p:sp>
        <p:nvSpPr>
          <p:cNvPr id="2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56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Twitter Handle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Awards, accomplishments, etc.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Experience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Favorite something; e.g., food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Twitter Handle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Awards, accomplishments, etc.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Experience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Favorite something; e.g., food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Presenter Name 2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Presenter Name 1</a:t>
            </a:r>
          </a:p>
        </p:txBody>
      </p:sp>
    </p:spTree>
    <p:extLst>
      <p:ext uri="{BB962C8B-B14F-4D97-AF65-F5344CB8AC3E}">
        <p14:creationId xmlns:p14="http://schemas.microsoft.com/office/powerpoint/2010/main" val="1180817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 placeholder slide. Please use the example slides in the “Example Slides” Section.</a:t>
            </a:r>
          </a:p>
          <a:p>
            <a:r>
              <a:rPr lang="en-US" dirty="0"/>
              <a:t>Questions? </a:t>
            </a:r>
            <a:r>
              <a:rPr lang="en-US" dirty="0">
                <a:hlinkClick r:id="rId2"/>
              </a:rPr>
              <a:t>info@mnscug.org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ConfigMgr </a:t>
            </a:r>
            <a:r>
              <a:rPr lang="en-US" dirty="0" err="1"/>
              <a:t>CmdLets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https://docs.microsoft.com/en-us/powershell/sccm/overview?view=sccm-ps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26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1786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04223"/>
            <a:ext cx="10058400" cy="373091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671048" y="6309360"/>
            <a:ext cx="150876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27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next section</a:t>
            </a:r>
          </a:p>
        </p:txBody>
      </p:sp>
    </p:spTree>
    <p:extLst>
      <p:ext uri="{BB962C8B-B14F-4D97-AF65-F5344CB8AC3E}">
        <p14:creationId xmlns:p14="http://schemas.microsoft.com/office/powerpoint/2010/main" val="16575533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Line1</a:t>
            </a:r>
          </a:p>
          <a:p>
            <a:pPr lvl="1"/>
            <a:r>
              <a:rPr lang="en-US" dirty="0"/>
              <a:t>Bullet Level 1</a:t>
            </a:r>
          </a:p>
          <a:p>
            <a:pPr lvl="2"/>
            <a:r>
              <a:rPr lang="en-US" dirty="0"/>
              <a:t>Bullet Level 2</a:t>
            </a:r>
          </a:p>
          <a:p>
            <a:pPr lvl="3"/>
            <a:r>
              <a:rPr lang="en-US" dirty="0"/>
              <a:t>Bullet 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641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8957258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with Border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 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6592849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(Red)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20943116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Text 1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 2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398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034550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321605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CmdLets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274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58" y="453313"/>
            <a:ext cx="4572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9" y="453399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3399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1070428"/>
            <a:ext cx="1219200" cy="1219200"/>
          </a:xfrm>
          <a:prstGeom prst="rect">
            <a:avLst/>
          </a:prstGeom>
        </p:spPr>
      </p:pic>
      <p:pic>
        <p:nvPicPr>
          <p:cNvPr id="279" name="Picture 278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29" y="1070428"/>
            <a:ext cx="1219200" cy="1219200"/>
          </a:xfrm>
          <a:prstGeom prst="rect">
            <a:avLst/>
          </a:prstGeom>
        </p:spPr>
      </p:pic>
      <p:pic>
        <p:nvPicPr>
          <p:cNvPr id="280" name="Picture 279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29" y="1070428"/>
            <a:ext cx="1219200" cy="1219200"/>
          </a:xfrm>
          <a:prstGeom prst="rect">
            <a:avLst/>
          </a:prstGeom>
        </p:spPr>
      </p:pic>
      <p:pic>
        <p:nvPicPr>
          <p:cNvPr id="281" name="Picture 280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29" y="1107999"/>
            <a:ext cx="1219200" cy="1219200"/>
          </a:xfrm>
          <a:prstGeom prst="rect">
            <a:avLst/>
          </a:prstGeom>
        </p:spPr>
      </p:pic>
      <p:pic>
        <p:nvPicPr>
          <p:cNvPr id="282" name="Picture 281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1070428"/>
            <a:ext cx="1219200" cy="1219200"/>
          </a:xfrm>
          <a:prstGeom prst="rect">
            <a:avLst/>
          </a:prstGeom>
        </p:spPr>
      </p:pic>
      <p:pic>
        <p:nvPicPr>
          <p:cNvPr id="283" name="Picture 282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629" y="1107999"/>
            <a:ext cx="1219200" cy="1219200"/>
          </a:xfrm>
          <a:prstGeom prst="rect">
            <a:avLst/>
          </a:prstGeom>
        </p:spPr>
      </p:pic>
      <p:pic>
        <p:nvPicPr>
          <p:cNvPr id="284" name="Picture 283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00" y="1070428"/>
            <a:ext cx="1219200" cy="1219200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286" y="1070428"/>
            <a:ext cx="1219200" cy="1219200"/>
          </a:xfrm>
          <a:prstGeom prst="rect">
            <a:avLst/>
          </a:prstGeom>
        </p:spPr>
      </p:pic>
      <p:pic>
        <p:nvPicPr>
          <p:cNvPr id="286" name="Picture 285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2185742"/>
            <a:ext cx="1219200" cy="1219200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143" y="1070428"/>
            <a:ext cx="1219200" cy="1219200"/>
          </a:xfrm>
          <a:prstGeom prst="rect">
            <a:avLst/>
          </a:prstGeom>
        </p:spPr>
      </p:pic>
      <p:pic>
        <p:nvPicPr>
          <p:cNvPr id="288" name="Picture 287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29" y="2421599"/>
            <a:ext cx="1219200" cy="1219200"/>
          </a:xfrm>
          <a:prstGeom prst="rect">
            <a:avLst/>
          </a:prstGeom>
        </p:spPr>
      </p:pic>
      <p:pic>
        <p:nvPicPr>
          <p:cNvPr id="289" name="Picture 288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2454485"/>
            <a:ext cx="1219200" cy="1219200"/>
          </a:xfrm>
          <a:prstGeom prst="rect">
            <a:avLst/>
          </a:prstGeom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429" y="2421599"/>
            <a:ext cx="1219200" cy="1219200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0" y="2439628"/>
            <a:ext cx="1219200" cy="1219200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29" y="2454485"/>
            <a:ext cx="1219200" cy="1219200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400" y="2534314"/>
            <a:ext cx="1219200" cy="1219200"/>
          </a:xfrm>
          <a:prstGeom prst="rect">
            <a:avLst/>
          </a:prstGeom>
        </p:spPr>
      </p:pic>
      <p:pic>
        <p:nvPicPr>
          <p:cNvPr id="294" name="Picture 293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29" y="3910656"/>
            <a:ext cx="1219200" cy="1219200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4021971"/>
            <a:ext cx="1219200" cy="1219200"/>
          </a:xfrm>
          <a:prstGeom prst="rect">
            <a:avLst/>
          </a:prstGeom>
        </p:spPr>
      </p:pic>
      <p:pic>
        <p:nvPicPr>
          <p:cNvPr id="296" name="Picture 295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315" y="2534314"/>
            <a:ext cx="1219200" cy="1219200"/>
          </a:xfrm>
          <a:prstGeom prst="rect">
            <a:avLst/>
          </a:prstGeom>
        </p:spPr>
      </p:pic>
      <p:pic>
        <p:nvPicPr>
          <p:cNvPr id="297" name="Picture 296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71" y="4004171"/>
            <a:ext cx="1219200" cy="1219200"/>
          </a:xfrm>
          <a:prstGeom prst="rect">
            <a:avLst/>
          </a:prstGeom>
        </p:spPr>
      </p:pic>
      <p:pic>
        <p:nvPicPr>
          <p:cNvPr id="298" name="Picture 297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400" y="4021971"/>
            <a:ext cx="1219200" cy="1219200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29" y="4021971"/>
            <a:ext cx="1219200" cy="1219200"/>
          </a:xfrm>
          <a:prstGeom prst="rect">
            <a:avLst/>
          </a:prstGeom>
        </p:spPr>
      </p:pic>
      <p:pic>
        <p:nvPicPr>
          <p:cNvPr id="300" name="Picture 299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542" y="4145971"/>
            <a:ext cx="1219200" cy="1219200"/>
          </a:xfrm>
          <a:prstGeom prst="rect">
            <a:avLst/>
          </a:prstGeom>
        </p:spPr>
      </p:pic>
      <p:pic>
        <p:nvPicPr>
          <p:cNvPr id="301" name="Picture 300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971" y="4120114"/>
            <a:ext cx="1219200" cy="1219200"/>
          </a:xfrm>
          <a:prstGeom prst="rect">
            <a:avLst/>
          </a:prstGeom>
        </p:spPr>
      </p:pic>
      <p:pic>
        <p:nvPicPr>
          <p:cNvPr id="302" name="Picture 301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142" y="412011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054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2508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6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56" y="250829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41" y="249715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400" y="249715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57" y="249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1525686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229" y="2753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572" y="306486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85" y="14945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1525686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14689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86" y="15256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1525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00" y="1525686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15199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30143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3030143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3030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3030143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43" y="4534600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45346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3162943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31098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4534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71" y="4560286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6" y="4560286"/>
            <a:ext cx="1219200" cy="1219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00" y="3315400"/>
            <a:ext cx="1219200" cy="1219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100" y="45346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579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3592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4550571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3153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1756343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359229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1756343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455057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99" y="31534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1813229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359229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342" y="3153457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85" y="4607457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99" y="1756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99" y="360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59229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85" y="3247857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85" y="4643514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2478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56" y="181322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193828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12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46074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170" y="412829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627" y="3247857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683628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3247857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1813229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335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6" y="520286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1" y="3364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0" y="4830522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00" y="4852844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58" y="3397482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195944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5214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00" y="4868530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3421143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1750200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799" y="3714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48685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33644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1750200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99" y="361800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00" y="486853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4872758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400" y="4872758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3421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17911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435085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00" y="33848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1816042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085" y="34002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326114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1927642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31482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42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286715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4395429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3069944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7" y="1744459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166217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286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303763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2867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43" y="441449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28" y="45059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16367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00" y="31367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457" y="286715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1636715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3202203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43" y="1744459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1805915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543" y="286715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174445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286715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3202203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314" y="3202203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4665515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343" y="4665515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114" y="4665515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3176229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2867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232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4482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87" y="31002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30772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7" y="3077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7" y="462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156577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87" y="4539457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3465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5888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16853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3683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460980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1823228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2081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800" y="368315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1793142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332025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200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00" y="466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429" y="3349857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400" y="18654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630" y="47502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3320257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357" y="1988914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466143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1685343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3258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525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2939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1670372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86" y="4580546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57" y="304683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21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3100200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58" y="1670372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71" y="4594343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343" y="2190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743" y="4580546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857" y="17081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86" y="30468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1767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743" y="2939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3240772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00" y="3885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944" y="181948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57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514" y="3295545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71" y="4675172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400" y="399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629" y="488915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57" y="1827630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057" y="4774428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399" y="3390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658" y="2076345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943" y="34389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6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3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224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00200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77900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72" y="37374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000" y="1907514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29" y="34002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00" y="47877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20224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3737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86" y="34002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474228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358425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58658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2021457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90980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71" y="505572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429" y="20214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971" y="4953456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57" y="35842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505572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20214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701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86" y="38077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28" y="3807714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15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1496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7057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3874257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26018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14358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4" y="21665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058" y="331344"/>
            <a:ext cx="512108" cy="7742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753" y="336487"/>
            <a:ext cx="542591" cy="804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54" y="339349"/>
            <a:ext cx="859611" cy="7315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09" y="277057"/>
            <a:ext cx="1194920" cy="7925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55" y="273695"/>
            <a:ext cx="938865" cy="9388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543" y="342916"/>
            <a:ext cx="408467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7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Cmdlets - The Good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1055 unique commands maintained by Microsoft.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They can do the job.  Securely.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PowerShell module comes with the console.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37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Cmdlets - The Bad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They do technically work.  Not very flexible and very large.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these as a last resort. (especially for repeatable automation)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Often times they break down at scale.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512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Cmdlets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do not match what you can do in the console. (nothing does, the console is weird)</a:t>
            </a:r>
          </a:p>
          <a:p>
            <a:endParaRPr lang="en-US" dirty="0"/>
          </a:p>
          <a:p>
            <a:r>
              <a:rPr lang="en-US" dirty="0"/>
              <a:t>The Cmdlets follow different logic than the SDK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12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your 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build your own?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More efficient and portable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Fun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Enlightening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979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you Get started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78254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Custom 4">
      <a:dk1>
        <a:srgbClr val="0C0C0C"/>
      </a:dk1>
      <a:lt1>
        <a:srgbClr val="FFFFFF"/>
      </a:lt1>
      <a:dk2>
        <a:srgbClr val="22661B"/>
      </a:dk2>
      <a:lt2>
        <a:srgbClr val="FB1E29"/>
      </a:lt2>
      <a:accent1>
        <a:srgbClr val="E31B25"/>
      </a:accent1>
      <a:accent2>
        <a:srgbClr val="FFC61F"/>
      </a:accent2>
      <a:accent3>
        <a:srgbClr val="363AD9"/>
      </a:accent3>
      <a:accent4>
        <a:srgbClr val="2FE81C"/>
      </a:accent4>
      <a:accent5>
        <a:srgbClr val="6E2BD7"/>
      </a:accent5>
      <a:accent6>
        <a:srgbClr val="282A79"/>
      </a:accent6>
      <a:hlink>
        <a:srgbClr val="A5A5A5"/>
      </a:hlink>
      <a:folHlink>
        <a:srgbClr val="A5A5A5"/>
      </a:folHlink>
    </a:clrScheme>
    <a:fontScheme name="MMS 2017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MS 2019 Template.potx" id="{2E6737F6-7D7D-4B15-AEC2-AFD641A969F0}" vid="{51EECF06-20EA-4DF5-B15C-7105FCD1D6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D7474EC5F9804A8C0915A0D2B3E72B" ma:contentTypeVersion="6" ma:contentTypeDescription="Create a new document." ma:contentTypeScope="" ma:versionID="1e506071d132a47b68c5589909b09f0e">
  <xsd:schema xmlns:xsd="http://www.w3.org/2001/XMLSchema" xmlns:xs="http://www.w3.org/2001/XMLSchema" xmlns:p="http://schemas.microsoft.com/office/2006/metadata/properties" xmlns:ns2="437d3976-146d-487e-9b32-45ade7cdb3c3" xmlns:ns3="ba924082-f255-4689-bc14-7c311a17681c" targetNamespace="http://schemas.microsoft.com/office/2006/metadata/properties" ma:root="true" ma:fieldsID="d9451a99ae5dfcf301f63b02ef9f83d5" ns2:_="" ns3:_="">
    <xsd:import namespace="437d3976-146d-487e-9b32-45ade7cdb3c3"/>
    <xsd:import namespace="ba924082-f255-4689-bc14-7c311a1768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7d3976-146d-487e-9b32-45ade7cdb3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924082-f255-4689-bc14-7c311a1768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9099B0-B9E3-45A6-848D-7EA25626C0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81FD18-C877-47D9-A9C8-9B9EB7A5D4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7d3976-146d-487e-9b32-45ade7cdb3c3"/>
    <ds:schemaRef ds:uri="ba924082-f255-4689-bc14-7c311a1768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F96CB3-579C-4369-8AB2-D91B353AC245}">
  <ds:schemaRefs>
    <ds:schemaRef ds:uri="http://schemas.microsoft.com/office/2006/documentManagement/types"/>
    <ds:schemaRef ds:uri="437d3976-146d-487e-9b32-45ade7cdb3c3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ba924082-f255-4689-bc14-7c311a17681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MMS 2019 Template</Template>
  <TotalTime>90</TotalTime>
  <Words>1489</Words>
  <Application>Microsoft Office PowerPoint</Application>
  <PresentationFormat>Widescreen</PresentationFormat>
  <Paragraphs>254</Paragraphs>
  <Slides>48</Slides>
  <Notes>17</Notes>
  <HiddenSlides>23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Calibri</vt:lpstr>
      <vt:lpstr>Consolas</vt:lpstr>
      <vt:lpstr>Courier New</vt:lpstr>
      <vt:lpstr>Segoe UI</vt:lpstr>
      <vt:lpstr>Segoe UI Light</vt:lpstr>
      <vt:lpstr>Segoe UI Semibold</vt:lpstr>
      <vt:lpstr>Wingdings 3</vt:lpstr>
      <vt:lpstr>Slice</vt:lpstr>
      <vt:lpstr>ConfigMgr And PowerShell</vt:lpstr>
      <vt:lpstr>PowerPoint Presentation</vt:lpstr>
      <vt:lpstr>The ConfigMgr CmdLets</vt:lpstr>
      <vt:lpstr>PowerPoint Presentation</vt:lpstr>
      <vt:lpstr>The Cmdlets - The Good</vt:lpstr>
      <vt:lpstr>The Cmdlets - The Bad</vt:lpstr>
      <vt:lpstr>The Cmdlets Continued</vt:lpstr>
      <vt:lpstr>Building your OWN</vt:lpstr>
      <vt:lpstr>Before you Get started</vt:lpstr>
      <vt:lpstr>PowerShell Guidelines</vt:lpstr>
      <vt:lpstr>PowerShell Guidelines CONT.</vt:lpstr>
      <vt:lpstr>You need a lab (Not production)</vt:lpstr>
      <vt:lpstr>Accounts and Permissions</vt:lpstr>
      <vt:lpstr>Automating ConfigmGr with PowerShell</vt:lpstr>
      <vt:lpstr>Get vs Set</vt:lpstr>
      <vt:lpstr>PowerPoint Presentation</vt:lpstr>
      <vt:lpstr>WMI Helpers (CIM)</vt:lpstr>
      <vt:lpstr>PowerPoint Presentation</vt:lpstr>
      <vt:lpstr>SQL Helpers</vt:lpstr>
      <vt:lpstr>Advanced Automation Topics</vt:lpstr>
      <vt:lpstr>Status Message Filters</vt:lpstr>
      <vt:lpstr>PowerPoint Presentation</vt:lpstr>
      <vt:lpstr>PowerPoint Presentation</vt:lpstr>
      <vt:lpstr>Presentation</vt:lpstr>
      <vt:lpstr>PowerPoint Presentation</vt:lpstr>
      <vt:lpstr>PowerPoint Presentation</vt:lpstr>
      <vt:lpstr>Session Title</vt:lpstr>
      <vt:lpstr>PowerPoint Presentation</vt:lpstr>
      <vt:lpstr>Presentation</vt:lpstr>
      <vt:lpstr>PowerPoint Presentation</vt:lpstr>
      <vt:lpstr>PowerPoint Presentation</vt:lpstr>
      <vt:lpstr>Section Header</vt:lpstr>
      <vt:lpstr>Title</vt:lpstr>
      <vt:lpstr>Title</vt:lpstr>
      <vt:lpstr>PowerPoint Presentation</vt:lpstr>
      <vt:lpstr>PowerPoint Presentation</vt:lpstr>
      <vt:lpstr>Title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ConfigMgr And PowerShell</dc:title>
  <dc:creator>Fred Bainbridge</dc:creator>
  <cp:keywords>No Restrictions</cp:keywords>
  <cp:lastModifiedBy>Fred Bainbridge</cp:lastModifiedBy>
  <cp:revision>7</cp:revision>
  <dcterms:created xsi:type="dcterms:W3CDTF">2019-04-20T14:39:56Z</dcterms:created>
  <dcterms:modified xsi:type="dcterms:W3CDTF">2019-04-26T14:31:22Z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086be151-57ff-4b83-a01c-b22948221ca2</vt:lpwstr>
  </property>
  <property fmtid="{D5CDD505-2E9C-101B-9397-08002B2CF9AE}" pid="3" name="Document Creator">
    <vt:lpwstr/>
  </property>
  <property fmtid="{D5CDD505-2E9C-101B-9397-08002B2CF9AE}" pid="4" name="Document Editor">
    <vt:lpwstr/>
  </property>
  <property fmtid="{D5CDD505-2E9C-101B-9397-08002B2CF9AE}" pid="5" name="Classification">
    <vt:lpwstr>No Restrictions</vt:lpwstr>
  </property>
  <property fmtid="{D5CDD505-2E9C-101B-9397-08002B2CF9AE}" pid="6" name="Sublabels">
    <vt:lpwstr/>
  </property>
  <property fmtid="{D5CDD505-2E9C-101B-9397-08002B2CF9AE}" pid="7" name="ContentTypeId">
    <vt:lpwstr>0x010100CFD7474EC5F9804A8C0915A0D2B3E72B</vt:lpwstr>
  </property>
</Properties>
</file>