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1" r:id="rId5"/>
    <p:sldId id="258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74" autoAdjust="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7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1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9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9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0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7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9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A5378-3985-47AE-875C-536DB73D8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7" r="746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EC9A4-474B-495B-AF6E-5A1089864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690" y="640082"/>
            <a:ext cx="4100518" cy="2850320"/>
          </a:xfrm>
        </p:spPr>
        <p:txBody>
          <a:bodyPr>
            <a:normAutofit fontScale="90000"/>
          </a:bodyPr>
          <a:lstStyle/>
          <a:p>
            <a:r>
              <a:rPr lang="en-SG" sz="5400" dirty="0">
                <a:solidFill>
                  <a:srgbClr val="FFFFFF"/>
                </a:solidFill>
              </a:rPr>
              <a:t>Raindrops </a:t>
            </a:r>
            <a:br>
              <a:rPr lang="en-SG" sz="5400" dirty="0">
                <a:solidFill>
                  <a:srgbClr val="FFFFFF"/>
                </a:solidFill>
              </a:rPr>
            </a:br>
            <a:br>
              <a:rPr lang="en-SG" sz="5400" dirty="0">
                <a:solidFill>
                  <a:srgbClr val="FFFFFF"/>
                </a:solidFill>
              </a:rPr>
            </a:br>
            <a:r>
              <a:rPr lang="en-SG" sz="5400" dirty="0">
                <a:solidFill>
                  <a:srgbClr val="FFFFFF"/>
                </a:solidFill>
              </a:rPr>
              <a:t> keep falling on my head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0129B-009B-4543-B71F-D955A33E2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359" y="3812135"/>
            <a:ext cx="3794826" cy="1596655"/>
          </a:xfrm>
        </p:spPr>
        <p:txBody>
          <a:bodyPr>
            <a:normAutofit/>
          </a:bodyPr>
          <a:lstStyle/>
          <a:p>
            <a:r>
              <a:rPr lang="en-SG" sz="1800" dirty="0">
                <a:solidFill>
                  <a:srgbClr val="FFFFFF"/>
                </a:solidFill>
              </a:rPr>
              <a:t>Regina </a:t>
            </a:r>
          </a:p>
          <a:p>
            <a:r>
              <a:rPr lang="en-SG" sz="1800" dirty="0">
                <a:solidFill>
                  <a:srgbClr val="FFFFFF"/>
                </a:solidFill>
              </a:rPr>
              <a:t>1reginacheong@gmail.com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7C79BB-688B-4949-863B-52ED8374E6AF}"/>
              </a:ext>
            </a:extLst>
          </p:cNvPr>
          <p:cNvSpPr txBox="1"/>
          <p:nvPr/>
        </p:nvSpPr>
        <p:spPr>
          <a:xfrm rot="761195">
            <a:off x="8272735" y="1298362"/>
            <a:ext cx="2024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FFC000"/>
                </a:solidFill>
                <a:latin typeface="Ink Free" panose="03080402000500000000" pitchFamily="66" charset="0"/>
              </a:rPr>
              <a:t>don’t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108A40-21F3-4ADA-8E14-804B759F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477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5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3E5-8A42-4729-A6FC-6D970EC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Findings – LASSO vs Ridge Models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53651-D671-4FBC-8062-45719D97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594" y="1689259"/>
            <a:ext cx="4639736" cy="736282"/>
          </a:xfrm>
        </p:spPr>
        <p:txBody>
          <a:bodyPr/>
          <a:lstStyle/>
          <a:p>
            <a:r>
              <a:rPr lang="en-SG" dirty="0"/>
              <a:t>LASSO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99EBDE-0C02-47C2-9EAB-5708AC3ECD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6361" y="2150710"/>
            <a:ext cx="4151500" cy="422866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48222-55A9-4A26-B9F1-7966CA8AE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668952"/>
            <a:ext cx="4639736" cy="736282"/>
          </a:xfrm>
        </p:spPr>
        <p:txBody>
          <a:bodyPr/>
          <a:lstStyle/>
          <a:p>
            <a:r>
              <a:rPr lang="en-SG" dirty="0"/>
              <a:t>RIDGE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C506C6-A201-439D-A5DE-74F1422D3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74" y="2149377"/>
            <a:ext cx="4167334" cy="42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8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3E5-8A42-4729-A6FC-6D970EC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Findings – Model Selection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00F893-6684-4892-A706-02CA8B4AE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256" y="1880118"/>
            <a:ext cx="8578564" cy="736282"/>
          </a:xfrm>
        </p:spPr>
        <p:txBody>
          <a:bodyPr/>
          <a:lstStyle/>
          <a:p>
            <a:r>
              <a:rPr lang="en-SG" dirty="0"/>
              <a:t>Approach: TRAINING (60%) vs Validation (20%) vs TEST (20%)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2F1973-3A85-4055-846F-AC63CCDE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" y="2616400"/>
            <a:ext cx="10816615" cy="119082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DA2360-8901-449C-AB20-8857BF668691}"/>
              </a:ext>
            </a:extLst>
          </p:cNvPr>
          <p:cNvSpPr/>
          <p:nvPr/>
        </p:nvSpPr>
        <p:spPr>
          <a:xfrm>
            <a:off x="687692" y="3536302"/>
            <a:ext cx="3165851" cy="2709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441C84-B8F4-45B6-A78B-C03067B5B20B}"/>
              </a:ext>
            </a:extLst>
          </p:cNvPr>
          <p:cNvSpPr/>
          <p:nvPr/>
        </p:nvSpPr>
        <p:spPr>
          <a:xfrm>
            <a:off x="10720873" y="3489484"/>
            <a:ext cx="783434" cy="2709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366FBF-5E85-44EC-84A1-B60AFF8439AB}"/>
              </a:ext>
            </a:extLst>
          </p:cNvPr>
          <p:cNvSpPr/>
          <p:nvPr/>
        </p:nvSpPr>
        <p:spPr>
          <a:xfrm>
            <a:off x="687692" y="2825864"/>
            <a:ext cx="10816615" cy="2709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3BC6B-0F22-4ECF-A918-75EBFE7C4128}"/>
              </a:ext>
            </a:extLst>
          </p:cNvPr>
          <p:cNvSpPr txBox="1"/>
          <p:nvPr/>
        </p:nvSpPr>
        <p:spPr>
          <a:xfrm>
            <a:off x="1181255" y="4805265"/>
            <a:ext cx="92317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0" b="1" dirty="0">
                <a:solidFill>
                  <a:schemeClr val="accent6"/>
                </a:solidFill>
              </a:rPr>
              <a:t>Select Model: </a:t>
            </a:r>
            <a:r>
              <a:rPr lang="en-SG" sz="50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68827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3E5-8A42-4729-A6FC-6D970EC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Findings – Linear Regression 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597E0-5F54-459C-BAD3-46652FAA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3" y="1898854"/>
            <a:ext cx="4237262" cy="2744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8D525C-C410-478D-897B-DBA86847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81" y="1898854"/>
            <a:ext cx="4142792" cy="2561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CB4F2-5231-4746-87C8-19A486AB3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373" y="1900434"/>
            <a:ext cx="3753583" cy="255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0574F0-1322-4D6F-83CE-7A0098859D47}"/>
              </a:ext>
            </a:extLst>
          </p:cNvPr>
          <p:cNvSpPr txBox="1"/>
          <p:nvPr/>
        </p:nvSpPr>
        <p:spPr>
          <a:xfrm>
            <a:off x="957320" y="4711959"/>
            <a:ext cx="108085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0" b="1" dirty="0">
                <a:solidFill>
                  <a:schemeClr val="accent6"/>
                </a:solidFill>
              </a:rPr>
              <a:t>Evaluation: </a:t>
            </a:r>
            <a:r>
              <a:rPr lang="en-SG" sz="5000" b="1" dirty="0"/>
              <a:t>The raw Model cant predict extreme target values</a:t>
            </a:r>
          </a:p>
        </p:txBody>
      </p:sp>
    </p:spTree>
    <p:extLst>
      <p:ext uri="{BB962C8B-B14F-4D97-AF65-F5344CB8AC3E}">
        <p14:creationId xmlns:p14="http://schemas.microsoft.com/office/powerpoint/2010/main" val="172658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3E5-8A42-4729-A6FC-6D970EC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Findings – Model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CB4F2-5231-4746-87C8-19A486AB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6" y="3128959"/>
            <a:ext cx="2850498" cy="1943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F8ECF-F1DE-4580-92C5-7C7950CC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90" y="1891102"/>
            <a:ext cx="3217701" cy="220974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9CD6F6-7CBB-4657-AE4E-787EBB124AD3}"/>
              </a:ext>
            </a:extLst>
          </p:cNvPr>
          <p:cNvCxnSpPr/>
          <p:nvPr/>
        </p:nvCxnSpPr>
        <p:spPr>
          <a:xfrm flipV="1">
            <a:off x="3862873" y="2929813"/>
            <a:ext cx="1847462" cy="755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E2DC18-EA26-49D8-95C9-CA45A2DA5472}"/>
              </a:ext>
            </a:extLst>
          </p:cNvPr>
          <p:cNvSpPr txBox="1"/>
          <p:nvPr/>
        </p:nvSpPr>
        <p:spPr>
          <a:xfrm>
            <a:off x="3928188" y="2248493"/>
            <a:ext cx="184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2"/>
                </a:solidFill>
              </a:rPr>
              <a:t>Square root of 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47569C-146B-45BD-8F56-0FA783A3A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89" y="4254590"/>
            <a:ext cx="3217701" cy="2210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1FA580-C87B-4A5E-AB62-892EB7AF0B2A}"/>
              </a:ext>
            </a:extLst>
          </p:cNvPr>
          <p:cNvCxnSpPr/>
          <p:nvPr/>
        </p:nvCxnSpPr>
        <p:spPr>
          <a:xfrm>
            <a:off x="3928187" y="4674636"/>
            <a:ext cx="1846800" cy="756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A21334-0788-41EE-AA7D-1A4E18166F92}"/>
              </a:ext>
            </a:extLst>
          </p:cNvPr>
          <p:cNvSpPr txBox="1"/>
          <p:nvPr/>
        </p:nvSpPr>
        <p:spPr>
          <a:xfrm>
            <a:off x="3693056" y="5557737"/>
            <a:ext cx="184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2"/>
                </a:solidFill>
              </a:rPr>
              <a:t>Log y</a:t>
            </a:r>
          </a:p>
        </p:txBody>
      </p:sp>
    </p:spTree>
    <p:extLst>
      <p:ext uri="{BB962C8B-B14F-4D97-AF65-F5344CB8AC3E}">
        <p14:creationId xmlns:p14="http://schemas.microsoft.com/office/powerpoint/2010/main" val="135410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3E5-8A42-4729-A6FC-6D970EC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u="sng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A4B00-80AB-47B8-8820-0A9EAEE75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Historical Temperature and Wind Speed alone are           good parameters to predict Rainfall at Newton.</a:t>
            </a:r>
          </a:p>
          <a:p>
            <a:endParaRPr lang="en-SG" dirty="0"/>
          </a:p>
          <a:p>
            <a:r>
              <a:rPr lang="en-SG" dirty="0"/>
              <a:t>Probable reasons:</a:t>
            </a:r>
          </a:p>
          <a:p>
            <a:pPr marL="342900" indent="-342900">
              <a:buAutoNum type="arabicPeriod"/>
            </a:pPr>
            <a:r>
              <a:rPr lang="en-SG" dirty="0"/>
              <a:t>Cloud movements/weather in surrounding areas. </a:t>
            </a:r>
          </a:p>
          <a:p>
            <a:pPr marL="342900" indent="-342900">
              <a:buAutoNum type="arabicPeriod"/>
            </a:pPr>
            <a:r>
              <a:rPr lang="en-SG" dirty="0"/>
              <a:t> There is a seasonal/time dimension that is not accounted.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CBD903-126F-4CA8-BD86-76E374F45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3" y="750444"/>
            <a:ext cx="5457833" cy="37398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24E1A7-1754-4736-93C6-96A2BCA240BC}"/>
              </a:ext>
            </a:extLst>
          </p:cNvPr>
          <p:cNvSpPr txBox="1"/>
          <p:nvPr/>
        </p:nvSpPr>
        <p:spPr>
          <a:xfrm rot="230090">
            <a:off x="2159206" y="3191624"/>
            <a:ext cx="65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C000"/>
                </a:solidFill>
                <a:latin typeface="Ink Free" panose="03080402000500000000" pitchFamily="66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80508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A5378-3985-47AE-875C-536DB73D8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7" r="746" b="-1"/>
          <a:stretch/>
        </p:blipFill>
        <p:spPr>
          <a:xfrm>
            <a:off x="16" y="10"/>
            <a:ext cx="121919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EC9A4-474B-495B-AF6E-5A108986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1097280"/>
            <a:ext cx="5135569" cy="3566160"/>
          </a:xfrm>
        </p:spPr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0129B-009B-4543-B71F-D955A33E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49" y="4597183"/>
            <a:ext cx="10058400" cy="1143000"/>
          </a:xfrm>
        </p:spPr>
        <p:txBody>
          <a:bodyPr/>
          <a:lstStyle/>
          <a:p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Regina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22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A0FE-B367-462D-85F7-EDE5A0B2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Model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AC2327-50AC-4123-AFAC-4E575AB5F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89" y="997340"/>
            <a:ext cx="6318929" cy="47422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B792C-9DE3-4A11-87CD-866FCE012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114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A16C-4E28-4EF8-972F-D1DF7305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50E0-AD0E-4B0D-8CF9-83C18E72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5DD34-07EE-4515-BC49-29BE2A67A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C6FAEB-9856-4366-81A6-F3BCA7D82B44}"/>
              </a:ext>
            </a:extLst>
          </p:cNvPr>
          <p:cNvSpPr txBox="1">
            <a:spLocks/>
          </p:cNvSpPr>
          <p:nvPr/>
        </p:nvSpPr>
        <p:spPr>
          <a:xfrm>
            <a:off x="5750767" y="1756727"/>
            <a:ext cx="10058400" cy="2572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en-SG" dirty="0"/>
              <a:t>Background</a:t>
            </a:r>
          </a:p>
          <a:p>
            <a:pPr marL="914400" indent="-914400">
              <a:buAutoNum type="arabicPeriod"/>
            </a:pPr>
            <a:r>
              <a:rPr lang="en-SG" dirty="0"/>
              <a:t>Data Source</a:t>
            </a:r>
          </a:p>
          <a:p>
            <a:pPr marL="914400" indent="-914400">
              <a:buAutoNum type="arabicPeriod"/>
            </a:pPr>
            <a:r>
              <a:rPr lang="en-SG" dirty="0"/>
              <a:t>Tools</a:t>
            </a:r>
          </a:p>
          <a:p>
            <a:pPr marL="914400" indent="-914400">
              <a:buAutoNum type="arabicPeriod"/>
            </a:pPr>
            <a:r>
              <a:rPr lang="en-SG" dirty="0"/>
              <a:t>Findings</a:t>
            </a:r>
          </a:p>
          <a:p>
            <a:pPr marL="914400" indent="-914400">
              <a:buAutoNum type="arabicPeriod"/>
            </a:pPr>
            <a:r>
              <a:rPr lang="en-SG" dirty="0"/>
              <a:t>Conclusion</a:t>
            </a:r>
          </a:p>
          <a:p>
            <a:pPr marL="914400" indent="-914400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58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A16C-4E28-4EF8-972F-D1DF7305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Background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C6FAEB-9856-4366-81A6-F3BCA7D82B44}"/>
              </a:ext>
            </a:extLst>
          </p:cNvPr>
          <p:cNvSpPr txBox="1">
            <a:spLocks/>
          </p:cNvSpPr>
          <p:nvPr/>
        </p:nvSpPr>
        <p:spPr>
          <a:xfrm>
            <a:off x="1066800" y="1913514"/>
            <a:ext cx="10058400" cy="2572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When should I bring an </a:t>
            </a:r>
            <a:r>
              <a:rPr lang="en-SG" u="sng" dirty="0"/>
              <a:t>umbrella</a:t>
            </a:r>
            <a:r>
              <a:rPr lang="en-SG" dirty="0"/>
              <a:t> to fetch my kid at Newton?</a:t>
            </a:r>
          </a:p>
          <a:p>
            <a:endParaRPr lang="en-SG" dirty="0"/>
          </a:p>
          <a:p>
            <a:r>
              <a:rPr lang="en-SG" dirty="0"/>
              <a:t>How much </a:t>
            </a:r>
            <a:r>
              <a:rPr lang="en-SG" u="sng" dirty="0"/>
              <a:t>transport allowance </a:t>
            </a:r>
            <a:r>
              <a:rPr lang="en-SG" dirty="0"/>
              <a:t>should I budget for grab rides for my kid?</a:t>
            </a:r>
          </a:p>
        </p:txBody>
      </p:sp>
    </p:spTree>
    <p:extLst>
      <p:ext uri="{BB962C8B-B14F-4D97-AF65-F5344CB8AC3E}">
        <p14:creationId xmlns:p14="http://schemas.microsoft.com/office/powerpoint/2010/main" val="245740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9DCE-F38C-41C2-AF55-09974893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639736" cy="1450757"/>
          </a:xfrm>
        </p:spPr>
        <p:txBody>
          <a:bodyPr/>
          <a:lstStyle/>
          <a:p>
            <a:r>
              <a:rPr lang="en-SG" dirty="0"/>
              <a:t>Data Source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10BEF5-89D4-46CD-A1F2-2A2740D76C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08" y="1968298"/>
            <a:ext cx="1551792" cy="59082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EDE8095-1A9E-4415-9365-499632E82285}"/>
              </a:ext>
            </a:extLst>
          </p:cNvPr>
          <p:cNvSpPr txBox="1">
            <a:spLocks/>
          </p:cNvSpPr>
          <p:nvPr/>
        </p:nvSpPr>
        <p:spPr>
          <a:xfrm>
            <a:off x="6454984" y="401681"/>
            <a:ext cx="463973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Tools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8223A16-38E4-4DD1-917A-A4EAE7041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87428"/>
            <a:ext cx="3493083" cy="374808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0FEEC8-CB53-44CB-B934-2FE882D57315}"/>
              </a:ext>
            </a:extLst>
          </p:cNvPr>
          <p:cNvSpPr txBox="1"/>
          <p:nvPr/>
        </p:nvSpPr>
        <p:spPr>
          <a:xfrm>
            <a:off x="2843822" y="1986796"/>
            <a:ext cx="2446636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Newton – 2014 to 2019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F48CA-ABD4-47C2-8775-2C6347727E6E}"/>
              </a:ext>
            </a:extLst>
          </p:cNvPr>
          <p:cNvSpPr txBox="1"/>
          <p:nvPr/>
        </p:nvSpPr>
        <p:spPr>
          <a:xfrm>
            <a:off x="6363478" y="1968298"/>
            <a:ext cx="4637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Web scrapping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Beautifulsoup4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Selenium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AutoNum type="arabicPeriod"/>
            </a:pPr>
            <a:r>
              <a:rPr lang="en-SG" dirty="0"/>
              <a:t>EDA and 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Numpy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Pandas</a:t>
            </a:r>
          </a:p>
          <a:p>
            <a:endParaRPr lang="en-SG" dirty="0"/>
          </a:p>
          <a:p>
            <a:pPr marL="342900" indent="-342900">
              <a:buAutoNum type="arabicPeriod" startAt="3"/>
            </a:pPr>
            <a:r>
              <a:rPr lang="en-SG" dirty="0"/>
              <a:t>Model Building and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Scikit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Scipy.stats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Statsmodel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Seaborn and 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44E8FA-B3E7-4E1C-8F2B-10FC5D698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20" y="1920987"/>
            <a:ext cx="1167280" cy="1332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4C984A-C041-4725-96CA-C89B1E4A8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86" y="3023701"/>
            <a:ext cx="2243159" cy="12055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F0A4CC-F0A3-4FD1-987F-C65B010A4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637" y="4229208"/>
            <a:ext cx="2466975" cy="18478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FA28DE-DDEB-479C-A5F6-D16934BB33DC}"/>
              </a:ext>
            </a:extLst>
          </p:cNvPr>
          <p:cNvSpPr txBox="1"/>
          <p:nvPr/>
        </p:nvSpPr>
        <p:spPr>
          <a:xfrm>
            <a:off x="5924738" y="5852032"/>
            <a:ext cx="3741576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From 3600 data rows  -&gt; 1800 rows</a:t>
            </a:r>
          </a:p>
        </p:txBody>
      </p:sp>
    </p:spTree>
    <p:extLst>
      <p:ext uri="{BB962C8B-B14F-4D97-AF65-F5344CB8AC3E}">
        <p14:creationId xmlns:p14="http://schemas.microsoft.com/office/powerpoint/2010/main" val="51747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3E5-8A42-4729-A6FC-6D970EC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Findings – Remove “noisy”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53651-D671-4FBC-8062-45719D97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689259"/>
            <a:ext cx="4639736" cy="736282"/>
          </a:xfrm>
        </p:spPr>
        <p:txBody>
          <a:bodyPr/>
          <a:lstStyle/>
          <a:p>
            <a:r>
              <a:rPr lang="en-SG" dirty="0"/>
              <a:t>parameters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70AC0FA-653F-4222-AFEC-22DB4C43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8" y="2425541"/>
            <a:ext cx="3181739" cy="31917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 Rainfall Total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30-min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60-min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120-min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Wind Speed (km/h)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Wind Speed (km/h)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95215A-A408-40EF-9CD3-1A4F586C70DC}"/>
              </a:ext>
            </a:extLst>
          </p:cNvPr>
          <p:cNvSpPr/>
          <p:nvPr/>
        </p:nvSpPr>
        <p:spPr>
          <a:xfrm>
            <a:off x="461864" y="3113722"/>
            <a:ext cx="3359020" cy="97038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03FF57-312C-4BD9-9E14-799B0C45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2" y="2584850"/>
            <a:ext cx="7648575" cy="17811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52F851-8A7C-42D5-AC81-F5DDEA05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07" y="4323769"/>
            <a:ext cx="7240748" cy="4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3E5-8A42-4729-A6FC-6D970EC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53651-D671-4FBC-8062-45719D97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689259"/>
            <a:ext cx="4639736" cy="736282"/>
          </a:xfrm>
        </p:spPr>
        <p:txBody>
          <a:bodyPr/>
          <a:lstStyle/>
          <a:p>
            <a:r>
              <a:rPr lang="en-SG" dirty="0"/>
              <a:t>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48222-55A9-4A26-B9F1-7966CA8AE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8662" y="1689259"/>
            <a:ext cx="4639736" cy="736282"/>
          </a:xfrm>
        </p:spPr>
        <p:txBody>
          <a:bodyPr/>
          <a:lstStyle/>
          <a:p>
            <a:r>
              <a:rPr lang="en-SG" dirty="0"/>
              <a:t>Collinearity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9B70F18-6F84-4EAC-99AA-67FF545011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660" y="2196290"/>
            <a:ext cx="6260059" cy="4173373"/>
          </a:xfr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70AC0FA-653F-4222-AFEC-22DB4C43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75" y="2425541"/>
            <a:ext cx="3181739" cy="31917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 Rainfall Total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30-min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60-min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120-min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Wind Speed (km/h)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Wind Speed (km/h)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D2237A-5FBE-44BC-881C-BA96D344489D}"/>
              </a:ext>
            </a:extLst>
          </p:cNvPr>
          <p:cNvSpPr/>
          <p:nvPr/>
        </p:nvSpPr>
        <p:spPr>
          <a:xfrm>
            <a:off x="1049694" y="4692880"/>
            <a:ext cx="3359020" cy="970384"/>
          </a:xfrm>
          <a:prstGeom prst="round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93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3E5-8A42-4729-A6FC-6D970EC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Findings – Model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53651-D671-4FBC-8062-45719D97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689259"/>
            <a:ext cx="4639736" cy="736282"/>
          </a:xfrm>
        </p:spPr>
        <p:txBody>
          <a:bodyPr/>
          <a:lstStyle/>
          <a:p>
            <a:r>
              <a:rPr lang="en-SG" dirty="0"/>
              <a:t>parameters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4840A5-FC2C-4776-9B08-63D4414C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81" y="1504874"/>
            <a:ext cx="4581525" cy="479107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70AC0FA-653F-4222-AFEC-22DB4C43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75" y="2425541"/>
            <a:ext cx="3181739" cy="31917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 Rainfall Total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30-min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60-min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120-min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Wind Speed (km/h)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Wind Speed (km/h)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D2237A-5FBE-44BC-881C-BA96D344489D}"/>
              </a:ext>
            </a:extLst>
          </p:cNvPr>
          <p:cNvSpPr/>
          <p:nvPr/>
        </p:nvSpPr>
        <p:spPr>
          <a:xfrm>
            <a:off x="1049694" y="4692880"/>
            <a:ext cx="3359020" cy="970384"/>
          </a:xfrm>
          <a:prstGeom prst="round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0495F9-E4C6-49F9-AD34-94B9BE04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67" y="1504873"/>
            <a:ext cx="4702351" cy="479107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C14E89-1F80-4AB6-8087-AA31BFCA5247}"/>
              </a:ext>
            </a:extLst>
          </p:cNvPr>
          <p:cNvSpPr/>
          <p:nvPr/>
        </p:nvSpPr>
        <p:spPr>
          <a:xfrm>
            <a:off x="9168194" y="4348846"/>
            <a:ext cx="586961" cy="781126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CCC657-E2F2-4050-A0FA-5D351DE773FE}"/>
              </a:ext>
            </a:extLst>
          </p:cNvPr>
          <p:cNvSpPr/>
          <p:nvPr/>
        </p:nvSpPr>
        <p:spPr>
          <a:xfrm>
            <a:off x="10552923" y="1689259"/>
            <a:ext cx="589384" cy="596740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45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3E5-8A42-4729-A6FC-6D970EC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Findings – Collinearity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0A1CA3-CCF4-4DB3-86CA-DA2D11F6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3" y="1894379"/>
            <a:ext cx="7648575" cy="1781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742C90-2135-4F05-90B1-575D62A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8" y="4272083"/>
            <a:ext cx="438150" cy="1809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096A88-7136-4C4D-A17C-B713A52A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31" y="4310376"/>
            <a:ext cx="9020175" cy="1762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3841CA-A3AF-4C35-B46F-1DEA1C6F2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6001696"/>
            <a:ext cx="8995626" cy="34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80CFA4-CA8B-4DD2-BAA4-6285A7C2C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981" y="3643575"/>
            <a:ext cx="7240748" cy="4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9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3E5-8A42-4729-A6FC-6D970EC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Findings – Model 2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3B95BF-8015-45B9-816C-D4D43FDE1577}"/>
              </a:ext>
            </a:extLst>
          </p:cNvPr>
          <p:cNvSpPr txBox="1">
            <a:spLocks/>
          </p:cNvSpPr>
          <p:nvPr/>
        </p:nvSpPr>
        <p:spPr>
          <a:xfrm>
            <a:off x="1049694" y="1903863"/>
            <a:ext cx="4639736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PARAMETERS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81A798-44CA-468D-BD0E-C360EB2C3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75" y="2425541"/>
            <a:ext cx="3181739" cy="31917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 Rainfall Total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30-min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60-min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120-min Rainfall (mm)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 Temperature (°C)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Wind Speed (km/h)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Wind Speed (km/h)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6151AF-4E7F-4ED1-8171-ED09A15B730A}"/>
              </a:ext>
            </a:extLst>
          </p:cNvPr>
          <p:cNvSpPr/>
          <p:nvPr/>
        </p:nvSpPr>
        <p:spPr>
          <a:xfrm>
            <a:off x="1049694" y="4096139"/>
            <a:ext cx="3359020" cy="1567125"/>
          </a:xfrm>
          <a:prstGeom prst="round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19F77-993D-48AC-80EB-F425AA3F5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790" y="1385204"/>
            <a:ext cx="4568890" cy="478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C7896C-D047-4A16-B77C-42E0904E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05" y="759084"/>
            <a:ext cx="5000625" cy="561975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BEB635-9EB9-424B-B474-7106FD26D62D}"/>
              </a:ext>
            </a:extLst>
          </p:cNvPr>
          <p:cNvSpPr/>
          <p:nvPr/>
        </p:nvSpPr>
        <p:spPr>
          <a:xfrm>
            <a:off x="9056228" y="3779204"/>
            <a:ext cx="586961" cy="1450757"/>
          </a:xfrm>
          <a:prstGeom prst="roundRect">
            <a:avLst>
              <a:gd name="adj" fmla="val 24615"/>
            </a:avLst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EDA253-858F-4862-9379-AB0F8B8D6391}"/>
              </a:ext>
            </a:extLst>
          </p:cNvPr>
          <p:cNvSpPr/>
          <p:nvPr/>
        </p:nvSpPr>
        <p:spPr>
          <a:xfrm>
            <a:off x="10604644" y="1023953"/>
            <a:ext cx="586961" cy="613179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2498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8E4"/>
      </a:lt2>
      <a:accent1>
        <a:srgbClr val="D937B0"/>
      </a:accent1>
      <a:accent2>
        <a:srgbClr val="AC25C7"/>
      </a:accent2>
      <a:accent3>
        <a:srgbClr val="7B37D9"/>
      </a:accent3>
      <a:accent4>
        <a:srgbClr val="4747D0"/>
      </a:accent4>
      <a:accent5>
        <a:srgbClr val="377AD9"/>
      </a:accent5>
      <a:accent6>
        <a:srgbClr val="25ACC7"/>
      </a:accent6>
      <a:hlink>
        <a:srgbClr val="5672C6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434</Words>
  <Application>Microsoft Office PowerPoint</Application>
  <PresentationFormat>Widescreen</PresentationFormat>
  <Paragraphs>102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Ink Free</vt:lpstr>
      <vt:lpstr>RetrospectVTI</vt:lpstr>
      <vt:lpstr>Raindrops    keep falling on my head</vt:lpstr>
      <vt:lpstr>Agenda</vt:lpstr>
      <vt:lpstr>Background</vt:lpstr>
      <vt:lpstr>Data Source</vt:lpstr>
      <vt:lpstr>Findings – Remove “noisy” parameters</vt:lpstr>
      <vt:lpstr>Findings</vt:lpstr>
      <vt:lpstr>Findings – Model 1</vt:lpstr>
      <vt:lpstr>Findings – Collinearity</vt:lpstr>
      <vt:lpstr>Findings – Model 2 </vt:lpstr>
      <vt:lpstr>Findings – LASSO vs Ridge Models </vt:lpstr>
      <vt:lpstr>Findings – Model Selection</vt:lpstr>
      <vt:lpstr>Findings – Linear Regression Model Evaluation</vt:lpstr>
      <vt:lpstr>Findings – Model Evaluation</vt:lpstr>
      <vt:lpstr>Conclusion</vt:lpstr>
      <vt:lpstr>Thank you</vt:lpstr>
      <vt:lpstr>Data Model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Raindrops keep falling on my head</dc:title>
  <dc:creator>regina cheong</dc:creator>
  <cp:lastModifiedBy>regina cheong</cp:lastModifiedBy>
  <cp:revision>43</cp:revision>
  <cp:lastPrinted>2019-07-26T01:25:13Z</cp:lastPrinted>
  <dcterms:created xsi:type="dcterms:W3CDTF">2019-07-25T09:30:53Z</dcterms:created>
  <dcterms:modified xsi:type="dcterms:W3CDTF">2019-07-26T01:35:17Z</dcterms:modified>
</cp:coreProperties>
</file>