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44" r:id="rId3"/>
    <p:sldId id="345" r:id="rId4"/>
    <p:sldId id="346" r:id="rId5"/>
    <p:sldId id="347" r:id="rId6"/>
    <p:sldId id="349" r:id="rId7"/>
    <p:sldId id="350" r:id="rId8"/>
    <p:sldId id="351" r:id="rId9"/>
    <p:sldId id="352" r:id="rId10"/>
    <p:sldId id="353" r:id="rId11"/>
    <p:sldId id="354" r:id="rId12"/>
    <p:sldId id="285" r:id="rId13"/>
    <p:sldId id="286" r:id="rId14"/>
    <p:sldId id="332" r:id="rId15"/>
    <p:sldId id="355" r:id="rId16"/>
    <p:sldId id="356" r:id="rId17"/>
    <p:sldId id="370" r:id="rId18"/>
    <p:sldId id="371" r:id="rId19"/>
    <p:sldId id="300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8" r:id="rId31"/>
    <p:sldId id="372" r:id="rId32"/>
    <p:sldId id="374" r:id="rId33"/>
    <p:sldId id="375" r:id="rId34"/>
    <p:sldId id="382" r:id="rId35"/>
    <p:sldId id="376" r:id="rId36"/>
    <p:sldId id="378" r:id="rId37"/>
    <p:sldId id="379" r:id="rId38"/>
    <p:sldId id="380" r:id="rId39"/>
    <p:sldId id="381" r:id="rId40"/>
    <p:sldId id="311" r:id="rId41"/>
    <p:sldId id="383" r:id="rId42"/>
    <p:sldId id="384" r:id="rId43"/>
    <p:sldId id="385" r:id="rId44"/>
    <p:sldId id="386" r:id="rId45"/>
    <p:sldId id="324" r:id="rId46"/>
    <p:sldId id="273" r:id="rId47"/>
    <p:sldId id="387" r:id="rId48"/>
    <p:sldId id="388" r:id="rId49"/>
    <p:sldId id="27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B1136-509E-2048-BED8-E7BD64AE2368}" type="datetimeFigureOut">
              <a:rPr lang="en-US" smtClean="0"/>
              <a:t>8/23/2015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A69CF-731E-2440-8993-7ED133B23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A69CF-731E-2440-8993-7ED133B234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AB94-EE62-49B4-8369-4D46BE976998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31E3-1DBA-46E1-A20D-A5C4487C4E28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7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30AF-F693-4448-985C-8BAEA7510997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22EB-19BD-4CBE-BDED-1C318E30BEB7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9A-649D-4F82-B84A-CB7FD2285CFE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8354-6649-4122-A0C9-4B0B4681EDFC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377-1252-44F1-8DC0-B6EE4E0FFC4C}" type="datetime1">
              <a:rPr lang="en-US" smtClean="0"/>
              <a:t>8/23/2015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3BC9-EF1D-41C9-A823-A6CBCFBE6DA3}" type="datetime1">
              <a:rPr lang="en-US" smtClean="0"/>
              <a:t>8/23/2015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DF00-05F5-4FF9-9325-0018D29B546C}" type="datetime1">
              <a:rPr lang="en-US" smtClean="0"/>
              <a:t>8/23/2015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F8C6-06A6-43A2-87FC-0590343378EF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9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FB80-BAD1-46E3-A8E3-EC249F1B9AF0}" type="datetime1">
              <a:rPr lang="en-US" smtClean="0"/>
              <a:t>8/23/2015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115B-E75C-4468-8BE4-BBF18F66B028}" type="datetime1">
              <a:rPr lang="en-US" smtClean="0"/>
              <a:t>8/23/2015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1. https://mitmproxy.org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023D-FDB3-1D43-99A3-1F3C9D0C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ouch.facebook.com/messages?q=%3csearch_str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google.com/mail/u/0/x/?s=q&amp;q=%3csearch_str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google.com/mail/u/0#search/&lt;search_st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itmprox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zlib.net/infgen.c.gz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Probabilistic attacks against compressed encrypted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" y="3886200"/>
            <a:ext cx="8926286" cy="1752600"/>
          </a:xfrm>
        </p:spPr>
        <p:txBody>
          <a:bodyPr/>
          <a:lstStyle/>
          <a:p>
            <a:endParaRPr lang="en-US" sz="2400" dirty="0" smtClean="0"/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7130" y="6376339"/>
            <a:ext cx="379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Creative Commons 4.0 Attribution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93003"/>
              </p:ext>
            </p:extLst>
          </p:nvPr>
        </p:nvGraphicFramePr>
        <p:xfrm>
          <a:off x="685800" y="4626429"/>
          <a:ext cx="7772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Dimitrios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Karakostas</a:t>
                      </a:r>
                      <a:endParaRPr lang="el-GR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Dionysis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Zindros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l-GR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Aristeidis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Pagourtzis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0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background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(TLS)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TLS record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2554"/>
            <a:ext cx="8229600" cy="30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MitM</a:t>
            </a:r>
            <a:r>
              <a:rPr lang="en-US" sz="3600" dirty="0" smtClean="0"/>
              <a:t>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Man-in-the-Middle: one of the most common attack vectors on modern communications.</a:t>
            </a:r>
          </a:p>
          <a:p>
            <a:endParaRPr lang="en-US" dirty="0" smtClean="0"/>
          </a:p>
          <a:p>
            <a:r>
              <a:rPr lang="en-US" dirty="0" smtClean="0"/>
              <a:t>Common </a:t>
            </a:r>
            <a:r>
              <a:rPr lang="en-US" dirty="0" err="1" smtClean="0"/>
              <a:t>MitM</a:t>
            </a:r>
            <a:r>
              <a:rPr lang="en-US" dirty="0" smtClean="0"/>
              <a:t> techniques:</a:t>
            </a:r>
          </a:p>
          <a:p>
            <a:pPr lvl="1"/>
            <a:r>
              <a:rPr lang="en-US" dirty="0" smtClean="0"/>
              <a:t>ARP Spoofing: the attacker sends ARP messages, so that its MAC address is associated with the target endpoint’s IP address.</a:t>
            </a:r>
          </a:p>
          <a:p>
            <a:pPr lvl="1"/>
            <a:r>
              <a:rPr lang="en-US" dirty="0" smtClean="0"/>
              <a:t>DNS Poisoning: the attacker introduces data into a DNS resolver’s cache, to return incorrect address for the chosen endpoint.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518546"/>
            <a:ext cx="49815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IND-PCPA</a:t>
            </a:r>
            <a:br>
              <a:rPr lang="en-US" dirty="0" smtClean="0"/>
            </a:br>
            <a:r>
              <a:rPr lang="en-US" sz="3600" dirty="0" smtClean="0"/>
              <a:t>(PCPA game)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Traditionally, cryptographers have used games for security analysis</a:t>
            </a:r>
          </a:p>
          <a:p>
            <a:r>
              <a:rPr lang="en-US" dirty="0" smtClean="0"/>
              <a:t>IND-CPA, IND-CCA{1,2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We introduce a new security </a:t>
            </a:r>
            <a:r>
              <a:rPr lang="en-US" dirty="0" smtClean="0"/>
              <a:t>game:</a:t>
            </a:r>
          </a:p>
          <a:p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Indistinguishability under partially chosen plaintext attack (IND-PCPA)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IND-PCPA</a:t>
            </a:r>
            <a:br>
              <a:rPr lang="en-US" dirty="0"/>
            </a:br>
            <a:r>
              <a:rPr lang="en-US" sz="3600" dirty="0"/>
              <a:t>(PCPA game)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66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challenger generates a pair </a:t>
            </a:r>
            <a:r>
              <a:rPr lang="en-US" dirty="0" err="1" smtClean="0"/>
              <a:t>P</a:t>
            </a:r>
            <a:r>
              <a:rPr lang="en-US" sz="2400" baseline="-25000" dirty="0" err="1"/>
              <a:t>k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/>
              <a:t>k</a:t>
            </a:r>
            <a:r>
              <a:rPr lang="en-US" dirty="0" smtClean="0"/>
              <a:t> </a:t>
            </a:r>
            <a:r>
              <a:rPr lang="en-US" dirty="0" smtClean="0"/>
              <a:t>and publishes </a:t>
            </a:r>
            <a:r>
              <a:rPr lang="en-US" dirty="0" err="1" smtClean="0"/>
              <a:t>P</a:t>
            </a:r>
            <a:r>
              <a:rPr lang="en-US" baseline="-25000" dirty="0" err="1"/>
              <a:t>k</a:t>
            </a:r>
            <a:r>
              <a:rPr lang="en-US" dirty="0" smtClean="0"/>
              <a:t> </a:t>
            </a:r>
            <a:r>
              <a:rPr lang="en-US" dirty="0" smtClean="0"/>
              <a:t>to the adversary.</a:t>
            </a:r>
          </a:p>
          <a:p>
            <a:r>
              <a:rPr lang="en-US" dirty="0" smtClean="0"/>
              <a:t>The adversary may perform a </a:t>
            </a:r>
            <a:r>
              <a:rPr lang="en-US" dirty="0" err="1" smtClean="0"/>
              <a:t>polynomially</a:t>
            </a:r>
            <a:r>
              <a:rPr lang="en-US" dirty="0" smtClean="0"/>
              <a:t> </a:t>
            </a:r>
            <a:r>
              <a:rPr lang="en-US" dirty="0" smtClean="0"/>
              <a:t>bounded number of encryptions or other operations.</a:t>
            </a:r>
          </a:p>
          <a:p>
            <a:r>
              <a:rPr lang="en-US" dirty="0" smtClean="0"/>
              <a:t>Eventually, the adversary submits two distinct chosen plaintexts M</a:t>
            </a:r>
            <a:r>
              <a:rPr lang="en-US" baseline="-25000" dirty="0" smtClean="0"/>
              <a:t>0</a:t>
            </a:r>
            <a:r>
              <a:rPr lang="en-US" dirty="0" smtClean="0"/>
              <a:t>, M</a:t>
            </a:r>
            <a:r>
              <a:rPr lang="en-US" baseline="-25000" dirty="0"/>
              <a:t>1</a:t>
            </a:r>
            <a:r>
              <a:rPr lang="en-US" dirty="0" smtClean="0"/>
              <a:t> to the challenger.</a:t>
            </a:r>
          </a:p>
          <a:p>
            <a:r>
              <a:rPr lang="en-US" dirty="0" smtClean="0"/>
              <a:t>The challenger selects a bit b</a:t>
            </a:r>
            <a:r>
              <a:rPr lang="el-GR" dirty="0" smtClean="0"/>
              <a:t>∈</a:t>
            </a:r>
            <a:r>
              <a:rPr lang="en-US" dirty="0" smtClean="0"/>
              <a:t>{0,1} uniformly at</a:t>
            </a:r>
            <a:r>
              <a:rPr lang="el-GR" dirty="0" smtClean="0"/>
              <a:t> </a:t>
            </a:r>
            <a:r>
              <a:rPr lang="en-US" dirty="0" smtClean="0"/>
              <a:t>random.</a:t>
            </a:r>
          </a:p>
          <a:p>
            <a:r>
              <a:rPr lang="en-US" dirty="0" smtClean="0"/>
              <a:t>The adversary can then submit any number of selected plaintexts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l-GR" dirty="0"/>
              <a:t>∈</a:t>
            </a:r>
            <a:r>
              <a:rPr lang="en-US" dirty="0" smtClean="0"/>
              <a:t> N</a:t>
            </a:r>
            <a:r>
              <a:rPr lang="en-US" dirty="0" smtClean="0"/>
              <a:t>, |R| </a:t>
            </a:r>
            <a:r>
              <a:rPr lang="en-US" dirty="0" smtClean="0"/>
              <a:t>≥ </a:t>
            </a:r>
            <a:r>
              <a:rPr lang="en-US" dirty="0" smtClean="0"/>
              <a:t>0, and the challenger sends the </a:t>
            </a:r>
            <a:r>
              <a:rPr lang="en-US" dirty="0" err="1" smtClean="0"/>
              <a:t>ciphertext</a:t>
            </a:r>
            <a:r>
              <a:rPr lang="en-US" dirty="0" smtClean="0"/>
              <a:t> 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= E(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r>
              <a:rPr lang="en-US" dirty="0" smtClean="0"/>
              <a:t>, M</a:t>
            </a:r>
            <a:r>
              <a:rPr lang="en-US" baseline="-25000" dirty="0" smtClean="0"/>
              <a:t>b</a:t>
            </a:r>
            <a:r>
              <a:rPr lang="en-US" dirty="0" smtClean="0"/>
              <a:t>||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) back to the adversary.</a:t>
            </a:r>
          </a:p>
          <a:p>
            <a:r>
              <a:rPr lang="en-US" dirty="0" smtClean="0"/>
              <a:t>The adversary is free to perform any number of additional computations or encryptions, before finally guessing the value of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IND-PCPA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(PCPA game)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 cryptosystem is indistinguishable under partially chosen plaintext attack, if every probabilistic polynomial time adversary has only a negligible advantage on finding b over random guessing.</a:t>
            </a:r>
          </a:p>
        </p:txBody>
      </p:sp>
    </p:spTree>
    <p:extLst>
      <p:ext uri="{BB962C8B-B14F-4D97-AF65-F5344CB8AC3E}">
        <p14:creationId xmlns:p14="http://schemas.microsoft.com/office/powerpoint/2010/main" val="24632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IND-PCPA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IND-PCPA vs IND-CPA:</a:t>
            </a:r>
          </a:p>
          <a:p>
            <a:pPr lvl="1"/>
            <a:r>
              <a:rPr lang="en-US" dirty="0" smtClean="0"/>
              <a:t>The adversary submits the empty string as chosen plaintext.</a:t>
            </a:r>
          </a:p>
          <a:p>
            <a:pPr lvl="1"/>
            <a:r>
              <a:rPr lang="en-US" dirty="0" smtClean="0"/>
              <a:t>The challenger then sends </a:t>
            </a:r>
            <a:r>
              <a:rPr lang="en-US" dirty="0" smtClean="0"/>
              <a:t>back: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C </a:t>
            </a:r>
            <a:r>
              <a:rPr lang="en-US" dirty="0"/>
              <a:t>= E(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, M</a:t>
            </a:r>
            <a:r>
              <a:rPr lang="en-US" baseline="-25000" dirty="0"/>
              <a:t>b</a:t>
            </a:r>
            <a:r>
              <a:rPr lang="en-US" dirty="0" smtClean="0"/>
              <a:t>||””) = </a:t>
            </a:r>
            <a:r>
              <a:rPr lang="en-US" dirty="0"/>
              <a:t>E(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, </a:t>
            </a:r>
            <a:r>
              <a:rPr lang="en-US" dirty="0" smtClean="0"/>
              <a:t>M</a:t>
            </a:r>
            <a:r>
              <a:rPr lang="en-US" baseline="-25000" dirty="0" smtClean="0"/>
              <a:t>b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hich is the challenger response of the IND-CPA game.</a:t>
            </a:r>
          </a:p>
          <a:p>
            <a:pPr lvl="1"/>
            <a:r>
              <a:rPr lang="en-US" dirty="0" smtClean="0"/>
              <a:t>Intuitively, if the adversary can beat the game of IND-PCPA, he also has the ability to beat IND-CPA.</a:t>
            </a:r>
          </a:p>
        </p:txBody>
      </p:sp>
    </p:spTree>
    <p:extLst>
      <p:ext uri="{BB962C8B-B14F-4D97-AF65-F5344CB8AC3E}">
        <p14:creationId xmlns:p14="http://schemas.microsoft.com/office/powerpoint/2010/main" val="9723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IND-PCPA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PCPA scenario on compression-before-encryption protocol:</a:t>
            </a:r>
          </a:p>
          <a:p>
            <a:pPr lvl="1"/>
            <a:r>
              <a:rPr lang="en-US" dirty="0" smtClean="0"/>
              <a:t>A system creates:</a:t>
            </a:r>
          </a:p>
          <a:p>
            <a:pPr marL="914400" lvl="2" indent="0">
              <a:buNone/>
            </a:pPr>
            <a:r>
              <a:rPr lang="en-US" dirty="0" smtClean="0"/>
              <a:t>c = Encrypt(Compress(m))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where c is the </a:t>
            </a:r>
            <a:r>
              <a:rPr lang="en-US" dirty="0" err="1" smtClean="0"/>
              <a:t>ciphertext</a:t>
            </a:r>
            <a:r>
              <a:rPr lang="en-US" dirty="0" smtClean="0"/>
              <a:t> of the compressed m.</a:t>
            </a:r>
          </a:p>
          <a:p>
            <a:pPr lvl="1"/>
            <a:r>
              <a:rPr lang="en-US" dirty="0" smtClean="0"/>
              <a:t>The attacker issues a PCPA creating:</a:t>
            </a:r>
          </a:p>
          <a:p>
            <a:pPr marL="914400" lvl="2" indent="0">
              <a:buNone/>
            </a:pPr>
            <a:r>
              <a:rPr lang="en-US" dirty="0" smtClean="0"/>
              <a:t>m = n</a:t>
            </a:r>
            <a:r>
              <a:rPr lang="en-US" baseline="-25000" dirty="0" smtClean="0"/>
              <a:t>1</a:t>
            </a:r>
            <a:r>
              <a:rPr lang="en-US" dirty="0" smtClean="0"/>
              <a:t>||secret||n</a:t>
            </a:r>
            <a:r>
              <a:rPr lang="en-US" baseline="-25000" dirty="0" smtClean="0"/>
              <a:t>2</a:t>
            </a:r>
            <a:r>
              <a:rPr lang="en-US" dirty="0" smtClean="0"/>
              <a:t>||reflection||n</a:t>
            </a:r>
            <a:r>
              <a:rPr lang="en-US" baseline="-25000" dirty="0" smtClean="0"/>
              <a:t>3</a:t>
            </a:r>
            <a:endParaRPr lang="en-US" dirty="0"/>
          </a:p>
          <a:p>
            <a:pPr lvl="1"/>
            <a:r>
              <a:rPr lang="en-US" dirty="0" smtClean="0"/>
              <a:t>where 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,n</a:t>
            </a:r>
            <a:r>
              <a:rPr lang="en-US" baseline="-25000" dirty="0" smtClean="0"/>
              <a:t>3 </a:t>
            </a:r>
            <a:r>
              <a:rPr lang="en-US" dirty="0" smtClean="0"/>
              <a:t>are random </a:t>
            </a:r>
            <a:r>
              <a:rPr lang="en-US" dirty="0" err="1" smtClean="0"/>
              <a:t>nonces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chosen reflection is the same as the secret, a pattern emerges and the compression is better, possibly resulting in smaller </a:t>
            </a:r>
            <a:r>
              <a:rPr lang="en-US" dirty="0" err="1" smtClean="0"/>
              <a:t>ciphertext</a:t>
            </a:r>
            <a:r>
              <a:rPr lang="en-US" dirty="0" smtClean="0"/>
              <a:t>, compared to the one of a wrong reflection.</a:t>
            </a:r>
            <a:endParaRPr lang="en-US" dirty="0"/>
          </a:p>
          <a:p>
            <a:pPr marL="971550" lvl="1" indent="-457200"/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95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IND-PCPA</a:t>
            </a:r>
            <a:br>
              <a:rPr lang="en-US" dirty="0" smtClean="0"/>
            </a:br>
            <a:r>
              <a:rPr lang="en-US" sz="3600" dirty="0" smtClean="0"/>
              <a:t>(PCPA exploits)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CRIME:</a:t>
            </a:r>
          </a:p>
          <a:p>
            <a:pPr lvl="1"/>
            <a:r>
              <a:rPr lang="en-US" dirty="0" smtClean="0"/>
              <a:t>[</a:t>
            </a:r>
            <a:r>
              <a:rPr lang="en-US" dirty="0" smtClean="0"/>
              <a:t>Rizzo, Duong ‘12] </a:t>
            </a:r>
          </a:p>
          <a:p>
            <a:pPr lvl="1"/>
            <a:r>
              <a:rPr lang="en-US" dirty="0" smtClean="0"/>
              <a:t>CRIME attacked TLS header compression in </a:t>
            </a:r>
            <a:r>
              <a:rPr lang="en-US" dirty="0" smtClean="0"/>
              <a:t>HTTPS.</a:t>
            </a:r>
            <a:endParaRPr lang="en-US" dirty="0" smtClean="0"/>
          </a:p>
          <a:p>
            <a:pPr lvl="1"/>
            <a:r>
              <a:rPr lang="en-US" dirty="0" smtClean="0"/>
              <a:t>TLS header compression is now </a:t>
            </a:r>
            <a:r>
              <a:rPr lang="en-US" dirty="0" smtClean="0"/>
              <a:t>disabled.</a:t>
            </a:r>
            <a:endParaRPr lang="en-US" dirty="0" smtClean="0"/>
          </a:p>
          <a:p>
            <a:pPr lvl="1"/>
            <a:r>
              <a:rPr lang="en-US" dirty="0" smtClean="0"/>
              <a:t>CRIME is no longer </a:t>
            </a:r>
            <a:r>
              <a:rPr lang="en-US" dirty="0" smtClean="0"/>
              <a:t>possible.</a:t>
            </a:r>
            <a:endParaRPr lang="en-US" dirty="0" smtClean="0"/>
          </a:p>
          <a:p>
            <a:pPr lvl="1"/>
            <a:r>
              <a:rPr lang="en-US" dirty="0" smtClean="0"/>
              <a:t>CRIME set the foundation for compression/encryption </a:t>
            </a:r>
            <a:r>
              <a:rPr lang="en-US" dirty="0" smtClean="0"/>
              <a:t>attacks.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4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IND-PCPA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(PCPA exploits)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BREACH:</a:t>
            </a:r>
          </a:p>
          <a:p>
            <a:pPr lvl="1"/>
            <a:r>
              <a:rPr lang="en-US" dirty="0" smtClean="0"/>
              <a:t>[</a:t>
            </a:r>
            <a:r>
              <a:rPr lang="en-US" dirty="0" smtClean="0"/>
              <a:t>Prado, Harris, Gluck ‘13]</a:t>
            </a:r>
          </a:p>
          <a:p>
            <a:pPr lvl="1"/>
            <a:r>
              <a:rPr lang="en-US" dirty="0" smtClean="0"/>
              <a:t>BREACH was based on </a:t>
            </a:r>
            <a:r>
              <a:rPr lang="en-US" dirty="0" smtClean="0"/>
              <a:t>CRIME.</a:t>
            </a:r>
            <a:endParaRPr lang="en-US" dirty="0" smtClean="0"/>
          </a:p>
          <a:p>
            <a:pPr lvl="1"/>
            <a:r>
              <a:rPr lang="en-US" dirty="0" smtClean="0"/>
              <a:t>BREACH attacks HTTPS </a:t>
            </a:r>
            <a:r>
              <a:rPr lang="en-US" dirty="0" smtClean="0"/>
              <a:t>response.</a:t>
            </a:r>
            <a:endParaRPr lang="en-US" dirty="0" smtClean="0"/>
          </a:p>
          <a:p>
            <a:pPr lvl="1"/>
            <a:r>
              <a:rPr lang="en-US" dirty="0" smtClean="0"/>
              <a:t>Original BREACH attack had specific assumptions:</a:t>
            </a:r>
          </a:p>
          <a:p>
            <a:pPr lvl="2"/>
            <a:r>
              <a:rPr lang="en-US" dirty="0" smtClean="0"/>
              <a:t>Against stream </a:t>
            </a:r>
            <a:r>
              <a:rPr lang="en-US" dirty="0" smtClean="0"/>
              <a:t>ciphers.</a:t>
            </a:r>
            <a:endParaRPr lang="en-US" dirty="0" smtClean="0"/>
          </a:p>
          <a:p>
            <a:pPr lvl="2"/>
            <a:r>
              <a:rPr lang="en-US" dirty="0" smtClean="0"/>
              <a:t>No noise in </a:t>
            </a:r>
            <a:r>
              <a:rPr lang="en-US" dirty="0" smtClean="0"/>
              <a:t>response.</a:t>
            </a:r>
            <a:endParaRPr lang="en-US" dirty="0" smtClean="0"/>
          </a:p>
          <a:p>
            <a:pPr lvl="2"/>
            <a:r>
              <a:rPr lang="en-US" dirty="0" smtClean="0"/>
              <a:t>Secret has known prefix, bootstrapping is </a:t>
            </a:r>
            <a:r>
              <a:rPr lang="en-US" dirty="0" smtClean="0"/>
              <a:t>trivial.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model</a:t>
            </a:r>
            <a:br>
              <a:rPr lang="en-US" dirty="0" smtClean="0"/>
            </a:br>
            <a:r>
              <a:rPr lang="en-US" sz="3600" dirty="0" smtClean="0"/>
              <a:t>(Assumptions)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The attacker has gained control of the victim’s network and can view the victim’s encrypted traffic, which can be accomplished by </a:t>
            </a:r>
            <a:r>
              <a:rPr lang="en-US" dirty="0" err="1" smtClean="0"/>
              <a:t>MitM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attack script issues requests toward the chosen endpoint from the victim’s browser, i.e. via XSS.</a:t>
            </a:r>
          </a:p>
          <a:p>
            <a:pPr lvl="1"/>
            <a:r>
              <a:rPr lang="en-US" dirty="0" smtClean="0"/>
              <a:t>Each request contains a chosen stream of data, which is reflected in the response body, along with the secret.</a:t>
            </a:r>
          </a:p>
          <a:p>
            <a:pPr lvl="1"/>
            <a:r>
              <a:rPr lang="en-US" dirty="0" smtClean="0"/>
              <a:t>Compression is applied on both the secret and the reflection.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background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gzip</a:t>
            </a:r>
            <a:r>
              <a:rPr lang="en-US" sz="3600" dirty="0" smtClean="0"/>
              <a:t>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1600200"/>
            <a:ext cx="8229600" cy="4525963"/>
          </a:xfrm>
        </p:spPr>
        <p:txBody>
          <a:bodyPr/>
          <a:lstStyle/>
          <a:p>
            <a:r>
              <a:rPr lang="en-US" b="1" dirty="0" err="1"/>
              <a:t>g</a:t>
            </a:r>
            <a:r>
              <a:rPr lang="en-US" b="1" dirty="0" err="1" smtClean="0"/>
              <a:t>zip</a:t>
            </a:r>
            <a:r>
              <a:rPr lang="en-US" dirty="0" smtClean="0"/>
              <a:t>: The most used encryption software in the Internet.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Implements the DEFLATE algorithm: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DEFLATE(m) = Huffman(LZ77(m))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418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model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MitM</a:t>
            </a:r>
            <a:r>
              <a:rPr lang="en-US" dirty="0" smtClean="0"/>
              <a:t> implementation: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add a rule in the hosts file of the lab machine, in order for all traffic toward an endpoint to be redirected to the localhost.</a:t>
            </a:r>
          </a:p>
          <a:p>
            <a:pPr lvl="1"/>
            <a:r>
              <a:rPr lang="en-US" dirty="0" smtClean="0"/>
              <a:t>We implemented a Python </a:t>
            </a:r>
            <a:r>
              <a:rPr lang="en-US" dirty="0" err="1" smtClean="0"/>
              <a:t>MitM</a:t>
            </a:r>
            <a:r>
              <a:rPr lang="en-US" dirty="0" smtClean="0"/>
              <a:t> proxy, that opens TCP sockets on both the lab machine and the endpoint and forwards traffic on both ends, while parsing the header and (encrypted) body TLS record.</a:t>
            </a:r>
          </a:p>
          <a:p>
            <a:pPr lvl="1"/>
            <a:r>
              <a:rPr lang="en-US" dirty="0" smtClean="0"/>
              <a:t>We also implemented a defragmentation mechanism, in order to parse records that span over multiple TCP packets.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510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model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BREACH script implementation:</a:t>
            </a:r>
          </a:p>
          <a:p>
            <a:pPr lvl="1"/>
            <a:r>
              <a:rPr lang="en-US" dirty="0" smtClean="0"/>
              <a:t>The user inputs a known prefix for the secret, needed to bootstrap the attack, and the alphabet that the characters of the secret belong.</a:t>
            </a:r>
          </a:p>
          <a:p>
            <a:pPr lvl="1"/>
            <a:r>
              <a:rPr lang="en-US" dirty="0" smtClean="0"/>
              <a:t>An attack vector is created, with each item corresponding to a fragment of the alphabet, where the sum of the fragment makes up the whole alphabet.</a:t>
            </a:r>
          </a:p>
          <a:p>
            <a:pPr lvl="1"/>
            <a:r>
              <a:rPr lang="en-US" dirty="0" smtClean="0"/>
              <a:t>A request is issued for each item of the vector every 4 seconds, resuming from the beginning when the end of the vector is reached.</a:t>
            </a:r>
          </a:p>
          <a:p>
            <a:pPr lvl="1"/>
            <a:r>
              <a:rPr lang="en-US" dirty="0" smtClean="0"/>
              <a:t>The requests are made in the form of &lt;</a:t>
            </a:r>
            <a:r>
              <a:rPr lang="en-US" dirty="0" err="1" smtClean="0"/>
              <a:t>img</a:t>
            </a:r>
            <a:r>
              <a:rPr lang="en-US" dirty="0" smtClean="0"/>
              <a:t>&gt; tags, injected in the HTML body of a controlled website.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8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model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persistence:</a:t>
            </a:r>
          </a:p>
          <a:p>
            <a:pPr lvl="1"/>
            <a:r>
              <a:rPr lang="en-US" dirty="0" smtClean="0"/>
              <a:t>We propose a command-and-control mechanism that allows the execution of the attack without the need of a contaminated website, that the victim would visit.</a:t>
            </a:r>
          </a:p>
          <a:p>
            <a:pPr lvl="1"/>
            <a:r>
              <a:rPr lang="en-US" dirty="0" smtClean="0"/>
              <a:t>The victim needs to browse the HTTP web.</a:t>
            </a:r>
          </a:p>
          <a:p>
            <a:pPr lvl="1"/>
            <a:r>
              <a:rPr lang="en-US" dirty="0" smtClean="0"/>
              <a:t>The attacker that controls the victim’s traffic would inject the attack script in the response from a regular HTTP website.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862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model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l-GR" dirty="0"/>
          </a:p>
        </p:txBody>
      </p:sp>
      <p:pic>
        <p:nvPicPr>
          <p:cNvPr id="4" name="Picture 3" descr="Screen Shot 2015-05-09 at 7.4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04" y="1307225"/>
            <a:ext cx="6014620" cy="5289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86" y="2182719"/>
            <a:ext cx="662549" cy="6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model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Vulnerable endpoints:</a:t>
            </a:r>
          </a:p>
          <a:p>
            <a:pPr lvl="1"/>
            <a:r>
              <a:rPr lang="en-US" dirty="0" smtClean="0"/>
              <a:t>Facebook Chat messages</a:t>
            </a:r>
          </a:p>
          <a:p>
            <a:pPr lvl="1"/>
            <a:r>
              <a:rPr lang="en-US" dirty="0" smtClean="0"/>
              <a:t>Gmail Authentication token</a:t>
            </a:r>
          </a:p>
          <a:p>
            <a:pPr lvl="1"/>
            <a:r>
              <a:rPr lang="en-US" dirty="0" smtClean="0"/>
              <a:t>Gmail private emails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55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model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(Facebook Chat messages)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Facebook Chat messages:</a:t>
            </a:r>
          </a:p>
          <a:p>
            <a:pPr lvl="1"/>
            <a:r>
              <a:rPr lang="en-US" dirty="0" smtClean="0"/>
              <a:t>Facebook provides a lightweight mobile version, Facebook Touch.</a:t>
            </a:r>
          </a:p>
          <a:p>
            <a:pPr lvl="1"/>
            <a:r>
              <a:rPr lang="en-US" dirty="0" smtClean="0"/>
              <a:t>It also allows a search functionality via URL, in the form:</a:t>
            </a:r>
          </a:p>
          <a:p>
            <a:pPr marL="1371600" lvl="3" indent="0">
              <a:buNone/>
            </a:pPr>
            <a:r>
              <a:rPr lang="en-US" dirty="0" smtClean="0">
                <a:hlinkClick r:id="rId2"/>
              </a:rPr>
              <a:t>https://touch.facebook.com/messages?q=&lt;search_string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The search string is reflected in the body of the response.</a:t>
            </a:r>
          </a:p>
          <a:p>
            <a:pPr lvl="1"/>
            <a:r>
              <a:rPr lang="en-US" dirty="0" smtClean="0"/>
              <a:t>Also, regardless of the search results, the last message of the 5 most recent conversations is also included in the body.</a:t>
            </a:r>
          </a:p>
        </p:txBody>
      </p:sp>
    </p:spTree>
    <p:extLst>
      <p:ext uri="{BB962C8B-B14F-4D97-AF65-F5344CB8AC3E}">
        <p14:creationId xmlns:p14="http://schemas.microsoft.com/office/powerpoint/2010/main" val="29464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model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(Facebook Chat messages)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</p:txBody>
      </p:sp>
      <p:pic>
        <p:nvPicPr>
          <p:cNvPr id="4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7" y="1760131"/>
            <a:ext cx="8984143" cy="45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model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(Gmail Authentication token)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Gmail Authentication token:</a:t>
            </a:r>
          </a:p>
          <a:p>
            <a:pPr lvl="1"/>
            <a:r>
              <a:rPr lang="en-US" dirty="0" smtClean="0"/>
              <a:t>Gmail provides a plain HTML version for faster browsing, which enables a search functionality as:</a:t>
            </a:r>
          </a:p>
          <a:p>
            <a:pPr marL="1371600" lvl="3" indent="0">
              <a:buNone/>
            </a:pPr>
            <a:r>
              <a:rPr lang="en-US" dirty="0" smtClean="0">
                <a:hlinkClick r:id="rId2"/>
              </a:rPr>
              <a:t>https://mail.google.com/mail/u/0/x/?s=q&amp;q=&lt;search_string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Each request should contain a valid, random-generated string between the </a:t>
            </a:r>
            <a:r>
              <a:rPr lang="en-US" i="1" dirty="0" smtClean="0"/>
              <a:t>0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dirty="0" smtClean="0"/>
              <a:t> parameter of the URL.</a:t>
            </a:r>
          </a:p>
          <a:p>
            <a:pPr lvl="1"/>
            <a:r>
              <a:rPr lang="en-US" dirty="0" smtClean="0"/>
              <a:t>If no string is included, a redirection to a URL that contains such a string is applied, returning an empty result page, stating the action as incomplete.</a:t>
            </a:r>
          </a:p>
          <a:p>
            <a:pPr lvl="1"/>
            <a:r>
              <a:rPr lang="en-US" dirty="0" smtClean="0"/>
              <a:t>However, the HTML body contains both the search string and the authentication token for the account.</a:t>
            </a:r>
          </a:p>
          <a:p>
            <a:pPr lvl="1"/>
            <a:r>
              <a:rPr lang="en-US" dirty="0" smtClean="0"/>
              <a:t>Different tokens of different accounts demonstrate a fixed prefix: “AF6bup”.</a:t>
            </a:r>
          </a:p>
        </p:txBody>
      </p:sp>
    </p:spTree>
    <p:extLst>
      <p:ext uri="{BB962C8B-B14F-4D97-AF65-F5344CB8AC3E}">
        <p14:creationId xmlns:p14="http://schemas.microsoft.com/office/powerpoint/2010/main" val="12528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model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(Gmail Authentication token)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14" y="1417638"/>
            <a:ext cx="6828571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model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(Gmail private emails)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Gmail private emails:</a:t>
            </a:r>
          </a:p>
          <a:p>
            <a:pPr lvl="1"/>
            <a:r>
              <a:rPr lang="en-US" dirty="0" smtClean="0"/>
              <a:t>The attacker issues a search request through a URL like:</a:t>
            </a:r>
          </a:p>
          <a:p>
            <a:pPr marL="1371600" lvl="3" indent="0">
              <a:buNone/>
            </a:pPr>
            <a:r>
              <a:rPr lang="en-US" dirty="0" smtClean="0">
                <a:hlinkClick r:id="rId2"/>
              </a:rPr>
              <a:t>https://mail.google.com/mail/u/0#search/&lt;search_string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The response body does not include the search string, however, it contains both the Subject and a fragment of the body of the latest inbox mails.</a:t>
            </a:r>
          </a:p>
          <a:p>
            <a:pPr lvl="1"/>
            <a:r>
              <a:rPr lang="en-US" dirty="0" smtClean="0"/>
              <a:t>The attacker could send multiple mails to the victim, that would be included in the response, along with other private mails.</a:t>
            </a:r>
          </a:p>
        </p:txBody>
      </p:sp>
    </p:spTree>
    <p:extLst>
      <p:ext uri="{BB962C8B-B14F-4D97-AF65-F5344CB8AC3E}">
        <p14:creationId xmlns:p14="http://schemas.microsoft.com/office/powerpoint/2010/main" val="25308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sz="3600" dirty="0" smtClean="0"/>
              <a:t>(LZ77)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LZ77</a:t>
            </a:r>
            <a:r>
              <a:rPr lang="en-US" dirty="0" smtClean="0"/>
              <a:t>: Lossless data compression algorithm, published in 1977 by A. Lempel and J. </a:t>
            </a:r>
            <a:r>
              <a:rPr lang="en-US" dirty="0" err="1" smtClean="0"/>
              <a:t>Ziv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repeated portions of data.</a:t>
            </a:r>
          </a:p>
          <a:p>
            <a:pPr lvl="1"/>
            <a:r>
              <a:rPr lang="en-US" dirty="0" smtClean="0"/>
              <a:t>Replace them with references as [length, offset].</a:t>
            </a:r>
          </a:p>
          <a:p>
            <a:pPr lvl="1"/>
            <a:r>
              <a:rPr lang="en-US" dirty="0" smtClean="0"/>
              <a:t>Minimum length = 3.</a:t>
            </a:r>
          </a:p>
          <a:p>
            <a:pPr lvl="1"/>
            <a:r>
              <a:rPr lang="en-US" dirty="0" smtClean="0"/>
              <a:t>Maximum offset = 32Kb.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044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model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31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Validation of secret-reflection compression:</a:t>
            </a:r>
          </a:p>
          <a:p>
            <a:pPr lvl="1"/>
            <a:r>
              <a:rPr lang="en-US" dirty="0" smtClean="0"/>
              <a:t>We use mitmproxy</a:t>
            </a:r>
            <a:r>
              <a:rPr lang="en-US" baseline="30000" dirty="0"/>
              <a:t>1</a:t>
            </a:r>
            <a:r>
              <a:rPr lang="en-US" dirty="0" smtClean="0"/>
              <a:t>, to extract the compressed body of a response that was obtained with the attack.</a:t>
            </a:r>
          </a:p>
          <a:p>
            <a:pPr lvl="1"/>
            <a:r>
              <a:rPr lang="en-US" dirty="0" smtClean="0"/>
              <a:t>We use infgen</a:t>
            </a:r>
            <a:r>
              <a:rPr lang="en-US" baseline="30000" dirty="0" smtClean="0"/>
              <a:t>2</a:t>
            </a:r>
            <a:r>
              <a:rPr lang="en-US" dirty="0" smtClean="0"/>
              <a:t>, to disassemble the compressed body to the LZ77 compression of the initial data stream.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>
                <a:hlinkClick r:id="rId3"/>
              </a:rPr>
              <a:t>https://mitmproxy.org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>
                <a:hlinkClick r:id="rId4"/>
              </a:rPr>
              <a:t>http://www.zlib.net/infgen.c.gz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3327"/>
            <a:ext cx="9144000" cy="18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methods</a:t>
            </a:r>
            <a:br>
              <a:rPr lang="en-US" dirty="0" smtClean="0"/>
            </a:br>
            <a:r>
              <a:rPr lang="en-US" sz="3200" dirty="0" smtClean="0"/>
              <a:t>(Block ciphers)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 attacks assumed stream ciphers. e.g. original BREACH assumed RC4.</a:t>
            </a:r>
          </a:p>
          <a:p>
            <a:r>
              <a:rPr lang="en-US" dirty="0"/>
              <a:t>[Prado, Neal, Gluck] suggested block ciphers are vulnerable, but did not provide practical attack details.</a:t>
            </a:r>
          </a:p>
          <a:p>
            <a:r>
              <a:rPr lang="en-US" dirty="0"/>
              <a:t>In this work, we perform practical attacks against popular block ciphers:</a:t>
            </a:r>
          </a:p>
          <a:p>
            <a:pPr lvl="1"/>
            <a:r>
              <a:rPr lang="en-US" dirty="0"/>
              <a:t>We attack AES_128 used in Facebook, Gmail, Twitter, Wikipedia, YouTube, </a:t>
            </a:r>
            <a:r>
              <a:rPr lang="en-US" dirty="0" smtClean="0"/>
              <a:t>Amazon etc.</a:t>
            </a:r>
          </a:p>
          <a:p>
            <a:r>
              <a:rPr lang="en-US" dirty="0" smtClean="0"/>
              <a:t>We have found that the AES implementation in the NSS library displays certain 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methods</a:t>
            </a:r>
            <a:br>
              <a:rPr lang="en-US" dirty="0"/>
            </a:br>
            <a:r>
              <a:rPr lang="en-US" sz="3200" dirty="0"/>
              <a:t>(Block ciphers)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Facebook flow                                                                       Gmail flow</a:t>
            </a:r>
            <a:endParaRPr lang="el-GR" sz="20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7452"/>
            <a:ext cx="3810000" cy="2731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3" y="2017452"/>
            <a:ext cx="3583577" cy="27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methods</a:t>
            </a:r>
            <a:br>
              <a:rPr lang="en-US" dirty="0"/>
            </a:br>
            <a:r>
              <a:rPr lang="en-US" sz="3200" dirty="0"/>
              <a:t>(Block ciphers)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Old browser flow                                   Newer browser flow</a:t>
            </a:r>
            <a:endParaRPr lang="el-G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966" y="1448855"/>
            <a:ext cx="2029097" cy="3994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81" y="1416529"/>
            <a:ext cx="1999913" cy="402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methods</a:t>
            </a:r>
            <a:br>
              <a:rPr lang="en-US" dirty="0" smtClean="0"/>
            </a:br>
            <a:r>
              <a:rPr lang="en-US" sz="3200" dirty="0" smtClean="0"/>
              <a:t>(Block ciphers)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issue a large amount of requests for each item of the attack vector.</a:t>
            </a:r>
          </a:p>
          <a:p>
            <a:r>
              <a:rPr lang="en-US" dirty="0" smtClean="0"/>
              <a:t>We calculate the mean response length for each item.</a:t>
            </a:r>
          </a:p>
          <a:p>
            <a:r>
              <a:rPr lang="en-US" dirty="0" smtClean="0"/>
              <a:t>The correct guess should converge to smaller mean response length, compared to the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methods</a:t>
            </a:r>
            <a:br>
              <a:rPr lang="en-US" dirty="0"/>
            </a:br>
            <a:r>
              <a:rPr lang="en-US" sz="3200" dirty="0" smtClean="0"/>
              <a:t>(Huffman fixed-point)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Huffman tables may be tampered, when different requests are issued.</a:t>
            </a:r>
          </a:p>
          <a:p>
            <a:r>
              <a:rPr lang="en-US" dirty="0" smtClean="0"/>
              <a:t>We describe a methodology to bypass this Huffman-induced noise:</a:t>
            </a:r>
          </a:p>
          <a:p>
            <a:pPr lvl="1"/>
            <a:r>
              <a:rPr lang="en-US" dirty="0" smtClean="0"/>
              <a:t>An alphabet pool is created, containing every item in the alphabet of the secret.</a:t>
            </a:r>
          </a:p>
          <a:p>
            <a:pPr lvl="1"/>
            <a:r>
              <a:rPr lang="en-US" dirty="0" smtClean="0"/>
              <a:t>In each request, the part of the alphabet that is not being tested is appended in the beginning.</a:t>
            </a:r>
          </a:p>
          <a:p>
            <a:pPr lvl="1"/>
            <a:r>
              <a:rPr lang="en-US" dirty="0" smtClean="0"/>
              <a:t>Each request presents same letter frequency, although the text is rearranged.</a:t>
            </a:r>
            <a:endParaRPr lang="en-US" dirty="0"/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041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methods</a:t>
            </a:r>
            <a:br>
              <a:rPr lang="en-US" dirty="0"/>
            </a:br>
            <a:r>
              <a:rPr lang="en-US" sz="3200" dirty="0" smtClean="0"/>
              <a:t>(Huffman fixed-point)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?q=rynmkwi_1_2_3_4_5_6_7_8_9_Credit Card: 0znq</a:t>
            </a:r>
          </a:p>
          <a:p>
            <a:pPr marL="0" indent="0" algn="ctr">
              <a:buNone/>
            </a:pPr>
            <a:r>
              <a:rPr lang="en-US" dirty="0"/>
              <a:t>?q=rynmkwi_0_2_3_4_5_6_7_8_9_Credit Card: 1znq</a:t>
            </a:r>
          </a:p>
          <a:p>
            <a:pPr marL="0" indent="0" algn="ctr">
              <a:buNone/>
            </a:pPr>
            <a:r>
              <a:rPr lang="en-US" dirty="0"/>
              <a:t>?q=rynmkwi_0_1_3_4_5_6_7_8_9_Credit Card: 2znq</a:t>
            </a:r>
          </a:p>
          <a:p>
            <a:pPr marL="0" indent="0" algn="ctr">
              <a:buNone/>
            </a:pPr>
            <a:r>
              <a:rPr lang="en-US" dirty="0"/>
              <a:t>?q=rynmkwi_0_1_2_4_5_6_7_8_9_Credit Card: 3znq</a:t>
            </a:r>
          </a:p>
          <a:p>
            <a:pPr marL="0" indent="0" algn="ctr">
              <a:buNone/>
            </a:pPr>
            <a:r>
              <a:rPr lang="en-US" dirty="0"/>
              <a:t>?q=rynmkwi_0_1_2_3_5_6_7_8_9_Credit Card: 4znq</a:t>
            </a:r>
          </a:p>
          <a:p>
            <a:pPr marL="0" indent="0" algn="ctr">
              <a:buNone/>
            </a:pPr>
            <a:r>
              <a:rPr lang="en-US" dirty="0"/>
              <a:t>?q=rynmkwi_0_1_2_3_4_6_7_8_9_Credit Card: 5znq</a:t>
            </a:r>
          </a:p>
          <a:p>
            <a:pPr marL="0" indent="0" algn="ctr">
              <a:buNone/>
            </a:pPr>
            <a:r>
              <a:rPr lang="en-US" dirty="0"/>
              <a:t>?q=rynmkwi_0_1_2_3_4_5_7_8_9_Credit Card: 6znq</a:t>
            </a:r>
          </a:p>
          <a:p>
            <a:pPr marL="0" indent="0" algn="ctr">
              <a:buNone/>
            </a:pPr>
            <a:r>
              <a:rPr lang="en-US" dirty="0"/>
              <a:t>?q=rynmkwi_0_1_2_3_4_5_6_8_9_Credit Card: 7znq</a:t>
            </a:r>
          </a:p>
          <a:p>
            <a:pPr marL="0" indent="0" algn="ctr">
              <a:buNone/>
            </a:pPr>
            <a:r>
              <a:rPr lang="en-US" dirty="0"/>
              <a:t>?q=rynmkwi_0_1_2_3_4_5_6_7_9_Credit Card: 8znq</a:t>
            </a:r>
          </a:p>
          <a:p>
            <a:pPr marL="0" indent="0" algn="ctr">
              <a:buNone/>
            </a:pPr>
            <a:r>
              <a:rPr lang="en-US" dirty="0"/>
              <a:t>?q=rynmkwi_0_1_2_3_4_5_6_7_8_Credit Card: 9znq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methods</a:t>
            </a:r>
            <a:br>
              <a:rPr lang="en-US" dirty="0"/>
            </a:br>
            <a:r>
              <a:rPr lang="en-US" sz="3200" dirty="0" smtClean="0"/>
              <a:t>(Hill-climbing parallelization)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alphabet partitioning follows a divide-and-conquer scheme.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dirty="0" smtClean="0"/>
              <a:t>The attack vector on digits could be as follows:</a:t>
            </a:r>
          </a:p>
          <a:p>
            <a:pPr marL="914400" lvl="2" indent="0" algn="ctr">
              <a:buNone/>
            </a:pPr>
            <a:r>
              <a:rPr lang="en-US" dirty="0" smtClean="0"/>
              <a:t>[“0 2 4 6 8”, “1 3 5 7 9”]</a:t>
            </a:r>
          </a:p>
          <a:p>
            <a:pPr lvl="1"/>
            <a:r>
              <a:rPr lang="en-US" dirty="0" smtClean="0"/>
              <a:t>The correct digit will be compressed with the secret, so the vector item that contains it will present better behavior.</a:t>
            </a:r>
          </a:p>
          <a:p>
            <a:pPr lvl="1"/>
            <a:r>
              <a:rPr lang="en-US" dirty="0" smtClean="0"/>
              <a:t>Each stage of the attack outputs a chosen half of the tested alphabet fragment, until the chosen half contains only one digit, which is the correct one.</a:t>
            </a:r>
          </a:p>
          <a:p>
            <a:r>
              <a:rPr lang="en-US" dirty="0" smtClean="0"/>
              <a:t>This method could reduce the time of the attack from O(|S|) to O(</a:t>
            </a:r>
            <a:r>
              <a:rPr lang="en-US" dirty="0" err="1" smtClean="0"/>
              <a:t>log|S</a:t>
            </a:r>
            <a:r>
              <a:rPr lang="en-US" dirty="0" smtClean="0"/>
              <a:t>|).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methods</a:t>
            </a:r>
            <a:br>
              <a:rPr lang="en-US" dirty="0"/>
            </a:br>
            <a:r>
              <a:rPr lang="en-US" sz="3200" dirty="0" smtClean="0"/>
              <a:t>(Cross-domain parallelization)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websites use subdomains for specific applications, such as mobile versions.</a:t>
            </a:r>
          </a:p>
          <a:p>
            <a:r>
              <a:rPr lang="en-US" dirty="0" smtClean="0"/>
              <a:t>Cookies from the parent domain are available to the subdomains.</a:t>
            </a:r>
          </a:p>
          <a:p>
            <a:r>
              <a:rPr lang="en-US" dirty="0" smtClean="0"/>
              <a:t>If the subdomains handle similar data, containing the chosen secret, the attack could be issued against them.</a:t>
            </a:r>
          </a:p>
          <a:p>
            <a:r>
              <a:rPr lang="en-US" dirty="0" smtClean="0"/>
              <a:t>The parallelization could effectively increase the attack efficiency up to </a:t>
            </a:r>
            <a:r>
              <a:rPr lang="en-US" i="1" dirty="0" err="1" smtClean="0"/>
              <a:t>N</a:t>
            </a:r>
            <a:r>
              <a:rPr lang="en-US" dirty="0" err="1" smtClean="0"/>
              <a:t>x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is the number of different subdomains.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methods</a:t>
            </a:r>
            <a:br>
              <a:rPr lang="en-US" dirty="0"/>
            </a:br>
            <a:r>
              <a:rPr lang="en-US" sz="3200" dirty="0" smtClean="0"/>
              <a:t>(Point-system meta-predictor)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683"/>
            <a:ext cx="8229600" cy="292825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Experiments revealed that the correct guess does not always result in minimum mean response length.</a:t>
            </a:r>
          </a:p>
          <a:p>
            <a:r>
              <a:rPr lang="en-US" dirty="0" smtClean="0"/>
              <a:t>However, the correct item is more probable to be among the </a:t>
            </a:r>
            <a:r>
              <a:rPr lang="en-US" i="1" dirty="0" smtClean="0"/>
              <a:t>best</a:t>
            </a:r>
            <a:r>
              <a:rPr lang="en-US" dirty="0" smtClean="0"/>
              <a:t> ones over time, compared to the others, that may demonstrate only a spike in performance for a certain period.</a:t>
            </a:r>
          </a:p>
          <a:p>
            <a:r>
              <a:rPr lang="en-US" dirty="0" smtClean="0"/>
              <a:t>For that reason we introduce a point-system that evaluates the performance of each item compared to the others.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292870"/>
              </p:ext>
            </p:extLst>
          </p:nvPr>
        </p:nvGraphicFramePr>
        <p:xfrm>
          <a:off x="3622764" y="4395652"/>
          <a:ext cx="18984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36"/>
                <a:gridCol w="949236"/>
              </a:tblGrid>
              <a:tr h="27040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lgGrid">
                      <a:fgClr>
                        <a:schemeClr val="bg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2: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040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3:</a:t>
                      </a:r>
                      <a:r>
                        <a:rPr lang="en-US" dirty="0" smtClean="0"/>
                        <a:t> 12</a:t>
                      </a:r>
                      <a:endParaRPr lang="el-G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4:</a:t>
                      </a:r>
                      <a:r>
                        <a:rPr lang="en-US" dirty="0" smtClean="0"/>
                        <a:t> 10</a:t>
                      </a:r>
                    </a:p>
                  </a:txBody>
                  <a:tcPr>
                    <a:noFill/>
                  </a:tcPr>
                </a:tc>
              </a:tr>
              <a:tr h="27040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5: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baseline="0" dirty="0" smtClean="0"/>
                        <a:t>8</a:t>
                      </a:r>
                      <a:endParaRPr lang="el-G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6: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baseline="0" dirty="0" smtClean="0"/>
                        <a:t>6</a:t>
                      </a:r>
                      <a:endParaRPr lang="el-GR" b="1" dirty="0"/>
                    </a:p>
                  </a:txBody>
                  <a:tcPr>
                    <a:noFill/>
                  </a:tcPr>
                </a:tc>
              </a:tr>
              <a:tr h="27040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7: </a:t>
                      </a:r>
                      <a:r>
                        <a:rPr lang="en-US" b="0" dirty="0" smtClean="0"/>
                        <a:t>4</a:t>
                      </a:r>
                      <a:endParaRPr lang="el-G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8: </a:t>
                      </a:r>
                      <a:r>
                        <a:rPr lang="en-US" b="0" dirty="0" smtClean="0"/>
                        <a:t>3</a:t>
                      </a:r>
                      <a:endParaRPr lang="el-GR" b="1" dirty="0"/>
                    </a:p>
                  </a:txBody>
                  <a:tcPr>
                    <a:noFill/>
                  </a:tcPr>
                </a:tc>
              </a:tr>
              <a:tr h="27040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9: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baseline="0" dirty="0" smtClean="0"/>
                        <a:t>2</a:t>
                      </a:r>
                      <a:endParaRPr lang="el-GR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10: </a:t>
                      </a:r>
                      <a:r>
                        <a:rPr lang="en-US" b="0" dirty="0" smtClean="0"/>
                        <a:t>1</a:t>
                      </a:r>
                      <a:endParaRPr lang="el-GR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background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(LZ77)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LZ77 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Hello, world! I love you.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Hello, world! I hate you.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Hello, world! Hello world! Hello world!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Hello, world! I love you.</a:t>
            </a:r>
          </a:p>
          <a:p>
            <a:pPr marL="0" indent="0">
              <a:buNone/>
            </a:pPr>
            <a:r>
              <a:rPr lang="en-US" dirty="0"/>
              <a:t>   (</a:t>
            </a:r>
            <a:r>
              <a:rPr lang="en-US" b="1" dirty="0">
                <a:solidFill>
                  <a:srgbClr val="008000"/>
                </a:solidFill>
              </a:rPr>
              <a:t>26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16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000000"/>
                </a:solidFill>
              </a:rPr>
              <a:t>  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hate 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21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   (</a:t>
            </a:r>
            <a:r>
              <a:rPr lang="en-US" b="1" dirty="0">
                <a:solidFill>
                  <a:srgbClr val="008000"/>
                </a:solidFill>
              </a:rPr>
              <a:t>26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14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14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28</a:t>
            </a:r>
            <a:r>
              <a:rPr lang="en-US" dirty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l-G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0639" y="4517522"/>
            <a:ext cx="245975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 rot="16200000" flipV="1">
            <a:off x="554862" y="4643399"/>
            <a:ext cx="343257" cy="251692"/>
          </a:xfrm>
          <a:prstGeom prst="bentConnector3">
            <a:avLst>
              <a:gd name="adj1" fmla="val 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4831" y="4517522"/>
            <a:ext cx="877265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6200000" flipV="1">
            <a:off x="3769504" y="4540214"/>
            <a:ext cx="251720" cy="206340"/>
          </a:xfrm>
          <a:prstGeom prst="bentConnector3">
            <a:avLst>
              <a:gd name="adj1" fmla="val 9091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V="1">
            <a:off x="901754" y="5276360"/>
            <a:ext cx="343257" cy="251692"/>
          </a:xfrm>
          <a:prstGeom prst="bentConnector3">
            <a:avLst>
              <a:gd name="adj1" fmla="val 0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47536" y="5139041"/>
            <a:ext cx="1243364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1309965" y="5760099"/>
            <a:ext cx="152400" cy="99295"/>
          </a:xfrm>
          <a:prstGeom prst="bentConnector3">
            <a:avLst>
              <a:gd name="adj1" fmla="val -10062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682852" y="5733547"/>
            <a:ext cx="0" cy="15240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447255" y="5885947"/>
            <a:ext cx="1247038" cy="1144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36517" y="5733546"/>
            <a:ext cx="2353118" cy="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sz="3600" dirty="0" smtClean="0"/>
              <a:t>(Facebook Chat messages)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created a lab account, that has no friends, no user activity of any kind, except for a self-sent private messag</a:t>
            </a:r>
            <a:r>
              <a:rPr lang="en-US" dirty="0" smtClean="0"/>
              <a:t>e, containing the secret.</a:t>
            </a:r>
          </a:p>
          <a:p>
            <a:r>
              <a:rPr lang="en-US" dirty="0" smtClean="0"/>
              <a:t>We choose a prefix to bootstrap the attack, while the alphabet consists of lowercase and uppercase letters.</a:t>
            </a:r>
          </a:p>
          <a:p>
            <a:r>
              <a:rPr lang="en-US" dirty="0" smtClean="0"/>
              <a:t>We issue the attack using the serial method of requests, performing 4000 iterations, with a 4 second interval between requests.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Total time</a:t>
            </a:r>
          </a:p>
          <a:p>
            <a:pPr marL="0" indent="0" algn="ctr">
              <a:buNone/>
            </a:pPr>
            <a:endParaRPr lang="en-US" u="sng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	4000*52*4 = 832000 seconds = 9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sz="3600" dirty="0" smtClean="0"/>
              <a:t>(Facebook Chat messages)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956"/>
            <a:ext cx="9147388" cy="5251044"/>
          </a:xfrm>
        </p:spPr>
      </p:pic>
    </p:spTree>
    <p:extLst>
      <p:ext uri="{BB962C8B-B14F-4D97-AF65-F5344CB8AC3E}">
        <p14:creationId xmlns:p14="http://schemas.microsoft.com/office/powerpoint/2010/main" val="31885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results</a:t>
            </a:r>
            <a:br>
              <a:rPr lang="en-US" dirty="0" smtClean="0"/>
            </a:br>
            <a:r>
              <a:rPr lang="en-US" sz="3600" dirty="0" smtClean="0"/>
              <a:t>(Facebook Chat messages)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" y="1600201"/>
            <a:ext cx="9152180" cy="5257800"/>
          </a:xfrm>
        </p:spPr>
      </p:pic>
    </p:spTree>
    <p:extLst>
      <p:ext uri="{BB962C8B-B14F-4D97-AF65-F5344CB8AC3E}">
        <p14:creationId xmlns:p14="http://schemas.microsoft.com/office/powerpoint/2010/main" val="23079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sz="3600" dirty="0" smtClean="0"/>
              <a:t>(Gmail Authentication token)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use the hill-climbing parallelized attack method to steal the </a:t>
            </a:r>
            <a:r>
              <a:rPr lang="en-US" dirty="0" err="1" smtClean="0"/>
              <a:t>auth</a:t>
            </a:r>
            <a:r>
              <a:rPr lang="en-US" dirty="0" smtClean="0"/>
              <a:t> token of a regular Gmail account.</a:t>
            </a:r>
          </a:p>
          <a:p>
            <a:r>
              <a:rPr lang="en-US" dirty="0" smtClean="0"/>
              <a:t>The alphabet consists of lowercase, uppercase, digits and dashes, so the stages of the attack are log(64) = 6.</a:t>
            </a:r>
          </a:p>
          <a:p>
            <a:r>
              <a:rPr lang="en-US" dirty="0" smtClean="0"/>
              <a:t>We repeat each stage of the attack, until one of the two halves is chosen 4 times, so at most 7 attempts are made for each stage of the parallelization.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u="sng" dirty="0"/>
              <a:t>Total time</a:t>
            </a:r>
          </a:p>
          <a:p>
            <a:pPr marL="0" indent="0" algn="ctr">
              <a:buNone/>
            </a:pPr>
            <a:endParaRPr lang="en-US" u="sng" dirty="0"/>
          </a:p>
          <a:p>
            <a:pPr marL="914400" lvl="2" indent="0">
              <a:buNone/>
            </a:pPr>
            <a:r>
              <a:rPr lang="en-US" dirty="0"/>
              <a:t>		</a:t>
            </a:r>
            <a:r>
              <a:rPr lang="en-US" dirty="0" smtClean="0"/>
              <a:t>4000*7*6*4 </a:t>
            </a:r>
            <a:r>
              <a:rPr lang="en-US" dirty="0"/>
              <a:t>= </a:t>
            </a:r>
            <a:r>
              <a:rPr lang="en-US" dirty="0" smtClean="0"/>
              <a:t>672000 </a:t>
            </a:r>
            <a:r>
              <a:rPr lang="en-US" dirty="0"/>
              <a:t>seconds = </a:t>
            </a:r>
            <a:r>
              <a:rPr lang="en-US" dirty="0" smtClean="0"/>
              <a:t>7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sz="3600" dirty="0" smtClean="0"/>
              <a:t>(Gmail Authentication token)</a:t>
            </a:r>
            <a:endParaRPr lang="el-GR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4" y="1600200"/>
            <a:ext cx="7267652" cy="4525963"/>
          </a:xfrm>
        </p:spPr>
      </p:pic>
    </p:spTree>
    <p:extLst>
      <p:ext uri="{BB962C8B-B14F-4D97-AF65-F5344CB8AC3E}">
        <p14:creationId xmlns:p14="http://schemas.microsoft.com/office/powerpoint/2010/main" val="24660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10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[Prado etc.] proposed several mitigation techniques:</a:t>
            </a:r>
          </a:p>
          <a:p>
            <a:pPr lvl="1"/>
            <a:r>
              <a:rPr lang="en-US" b="1" dirty="0" smtClean="0"/>
              <a:t>Length hiding</a:t>
            </a:r>
            <a:r>
              <a:rPr lang="en-US" dirty="0" smtClean="0"/>
              <a:t>. In this work, we were able to defeat this mitigation measure through noise by-passing.</a:t>
            </a:r>
          </a:p>
          <a:p>
            <a:pPr lvl="1"/>
            <a:r>
              <a:rPr lang="en-US" b="1" dirty="0" smtClean="0"/>
              <a:t>Separating secrets from user input</a:t>
            </a:r>
            <a:r>
              <a:rPr lang="en-US" dirty="0" smtClean="0"/>
              <a:t>. In this work, we were able to defeat this mitigation measure through alternative secrets: Secrets and user input are sometimes one and the same, e.g. private messages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Masking secrets</a:t>
            </a:r>
            <a:r>
              <a:rPr lang="en-US" dirty="0"/>
              <a:t>. This mitigation mechanism is still feasible. But we showed that many more secrets than CSRF tokens must be masked.</a:t>
            </a:r>
          </a:p>
          <a:p>
            <a:pPr lvl="1"/>
            <a:r>
              <a:rPr lang="en-US" b="1" dirty="0"/>
              <a:t>Rate limiting and monitoring</a:t>
            </a:r>
            <a:r>
              <a:rPr lang="en-US" dirty="0"/>
              <a:t>. This mitigation mechanism is still feasible.</a:t>
            </a:r>
          </a:p>
          <a:p>
            <a:pPr lvl="1"/>
            <a:r>
              <a:rPr lang="en-US" b="1" dirty="0" smtClean="0"/>
              <a:t>CSRF protection</a:t>
            </a:r>
            <a:r>
              <a:rPr lang="en-US" dirty="0" smtClean="0"/>
              <a:t>. In this work, we showed that this is not adequate mitigation, as secrets other than CSRF can be stolen.</a:t>
            </a:r>
            <a:endParaRPr lang="en-US" dirty="0"/>
          </a:p>
          <a:p>
            <a:pPr lvl="1"/>
            <a:r>
              <a:rPr lang="en-US" b="1" dirty="0"/>
              <a:t>Disabling compression</a:t>
            </a:r>
            <a:r>
              <a:rPr lang="en-US" dirty="0"/>
              <a:t>. While this solves the problem, it is not a practical solution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Novel mitigation </a:t>
            </a:r>
            <a:r>
              <a:rPr lang="en-US" dirty="0" smtClean="0"/>
              <a:t>techniques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(Compressibility annotation)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7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propose that web servers and web application servers cooperate to indicate which portions must not be </a:t>
            </a:r>
            <a:r>
              <a:rPr lang="en-US" dirty="0" smtClean="0"/>
              <a:t>compressed.</a:t>
            </a:r>
            <a:endParaRPr lang="en-US" dirty="0"/>
          </a:p>
          <a:p>
            <a:r>
              <a:rPr lang="en-US" dirty="0"/>
              <a:t>Web application server returns annotated response:</a:t>
            </a:r>
          </a:p>
          <a:p>
            <a:pPr lvl="1"/>
            <a:r>
              <a:rPr lang="en-US" dirty="0"/>
              <a:t>Annotation indicates where secrets are </a:t>
            </a:r>
            <a:r>
              <a:rPr lang="en-US" dirty="0" smtClean="0"/>
              <a:t>located.</a:t>
            </a:r>
            <a:endParaRPr lang="en-US" dirty="0"/>
          </a:p>
          <a:p>
            <a:pPr lvl="1"/>
            <a:r>
              <a:rPr lang="en-US" dirty="0"/>
              <a:t>Annotation indicates where reflection is </a:t>
            </a:r>
            <a:r>
              <a:rPr lang="en-US" dirty="0" smtClean="0"/>
              <a:t>located.</a:t>
            </a:r>
            <a:endParaRPr lang="en-US" dirty="0"/>
          </a:p>
          <a:p>
            <a:pPr lvl="1"/>
            <a:r>
              <a:rPr lang="en-US" dirty="0"/>
              <a:t>Annotation uses some special </a:t>
            </a:r>
            <a:r>
              <a:rPr lang="en-US" dirty="0" smtClean="0"/>
              <a:t>format.</a:t>
            </a:r>
          </a:p>
          <a:p>
            <a:r>
              <a:rPr lang="en-US" dirty="0"/>
              <a:t>Must be implemented separately in every web framework, e.g. Django, Ruby on </a:t>
            </a:r>
            <a:r>
              <a:rPr lang="en-US" dirty="0" smtClean="0"/>
              <a:t>Rails.</a:t>
            </a:r>
            <a:endParaRPr lang="en-US" dirty="0"/>
          </a:p>
          <a:p>
            <a:r>
              <a:rPr lang="en-US" dirty="0"/>
              <a:t>Web server interprets annotated web application server response and changes </a:t>
            </a:r>
            <a:r>
              <a:rPr lang="en-US" dirty="0" smtClean="0"/>
              <a:t>compression behavior.</a:t>
            </a:r>
            <a:endParaRPr lang="en-US" dirty="0"/>
          </a:p>
          <a:p>
            <a:r>
              <a:rPr lang="en-US" dirty="0"/>
              <a:t>Annotated reflections and secrets always sent as literals</a:t>
            </a:r>
          </a:p>
          <a:p>
            <a:r>
              <a:rPr lang="en-US" dirty="0"/>
              <a:t>Must be implemented separately in web servers, e.g. </a:t>
            </a:r>
            <a:r>
              <a:rPr lang="en-US" dirty="0" err="1"/>
              <a:t>mod_breach</a:t>
            </a:r>
            <a:r>
              <a:rPr lang="en-US" dirty="0"/>
              <a:t> for </a:t>
            </a:r>
            <a:r>
              <a:rPr lang="en-US" dirty="0" smtClean="0"/>
              <a:t>Apache, Nginx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Novel mitigation </a:t>
            </a:r>
            <a:r>
              <a:rPr lang="en-US" dirty="0" smtClean="0"/>
              <a:t>techniques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(SOS headers)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[Schema, </a:t>
            </a:r>
            <a:r>
              <a:rPr lang="en-US" dirty="0" err="1"/>
              <a:t>Toukharian</a:t>
            </a:r>
            <a:r>
              <a:rPr lang="en-US" dirty="0"/>
              <a:t> ‘13] propose SOS headers as an extension to </a:t>
            </a:r>
            <a:r>
              <a:rPr lang="en-US" dirty="0" smtClean="0"/>
              <a:t>CSP.</a:t>
            </a:r>
          </a:p>
          <a:p>
            <a:r>
              <a:rPr lang="en-US" dirty="0" smtClean="0"/>
              <a:t>A policy applies to each cookie, specifying whether it should be included in a request.</a:t>
            </a:r>
          </a:p>
          <a:p>
            <a:r>
              <a:rPr lang="en-US" dirty="0" smtClean="0"/>
              <a:t>Policies applied: any, self, isolate</a:t>
            </a:r>
          </a:p>
          <a:p>
            <a:r>
              <a:rPr lang="en-US" dirty="0" smtClean="0"/>
              <a:t>Pre-flight requests are made to check for exceptions.</a:t>
            </a:r>
          </a:p>
          <a:p>
            <a:r>
              <a:rPr lang="en-US" dirty="0" smtClean="0"/>
              <a:t>If trusted websites use HSTS policy and cookies are not included in other cases, the response would not contain the secret.</a:t>
            </a:r>
          </a:p>
          <a:p>
            <a:r>
              <a:rPr lang="en-US" dirty="0" smtClean="0"/>
              <a:t>Complete mitigation of the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7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Our contributions:</a:t>
            </a:r>
          </a:p>
          <a:p>
            <a:pPr lvl="1"/>
            <a:r>
              <a:rPr lang="en-US" dirty="0" smtClean="0"/>
              <a:t>Definition of IND-PCPA</a:t>
            </a:r>
          </a:p>
          <a:p>
            <a:pPr lvl="1"/>
            <a:r>
              <a:rPr lang="en-US" dirty="0" smtClean="0"/>
              <a:t>Attack optimization:</a:t>
            </a:r>
          </a:p>
          <a:p>
            <a:pPr lvl="2"/>
            <a:r>
              <a:rPr lang="en-US" dirty="0" smtClean="0"/>
              <a:t>Parallelization</a:t>
            </a:r>
          </a:p>
          <a:p>
            <a:pPr lvl="2"/>
            <a:r>
              <a:rPr lang="en-US" dirty="0" smtClean="0"/>
              <a:t>Point-system prediction</a:t>
            </a:r>
          </a:p>
          <a:p>
            <a:pPr lvl="2"/>
            <a:r>
              <a:rPr lang="en-US" dirty="0" smtClean="0"/>
              <a:t>Attack persistence</a:t>
            </a:r>
          </a:p>
          <a:p>
            <a:pPr lvl="1"/>
            <a:r>
              <a:rPr lang="en-US" dirty="0" smtClean="0"/>
              <a:t>Alternative secrets</a:t>
            </a:r>
          </a:p>
          <a:p>
            <a:pPr lvl="1"/>
            <a:r>
              <a:rPr lang="en-US" dirty="0" smtClean="0"/>
              <a:t>Experimental results on major systems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Mathematical proof for IND-PCPA properties</a:t>
            </a:r>
          </a:p>
          <a:p>
            <a:pPr lvl="1"/>
            <a:r>
              <a:rPr lang="en-US" dirty="0" smtClean="0"/>
              <a:t>HTTP injection persistency mechanism</a:t>
            </a:r>
          </a:p>
          <a:p>
            <a:pPr lvl="1"/>
            <a:r>
              <a:rPr lang="en-US" dirty="0" smtClean="0"/>
              <a:t>Integration of </a:t>
            </a:r>
            <a:r>
              <a:rPr lang="en-US" dirty="0" err="1" smtClean="0"/>
              <a:t>MitM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Implementation of proxy on TCP level</a:t>
            </a:r>
          </a:p>
          <a:p>
            <a:pPr lvl="1"/>
            <a:r>
              <a:rPr lang="en-US" dirty="0" smtClean="0"/>
              <a:t>Implementation of novel mitigation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9672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46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sz="3600" dirty="0" smtClean="0"/>
              <a:t>(Huffman)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Huffman coding</a:t>
            </a:r>
            <a:r>
              <a:rPr lang="en-US" dirty="0" smtClean="0"/>
              <a:t>: Lossless data compression algorithm, proposed by D. Huffman in 1952.</a:t>
            </a:r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Analyze the frequency of each letter in the text.</a:t>
            </a:r>
          </a:p>
          <a:p>
            <a:pPr lvl="1"/>
            <a:r>
              <a:rPr lang="en-US" dirty="0" smtClean="0"/>
              <a:t>Replace common letters with short codes.</a:t>
            </a:r>
          </a:p>
          <a:p>
            <a:pPr lvl="1"/>
            <a:r>
              <a:rPr lang="en-US" dirty="0" smtClean="0"/>
              <a:t>Replace rare letters with long codes.</a:t>
            </a:r>
          </a:p>
          <a:p>
            <a:pPr lvl="1"/>
            <a:r>
              <a:rPr lang="en-US" dirty="0" smtClean="0"/>
              <a:t>Code alphabet should be prefix free.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84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background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(Huffman)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Huffman example</a:t>
            </a:r>
          </a:p>
          <a:p>
            <a:r>
              <a:rPr lang="en-US" sz="2400" dirty="0" smtClean="0"/>
              <a:t>Frequency analysis: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Code alphabet: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l-GR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48" y="2779260"/>
            <a:ext cx="3604532" cy="8882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548" y="4297302"/>
            <a:ext cx="3604532" cy="16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sz="3600" dirty="0" smtClean="0"/>
              <a:t>(Same-origin policy)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Same-origin policy</a:t>
            </a:r>
            <a:r>
              <a:rPr lang="en-US" dirty="0" smtClean="0"/>
              <a:t>: scripts in one page are allowed to access data in a second page if both have the same origin.</a:t>
            </a:r>
          </a:p>
          <a:p>
            <a:r>
              <a:rPr lang="en-US" dirty="0" smtClean="0"/>
              <a:t>Origin</a:t>
            </a:r>
            <a:r>
              <a:rPr lang="en-US" dirty="0"/>
              <a:t>: protocol, host and port of a </a:t>
            </a:r>
            <a:r>
              <a:rPr lang="en-US" dirty="0" smtClean="0"/>
              <a:t>URL.</a:t>
            </a:r>
          </a:p>
          <a:p>
            <a:r>
              <a:rPr lang="en-US" dirty="0" smtClean="0"/>
              <a:t>Documents </a:t>
            </a:r>
            <a:r>
              <a:rPr lang="en-US" dirty="0"/>
              <a:t>retrieved from distinct origins are isolated from each </a:t>
            </a:r>
            <a:r>
              <a:rPr lang="en-US" dirty="0" smtClean="0"/>
              <a:t>other.</a:t>
            </a:r>
            <a:endParaRPr lang="en-US" dirty="0"/>
          </a:p>
          <a:p>
            <a:r>
              <a:rPr lang="en-US" dirty="0"/>
              <a:t>i.e. a document retrieved from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http://example.com/target.html</a:t>
            </a:r>
            <a:r>
              <a:rPr lang="en-US" dirty="0"/>
              <a:t> is disallowed to access the DOM of a document retrieved from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head.example.com/target.html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background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(Same-origin policy)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Attacks on same-origin policy:</a:t>
            </a:r>
          </a:p>
          <a:p>
            <a:pPr lvl="1"/>
            <a:r>
              <a:rPr lang="en-US" dirty="0" smtClean="0"/>
              <a:t>Cross-site scripting (XSS): vulnerability that allows an attacker to inject a client-side script into web pages viewed by other users.</a:t>
            </a:r>
          </a:p>
          <a:p>
            <a:pPr lvl="1"/>
            <a:r>
              <a:rPr lang="en-US" dirty="0" smtClean="0"/>
              <a:t>Cross-site request forgery (CSRF): exploit that allows the attacker to issue unauthorized requests to a website, on behalf of a user the website trusts.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Theoretical </a:t>
            </a:r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sz="3600" dirty="0" smtClean="0"/>
              <a:t>(TLS)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Transport Layer Security (TLS)</a:t>
            </a:r>
            <a:r>
              <a:rPr lang="en-US" dirty="0" smtClean="0"/>
              <a:t>: protocol that provides security over the internet.</a:t>
            </a:r>
            <a:endParaRPr lang="en-US" dirty="0"/>
          </a:p>
          <a:p>
            <a:r>
              <a:rPr lang="en-US" dirty="0" smtClean="0"/>
              <a:t>Prevents eavesdropping, tampering or message forgery.</a:t>
            </a:r>
          </a:p>
          <a:p>
            <a:r>
              <a:rPr lang="en-US" dirty="0" smtClean="0"/>
              <a:t>TLS handshake allows the negotiation of a symmetric key via asymmetric cryptography, provided by certificates created by trusted authorities.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2588</Words>
  <Application>Microsoft Office PowerPoint</Application>
  <PresentationFormat>On-screen Show (4:3)</PresentationFormat>
  <Paragraphs>302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Probabilistic attacks against compressed encrypted protocols</vt:lpstr>
      <vt:lpstr>Theoretical background (gzip)</vt:lpstr>
      <vt:lpstr>Theoretical background (LZ77)</vt:lpstr>
      <vt:lpstr>Theoretical background (LZ77)</vt:lpstr>
      <vt:lpstr>Theoretical background (Huffman)</vt:lpstr>
      <vt:lpstr>Theoretical background (Huffman)</vt:lpstr>
      <vt:lpstr>Theoretical background (Same-origin policy)</vt:lpstr>
      <vt:lpstr>Theoretical background (Same-origin policy)</vt:lpstr>
      <vt:lpstr>Theoretical background (TLS)</vt:lpstr>
      <vt:lpstr>Theoretical background (TLS)</vt:lpstr>
      <vt:lpstr>Theoretical background (MitM)</vt:lpstr>
      <vt:lpstr>IND-PCPA (PCPA game)</vt:lpstr>
      <vt:lpstr>IND-PCPA (PCPA game)</vt:lpstr>
      <vt:lpstr>IND-PCPA (PCPA game)</vt:lpstr>
      <vt:lpstr>IND-PCPA</vt:lpstr>
      <vt:lpstr>IND-PCPA</vt:lpstr>
      <vt:lpstr>IND-PCPA (PCPA exploits)</vt:lpstr>
      <vt:lpstr>IND-PCPA (PCPA exploits)</vt:lpstr>
      <vt:lpstr>Attack model (Assumptions)</vt:lpstr>
      <vt:lpstr>Attack model</vt:lpstr>
      <vt:lpstr>Attack model</vt:lpstr>
      <vt:lpstr>Attack model</vt:lpstr>
      <vt:lpstr>Attack model</vt:lpstr>
      <vt:lpstr>Attack model</vt:lpstr>
      <vt:lpstr>Attack model (Facebook Chat messages)</vt:lpstr>
      <vt:lpstr>Attack model (Facebook Chat messages)</vt:lpstr>
      <vt:lpstr>Attack model (Gmail Authentication token)</vt:lpstr>
      <vt:lpstr>Attack model (Gmail Authentication token)</vt:lpstr>
      <vt:lpstr>Attack model (Gmail private emails)</vt:lpstr>
      <vt:lpstr>Attack model</vt:lpstr>
      <vt:lpstr>Statistical methods (Block ciphers)</vt:lpstr>
      <vt:lpstr>Statistical methods (Block ciphers)</vt:lpstr>
      <vt:lpstr>Statistical methods (Block ciphers)</vt:lpstr>
      <vt:lpstr>Statistical methods (Block ciphers)</vt:lpstr>
      <vt:lpstr>Statistical methods (Huffman fixed-point)</vt:lpstr>
      <vt:lpstr>Statistical methods (Huffman fixed-point)</vt:lpstr>
      <vt:lpstr>Statistical methods (Hill-climbing parallelization)</vt:lpstr>
      <vt:lpstr>Statistical methods (Cross-domain parallelization)</vt:lpstr>
      <vt:lpstr>Statistical methods (Point-system meta-predictor)</vt:lpstr>
      <vt:lpstr>Experimental results (Facebook Chat messages)</vt:lpstr>
      <vt:lpstr>Experimental results (Facebook Chat messages)</vt:lpstr>
      <vt:lpstr>Experimental results (Facebook Chat messages)</vt:lpstr>
      <vt:lpstr>Experimental results (Gmail Authentication token)</vt:lpstr>
      <vt:lpstr>Experimental results (Gmail Authentication token)</vt:lpstr>
      <vt:lpstr>Mitigation techniques</vt:lpstr>
      <vt:lpstr>Novel mitigation techniques (Compressibility annotation)</vt:lpstr>
      <vt:lpstr>Novel mitigation techniques (SOS headers)</vt:lpstr>
      <vt:lpstr>Conclusion</vt:lpstr>
      <vt:lpstr>Thank you! 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attacks against compressed encrypted protocols</dc:title>
  <dc:creator>Dionysis Zindros</dc:creator>
  <cp:lastModifiedBy>Jim .</cp:lastModifiedBy>
  <cp:revision>326</cp:revision>
  <dcterms:created xsi:type="dcterms:W3CDTF">2015-05-09T15:11:25Z</dcterms:created>
  <dcterms:modified xsi:type="dcterms:W3CDTF">2015-08-23T19:27:04Z</dcterms:modified>
</cp:coreProperties>
</file>