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sldIdLst>
    <p:sldId id="256" r:id="rId2"/>
    <p:sldId id="257" r:id="rId3"/>
    <p:sldId id="259" r:id="rId4"/>
    <p:sldId id="260" r:id="rId5"/>
    <p:sldId id="261" r:id="rId6"/>
    <p:sldId id="262" r:id="rId7"/>
    <p:sldId id="266" r:id="rId8"/>
    <p:sldId id="263" r:id="rId9"/>
    <p:sldId id="267" r:id="rId10"/>
    <p:sldId id="265" r:id="rId11"/>
    <p:sldId id="268" r:id="rId12"/>
    <p:sldId id="269" r:id="rId13"/>
    <p:sldId id="270" r:id="rId14"/>
    <p:sldId id="297" r:id="rId15"/>
    <p:sldId id="271" r:id="rId16"/>
    <p:sldId id="272" r:id="rId17"/>
    <p:sldId id="277" r:id="rId18"/>
    <p:sldId id="276" r:id="rId19"/>
    <p:sldId id="296" r:id="rId20"/>
    <p:sldId id="273" r:id="rId21"/>
    <p:sldId id="293" r:id="rId22"/>
    <p:sldId id="275" r:id="rId23"/>
    <p:sldId id="278" r:id="rId24"/>
    <p:sldId id="279" r:id="rId25"/>
    <p:sldId id="292" r:id="rId26"/>
    <p:sldId id="281" r:id="rId27"/>
    <p:sldId id="283" r:id="rId28"/>
    <p:sldId id="282" r:id="rId29"/>
    <p:sldId id="291" r:id="rId30"/>
    <p:sldId id="284" r:id="rId31"/>
    <p:sldId id="285" r:id="rId32"/>
    <p:sldId id="286" r:id="rId33"/>
    <p:sldId id="290" r:id="rId34"/>
    <p:sldId id="294" r:id="rId35"/>
    <p:sldId id="295" r:id="rId36"/>
    <p:sldId id="288" r:id="rId37"/>
    <p:sldId id="298" r:id="rId38"/>
  </p:sldIdLst>
  <p:sldSz cx="9144000" cy="6858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0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46"/>
    <p:restoredTop sz="94533"/>
  </p:normalViewPr>
  <p:slideViewPr>
    <p:cSldViewPr snapToObjects="1">
      <p:cViewPr varScale="1">
        <p:scale>
          <a:sx n="89" d="100"/>
          <a:sy n="89" d="100"/>
        </p:scale>
        <p:origin x="1546" y="9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0D2B50-58DB-4347-9BD5-19448862DE00}" type="datetimeFigureOut">
              <a:rPr lang="en-US" smtClean="0"/>
              <a:t>11/6/2019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DDBA6B-0B97-824D-9772-5AB90EC12609}" type="slidenum">
              <a:rPr lang="en-US" smtClean="0"/>
              <a:t>‹#›</a:t>
            </a:fld>
            <a:endParaRPr lang="en-US"/>
          </a:p>
        </p:txBody>
      </p:sp>
    </p:spTree>
    <p:extLst>
      <p:ext uri="{BB962C8B-B14F-4D97-AF65-F5344CB8AC3E}">
        <p14:creationId xmlns:p14="http://schemas.microsoft.com/office/powerpoint/2010/main" val="4170452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DDBA6B-0B97-824D-9772-5AB90EC12609}" type="slidenum">
              <a:rPr lang="en-US" smtClean="0"/>
              <a:t>9</a:t>
            </a:fld>
            <a:endParaRPr lang="en-US"/>
          </a:p>
        </p:txBody>
      </p:sp>
    </p:spTree>
    <p:extLst>
      <p:ext uri="{BB962C8B-B14F-4D97-AF65-F5344CB8AC3E}">
        <p14:creationId xmlns:p14="http://schemas.microsoft.com/office/powerpoint/2010/main" val="1684779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017FA7-EEFE-1644-B3E5-A949412DF53E}"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B0BAA-089B-F446-9CF3-DE954596BEEC}" type="slidenum">
              <a:rPr lang="en-US" smtClean="0"/>
              <a:t>‹#›</a:t>
            </a:fld>
            <a:endParaRPr lang="en-US"/>
          </a:p>
        </p:txBody>
      </p:sp>
    </p:spTree>
    <p:extLst>
      <p:ext uri="{BB962C8B-B14F-4D97-AF65-F5344CB8AC3E}">
        <p14:creationId xmlns:p14="http://schemas.microsoft.com/office/powerpoint/2010/main" val="2768763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017FA7-EEFE-1644-B3E5-A949412DF53E}"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B0BAA-089B-F446-9CF3-DE954596BEEC}" type="slidenum">
              <a:rPr lang="en-US" smtClean="0"/>
              <a:t>‹#›</a:t>
            </a:fld>
            <a:endParaRPr lang="en-US"/>
          </a:p>
        </p:txBody>
      </p:sp>
    </p:spTree>
    <p:extLst>
      <p:ext uri="{BB962C8B-B14F-4D97-AF65-F5344CB8AC3E}">
        <p14:creationId xmlns:p14="http://schemas.microsoft.com/office/powerpoint/2010/main" val="1699383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017FA7-EEFE-1644-B3E5-A949412DF53E}"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B0BAA-089B-F446-9CF3-DE954596BEEC}" type="slidenum">
              <a:rPr lang="en-US" smtClean="0"/>
              <a:t>‹#›</a:t>
            </a:fld>
            <a:endParaRPr lang="en-US"/>
          </a:p>
        </p:txBody>
      </p:sp>
    </p:spTree>
    <p:extLst>
      <p:ext uri="{BB962C8B-B14F-4D97-AF65-F5344CB8AC3E}">
        <p14:creationId xmlns:p14="http://schemas.microsoft.com/office/powerpoint/2010/main" val="1767320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017FA7-EEFE-1644-B3E5-A949412DF53E}"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B0BAA-089B-F446-9CF3-DE954596BEEC}" type="slidenum">
              <a:rPr lang="en-US" smtClean="0"/>
              <a:t>‹#›</a:t>
            </a:fld>
            <a:endParaRPr lang="en-US"/>
          </a:p>
        </p:txBody>
      </p:sp>
    </p:spTree>
    <p:extLst>
      <p:ext uri="{BB962C8B-B14F-4D97-AF65-F5344CB8AC3E}">
        <p14:creationId xmlns:p14="http://schemas.microsoft.com/office/powerpoint/2010/main" val="4061361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017FA7-EEFE-1644-B3E5-A949412DF53E}"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B0BAA-089B-F446-9CF3-DE954596BEEC}" type="slidenum">
              <a:rPr lang="en-US" smtClean="0"/>
              <a:t>‹#›</a:t>
            </a:fld>
            <a:endParaRPr lang="en-US"/>
          </a:p>
        </p:txBody>
      </p:sp>
    </p:spTree>
    <p:extLst>
      <p:ext uri="{BB962C8B-B14F-4D97-AF65-F5344CB8AC3E}">
        <p14:creationId xmlns:p14="http://schemas.microsoft.com/office/powerpoint/2010/main" val="889251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017FA7-EEFE-1644-B3E5-A949412DF53E}"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EB0BAA-089B-F446-9CF3-DE954596BEEC}" type="slidenum">
              <a:rPr lang="en-US" smtClean="0"/>
              <a:t>‹#›</a:t>
            </a:fld>
            <a:endParaRPr lang="en-US"/>
          </a:p>
        </p:txBody>
      </p:sp>
    </p:spTree>
    <p:extLst>
      <p:ext uri="{BB962C8B-B14F-4D97-AF65-F5344CB8AC3E}">
        <p14:creationId xmlns:p14="http://schemas.microsoft.com/office/powerpoint/2010/main" val="2080677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017FA7-EEFE-1644-B3E5-A949412DF53E}" type="datetimeFigureOut">
              <a:rPr lang="en-US" smtClean="0"/>
              <a:t>11/6/2019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EB0BAA-089B-F446-9CF3-DE954596BEEC}" type="slidenum">
              <a:rPr lang="en-US" smtClean="0"/>
              <a:t>‹#›</a:t>
            </a:fld>
            <a:endParaRPr lang="en-US"/>
          </a:p>
        </p:txBody>
      </p:sp>
    </p:spTree>
    <p:extLst>
      <p:ext uri="{BB962C8B-B14F-4D97-AF65-F5344CB8AC3E}">
        <p14:creationId xmlns:p14="http://schemas.microsoft.com/office/powerpoint/2010/main" val="3419114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017FA7-EEFE-1644-B3E5-A949412DF53E}" type="datetimeFigureOut">
              <a:rPr lang="en-US" smtClean="0"/>
              <a:t>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EB0BAA-089B-F446-9CF3-DE954596BEEC}" type="slidenum">
              <a:rPr lang="en-US" smtClean="0"/>
              <a:t>‹#›</a:t>
            </a:fld>
            <a:endParaRPr lang="en-US"/>
          </a:p>
        </p:txBody>
      </p:sp>
    </p:spTree>
    <p:extLst>
      <p:ext uri="{BB962C8B-B14F-4D97-AF65-F5344CB8AC3E}">
        <p14:creationId xmlns:p14="http://schemas.microsoft.com/office/powerpoint/2010/main" val="4186255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017FA7-EEFE-1644-B3E5-A949412DF53E}" type="datetimeFigureOut">
              <a:rPr lang="en-US" smtClean="0"/>
              <a:t>11/6/2019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EB0BAA-089B-F446-9CF3-DE954596BEEC}" type="slidenum">
              <a:rPr lang="en-US" smtClean="0"/>
              <a:t>‹#›</a:t>
            </a:fld>
            <a:endParaRPr lang="en-US"/>
          </a:p>
        </p:txBody>
      </p:sp>
    </p:spTree>
    <p:extLst>
      <p:ext uri="{BB962C8B-B14F-4D97-AF65-F5344CB8AC3E}">
        <p14:creationId xmlns:p14="http://schemas.microsoft.com/office/powerpoint/2010/main" val="2460535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5017FA7-EEFE-1644-B3E5-A949412DF53E}"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EB0BAA-089B-F446-9CF3-DE954596BEEC}" type="slidenum">
              <a:rPr lang="en-US" smtClean="0"/>
              <a:t>‹#›</a:t>
            </a:fld>
            <a:endParaRPr lang="en-US"/>
          </a:p>
        </p:txBody>
      </p:sp>
    </p:spTree>
    <p:extLst>
      <p:ext uri="{BB962C8B-B14F-4D97-AF65-F5344CB8AC3E}">
        <p14:creationId xmlns:p14="http://schemas.microsoft.com/office/powerpoint/2010/main" val="1437081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5017FA7-EEFE-1644-B3E5-A949412DF53E}"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EB0BAA-089B-F446-9CF3-DE954596BEEC}" type="slidenum">
              <a:rPr lang="en-US" smtClean="0"/>
              <a:t>‹#›</a:t>
            </a:fld>
            <a:endParaRPr lang="en-US"/>
          </a:p>
        </p:txBody>
      </p:sp>
    </p:spTree>
    <p:extLst>
      <p:ext uri="{BB962C8B-B14F-4D97-AF65-F5344CB8AC3E}">
        <p14:creationId xmlns:p14="http://schemas.microsoft.com/office/powerpoint/2010/main" val="2585115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017FA7-EEFE-1644-B3E5-A949412DF53E}" type="datetimeFigureOut">
              <a:rPr lang="en-US" smtClean="0"/>
              <a:t>11/6/2019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EB0BAA-089B-F446-9CF3-DE954596BEEC}" type="slidenum">
              <a:rPr lang="en-US" smtClean="0"/>
              <a:t>‹#›</a:t>
            </a:fld>
            <a:endParaRPr lang="en-US"/>
          </a:p>
        </p:txBody>
      </p:sp>
    </p:spTree>
    <p:extLst>
      <p:ext uri="{BB962C8B-B14F-4D97-AF65-F5344CB8AC3E}">
        <p14:creationId xmlns:p14="http://schemas.microsoft.com/office/powerpoint/2010/main" val="10760483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ncbi.nlm.nih.gov/pmc/articles/PMC4530977/" TargetMode="External"/><Relationship Id="rId2" Type="http://schemas.openxmlformats.org/officeDocument/2006/relationships/hyperlink" Target="https://biodatamining.biomedcentral.com/articles/10.1186/s13040-019-0198-8"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tiff"/><Relationship Id="rId1" Type="http://schemas.openxmlformats.org/officeDocument/2006/relationships/slideLayout" Target="../slideLayouts/slideLayout2.xml"/><Relationship Id="rId4" Type="http://schemas.openxmlformats.org/officeDocument/2006/relationships/hyperlink" Target="https://tracs.txstate.edu/portal/site/a477dc99-5b28-48b1-89ea-a0c9644ef4ee/tool/a522e97b-7b91-4477-aa4a-464b90e13e66?panel=Mai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s://www.biostars.org/p/15847/"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FA141-62F4-EB41-BD44-3BA6447D79FD}"/>
              </a:ext>
            </a:extLst>
          </p:cNvPr>
          <p:cNvSpPr>
            <a:spLocks noGrp="1"/>
          </p:cNvSpPr>
          <p:nvPr>
            <p:ph type="ctrTitle"/>
          </p:nvPr>
        </p:nvSpPr>
        <p:spPr>
          <a:xfrm>
            <a:off x="685800" y="1122363"/>
            <a:ext cx="7772400" cy="3185686"/>
          </a:xfrm>
        </p:spPr>
        <p:txBody>
          <a:bodyPr>
            <a:normAutofit fontScale="90000"/>
          </a:bodyPr>
          <a:lstStyle/>
          <a:p>
            <a:r>
              <a:rPr lang="en-US" dirty="0"/>
              <a:t>NGS-Hap Project Work Report </a:t>
            </a:r>
            <a:br>
              <a:rPr lang="en-US" dirty="0"/>
            </a:br>
            <a:br>
              <a:rPr lang="en-US" dirty="0"/>
            </a:br>
            <a:r>
              <a:rPr lang="en-US" dirty="0"/>
              <a:t>Start from July 7, 2019 </a:t>
            </a:r>
          </a:p>
        </p:txBody>
      </p:sp>
      <p:sp>
        <p:nvSpPr>
          <p:cNvPr id="3" name="Subtitle 2">
            <a:extLst>
              <a:ext uri="{FF2B5EF4-FFF2-40B4-BE49-F238E27FC236}">
                <a16:creationId xmlns:a16="http://schemas.microsoft.com/office/drawing/2014/main" id="{3CF2B632-24D7-094B-8758-6B876C3F837C}"/>
              </a:ext>
            </a:extLst>
          </p:cNvPr>
          <p:cNvSpPr>
            <a:spLocks noGrp="1"/>
          </p:cNvSpPr>
          <p:nvPr>
            <p:ph type="subTitle" idx="1"/>
          </p:nvPr>
        </p:nvSpPr>
        <p:spPr/>
        <p:txBody>
          <a:bodyPr/>
          <a:lstStyle/>
          <a:p>
            <a:endParaRPr lang="en-US" dirty="0"/>
          </a:p>
          <a:p>
            <a:endParaRPr lang="en-US" dirty="0"/>
          </a:p>
        </p:txBody>
      </p:sp>
    </p:spTree>
    <p:extLst>
      <p:ext uri="{BB962C8B-B14F-4D97-AF65-F5344CB8AC3E}">
        <p14:creationId xmlns:p14="http://schemas.microsoft.com/office/powerpoint/2010/main" val="83083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3183-DBB9-654C-9444-E7A29524203E}"/>
              </a:ext>
            </a:extLst>
          </p:cNvPr>
          <p:cNvSpPr>
            <a:spLocks noGrp="1"/>
          </p:cNvSpPr>
          <p:nvPr>
            <p:ph type="title"/>
          </p:nvPr>
        </p:nvSpPr>
        <p:spPr>
          <a:xfrm>
            <a:off x="443120" y="73579"/>
            <a:ext cx="7886700" cy="701673"/>
          </a:xfrm>
        </p:spPr>
        <p:txBody>
          <a:bodyPr>
            <a:normAutofit/>
          </a:bodyPr>
          <a:lstStyle/>
          <a:p>
            <a:r>
              <a:rPr lang="en-US" sz="4000" b="1" dirty="0">
                <a:solidFill>
                  <a:srgbClr val="1F0DFF"/>
                </a:solidFill>
              </a:rPr>
              <a:t>August 23, 2019 Meeting To-Do </a:t>
            </a:r>
          </a:p>
        </p:txBody>
      </p:sp>
      <p:sp>
        <p:nvSpPr>
          <p:cNvPr id="3" name="Content Placeholder 2">
            <a:extLst>
              <a:ext uri="{FF2B5EF4-FFF2-40B4-BE49-F238E27FC236}">
                <a16:creationId xmlns:a16="http://schemas.microsoft.com/office/drawing/2014/main" id="{2CFC9589-2C3A-2648-A6EB-2A54E0810DC0}"/>
              </a:ext>
            </a:extLst>
          </p:cNvPr>
          <p:cNvSpPr>
            <a:spLocks noGrp="1"/>
          </p:cNvSpPr>
          <p:nvPr>
            <p:ph idx="1"/>
          </p:nvPr>
        </p:nvSpPr>
        <p:spPr>
          <a:xfrm>
            <a:off x="267629" y="884719"/>
            <a:ext cx="8326243" cy="5768842"/>
          </a:xfrm>
        </p:spPr>
        <p:txBody>
          <a:bodyPr>
            <a:normAutofit fontScale="92500" lnSpcReduction="10000"/>
          </a:bodyPr>
          <a:lstStyle/>
          <a:p>
            <a:pPr marL="0" indent="0">
              <a:buNone/>
            </a:pPr>
            <a:r>
              <a:rPr lang="en-US" sz="2000" dirty="0"/>
              <a:t>1. Set up “</a:t>
            </a:r>
            <a:r>
              <a:rPr lang="en-US" sz="2000" dirty="0" err="1"/>
              <a:t>MinNumSample</a:t>
            </a:r>
            <a:r>
              <a:rPr lang="en-US" sz="2000" dirty="0"/>
              <a:t>” (not “depth”) as an argument  in the DBM Perl script (so we may change it later)</a:t>
            </a:r>
            <a:endParaRPr lang="en-US" sz="2000" dirty="0">
              <a:cs typeface="Times New Roman" panose="02020603050405020304" pitchFamily="18" charset="0"/>
            </a:endParaRPr>
          </a:p>
          <a:p>
            <a:pPr marL="0" indent="0">
              <a:buNone/>
            </a:pPr>
            <a:r>
              <a:rPr lang="en-US" sz="2000" dirty="0">
                <a:cs typeface="Times New Roman" panose="02020603050405020304" pitchFamily="18" charset="0"/>
              </a:rPr>
              <a:t>	</a:t>
            </a:r>
            <a:r>
              <a:rPr lang="en-US" sz="2000" dirty="0">
                <a:solidFill>
                  <a:srgbClr val="00B050"/>
                </a:solidFill>
                <a:cs typeface="Times New Roman" panose="02020603050405020304" pitchFamily="18" charset="0"/>
              </a:rPr>
              <a:t>Complete</a:t>
            </a:r>
            <a:r>
              <a:rPr lang="en-US" sz="2000" dirty="0">
                <a:cs typeface="Times New Roman" panose="02020603050405020304" pitchFamily="18" charset="0"/>
              </a:rPr>
              <a:t>, see /home/s_m774/software/DBM/perl/get5SampleKey.pl</a:t>
            </a:r>
            <a:endParaRPr lang="en-US" sz="2000" dirty="0"/>
          </a:p>
          <a:p>
            <a:pPr marL="0" indent="0">
              <a:buNone/>
            </a:pPr>
            <a:r>
              <a:rPr lang="en-US" sz="2000" dirty="0"/>
              <a:t>2. (1) Choose the larger alternative allele count in samples with the same </a:t>
            </a:r>
            <a:r>
              <a:rPr lang="en-US" sz="2000" dirty="0" err="1"/>
              <a:t>chr.pos</a:t>
            </a:r>
            <a:r>
              <a:rPr lang="en-US" sz="2000" dirty="0"/>
              <a:t> and different alternative alleles (2) Add real quality scores to the DBM input (3) Calculate average quality score of multiple samples</a:t>
            </a:r>
            <a:endParaRPr lang="en-US" sz="2000" dirty="0">
              <a:cs typeface="Times New Roman" panose="02020603050405020304" pitchFamily="18" charset="0"/>
            </a:endParaRPr>
          </a:p>
          <a:p>
            <a:pPr marL="0" indent="0">
              <a:buNone/>
            </a:pPr>
            <a:r>
              <a:rPr lang="en-US" sz="2000" dirty="0">
                <a:cs typeface="Times New Roman" panose="02020603050405020304" pitchFamily="18" charset="0"/>
              </a:rPr>
              <a:t>	</a:t>
            </a:r>
            <a:r>
              <a:rPr lang="en-US" sz="2000" dirty="0">
                <a:solidFill>
                  <a:srgbClr val="00B050"/>
                </a:solidFill>
                <a:cs typeface="Times New Roman" panose="02020603050405020304" pitchFamily="18" charset="0"/>
              </a:rPr>
              <a:t>In Progress</a:t>
            </a:r>
            <a:r>
              <a:rPr lang="en-US" sz="2000" dirty="0">
                <a:cs typeface="Times New Roman" panose="02020603050405020304" pitchFamily="18" charset="0"/>
              </a:rPr>
              <a:t>, see August23.2019.AllelesDBM</a:t>
            </a:r>
            <a:r>
              <a:rPr lang="zh-CN" altLang="en-US" sz="2000" dirty="0">
                <a:cs typeface="Times New Roman" panose="02020603050405020304" pitchFamily="18" charset="0"/>
              </a:rPr>
              <a:t> </a:t>
            </a:r>
            <a:r>
              <a:rPr lang="en-US" altLang="zh-CN" sz="2000" dirty="0">
                <a:solidFill>
                  <a:srgbClr val="FF0000"/>
                </a:solidFill>
                <a:cs typeface="Times New Roman" panose="02020603050405020304" pitchFamily="18" charset="0"/>
              </a:rPr>
              <a:t>(To</a:t>
            </a:r>
            <a:r>
              <a:rPr lang="zh-CN" altLang="en-US" sz="2000" dirty="0">
                <a:solidFill>
                  <a:srgbClr val="FF0000"/>
                </a:solidFill>
                <a:cs typeface="Times New Roman" panose="02020603050405020304" pitchFamily="18" charset="0"/>
              </a:rPr>
              <a:t> </a:t>
            </a:r>
            <a:r>
              <a:rPr lang="en-US" altLang="zh-CN" sz="2000" dirty="0">
                <a:solidFill>
                  <a:srgbClr val="FF0000"/>
                </a:solidFill>
                <a:cs typeface="Times New Roman" panose="02020603050405020304" pitchFamily="18" charset="0"/>
              </a:rPr>
              <a:t>finish)</a:t>
            </a:r>
            <a:r>
              <a:rPr lang="zh-CN" altLang="en-US" sz="2000" dirty="0">
                <a:solidFill>
                  <a:srgbClr val="FF0000"/>
                </a:solidFill>
                <a:cs typeface="Times New Roman" panose="02020603050405020304" pitchFamily="18" charset="0"/>
              </a:rPr>
              <a:t> </a:t>
            </a:r>
            <a:endParaRPr lang="en-US" sz="2000" dirty="0"/>
          </a:p>
          <a:p>
            <a:pPr marL="0" indent="0">
              <a:buNone/>
            </a:pPr>
            <a:r>
              <a:rPr lang="en-US" sz="2000" dirty="0">
                <a:solidFill>
                  <a:srgbClr val="00B050"/>
                </a:solidFill>
                <a:cs typeface="Times New Roman" panose="02020603050405020304" pitchFamily="18" charset="0"/>
              </a:rPr>
              <a:t>	Complete</a:t>
            </a:r>
            <a:r>
              <a:rPr lang="en-US" sz="2000" dirty="0">
                <a:cs typeface="Times New Roman" panose="02020603050405020304" pitchFamily="18" charset="0"/>
              </a:rPr>
              <a:t>, see August23.2019.QualityScoreDBM</a:t>
            </a:r>
            <a:endParaRPr lang="en-US" sz="2000" dirty="0"/>
          </a:p>
          <a:p>
            <a:pPr marL="0" indent="0">
              <a:buNone/>
            </a:pPr>
            <a:r>
              <a:rPr lang="en-US" sz="2000" dirty="0">
                <a:solidFill>
                  <a:srgbClr val="00B050"/>
                </a:solidFill>
                <a:cs typeface="Times New Roman" panose="02020603050405020304" pitchFamily="18" charset="0"/>
              </a:rPr>
              <a:t>	In Progress</a:t>
            </a:r>
            <a:r>
              <a:rPr lang="en-US" sz="2000" dirty="0">
                <a:cs typeface="Times New Roman" panose="02020603050405020304" pitchFamily="18" charset="0"/>
              </a:rPr>
              <a:t>, see August23.2019.QualityScoreDBM </a:t>
            </a:r>
            <a:r>
              <a:rPr lang="en-US" altLang="zh-CN" sz="2000" dirty="0">
                <a:solidFill>
                  <a:srgbClr val="FF0000"/>
                </a:solidFill>
                <a:cs typeface="Times New Roman" panose="02020603050405020304" pitchFamily="18" charset="0"/>
              </a:rPr>
              <a:t>(To</a:t>
            </a:r>
            <a:r>
              <a:rPr lang="zh-CN" altLang="en-US" sz="2000" dirty="0">
                <a:solidFill>
                  <a:srgbClr val="FF0000"/>
                </a:solidFill>
                <a:cs typeface="Times New Roman" panose="02020603050405020304" pitchFamily="18" charset="0"/>
              </a:rPr>
              <a:t> </a:t>
            </a:r>
            <a:r>
              <a:rPr lang="en-US" altLang="zh-CN" sz="2000" dirty="0">
                <a:solidFill>
                  <a:srgbClr val="FF0000"/>
                </a:solidFill>
                <a:cs typeface="Times New Roman" panose="02020603050405020304" pitchFamily="18" charset="0"/>
              </a:rPr>
              <a:t>finish)</a:t>
            </a:r>
            <a:r>
              <a:rPr lang="zh-CN" altLang="en-US" sz="2000" dirty="0">
                <a:solidFill>
                  <a:srgbClr val="FF0000"/>
                </a:solidFill>
                <a:cs typeface="Times New Roman" panose="02020603050405020304" pitchFamily="18" charset="0"/>
              </a:rPr>
              <a:t> </a:t>
            </a:r>
            <a:endParaRPr lang="en-US" sz="2000" dirty="0">
              <a:solidFill>
                <a:srgbClr val="FF0000"/>
              </a:solidFill>
            </a:endParaRPr>
          </a:p>
          <a:p>
            <a:pPr marL="0" indent="0">
              <a:buNone/>
            </a:pPr>
            <a:r>
              <a:rPr lang="en-US" sz="2000" dirty="0"/>
              <a:t>3. (1) Prepare Hapseq2 real data with 3 samples (2) Run Hapseq2 using real data. First use 2 input files. Next use 4 input files. </a:t>
            </a:r>
            <a:endParaRPr lang="en-US" sz="2000" dirty="0">
              <a:cs typeface="Times New Roman" panose="02020603050405020304" pitchFamily="18" charset="0"/>
            </a:endParaRPr>
          </a:p>
          <a:p>
            <a:pPr marL="0" indent="0">
              <a:buNone/>
            </a:pPr>
            <a:r>
              <a:rPr lang="en-US" sz="2000" dirty="0">
                <a:cs typeface="Times New Roman" panose="02020603050405020304" pitchFamily="18" charset="0"/>
              </a:rPr>
              <a:t>	</a:t>
            </a:r>
            <a:r>
              <a:rPr lang="en-US" sz="2000" dirty="0">
                <a:solidFill>
                  <a:srgbClr val="00B050"/>
                </a:solidFill>
                <a:cs typeface="Times New Roman" panose="02020603050405020304" pitchFamily="18" charset="0"/>
              </a:rPr>
              <a:t>In Progress</a:t>
            </a:r>
            <a:r>
              <a:rPr lang="en-US" sz="2000" dirty="0">
                <a:cs typeface="Times New Roman" panose="02020603050405020304" pitchFamily="18" charset="0"/>
              </a:rPr>
              <a:t>, see August23.2019.HapSeq2RealData</a:t>
            </a:r>
            <a:r>
              <a:rPr lang="zh-CN" altLang="en-US" sz="2000" dirty="0">
                <a:cs typeface="Times New Roman" panose="02020603050405020304" pitchFamily="18" charset="0"/>
              </a:rPr>
              <a:t> </a:t>
            </a:r>
            <a:r>
              <a:rPr lang="en-US" altLang="zh-CN" sz="2000" dirty="0">
                <a:solidFill>
                  <a:srgbClr val="FF0000"/>
                </a:solidFill>
                <a:cs typeface="Times New Roman" panose="02020603050405020304" pitchFamily="18" charset="0"/>
              </a:rPr>
              <a:t>(To</a:t>
            </a:r>
            <a:r>
              <a:rPr lang="zh-CN" altLang="en-US" sz="2000" dirty="0">
                <a:solidFill>
                  <a:srgbClr val="FF0000"/>
                </a:solidFill>
                <a:cs typeface="Times New Roman" panose="02020603050405020304" pitchFamily="18" charset="0"/>
              </a:rPr>
              <a:t> </a:t>
            </a:r>
            <a:r>
              <a:rPr lang="en-US" altLang="zh-CN" sz="2000" dirty="0">
                <a:solidFill>
                  <a:srgbClr val="FF0000"/>
                </a:solidFill>
                <a:cs typeface="Times New Roman" panose="02020603050405020304" pitchFamily="18" charset="0"/>
              </a:rPr>
              <a:t>finish)</a:t>
            </a:r>
            <a:r>
              <a:rPr lang="zh-CN" altLang="en-US" sz="2000" dirty="0">
                <a:solidFill>
                  <a:srgbClr val="FF0000"/>
                </a:solidFill>
                <a:cs typeface="Times New Roman" panose="02020603050405020304" pitchFamily="18" charset="0"/>
              </a:rPr>
              <a:t> </a:t>
            </a:r>
            <a:endParaRPr lang="en-US" sz="2000" dirty="0"/>
          </a:p>
          <a:p>
            <a:pPr marL="0" indent="0">
              <a:buNone/>
            </a:pPr>
            <a:r>
              <a:rPr lang="en-US" sz="2000" dirty="0"/>
              <a:t>4. </a:t>
            </a:r>
            <a:r>
              <a:rPr lang="en-US" sz="2000" dirty="0">
                <a:cs typeface="Times New Roman" panose="02020603050405020304" pitchFamily="18" charset="0"/>
              </a:rPr>
              <a:t>(1) Check on the DBM and HapSeq2 paper and web page to see if they have available simulation data and real data (2) Check on the papers that cite these two papers to see if they have simulation data and real data.</a:t>
            </a:r>
          </a:p>
          <a:p>
            <a:pPr marL="0" indent="0">
              <a:buNone/>
            </a:pPr>
            <a:r>
              <a:rPr lang="en-US" sz="2000" dirty="0">
                <a:cs typeface="Times New Roman" panose="02020603050405020304" pitchFamily="18" charset="0"/>
              </a:rPr>
              <a:t>	</a:t>
            </a:r>
            <a:r>
              <a:rPr lang="en-US" sz="2000" dirty="0">
                <a:solidFill>
                  <a:srgbClr val="00B050"/>
                </a:solidFill>
                <a:cs typeface="Times New Roman" panose="02020603050405020304" pitchFamily="18" charset="0"/>
              </a:rPr>
              <a:t>Complete</a:t>
            </a:r>
            <a:r>
              <a:rPr lang="en-US" sz="2000" dirty="0">
                <a:cs typeface="Times New Roman" panose="02020603050405020304" pitchFamily="18" charset="0"/>
              </a:rPr>
              <a:t>, see August23.2019.Data</a:t>
            </a:r>
          </a:p>
          <a:p>
            <a:pPr marL="0" indent="0">
              <a:buNone/>
            </a:pP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(SS</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note</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on</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Aug</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23,</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2019</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Friday:</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Check</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journal</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web</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for</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supple</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files</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and</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software</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webpage,</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did</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not</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find</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DBM</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and</a:t>
            </a:r>
            <a:r>
              <a:rPr lang="zh-CN" altLang="en-US" sz="2000" dirty="0">
                <a:solidFill>
                  <a:srgbClr val="1F0DFF"/>
                </a:solidFill>
                <a:cs typeface="Times New Roman" panose="02020603050405020304" pitchFamily="18" charset="0"/>
              </a:rPr>
              <a:t> </a:t>
            </a:r>
            <a:r>
              <a:rPr lang="en-US" altLang="zh-CN" sz="2000" dirty="0" err="1">
                <a:solidFill>
                  <a:srgbClr val="1F0DFF"/>
                </a:solidFill>
                <a:cs typeface="Times New Roman" panose="02020603050405020304" pitchFamily="18" charset="0"/>
              </a:rPr>
              <a:t>HapSeq</a:t>
            </a:r>
            <a:r>
              <a:rPr lang="zh-CN" altLang="en-US" sz="2000" dirty="0">
                <a:solidFill>
                  <a:srgbClr val="1F0DFF"/>
                </a:solidFill>
                <a:cs typeface="Times New Roman" panose="02020603050405020304" pitchFamily="18" charset="0"/>
              </a:rPr>
              <a:t> </a:t>
            </a:r>
            <a:r>
              <a:rPr lang="en-US" altLang="zh-CN" sz="2000" dirty="0" err="1">
                <a:solidFill>
                  <a:srgbClr val="1F0DFF"/>
                </a:solidFill>
                <a:cs typeface="Times New Roman" panose="02020603050405020304" pitchFamily="18" charset="0"/>
              </a:rPr>
              <a:t>simultation</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data,</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may</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contact</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the</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authors</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to</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ask</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later</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if</a:t>
            </a:r>
            <a:r>
              <a:rPr lang="zh-CN" altLang="en-US" sz="2000" dirty="0">
                <a:solidFill>
                  <a:srgbClr val="1F0DFF"/>
                </a:solidFill>
                <a:cs typeface="Times New Roman" panose="02020603050405020304" pitchFamily="18" charset="0"/>
              </a:rPr>
              <a:t> </a:t>
            </a:r>
            <a:r>
              <a:rPr lang="en-US" altLang="zh-CN" sz="2000" dirty="0">
                <a:solidFill>
                  <a:srgbClr val="1F0DFF"/>
                </a:solidFill>
                <a:cs typeface="Times New Roman" panose="02020603050405020304" pitchFamily="18" charset="0"/>
              </a:rPr>
              <a:t>necessary)</a:t>
            </a:r>
            <a:r>
              <a:rPr lang="zh-CN" altLang="en-US" sz="2000" dirty="0">
                <a:solidFill>
                  <a:srgbClr val="1F0DFF"/>
                </a:solidFill>
                <a:cs typeface="Times New Roman" panose="02020603050405020304" pitchFamily="18" charset="0"/>
              </a:rPr>
              <a:t> </a:t>
            </a:r>
            <a:endParaRPr lang="en-US" sz="2000" dirty="0">
              <a:solidFill>
                <a:srgbClr val="1F0DFF"/>
              </a:solidFill>
              <a:cs typeface="Times New Roman" panose="02020603050405020304" pitchFamily="18" charset="0"/>
            </a:endParaRPr>
          </a:p>
          <a:p>
            <a:pPr marL="0" indent="0">
              <a:buNone/>
            </a:pPr>
            <a:endParaRPr lang="en-US" sz="2000" dirty="0"/>
          </a:p>
        </p:txBody>
      </p:sp>
    </p:spTree>
    <p:extLst>
      <p:ext uri="{BB962C8B-B14F-4D97-AF65-F5344CB8AC3E}">
        <p14:creationId xmlns:p14="http://schemas.microsoft.com/office/powerpoint/2010/main" val="770742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3183-DBB9-654C-9444-E7A29524203E}"/>
              </a:ext>
            </a:extLst>
          </p:cNvPr>
          <p:cNvSpPr>
            <a:spLocks noGrp="1"/>
          </p:cNvSpPr>
          <p:nvPr>
            <p:ph type="title"/>
          </p:nvPr>
        </p:nvSpPr>
        <p:spPr>
          <a:xfrm>
            <a:off x="443120" y="73579"/>
            <a:ext cx="7886700" cy="701673"/>
          </a:xfrm>
        </p:spPr>
        <p:txBody>
          <a:bodyPr>
            <a:normAutofit/>
          </a:bodyPr>
          <a:lstStyle/>
          <a:p>
            <a:r>
              <a:rPr lang="en-US" sz="4000" b="1" dirty="0">
                <a:solidFill>
                  <a:srgbClr val="1F0DFF"/>
                </a:solidFill>
              </a:rPr>
              <a:t>August 30, 2019 Meeting To-Do </a:t>
            </a:r>
          </a:p>
        </p:txBody>
      </p:sp>
      <p:sp>
        <p:nvSpPr>
          <p:cNvPr id="3" name="Content Placeholder 2">
            <a:extLst>
              <a:ext uri="{FF2B5EF4-FFF2-40B4-BE49-F238E27FC236}">
                <a16:creationId xmlns:a16="http://schemas.microsoft.com/office/drawing/2014/main" id="{2CFC9589-2C3A-2648-A6EB-2A54E0810DC0}"/>
              </a:ext>
            </a:extLst>
          </p:cNvPr>
          <p:cNvSpPr>
            <a:spLocks noGrp="1"/>
          </p:cNvSpPr>
          <p:nvPr>
            <p:ph idx="1"/>
          </p:nvPr>
        </p:nvSpPr>
        <p:spPr>
          <a:xfrm>
            <a:off x="267629" y="884719"/>
            <a:ext cx="8326243" cy="5768842"/>
          </a:xfrm>
        </p:spPr>
        <p:txBody>
          <a:bodyPr>
            <a:normAutofit fontScale="92500" lnSpcReduction="20000"/>
          </a:bodyPr>
          <a:lstStyle/>
          <a:p>
            <a:pPr marL="0" indent="0">
              <a:buNone/>
            </a:pPr>
            <a:r>
              <a:rPr lang="en-US" sz="2000" dirty="0"/>
              <a:t>1. Choose the larger alternative allele count in samples with the same SNP and different alternative alleles</a:t>
            </a:r>
          </a:p>
          <a:p>
            <a:pPr marL="0" indent="0">
              <a:buNone/>
            </a:pPr>
            <a:r>
              <a:rPr lang="en-US" sz="2000" dirty="0"/>
              <a:t>	</a:t>
            </a:r>
            <a:r>
              <a:rPr lang="en-US" sz="2000" dirty="0">
                <a:solidFill>
                  <a:srgbClr val="00B050"/>
                </a:solidFill>
              </a:rPr>
              <a:t>Complete</a:t>
            </a:r>
            <a:r>
              <a:rPr lang="en-US" sz="2000" dirty="0"/>
              <a:t>, see August30.2019.AllelesDBM.txt</a:t>
            </a:r>
          </a:p>
          <a:p>
            <a:pPr marL="0" indent="0">
              <a:buNone/>
            </a:pPr>
            <a:r>
              <a:rPr lang="en-US" sz="2000" dirty="0"/>
              <a:t>2. Calculate average quality score of multiple samples</a:t>
            </a:r>
          </a:p>
          <a:p>
            <a:pPr marL="0" indent="0">
              <a:buNone/>
            </a:pPr>
            <a:r>
              <a:rPr lang="en-US" sz="2000" dirty="0"/>
              <a:t>	</a:t>
            </a:r>
            <a:r>
              <a:rPr lang="en-US" sz="2000" dirty="0">
                <a:solidFill>
                  <a:srgbClr val="00B050"/>
                </a:solidFill>
              </a:rPr>
              <a:t>Complete</a:t>
            </a:r>
            <a:r>
              <a:rPr lang="en-US" sz="2000" dirty="0"/>
              <a:t>, see August30.2019.QualityScoreDBM.txt</a:t>
            </a:r>
            <a:r>
              <a:rPr lang="zh-CN" altLang="en-US" sz="2000" dirty="0"/>
              <a:t> </a:t>
            </a:r>
            <a:r>
              <a:rPr lang="en-US" altLang="zh-CN" sz="2000" dirty="0"/>
              <a:t>(</a:t>
            </a:r>
            <a:r>
              <a:rPr lang="en-US" altLang="zh-CN" sz="2000" dirty="0">
                <a:solidFill>
                  <a:srgbClr val="FF0000"/>
                </a:solidFill>
              </a:rPr>
              <a:t>to</a:t>
            </a:r>
            <a:r>
              <a:rPr lang="zh-CN" altLang="en-US" sz="2000" dirty="0">
                <a:solidFill>
                  <a:srgbClr val="FF0000"/>
                </a:solidFill>
              </a:rPr>
              <a:t> </a:t>
            </a:r>
            <a:r>
              <a:rPr lang="zh-CN" altLang="zh-CN" sz="2000" dirty="0">
                <a:solidFill>
                  <a:srgbClr val="FF0000"/>
                </a:solidFill>
              </a:rPr>
              <a:t>b</a:t>
            </a:r>
            <a:r>
              <a:rPr lang="en-US" altLang="zh-CN" sz="2000" dirty="0">
                <a:solidFill>
                  <a:srgbClr val="FF0000"/>
                </a:solidFill>
              </a:rPr>
              <a:t>e</a:t>
            </a:r>
            <a:r>
              <a:rPr lang="zh-CN" altLang="en-US" sz="2000" dirty="0">
                <a:solidFill>
                  <a:srgbClr val="FF0000"/>
                </a:solidFill>
              </a:rPr>
              <a:t> </a:t>
            </a:r>
            <a:r>
              <a:rPr lang="en-US" altLang="zh-CN" sz="2000" dirty="0">
                <a:solidFill>
                  <a:srgbClr val="FF0000"/>
                </a:solidFill>
              </a:rPr>
              <a:t>revised</a:t>
            </a:r>
            <a:r>
              <a:rPr lang="en-US" altLang="zh-CN" sz="2000" dirty="0"/>
              <a:t>)</a:t>
            </a:r>
            <a:r>
              <a:rPr lang="zh-CN" altLang="en-US" sz="2000" dirty="0"/>
              <a:t> </a:t>
            </a:r>
            <a:endParaRPr lang="en-US" sz="2000" dirty="0"/>
          </a:p>
          <a:p>
            <a:pPr marL="0" indent="0">
              <a:buNone/>
            </a:pPr>
            <a:r>
              <a:rPr lang="en-US" altLang="zh-CN" sz="2000" dirty="0">
                <a:solidFill>
                  <a:srgbClr val="0000FF"/>
                </a:solidFill>
              </a:rPr>
              <a:t>Aug</a:t>
            </a:r>
            <a:r>
              <a:rPr lang="zh-CN" altLang="en-US" sz="2000" dirty="0">
                <a:solidFill>
                  <a:srgbClr val="0000FF"/>
                </a:solidFill>
              </a:rPr>
              <a:t> </a:t>
            </a:r>
            <a:r>
              <a:rPr lang="en-US" altLang="zh-CN" sz="2000" dirty="0">
                <a:solidFill>
                  <a:srgbClr val="0000FF"/>
                </a:solidFill>
              </a:rPr>
              <a:t>30,</a:t>
            </a:r>
            <a:r>
              <a:rPr lang="zh-CN" altLang="en-US" sz="2000" dirty="0">
                <a:solidFill>
                  <a:srgbClr val="0000FF"/>
                </a:solidFill>
              </a:rPr>
              <a:t> </a:t>
            </a:r>
            <a:r>
              <a:rPr lang="en-US" altLang="zh-CN" sz="2000" dirty="0">
                <a:solidFill>
                  <a:srgbClr val="0000FF"/>
                </a:solidFill>
              </a:rPr>
              <a:t>2019</a:t>
            </a:r>
            <a:r>
              <a:rPr lang="zh-CN" altLang="en-US" sz="2000" dirty="0">
                <a:solidFill>
                  <a:srgbClr val="0000FF"/>
                </a:solidFill>
              </a:rPr>
              <a:t> </a:t>
            </a:r>
            <a:r>
              <a:rPr lang="en-US" altLang="zh-CN" sz="2000" dirty="0">
                <a:solidFill>
                  <a:srgbClr val="0000FF"/>
                </a:solidFill>
              </a:rPr>
              <a:t>Friday</a:t>
            </a:r>
            <a:r>
              <a:rPr lang="zh-CN" altLang="en-US" sz="2000" dirty="0">
                <a:solidFill>
                  <a:srgbClr val="0000FF"/>
                </a:solidFill>
              </a:rPr>
              <a:t> </a:t>
            </a:r>
            <a:r>
              <a:rPr lang="en-US" altLang="zh-CN" sz="2000" dirty="0">
                <a:solidFill>
                  <a:srgbClr val="0000FF"/>
                </a:solidFill>
              </a:rPr>
              <a:t>SS</a:t>
            </a:r>
            <a:r>
              <a:rPr lang="zh-CN" altLang="en-US" sz="2000" dirty="0">
                <a:solidFill>
                  <a:srgbClr val="0000FF"/>
                </a:solidFill>
              </a:rPr>
              <a:t> </a:t>
            </a:r>
            <a:r>
              <a:rPr lang="en-US" altLang="zh-CN" sz="2000" dirty="0">
                <a:solidFill>
                  <a:srgbClr val="0000FF"/>
                </a:solidFill>
              </a:rPr>
              <a:t>notes:</a:t>
            </a:r>
            <a:r>
              <a:rPr lang="zh-CN" altLang="en-US" sz="2000" dirty="0">
                <a:solidFill>
                  <a:srgbClr val="0000FF"/>
                </a:solidFill>
              </a:rPr>
              <a:t> </a:t>
            </a:r>
            <a:r>
              <a:rPr lang="en-US" altLang="zh-CN" sz="2000" dirty="0">
                <a:solidFill>
                  <a:srgbClr val="0000FF"/>
                </a:solidFill>
              </a:rPr>
              <a:t>the</a:t>
            </a:r>
            <a:r>
              <a:rPr lang="zh-CN" altLang="en-US" sz="2000" dirty="0">
                <a:solidFill>
                  <a:srgbClr val="0000FF"/>
                </a:solidFill>
              </a:rPr>
              <a:t> </a:t>
            </a:r>
            <a:r>
              <a:rPr lang="en-US" altLang="zh-CN" sz="2000" dirty="0">
                <a:solidFill>
                  <a:srgbClr val="0000FF"/>
                </a:solidFill>
              </a:rPr>
              <a:t>above</a:t>
            </a:r>
            <a:r>
              <a:rPr lang="zh-CN" altLang="en-US" sz="2000" dirty="0">
                <a:solidFill>
                  <a:srgbClr val="0000FF"/>
                </a:solidFill>
              </a:rPr>
              <a:t> </a:t>
            </a:r>
            <a:r>
              <a:rPr lang="en-US" altLang="zh-CN" sz="2000" dirty="0">
                <a:solidFill>
                  <a:srgbClr val="0000FF"/>
                </a:solidFill>
              </a:rPr>
              <a:t>code</a:t>
            </a:r>
            <a:r>
              <a:rPr lang="zh-CN" altLang="en-US" sz="2000" dirty="0">
                <a:solidFill>
                  <a:srgbClr val="0000FF"/>
                </a:solidFill>
              </a:rPr>
              <a:t> </a:t>
            </a:r>
            <a:r>
              <a:rPr lang="en-US" altLang="zh-CN" sz="2000" dirty="0">
                <a:solidFill>
                  <a:srgbClr val="0000FF"/>
                </a:solidFill>
              </a:rPr>
              <a:t>is</a:t>
            </a:r>
            <a:r>
              <a:rPr lang="zh-CN" altLang="en-US" sz="2000" dirty="0">
                <a:solidFill>
                  <a:srgbClr val="0000FF"/>
                </a:solidFill>
              </a:rPr>
              <a:t> </a:t>
            </a:r>
            <a:r>
              <a:rPr lang="en-US" altLang="zh-CN" sz="2000" dirty="0">
                <a:solidFill>
                  <a:srgbClr val="0000FF"/>
                </a:solidFill>
              </a:rPr>
              <a:t>only</a:t>
            </a:r>
            <a:r>
              <a:rPr lang="zh-CN" altLang="en-US" sz="2000" dirty="0">
                <a:solidFill>
                  <a:srgbClr val="0000FF"/>
                </a:solidFill>
              </a:rPr>
              <a:t> </a:t>
            </a:r>
            <a:r>
              <a:rPr lang="en-US" altLang="zh-CN" sz="2000" dirty="0">
                <a:solidFill>
                  <a:srgbClr val="0000FF"/>
                </a:solidFill>
              </a:rPr>
              <a:t>for</a:t>
            </a:r>
            <a:r>
              <a:rPr lang="zh-CN" altLang="en-US" sz="2000" dirty="0">
                <a:solidFill>
                  <a:srgbClr val="0000FF"/>
                </a:solidFill>
              </a:rPr>
              <a:t> </a:t>
            </a:r>
            <a:r>
              <a:rPr lang="en-US" altLang="zh-CN" sz="2000" dirty="0">
                <a:solidFill>
                  <a:srgbClr val="0000FF"/>
                </a:solidFill>
              </a:rPr>
              <a:t>2</a:t>
            </a:r>
            <a:r>
              <a:rPr lang="zh-CN" altLang="en-US" sz="2000" dirty="0">
                <a:solidFill>
                  <a:srgbClr val="0000FF"/>
                </a:solidFill>
              </a:rPr>
              <a:t> </a:t>
            </a:r>
            <a:r>
              <a:rPr lang="en-US" altLang="zh-CN" sz="2000" dirty="0">
                <a:solidFill>
                  <a:srgbClr val="0000FF"/>
                </a:solidFill>
              </a:rPr>
              <a:t>samples.</a:t>
            </a:r>
            <a:r>
              <a:rPr lang="zh-CN" altLang="en-US" sz="2000" dirty="0">
                <a:solidFill>
                  <a:srgbClr val="0000FF"/>
                </a:solidFill>
              </a:rPr>
              <a:t> </a:t>
            </a:r>
            <a:r>
              <a:rPr lang="en-US" altLang="zh-CN" sz="2000" dirty="0">
                <a:solidFill>
                  <a:srgbClr val="0000FF"/>
                </a:solidFill>
              </a:rPr>
              <a:t>Should</a:t>
            </a:r>
            <a:r>
              <a:rPr lang="zh-CN" altLang="en-US" sz="2000" dirty="0">
                <a:solidFill>
                  <a:srgbClr val="0000FF"/>
                </a:solidFill>
              </a:rPr>
              <a:t> </a:t>
            </a:r>
            <a:r>
              <a:rPr lang="zh-CN" altLang="zh-CN" sz="2000" dirty="0">
                <a:solidFill>
                  <a:srgbClr val="0000FF"/>
                </a:solidFill>
              </a:rPr>
              <a:t>r</a:t>
            </a:r>
            <a:r>
              <a:rPr lang="en-US" altLang="zh-CN" sz="2000" dirty="0" err="1">
                <a:solidFill>
                  <a:srgbClr val="0000FF"/>
                </a:solidFill>
              </a:rPr>
              <a:t>evise</a:t>
            </a:r>
            <a:r>
              <a:rPr lang="zh-CN" altLang="en-US" sz="2000" dirty="0">
                <a:solidFill>
                  <a:srgbClr val="0000FF"/>
                </a:solidFill>
              </a:rPr>
              <a:t> </a:t>
            </a:r>
            <a:r>
              <a:rPr lang="en-US" altLang="zh-CN" sz="2000" dirty="0">
                <a:solidFill>
                  <a:srgbClr val="0000FF"/>
                </a:solidFill>
              </a:rPr>
              <a:t>it</a:t>
            </a:r>
            <a:r>
              <a:rPr lang="zh-CN" altLang="en-US" sz="2000" dirty="0">
                <a:solidFill>
                  <a:srgbClr val="0000FF"/>
                </a:solidFill>
              </a:rPr>
              <a:t> </a:t>
            </a:r>
            <a:r>
              <a:rPr lang="zh-CN" altLang="zh-CN" sz="2000" dirty="0">
                <a:solidFill>
                  <a:srgbClr val="0000FF"/>
                </a:solidFill>
              </a:rPr>
              <a:t>f</a:t>
            </a:r>
            <a:r>
              <a:rPr lang="en-US" altLang="zh-CN" sz="2000" dirty="0">
                <a:solidFill>
                  <a:srgbClr val="0000FF"/>
                </a:solidFill>
              </a:rPr>
              <a:t>or</a:t>
            </a:r>
            <a:r>
              <a:rPr lang="zh-CN" altLang="en-US" sz="2000" dirty="0">
                <a:solidFill>
                  <a:srgbClr val="0000FF"/>
                </a:solidFill>
              </a:rPr>
              <a:t> </a:t>
            </a:r>
            <a:r>
              <a:rPr lang="en-US" altLang="zh-CN" sz="2000" dirty="0">
                <a:solidFill>
                  <a:srgbClr val="0000FF"/>
                </a:solidFill>
              </a:rPr>
              <a:t>5</a:t>
            </a:r>
            <a:r>
              <a:rPr lang="zh-CN" altLang="en-US" sz="2000" dirty="0">
                <a:solidFill>
                  <a:srgbClr val="0000FF"/>
                </a:solidFill>
              </a:rPr>
              <a:t> </a:t>
            </a:r>
            <a:r>
              <a:rPr lang="en-US" altLang="zh-CN" sz="2000" dirty="0">
                <a:solidFill>
                  <a:srgbClr val="0000FF"/>
                </a:solidFill>
              </a:rPr>
              <a:t>or</a:t>
            </a:r>
            <a:r>
              <a:rPr lang="zh-CN" altLang="en-US" sz="2000" dirty="0">
                <a:solidFill>
                  <a:srgbClr val="0000FF"/>
                </a:solidFill>
              </a:rPr>
              <a:t> </a:t>
            </a:r>
            <a:r>
              <a:rPr lang="en-US" altLang="zh-CN" sz="2000" dirty="0" err="1">
                <a:solidFill>
                  <a:srgbClr val="0000FF"/>
                </a:solidFill>
              </a:rPr>
              <a:t>mor</a:t>
            </a:r>
            <a:r>
              <a:rPr lang="zh-CN" altLang="en-US" sz="2000" dirty="0">
                <a:solidFill>
                  <a:srgbClr val="0000FF"/>
                </a:solidFill>
              </a:rPr>
              <a:t>e </a:t>
            </a:r>
            <a:r>
              <a:rPr lang="en-US" altLang="zh-CN" sz="2000" dirty="0">
                <a:solidFill>
                  <a:srgbClr val="0000FF"/>
                </a:solidFill>
              </a:rPr>
              <a:t>samples.</a:t>
            </a:r>
            <a:r>
              <a:rPr lang="zh-CN" altLang="en-US" sz="2000" dirty="0">
                <a:solidFill>
                  <a:srgbClr val="0000FF"/>
                </a:solidFill>
              </a:rPr>
              <a:t>  </a:t>
            </a:r>
            <a:r>
              <a:rPr lang="zh-CN" altLang="zh-CN" sz="2000" dirty="0">
                <a:solidFill>
                  <a:srgbClr val="0000FF"/>
                </a:solidFill>
              </a:rPr>
              <a:t>G</a:t>
            </a:r>
            <a:r>
              <a:rPr lang="en-US" altLang="zh-CN" sz="2000" dirty="0" err="1">
                <a:solidFill>
                  <a:srgbClr val="0000FF"/>
                </a:solidFill>
              </a:rPr>
              <a:t>enerate</a:t>
            </a:r>
            <a:r>
              <a:rPr lang="zh-CN" altLang="en-US" sz="2000" dirty="0">
                <a:solidFill>
                  <a:srgbClr val="0000FF"/>
                </a:solidFill>
              </a:rPr>
              <a:t> </a:t>
            </a:r>
            <a:r>
              <a:rPr lang="en-US" altLang="zh-CN" sz="2000" dirty="0">
                <a:solidFill>
                  <a:srgbClr val="0000FF"/>
                </a:solidFill>
              </a:rPr>
              <a:t>two</a:t>
            </a:r>
            <a:r>
              <a:rPr lang="zh-CN" altLang="en-US" sz="2000" dirty="0">
                <a:solidFill>
                  <a:srgbClr val="0000FF"/>
                </a:solidFill>
              </a:rPr>
              <a:t>  </a:t>
            </a:r>
            <a:r>
              <a:rPr lang="zh-CN" altLang="zh-CN" sz="2000" dirty="0">
                <a:solidFill>
                  <a:srgbClr val="0000FF"/>
                </a:solidFill>
              </a:rPr>
              <a:t>ou</a:t>
            </a:r>
            <a:r>
              <a:rPr lang="en-US" altLang="zh-CN" sz="2000" dirty="0" err="1">
                <a:solidFill>
                  <a:srgbClr val="0000FF"/>
                </a:solidFill>
              </a:rPr>
              <a:t>tput</a:t>
            </a:r>
            <a:r>
              <a:rPr lang="zh-CN" altLang="en-US" sz="2000" dirty="0">
                <a:solidFill>
                  <a:srgbClr val="0000FF"/>
                </a:solidFill>
              </a:rPr>
              <a:t> </a:t>
            </a:r>
            <a:r>
              <a:rPr lang="en-US" altLang="zh-CN" sz="2000" dirty="0">
                <a:solidFill>
                  <a:srgbClr val="0000FF"/>
                </a:solidFill>
              </a:rPr>
              <a:t>files,</a:t>
            </a:r>
            <a:r>
              <a:rPr lang="zh-CN" altLang="en-US" sz="2000" dirty="0">
                <a:solidFill>
                  <a:srgbClr val="0000FF"/>
                </a:solidFill>
              </a:rPr>
              <a:t> </a:t>
            </a:r>
            <a:r>
              <a:rPr lang="en-US" altLang="zh-CN" sz="2000" dirty="0">
                <a:solidFill>
                  <a:srgbClr val="0000FF"/>
                </a:solidFill>
              </a:rPr>
              <a:t>one</a:t>
            </a:r>
            <a:r>
              <a:rPr lang="zh-CN" altLang="en-US" sz="2000" dirty="0">
                <a:solidFill>
                  <a:srgbClr val="0000FF"/>
                </a:solidFill>
              </a:rPr>
              <a:t> </a:t>
            </a:r>
            <a:r>
              <a:rPr lang="en-US" altLang="zh-CN" sz="2000" dirty="0">
                <a:solidFill>
                  <a:srgbClr val="0000FF"/>
                </a:solidFill>
              </a:rPr>
              <a:t>is</a:t>
            </a:r>
            <a:r>
              <a:rPr lang="zh-CN" altLang="en-US" sz="2000" dirty="0">
                <a:solidFill>
                  <a:srgbClr val="0000FF"/>
                </a:solidFill>
              </a:rPr>
              <a:t> </a:t>
            </a:r>
            <a:r>
              <a:rPr lang="en-US" altLang="zh-CN" sz="2000" dirty="0">
                <a:solidFill>
                  <a:srgbClr val="0000FF"/>
                </a:solidFill>
              </a:rPr>
              <a:t>the</a:t>
            </a:r>
            <a:r>
              <a:rPr lang="zh-CN" altLang="en-US" sz="2000" dirty="0">
                <a:solidFill>
                  <a:srgbClr val="0000FF"/>
                </a:solidFill>
              </a:rPr>
              <a:t> </a:t>
            </a:r>
            <a:r>
              <a:rPr lang="en-US" altLang="zh-CN" sz="2000" dirty="0">
                <a:solidFill>
                  <a:srgbClr val="0000FF"/>
                </a:solidFill>
              </a:rPr>
              <a:t>“final”</a:t>
            </a:r>
            <a:r>
              <a:rPr lang="zh-CN" altLang="en-US" sz="2000" dirty="0">
                <a:solidFill>
                  <a:srgbClr val="0000FF"/>
                </a:solidFill>
              </a:rPr>
              <a:t> </a:t>
            </a:r>
            <a:r>
              <a:rPr lang="en-US" altLang="zh-CN" sz="2000" dirty="0">
                <a:solidFill>
                  <a:srgbClr val="0000FF"/>
                </a:solidFill>
              </a:rPr>
              <a:t>output</a:t>
            </a:r>
            <a:r>
              <a:rPr lang="zh-CN" altLang="en-US" sz="2000" dirty="0">
                <a:solidFill>
                  <a:srgbClr val="0000FF"/>
                </a:solidFill>
              </a:rPr>
              <a:t> </a:t>
            </a:r>
            <a:r>
              <a:rPr lang="zh-CN" altLang="zh-CN" sz="2000" dirty="0">
                <a:solidFill>
                  <a:srgbClr val="0000FF"/>
                </a:solidFill>
              </a:rPr>
              <a:t>l</a:t>
            </a:r>
            <a:r>
              <a:rPr lang="en-US" altLang="zh-CN" sz="2000" dirty="0" err="1">
                <a:solidFill>
                  <a:srgbClr val="0000FF"/>
                </a:solidFill>
              </a:rPr>
              <a:t>ike</a:t>
            </a:r>
            <a:r>
              <a:rPr lang="zh-CN" altLang="en-US" sz="2000" dirty="0">
                <a:solidFill>
                  <a:srgbClr val="0000FF"/>
                </a:solidFill>
              </a:rPr>
              <a:t> </a:t>
            </a:r>
            <a:r>
              <a:rPr lang="en-US" altLang="zh-CN" sz="2000" dirty="0">
                <a:solidFill>
                  <a:srgbClr val="0000FF"/>
                </a:solidFill>
              </a:rPr>
              <a:t>the</a:t>
            </a:r>
            <a:r>
              <a:rPr lang="zh-CN" altLang="en-US" sz="2000" dirty="0">
                <a:solidFill>
                  <a:srgbClr val="0000FF"/>
                </a:solidFill>
              </a:rPr>
              <a:t> </a:t>
            </a:r>
            <a:r>
              <a:rPr lang="zh-CN" altLang="zh-CN" sz="2000" dirty="0">
                <a:solidFill>
                  <a:srgbClr val="0000FF"/>
                </a:solidFill>
              </a:rPr>
              <a:t>o</a:t>
            </a:r>
            <a:r>
              <a:rPr lang="en-US" altLang="zh-CN" sz="2000" dirty="0">
                <a:solidFill>
                  <a:srgbClr val="0000FF"/>
                </a:solidFill>
              </a:rPr>
              <a:t>ne</a:t>
            </a:r>
            <a:r>
              <a:rPr lang="zh-CN" altLang="en-US" sz="2000" dirty="0">
                <a:solidFill>
                  <a:srgbClr val="0000FF"/>
                </a:solidFill>
              </a:rPr>
              <a:t> </a:t>
            </a:r>
            <a:r>
              <a:rPr lang="en-US" altLang="zh-CN" sz="2000" dirty="0">
                <a:solidFill>
                  <a:srgbClr val="0000FF"/>
                </a:solidFill>
              </a:rPr>
              <a:t>generated</a:t>
            </a:r>
            <a:r>
              <a:rPr lang="zh-CN" altLang="en-US" sz="2000" dirty="0">
                <a:solidFill>
                  <a:srgbClr val="0000FF"/>
                </a:solidFill>
              </a:rPr>
              <a:t> </a:t>
            </a:r>
            <a:r>
              <a:rPr lang="en-US" altLang="zh-CN" sz="2000" dirty="0">
                <a:solidFill>
                  <a:srgbClr val="0000FF"/>
                </a:solidFill>
              </a:rPr>
              <a:t>by</a:t>
            </a:r>
            <a:r>
              <a:rPr lang="zh-CN" altLang="en-US" sz="2000" dirty="0">
                <a:solidFill>
                  <a:srgbClr val="0000FF"/>
                </a:solidFill>
              </a:rPr>
              <a:t> </a:t>
            </a:r>
            <a:r>
              <a:rPr lang="en-US" altLang="zh-CN" sz="2000" dirty="0">
                <a:solidFill>
                  <a:srgbClr val="0000FF"/>
                </a:solidFill>
              </a:rPr>
              <a:t>the</a:t>
            </a:r>
            <a:r>
              <a:rPr lang="zh-CN" altLang="en-US" sz="2000" dirty="0">
                <a:solidFill>
                  <a:srgbClr val="0000FF"/>
                </a:solidFill>
              </a:rPr>
              <a:t> </a:t>
            </a:r>
            <a:r>
              <a:rPr lang="en-US" altLang="zh-CN" sz="2000" dirty="0">
                <a:solidFill>
                  <a:srgbClr val="0000FF"/>
                </a:solidFill>
              </a:rPr>
              <a:t>above</a:t>
            </a:r>
            <a:r>
              <a:rPr lang="zh-CN" altLang="en-US" sz="2000" dirty="0">
                <a:solidFill>
                  <a:srgbClr val="0000FF"/>
                </a:solidFill>
              </a:rPr>
              <a:t> </a:t>
            </a:r>
            <a:r>
              <a:rPr lang="en-US" altLang="zh-CN" sz="2000" dirty="0">
                <a:solidFill>
                  <a:srgbClr val="0000FF"/>
                </a:solidFill>
              </a:rPr>
              <a:t>code,</a:t>
            </a:r>
            <a:r>
              <a:rPr lang="zh-CN" altLang="en-US" sz="2000" dirty="0">
                <a:solidFill>
                  <a:srgbClr val="0000FF"/>
                </a:solidFill>
              </a:rPr>
              <a:t> </a:t>
            </a:r>
            <a:r>
              <a:rPr lang="en-US" altLang="zh-CN" sz="2000" dirty="0">
                <a:solidFill>
                  <a:srgbClr val="0000FF"/>
                </a:solidFill>
              </a:rPr>
              <a:t>another</a:t>
            </a:r>
            <a:r>
              <a:rPr lang="zh-CN" altLang="en-US" sz="2000" dirty="0">
                <a:solidFill>
                  <a:srgbClr val="0000FF"/>
                </a:solidFill>
              </a:rPr>
              <a:t> </a:t>
            </a:r>
            <a:r>
              <a:rPr lang="en-US" altLang="zh-CN" sz="2000" dirty="0">
                <a:solidFill>
                  <a:srgbClr val="0000FF"/>
                </a:solidFill>
              </a:rPr>
              <a:t>is</a:t>
            </a:r>
            <a:r>
              <a:rPr lang="zh-CN" altLang="en-US" sz="2000" dirty="0">
                <a:solidFill>
                  <a:srgbClr val="0000FF"/>
                </a:solidFill>
              </a:rPr>
              <a:t> </a:t>
            </a:r>
            <a:r>
              <a:rPr lang="en-US" altLang="zh-CN" sz="2000" dirty="0">
                <a:solidFill>
                  <a:srgbClr val="0000FF"/>
                </a:solidFill>
              </a:rPr>
              <a:t>the</a:t>
            </a:r>
            <a:r>
              <a:rPr lang="zh-CN" altLang="en-US" sz="2000" dirty="0">
                <a:solidFill>
                  <a:srgbClr val="0000FF"/>
                </a:solidFill>
              </a:rPr>
              <a:t> </a:t>
            </a:r>
            <a:r>
              <a:rPr lang="en-US" altLang="zh-CN" sz="2000" dirty="0">
                <a:solidFill>
                  <a:srgbClr val="0000FF"/>
                </a:solidFill>
              </a:rPr>
              <a:t>middle</a:t>
            </a:r>
            <a:r>
              <a:rPr lang="zh-CN" altLang="en-US" sz="2000" dirty="0">
                <a:solidFill>
                  <a:srgbClr val="0000FF"/>
                </a:solidFill>
              </a:rPr>
              <a:t> </a:t>
            </a:r>
            <a:r>
              <a:rPr lang="en-US" altLang="zh-CN" sz="2000" dirty="0">
                <a:solidFill>
                  <a:srgbClr val="0000FF"/>
                </a:solidFill>
              </a:rPr>
              <a:t>step</a:t>
            </a:r>
            <a:r>
              <a:rPr lang="zh-CN" altLang="en-US" sz="2000" dirty="0">
                <a:solidFill>
                  <a:srgbClr val="0000FF"/>
                </a:solidFill>
              </a:rPr>
              <a:t> </a:t>
            </a:r>
            <a:r>
              <a:rPr lang="en-US" altLang="zh-CN" sz="2000" dirty="0">
                <a:solidFill>
                  <a:srgbClr val="0000FF"/>
                </a:solidFill>
              </a:rPr>
              <a:t>output</a:t>
            </a:r>
            <a:r>
              <a:rPr lang="zh-CN" altLang="en-US" sz="2000" dirty="0">
                <a:solidFill>
                  <a:srgbClr val="0000FF"/>
                </a:solidFill>
              </a:rPr>
              <a:t>, </a:t>
            </a:r>
            <a:r>
              <a:rPr lang="en-US" altLang="zh-CN" sz="2000" dirty="0">
                <a:solidFill>
                  <a:srgbClr val="0000FF"/>
                </a:solidFill>
              </a:rPr>
              <a:t>see</a:t>
            </a:r>
            <a:r>
              <a:rPr lang="zh-CN" altLang="en-US" sz="2000" dirty="0">
                <a:solidFill>
                  <a:srgbClr val="0000FF"/>
                </a:solidFill>
              </a:rPr>
              <a:t> </a:t>
            </a:r>
            <a:r>
              <a:rPr lang="en-US" altLang="zh-CN" sz="2000" dirty="0">
                <a:solidFill>
                  <a:srgbClr val="0000FF"/>
                </a:solidFill>
              </a:rPr>
              <a:t>below.</a:t>
            </a:r>
          </a:p>
          <a:p>
            <a:pPr marL="0" indent="0">
              <a:buNone/>
            </a:pPr>
            <a:r>
              <a:rPr lang="en-US" altLang="zh-CN" sz="2000" dirty="0" err="1">
                <a:solidFill>
                  <a:srgbClr val="0000FF"/>
                </a:solidFill>
              </a:rPr>
              <a:t>Chr</a:t>
            </a:r>
            <a:r>
              <a:rPr lang="zh-CN" altLang="en-US" sz="2000" dirty="0">
                <a:solidFill>
                  <a:srgbClr val="0000FF"/>
                </a:solidFill>
              </a:rPr>
              <a:t>    </a:t>
            </a:r>
            <a:r>
              <a:rPr lang="en-US" altLang="zh-CN" sz="2000" dirty="0" err="1">
                <a:solidFill>
                  <a:srgbClr val="0000FF"/>
                </a:solidFill>
              </a:rPr>
              <a:t>pos</a:t>
            </a:r>
            <a:r>
              <a:rPr lang="zh-CN" altLang="en-US" sz="2000" dirty="0">
                <a:solidFill>
                  <a:srgbClr val="0000FF"/>
                </a:solidFill>
              </a:rPr>
              <a:t>     </a:t>
            </a:r>
            <a:r>
              <a:rPr lang="en-US" altLang="zh-CN" sz="2000" dirty="0">
                <a:solidFill>
                  <a:srgbClr val="0000FF"/>
                </a:solidFill>
              </a:rPr>
              <a:t>s1.quality</a:t>
            </a:r>
            <a:r>
              <a:rPr lang="zh-CN" altLang="en-US" sz="2000" dirty="0">
                <a:solidFill>
                  <a:srgbClr val="0000FF"/>
                </a:solidFill>
              </a:rPr>
              <a:t>     </a:t>
            </a:r>
            <a:r>
              <a:rPr lang="en-US" altLang="zh-CN" sz="2000" dirty="0">
                <a:solidFill>
                  <a:srgbClr val="0000FF"/>
                </a:solidFill>
              </a:rPr>
              <a:t>s2.quality</a:t>
            </a:r>
            <a:r>
              <a:rPr lang="zh-CN" altLang="en-US" sz="2000" dirty="0">
                <a:solidFill>
                  <a:srgbClr val="0000FF"/>
                </a:solidFill>
              </a:rPr>
              <a:t>   </a:t>
            </a:r>
            <a:r>
              <a:rPr lang="en-US" altLang="zh-CN" sz="2000" dirty="0">
                <a:solidFill>
                  <a:srgbClr val="0000FF"/>
                </a:solidFill>
              </a:rPr>
              <a:t>s3</a:t>
            </a:r>
            <a:r>
              <a:rPr lang="zh-CN" altLang="en-US" sz="2000" dirty="0">
                <a:solidFill>
                  <a:srgbClr val="0000FF"/>
                </a:solidFill>
              </a:rPr>
              <a:t>. </a:t>
            </a:r>
            <a:r>
              <a:rPr lang="en-US" altLang="zh-CN" sz="2000" dirty="0">
                <a:solidFill>
                  <a:srgbClr val="0000FF"/>
                </a:solidFill>
              </a:rPr>
              <a:t>quality</a:t>
            </a:r>
            <a:r>
              <a:rPr lang="zh-CN" altLang="en-US" sz="2000" dirty="0">
                <a:solidFill>
                  <a:srgbClr val="0000FF"/>
                </a:solidFill>
              </a:rPr>
              <a:t>    </a:t>
            </a:r>
            <a:r>
              <a:rPr lang="en-US" altLang="zh-CN" sz="2000" dirty="0">
                <a:solidFill>
                  <a:srgbClr val="0000FF"/>
                </a:solidFill>
              </a:rPr>
              <a:t>s4.quality</a:t>
            </a:r>
            <a:r>
              <a:rPr lang="zh-CN" altLang="en-US" sz="2000" dirty="0">
                <a:solidFill>
                  <a:srgbClr val="0000FF"/>
                </a:solidFill>
              </a:rPr>
              <a:t>   </a:t>
            </a:r>
            <a:r>
              <a:rPr lang="en-US" altLang="zh-CN" sz="2000" dirty="0">
                <a:solidFill>
                  <a:srgbClr val="0000FF"/>
                </a:solidFill>
              </a:rPr>
              <a:t>s5.quality</a:t>
            </a:r>
            <a:r>
              <a:rPr lang="zh-CN" altLang="en-US" sz="2000" dirty="0">
                <a:solidFill>
                  <a:srgbClr val="0000FF"/>
                </a:solidFill>
              </a:rPr>
              <a:t>  </a:t>
            </a:r>
            <a:endParaRPr lang="en-US" altLang="zh-CN" sz="2000" dirty="0">
              <a:solidFill>
                <a:srgbClr val="0000FF"/>
              </a:solidFill>
            </a:endParaRPr>
          </a:p>
          <a:p>
            <a:pPr marL="0" indent="0">
              <a:buNone/>
            </a:pPr>
            <a:r>
              <a:rPr lang="en-US" altLang="zh-CN" sz="2000" dirty="0">
                <a:solidFill>
                  <a:srgbClr val="0000FF"/>
                </a:solidFill>
              </a:rPr>
              <a:t>Chr1</a:t>
            </a:r>
            <a:r>
              <a:rPr lang="zh-CN" altLang="en-US" sz="2000" dirty="0">
                <a:solidFill>
                  <a:srgbClr val="0000FF"/>
                </a:solidFill>
              </a:rPr>
              <a:t>0   </a:t>
            </a:r>
            <a:r>
              <a:rPr lang="en-US" altLang="zh-CN" sz="2000" dirty="0">
                <a:solidFill>
                  <a:srgbClr val="0000FF"/>
                </a:solidFill>
              </a:rPr>
              <a:t>127</a:t>
            </a:r>
            <a:r>
              <a:rPr lang="zh-CN" altLang="en-US" sz="2000" dirty="0">
                <a:solidFill>
                  <a:srgbClr val="0000FF"/>
                </a:solidFill>
              </a:rPr>
              <a:t>       </a:t>
            </a:r>
            <a:r>
              <a:rPr lang="en-US" altLang="zh-CN" sz="2000" dirty="0">
                <a:solidFill>
                  <a:srgbClr val="0000FF"/>
                </a:solidFill>
              </a:rPr>
              <a:t>NA</a:t>
            </a:r>
            <a:r>
              <a:rPr lang="zh-CN" altLang="en-US" sz="2000" dirty="0">
                <a:solidFill>
                  <a:srgbClr val="0000FF"/>
                </a:solidFill>
              </a:rPr>
              <a:t>       </a:t>
            </a:r>
            <a:r>
              <a:rPr lang="en-US" altLang="zh-CN" sz="2000" dirty="0">
                <a:solidFill>
                  <a:srgbClr val="0000FF"/>
                </a:solidFill>
              </a:rPr>
              <a:t>	NA</a:t>
            </a:r>
            <a:r>
              <a:rPr lang="zh-CN" altLang="en-US" sz="2000" dirty="0">
                <a:solidFill>
                  <a:srgbClr val="0000FF"/>
                </a:solidFill>
              </a:rPr>
              <a:t>  </a:t>
            </a:r>
            <a:r>
              <a:rPr lang="en-US" altLang="zh-CN" sz="2000" dirty="0">
                <a:solidFill>
                  <a:srgbClr val="0000FF"/>
                </a:solidFill>
              </a:rPr>
              <a:t>	70</a:t>
            </a:r>
            <a:r>
              <a:rPr lang="zh-CN" altLang="en-US" sz="2000" dirty="0">
                <a:solidFill>
                  <a:srgbClr val="0000FF"/>
                </a:solidFill>
              </a:rPr>
              <a:t> </a:t>
            </a:r>
            <a:r>
              <a:rPr lang="en-US" altLang="zh-CN" sz="2000" dirty="0">
                <a:solidFill>
                  <a:srgbClr val="0000FF"/>
                </a:solidFill>
              </a:rPr>
              <a:t>	61	80</a:t>
            </a:r>
            <a:r>
              <a:rPr lang="zh-CN" altLang="en-US" sz="2000" dirty="0">
                <a:solidFill>
                  <a:srgbClr val="0000FF"/>
                </a:solidFill>
              </a:rPr>
              <a:t> </a:t>
            </a:r>
            <a:endParaRPr lang="en-US" altLang="zh-CN" sz="2000" dirty="0">
              <a:solidFill>
                <a:srgbClr val="0000FF"/>
              </a:solidFill>
            </a:endParaRPr>
          </a:p>
          <a:p>
            <a:pPr marL="0" indent="0">
              <a:buNone/>
            </a:pPr>
            <a:r>
              <a:rPr lang="en-US" altLang="zh-CN" sz="2000" dirty="0">
                <a:solidFill>
                  <a:srgbClr val="0000FF"/>
                </a:solidFill>
              </a:rPr>
              <a:t>Chr10</a:t>
            </a:r>
            <a:r>
              <a:rPr lang="zh-CN" altLang="en-US" sz="2000" dirty="0">
                <a:solidFill>
                  <a:srgbClr val="0000FF"/>
                </a:solidFill>
              </a:rPr>
              <a:t>   </a:t>
            </a:r>
            <a:r>
              <a:rPr lang="en-US" altLang="zh-CN" sz="2000" dirty="0">
                <a:solidFill>
                  <a:srgbClr val="0000FF"/>
                </a:solidFill>
              </a:rPr>
              <a:t>350</a:t>
            </a:r>
            <a:r>
              <a:rPr lang="zh-CN" altLang="en-US" sz="2000" dirty="0">
                <a:solidFill>
                  <a:srgbClr val="0000FF"/>
                </a:solidFill>
              </a:rPr>
              <a:t>       </a:t>
            </a:r>
            <a:r>
              <a:rPr lang="zh-CN" altLang="zh-CN" sz="2000" dirty="0">
                <a:solidFill>
                  <a:srgbClr val="0000FF"/>
                </a:solidFill>
              </a:rPr>
              <a:t> </a:t>
            </a:r>
            <a:r>
              <a:rPr lang="zh-CN" altLang="en-US" sz="2000" dirty="0">
                <a:solidFill>
                  <a:srgbClr val="0000FF"/>
                </a:solidFill>
              </a:rPr>
              <a:t> </a:t>
            </a:r>
            <a:r>
              <a:rPr lang="en-US" altLang="zh-CN" sz="2000" dirty="0">
                <a:solidFill>
                  <a:srgbClr val="0000FF"/>
                </a:solidFill>
              </a:rPr>
              <a:t>33</a:t>
            </a:r>
            <a:r>
              <a:rPr lang="zh-CN" altLang="en-US" sz="2000" dirty="0">
                <a:solidFill>
                  <a:srgbClr val="0000FF"/>
                </a:solidFill>
              </a:rPr>
              <a:t> </a:t>
            </a:r>
            <a:r>
              <a:rPr lang="en-US" altLang="zh-CN" sz="2000" dirty="0">
                <a:solidFill>
                  <a:srgbClr val="0000FF"/>
                </a:solidFill>
              </a:rPr>
              <a:t>	24</a:t>
            </a:r>
            <a:r>
              <a:rPr lang="zh-CN" altLang="en-US" sz="2000" dirty="0">
                <a:solidFill>
                  <a:srgbClr val="0000FF"/>
                </a:solidFill>
              </a:rPr>
              <a:t> </a:t>
            </a:r>
            <a:r>
              <a:rPr lang="en-US" altLang="zh-CN" sz="2000" dirty="0">
                <a:solidFill>
                  <a:srgbClr val="0000FF"/>
                </a:solidFill>
              </a:rPr>
              <a:t>	NA</a:t>
            </a:r>
            <a:r>
              <a:rPr lang="zh-CN" altLang="en-US" sz="2000" dirty="0">
                <a:solidFill>
                  <a:srgbClr val="0000FF"/>
                </a:solidFill>
              </a:rPr>
              <a:t> </a:t>
            </a:r>
            <a:r>
              <a:rPr lang="en-US" altLang="zh-CN" sz="2000" dirty="0">
                <a:solidFill>
                  <a:srgbClr val="0000FF"/>
                </a:solidFill>
              </a:rPr>
              <a:t>	12	NA</a:t>
            </a:r>
          </a:p>
          <a:p>
            <a:pPr marL="0" indent="0">
              <a:buNone/>
            </a:pPr>
            <a:r>
              <a:rPr lang="mr-IN" altLang="zh-CN" sz="2000" dirty="0">
                <a:solidFill>
                  <a:srgbClr val="0000FF"/>
                </a:solidFill>
              </a:rPr>
              <a:t>…</a:t>
            </a:r>
            <a:r>
              <a:rPr lang="zh-CN" altLang="en-US" sz="2000" dirty="0">
                <a:solidFill>
                  <a:srgbClr val="0000FF"/>
                </a:solidFill>
              </a:rPr>
              <a:t> </a:t>
            </a:r>
            <a:endParaRPr lang="en-US" sz="2000" dirty="0">
              <a:solidFill>
                <a:srgbClr val="0000FF"/>
              </a:solidFill>
            </a:endParaRPr>
          </a:p>
          <a:p>
            <a:pPr marL="0" indent="0">
              <a:buNone/>
            </a:pPr>
            <a:r>
              <a:rPr lang="en-US" sz="2000" dirty="0"/>
              <a:t>3. (1) Prepare Hapseq2 real data (2) Run Hapseq2 using real data. First use 2 input files. Next use 4 input files. (3) Prepare Hapseq2 real data with 3 samples</a:t>
            </a:r>
          </a:p>
          <a:p>
            <a:pPr marL="0" indent="0">
              <a:buNone/>
            </a:pPr>
            <a:r>
              <a:rPr lang="en-US" sz="2000" dirty="0"/>
              <a:t>	</a:t>
            </a:r>
            <a:r>
              <a:rPr lang="en-US" sz="2000" dirty="0">
                <a:solidFill>
                  <a:srgbClr val="00B050"/>
                </a:solidFill>
              </a:rPr>
              <a:t>In Progress</a:t>
            </a:r>
            <a:r>
              <a:rPr lang="zh-CN" altLang="en-US" sz="2000" dirty="0">
                <a:solidFill>
                  <a:srgbClr val="00B050"/>
                </a:solidFill>
              </a:rPr>
              <a:t>  </a:t>
            </a:r>
            <a:r>
              <a:rPr lang="en-US" altLang="zh-CN" sz="2000" dirty="0">
                <a:solidFill>
                  <a:srgbClr val="FF0000"/>
                </a:solidFill>
              </a:rPr>
              <a:t>(continue</a:t>
            </a:r>
            <a:r>
              <a:rPr lang="zh-CN" altLang="en-US" sz="2000" dirty="0">
                <a:solidFill>
                  <a:srgbClr val="FF0000"/>
                </a:solidFill>
              </a:rPr>
              <a:t> </a:t>
            </a:r>
            <a:r>
              <a:rPr lang="en-US" altLang="zh-CN" sz="2000" dirty="0">
                <a:solidFill>
                  <a:srgbClr val="FF0000"/>
                </a:solidFill>
              </a:rPr>
              <a:t>to</a:t>
            </a:r>
            <a:r>
              <a:rPr lang="zh-CN" altLang="en-US" sz="2000" dirty="0">
                <a:solidFill>
                  <a:srgbClr val="FF0000"/>
                </a:solidFill>
              </a:rPr>
              <a:t> </a:t>
            </a:r>
            <a:r>
              <a:rPr lang="en-US" altLang="zh-CN" sz="2000" dirty="0">
                <a:solidFill>
                  <a:srgbClr val="FF0000"/>
                </a:solidFill>
              </a:rPr>
              <a:t>finish)</a:t>
            </a:r>
            <a:r>
              <a:rPr lang="zh-CN" altLang="en-US" sz="2000" dirty="0">
                <a:solidFill>
                  <a:srgbClr val="FF0000"/>
                </a:solidFill>
              </a:rPr>
              <a:t> </a:t>
            </a:r>
            <a:endParaRPr lang="en-US" sz="2000" dirty="0">
              <a:solidFill>
                <a:srgbClr val="FF0000"/>
              </a:solidFill>
            </a:endParaRPr>
          </a:p>
          <a:p>
            <a:pPr marL="0" indent="0">
              <a:buNone/>
            </a:pPr>
            <a:r>
              <a:rPr lang="en-US" sz="2000" dirty="0"/>
              <a:t>4. </a:t>
            </a:r>
            <a:r>
              <a:rPr lang="en-US" sz="2000" dirty="0">
                <a:cs typeface="Times New Roman" panose="02020603050405020304" pitchFamily="18" charset="0"/>
              </a:rPr>
              <a:t>Check on the papers that cite the DBM and HapSeq2 papers to see if they have simulation data and real data.</a:t>
            </a:r>
            <a:endParaRPr lang="en-US" sz="2000" dirty="0"/>
          </a:p>
          <a:p>
            <a:pPr marL="0" indent="0">
              <a:buNone/>
            </a:pPr>
            <a:r>
              <a:rPr lang="en-US" sz="2000" dirty="0"/>
              <a:t>	</a:t>
            </a:r>
            <a:r>
              <a:rPr lang="en-US" sz="2000" dirty="0">
                <a:solidFill>
                  <a:srgbClr val="00B050"/>
                </a:solidFill>
              </a:rPr>
              <a:t>In Progress</a:t>
            </a:r>
            <a:r>
              <a:rPr lang="zh-CN" altLang="en-US" sz="2000" dirty="0">
                <a:solidFill>
                  <a:srgbClr val="00B050"/>
                </a:solidFill>
              </a:rPr>
              <a:t> </a:t>
            </a:r>
            <a:r>
              <a:rPr lang="en-US" altLang="zh-CN" sz="2000" dirty="0">
                <a:solidFill>
                  <a:srgbClr val="FF0000"/>
                </a:solidFill>
              </a:rPr>
              <a:t>(continue</a:t>
            </a:r>
            <a:r>
              <a:rPr lang="zh-CN" altLang="en-US" sz="2000" dirty="0">
                <a:solidFill>
                  <a:srgbClr val="FF0000"/>
                </a:solidFill>
              </a:rPr>
              <a:t> </a:t>
            </a:r>
            <a:r>
              <a:rPr lang="en-US" altLang="zh-CN" sz="2000" dirty="0">
                <a:solidFill>
                  <a:srgbClr val="FF0000"/>
                </a:solidFill>
              </a:rPr>
              <a:t>to</a:t>
            </a:r>
            <a:r>
              <a:rPr lang="zh-CN" altLang="en-US" sz="2000" dirty="0">
                <a:solidFill>
                  <a:srgbClr val="FF0000"/>
                </a:solidFill>
              </a:rPr>
              <a:t> </a:t>
            </a:r>
            <a:r>
              <a:rPr lang="en-US" altLang="zh-CN" sz="2000" dirty="0">
                <a:solidFill>
                  <a:srgbClr val="FF0000"/>
                </a:solidFill>
              </a:rPr>
              <a:t>finish)</a:t>
            </a:r>
            <a:r>
              <a:rPr lang="zh-CN" altLang="en-US" sz="2000" dirty="0">
                <a:solidFill>
                  <a:srgbClr val="FF0000"/>
                </a:solidFill>
              </a:rPr>
              <a:t> </a:t>
            </a:r>
            <a:endParaRPr lang="en-US" sz="2000" dirty="0">
              <a:solidFill>
                <a:srgbClr val="FF0000"/>
              </a:solidFill>
            </a:endParaRPr>
          </a:p>
          <a:p>
            <a:pPr marL="0" indent="0">
              <a:buNone/>
            </a:pPr>
            <a:endParaRPr lang="en-US" sz="2000" dirty="0"/>
          </a:p>
          <a:p>
            <a:pPr marL="0" indent="0">
              <a:buNone/>
            </a:pPr>
            <a:endParaRPr lang="en-US" sz="2000" dirty="0">
              <a:cs typeface="Times New Roman" panose="02020603050405020304" pitchFamily="18" charset="0"/>
            </a:endParaRPr>
          </a:p>
          <a:p>
            <a:pPr marL="0" indent="0">
              <a:buNone/>
            </a:pPr>
            <a:endParaRPr lang="en-US" sz="2000" dirty="0">
              <a:cs typeface="Times New Roman" panose="02020603050405020304" pitchFamily="18" charset="0"/>
            </a:endParaRPr>
          </a:p>
          <a:p>
            <a:pPr marL="0" indent="0">
              <a:buNone/>
            </a:pPr>
            <a:endParaRPr lang="en-US" sz="2000" dirty="0">
              <a:cs typeface="Times New Roman" panose="02020603050405020304" pitchFamily="18" charset="0"/>
            </a:endParaRPr>
          </a:p>
          <a:p>
            <a:pPr marL="0" indent="0">
              <a:buNone/>
            </a:pPr>
            <a:endParaRPr lang="en-US" sz="2000" dirty="0"/>
          </a:p>
        </p:txBody>
      </p:sp>
    </p:spTree>
    <p:extLst>
      <p:ext uri="{BB962C8B-B14F-4D97-AF65-F5344CB8AC3E}">
        <p14:creationId xmlns:p14="http://schemas.microsoft.com/office/powerpoint/2010/main" val="1706083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3183-DBB9-654C-9444-E7A29524203E}"/>
              </a:ext>
            </a:extLst>
          </p:cNvPr>
          <p:cNvSpPr>
            <a:spLocks noGrp="1"/>
          </p:cNvSpPr>
          <p:nvPr>
            <p:ph type="title"/>
          </p:nvPr>
        </p:nvSpPr>
        <p:spPr>
          <a:xfrm>
            <a:off x="443120" y="73579"/>
            <a:ext cx="7886700" cy="701673"/>
          </a:xfrm>
        </p:spPr>
        <p:txBody>
          <a:bodyPr>
            <a:normAutofit/>
          </a:bodyPr>
          <a:lstStyle/>
          <a:p>
            <a:r>
              <a:rPr lang="en-US" sz="4000" b="1" dirty="0">
                <a:solidFill>
                  <a:srgbClr val="1F0DFF"/>
                </a:solidFill>
              </a:rPr>
              <a:t>September 5, 2019 Meeting To-Do </a:t>
            </a:r>
          </a:p>
        </p:txBody>
      </p:sp>
      <p:sp>
        <p:nvSpPr>
          <p:cNvPr id="3" name="Content Placeholder 2">
            <a:extLst>
              <a:ext uri="{FF2B5EF4-FFF2-40B4-BE49-F238E27FC236}">
                <a16:creationId xmlns:a16="http://schemas.microsoft.com/office/drawing/2014/main" id="{2CFC9589-2C3A-2648-A6EB-2A54E0810DC0}"/>
              </a:ext>
            </a:extLst>
          </p:cNvPr>
          <p:cNvSpPr>
            <a:spLocks noGrp="1"/>
          </p:cNvSpPr>
          <p:nvPr>
            <p:ph idx="1"/>
          </p:nvPr>
        </p:nvSpPr>
        <p:spPr>
          <a:xfrm>
            <a:off x="267629" y="884719"/>
            <a:ext cx="8588272" cy="5768842"/>
          </a:xfrm>
        </p:spPr>
        <p:txBody>
          <a:bodyPr>
            <a:normAutofit/>
          </a:bodyPr>
          <a:lstStyle/>
          <a:p>
            <a:pPr marL="0" indent="0">
              <a:buNone/>
            </a:pPr>
            <a:r>
              <a:rPr lang="en-US" sz="2000" dirty="0"/>
              <a:t>1. (1) Get the quality scores of each SNP on each sample (2) Calculate average quality score of 5 samples</a:t>
            </a:r>
          </a:p>
          <a:p>
            <a:pPr marL="0" indent="0">
              <a:buNone/>
            </a:pPr>
            <a:r>
              <a:rPr lang="en-US" sz="2000" dirty="0"/>
              <a:t>	</a:t>
            </a:r>
            <a:r>
              <a:rPr lang="en-US" sz="2000" dirty="0">
                <a:solidFill>
                  <a:srgbClr val="00B050"/>
                </a:solidFill>
              </a:rPr>
              <a:t>Complete</a:t>
            </a:r>
            <a:r>
              <a:rPr lang="en-US" sz="2000" dirty="0"/>
              <a:t>, see September5.2019.QualityScoreDBM.txt</a:t>
            </a:r>
          </a:p>
          <a:p>
            <a:pPr marL="0" indent="0">
              <a:buNone/>
            </a:pPr>
            <a:r>
              <a:rPr lang="en-US" sz="2000" dirty="0"/>
              <a:t>2. (1) Prepare Hapseq2 real data (2) Run Hapseq2 using real data. First use 2 input files. Next use 4 input files. (3) Prepare Hapseq2 real data with 3 samples</a:t>
            </a:r>
          </a:p>
          <a:p>
            <a:pPr marL="0" indent="0">
              <a:buNone/>
            </a:pPr>
            <a:r>
              <a:rPr lang="en-US" sz="2000" dirty="0"/>
              <a:t>	</a:t>
            </a:r>
            <a:r>
              <a:rPr lang="en-US" sz="2000" dirty="0">
                <a:solidFill>
                  <a:srgbClr val="00B050"/>
                </a:solidFill>
              </a:rPr>
              <a:t>In Progress</a:t>
            </a:r>
            <a:r>
              <a:rPr lang="en-US" sz="2000" dirty="0"/>
              <a:t>, see September5.2019.HapSeq2Input.txt (</a:t>
            </a:r>
            <a:r>
              <a:rPr lang="en-US" sz="2000" dirty="0">
                <a:solidFill>
                  <a:srgbClr val="FF0000"/>
                </a:solidFill>
              </a:rPr>
              <a:t>continued to do</a:t>
            </a:r>
            <a:r>
              <a:rPr lang="en-US" sz="2000" dirty="0"/>
              <a:t>) </a:t>
            </a:r>
            <a:endParaRPr lang="en-US" sz="2000" dirty="0">
              <a:solidFill>
                <a:srgbClr val="FF0000"/>
              </a:solidFill>
            </a:endParaRPr>
          </a:p>
          <a:p>
            <a:pPr marL="0" indent="0">
              <a:buNone/>
            </a:pPr>
            <a:r>
              <a:rPr lang="en-US" sz="2000" dirty="0"/>
              <a:t>3. </a:t>
            </a:r>
            <a:r>
              <a:rPr lang="en-US" sz="2000" dirty="0">
                <a:cs typeface="Times New Roman" panose="02020603050405020304" pitchFamily="18" charset="0"/>
              </a:rPr>
              <a:t>Check on the papers that cite the DBM and HapSeq2 papers to see if they have simulation data and real data.</a:t>
            </a:r>
            <a:endParaRPr lang="en-US" sz="2000" dirty="0"/>
          </a:p>
          <a:p>
            <a:pPr marL="0" indent="0">
              <a:buNone/>
            </a:pPr>
            <a:r>
              <a:rPr lang="en-US" sz="2000" dirty="0"/>
              <a:t>	</a:t>
            </a:r>
            <a:r>
              <a:rPr lang="en-US" sz="2000" dirty="0">
                <a:solidFill>
                  <a:srgbClr val="00B050"/>
                </a:solidFill>
              </a:rPr>
              <a:t>In Progress</a:t>
            </a:r>
            <a:endParaRPr lang="en-US" sz="2000" dirty="0">
              <a:cs typeface="Times New Roman" panose="02020603050405020304" pitchFamily="18" charset="0"/>
            </a:endParaRPr>
          </a:p>
        </p:txBody>
      </p:sp>
      <p:sp>
        <p:nvSpPr>
          <p:cNvPr id="4" name="TextBox 3">
            <a:extLst>
              <a:ext uri="{FF2B5EF4-FFF2-40B4-BE49-F238E27FC236}">
                <a16:creationId xmlns:a16="http://schemas.microsoft.com/office/drawing/2014/main" id="{16AB69EA-C5C0-C646-8651-2659F95806E1}"/>
              </a:ext>
            </a:extLst>
          </p:cNvPr>
          <p:cNvSpPr txBox="1"/>
          <p:nvPr/>
        </p:nvSpPr>
        <p:spPr>
          <a:xfrm>
            <a:off x="219205" y="4540685"/>
            <a:ext cx="7837787" cy="830997"/>
          </a:xfrm>
          <a:prstGeom prst="rect">
            <a:avLst/>
          </a:prstGeom>
          <a:noFill/>
        </p:spPr>
        <p:txBody>
          <a:bodyPr wrap="none" rtlCol="0">
            <a:spAutoFit/>
          </a:bodyPr>
          <a:lstStyle/>
          <a:p>
            <a:r>
              <a:rPr lang="en-US" sz="1600" b="1" dirty="0">
                <a:solidFill>
                  <a:srgbClr val="FF0000"/>
                </a:solidFill>
              </a:rPr>
              <a:t>Web links for papers that have the figures listed on the next page: </a:t>
            </a:r>
          </a:p>
          <a:p>
            <a:r>
              <a:rPr lang="en-US" sz="1600" dirty="0"/>
              <a:t>1.  Figure 1: </a:t>
            </a:r>
            <a:r>
              <a:rPr lang="en-US" sz="1600" dirty="0">
                <a:hlinkClick r:id="rId2"/>
              </a:rPr>
              <a:t>https://biodatamining.biomedcentral.com/articles/10.1186/s13040-019-0198-8</a:t>
            </a:r>
            <a:endParaRPr lang="en-US" sz="1600" dirty="0"/>
          </a:p>
          <a:p>
            <a:r>
              <a:rPr lang="en-US" sz="1600" dirty="0"/>
              <a:t>2. Figure 2  </a:t>
            </a:r>
            <a:r>
              <a:rPr lang="en-US" sz="1600" dirty="0">
                <a:hlinkClick r:id="rId3"/>
              </a:rPr>
              <a:t>https://www.ncbi.nlm.nih.gov/pmc/articles/PMC4530977/</a:t>
            </a:r>
            <a:endParaRPr lang="en-US" sz="1600" dirty="0"/>
          </a:p>
        </p:txBody>
      </p:sp>
    </p:spTree>
    <p:extLst>
      <p:ext uri="{BB962C8B-B14F-4D97-AF65-F5344CB8AC3E}">
        <p14:creationId xmlns:p14="http://schemas.microsoft.com/office/powerpoint/2010/main" val="2845353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5A3DF-8E1A-2542-BB00-4746DCDF432D}"/>
              </a:ext>
            </a:extLst>
          </p:cNvPr>
          <p:cNvSpPr>
            <a:spLocks noGrp="1"/>
          </p:cNvSpPr>
          <p:nvPr>
            <p:ph type="title"/>
          </p:nvPr>
        </p:nvSpPr>
        <p:spPr>
          <a:xfrm>
            <a:off x="442797" y="104932"/>
            <a:ext cx="7886700" cy="839206"/>
          </a:xfrm>
        </p:spPr>
        <p:txBody>
          <a:bodyPr/>
          <a:lstStyle/>
          <a:p>
            <a:r>
              <a:rPr lang="en-US" dirty="0"/>
              <a:t>Examples of work flow </a:t>
            </a:r>
          </a:p>
        </p:txBody>
      </p:sp>
      <p:pic>
        <p:nvPicPr>
          <p:cNvPr id="4" name="Picture 3">
            <a:extLst>
              <a:ext uri="{FF2B5EF4-FFF2-40B4-BE49-F238E27FC236}">
                <a16:creationId xmlns:a16="http://schemas.microsoft.com/office/drawing/2014/main" id="{CF22D35D-7C5F-C945-96F6-7D9628991572}"/>
              </a:ext>
            </a:extLst>
          </p:cNvPr>
          <p:cNvPicPr>
            <a:picLocks noChangeAspect="1"/>
          </p:cNvPicPr>
          <p:nvPr/>
        </p:nvPicPr>
        <p:blipFill>
          <a:blip r:embed="rId2"/>
          <a:stretch>
            <a:fillRect/>
          </a:stretch>
        </p:blipFill>
        <p:spPr>
          <a:xfrm>
            <a:off x="390758" y="718096"/>
            <a:ext cx="4018404" cy="3652517"/>
          </a:xfrm>
          <a:prstGeom prst="rect">
            <a:avLst/>
          </a:prstGeom>
        </p:spPr>
      </p:pic>
      <p:pic>
        <p:nvPicPr>
          <p:cNvPr id="6" name="Picture 5">
            <a:extLst>
              <a:ext uri="{FF2B5EF4-FFF2-40B4-BE49-F238E27FC236}">
                <a16:creationId xmlns:a16="http://schemas.microsoft.com/office/drawing/2014/main" id="{EC2E07C0-A29D-2548-ADD8-F6601F24DE9D}"/>
              </a:ext>
            </a:extLst>
          </p:cNvPr>
          <p:cNvPicPr>
            <a:picLocks noChangeAspect="1"/>
          </p:cNvPicPr>
          <p:nvPr/>
        </p:nvPicPr>
        <p:blipFill>
          <a:blip r:embed="rId3"/>
          <a:stretch>
            <a:fillRect/>
          </a:stretch>
        </p:blipFill>
        <p:spPr>
          <a:xfrm>
            <a:off x="4865185" y="803172"/>
            <a:ext cx="3516351" cy="3632200"/>
          </a:xfrm>
          <a:prstGeom prst="rect">
            <a:avLst/>
          </a:prstGeom>
        </p:spPr>
      </p:pic>
      <p:sp>
        <p:nvSpPr>
          <p:cNvPr id="7" name="TextBox 6">
            <a:extLst>
              <a:ext uri="{FF2B5EF4-FFF2-40B4-BE49-F238E27FC236}">
                <a16:creationId xmlns:a16="http://schemas.microsoft.com/office/drawing/2014/main" id="{C04B176A-C105-7143-8C16-6C7F8F4EA237}"/>
              </a:ext>
            </a:extLst>
          </p:cNvPr>
          <p:cNvSpPr txBox="1"/>
          <p:nvPr/>
        </p:nvSpPr>
        <p:spPr>
          <a:xfrm>
            <a:off x="128859" y="4500130"/>
            <a:ext cx="8514575" cy="2585323"/>
          </a:xfrm>
          <a:prstGeom prst="rect">
            <a:avLst/>
          </a:prstGeom>
          <a:noFill/>
        </p:spPr>
        <p:txBody>
          <a:bodyPr wrap="none" rtlCol="0">
            <a:spAutoFit/>
          </a:bodyPr>
          <a:lstStyle/>
          <a:p>
            <a:r>
              <a:rPr lang="en-US" b="1" dirty="0"/>
              <a:t>Summary of running DBM: </a:t>
            </a:r>
          </a:p>
          <a:p>
            <a:pPr marL="342900" indent="-342900">
              <a:buAutoNum type="arabicParenR"/>
            </a:pPr>
            <a:r>
              <a:rPr lang="en-US" dirty="0"/>
              <a:t>work flow (better to include code, input and output): from raw data to DBM output</a:t>
            </a:r>
          </a:p>
          <a:p>
            <a:pPr marL="342900" indent="-342900">
              <a:buAutoNum type="arabicParenR"/>
            </a:pPr>
            <a:r>
              <a:rPr lang="en-US" dirty="0"/>
              <a:t>1 ~2 paragraph of preparing DBM input and running DBM (words) </a:t>
            </a:r>
          </a:p>
          <a:p>
            <a:pPr marL="342900" indent="-342900">
              <a:buAutoNum type="arabicParenR"/>
            </a:pPr>
            <a:r>
              <a:rPr lang="en-US" dirty="0"/>
              <a:t>Have a code summary (explain what each code really does)</a:t>
            </a:r>
          </a:p>
          <a:p>
            <a:r>
              <a:rPr lang="en-US" dirty="0"/>
              <a:t> </a:t>
            </a:r>
            <a:r>
              <a:rPr lang="en-US" dirty="0">
                <a:sym typeface="Wingdings" pitchFamily="2" charset="2"/>
              </a:rPr>
              <a:t> this can be part if the work flow. That is 1) and 3) can be combined. </a:t>
            </a:r>
          </a:p>
          <a:p>
            <a:endParaRPr lang="en-US" dirty="0">
              <a:sym typeface="Wingdings" pitchFamily="2" charset="2"/>
            </a:endParaRPr>
          </a:p>
          <a:p>
            <a:r>
              <a:rPr lang="en-US" dirty="0">
                <a:sym typeface="Wingdings" pitchFamily="2" charset="2"/>
              </a:rPr>
              <a:t>Code summary example: </a:t>
            </a:r>
            <a:r>
              <a:rPr lang="en-US" b="1" dirty="0">
                <a:sym typeface="Wingdings" pitchFamily="2" charset="2"/>
              </a:rPr>
              <a:t>Code.Summary.Aug9.2019.by.Jas.txt </a:t>
            </a:r>
            <a:r>
              <a:rPr lang="en-US" dirty="0">
                <a:sym typeface="Wingdings" pitchFamily="2" charset="2"/>
              </a:rPr>
              <a:t>under this folder on TRACS</a:t>
            </a:r>
          </a:p>
          <a:p>
            <a:r>
              <a:rPr lang="en-US" u="sng" dirty="0">
                <a:hlinkClick r:id="rId4" tooltip="Go to this folder"/>
              </a:rPr>
              <a:t>2.Hap.May.2018 Resources</a:t>
            </a:r>
            <a:r>
              <a:rPr lang="en-US" u="sng" dirty="0"/>
              <a:t>/</a:t>
            </a:r>
            <a:r>
              <a:rPr lang="en-US" dirty="0"/>
              <a:t>  6.Files.for.Sherwin</a:t>
            </a:r>
          </a:p>
          <a:p>
            <a:endParaRPr lang="en-US" dirty="0"/>
          </a:p>
        </p:txBody>
      </p:sp>
    </p:spTree>
    <p:extLst>
      <p:ext uri="{BB962C8B-B14F-4D97-AF65-F5344CB8AC3E}">
        <p14:creationId xmlns:p14="http://schemas.microsoft.com/office/powerpoint/2010/main" val="1961332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FF2A0-0EB5-4EFF-85F0-AB0AF16FE8FA}"/>
              </a:ext>
            </a:extLst>
          </p:cNvPr>
          <p:cNvSpPr>
            <a:spLocks noGrp="1"/>
          </p:cNvSpPr>
          <p:nvPr>
            <p:ph type="title"/>
          </p:nvPr>
        </p:nvSpPr>
        <p:spPr>
          <a:xfrm>
            <a:off x="628650" y="2766218"/>
            <a:ext cx="7886700" cy="1325563"/>
          </a:xfrm>
        </p:spPr>
        <p:txBody>
          <a:bodyPr>
            <a:normAutofit/>
          </a:bodyPr>
          <a:lstStyle/>
          <a:p>
            <a:r>
              <a:rPr lang="en-US" sz="4800" b="1" dirty="0">
                <a:solidFill>
                  <a:schemeClr val="bg1"/>
                </a:solidFill>
              </a:rPr>
              <a:t>September 12, 2019 Meeting</a:t>
            </a:r>
            <a:endParaRPr lang="en-US" sz="4800" dirty="0">
              <a:solidFill>
                <a:schemeClr val="bg1"/>
              </a:solidFill>
            </a:endParaRPr>
          </a:p>
        </p:txBody>
      </p:sp>
    </p:spTree>
    <p:extLst>
      <p:ext uri="{BB962C8B-B14F-4D97-AF65-F5344CB8AC3E}">
        <p14:creationId xmlns:p14="http://schemas.microsoft.com/office/powerpoint/2010/main" val="1403448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3183-DBB9-654C-9444-E7A29524203E}"/>
              </a:ext>
            </a:extLst>
          </p:cNvPr>
          <p:cNvSpPr>
            <a:spLocks noGrp="1"/>
          </p:cNvSpPr>
          <p:nvPr>
            <p:ph type="title"/>
          </p:nvPr>
        </p:nvSpPr>
        <p:spPr>
          <a:xfrm>
            <a:off x="443120" y="73579"/>
            <a:ext cx="7886700" cy="701673"/>
          </a:xfrm>
        </p:spPr>
        <p:txBody>
          <a:bodyPr>
            <a:normAutofit/>
          </a:bodyPr>
          <a:lstStyle/>
          <a:p>
            <a:r>
              <a:rPr lang="en-US" sz="4000" b="1" dirty="0">
                <a:solidFill>
                  <a:srgbClr val="1F0DFF"/>
                </a:solidFill>
              </a:rPr>
              <a:t>September 12, 2019 Meeting To-Do </a:t>
            </a:r>
          </a:p>
        </p:txBody>
      </p:sp>
      <p:sp>
        <p:nvSpPr>
          <p:cNvPr id="3" name="Content Placeholder 2">
            <a:extLst>
              <a:ext uri="{FF2B5EF4-FFF2-40B4-BE49-F238E27FC236}">
                <a16:creationId xmlns:a16="http://schemas.microsoft.com/office/drawing/2014/main" id="{2CFC9589-2C3A-2648-A6EB-2A54E0810DC0}"/>
              </a:ext>
            </a:extLst>
          </p:cNvPr>
          <p:cNvSpPr>
            <a:spLocks noGrp="1"/>
          </p:cNvSpPr>
          <p:nvPr>
            <p:ph idx="1"/>
          </p:nvPr>
        </p:nvSpPr>
        <p:spPr>
          <a:xfrm>
            <a:off x="267629" y="884719"/>
            <a:ext cx="8588272" cy="5768842"/>
          </a:xfrm>
        </p:spPr>
        <p:txBody>
          <a:bodyPr>
            <a:normAutofit/>
          </a:bodyPr>
          <a:lstStyle/>
          <a:p>
            <a:pPr marL="0" indent="0">
              <a:buNone/>
            </a:pPr>
            <a:r>
              <a:rPr lang="en-US" sz="2000" dirty="0"/>
              <a:t>1. (1) Prepare Hapseq2 real data (2) Run Hapseq2 using real data. First use 2 input files. Next use 4 input files. (3) Prepare Hapseq2 real data with 5 samples</a:t>
            </a:r>
          </a:p>
          <a:p>
            <a:pPr marL="0" indent="0">
              <a:buNone/>
            </a:pPr>
            <a:r>
              <a:rPr lang="en-US" sz="2000" dirty="0"/>
              <a:t>	</a:t>
            </a:r>
            <a:r>
              <a:rPr lang="en-US" sz="2000" dirty="0">
                <a:solidFill>
                  <a:srgbClr val="00B050"/>
                </a:solidFill>
              </a:rPr>
              <a:t>In Progress</a:t>
            </a:r>
            <a:r>
              <a:rPr lang="en-US" sz="2000" dirty="0"/>
              <a:t>, see September12.2019.HapSeq2Memory </a:t>
            </a:r>
          </a:p>
          <a:p>
            <a:pPr marL="0" indent="0">
              <a:buNone/>
            </a:pPr>
            <a:r>
              <a:rPr lang="en-US" sz="2000" dirty="0"/>
              <a:t>2. (1) Summarize running DBM from raw data to DBM output with a workflow (code, input, and output) (2) Write 1 to 2 paragraphs on preparing DBM input and running DBM (3) Create a code summary explaining what each code does </a:t>
            </a:r>
          </a:p>
          <a:p>
            <a:pPr marL="0" indent="0">
              <a:buNone/>
            </a:pPr>
            <a:r>
              <a:rPr lang="en-US" sz="2000" dirty="0"/>
              <a:t>	</a:t>
            </a:r>
            <a:r>
              <a:rPr lang="en-US" sz="2000" dirty="0">
                <a:solidFill>
                  <a:srgbClr val="00B050"/>
                </a:solidFill>
              </a:rPr>
              <a:t>In Progress</a:t>
            </a:r>
            <a:r>
              <a:rPr lang="en-US" sz="2000" dirty="0"/>
              <a:t>, (1) (2)</a:t>
            </a:r>
            <a:endParaRPr lang="en-US" sz="2000" dirty="0">
              <a:solidFill>
                <a:srgbClr val="00B050"/>
              </a:solidFill>
            </a:endParaRPr>
          </a:p>
          <a:p>
            <a:pPr marL="0" indent="0">
              <a:buNone/>
            </a:pPr>
            <a:r>
              <a:rPr lang="en-US" sz="2000" dirty="0"/>
              <a:t>	</a:t>
            </a:r>
            <a:r>
              <a:rPr lang="en-US" sz="2000" dirty="0">
                <a:solidFill>
                  <a:srgbClr val="00B050"/>
                </a:solidFill>
              </a:rPr>
              <a:t>Complete</a:t>
            </a:r>
            <a:r>
              <a:rPr lang="en-US" sz="2000" dirty="0"/>
              <a:t>, see September5.2019.DBMCodes.txt </a:t>
            </a:r>
          </a:p>
          <a:p>
            <a:pPr marL="0" indent="0">
              <a:buNone/>
            </a:pPr>
            <a:r>
              <a:rPr lang="en-US" sz="2000" dirty="0"/>
              <a:t>3. </a:t>
            </a:r>
            <a:r>
              <a:rPr lang="en-US" sz="2000" dirty="0">
                <a:cs typeface="Times New Roman" panose="02020603050405020304" pitchFamily="18" charset="0"/>
              </a:rPr>
              <a:t>Check on the papers that cite the DBM and HapSeq2 papers to see if they have simulation data and real data.</a:t>
            </a:r>
            <a:endParaRPr lang="en-US" sz="2000" dirty="0"/>
          </a:p>
          <a:p>
            <a:pPr marL="0" indent="0">
              <a:buNone/>
            </a:pPr>
            <a:r>
              <a:rPr lang="en-US" sz="2000" dirty="0"/>
              <a:t>	</a:t>
            </a:r>
            <a:r>
              <a:rPr lang="en-US" sz="2000" dirty="0">
                <a:solidFill>
                  <a:srgbClr val="00B050"/>
                </a:solidFill>
              </a:rPr>
              <a:t>Complete</a:t>
            </a:r>
            <a:r>
              <a:rPr lang="en-US" sz="2000" dirty="0"/>
              <a:t>, see September12.2019.DataSet.txt </a:t>
            </a:r>
          </a:p>
          <a:p>
            <a:pPr marL="0" indent="0">
              <a:buNone/>
            </a:pPr>
            <a:endParaRPr lang="en-US" sz="2000" dirty="0"/>
          </a:p>
          <a:p>
            <a:pPr marL="0" indent="0">
              <a:buNone/>
            </a:pPr>
            <a:r>
              <a:rPr lang="en-US" sz="2000" b="1" dirty="0">
                <a:solidFill>
                  <a:srgbClr val="FF0000"/>
                </a:solidFill>
              </a:rPr>
              <a:t>Sept 13, 2019 SS Meeting notes: </a:t>
            </a:r>
          </a:p>
          <a:p>
            <a:pPr marL="0" indent="0">
              <a:buNone/>
            </a:pPr>
            <a:r>
              <a:rPr lang="en-US" sz="2000" dirty="0"/>
              <a:t>About Bam And Indexed Bam Files: </a:t>
            </a:r>
            <a:r>
              <a:rPr lang="en-US" sz="2000" dirty="0">
                <a:hlinkClick r:id="rId2"/>
              </a:rPr>
              <a:t>https://www.biostars.org/p/15847/</a:t>
            </a:r>
            <a:endParaRPr lang="en-US" sz="2000" dirty="0"/>
          </a:p>
          <a:p>
            <a:pPr marL="0" indent="0">
              <a:buNone/>
            </a:pPr>
            <a:r>
              <a:rPr lang="en-US" sz="2000" dirty="0"/>
              <a:t>Haplotype assembly output of 4 software packages, see the next page (from Bertie’s slide page 18) </a:t>
            </a:r>
          </a:p>
          <a:p>
            <a:pPr marL="0" indent="0">
              <a:buNone/>
            </a:pPr>
            <a:endParaRPr lang="en-US" sz="2000" dirty="0"/>
          </a:p>
        </p:txBody>
      </p:sp>
    </p:spTree>
    <p:extLst>
      <p:ext uri="{BB962C8B-B14F-4D97-AF65-F5344CB8AC3E}">
        <p14:creationId xmlns:p14="http://schemas.microsoft.com/office/powerpoint/2010/main" val="1188038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12760C7-1184-424B-B374-2DF03C672569}"/>
              </a:ext>
            </a:extLst>
          </p:cNvPr>
          <p:cNvSpPr>
            <a:spLocks noGrp="1"/>
          </p:cNvSpPr>
          <p:nvPr>
            <p:ph idx="1"/>
          </p:nvPr>
        </p:nvSpPr>
        <p:spPr>
          <a:xfrm>
            <a:off x="106680" y="0"/>
            <a:ext cx="9105900" cy="6446520"/>
          </a:xfrm>
        </p:spPr>
        <p:txBody>
          <a:bodyPr>
            <a:noAutofit/>
          </a:bodyPr>
          <a:lstStyle/>
          <a:p>
            <a:pPr marL="0" indent="0">
              <a:lnSpc>
                <a:spcPct val="120000"/>
              </a:lnSpc>
              <a:spcBef>
                <a:spcPts val="0"/>
              </a:spcBef>
              <a:buNone/>
            </a:pPr>
            <a:r>
              <a:rPr lang="en-US" sz="1000" dirty="0">
                <a:solidFill>
                  <a:srgbClr val="1F0DFF"/>
                </a:solidFill>
              </a:rPr>
              <a:t># PEATH </a:t>
            </a:r>
            <a:r>
              <a:rPr lang="en-US" sz="1000" dirty="0"/>
              <a:t>output, the last </a:t>
            </a:r>
            <a:r>
              <a:rPr lang="en-US" sz="1000" dirty="0" err="1"/>
              <a:t>hpalotype</a:t>
            </a:r>
            <a:r>
              <a:rPr lang="en-US" sz="1000" dirty="0"/>
              <a:t> block (VCF 803-807) is different from HapCUT2, HapCompass, and </a:t>
            </a:r>
            <a:r>
              <a:rPr lang="en-US" sz="1000" dirty="0" err="1"/>
              <a:t>MixSIH</a:t>
            </a:r>
            <a:r>
              <a:rPr lang="en-US" sz="1000" dirty="0"/>
              <a:t> </a:t>
            </a:r>
          </a:p>
          <a:p>
            <a:pPr marL="0" indent="0">
              <a:lnSpc>
                <a:spcPct val="120000"/>
              </a:lnSpc>
              <a:spcBef>
                <a:spcPts val="0"/>
              </a:spcBef>
              <a:buNone/>
            </a:pPr>
            <a:r>
              <a:rPr lang="en-US" sz="1000" dirty="0">
                <a:solidFill>
                  <a:srgbClr val="1F0DFF"/>
                </a:solidFill>
              </a:rPr>
              <a:t>/home/abj15/Research.Project/Run/PEATH/7.15.2019_826T_chr10.PE</a:t>
            </a:r>
          </a:p>
          <a:p>
            <a:pPr marL="0" indent="0">
              <a:lnSpc>
                <a:spcPct val="120000"/>
              </a:lnSpc>
              <a:spcBef>
                <a:spcPts val="0"/>
              </a:spcBef>
              <a:buNone/>
            </a:pPr>
            <a:r>
              <a:rPr lang="en-US" sz="1000" dirty="0"/>
              <a:t>more 826T_chr10_PEATH_haplotype.txt </a:t>
            </a:r>
          </a:p>
          <a:p>
            <a:pPr marL="0" indent="0">
              <a:lnSpc>
                <a:spcPct val="120000"/>
              </a:lnSpc>
              <a:spcBef>
                <a:spcPts val="0"/>
              </a:spcBef>
              <a:buNone/>
            </a:pPr>
            <a:r>
              <a:rPr lang="en-US" sz="1000" dirty="0"/>
              <a:t>Block Number: 1  Block Length: 2  Phased Length: 2  Number of R</a:t>
            </a:r>
          </a:p>
          <a:p>
            <a:pPr marL="0" indent="0">
              <a:lnSpc>
                <a:spcPct val="120000"/>
              </a:lnSpc>
              <a:spcBef>
                <a:spcPts val="0"/>
              </a:spcBef>
              <a:buNone/>
            </a:pPr>
            <a:r>
              <a:rPr lang="en-US" sz="1000" dirty="0"/>
              <a:t>Block Number: 12  Block Length: 5  Phased Length: 5  Number of Reads: 4  Start position: 803  </a:t>
            </a:r>
            <a:r>
              <a:rPr lang="en-US" sz="1000" dirty="0" err="1"/>
              <a:t>Weighte</a:t>
            </a:r>
            <a:endParaRPr lang="en-US" sz="1000" dirty="0"/>
          </a:p>
          <a:p>
            <a:pPr marL="0" indent="0">
              <a:lnSpc>
                <a:spcPct val="120000"/>
              </a:lnSpc>
              <a:spcBef>
                <a:spcPts val="0"/>
              </a:spcBef>
              <a:buNone/>
            </a:pPr>
            <a:r>
              <a:rPr lang="en-US" sz="1000" dirty="0"/>
              <a:t>d MEC: 2.01657  MEC: 2</a:t>
            </a:r>
          </a:p>
          <a:p>
            <a:pPr marL="0" indent="0">
              <a:lnSpc>
                <a:spcPct val="120000"/>
              </a:lnSpc>
              <a:spcBef>
                <a:spcPts val="0"/>
              </a:spcBef>
              <a:buNone/>
            </a:pPr>
            <a:r>
              <a:rPr lang="en-US" sz="1000" dirty="0"/>
              <a:t>803	 0	 1</a:t>
            </a:r>
          </a:p>
          <a:p>
            <a:pPr marL="0" indent="0">
              <a:lnSpc>
                <a:spcPct val="120000"/>
              </a:lnSpc>
              <a:spcBef>
                <a:spcPts val="0"/>
              </a:spcBef>
              <a:buNone/>
            </a:pPr>
            <a:r>
              <a:rPr lang="en-US" sz="1000" dirty="0"/>
              <a:t>804	 0	 1</a:t>
            </a:r>
          </a:p>
          <a:p>
            <a:pPr marL="0" indent="0">
              <a:lnSpc>
                <a:spcPct val="120000"/>
              </a:lnSpc>
              <a:spcBef>
                <a:spcPts val="0"/>
              </a:spcBef>
              <a:buNone/>
            </a:pPr>
            <a:r>
              <a:rPr lang="en-US" sz="1000" dirty="0"/>
              <a:t>805	 1	 0</a:t>
            </a:r>
          </a:p>
          <a:p>
            <a:pPr marL="0" indent="0">
              <a:lnSpc>
                <a:spcPct val="120000"/>
              </a:lnSpc>
              <a:spcBef>
                <a:spcPts val="0"/>
              </a:spcBef>
              <a:buNone/>
            </a:pPr>
            <a:r>
              <a:rPr lang="en-US" sz="1000" dirty="0"/>
              <a:t>806	 1	 0</a:t>
            </a:r>
          </a:p>
          <a:p>
            <a:pPr marL="0" indent="0">
              <a:lnSpc>
                <a:spcPct val="120000"/>
              </a:lnSpc>
              <a:spcBef>
                <a:spcPts val="0"/>
              </a:spcBef>
              <a:buNone/>
            </a:pPr>
            <a:r>
              <a:rPr lang="en-US" sz="1000" dirty="0"/>
              <a:t>807	 1	 0</a:t>
            </a:r>
          </a:p>
          <a:p>
            <a:pPr marL="0" indent="0">
              <a:lnSpc>
                <a:spcPct val="120000"/>
              </a:lnSpc>
              <a:spcBef>
                <a:spcPts val="0"/>
              </a:spcBef>
              <a:buNone/>
            </a:pPr>
            <a:r>
              <a:rPr lang="en-US" sz="1000" dirty="0"/>
              <a:t>*******</a:t>
            </a:r>
          </a:p>
          <a:p>
            <a:pPr marL="0" indent="0">
              <a:lnSpc>
                <a:spcPct val="120000"/>
              </a:lnSpc>
              <a:spcBef>
                <a:spcPts val="0"/>
              </a:spcBef>
              <a:buNone/>
            </a:pPr>
            <a:r>
              <a:rPr lang="en-US" sz="1000" dirty="0">
                <a:solidFill>
                  <a:srgbClr val="1F0DFF"/>
                </a:solidFill>
              </a:rPr>
              <a:t>/home/abj15/Research.Project/Run/HapCompass/7.13.2019_826T_chr10.PE</a:t>
            </a:r>
          </a:p>
          <a:p>
            <a:pPr marL="0" indent="0">
              <a:lnSpc>
                <a:spcPct val="120000"/>
              </a:lnSpc>
              <a:spcBef>
                <a:spcPts val="0"/>
              </a:spcBef>
              <a:buNone/>
            </a:pPr>
            <a:r>
              <a:rPr lang="en-US" sz="1000" dirty="0"/>
              <a:t>tail 826T_chr10.PE.haplotype.output_MWER_solution.txt</a:t>
            </a:r>
          </a:p>
          <a:p>
            <a:pPr marL="0" indent="0">
              <a:lnSpc>
                <a:spcPct val="120000"/>
              </a:lnSpc>
              <a:spcBef>
                <a:spcPts val="0"/>
              </a:spcBef>
              <a:buNone/>
            </a:pPr>
            <a:r>
              <a:rPr lang="en-US" sz="1000" dirty="0"/>
              <a:t>BLOCK	132858318	132858392	158	162	22.0	chr10</a:t>
            </a:r>
          </a:p>
          <a:p>
            <a:pPr marL="0" indent="0">
              <a:lnSpc>
                <a:spcPct val="120000"/>
              </a:lnSpc>
              <a:spcBef>
                <a:spcPts val="0"/>
              </a:spcBef>
              <a:buNone/>
            </a:pPr>
            <a:r>
              <a:rPr lang="en-US" sz="1000" dirty="0"/>
              <a:t>VAR_POS_132858318	132858318	158	0	1</a:t>
            </a:r>
          </a:p>
          <a:p>
            <a:pPr marL="0" indent="0">
              <a:lnSpc>
                <a:spcPct val="120000"/>
              </a:lnSpc>
              <a:spcBef>
                <a:spcPts val="0"/>
              </a:spcBef>
              <a:buNone/>
            </a:pPr>
            <a:r>
              <a:rPr lang="en-US" sz="1000" dirty="0"/>
              <a:t>VAR_POS_132858336	132858336	159	0	1</a:t>
            </a:r>
          </a:p>
          <a:p>
            <a:pPr marL="0" indent="0">
              <a:lnSpc>
                <a:spcPct val="120000"/>
              </a:lnSpc>
              <a:spcBef>
                <a:spcPts val="0"/>
              </a:spcBef>
              <a:buNone/>
            </a:pPr>
            <a:r>
              <a:rPr lang="en-US" sz="1000" dirty="0"/>
              <a:t>VAR_POS_132858370	132858370	160	0	1</a:t>
            </a:r>
          </a:p>
          <a:p>
            <a:pPr marL="0" indent="0">
              <a:lnSpc>
                <a:spcPct val="120000"/>
              </a:lnSpc>
              <a:spcBef>
                <a:spcPts val="0"/>
              </a:spcBef>
              <a:buNone/>
            </a:pPr>
            <a:r>
              <a:rPr lang="en-US" sz="1000" dirty="0"/>
              <a:t>VAR_POS_132858380	132858380	161	0	1</a:t>
            </a:r>
          </a:p>
          <a:p>
            <a:pPr marL="0" indent="0">
              <a:lnSpc>
                <a:spcPct val="120000"/>
              </a:lnSpc>
              <a:spcBef>
                <a:spcPts val="0"/>
              </a:spcBef>
              <a:buNone/>
            </a:pPr>
            <a:r>
              <a:rPr lang="en-US" sz="1000" dirty="0"/>
              <a:t>VAR_POS_132858392	132858392	162	0	1</a:t>
            </a:r>
          </a:p>
          <a:p>
            <a:pPr marL="0" indent="0">
              <a:lnSpc>
                <a:spcPct val="120000"/>
              </a:lnSpc>
              <a:spcBef>
                <a:spcPts val="0"/>
              </a:spcBef>
              <a:buNone/>
            </a:pPr>
            <a:r>
              <a:rPr lang="en-US" sz="1000" dirty="0">
                <a:solidFill>
                  <a:srgbClr val="1F0DFF"/>
                </a:solidFill>
              </a:rPr>
              <a:t>/home/abj15/Research.Project/Run/HapCUT2/7.13.2019_826T_chr10.PE</a:t>
            </a:r>
          </a:p>
          <a:p>
            <a:pPr marL="0" indent="0">
              <a:lnSpc>
                <a:spcPct val="120000"/>
              </a:lnSpc>
              <a:spcBef>
                <a:spcPts val="0"/>
              </a:spcBef>
              <a:buNone/>
            </a:pPr>
            <a:r>
              <a:rPr lang="en-US" sz="1000" dirty="0"/>
              <a:t># HapCut2 output:  826T_chr10.PE.haplotype.file</a:t>
            </a:r>
          </a:p>
          <a:p>
            <a:pPr marL="0" indent="0">
              <a:lnSpc>
                <a:spcPct val="120000"/>
              </a:lnSpc>
              <a:spcBef>
                <a:spcPts val="0"/>
              </a:spcBef>
              <a:buNone/>
            </a:pPr>
            <a:r>
              <a:rPr lang="en-US" sz="1000" dirty="0"/>
              <a:t>BLOCK: offset: 803 </a:t>
            </a:r>
            <a:r>
              <a:rPr lang="en-US" sz="1000" dirty="0" err="1"/>
              <a:t>len</a:t>
            </a:r>
            <a:r>
              <a:rPr lang="en-US" sz="1000" dirty="0"/>
              <a:t>: 5 phased: 5 SPAN: 74 fragments 4</a:t>
            </a:r>
          </a:p>
          <a:p>
            <a:pPr marL="0" indent="0">
              <a:lnSpc>
                <a:spcPct val="120000"/>
              </a:lnSpc>
              <a:spcBef>
                <a:spcPts val="0"/>
              </a:spcBef>
              <a:buNone/>
            </a:pPr>
            <a:r>
              <a:rPr lang="en-US" sz="1000" dirty="0">
                <a:cs typeface="Times New Roman" panose="02020603050405020304" pitchFamily="18" charset="0"/>
              </a:rPr>
              <a:t>803	1	0	chr10	132858318	T	G	0/1:99,0,12	0.	65.61</a:t>
            </a:r>
          </a:p>
          <a:p>
            <a:pPr marL="0" indent="0">
              <a:lnSpc>
                <a:spcPct val="120000"/>
              </a:lnSpc>
              <a:spcBef>
                <a:spcPts val="0"/>
              </a:spcBef>
              <a:buNone/>
            </a:pPr>
            <a:r>
              <a:rPr lang="en-US" sz="1000" dirty="0">
                <a:cs typeface="Times New Roman" panose="02020603050405020304" pitchFamily="18" charset="0"/>
              </a:rPr>
              <a:t>804	1	0	chr10	132858336	T	C	0/1:50,0,38	0.	65.61</a:t>
            </a:r>
          </a:p>
          <a:p>
            <a:pPr marL="0" indent="0">
              <a:lnSpc>
                <a:spcPct val="120000"/>
              </a:lnSpc>
              <a:spcBef>
                <a:spcPts val="0"/>
              </a:spcBef>
              <a:buNone/>
            </a:pPr>
            <a:r>
              <a:rPr lang="en-US" sz="1000" dirty="0">
                <a:cs typeface="Times New Roman" panose="02020603050405020304" pitchFamily="18" charset="0"/>
              </a:rPr>
              <a:t>805	1	0	chr10	132858370	C	T	0/1:38,0,30	0.	100.00</a:t>
            </a:r>
          </a:p>
          <a:p>
            <a:pPr marL="0" indent="0">
              <a:lnSpc>
                <a:spcPct val="120000"/>
              </a:lnSpc>
              <a:spcBef>
                <a:spcPts val="0"/>
              </a:spcBef>
              <a:buNone/>
            </a:pPr>
            <a:r>
              <a:rPr lang="en-US" sz="1000" dirty="0">
                <a:cs typeface="Times New Roman" panose="02020603050405020304" pitchFamily="18" charset="0"/>
              </a:rPr>
              <a:t>806	1	0	chr10	132858380	T	A	0/1:44,0,16	0.	100.00</a:t>
            </a:r>
          </a:p>
          <a:p>
            <a:pPr>
              <a:lnSpc>
                <a:spcPct val="120000"/>
              </a:lnSpc>
              <a:spcBef>
                <a:spcPts val="0"/>
              </a:spcBef>
              <a:buAutoNum type="arabicPlain" startAt="807"/>
            </a:pPr>
            <a:r>
              <a:rPr lang="en-US" sz="1000" dirty="0">
                <a:cs typeface="Times New Roman" panose="02020603050405020304" pitchFamily="18" charset="0"/>
              </a:rPr>
              <a:t>1	0	chr10	132858392	G	T	0/1:40,0,43</a:t>
            </a:r>
          </a:p>
          <a:p>
            <a:pPr marL="0" indent="0">
              <a:lnSpc>
                <a:spcPct val="120000"/>
              </a:lnSpc>
              <a:spcBef>
                <a:spcPts val="0"/>
              </a:spcBef>
              <a:buNone/>
            </a:pPr>
            <a:r>
              <a:rPr lang="en-US" sz="1000" dirty="0">
                <a:solidFill>
                  <a:srgbClr val="1F0DFF"/>
                </a:solidFill>
              </a:rPr>
              <a:t>/home/abj15/Research.Project/Run/MixSIH/7.15.2019.826T_chr10.PE</a:t>
            </a:r>
          </a:p>
          <a:p>
            <a:pPr marL="0" indent="0">
              <a:lnSpc>
                <a:spcPct val="120000"/>
              </a:lnSpc>
              <a:spcBef>
                <a:spcPts val="0"/>
              </a:spcBef>
              <a:buNone/>
            </a:pPr>
            <a:r>
              <a:rPr lang="en-US" sz="1000" dirty="0"/>
              <a:t>tail 826T_chr10.PE.haplotype.txt</a:t>
            </a:r>
          </a:p>
          <a:p>
            <a:pPr marL="0" indent="0">
              <a:lnSpc>
                <a:spcPct val="120000"/>
              </a:lnSpc>
              <a:spcBef>
                <a:spcPts val="0"/>
              </a:spcBef>
              <a:buNone/>
            </a:pPr>
            <a:r>
              <a:rPr lang="en-US" sz="1000" dirty="0"/>
              <a:t>BLOCK: offset: 803 </a:t>
            </a:r>
            <a:r>
              <a:rPr lang="en-US" sz="1000" dirty="0" err="1"/>
              <a:t>len</a:t>
            </a:r>
            <a:r>
              <a:rPr lang="en-US" sz="1000" dirty="0"/>
              <a:t>: 5 phased: 5</a:t>
            </a:r>
          </a:p>
          <a:p>
            <a:pPr marL="0" indent="0">
              <a:lnSpc>
                <a:spcPct val="120000"/>
              </a:lnSpc>
              <a:spcBef>
                <a:spcPts val="0"/>
              </a:spcBef>
              <a:buNone/>
            </a:pPr>
            <a:r>
              <a:rPr lang="en-US" sz="1000" dirty="0"/>
              <a:t>803	1	0</a:t>
            </a:r>
          </a:p>
          <a:p>
            <a:pPr marL="0" indent="0">
              <a:lnSpc>
                <a:spcPct val="120000"/>
              </a:lnSpc>
              <a:spcBef>
                <a:spcPts val="0"/>
              </a:spcBef>
              <a:buNone/>
            </a:pPr>
            <a:r>
              <a:rPr lang="en-US" sz="1000" dirty="0"/>
              <a:t>804	1	0</a:t>
            </a:r>
          </a:p>
          <a:p>
            <a:pPr marL="0" indent="0">
              <a:lnSpc>
                <a:spcPct val="120000"/>
              </a:lnSpc>
              <a:spcBef>
                <a:spcPts val="0"/>
              </a:spcBef>
              <a:buNone/>
            </a:pPr>
            <a:r>
              <a:rPr lang="en-US" sz="1000" dirty="0"/>
              <a:t>805	1	0</a:t>
            </a:r>
          </a:p>
          <a:p>
            <a:pPr marL="0" indent="0">
              <a:lnSpc>
                <a:spcPct val="120000"/>
              </a:lnSpc>
              <a:spcBef>
                <a:spcPts val="0"/>
              </a:spcBef>
              <a:buNone/>
            </a:pPr>
            <a:r>
              <a:rPr lang="en-US" sz="1000" dirty="0"/>
              <a:t>806	1	0</a:t>
            </a:r>
          </a:p>
          <a:p>
            <a:pPr marL="0" indent="0">
              <a:lnSpc>
                <a:spcPct val="120000"/>
              </a:lnSpc>
              <a:spcBef>
                <a:spcPts val="0"/>
              </a:spcBef>
              <a:buNone/>
            </a:pPr>
            <a:r>
              <a:rPr lang="en-US" sz="1000" dirty="0"/>
              <a:t>807	1	0</a:t>
            </a:r>
          </a:p>
          <a:p>
            <a:pPr marL="0" indent="0">
              <a:lnSpc>
                <a:spcPct val="120000"/>
              </a:lnSpc>
              <a:spcBef>
                <a:spcPts val="0"/>
              </a:spcBef>
              <a:buNone/>
            </a:pPr>
            <a:r>
              <a:rPr lang="en-US" sz="1000" dirty="0"/>
              <a:t>********</a:t>
            </a:r>
          </a:p>
        </p:txBody>
      </p:sp>
      <p:sp>
        <p:nvSpPr>
          <p:cNvPr id="5" name="Slide Number Placeholder 3">
            <a:extLst>
              <a:ext uri="{FF2B5EF4-FFF2-40B4-BE49-F238E27FC236}">
                <a16:creationId xmlns:a16="http://schemas.microsoft.com/office/drawing/2014/main" id="{C448D010-5132-7D42-A450-4D3AB4D6BC1C}"/>
              </a:ext>
            </a:extLst>
          </p:cNvPr>
          <p:cNvSpPr>
            <a:spLocks noGrp="1"/>
          </p:cNvSpPr>
          <p:nvPr>
            <p:ph type="sldNum" sz="quarter" idx="12"/>
          </p:nvPr>
        </p:nvSpPr>
        <p:spPr>
          <a:xfrm>
            <a:off x="6457950" y="6356351"/>
            <a:ext cx="2057400" cy="365125"/>
          </a:xfrm>
        </p:spPr>
        <p:txBody>
          <a:bodyPr/>
          <a:lstStyle/>
          <a:p>
            <a:fld id="{79EB0BAA-089B-F446-9CF3-DE954596BEEC}" type="slidenum">
              <a:rPr lang="en-US" smtClean="0"/>
              <a:t>16</a:t>
            </a:fld>
            <a:endParaRPr lang="en-US"/>
          </a:p>
        </p:txBody>
      </p:sp>
    </p:spTree>
    <p:extLst>
      <p:ext uri="{BB962C8B-B14F-4D97-AF65-F5344CB8AC3E}">
        <p14:creationId xmlns:p14="http://schemas.microsoft.com/office/powerpoint/2010/main" val="1389095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Alternate Process 5">
            <a:extLst>
              <a:ext uri="{FF2B5EF4-FFF2-40B4-BE49-F238E27FC236}">
                <a16:creationId xmlns:a16="http://schemas.microsoft.com/office/drawing/2014/main" id="{538D4F79-4512-45F9-A75E-1135429712D6}"/>
              </a:ext>
            </a:extLst>
          </p:cNvPr>
          <p:cNvSpPr/>
          <p:nvPr/>
        </p:nvSpPr>
        <p:spPr>
          <a:xfrm>
            <a:off x="2860937" y="228600"/>
            <a:ext cx="3422126" cy="82005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BWA</a:t>
            </a:r>
          </a:p>
          <a:p>
            <a:pPr algn="ctr"/>
            <a:r>
              <a:rPr lang="en-US" dirty="0"/>
              <a:t>Input: FASTA reads</a:t>
            </a:r>
          </a:p>
          <a:p>
            <a:pPr algn="ctr"/>
            <a:r>
              <a:rPr lang="en-US" dirty="0"/>
              <a:t>Output: SAM format</a:t>
            </a:r>
          </a:p>
        </p:txBody>
      </p:sp>
      <p:sp>
        <p:nvSpPr>
          <p:cNvPr id="11" name="Flowchart: Alternate Process 10">
            <a:extLst>
              <a:ext uri="{FF2B5EF4-FFF2-40B4-BE49-F238E27FC236}">
                <a16:creationId xmlns:a16="http://schemas.microsoft.com/office/drawing/2014/main" id="{8E05829C-EA43-431A-B771-003F4077FA51}"/>
              </a:ext>
            </a:extLst>
          </p:cNvPr>
          <p:cNvSpPr/>
          <p:nvPr/>
        </p:nvSpPr>
        <p:spPr>
          <a:xfrm>
            <a:off x="2860937" y="1551672"/>
            <a:ext cx="3422126" cy="82005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Samtools 1.9</a:t>
            </a:r>
          </a:p>
          <a:p>
            <a:pPr algn="ctr"/>
            <a:r>
              <a:rPr lang="en-US" dirty="0"/>
              <a:t>Input: SAM format</a:t>
            </a:r>
          </a:p>
          <a:p>
            <a:pPr algn="ctr"/>
            <a:r>
              <a:rPr lang="en-US" dirty="0"/>
              <a:t>Output: BAM format</a:t>
            </a:r>
          </a:p>
        </p:txBody>
      </p:sp>
      <p:sp>
        <p:nvSpPr>
          <p:cNvPr id="12" name="Flowchart: Alternate Process 11">
            <a:extLst>
              <a:ext uri="{FF2B5EF4-FFF2-40B4-BE49-F238E27FC236}">
                <a16:creationId xmlns:a16="http://schemas.microsoft.com/office/drawing/2014/main" id="{BD2554E6-72AE-4C42-B836-387DDE1854BF}"/>
              </a:ext>
            </a:extLst>
          </p:cNvPr>
          <p:cNvSpPr/>
          <p:nvPr/>
        </p:nvSpPr>
        <p:spPr>
          <a:xfrm>
            <a:off x="2860937" y="2790375"/>
            <a:ext cx="3422126" cy="82005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Bcftools 1.9</a:t>
            </a:r>
          </a:p>
          <a:p>
            <a:pPr algn="ctr"/>
            <a:r>
              <a:rPr lang="en-US" dirty="0"/>
              <a:t>Input: BAM format</a:t>
            </a:r>
          </a:p>
          <a:p>
            <a:pPr algn="ctr"/>
            <a:r>
              <a:rPr lang="en-US" dirty="0"/>
              <a:t>Output: VCF file with SNPs</a:t>
            </a:r>
          </a:p>
        </p:txBody>
      </p:sp>
      <p:sp>
        <p:nvSpPr>
          <p:cNvPr id="13" name="Flowchart: Alternate Process 12">
            <a:extLst>
              <a:ext uri="{FF2B5EF4-FFF2-40B4-BE49-F238E27FC236}">
                <a16:creationId xmlns:a16="http://schemas.microsoft.com/office/drawing/2014/main" id="{245FF484-BF07-4980-84FA-8C660A8995C3}"/>
              </a:ext>
            </a:extLst>
          </p:cNvPr>
          <p:cNvSpPr/>
          <p:nvPr/>
        </p:nvSpPr>
        <p:spPr>
          <a:xfrm>
            <a:off x="803537" y="4029078"/>
            <a:ext cx="3422126" cy="82005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Get5SampleKey.pl</a:t>
            </a:r>
          </a:p>
          <a:p>
            <a:pPr algn="ctr"/>
            <a:r>
              <a:rPr lang="en-US" dirty="0"/>
              <a:t>Input: VCF file with SNPs</a:t>
            </a:r>
          </a:p>
          <a:p>
            <a:pPr algn="ctr"/>
            <a:r>
              <a:rPr lang="en-US" dirty="0"/>
              <a:t>Output: sample.snps</a:t>
            </a:r>
          </a:p>
        </p:txBody>
      </p:sp>
      <p:sp>
        <p:nvSpPr>
          <p:cNvPr id="14" name="Flowchart: Alternate Process 13">
            <a:extLst>
              <a:ext uri="{FF2B5EF4-FFF2-40B4-BE49-F238E27FC236}">
                <a16:creationId xmlns:a16="http://schemas.microsoft.com/office/drawing/2014/main" id="{80DF9EC9-769F-426B-8AD1-A55867F05086}"/>
              </a:ext>
            </a:extLst>
          </p:cNvPr>
          <p:cNvSpPr/>
          <p:nvPr/>
        </p:nvSpPr>
        <p:spPr>
          <a:xfrm>
            <a:off x="2863639" y="5704114"/>
            <a:ext cx="3422126" cy="82005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DBM</a:t>
            </a:r>
          </a:p>
          <a:p>
            <a:pPr algn="ctr"/>
            <a:r>
              <a:rPr lang="en-US" dirty="0"/>
              <a:t>Input: SNP file and counts file</a:t>
            </a:r>
          </a:p>
          <a:p>
            <a:pPr algn="ctr"/>
            <a:r>
              <a:rPr lang="en-US" dirty="0"/>
              <a:t>Output: sample.g</a:t>
            </a:r>
          </a:p>
        </p:txBody>
      </p:sp>
      <p:sp>
        <p:nvSpPr>
          <p:cNvPr id="15" name="Flowchart: Alternate Process 14">
            <a:extLst>
              <a:ext uri="{FF2B5EF4-FFF2-40B4-BE49-F238E27FC236}">
                <a16:creationId xmlns:a16="http://schemas.microsoft.com/office/drawing/2014/main" id="{36FF4C0F-C5DC-4552-ABE7-77936916382D}"/>
              </a:ext>
            </a:extLst>
          </p:cNvPr>
          <p:cNvSpPr/>
          <p:nvPr/>
        </p:nvSpPr>
        <p:spPr>
          <a:xfrm>
            <a:off x="4876800" y="4013797"/>
            <a:ext cx="3422126" cy="85061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GetCounts.pl</a:t>
            </a:r>
          </a:p>
          <a:p>
            <a:pPr algn="ctr"/>
            <a:r>
              <a:rPr lang="en-US" dirty="0"/>
              <a:t>Input: SNP file and VCF file</a:t>
            </a:r>
          </a:p>
          <a:p>
            <a:pPr algn="ctr"/>
            <a:r>
              <a:rPr lang="en-US" dirty="0"/>
              <a:t>Output: sample.counts</a:t>
            </a:r>
          </a:p>
        </p:txBody>
      </p:sp>
      <p:cxnSp>
        <p:nvCxnSpPr>
          <p:cNvPr id="17" name="Straight Arrow Connector 16">
            <a:extLst>
              <a:ext uri="{FF2B5EF4-FFF2-40B4-BE49-F238E27FC236}">
                <a16:creationId xmlns:a16="http://schemas.microsoft.com/office/drawing/2014/main" id="{3CC24EBC-B7AB-4082-B3EA-58AE4EF7CB3A}"/>
              </a:ext>
            </a:extLst>
          </p:cNvPr>
          <p:cNvCxnSpPr>
            <a:stCxn id="6" idx="2"/>
            <a:endCxn id="11" idx="0"/>
          </p:cNvCxnSpPr>
          <p:nvPr/>
        </p:nvCxnSpPr>
        <p:spPr>
          <a:xfrm>
            <a:off x="4572000" y="1048657"/>
            <a:ext cx="0" cy="503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A1A06A5-F4C5-4FE7-ACCC-029E3CBEDA55}"/>
              </a:ext>
            </a:extLst>
          </p:cNvPr>
          <p:cNvCxnSpPr>
            <a:stCxn id="11" idx="2"/>
            <a:endCxn id="12" idx="0"/>
          </p:cNvCxnSpPr>
          <p:nvPr/>
        </p:nvCxnSpPr>
        <p:spPr>
          <a:xfrm>
            <a:off x="4572000" y="2371729"/>
            <a:ext cx="0" cy="418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89686C6A-E878-4A80-8697-FC3D9D39AB3E}"/>
              </a:ext>
            </a:extLst>
          </p:cNvPr>
          <p:cNvCxnSpPr>
            <a:cxnSpLocks/>
          </p:cNvCxnSpPr>
          <p:nvPr/>
        </p:nvCxnSpPr>
        <p:spPr>
          <a:xfrm>
            <a:off x="5919395" y="3200404"/>
            <a:ext cx="727337" cy="8133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BD5159D1-47EE-4D1A-9027-0624172A9E72}"/>
              </a:ext>
            </a:extLst>
          </p:cNvPr>
          <p:cNvCxnSpPr>
            <a:stCxn id="12" idx="1"/>
            <a:endCxn id="13" idx="0"/>
          </p:cNvCxnSpPr>
          <p:nvPr/>
        </p:nvCxnSpPr>
        <p:spPr>
          <a:xfrm rot="10800000" flipV="1">
            <a:off x="2514601" y="3200404"/>
            <a:ext cx="346337" cy="8286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D637A97-49A9-4FEB-8435-2196E1163F50}"/>
              </a:ext>
            </a:extLst>
          </p:cNvPr>
          <p:cNvCxnSpPr>
            <a:cxnSpLocks/>
            <a:stCxn id="13" idx="3"/>
            <a:endCxn id="15" idx="1"/>
          </p:cNvCxnSpPr>
          <p:nvPr/>
        </p:nvCxnSpPr>
        <p:spPr>
          <a:xfrm flipV="1">
            <a:off x="4225663" y="4439106"/>
            <a:ext cx="65113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2EB85ECD-6163-4E58-9067-DE22D90648BE}"/>
              </a:ext>
            </a:extLst>
          </p:cNvPr>
          <p:cNvCxnSpPr>
            <a:cxnSpLocks/>
          </p:cNvCxnSpPr>
          <p:nvPr/>
        </p:nvCxnSpPr>
        <p:spPr>
          <a:xfrm rot="16200000" flipH="1">
            <a:off x="3241907" y="3920862"/>
            <a:ext cx="519715" cy="20574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5BD92FF1-5D54-4ED9-AD97-E999A58DCD13}"/>
              </a:ext>
            </a:extLst>
          </p:cNvPr>
          <p:cNvCxnSpPr>
            <a:cxnSpLocks/>
          </p:cNvCxnSpPr>
          <p:nvPr/>
        </p:nvCxnSpPr>
        <p:spPr>
          <a:xfrm rot="10800000" flipV="1">
            <a:off x="4530465" y="4085586"/>
            <a:ext cx="3075790" cy="1118176"/>
          </a:xfrm>
          <a:prstGeom prst="bentConnector3">
            <a:avLst>
              <a:gd name="adj1" fmla="val 318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ED53749-F6C7-5C41-910A-37E3EF45C136}"/>
              </a:ext>
            </a:extLst>
          </p:cNvPr>
          <p:cNvCxnSpPr>
            <a:cxnSpLocks/>
          </p:cNvCxnSpPr>
          <p:nvPr/>
        </p:nvCxnSpPr>
        <p:spPr>
          <a:xfrm flipH="1">
            <a:off x="4530462" y="5185011"/>
            <a:ext cx="2" cy="493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778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3183-DBB9-654C-9444-E7A29524203E}"/>
              </a:ext>
            </a:extLst>
          </p:cNvPr>
          <p:cNvSpPr>
            <a:spLocks noGrp="1"/>
          </p:cNvSpPr>
          <p:nvPr>
            <p:ph type="title"/>
          </p:nvPr>
        </p:nvSpPr>
        <p:spPr>
          <a:xfrm>
            <a:off x="443120" y="73579"/>
            <a:ext cx="7886700" cy="701673"/>
          </a:xfrm>
        </p:spPr>
        <p:txBody>
          <a:bodyPr>
            <a:normAutofit/>
          </a:bodyPr>
          <a:lstStyle/>
          <a:p>
            <a:r>
              <a:rPr lang="en-US" sz="4000" b="1" dirty="0"/>
              <a:t>DBM Pipeline</a:t>
            </a:r>
          </a:p>
        </p:txBody>
      </p:sp>
      <p:sp>
        <p:nvSpPr>
          <p:cNvPr id="3" name="Content Placeholder 2">
            <a:extLst>
              <a:ext uri="{FF2B5EF4-FFF2-40B4-BE49-F238E27FC236}">
                <a16:creationId xmlns:a16="http://schemas.microsoft.com/office/drawing/2014/main" id="{2CFC9589-2C3A-2648-A6EB-2A54E0810DC0}"/>
              </a:ext>
            </a:extLst>
          </p:cNvPr>
          <p:cNvSpPr>
            <a:spLocks noGrp="1"/>
          </p:cNvSpPr>
          <p:nvPr>
            <p:ph idx="1"/>
          </p:nvPr>
        </p:nvSpPr>
        <p:spPr>
          <a:xfrm>
            <a:off x="267629" y="884719"/>
            <a:ext cx="8588272" cy="5768842"/>
          </a:xfrm>
        </p:spPr>
        <p:txBody>
          <a:bodyPr>
            <a:normAutofit fontScale="92500" lnSpcReduction="20000"/>
          </a:bodyPr>
          <a:lstStyle/>
          <a:p>
            <a:pPr marL="0" indent="0">
              <a:buNone/>
            </a:pPr>
            <a:r>
              <a:rPr lang="en-US" sz="2000" dirty="0"/>
              <a:t>     Five samples of pair end </a:t>
            </a:r>
            <a:r>
              <a:rPr lang="en-US" sz="2000" dirty="0" err="1"/>
              <a:t>fastq</a:t>
            </a:r>
            <a:r>
              <a:rPr lang="en-US" sz="2000" dirty="0"/>
              <a:t> reads were </a:t>
            </a:r>
            <a:r>
              <a:rPr lang="en-US" sz="2000" dirty="0" err="1"/>
              <a:t>alligned</a:t>
            </a:r>
            <a:r>
              <a:rPr lang="en-US" sz="2000" dirty="0"/>
              <a:t> to the HG38 human reference genome using BWA. </a:t>
            </a:r>
            <a:r>
              <a:rPr lang="en-US" sz="2000" dirty="0">
                <a:solidFill>
                  <a:srgbClr val="1F0DFF"/>
                </a:solidFill>
              </a:rPr>
              <a:t>Step 1 </a:t>
            </a:r>
            <a:r>
              <a:rPr lang="en-US" sz="2000" dirty="0"/>
              <a:t>is to align the reads using </a:t>
            </a:r>
            <a:r>
              <a:rPr lang="en-US" sz="2000" dirty="0" err="1"/>
              <a:t>aln</a:t>
            </a:r>
            <a:r>
              <a:rPr lang="en-US" sz="2000" dirty="0"/>
              <a:t> (Options -I to specify Illumina 1.3+ and -t to specify thread count were used). </a:t>
            </a:r>
            <a:r>
              <a:rPr lang="en-US" sz="2000" dirty="0">
                <a:solidFill>
                  <a:srgbClr val="1F0DFF"/>
                </a:solidFill>
              </a:rPr>
              <a:t>Step 2</a:t>
            </a:r>
            <a:r>
              <a:rPr lang="en-US" sz="2000" dirty="0"/>
              <a:t> is to convert the pair end reads to the </a:t>
            </a:r>
            <a:r>
              <a:rPr lang="en-US" sz="2000" dirty="0" err="1"/>
              <a:t>sam</a:t>
            </a:r>
            <a:r>
              <a:rPr lang="en-US" sz="2000" dirty="0"/>
              <a:t> format using </a:t>
            </a:r>
            <a:r>
              <a:rPr lang="en-US" sz="2000" dirty="0" err="1"/>
              <a:t>sampe</a:t>
            </a:r>
            <a:r>
              <a:rPr lang="en-US" sz="2000" dirty="0"/>
              <a:t> (-P to load index to memory for better </a:t>
            </a:r>
            <a:r>
              <a:rPr lang="en-US" sz="2000" dirty="0" err="1"/>
              <a:t>preformance</a:t>
            </a:r>
            <a:r>
              <a:rPr lang="en-US" sz="2000" dirty="0"/>
              <a:t> was used). The mapped reads were converted from </a:t>
            </a:r>
            <a:r>
              <a:rPr lang="en-US" sz="2000" dirty="0" err="1"/>
              <a:t>sam</a:t>
            </a:r>
            <a:r>
              <a:rPr lang="en-US" sz="2000" dirty="0"/>
              <a:t> to bam and sorted using </a:t>
            </a:r>
            <a:r>
              <a:rPr lang="en-US" sz="2000" dirty="0" err="1"/>
              <a:t>samtools</a:t>
            </a:r>
            <a:r>
              <a:rPr lang="en-US" sz="2000" dirty="0"/>
              <a:t> 1.9. </a:t>
            </a:r>
            <a:r>
              <a:rPr lang="en-US" sz="2000" dirty="0">
                <a:solidFill>
                  <a:srgbClr val="1F0DFF"/>
                </a:solidFill>
              </a:rPr>
              <a:t>Step 1 </a:t>
            </a:r>
            <a:r>
              <a:rPr lang="en-US" sz="2000" dirty="0"/>
              <a:t>is to view the reads in bam format using view (-b specified bam output and -o specified the output file). </a:t>
            </a:r>
            <a:r>
              <a:rPr lang="en-US" sz="2000" dirty="0">
                <a:solidFill>
                  <a:srgbClr val="1F0DFF"/>
                </a:solidFill>
              </a:rPr>
              <a:t>Step 2 </a:t>
            </a:r>
            <a:r>
              <a:rPr lang="en-US" sz="2000" dirty="0"/>
              <a:t>is to sort the bam file (-o specified the output file). </a:t>
            </a:r>
          </a:p>
          <a:p>
            <a:pPr marL="0" indent="0">
              <a:buNone/>
            </a:pPr>
            <a:r>
              <a:rPr lang="en-US" sz="2000" dirty="0"/>
              <a:t>     The sorted bam file is then searched for SNPs using </a:t>
            </a:r>
            <a:r>
              <a:rPr lang="en-US" sz="2000" dirty="0" err="1"/>
              <a:t>bcftools</a:t>
            </a:r>
            <a:r>
              <a:rPr lang="en-US" sz="2000" dirty="0"/>
              <a:t> 1.9. </a:t>
            </a:r>
            <a:r>
              <a:rPr lang="en-US" sz="2000" dirty="0">
                <a:solidFill>
                  <a:srgbClr val="1F0DFF"/>
                </a:solidFill>
              </a:rPr>
              <a:t>Step 1 </a:t>
            </a:r>
            <a:r>
              <a:rPr lang="en-US" sz="2000" dirty="0"/>
              <a:t>is to use </a:t>
            </a:r>
            <a:r>
              <a:rPr lang="en-US" sz="2000" dirty="0" err="1"/>
              <a:t>mpileup</a:t>
            </a:r>
            <a:r>
              <a:rPr lang="en-US" sz="2000" dirty="0"/>
              <a:t> to find variants (-I Indels are skipped, -g Genotype to BCF output, -a AD annotate Allele Depth, -a DP annotate Depth, -f FASTA format index). </a:t>
            </a:r>
            <a:r>
              <a:rPr lang="en-US" sz="2000" dirty="0">
                <a:solidFill>
                  <a:srgbClr val="1F0DFF"/>
                </a:solidFill>
              </a:rPr>
              <a:t>Step 2</a:t>
            </a:r>
            <a:r>
              <a:rPr lang="en-US" sz="2000" dirty="0"/>
              <a:t> is to filter the variants for quality using view (-</a:t>
            </a:r>
            <a:r>
              <a:rPr lang="en-US" sz="2000" dirty="0" err="1"/>
              <a:t>i</a:t>
            </a:r>
            <a:r>
              <a:rPr lang="en-US" sz="2000" dirty="0"/>
              <a:t> include only if above minimum depth). </a:t>
            </a:r>
            <a:r>
              <a:rPr lang="en-US" sz="2000" dirty="0">
                <a:solidFill>
                  <a:srgbClr val="1F0DFF"/>
                </a:solidFill>
              </a:rPr>
              <a:t>Step 3</a:t>
            </a:r>
            <a:r>
              <a:rPr lang="en-US" sz="2000" dirty="0"/>
              <a:t> is to search the </a:t>
            </a:r>
            <a:r>
              <a:rPr lang="en-US" sz="2000" dirty="0" err="1"/>
              <a:t>vcf</a:t>
            </a:r>
            <a:r>
              <a:rPr lang="en-US" sz="2000" dirty="0"/>
              <a:t> file for SNPs using call (-c consensus caller, -v variant sites only output, -o output file.) Next the two DBM input files </a:t>
            </a:r>
            <a:r>
              <a:rPr lang="en-US" sz="2000" dirty="0" err="1"/>
              <a:t>sample.snps</a:t>
            </a:r>
            <a:r>
              <a:rPr lang="en-US" sz="2000" dirty="0"/>
              <a:t> and </a:t>
            </a:r>
            <a:r>
              <a:rPr lang="en-US" sz="2000" dirty="0" err="1"/>
              <a:t>sample.counts</a:t>
            </a:r>
            <a:r>
              <a:rPr lang="en-US" sz="2000" dirty="0"/>
              <a:t> are prepared using the </a:t>
            </a:r>
            <a:r>
              <a:rPr lang="en-US" sz="2000" dirty="0" err="1"/>
              <a:t>vcf</a:t>
            </a:r>
            <a:r>
              <a:rPr lang="en-US" sz="2000" dirty="0"/>
              <a:t> file containing the SNPs. These input files are generated using the </a:t>
            </a:r>
            <a:r>
              <a:rPr lang="en-US" sz="2000" dirty="0" err="1"/>
              <a:t>perl</a:t>
            </a:r>
            <a:r>
              <a:rPr lang="en-US" sz="2000" dirty="0"/>
              <a:t> scripts </a:t>
            </a:r>
            <a:r>
              <a:rPr lang="en-US" sz="2000" dirty="0">
                <a:highlight>
                  <a:srgbClr val="FFFF00"/>
                </a:highlight>
              </a:rPr>
              <a:t>get5SampleKey.pl </a:t>
            </a:r>
            <a:r>
              <a:rPr lang="en-US" sz="2000" dirty="0"/>
              <a:t>and </a:t>
            </a:r>
            <a:r>
              <a:rPr lang="en-US" sz="2000" dirty="0">
                <a:highlight>
                  <a:srgbClr val="FFFF00"/>
                </a:highlight>
              </a:rPr>
              <a:t>getCount.pl</a:t>
            </a:r>
            <a:r>
              <a:rPr lang="en-US" sz="2000" dirty="0"/>
              <a:t>, and the DBM header is inserted into the counts file using the Unix command sed. DBM was ran by specifying the prefix of the two input files </a:t>
            </a:r>
            <a:r>
              <a:rPr lang="en-US" sz="2000" dirty="0" err="1"/>
              <a:t>sample.snps</a:t>
            </a:r>
            <a:r>
              <a:rPr lang="en-US" sz="2000" dirty="0"/>
              <a:t> and </a:t>
            </a:r>
            <a:r>
              <a:rPr lang="en-US" sz="2000" dirty="0" err="1"/>
              <a:t>sample.counts</a:t>
            </a:r>
            <a:r>
              <a:rPr lang="en-US" sz="2000" dirty="0"/>
              <a:t> ('sample' in this case) and the haplotype file </a:t>
            </a:r>
            <a:r>
              <a:rPr lang="en-US" sz="2000" dirty="0" err="1"/>
              <a:t>sample.g</a:t>
            </a:r>
            <a:r>
              <a:rPr lang="en-US" sz="2000" dirty="0"/>
              <a:t> is generated.</a:t>
            </a:r>
          </a:p>
          <a:p>
            <a:pPr marL="0" indent="0">
              <a:buNone/>
            </a:pPr>
            <a:endParaRPr lang="en-US" sz="2000" dirty="0"/>
          </a:p>
          <a:p>
            <a:pPr marL="0" indent="0">
              <a:buNone/>
            </a:pPr>
            <a:r>
              <a:rPr lang="en-US" sz="1300" dirty="0"/>
              <a:t>D CHR POS I1 </a:t>
            </a:r>
            <a:r>
              <a:rPr lang="en-US" sz="1300" dirty="0" err="1"/>
              <a:t>I1</a:t>
            </a:r>
            <a:r>
              <a:rPr lang="en-US" sz="1300" dirty="0"/>
              <a:t> I2 </a:t>
            </a:r>
            <a:r>
              <a:rPr lang="en-US" sz="1300" dirty="0" err="1"/>
              <a:t>I2</a:t>
            </a:r>
            <a:r>
              <a:rPr lang="en-US" sz="1300" dirty="0"/>
              <a:t> I3 </a:t>
            </a:r>
            <a:r>
              <a:rPr lang="en-US" sz="1300" dirty="0" err="1"/>
              <a:t>I3</a:t>
            </a:r>
            <a:endParaRPr lang="en-US" sz="1300" dirty="0"/>
          </a:p>
          <a:p>
            <a:pPr marL="0" indent="0">
              <a:buNone/>
            </a:pPr>
            <a:r>
              <a:rPr lang="en-US" sz="1300" dirty="0"/>
              <a:t>0 chr10 48086 0 1 1 0 1 1</a:t>
            </a:r>
          </a:p>
          <a:p>
            <a:pPr marL="0" indent="0">
              <a:buNone/>
            </a:pPr>
            <a:r>
              <a:rPr lang="en-US" sz="1300" dirty="0"/>
              <a:t>1 chr10 789566 1 0 0 1 0 1</a:t>
            </a:r>
          </a:p>
          <a:p>
            <a:pPr marL="0" indent="0">
              <a:buNone/>
            </a:pPr>
            <a:r>
              <a:rPr lang="en-US" sz="1300" dirty="0"/>
              <a:t>2 chr10 1182970 1 1 1 0 0 1</a:t>
            </a:r>
          </a:p>
          <a:p>
            <a:pPr marL="0" indent="0">
              <a:buNone/>
            </a:pPr>
            <a:r>
              <a:rPr lang="en-US" sz="1300" dirty="0"/>
              <a:t>3 chr10 1183069 0 1 0 1 1 1</a:t>
            </a:r>
          </a:p>
          <a:p>
            <a:pPr marL="0" indent="0">
              <a:buNone/>
            </a:pPr>
            <a:endParaRPr lang="en-US" sz="2000" dirty="0"/>
          </a:p>
        </p:txBody>
      </p:sp>
    </p:spTree>
    <p:extLst>
      <p:ext uri="{BB962C8B-B14F-4D97-AF65-F5344CB8AC3E}">
        <p14:creationId xmlns:p14="http://schemas.microsoft.com/office/powerpoint/2010/main" val="4113326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FF2A0-0EB5-4EFF-85F0-AB0AF16FE8FA}"/>
              </a:ext>
            </a:extLst>
          </p:cNvPr>
          <p:cNvSpPr>
            <a:spLocks noGrp="1"/>
          </p:cNvSpPr>
          <p:nvPr>
            <p:ph type="title"/>
          </p:nvPr>
        </p:nvSpPr>
        <p:spPr>
          <a:xfrm>
            <a:off x="628650" y="2766218"/>
            <a:ext cx="7886700" cy="1325563"/>
          </a:xfrm>
        </p:spPr>
        <p:txBody>
          <a:bodyPr>
            <a:normAutofit/>
          </a:bodyPr>
          <a:lstStyle/>
          <a:p>
            <a:r>
              <a:rPr lang="en-US" sz="4800" b="1" dirty="0">
                <a:solidFill>
                  <a:schemeClr val="bg1"/>
                </a:solidFill>
              </a:rPr>
              <a:t>September 19, 2019 Meeting</a:t>
            </a:r>
            <a:endParaRPr lang="en-US" sz="4800" dirty="0">
              <a:solidFill>
                <a:schemeClr val="bg1"/>
              </a:solidFill>
            </a:endParaRPr>
          </a:p>
        </p:txBody>
      </p:sp>
    </p:spTree>
    <p:extLst>
      <p:ext uri="{BB962C8B-B14F-4D97-AF65-F5344CB8AC3E}">
        <p14:creationId xmlns:p14="http://schemas.microsoft.com/office/powerpoint/2010/main" val="2979262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BB7BC-F334-274E-BC76-5D9B27AE01DB}"/>
              </a:ext>
            </a:extLst>
          </p:cNvPr>
          <p:cNvSpPr>
            <a:spLocks noGrp="1"/>
          </p:cNvSpPr>
          <p:nvPr>
            <p:ph type="title"/>
          </p:nvPr>
        </p:nvSpPr>
        <p:spPr>
          <a:xfrm>
            <a:off x="219770" y="134667"/>
            <a:ext cx="8574823" cy="497235"/>
          </a:xfrm>
        </p:spPr>
        <p:txBody>
          <a:bodyPr>
            <a:normAutofit fontScale="90000"/>
          </a:bodyPr>
          <a:lstStyle/>
          <a:p>
            <a:r>
              <a:rPr lang="en-US" b="1" dirty="0">
                <a:solidFill>
                  <a:srgbClr val="1F0DFF"/>
                </a:solidFill>
              </a:rPr>
              <a:t>July 7, 2019 Meeting To-Do </a:t>
            </a:r>
          </a:p>
        </p:txBody>
      </p:sp>
      <p:sp>
        <p:nvSpPr>
          <p:cNvPr id="3" name="Content Placeholder 2">
            <a:extLst>
              <a:ext uri="{FF2B5EF4-FFF2-40B4-BE49-F238E27FC236}">
                <a16:creationId xmlns:a16="http://schemas.microsoft.com/office/drawing/2014/main" id="{D80FEC17-7DC9-3C4D-B919-199E063F0A5A}"/>
              </a:ext>
            </a:extLst>
          </p:cNvPr>
          <p:cNvSpPr>
            <a:spLocks noGrp="1"/>
          </p:cNvSpPr>
          <p:nvPr>
            <p:ph idx="1"/>
          </p:nvPr>
        </p:nvSpPr>
        <p:spPr>
          <a:xfrm>
            <a:off x="156117" y="877229"/>
            <a:ext cx="8757424" cy="5189034"/>
          </a:xfrm>
        </p:spPr>
        <p:txBody>
          <a:bodyPr>
            <a:normAutofit/>
          </a:bodyPr>
          <a:lstStyle/>
          <a:p>
            <a:pPr marL="0" indent="0">
              <a:buNone/>
            </a:pPr>
            <a:r>
              <a:rPr lang="en-US" sz="2000" dirty="0">
                <a:cs typeface="Times New Roman" panose="02020603050405020304" pitchFamily="18" charset="0"/>
              </a:rPr>
              <a:t>1. Start a PowerPoint summary for each meeting (to do list + record of report)</a:t>
            </a:r>
            <a:br>
              <a:rPr lang="en-US" sz="2000" dirty="0">
                <a:cs typeface="Times New Roman" panose="02020603050405020304" pitchFamily="18" charset="0"/>
              </a:rPr>
            </a:br>
            <a:r>
              <a:rPr lang="en-US" sz="2000" dirty="0">
                <a:cs typeface="Times New Roman" panose="02020603050405020304" pitchFamily="18" charset="0"/>
              </a:rPr>
              <a:t>	</a:t>
            </a:r>
            <a:r>
              <a:rPr lang="en-US" sz="2000" dirty="0">
                <a:solidFill>
                  <a:srgbClr val="00B050"/>
                </a:solidFill>
                <a:cs typeface="Times New Roman" panose="02020603050405020304" pitchFamily="18" charset="0"/>
              </a:rPr>
              <a:t>Complete</a:t>
            </a:r>
            <a:r>
              <a:rPr lang="en-US" sz="2000" dirty="0">
                <a:cs typeface="Times New Roman" panose="02020603050405020304" pitchFamily="18" charset="0"/>
              </a:rPr>
              <a:t>, see July7.2019.ppt</a:t>
            </a:r>
          </a:p>
          <a:p>
            <a:pPr marL="0" indent="0">
              <a:buNone/>
            </a:pPr>
            <a:r>
              <a:rPr lang="en-US" sz="2000" dirty="0">
                <a:cs typeface="Times New Roman" panose="02020603050405020304" pitchFamily="18" charset="0"/>
              </a:rPr>
              <a:t>2. Add detailed comments to Unix script</a:t>
            </a:r>
            <a:br>
              <a:rPr lang="en-US" sz="2000" dirty="0">
                <a:cs typeface="Times New Roman" panose="02020603050405020304" pitchFamily="18" charset="0"/>
              </a:rPr>
            </a:br>
            <a:r>
              <a:rPr lang="en-US" sz="2000" dirty="0">
                <a:cs typeface="Times New Roman" panose="02020603050405020304" pitchFamily="18" charset="0"/>
              </a:rPr>
              <a:t>	</a:t>
            </a:r>
            <a:r>
              <a:rPr lang="en-US" sz="2000" dirty="0">
                <a:solidFill>
                  <a:srgbClr val="00B050"/>
                </a:solidFill>
                <a:cs typeface="Times New Roman" panose="02020603050405020304" pitchFamily="18" charset="0"/>
              </a:rPr>
              <a:t>Complete</a:t>
            </a:r>
            <a:r>
              <a:rPr lang="en-US" sz="2000" dirty="0">
                <a:cs typeface="Times New Roman" panose="02020603050405020304" pitchFamily="18" charset="0"/>
              </a:rPr>
              <a:t>, see July7.RealDataDBM.txt</a:t>
            </a:r>
          </a:p>
          <a:p>
            <a:pPr marL="0" indent="0">
              <a:buNone/>
            </a:pPr>
            <a:r>
              <a:rPr lang="en-US" sz="2000" dirty="0">
                <a:cs typeface="Times New Roman" panose="02020603050405020304" pitchFamily="18" charset="0"/>
              </a:rPr>
              <a:t>3. Output SNPs only (by adding “-v </a:t>
            </a:r>
            <a:r>
              <a:rPr lang="en-US" sz="2000" dirty="0" err="1">
                <a:cs typeface="Times New Roman" panose="02020603050405020304" pitchFamily="18" charset="0"/>
              </a:rPr>
              <a:t>snps</a:t>
            </a:r>
            <a:r>
              <a:rPr lang="en-US" sz="2000" dirty="0">
                <a:cs typeface="Times New Roman" panose="02020603050405020304" pitchFamily="18" charset="0"/>
              </a:rPr>
              <a:t>” to only view </a:t>
            </a:r>
            <a:r>
              <a:rPr lang="en-US" sz="2000" dirty="0" err="1">
                <a:cs typeface="Times New Roman" panose="02020603050405020304" pitchFamily="18" charset="0"/>
              </a:rPr>
              <a:t>snps</a:t>
            </a:r>
            <a:r>
              <a:rPr lang="en-US" sz="2000" dirty="0">
                <a:cs typeface="Times New Roman" panose="02020603050405020304" pitchFamily="18" charset="0"/>
              </a:rPr>
              <a:t>)</a:t>
            </a:r>
            <a:br>
              <a:rPr lang="en-US" sz="2000" dirty="0">
                <a:cs typeface="Times New Roman" panose="02020603050405020304" pitchFamily="18" charset="0"/>
              </a:rPr>
            </a:br>
            <a:r>
              <a:rPr lang="en-US" sz="2000" dirty="0" err="1">
                <a:cs typeface="Times New Roman" panose="02020603050405020304" pitchFamily="18" charset="0"/>
              </a:rPr>
              <a:t>bcftools</a:t>
            </a:r>
            <a:r>
              <a:rPr lang="en-US" sz="2000" dirty="0">
                <a:cs typeface="Times New Roman" panose="02020603050405020304" pitchFamily="18" charset="0"/>
              </a:rPr>
              <a:t> view -v </a:t>
            </a:r>
            <a:r>
              <a:rPr lang="en-US" sz="2000" dirty="0" err="1">
                <a:cs typeface="Times New Roman" panose="02020603050405020304" pitchFamily="18" charset="0"/>
              </a:rPr>
              <a:t>snps</a:t>
            </a:r>
            <a:br>
              <a:rPr lang="en-US" sz="2000" dirty="0">
                <a:cs typeface="Times New Roman" panose="02020603050405020304" pitchFamily="18" charset="0"/>
              </a:rPr>
            </a:br>
            <a:r>
              <a:rPr lang="en-US" sz="2000" dirty="0">
                <a:cs typeface="Times New Roman" panose="02020603050405020304" pitchFamily="18" charset="0"/>
              </a:rPr>
              <a:t>	</a:t>
            </a:r>
            <a:r>
              <a:rPr lang="en-US" sz="2000" dirty="0">
                <a:solidFill>
                  <a:srgbClr val="00B050"/>
                </a:solidFill>
                <a:cs typeface="Times New Roman" panose="02020603050405020304" pitchFamily="18" charset="0"/>
              </a:rPr>
              <a:t>Complete</a:t>
            </a:r>
            <a:r>
              <a:rPr lang="en-US" sz="2000" dirty="0">
                <a:cs typeface="Times New Roman" panose="02020603050405020304" pitchFamily="18" charset="0"/>
              </a:rPr>
              <a:t>, see July7.RealDataDBM.txt</a:t>
            </a:r>
          </a:p>
          <a:p>
            <a:pPr marL="0" indent="0">
              <a:buNone/>
            </a:pPr>
            <a:r>
              <a:rPr lang="en-US" sz="2000" dirty="0">
                <a:cs typeface="Times New Roman" panose="02020603050405020304" pitchFamily="18" charset="0"/>
              </a:rPr>
              <a:t>4. (1) Convert the DBM input pipe to Perl code. Then compare the two by using 	“diff”.</a:t>
            </a:r>
            <a:br>
              <a:rPr lang="en-US" sz="2000" dirty="0">
                <a:cs typeface="Times New Roman" panose="02020603050405020304" pitchFamily="18" charset="0"/>
              </a:rPr>
            </a:br>
            <a:r>
              <a:rPr lang="en-US" sz="2000" dirty="0">
                <a:cs typeface="Times New Roman" panose="02020603050405020304" pitchFamily="18" charset="0"/>
              </a:rPr>
              <a:t>    (2) Prepare DBM input using ≥6 coverage (DP≥6 or AD1+AD2≥6) for 826, 827, 	832 on chr10</a:t>
            </a:r>
            <a:br>
              <a:rPr lang="en-US" sz="2000" dirty="0">
                <a:cs typeface="Times New Roman" panose="02020603050405020304" pitchFamily="18" charset="0"/>
              </a:rPr>
            </a:br>
            <a:r>
              <a:rPr lang="en-US" sz="2000" dirty="0">
                <a:cs typeface="Times New Roman" panose="02020603050405020304" pitchFamily="18" charset="0"/>
              </a:rPr>
              <a:t>    (3) Output the reference allele and alternative allele</a:t>
            </a:r>
          </a:p>
          <a:p>
            <a:pPr marL="0" indent="0">
              <a:buNone/>
            </a:pPr>
            <a:r>
              <a:rPr lang="en-US" sz="2000" dirty="0">
                <a:cs typeface="Times New Roman" panose="02020603050405020304" pitchFamily="18" charset="0"/>
              </a:rPr>
              <a:t>	</a:t>
            </a:r>
            <a:r>
              <a:rPr lang="en-US" sz="2000" dirty="0">
                <a:solidFill>
                  <a:srgbClr val="00B050"/>
                </a:solidFill>
                <a:cs typeface="Times New Roman" panose="02020603050405020304" pitchFamily="18" charset="0"/>
              </a:rPr>
              <a:t>In Progress</a:t>
            </a:r>
            <a:r>
              <a:rPr lang="en-US" sz="2000" dirty="0">
                <a:cs typeface="Times New Roman" panose="02020603050405020304" pitchFamily="18" charset="0"/>
              </a:rPr>
              <a:t>, see /home/s_m774/project/data/dbm/7.7/prepare.pl</a:t>
            </a:r>
          </a:p>
        </p:txBody>
      </p:sp>
    </p:spTree>
    <p:extLst>
      <p:ext uri="{BB962C8B-B14F-4D97-AF65-F5344CB8AC3E}">
        <p14:creationId xmlns:p14="http://schemas.microsoft.com/office/powerpoint/2010/main" val="3997832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3183-DBB9-654C-9444-E7A29524203E}"/>
              </a:ext>
            </a:extLst>
          </p:cNvPr>
          <p:cNvSpPr>
            <a:spLocks noGrp="1"/>
          </p:cNvSpPr>
          <p:nvPr>
            <p:ph type="title"/>
          </p:nvPr>
        </p:nvSpPr>
        <p:spPr>
          <a:xfrm>
            <a:off x="443120" y="73579"/>
            <a:ext cx="7886700" cy="701673"/>
          </a:xfrm>
        </p:spPr>
        <p:txBody>
          <a:bodyPr>
            <a:normAutofit/>
          </a:bodyPr>
          <a:lstStyle/>
          <a:p>
            <a:r>
              <a:rPr lang="en-US" sz="4000" b="1" dirty="0">
                <a:solidFill>
                  <a:srgbClr val="1F0DFF"/>
                </a:solidFill>
              </a:rPr>
              <a:t>September 19, 2019 Meeting To-Do </a:t>
            </a:r>
          </a:p>
        </p:txBody>
      </p:sp>
      <p:sp>
        <p:nvSpPr>
          <p:cNvPr id="3" name="Content Placeholder 2">
            <a:extLst>
              <a:ext uri="{FF2B5EF4-FFF2-40B4-BE49-F238E27FC236}">
                <a16:creationId xmlns:a16="http://schemas.microsoft.com/office/drawing/2014/main" id="{2CFC9589-2C3A-2648-A6EB-2A54E0810DC0}"/>
              </a:ext>
            </a:extLst>
          </p:cNvPr>
          <p:cNvSpPr>
            <a:spLocks noGrp="1"/>
          </p:cNvSpPr>
          <p:nvPr>
            <p:ph idx="1"/>
          </p:nvPr>
        </p:nvSpPr>
        <p:spPr>
          <a:xfrm>
            <a:off x="267629" y="884719"/>
            <a:ext cx="8588272" cy="5768842"/>
          </a:xfrm>
        </p:spPr>
        <p:txBody>
          <a:bodyPr>
            <a:normAutofit/>
          </a:bodyPr>
          <a:lstStyle/>
          <a:p>
            <a:pPr marL="0" indent="0">
              <a:buNone/>
            </a:pPr>
            <a:r>
              <a:rPr lang="en-US" sz="2000" dirty="0"/>
              <a:t>1. (1) Prepare Hapseq2 input using real data (2) Run Hapseq2 using real data </a:t>
            </a:r>
          </a:p>
          <a:p>
            <a:pPr marL="0" indent="0">
              <a:buNone/>
            </a:pPr>
            <a:r>
              <a:rPr lang="en-US" sz="2000" dirty="0"/>
              <a:t>(3) Prepare Hapseq2 input using 5 samples </a:t>
            </a:r>
          </a:p>
          <a:p>
            <a:pPr marL="0" indent="0">
              <a:buNone/>
            </a:pPr>
            <a:r>
              <a:rPr lang="en-US" sz="2000" dirty="0"/>
              <a:t>	</a:t>
            </a:r>
            <a:r>
              <a:rPr lang="en-US" sz="2000" dirty="0">
                <a:solidFill>
                  <a:srgbClr val="00B050"/>
                </a:solidFill>
              </a:rPr>
              <a:t>In Progress</a:t>
            </a:r>
            <a:r>
              <a:rPr lang="en-US" sz="2000" dirty="0"/>
              <a:t>, see September19.2019.HapSeq2BamParser.txt</a:t>
            </a:r>
          </a:p>
          <a:p>
            <a:pPr marL="0" indent="0">
              <a:buNone/>
            </a:pPr>
            <a:r>
              <a:rPr lang="en-US" sz="2000" dirty="0"/>
              <a:t>2. (1) Create a workflow for running DBM from raw data to DBM output </a:t>
            </a:r>
          </a:p>
          <a:p>
            <a:pPr marL="0" indent="0">
              <a:buNone/>
            </a:pPr>
            <a:r>
              <a:rPr lang="en-US" sz="2000" dirty="0"/>
              <a:t>(2) Write 1 to 2 paragraphs on preparing DBM input and running DBM</a:t>
            </a:r>
          </a:p>
          <a:p>
            <a:pPr marL="0" indent="0">
              <a:buNone/>
            </a:pPr>
            <a:r>
              <a:rPr lang="en-US" sz="2000" dirty="0"/>
              <a:t>	(1) </a:t>
            </a:r>
            <a:r>
              <a:rPr lang="en-US" sz="2000" dirty="0">
                <a:solidFill>
                  <a:srgbClr val="00B050"/>
                </a:solidFill>
              </a:rPr>
              <a:t>In Progress</a:t>
            </a:r>
            <a:r>
              <a:rPr lang="en-US" sz="2000" dirty="0"/>
              <a:t> (2) </a:t>
            </a:r>
            <a:r>
              <a:rPr lang="en-US" sz="2000" dirty="0">
                <a:solidFill>
                  <a:srgbClr val="00B050"/>
                </a:solidFill>
              </a:rPr>
              <a:t>Complete</a:t>
            </a:r>
            <a:r>
              <a:rPr lang="en-US" sz="2000" dirty="0"/>
              <a:t>, see Slide 16</a:t>
            </a:r>
          </a:p>
          <a:p>
            <a:pPr marL="0" indent="0">
              <a:buNone/>
            </a:pPr>
            <a:r>
              <a:rPr lang="en-US" sz="2000" dirty="0"/>
              <a:t>3. Create a Perl script to format PEATH Haplotype assembly output</a:t>
            </a:r>
          </a:p>
          <a:p>
            <a:pPr marL="0" indent="0">
              <a:buNone/>
            </a:pPr>
            <a:r>
              <a:rPr lang="en-US" sz="2000" dirty="0"/>
              <a:t>	</a:t>
            </a:r>
            <a:r>
              <a:rPr lang="en-US" sz="2000" dirty="0">
                <a:solidFill>
                  <a:srgbClr val="00B050"/>
                </a:solidFill>
              </a:rPr>
              <a:t>Complete</a:t>
            </a:r>
            <a:r>
              <a:rPr lang="en-US" sz="2000" dirty="0"/>
              <a:t>, see September19 PerlFormat.txt</a:t>
            </a:r>
          </a:p>
          <a:p>
            <a:pPr marL="0" indent="0">
              <a:buNone/>
            </a:pPr>
            <a:r>
              <a:rPr lang="en-US" sz="2000" dirty="0"/>
              <a:t>4. Create a Perl script to format HapCompass Haplotype assembly output</a:t>
            </a:r>
          </a:p>
          <a:p>
            <a:pPr marL="0" indent="0">
              <a:buNone/>
            </a:pPr>
            <a:r>
              <a:rPr lang="en-US" sz="2000" dirty="0"/>
              <a:t>	</a:t>
            </a:r>
            <a:r>
              <a:rPr lang="en-US" sz="2000" dirty="0">
                <a:solidFill>
                  <a:srgbClr val="00B050"/>
                </a:solidFill>
              </a:rPr>
              <a:t>Complete</a:t>
            </a:r>
            <a:r>
              <a:rPr lang="en-US" sz="2000" dirty="0"/>
              <a:t>, see September19 PerlFormat.txt</a:t>
            </a:r>
          </a:p>
          <a:p>
            <a:pPr marL="0" indent="0">
              <a:buNone/>
            </a:pPr>
            <a:r>
              <a:rPr lang="en-US" sz="2000" dirty="0"/>
              <a:t>5. Create a Perl script to format HapCut2 Haplotype assembly output</a:t>
            </a:r>
          </a:p>
          <a:p>
            <a:pPr marL="0" indent="0">
              <a:buNone/>
            </a:pPr>
            <a:r>
              <a:rPr lang="en-US" sz="2000" dirty="0"/>
              <a:t>	</a:t>
            </a:r>
            <a:r>
              <a:rPr lang="en-US" sz="2000" dirty="0">
                <a:solidFill>
                  <a:srgbClr val="00B050"/>
                </a:solidFill>
              </a:rPr>
              <a:t>Complete</a:t>
            </a:r>
            <a:r>
              <a:rPr lang="en-US" sz="2000" dirty="0"/>
              <a:t>, see September19 PerlFormat.txt</a:t>
            </a:r>
          </a:p>
        </p:txBody>
      </p:sp>
    </p:spTree>
    <p:extLst>
      <p:ext uri="{BB962C8B-B14F-4D97-AF65-F5344CB8AC3E}">
        <p14:creationId xmlns:p14="http://schemas.microsoft.com/office/powerpoint/2010/main" val="841442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FF2A0-0EB5-4EFF-85F0-AB0AF16FE8FA}"/>
              </a:ext>
            </a:extLst>
          </p:cNvPr>
          <p:cNvSpPr>
            <a:spLocks noGrp="1"/>
          </p:cNvSpPr>
          <p:nvPr>
            <p:ph type="title"/>
          </p:nvPr>
        </p:nvSpPr>
        <p:spPr>
          <a:xfrm>
            <a:off x="628650" y="2766218"/>
            <a:ext cx="7886700" cy="1325563"/>
          </a:xfrm>
        </p:spPr>
        <p:txBody>
          <a:bodyPr>
            <a:normAutofit/>
          </a:bodyPr>
          <a:lstStyle/>
          <a:p>
            <a:r>
              <a:rPr lang="en-US" sz="4800" b="1" dirty="0">
                <a:solidFill>
                  <a:schemeClr val="bg1"/>
                </a:solidFill>
              </a:rPr>
              <a:t>September 28, 2019 Meeting</a:t>
            </a:r>
            <a:endParaRPr lang="en-US" sz="4800" dirty="0">
              <a:solidFill>
                <a:schemeClr val="bg1"/>
              </a:solidFill>
            </a:endParaRPr>
          </a:p>
        </p:txBody>
      </p:sp>
    </p:spTree>
    <p:extLst>
      <p:ext uri="{BB962C8B-B14F-4D97-AF65-F5344CB8AC3E}">
        <p14:creationId xmlns:p14="http://schemas.microsoft.com/office/powerpoint/2010/main" val="272967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3183-DBB9-654C-9444-E7A29524203E}"/>
              </a:ext>
            </a:extLst>
          </p:cNvPr>
          <p:cNvSpPr>
            <a:spLocks noGrp="1"/>
          </p:cNvSpPr>
          <p:nvPr>
            <p:ph type="title"/>
          </p:nvPr>
        </p:nvSpPr>
        <p:spPr>
          <a:xfrm>
            <a:off x="443120" y="73579"/>
            <a:ext cx="7886700" cy="701673"/>
          </a:xfrm>
        </p:spPr>
        <p:txBody>
          <a:bodyPr>
            <a:normAutofit/>
          </a:bodyPr>
          <a:lstStyle/>
          <a:p>
            <a:r>
              <a:rPr lang="en-US" sz="4000" b="1" dirty="0">
                <a:solidFill>
                  <a:srgbClr val="1F0DFF"/>
                </a:solidFill>
              </a:rPr>
              <a:t>September 28, 2019 Meeting To-Do </a:t>
            </a:r>
          </a:p>
        </p:txBody>
      </p:sp>
      <p:sp>
        <p:nvSpPr>
          <p:cNvPr id="3" name="Content Placeholder 2">
            <a:extLst>
              <a:ext uri="{FF2B5EF4-FFF2-40B4-BE49-F238E27FC236}">
                <a16:creationId xmlns:a16="http://schemas.microsoft.com/office/drawing/2014/main" id="{2CFC9589-2C3A-2648-A6EB-2A54E0810DC0}"/>
              </a:ext>
            </a:extLst>
          </p:cNvPr>
          <p:cNvSpPr>
            <a:spLocks noGrp="1"/>
          </p:cNvSpPr>
          <p:nvPr>
            <p:ph idx="1"/>
          </p:nvPr>
        </p:nvSpPr>
        <p:spPr>
          <a:xfrm>
            <a:off x="267629" y="884719"/>
            <a:ext cx="8588272" cy="2696681"/>
          </a:xfrm>
        </p:spPr>
        <p:txBody>
          <a:bodyPr>
            <a:normAutofit lnSpcReduction="10000"/>
          </a:bodyPr>
          <a:lstStyle/>
          <a:p>
            <a:pPr marL="0" indent="0">
              <a:buNone/>
            </a:pPr>
            <a:r>
              <a:rPr lang="en-US" sz="1600" dirty="0"/>
              <a:t>1. (1) Prepare Hapseq2 input using real data (2) Run Hapseq2 using real data </a:t>
            </a:r>
          </a:p>
          <a:p>
            <a:pPr marL="0" indent="0">
              <a:buNone/>
            </a:pPr>
            <a:r>
              <a:rPr lang="en-US" sz="1600" dirty="0"/>
              <a:t>(3) Prepare Hapseq2 input using 5 samples </a:t>
            </a:r>
          </a:p>
          <a:p>
            <a:pPr marL="0" indent="0">
              <a:buNone/>
            </a:pPr>
            <a:r>
              <a:rPr lang="en-US" sz="1600" dirty="0"/>
              <a:t>	</a:t>
            </a:r>
            <a:r>
              <a:rPr lang="en-US" sz="1600" dirty="0">
                <a:solidFill>
                  <a:srgbClr val="00B050"/>
                </a:solidFill>
              </a:rPr>
              <a:t>In Progress</a:t>
            </a:r>
            <a:r>
              <a:rPr lang="en-US" sz="1600" dirty="0"/>
              <a:t>, see September26 2019 HapSeq2RealData.txt</a:t>
            </a:r>
          </a:p>
          <a:p>
            <a:pPr marL="0" indent="0">
              <a:buNone/>
            </a:pPr>
            <a:r>
              <a:rPr lang="en-US" sz="1600" dirty="0"/>
              <a:t>	Documented error when running HapSeq2 in the last 5 lines</a:t>
            </a:r>
          </a:p>
          <a:p>
            <a:pPr marL="0" indent="0">
              <a:buNone/>
            </a:pPr>
            <a:r>
              <a:rPr lang="en-US" sz="1600" dirty="0"/>
              <a:t>2. Create a workflow for running DBM from raw data to DBM output </a:t>
            </a:r>
          </a:p>
          <a:p>
            <a:pPr marL="0" indent="0">
              <a:buNone/>
            </a:pPr>
            <a:r>
              <a:rPr lang="en-US" sz="1600" dirty="0"/>
              <a:t>	</a:t>
            </a:r>
            <a:r>
              <a:rPr lang="en-US" sz="1600" dirty="0">
                <a:solidFill>
                  <a:srgbClr val="00B050"/>
                </a:solidFill>
              </a:rPr>
              <a:t>Complete</a:t>
            </a:r>
            <a:r>
              <a:rPr lang="en-US" sz="1600" dirty="0"/>
              <a:t>, see Slide 16</a:t>
            </a:r>
          </a:p>
          <a:p>
            <a:pPr marL="0" indent="0">
              <a:buNone/>
            </a:pPr>
            <a:r>
              <a:rPr lang="en-US" sz="1600" dirty="0"/>
              <a:t>3. Update the Perl scripts for PEATH HapCompass Hapcut2 to count Haplotypes</a:t>
            </a:r>
          </a:p>
          <a:p>
            <a:pPr marL="0" indent="0">
              <a:buNone/>
            </a:pPr>
            <a:r>
              <a:rPr lang="en-US" sz="1600" dirty="0"/>
              <a:t>	</a:t>
            </a:r>
            <a:r>
              <a:rPr lang="en-US" sz="1600" dirty="0">
                <a:solidFill>
                  <a:srgbClr val="00B050"/>
                </a:solidFill>
              </a:rPr>
              <a:t>Complete</a:t>
            </a:r>
            <a:r>
              <a:rPr lang="en-US" sz="1600" dirty="0"/>
              <a:t>, see September26 2019 PerlFormat.txt</a:t>
            </a:r>
          </a:p>
        </p:txBody>
      </p:sp>
    </p:spTree>
    <p:extLst>
      <p:ext uri="{BB962C8B-B14F-4D97-AF65-F5344CB8AC3E}">
        <p14:creationId xmlns:p14="http://schemas.microsoft.com/office/powerpoint/2010/main" val="144304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B09D6F-4B6B-0B45-9C29-5F8CA272F6A5}"/>
              </a:ext>
            </a:extLst>
          </p:cNvPr>
          <p:cNvSpPr txBox="1"/>
          <p:nvPr/>
        </p:nvSpPr>
        <p:spPr>
          <a:xfrm>
            <a:off x="457200" y="228600"/>
            <a:ext cx="7918988" cy="6001643"/>
          </a:xfrm>
          <a:prstGeom prst="rect">
            <a:avLst/>
          </a:prstGeom>
          <a:noFill/>
        </p:spPr>
        <p:txBody>
          <a:bodyPr wrap="square" rtlCol="0">
            <a:spAutoFit/>
          </a:bodyPr>
          <a:lstStyle/>
          <a:p>
            <a:r>
              <a:rPr lang="en-US" sz="1600" b="1" dirty="0">
                <a:solidFill>
                  <a:srgbClr val="FF0000"/>
                </a:solidFill>
              </a:rPr>
              <a:t>SS note on Sept 28, 2019 Saturday. </a:t>
            </a:r>
            <a:r>
              <a:rPr lang="en-US" sz="1600" dirty="0">
                <a:solidFill>
                  <a:srgbClr val="1F0DFF"/>
                </a:solidFill>
              </a:rPr>
              <a:t>The error related to the </a:t>
            </a:r>
            <a:r>
              <a:rPr lang="en-US" sz="1600" dirty="0" err="1">
                <a:solidFill>
                  <a:srgbClr val="1F0DFF"/>
                </a:solidFill>
              </a:rPr>
              <a:t>hapseq</a:t>
            </a:r>
            <a:r>
              <a:rPr lang="en-US" sz="1600" dirty="0">
                <a:solidFill>
                  <a:srgbClr val="1F0DFF"/>
                </a:solidFill>
              </a:rPr>
              <a:t> running error “Person 1 is </a:t>
            </a:r>
          </a:p>
          <a:p>
            <a:r>
              <a:rPr lang="en-US" sz="1600" dirty="0">
                <a:solidFill>
                  <a:srgbClr val="1F0DFF"/>
                </a:solidFill>
              </a:rPr>
              <a:t>Duplicated” (in September26 2019 HapSeq2RealData.txt) </a:t>
            </a:r>
          </a:p>
          <a:p>
            <a:r>
              <a:rPr lang="en-US" sz="1600" dirty="0">
                <a:solidFill>
                  <a:srgbClr val="1F0DFF"/>
                </a:solidFill>
              </a:rPr>
              <a:t> because the first 5 columns (family ID, individual ID, father, mother ID, and gender) </a:t>
            </a:r>
          </a:p>
          <a:p>
            <a:r>
              <a:rPr lang="en-US" sz="1600" dirty="0"/>
              <a:t>Are not provided correctly because we run part of the </a:t>
            </a:r>
            <a:r>
              <a:rPr lang="en-US" sz="1600" dirty="0" err="1"/>
              <a:t>bam.parser</a:t>
            </a:r>
            <a:r>
              <a:rPr lang="en-US" sz="1600" dirty="0"/>
              <a:t> code sample by sample. See below</a:t>
            </a:r>
          </a:p>
          <a:p>
            <a:r>
              <a:rPr lang="en-US" sz="1600" dirty="0"/>
              <a:t>We should either manually fix the ”ID” or add “sample ID” as one of the param</a:t>
            </a:r>
            <a:r>
              <a:rPr lang="en-US" sz="1400" dirty="0"/>
              <a:t>eters, e.g., </a:t>
            </a:r>
          </a:p>
          <a:p>
            <a:r>
              <a:rPr lang="en-US" sz="1400" dirty="0"/>
              <a:t>./</a:t>
            </a:r>
            <a:r>
              <a:rPr lang="en-US" sz="1400" dirty="0" err="1"/>
              <a:t>bam_parser</a:t>
            </a:r>
            <a:r>
              <a:rPr lang="en-US" sz="1400" dirty="0"/>
              <a:t> BAMs/8212ch10.bam    chr10wchr.vcf   parsed/826chr10 1</a:t>
            </a:r>
          </a:p>
          <a:p>
            <a:endParaRPr lang="en-US" dirty="0"/>
          </a:p>
          <a:p>
            <a:r>
              <a:rPr lang="en-US" dirty="0">
                <a:solidFill>
                  <a:schemeClr val="accent2"/>
                </a:solidFill>
              </a:rPr>
              <a:t># The incorrect one: </a:t>
            </a:r>
          </a:p>
          <a:p>
            <a:r>
              <a:rPr lang="en-US" sz="1400" dirty="0"/>
              <a:t>&gt; count[1:5, 1:20]</a:t>
            </a:r>
          </a:p>
          <a:p>
            <a:r>
              <a:rPr lang="en-US" sz="1400" dirty="0"/>
              <a:t>  V1 V2 V3 V4 V5 V6 V7 V8  V9 V10 V11 V12 V13 V14 V15 V16 V17 V18 V19 V20</a:t>
            </a:r>
          </a:p>
          <a:p>
            <a:r>
              <a:rPr lang="en-US" sz="1400" dirty="0"/>
              <a:t>1  1  1  0  0  1  1  1 39  19   0  24   0  42  14  15   0  23   0 138   0</a:t>
            </a:r>
          </a:p>
          <a:p>
            <a:r>
              <a:rPr lang="en-US" sz="1400" dirty="0"/>
              <a:t>2  1  1  0  0  1  0  0 59   3  26   4  31   6  24   0   0  21   0 118   0</a:t>
            </a:r>
          </a:p>
          <a:p>
            <a:r>
              <a:rPr lang="en-US" sz="1400" dirty="0"/>
              <a:t>3  1  1  0  0  1  0  2  1 143  20   0  47  25  45   0   0  84 163 201   0</a:t>
            </a:r>
          </a:p>
          <a:p>
            <a:r>
              <a:rPr lang="en-US" sz="1400" dirty="0"/>
              <a:t>4  1  1  0  0  1  0  0 44   0  21   0  23   0  12   8   0  14   1 157   0</a:t>
            </a:r>
          </a:p>
          <a:p>
            <a:pPr marL="342900" indent="-342900">
              <a:buAutoNum type="arabicPlain" startAt="5"/>
            </a:pPr>
            <a:r>
              <a:rPr lang="en-US" sz="1400" dirty="0"/>
              <a:t>1  1  0  0  1  1  2 52  65   0  25   0  90  20  20   0  57   1 246 111</a:t>
            </a:r>
          </a:p>
          <a:p>
            <a:endParaRPr lang="en-US" sz="1400" dirty="0"/>
          </a:p>
          <a:p>
            <a:r>
              <a:rPr lang="en-US" sz="1400" b="1" dirty="0">
                <a:solidFill>
                  <a:srgbClr val="1F0DFF"/>
                </a:solidFill>
              </a:rPr>
              <a:t># The correct one:</a:t>
            </a:r>
          </a:p>
          <a:p>
            <a:r>
              <a:rPr lang="en-US" sz="1400" dirty="0"/>
              <a:t>&gt; count&lt;-</a:t>
            </a:r>
            <a:r>
              <a:rPr lang="en-US" sz="1400" dirty="0" err="1"/>
              <a:t>read.table</a:t>
            </a:r>
            <a:r>
              <a:rPr lang="en-US" sz="1400" dirty="0"/>
              <a:t>("</a:t>
            </a:r>
            <a:r>
              <a:rPr lang="en-US" sz="1400" dirty="0" err="1"/>
              <a:t>count.txt</a:t>
            </a:r>
            <a:r>
              <a:rPr lang="en-US" sz="1400" dirty="0"/>
              <a:t>", header=F)</a:t>
            </a:r>
          </a:p>
          <a:p>
            <a:r>
              <a:rPr lang="en-US" sz="1400" dirty="0"/>
              <a:t>&gt; count[1:5, 1:20]</a:t>
            </a:r>
          </a:p>
          <a:p>
            <a:r>
              <a:rPr lang="en-US" sz="1400" dirty="0"/>
              <a:t>  V1 V2 V3 V4 V5 V6 V7 V8  V9 V10 V11 V12 V13 V14 V15 V16 V17 V18 V19 V20</a:t>
            </a:r>
          </a:p>
          <a:p>
            <a:r>
              <a:rPr lang="en-US" sz="1400" dirty="0"/>
              <a:t>1  1  1  0  0  1  1  1 39  19   0  24   0  42  14  15   0  23   0 138   0</a:t>
            </a:r>
          </a:p>
          <a:p>
            <a:r>
              <a:rPr lang="en-US" sz="1400" dirty="0"/>
              <a:t>2  2  2  0  0  1  0  0 59   3  26   4  31   6  24   0   0  21   0 118   0</a:t>
            </a:r>
          </a:p>
          <a:p>
            <a:r>
              <a:rPr lang="en-US" sz="1400" dirty="0"/>
              <a:t>3  3  3  0  0  1  0  2  1 143  20   0  47  25  45   0   0  84 163 201   0</a:t>
            </a:r>
          </a:p>
          <a:p>
            <a:r>
              <a:rPr lang="en-US" sz="1400" dirty="0"/>
              <a:t>4  4  4  0  0  1  0  0 44   0  21   0  23   0  12   8   0  14   1 157   0</a:t>
            </a:r>
          </a:p>
          <a:p>
            <a:r>
              <a:rPr lang="en-US" sz="1400" dirty="0"/>
              <a:t>5  5  5  0  0  1  1  2 52  65   0  25   0  90  20  20   0  57   1 246 111</a:t>
            </a:r>
          </a:p>
        </p:txBody>
      </p:sp>
    </p:spTree>
    <p:extLst>
      <p:ext uri="{BB962C8B-B14F-4D97-AF65-F5344CB8AC3E}">
        <p14:creationId xmlns:p14="http://schemas.microsoft.com/office/powerpoint/2010/main" val="145481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B68B0-E38E-8143-93C7-E4BB5247EA00}"/>
              </a:ext>
            </a:extLst>
          </p:cNvPr>
          <p:cNvSpPr>
            <a:spLocks noGrp="1"/>
          </p:cNvSpPr>
          <p:nvPr>
            <p:ph type="title"/>
          </p:nvPr>
        </p:nvSpPr>
        <p:spPr>
          <a:xfrm>
            <a:off x="457200" y="0"/>
            <a:ext cx="7886700" cy="315911"/>
          </a:xfrm>
        </p:spPr>
        <p:txBody>
          <a:bodyPr>
            <a:normAutofit fontScale="90000"/>
          </a:bodyPr>
          <a:lstStyle/>
          <a:p>
            <a:r>
              <a:rPr lang="en-US" sz="2000" b="1" dirty="0"/>
              <a:t>Sept 28, 2019 Saturday meeting notes</a:t>
            </a:r>
          </a:p>
        </p:txBody>
      </p:sp>
      <p:sp>
        <p:nvSpPr>
          <p:cNvPr id="3" name="Content Placeholder 2">
            <a:extLst>
              <a:ext uri="{FF2B5EF4-FFF2-40B4-BE49-F238E27FC236}">
                <a16:creationId xmlns:a16="http://schemas.microsoft.com/office/drawing/2014/main" id="{18BCCD49-A6D5-2942-B406-39466D90D4FE}"/>
              </a:ext>
            </a:extLst>
          </p:cNvPr>
          <p:cNvSpPr>
            <a:spLocks noGrp="1"/>
          </p:cNvSpPr>
          <p:nvPr>
            <p:ph idx="1"/>
          </p:nvPr>
        </p:nvSpPr>
        <p:spPr>
          <a:xfrm>
            <a:off x="113296" y="315911"/>
            <a:ext cx="6668504" cy="6161089"/>
          </a:xfrm>
        </p:spPr>
        <p:txBody>
          <a:bodyPr>
            <a:noAutofit/>
          </a:bodyPr>
          <a:lstStyle/>
          <a:p>
            <a:pPr marL="0" indent="0">
              <a:lnSpc>
                <a:spcPct val="100000"/>
              </a:lnSpc>
              <a:spcBef>
                <a:spcPts val="0"/>
              </a:spcBef>
              <a:buNone/>
            </a:pPr>
            <a:r>
              <a:rPr lang="en-US" sz="1600" dirty="0"/>
              <a:t>ASHG:  Oct 15 T - Oct 17 .    Math Open House: Nov 8 Friday </a:t>
            </a:r>
          </a:p>
          <a:p>
            <a:pPr marL="0" indent="0">
              <a:lnSpc>
                <a:spcPct val="100000"/>
              </a:lnSpc>
              <a:spcBef>
                <a:spcPts val="0"/>
              </a:spcBef>
              <a:buNone/>
            </a:pPr>
            <a:r>
              <a:rPr lang="en-US" sz="1600" dirty="0"/>
              <a:t>Get the poster ready Oct 8 T or Oct 9 Wed: </a:t>
            </a:r>
          </a:p>
          <a:p>
            <a:pPr marL="0" indent="0">
              <a:lnSpc>
                <a:spcPct val="100000"/>
              </a:lnSpc>
              <a:spcBef>
                <a:spcPts val="0"/>
              </a:spcBef>
              <a:buNone/>
            </a:pPr>
            <a:endParaRPr lang="en-US" sz="1600" dirty="0"/>
          </a:p>
          <a:p>
            <a:pPr marL="0" indent="0">
              <a:lnSpc>
                <a:spcPct val="100000"/>
              </a:lnSpc>
              <a:spcBef>
                <a:spcPts val="0"/>
              </a:spcBef>
              <a:buNone/>
            </a:pPr>
            <a:r>
              <a:rPr lang="en-US" sz="1600" dirty="0"/>
              <a:t># Hapseq2 /home/s_m774/data/hapseq2/</a:t>
            </a:r>
            <a:r>
              <a:rPr lang="en-US" sz="1600" dirty="0" err="1"/>
              <a:t>testrun</a:t>
            </a:r>
            <a:r>
              <a:rPr lang="en-US" sz="1600" dirty="0"/>
              <a:t>/</a:t>
            </a:r>
            <a:r>
              <a:rPr lang="en-US" sz="1600" dirty="0" err="1"/>
              <a:t>sample.haplotype.txt</a:t>
            </a:r>
            <a:endParaRPr lang="en-US" sz="1600" dirty="0"/>
          </a:p>
          <a:p>
            <a:pPr marL="0" indent="0">
              <a:lnSpc>
                <a:spcPct val="100000"/>
              </a:lnSpc>
              <a:spcBef>
                <a:spcPts val="0"/>
              </a:spcBef>
              <a:buNone/>
            </a:pPr>
            <a:r>
              <a:rPr lang="en-US" sz="1600" dirty="0"/>
              <a:t># DBM: /home/s_m774/data/</a:t>
            </a:r>
            <a:r>
              <a:rPr lang="en-US" sz="1600" dirty="0" err="1"/>
              <a:t>dbm</a:t>
            </a:r>
            <a:r>
              <a:rPr lang="en-US" sz="1600" dirty="0"/>
              <a:t>/pair.2depth.5sample/5sampleDBM.9.28</a:t>
            </a:r>
          </a:p>
          <a:p>
            <a:pPr marL="0" indent="0">
              <a:lnSpc>
                <a:spcPct val="100000"/>
              </a:lnSpc>
              <a:spcBef>
                <a:spcPts val="0"/>
              </a:spcBef>
              <a:buNone/>
            </a:pPr>
            <a:r>
              <a:rPr lang="en-US" sz="1600" dirty="0"/>
              <a:t># These two files are copied to /home/s_m774/data/compare/</a:t>
            </a:r>
          </a:p>
          <a:p>
            <a:pPr marL="0" indent="0">
              <a:lnSpc>
                <a:spcPct val="100000"/>
              </a:lnSpc>
              <a:spcBef>
                <a:spcPts val="0"/>
              </a:spcBef>
              <a:buNone/>
            </a:pPr>
            <a:r>
              <a:rPr lang="en-US" sz="1600" b="1" dirty="0">
                <a:solidFill>
                  <a:srgbClr val="1F0DFF"/>
                </a:solidFill>
              </a:rPr>
              <a:t>HapSeq2 </a:t>
            </a:r>
          </a:p>
          <a:p>
            <a:pPr marL="0" indent="0">
              <a:lnSpc>
                <a:spcPct val="100000"/>
              </a:lnSpc>
              <a:spcBef>
                <a:spcPts val="0"/>
              </a:spcBef>
              <a:buNone/>
            </a:pPr>
            <a:r>
              <a:rPr lang="en-US" sz="1600" dirty="0" err="1"/>
              <a:t>tttggcatgt</a:t>
            </a:r>
            <a:endParaRPr lang="en-US" sz="1600" dirty="0"/>
          </a:p>
          <a:p>
            <a:pPr marL="0" indent="0">
              <a:lnSpc>
                <a:spcPct val="100000"/>
              </a:lnSpc>
              <a:spcBef>
                <a:spcPts val="0"/>
              </a:spcBef>
              <a:buNone/>
            </a:pPr>
            <a:r>
              <a:rPr lang="en-US" sz="1600" dirty="0" err="1"/>
              <a:t>cctgacatgc</a:t>
            </a:r>
            <a:endParaRPr lang="en-US" sz="1600" dirty="0"/>
          </a:p>
          <a:p>
            <a:pPr marL="0" indent="0">
              <a:lnSpc>
                <a:spcPct val="100000"/>
              </a:lnSpc>
              <a:spcBef>
                <a:spcPts val="0"/>
              </a:spcBef>
              <a:buNone/>
            </a:pPr>
            <a:r>
              <a:rPr lang="en-US" sz="1600" b="1" dirty="0">
                <a:solidFill>
                  <a:srgbClr val="1F0DFF"/>
                </a:solidFill>
              </a:rPr>
              <a:t>DBM </a:t>
            </a:r>
          </a:p>
          <a:p>
            <a:pPr marL="0" indent="0">
              <a:lnSpc>
                <a:spcPct val="100000"/>
              </a:lnSpc>
              <a:spcBef>
                <a:spcPts val="0"/>
              </a:spcBef>
              <a:buNone/>
            </a:pPr>
            <a:r>
              <a:rPr lang="en-US" sz="1600" dirty="0"/>
              <a:t>ID CHR POS I1 I1 		      </a:t>
            </a:r>
          </a:p>
          <a:p>
            <a:pPr marL="0" indent="0">
              <a:lnSpc>
                <a:spcPct val="100000"/>
              </a:lnSpc>
              <a:spcBef>
                <a:spcPts val="0"/>
              </a:spcBef>
              <a:buNone/>
            </a:pPr>
            <a:r>
              <a:rPr lang="en-US" sz="1600" dirty="0"/>
              <a:t>1 chr10 1183608 T T   0	0.5 	</a:t>
            </a:r>
          </a:p>
          <a:p>
            <a:pPr marL="0" indent="0">
              <a:lnSpc>
                <a:spcPct val="100000"/>
              </a:lnSpc>
              <a:spcBef>
                <a:spcPts val="0"/>
              </a:spcBef>
              <a:buNone/>
            </a:pPr>
            <a:r>
              <a:rPr lang="en-US" sz="1600" dirty="0"/>
              <a:t>2 chr10 1185028 T C  1	1	</a:t>
            </a:r>
          </a:p>
          <a:p>
            <a:pPr marL="0" indent="0">
              <a:lnSpc>
                <a:spcPct val="100000"/>
              </a:lnSpc>
              <a:spcBef>
                <a:spcPts val="0"/>
              </a:spcBef>
              <a:buNone/>
            </a:pPr>
            <a:r>
              <a:rPr lang="en-US" sz="1600" dirty="0"/>
              <a:t>3 chr10 1199953 T A  0	0.5	</a:t>
            </a:r>
          </a:p>
          <a:p>
            <a:pPr marL="0" indent="0">
              <a:lnSpc>
                <a:spcPct val="100000"/>
              </a:lnSpc>
              <a:spcBef>
                <a:spcPts val="0"/>
              </a:spcBef>
              <a:buNone/>
            </a:pPr>
            <a:r>
              <a:rPr lang="en-US" sz="1600" dirty="0"/>
              <a:t>4 chr10 1233561 T G  0	0.5 	</a:t>
            </a:r>
          </a:p>
          <a:p>
            <a:pPr marL="0" indent="0">
              <a:lnSpc>
                <a:spcPct val="100000"/>
              </a:lnSpc>
              <a:spcBef>
                <a:spcPts val="0"/>
              </a:spcBef>
              <a:buNone/>
            </a:pPr>
            <a:r>
              <a:rPr lang="en-US" sz="1600" dirty="0"/>
              <a:t>5 chr10 1737155 G A  1	1	</a:t>
            </a:r>
          </a:p>
          <a:p>
            <a:pPr marL="0" indent="0">
              <a:lnSpc>
                <a:spcPct val="100000"/>
              </a:lnSpc>
              <a:spcBef>
                <a:spcPts val="0"/>
              </a:spcBef>
              <a:buNone/>
            </a:pPr>
            <a:r>
              <a:rPr lang="en-US" sz="1600" dirty="0"/>
              <a:t>6 chr10 3010999 C A  0 	 0.5		</a:t>
            </a:r>
          </a:p>
          <a:p>
            <a:pPr marL="0" indent="0">
              <a:lnSpc>
                <a:spcPct val="100000"/>
              </a:lnSpc>
              <a:spcBef>
                <a:spcPts val="0"/>
              </a:spcBef>
              <a:buNone/>
            </a:pPr>
            <a:r>
              <a:rPr lang="en-US" sz="1600" dirty="0"/>
              <a:t>7 chr10 3011174 A A  1 	 1	 </a:t>
            </a:r>
          </a:p>
          <a:p>
            <a:pPr marL="0" indent="0">
              <a:lnSpc>
                <a:spcPct val="100000"/>
              </a:lnSpc>
              <a:spcBef>
                <a:spcPts val="0"/>
              </a:spcBef>
              <a:buNone/>
            </a:pPr>
            <a:r>
              <a:rPr lang="en-US" sz="1600" dirty="0"/>
              <a:t>8 chr10 5073699 T G  0	0.5	 </a:t>
            </a:r>
          </a:p>
          <a:p>
            <a:pPr marL="0" indent="0">
              <a:lnSpc>
                <a:spcPct val="100000"/>
              </a:lnSpc>
              <a:spcBef>
                <a:spcPts val="0"/>
              </a:spcBef>
              <a:buNone/>
            </a:pPr>
            <a:r>
              <a:rPr lang="en-US" sz="1600" dirty="0"/>
              <a:t>9 chr10 5073715 G T  1	0.5    </a:t>
            </a:r>
          </a:p>
          <a:p>
            <a:pPr marL="0" indent="0">
              <a:lnSpc>
                <a:spcPct val="100000"/>
              </a:lnSpc>
              <a:spcBef>
                <a:spcPts val="0"/>
              </a:spcBef>
              <a:buNone/>
            </a:pPr>
            <a:r>
              <a:rPr lang="en-US" sz="1600" dirty="0"/>
              <a:t>10 chr10 8644132 T C 1	1 	 </a:t>
            </a:r>
          </a:p>
          <a:p>
            <a:pPr marL="0" indent="0">
              <a:lnSpc>
                <a:spcPct val="100000"/>
              </a:lnSpc>
              <a:spcBef>
                <a:spcPts val="0"/>
              </a:spcBef>
              <a:buNone/>
            </a:pPr>
            <a:r>
              <a:rPr lang="en-US" sz="1600" dirty="0"/>
              <a:t>                     </a:t>
            </a:r>
          </a:p>
          <a:p>
            <a:pPr marL="0" indent="0">
              <a:lnSpc>
                <a:spcPct val="100000"/>
              </a:lnSpc>
              <a:spcBef>
                <a:spcPts val="0"/>
              </a:spcBef>
              <a:buNone/>
            </a:pPr>
            <a:endParaRPr lang="en-US" sz="1600" dirty="0"/>
          </a:p>
          <a:p>
            <a:pPr marL="0" indent="0">
              <a:lnSpc>
                <a:spcPct val="100000"/>
              </a:lnSpc>
              <a:spcBef>
                <a:spcPts val="0"/>
              </a:spcBef>
              <a:buNone/>
            </a:pPr>
            <a:endParaRPr lang="en-US" sz="1600" dirty="0"/>
          </a:p>
        </p:txBody>
      </p:sp>
      <p:sp>
        <p:nvSpPr>
          <p:cNvPr id="5" name="TextBox 4">
            <a:extLst>
              <a:ext uri="{FF2B5EF4-FFF2-40B4-BE49-F238E27FC236}">
                <a16:creationId xmlns:a16="http://schemas.microsoft.com/office/drawing/2014/main" id="{A1CEB2E2-1BD8-4B45-861B-AEE212971039}"/>
              </a:ext>
            </a:extLst>
          </p:cNvPr>
          <p:cNvSpPr txBox="1"/>
          <p:nvPr/>
        </p:nvSpPr>
        <p:spPr>
          <a:xfrm>
            <a:off x="3505200" y="3048000"/>
            <a:ext cx="5356979" cy="1600438"/>
          </a:xfrm>
          <a:prstGeom prst="rect">
            <a:avLst/>
          </a:prstGeom>
          <a:solidFill>
            <a:schemeClr val="accent1">
              <a:alpha val="53000"/>
            </a:schemeClr>
          </a:solidFill>
        </p:spPr>
        <p:txBody>
          <a:bodyPr wrap="none" rtlCol="0">
            <a:spAutoFit/>
          </a:bodyPr>
          <a:lstStyle/>
          <a:p>
            <a:r>
              <a:rPr lang="en-US" sz="1400" dirty="0"/>
              <a:t>"strict" genotype comparison: 5/10 agreement  </a:t>
            </a:r>
          </a:p>
          <a:p>
            <a:r>
              <a:rPr lang="en-US" sz="1400" dirty="0"/>
              <a:t>"not strict" genotype </a:t>
            </a:r>
            <a:r>
              <a:rPr lang="en-US" sz="1400" dirty="0" err="1"/>
              <a:t>comparision</a:t>
            </a:r>
            <a:r>
              <a:rPr lang="en-US" sz="1400" dirty="0"/>
              <a:t>: 7.5/10</a:t>
            </a:r>
          </a:p>
          <a:p>
            <a:r>
              <a:rPr lang="en-US" sz="1400" dirty="0"/>
              <a:t>  </a:t>
            </a:r>
          </a:p>
          <a:p>
            <a:r>
              <a:rPr lang="en-US" sz="1400" dirty="0"/>
              <a:t>output this person by person: </a:t>
            </a:r>
          </a:p>
          <a:p>
            <a:r>
              <a:rPr lang="en-US" sz="1400" dirty="0"/>
              <a:t>    strict compare:  65/120 for sample826  70/120 for sample827 ....</a:t>
            </a:r>
          </a:p>
          <a:p>
            <a:r>
              <a:rPr lang="en-US" sz="1400" dirty="0"/>
              <a:t>Not strict compare:  80/120 for sample826  95/120 for sample827 .... </a:t>
            </a:r>
          </a:p>
          <a:p>
            <a:endParaRPr lang="en-US" sz="1400" dirty="0"/>
          </a:p>
        </p:txBody>
      </p:sp>
    </p:spTree>
    <p:extLst>
      <p:ext uri="{BB962C8B-B14F-4D97-AF65-F5344CB8AC3E}">
        <p14:creationId xmlns:p14="http://schemas.microsoft.com/office/powerpoint/2010/main" val="309155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FF2A0-0EB5-4EFF-85F0-AB0AF16FE8FA}"/>
              </a:ext>
            </a:extLst>
          </p:cNvPr>
          <p:cNvSpPr>
            <a:spLocks noGrp="1"/>
          </p:cNvSpPr>
          <p:nvPr>
            <p:ph type="title"/>
          </p:nvPr>
        </p:nvSpPr>
        <p:spPr>
          <a:xfrm>
            <a:off x="628650" y="2766218"/>
            <a:ext cx="7886700" cy="1325563"/>
          </a:xfrm>
        </p:spPr>
        <p:txBody>
          <a:bodyPr>
            <a:normAutofit/>
          </a:bodyPr>
          <a:lstStyle/>
          <a:p>
            <a:r>
              <a:rPr lang="en-US" sz="4800" b="1" dirty="0">
                <a:solidFill>
                  <a:schemeClr val="bg1"/>
                </a:solidFill>
              </a:rPr>
              <a:t>October 3, 2019 Meeting</a:t>
            </a:r>
            <a:endParaRPr lang="en-US" sz="4800" dirty="0">
              <a:solidFill>
                <a:schemeClr val="bg1"/>
              </a:solidFill>
            </a:endParaRPr>
          </a:p>
        </p:txBody>
      </p:sp>
    </p:spTree>
    <p:extLst>
      <p:ext uri="{BB962C8B-B14F-4D97-AF65-F5344CB8AC3E}">
        <p14:creationId xmlns:p14="http://schemas.microsoft.com/office/powerpoint/2010/main" val="3220616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3183-DBB9-654C-9444-E7A29524203E}"/>
              </a:ext>
            </a:extLst>
          </p:cNvPr>
          <p:cNvSpPr>
            <a:spLocks noGrp="1"/>
          </p:cNvSpPr>
          <p:nvPr>
            <p:ph type="title"/>
          </p:nvPr>
        </p:nvSpPr>
        <p:spPr>
          <a:xfrm>
            <a:off x="443120" y="73579"/>
            <a:ext cx="7886700" cy="701673"/>
          </a:xfrm>
        </p:spPr>
        <p:txBody>
          <a:bodyPr>
            <a:normAutofit/>
          </a:bodyPr>
          <a:lstStyle/>
          <a:p>
            <a:r>
              <a:rPr lang="en-US" sz="4000" b="1" dirty="0">
                <a:solidFill>
                  <a:srgbClr val="1F0DFF"/>
                </a:solidFill>
              </a:rPr>
              <a:t>October 3, 2019 Meeting To-Do </a:t>
            </a:r>
          </a:p>
        </p:txBody>
      </p:sp>
      <p:sp>
        <p:nvSpPr>
          <p:cNvPr id="3" name="Content Placeholder 2">
            <a:extLst>
              <a:ext uri="{FF2B5EF4-FFF2-40B4-BE49-F238E27FC236}">
                <a16:creationId xmlns:a16="http://schemas.microsoft.com/office/drawing/2014/main" id="{2CFC9589-2C3A-2648-A6EB-2A54E0810DC0}"/>
              </a:ext>
            </a:extLst>
          </p:cNvPr>
          <p:cNvSpPr>
            <a:spLocks noGrp="1"/>
          </p:cNvSpPr>
          <p:nvPr>
            <p:ph idx="1"/>
          </p:nvPr>
        </p:nvSpPr>
        <p:spPr>
          <a:xfrm>
            <a:off x="267629" y="884719"/>
            <a:ext cx="8588272" cy="5768842"/>
          </a:xfrm>
        </p:spPr>
        <p:txBody>
          <a:bodyPr>
            <a:normAutofit/>
          </a:bodyPr>
          <a:lstStyle/>
          <a:p>
            <a:pPr marL="0" indent="0">
              <a:buNone/>
            </a:pPr>
            <a:r>
              <a:rPr lang="en-US" sz="2000" dirty="0"/>
              <a:t>1. Create a standard format for genotype data to compare DBM and HapSeq2 genotype data</a:t>
            </a:r>
          </a:p>
          <a:p>
            <a:pPr marL="0" indent="0">
              <a:buNone/>
            </a:pPr>
            <a:r>
              <a:rPr lang="en-US" sz="2000" dirty="0"/>
              <a:t>	</a:t>
            </a:r>
            <a:r>
              <a:rPr lang="en-US" sz="2000" dirty="0">
                <a:solidFill>
                  <a:srgbClr val="00B050"/>
                </a:solidFill>
              </a:rPr>
              <a:t>Complete</a:t>
            </a:r>
            <a:r>
              <a:rPr lang="en-US" sz="2000" dirty="0"/>
              <a:t>, see October3 2019 CompareHapSeq2DBM.txt</a:t>
            </a:r>
          </a:p>
          <a:p>
            <a:pPr marL="0" indent="0">
              <a:buNone/>
            </a:pPr>
            <a:r>
              <a:rPr lang="en-US" sz="2000" dirty="0"/>
              <a:t>2.  Create code to count the </a:t>
            </a:r>
            <a:r>
              <a:rPr lang="en-US" sz="2000"/>
              <a:t>genotype agreement </a:t>
            </a:r>
            <a:r>
              <a:rPr lang="en-US" sz="2000" dirty="0"/>
              <a:t>of the DBM and HapSeq2 results using strict pointing</a:t>
            </a:r>
          </a:p>
          <a:p>
            <a:pPr marL="0" indent="0">
              <a:buNone/>
            </a:pPr>
            <a:r>
              <a:rPr lang="en-US" sz="2000" dirty="0"/>
              <a:t>	</a:t>
            </a:r>
            <a:r>
              <a:rPr lang="en-US" sz="2000" dirty="0">
                <a:solidFill>
                  <a:srgbClr val="00B050"/>
                </a:solidFill>
              </a:rPr>
              <a:t>Complete</a:t>
            </a:r>
            <a:r>
              <a:rPr lang="en-US" sz="2000" dirty="0"/>
              <a:t>, see /home/s_m774/software/perl/getPoints.pl </a:t>
            </a:r>
          </a:p>
          <a:p>
            <a:pPr marL="0" indent="0">
              <a:buNone/>
            </a:pPr>
            <a:endParaRPr lang="en-US" sz="2000" dirty="0"/>
          </a:p>
          <a:p>
            <a:pPr marL="0" indent="0">
              <a:buNone/>
            </a:pPr>
            <a:endParaRPr lang="en-US" sz="2000" dirty="0"/>
          </a:p>
        </p:txBody>
      </p:sp>
      <p:sp>
        <p:nvSpPr>
          <p:cNvPr id="4" name="Rectangle 3">
            <a:extLst>
              <a:ext uri="{FF2B5EF4-FFF2-40B4-BE49-F238E27FC236}">
                <a16:creationId xmlns:a16="http://schemas.microsoft.com/office/drawing/2014/main" id="{830DA11B-880B-445E-8B07-3D9B9C1C8560}"/>
              </a:ext>
            </a:extLst>
          </p:cNvPr>
          <p:cNvSpPr/>
          <p:nvPr/>
        </p:nvSpPr>
        <p:spPr>
          <a:xfrm>
            <a:off x="2817641" y="3244334"/>
            <a:ext cx="3508717" cy="369332"/>
          </a:xfrm>
          <a:prstGeom prst="rect">
            <a:avLst/>
          </a:prstGeom>
        </p:spPr>
        <p:txBody>
          <a:bodyPr wrap="none">
            <a:spAutoFit/>
          </a:bodyPr>
          <a:lstStyle/>
          <a:p>
            <a:r>
              <a:rPr lang="en-US" dirty="0">
                <a:solidFill>
                  <a:srgbClr val="000000"/>
                </a:solidFill>
                <a:latin typeface="Calibri" panose="020F0502020204030204" pitchFamily="34" charset="0"/>
              </a:rPr>
              <a:t>I will be a co-author of this poster:  </a:t>
            </a:r>
            <a:endParaRPr lang="en-US" dirty="0"/>
          </a:p>
        </p:txBody>
      </p:sp>
    </p:spTree>
    <p:extLst>
      <p:ext uri="{BB962C8B-B14F-4D97-AF65-F5344CB8AC3E}">
        <p14:creationId xmlns:p14="http://schemas.microsoft.com/office/powerpoint/2010/main" val="2106305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3183-DBB9-654C-9444-E7A29524203E}"/>
              </a:ext>
            </a:extLst>
          </p:cNvPr>
          <p:cNvSpPr>
            <a:spLocks noGrp="1"/>
          </p:cNvSpPr>
          <p:nvPr>
            <p:ph type="title"/>
          </p:nvPr>
        </p:nvSpPr>
        <p:spPr>
          <a:xfrm>
            <a:off x="443120" y="73579"/>
            <a:ext cx="7886700" cy="701673"/>
          </a:xfrm>
        </p:spPr>
        <p:txBody>
          <a:bodyPr>
            <a:normAutofit/>
          </a:bodyPr>
          <a:lstStyle/>
          <a:p>
            <a:r>
              <a:rPr lang="en-US" sz="4000" b="1" dirty="0">
                <a:solidFill>
                  <a:srgbClr val="1F0DFF"/>
                </a:solidFill>
              </a:rPr>
              <a:t>October 3, 2019 Meeting To-Do V2 </a:t>
            </a:r>
          </a:p>
        </p:txBody>
      </p:sp>
      <p:sp>
        <p:nvSpPr>
          <p:cNvPr id="3" name="Content Placeholder 2">
            <a:extLst>
              <a:ext uri="{FF2B5EF4-FFF2-40B4-BE49-F238E27FC236}">
                <a16:creationId xmlns:a16="http://schemas.microsoft.com/office/drawing/2014/main" id="{2CFC9589-2C3A-2648-A6EB-2A54E0810DC0}"/>
              </a:ext>
            </a:extLst>
          </p:cNvPr>
          <p:cNvSpPr>
            <a:spLocks noGrp="1"/>
          </p:cNvSpPr>
          <p:nvPr>
            <p:ph idx="1"/>
          </p:nvPr>
        </p:nvSpPr>
        <p:spPr>
          <a:xfrm>
            <a:off x="267629" y="884719"/>
            <a:ext cx="8588272" cy="5768842"/>
          </a:xfrm>
        </p:spPr>
        <p:txBody>
          <a:bodyPr>
            <a:normAutofit/>
          </a:bodyPr>
          <a:lstStyle/>
          <a:p>
            <a:pPr marL="0" indent="0">
              <a:buNone/>
            </a:pPr>
            <a:r>
              <a:rPr lang="en-US" sz="2000" dirty="0"/>
              <a:t>1. Find genotype agreement of the DBM and HapSeq2 results using (1) strict pointing and (2) non-strict pointing</a:t>
            </a:r>
          </a:p>
          <a:p>
            <a:pPr marL="0" indent="0">
              <a:buNone/>
            </a:pPr>
            <a:r>
              <a:rPr lang="en-US" sz="2000" dirty="0"/>
              <a:t>	</a:t>
            </a:r>
            <a:r>
              <a:rPr lang="en-US" sz="2000" dirty="0">
                <a:solidFill>
                  <a:srgbClr val="00B050"/>
                </a:solidFill>
              </a:rPr>
              <a:t>Complete</a:t>
            </a:r>
            <a:r>
              <a:rPr lang="en-US" sz="2000" dirty="0"/>
              <a:t>, see October3 2019 Updated Genotype Agreement.txt</a:t>
            </a:r>
          </a:p>
          <a:p>
            <a:pPr marL="0" indent="0">
              <a:buNone/>
            </a:pPr>
            <a:endParaRPr lang="en-US" sz="2000" dirty="0"/>
          </a:p>
          <a:p>
            <a:pPr marL="0" indent="0">
              <a:buNone/>
            </a:pPr>
            <a:r>
              <a:rPr lang="en-US" sz="2000" dirty="0"/>
              <a:t># 826</a:t>
            </a:r>
          </a:p>
          <a:p>
            <a:pPr marL="0" indent="0">
              <a:buNone/>
            </a:pPr>
            <a:r>
              <a:rPr lang="en-US" sz="2000" dirty="0"/>
              <a:t>Strict genotype agreement: 49/120</a:t>
            </a:r>
          </a:p>
          <a:p>
            <a:pPr marL="0" indent="0">
              <a:buNone/>
            </a:pPr>
            <a:r>
              <a:rPr lang="en-US" sz="2000" dirty="0"/>
              <a:t>Non-Strict genotype agreement: 83.5/120Job took 0 seconds</a:t>
            </a:r>
          </a:p>
          <a:p>
            <a:pPr marL="0" indent="0">
              <a:buNone/>
            </a:pPr>
            <a:r>
              <a:rPr lang="en-US" sz="2000" dirty="0"/>
              <a:t># 827</a:t>
            </a:r>
          </a:p>
          <a:p>
            <a:pPr marL="0" indent="0">
              <a:buNone/>
            </a:pPr>
            <a:r>
              <a:rPr lang="en-US" sz="2000" dirty="0"/>
              <a:t>Strict genotype agreement: 48/120</a:t>
            </a:r>
          </a:p>
          <a:p>
            <a:pPr marL="0" indent="0">
              <a:buNone/>
            </a:pPr>
            <a:r>
              <a:rPr lang="en-US" sz="2000" dirty="0"/>
              <a:t>Non-Strict genotype agreement: 81.5/120Job took 0 seconds</a:t>
            </a:r>
          </a:p>
          <a:p>
            <a:pPr marL="0" indent="0">
              <a:buNone/>
            </a:pPr>
            <a:r>
              <a:rPr lang="en-US" sz="2000" dirty="0"/>
              <a:t># 832Strict genotype agreement: 60/120Non-Strict genotype agreement: 88.5/120Job took 0 seconds# 847Strict genotype agreement: 45/120Non-Strict genotype agreement: 78/120Job took 0 seconds# 850Strict genotype agreement: 62/120Non-Strict genotype agreement: 87.5/120Job took 0 seconds</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3038846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998C7-56B7-4199-BE27-FFBCF461CE28}"/>
              </a:ext>
            </a:extLst>
          </p:cNvPr>
          <p:cNvSpPr>
            <a:spLocks noGrp="1"/>
          </p:cNvSpPr>
          <p:nvPr>
            <p:ph type="title"/>
          </p:nvPr>
        </p:nvSpPr>
        <p:spPr>
          <a:xfrm>
            <a:off x="628650" y="-76200"/>
            <a:ext cx="7886700" cy="1325563"/>
          </a:xfrm>
        </p:spPr>
        <p:txBody>
          <a:bodyPr>
            <a:normAutofit/>
          </a:bodyPr>
          <a:lstStyle/>
          <a:p>
            <a:r>
              <a:rPr lang="en-US" sz="3600" b="1" dirty="0">
                <a:solidFill>
                  <a:srgbClr val="1F0DFF"/>
                </a:solidFill>
              </a:rPr>
              <a:t>DBM and HapSeq2 Genotype Comparison</a:t>
            </a:r>
            <a:endParaRPr lang="en-US" sz="3600" dirty="0"/>
          </a:p>
        </p:txBody>
      </p:sp>
      <p:sp>
        <p:nvSpPr>
          <p:cNvPr id="3" name="Content Placeholder 2">
            <a:extLst>
              <a:ext uri="{FF2B5EF4-FFF2-40B4-BE49-F238E27FC236}">
                <a16:creationId xmlns:a16="http://schemas.microsoft.com/office/drawing/2014/main" id="{4F84C07C-B374-4428-B78D-BF777EB8021E}"/>
              </a:ext>
            </a:extLst>
          </p:cNvPr>
          <p:cNvSpPr>
            <a:spLocks noGrp="1"/>
          </p:cNvSpPr>
          <p:nvPr>
            <p:ph idx="1"/>
          </p:nvPr>
        </p:nvSpPr>
        <p:spPr>
          <a:xfrm>
            <a:off x="597274" y="838200"/>
            <a:ext cx="7886700" cy="5562600"/>
          </a:xfrm>
        </p:spPr>
        <p:txBody>
          <a:bodyPr>
            <a:normAutofit/>
          </a:bodyPr>
          <a:lstStyle/>
          <a:p>
            <a:pPr marL="0" indent="0">
              <a:lnSpc>
                <a:spcPct val="100000"/>
              </a:lnSpc>
              <a:spcBef>
                <a:spcPts val="0"/>
              </a:spcBef>
              <a:buNone/>
            </a:pPr>
            <a:r>
              <a:rPr lang="en-US" sz="1800" dirty="0">
                <a:solidFill>
                  <a:schemeClr val="accent1">
                    <a:lumMod val="75000"/>
                  </a:schemeClr>
                </a:solidFill>
              </a:rPr>
              <a:t># 826</a:t>
            </a:r>
          </a:p>
          <a:p>
            <a:pPr marL="0" indent="0">
              <a:lnSpc>
                <a:spcPct val="100000"/>
              </a:lnSpc>
              <a:spcBef>
                <a:spcPts val="0"/>
              </a:spcBef>
              <a:buNone/>
            </a:pPr>
            <a:r>
              <a:rPr lang="en-US" sz="1800" dirty="0">
                <a:solidFill>
                  <a:schemeClr val="accent1">
                    <a:lumMod val="75000"/>
                  </a:schemeClr>
                </a:solidFill>
              </a:rPr>
              <a:t>Strict genotype agreement: 49/120</a:t>
            </a:r>
          </a:p>
          <a:p>
            <a:pPr marL="0" indent="0">
              <a:lnSpc>
                <a:spcPct val="100000"/>
              </a:lnSpc>
              <a:spcBef>
                <a:spcPts val="0"/>
              </a:spcBef>
              <a:buNone/>
            </a:pPr>
            <a:r>
              <a:rPr lang="en-US" sz="1800" dirty="0">
                <a:solidFill>
                  <a:schemeClr val="accent1">
                    <a:lumMod val="75000"/>
                  </a:schemeClr>
                </a:solidFill>
              </a:rPr>
              <a:t>Non-Strict genotype agreement: 83.5/120</a:t>
            </a:r>
          </a:p>
          <a:p>
            <a:pPr marL="0" indent="0">
              <a:lnSpc>
                <a:spcPct val="100000"/>
              </a:lnSpc>
              <a:spcBef>
                <a:spcPts val="0"/>
              </a:spcBef>
              <a:buNone/>
            </a:pPr>
            <a:endParaRPr lang="en-US" sz="1800" dirty="0">
              <a:solidFill>
                <a:schemeClr val="accent1">
                  <a:lumMod val="75000"/>
                </a:schemeClr>
              </a:solidFill>
            </a:endParaRPr>
          </a:p>
          <a:p>
            <a:pPr marL="0" indent="0">
              <a:lnSpc>
                <a:spcPct val="100000"/>
              </a:lnSpc>
              <a:spcBef>
                <a:spcPts val="0"/>
              </a:spcBef>
              <a:buNone/>
            </a:pPr>
            <a:r>
              <a:rPr lang="en-US" sz="1800" dirty="0">
                <a:solidFill>
                  <a:schemeClr val="accent1">
                    <a:lumMod val="75000"/>
                  </a:schemeClr>
                </a:solidFill>
              </a:rPr>
              <a:t># 827</a:t>
            </a:r>
          </a:p>
          <a:p>
            <a:pPr marL="0" indent="0">
              <a:lnSpc>
                <a:spcPct val="100000"/>
              </a:lnSpc>
              <a:spcBef>
                <a:spcPts val="0"/>
              </a:spcBef>
              <a:buNone/>
            </a:pPr>
            <a:r>
              <a:rPr lang="en-US" sz="1800" dirty="0">
                <a:solidFill>
                  <a:schemeClr val="accent1">
                    <a:lumMod val="75000"/>
                  </a:schemeClr>
                </a:solidFill>
              </a:rPr>
              <a:t>Strict genotype agreement: 48/120</a:t>
            </a:r>
          </a:p>
          <a:p>
            <a:pPr marL="0" indent="0">
              <a:lnSpc>
                <a:spcPct val="100000"/>
              </a:lnSpc>
              <a:spcBef>
                <a:spcPts val="0"/>
              </a:spcBef>
              <a:buNone/>
            </a:pPr>
            <a:r>
              <a:rPr lang="en-US" sz="1800" dirty="0">
                <a:solidFill>
                  <a:schemeClr val="accent1">
                    <a:lumMod val="75000"/>
                  </a:schemeClr>
                </a:solidFill>
              </a:rPr>
              <a:t>Non-Strict genotype agreement: 81.5/120</a:t>
            </a:r>
          </a:p>
          <a:p>
            <a:pPr marL="0" indent="0">
              <a:lnSpc>
                <a:spcPct val="100000"/>
              </a:lnSpc>
              <a:spcBef>
                <a:spcPts val="0"/>
              </a:spcBef>
              <a:buNone/>
            </a:pPr>
            <a:endParaRPr lang="en-US" sz="1800" dirty="0">
              <a:solidFill>
                <a:schemeClr val="accent1">
                  <a:lumMod val="75000"/>
                </a:schemeClr>
              </a:solidFill>
            </a:endParaRPr>
          </a:p>
          <a:p>
            <a:pPr marL="0" indent="0">
              <a:lnSpc>
                <a:spcPct val="100000"/>
              </a:lnSpc>
              <a:spcBef>
                <a:spcPts val="0"/>
              </a:spcBef>
              <a:buNone/>
            </a:pPr>
            <a:r>
              <a:rPr lang="en-US" sz="1800" dirty="0">
                <a:solidFill>
                  <a:schemeClr val="accent1">
                    <a:lumMod val="75000"/>
                  </a:schemeClr>
                </a:solidFill>
              </a:rPr>
              <a:t># 832</a:t>
            </a:r>
          </a:p>
          <a:p>
            <a:pPr marL="0" indent="0">
              <a:lnSpc>
                <a:spcPct val="100000"/>
              </a:lnSpc>
              <a:spcBef>
                <a:spcPts val="0"/>
              </a:spcBef>
              <a:buNone/>
            </a:pPr>
            <a:r>
              <a:rPr lang="en-US" sz="1800" dirty="0">
                <a:solidFill>
                  <a:schemeClr val="accent1">
                    <a:lumMod val="75000"/>
                  </a:schemeClr>
                </a:solidFill>
              </a:rPr>
              <a:t>Strict genotype agreement: 60/120</a:t>
            </a:r>
          </a:p>
          <a:p>
            <a:pPr marL="0" indent="0">
              <a:lnSpc>
                <a:spcPct val="100000"/>
              </a:lnSpc>
              <a:spcBef>
                <a:spcPts val="0"/>
              </a:spcBef>
              <a:buNone/>
            </a:pPr>
            <a:r>
              <a:rPr lang="en-US" sz="1800" dirty="0">
                <a:solidFill>
                  <a:schemeClr val="accent1">
                    <a:lumMod val="75000"/>
                  </a:schemeClr>
                </a:solidFill>
              </a:rPr>
              <a:t>Non-Strict genotype agreement: 88.5/120</a:t>
            </a:r>
          </a:p>
          <a:p>
            <a:pPr marL="0" indent="0">
              <a:lnSpc>
                <a:spcPct val="100000"/>
              </a:lnSpc>
              <a:spcBef>
                <a:spcPts val="0"/>
              </a:spcBef>
              <a:buNone/>
            </a:pPr>
            <a:endParaRPr lang="en-US" sz="1800" dirty="0">
              <a:solidFill>
                <a:schemeClr val="accent1">
                  <a:lumMod val="75000"/>
                </a:schemeClr>
              </a:solidFill>
            </a:endParaRPr>
          </a:p>
          <a:p>
            <a:pPr marL="0" indent="0">
              <a:lnSpc>
                <a:spcPct val="100000"/>
              </a:lnSpc>
              <a:spcBef>
                <a:spcPts val="0"/>
              </a:spcBef>
              <a:buNone/>
            </a:pPr>
            <a:r>
              <a:rPr lang="en-US" sz="1800" dirty="0">
                <a:solidFill>
                  <a:schemeClr val="accent1">
                    <a:lumMod val="75000"/>
                  </a:schemeClr>
                </a:solidFill>
              </a:rPr>
              <a:t># 847</a:t>
            </a:r>
          </a:p>
          <a:p>
            <a:pPr marL="0" indent="0">
              <a:lnSpc>
                <a:spcPct val="100000"/>
              </a:lnSpc>
              <a:spcBef>
                <a:spcPts val="0"/>
              </a:spcBef>
              <a:buNone/>
            </a:pPr>
            <a:r>
              <a:rPr lang="en-US" sz="1800" dirty="0">
                <a:solidFill>
                  <a:schemeClr val="accent1">
                    <a:lumMod val="75000"/>
                  </a:schemeClr>
                </a:solidFill>
              </a:rPr>
              <a:t>Strict genotype agreement: 45/120</a:t>
            </a:r>
          </a:p>
          <a:p>
            <a:pPr marL="0" indent="0">
              <a:lnSpc>
                <a:spcPct val="100000"/>
              </a:lnSpc>
              <a:spcBef>
                <a:spcPts val="0"/>
              </a:spcBef>
              <a:buNone/>
            </a:pPr>
            <a:r>
              <a:rPr lang="en-US" sz="1800" dirty="0">
                <a:solidFill>
                  <a:schemeClr val="accent1">
                    <a:lumMod val="75000"/>
                  </a:schemeClr>
                </a:solidFill>
              </a:rPr>
              <a:t>Non-Strict genotype agreement: 78/120</a:t>
            </a:r>
          </a:p>
          <a:p>
            <a:pPr marL="0" indent="0">
              <a:lnSpc>
                <a:spcPct val="100000"/>
              </a:lnSpc>
              <a:spcBef>
                <a:spcPts val="0"/>
              </a:spcBef>
              <a:buNone/>
            </a:pPr>
            <a:endParaRPr lang="en-US" sz="1800" dirty="0">
              <a:solidFill>
                <a:schemeClr val="accent1">
                  <a:lumMod val="75000"/>
                </a:schemeClr>
              </a:solidFill>
            </a:endParaRPr>
          </a:p>
          <a:p>
            <a:pPr marL="0" indent="0">
              <a:lnSpc>
                <a:spcPct val="100000"/>
              </a:lnSpc>
              <a:spcBef>
                <a:spcPts val="0"/>
              </a:spcBef>
              <a:buNone/>
            </a:pPr>
            <a:r>
              <a:rPr lang="en-US" sz="1800" dirty="0">
                <a:solidFill>
                  <a:schemeClr val="accent1">
                    <a:lumMod val="75000"/>
                  </a:schemeClr>
                </a:solidFill>
              </a:rPr>
              <a:t># 850</a:t>
            </a:r>
          </a:p>
          <a:p>
            <a:pPr marL="0" indent="0">
              <a:lnSpc>
                <a:spcPct val="100000"/>
              </a:lnSpc>
              <a:spcBef>
                <a:spcPts val="0"/>
              </a:spcBef>
              <a:buNone/>
            </a:pPr>
            <a:r>
              <a:rPr lang="en-US" sz="1800" dirty="0">
                <a:solidFill>
                  <a:schemeClr val="accent1">
                    <a:lumMod val="75000"/>
                  </a:schemeClr>
                </a:solidFill>
              </a:rPr>
              <a:t>Strict genotype agreement: 62/120</a:t>
            </a:r>
          </a:p>
          <a:p>
            <a:pPr marL="0" indent="0">
              <a:lnSpc>
                <a:spcPct val="100000"/>
              </a:lnSpc>
              <a:spcBef>
                <a:spcPts val="0"/>
              </a:spcBef>
              <a:buNone/>
            </a:pPr>
            <a:r>
              <a:rPr lang="en-US" sz="1800" dirty="0">
                <a:solidFill>
                  <a:schemeClr val="accent1">
                    <a:lumMod val="75000"/>
                  </a:schemeClr>
                </a:solidFill>
              </a:rPr>
              <a:t>Non-Strict genotype agreement: 87.5/120</a:t>
            </a:r>
          </a:p>
          <a:p>
            <a:pPr marL="0" indent="0">
              <a:lnSpc>
                <a:spcPct val="100000"/>
              </a:lnSpc>
              <a:spcBef>
                <a:spcPts val="0"/>
              </a:spcBef>
              <a:buNone/>
            </a:pPr>
            <a:endParaRPr lang="en-US" sz="1800" dirty="0">
              <a:solidFill>
                <a:schemeClr val="accent1">
                  <a:lumMod val="75000"/>
                </a:schemeClr>
              </a:solidFill>
            </a:endParaRPr>
          </a:p>
        </p:txBody>
      </p:sp>
    </p:spTree>
    <p:extLst>
      <p:ext uri="{BB962C8B-B14F-4D97-AF65-F5344CB8AC3E}">
        <p14:creationId xmlns:p14="http://schemas.microsoft.com/office/powerpoint/2010/main" val="708955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FF2A0-0EB5-4EFF-85F0-AB0AF16FE8FA}"/>
              </a:ext>
            </a:extLst>
          </p:cNvPr>
          <p:cNvSpPr>
            <a:spLocks noGrp="1"/>
          </p:cNvSpPr>
          <p:nvPr>
            <p:ph type="title"/>
          </p:nvPr>
        </p:nvSpPr>
        <p:spPr>
          <a:xfrm>
            <a:off x="628650" y="2766218"/>
            <a:ext cx="7886700" cy="1325563"/>
          </a:xfrm>
        </p:spPr>
        <p:txBody>
          <a:bodyPr>
            <a:normAutofit/>
          </a:bodyPr>
          <a:lstStyle/>
          <a:p>
            <a:r>
              <a:rPr lang="en-US" sz="4800" b="1" dirty="0">
                <a:solidFill>
                  <a:schemeClr val="bg1"/>
                </a:solidFill>
              </a:rPr>
              <a:t>October 10, 2019 Meeting</a:t>
            </a:r>
            <a:endParaRPr lang="en-US" sz="4800" dirty="0">
              <a:solidFill>
                <a:schemeClr val="bg1"/>
              </a:solidFill>
            </a:endParaRPr>
          </a:p>
        </p:txBody>
      </p:sp>
    </p:spTree>
    <p:extLst>
      <p:ext uri="{BB962C8B-B14F-4D97-AF65-F5344CB8AC3E}">
        <p14:creationId xmlns:p14="http://schemas.microsoft.com/office/powerpoint/2010/main" val="1984412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BB7BC-F334-274E-BC76-5D9B27AE01DB}"/>
              </a:ext>
            </a:extLst>
          </p:cNvPr>
          <p:cNvSpPr>
            <a:spLocks noGrp="1"/>
          </p:cNvSpPr>
          <p:nvPr>
            <p:ph type="title"/>
          </p:nvPr>
        </p:nvSpPr>
        <p:spPr>
          <a:xfrm>
            <a:off x="219770" y="134667"/>
            <a:ext cx="8574823" cy="497235"/>
          </a:xfrm>
        </p:spPr>
        <p:txBody>
          <a:bodyPr>
            <a:normAutofit fontScale="90000"/>
          </a:bodyPr>
          <a:lstStyle/>
          <a:p>
            <a:r>
              <a:rPr lang="en-US" b="1" dirty="0">
                <a:solidFill>
                  <a:srgbClr val="1F0DFF"/>
                </a:solidFill>
              </a:rPr>
              <a:t>July 14, 2019 Meeting To-Do </a:t>
            </a:r>
          </a:p>
        </p:txBody>
      </p:sp>
      <p:sp>
        <p:nvSpPr>
          <p:cNvPr id="3" name="Content Placeholder 2">
            <a:extLst>
              <a:ext uri="{FF2B5EF4-FFF2-40B4-BE49-F238E27FC236}">
                <a16:creationId xmlns:a16="http://schemas.microsoft.com/office/drawing/2014/main" id="{D80FEC17-7DC9-3C4D-B919-199E063F0A5A}"/>
              </a:ext>
            </a:extLst>
          </p:cNvPr>
          <p:cNvSpPr>
            <a:spLocks noGrp="1"/>
          </p:cNvSpPr>
          <p:nvPr>
            <p:ph idx="1"/>
          </p:nvPr>
        </p:nvSpPr>
        <p:spPr>
          <a:xfrm>
            <a:off x="156116" y="877229"/>
            <a:ext cx="8987883" cy="5189034"/>
          </a:xfrm>
        </p:spPr>
        <p:txBody>
          <a:bodyPr>
            <a:normAutofit/>
          </a:bodyPr>
          <a:lstStyle/>
          <a:p>
            <a:pPr marL="0" indent="0">
              <a:buNone/>
            </a:pPr>
            <a:r>
              <a:rPr lang="en-US" sz="2000" dirty="0">
                <a:cs typeface="Times New Roman" panose="02020603050405020304" pitchFamily="18" charset="0"/>
              </a:rPr>
              <a:t>1. Find SNPs for 826 827 832 pair-end data with at least 4X coverage (DP&gt;3)</a:t>
            </a:r>
          </a:p>
          <a:p>
            <a:pPr marL="0" indent="0">
              <a:buNone/>
            </a:pPr>
            <a:r>
              <a:rPr lang="en-US" sz="2000" dirty="0">
                <a:solidFill>
                  <a:srgbClr val="00B050"/>
                </a:solidFill>
                <a:cs typeface="Times New Roman" panose="02020603050405020304" pitchFamily="18" charset="0"/>
              </a:rPr>
              <a:t>	 In Progress</a:t>
            </a:r>
            <a:r>
              <a:rPr lang="en-US" sz="2000" dirty="0">
                <a:cs typeface="Times New Roman" panose="02020603050405020304" pitchFamily="18" charset="0"/>
              </a:rPr>
              <a:t>, see bwaPairEnd.txt</a:t>
            </a:r>
            <a:endParaRPr lang="en-US" sz="2000" dirty="0">
              <a:solidFill>
                <a:srgbClr val="00B050"/>
              </a:solidFill>
              <a:cs typeface="Times New Roman" panose="02020603050405020304" pitchFamily="18" charset="0"/>
            </a:endParaRPr>
          </a:p>
          <a:p>
            <a:pPr marL="0" indent="0">
              <a:buNone/>
            </a:pPr>
            <a:r>
              <a:rPr lang="en-US" sz="2000" dirty="0">
                <a:cs typeface="Times New Roman" panose="02020603050405020304" pitchFamily="18" charset="0"/>
              </a:rPr>
              <a:t>2. Create and run a Perl script to get the DBM input (compare with the Unix script to make sure you have the same output) </a:t>
            </a:r>
          </a:p>
          <a:p>
            <a:pPr marL="0" indent="0">
              <a:buNone/>
            </a:pPr>
            <a:r>
              <a:rPr lang="en-US" sz="2000" dirty="0">
                <a:solidFill>
                  <a:srgbClr val="00B050"/>
                </a:solidFill>
                <a:cs typeface="Times New Roman" panose="02020603050405020304" pitchFamily="18" charset="0"/>
              </a:rPr>
              <a:t>	Complete</a:t>
            </a:r>
            <a:r>
              <a:rPr lang="en-US" sz="2000" dirty="0">
                <a:cs typeface="Times New Roman" panose="02020603050405020304" pitchFamily="18" charset="0"/>
              </a:rPr>
              <a:t>, see /home/s_m774/project/data/dbm/7.14/intersect/prepare.pl</a:t>
            </a:r>
          </a:p>
          <a:p>
            <a:pPr marL="0" indent="0">
              <a:buNone/>
            </a:pPr>
            <a:r>
              <a:rPr lang="en-US" sz="2000" dirty="0">
                <a:cs typeface="Times New Roman" panose="02020603050405020304" pitchFamily="18" charset="0"/>
              </a:rPr>
              <a:t>3. (1) Run DBM on a single individual with 4X coverage</a:t>
            </a:r>
          </a:p>
          <a:p>
            <a:pPr marL="0" indent="0">
              <a:buNone/>
            </a:pPr>
            <a:r>
              <a:rPr lang="en-US" sz="2000" dirty="0">
                <a:cs typeface="Times New Roman" panose="02020603050405020304" pitchFamily="18" charset="0"/>
              </a:rPr>
              <a:t>    (2) Run DBM on 826 827 832 with 4X coverage</a:t>
            </a:r>
          </a:p>
          <a:p>
            <a:pPr marL="0" indent="0">
              <a:buNone/>
            </a:pPr>
            <a:r>
              <a:rPr lang="en-US" sz="2000" dirty="0">
                <a:solidFill>
                  <a:srgbClr val="00B050"/>
                </a:solidFill>
                <a:cs typeface="Times New Roman" panose="02020603050405020304" pitchFamily="18" charset="0"/>
              </a:rPr>
              <a:t>	Complete</a:t>
            </a:r>
            <a:r>
              <a:rPr lang="en-US" sz="2000" dirty="0">
                <a:cs typeface="Times New Roman" panose="02020603050405020304" pitchFamily="18" charset="0"/>
              </a:rPr>
              <a:t>, see July14.SingleDBM.txt</a:t>
            </a:r>
          </a:p>
          <a:p>
            <a:pPr marL="0" indent="0">
              <a:buNone/>
            </a:pPr>
            <a:r>
              <a:rPr lang="en-US" sz="2000" dirty="0">
                <a:solidFill>
                  <a:srgbClr val="00B050"/>
                </a:solidFill>
                <a:cs typeface="Times New Roman" panose="02020603050405020304" pitchFamily="18" charset="0"/>
              </a:rPr>
              <a:t>	Complete</a:t>
            </a:r>
            <a:r>
              <a:rPr lang="en-US" sz="2000" dirty="0">
                <a:cs typeface="Times New Roman" panose="02020603050405020304" pitchFamily="18" charset="0"/>
              </a:rPr>
              <a:t>, see July14.MultiDBM.txt</a:t>
            </a:r>
          </a:p>
          <a:p>
            <a:pPr marL="0" indent="0">
              <a:buNone/>
            </a:pPr>
            <a:r>
              <a:rPr lang="en-US" sz="2000" dirty="0">
                <a:cs typeface="Times New Roman" panose="02020603050405020304" pitchFamily="18" charset="0"/>
              </a:rPr>
              <a:t>4. Prepare the DBM input and then run DBM on SNPs with at least 1X coverage on all individuals</a:t>
            </a:r>
          </a:p>
          <a:p>
            <a:pPr marL="0" indent="0">
              <a:buNone/>
            </a:pPr>
            <a:r>
              <a:rPr lang="en-US" sz="2000" dirty="0">
                <a:solidFill>
                  <a:srgbClr val="00B050"/>
                </a:solidFill>
                <a:cs typeface="Times New Roman" panose="02020603050405020304" pitchFamily="18" charset="0"/>
              </a:rPr>
              <a:t>	 Complete</a:t>
            </a:r>
            <a:r>
              <a:rPr lang="en-US" sz="2000" dirty="0">
                <a:cs typeface="Times New Roman" panose="02020603050405020304" pitchFamily="18" charset="0"/>
              </a:rPr>
              <a:t>, see July14.IntersectDBM.txt</a:t>
            </a:r>
            <a:endParaRPr lang="en-US" sz="2000" dirty="0">
              <a:solidFill>
                <a:srgbClr val="00B050"/>
              </a:solidFill>
              <a:cs typeface="Times New Roman" panose="02020603050405020304" pitchFamily="18" charset="0"/>
            </a:endParaRPr>
          </a:p>
          <a:p>
            <a:pPr marL="457200" indent="-457200">
              <a:buFont typeface="+mj-lt"/>
              <a:buAutoNum type="arabicPeriod"/>
            </a:pPr>
            <a:endParaRPr lang="en-US" sz="2000" dirty="0">
              <a:cs typeface="Times New Roman" panose="02020603050405020304" pitchFamily="18" charset="0"/>
            </a:endParaRPr>
          </a:p>
        </p:txBody>
      </p:sp>
    </p:spTree>
    <p:extLst>
      <p:ext uri="{BB962C8B-B14F-4D97-AF65-F5344CB8AC3E}">
        <p14:creationId xmlns:p14="http://schemas.microsoft.com/office/powerpoint/2010/main" val="3466021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3183-DBB9-654C-9444-E7A29524203E}"/>
              </a:ext>
            </a:extLst>
          </p:cNvPr>
          <p:cNvSpPr>
            <a:spLocks noGrp="1"/>
          </p:cNvSpPr>
          <p:nvPr>
            <p:ph type="title"/>
          </p:nvPr>
        </p:nvSpPr>
        <p:spPr>
          <a:xfrm>
            <a:off x="443120" y="73579"/>
            <a:ext cx="7886700" cy="701673"/>
          </a:xfrm>
        </p:spPr>
        <p:txBody>
          <a:bodyPr>
            <a:normAutofit/>
          </a:bodyPr>
          <a:lstStyle/>
          <a:p>
            <a:r>
              <a:rPr lang="en-US" sz="4000" b="1" dirty="0">
                <a:solidFill>
                  <a:srgbClr val="1F0DFF"/>
                </a:solidFill>
              </a:rPr>
              <a:t>October 10, 2019 Meeting To-Do </a:t>
            </a:r>
          </a:p>
        </p:txBody>
      </p:sp>
      <p:sp>
        <p:nvSpPr>
          <p:cNvPr id="3" name="Content Placeholder 2">
            <a:extLst>
              <a:ext uri="{FF2B5EF4-FFF2-40B4-BE49-F238E27FC236}">
                <a16:creationId xmlns:a16="http://schemas.microsoft.com/office/drawing/2014/main" id="{2CFC9589-2C3A-2648-A6EB-2A54E0810DC0}"/>
              </a:ext>
            </a:extLst>
          </p:cNvPr>
          <p:cNvSpPr>
            <a:spLocks noGrp="1"/>
          </p:cNvSpPr>
          <p:nvPr>
            <p:ph idx="1"/>
          </p:nvPr>
        </p:nvSpPr>
        <p:spPr>
          <a:xfrm>
            <a:off x="267629" y="884719"/>
            <a:ext cx="8588272" cy="5768842"/>
          </a:xfrm>
        </p:spPr>
        <p:txBody>
          <a:bodyPr>
            <a:normAutofit/>
          </a:bodyPr>
          <a:lstStyle/>
          <a:p>
            <a:pPr marL="0" indent="0">
              <a:buNone/>
            </a:pPr>
            <a:r>
              <a:rPr lang="en-US" sz="2000" dirty="0"/>
              <a:t>1. Create code to find haplotype block conflicts in hapcut2 and PEATH haplotype files</a:t>
            </a:r>
          </a:p>
          <a:p>
            <a:pPr marL="0" indent="0">
              <a:buNone/>
            </a:pPr>
            <a:r>
              <a:rPr lang="en-US" sz="2000" dirty="0">
                <a:solidFill>
                  <a:srgbClr val="00B050"/>
                </a:solidFill>
              </a:rPr>
              <a:t>               Complete</a:t>
            </a:r>
            <a:r>
              <a:rPr lang="en-US" sz="2000" dirty="0"/>
              <a:t>, see /home/s_m774/software/perl/getHapcutPeathConflicts.pl </a:t>
            </a:r>
          </a:p>
          <a:p>
            <a:pPr marL="0" indent="0">
              <a:buNone/>
            </a:pPr>
            <a:endParaRPr lang="en-US" sz="2000" dirty="0"/>
          </a:p>
          <a:p>
            <a:pPr marL="0" indent="0">
              <a:buNone/>
            </a:pPr>
            <a:r>
              <a:rPr lang="en-US" sz="2000" dirty="0"/>
              <a:t>2. (1) Create test cases for the code (2) Run on full hapcut2 and PEATH haplotype file created by Dr. Sun  </a:t>
            </a:r>
          </a:p>
          <a:p>
            <a:pPr marL="0" indent="0">
              <a:buNone/>
            </a:pPr>
            <a:r>
              <a:rPr lang="en-US" sz="2000" dirty="0"/>
              <a:t>	</a:t>
            </a:r>
            <a:r>
              <a:rPr lang="en-US" sz="2000" dirty="0">
                <a:solidFill>
                  <a:srgbClr val="00B050"/>
                </a:solidFill>
              </a:rPr>
              <a:t>Complete</a:t>
            </a:r>
            <a:r>
              <a:rPr lang="en-US" sz="2000" dirty="0"/>
              <a:t>, see October10 2019 CompareHapCut2PEATH.txt</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753061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3183-DBB9-654C-9444-E7A29524203E}"/>
              </a:ext>
            </a:extLst>
          </p:cNvPr>
          <p:cNvSpPr>
            <a:spLocks noGrp="1"/>
          </p:cNvSpPr>
          <p:nvPr>
            <p:ph type="title"/>
          </p:nvPr>
        </p:nvSpPr>
        <p:spPr>
          <a:xfrm>
            <a:off x="443120" y="73579"/>
            <a:ext cx="7886700" cy="701673"/>
          </a:xfrm>
        </p:spPr>
        <p:txBody>
          <a:bodyPr>
            <a:normAutofit/>
          </a:bodyPr>
          <a:lstStyle/>
          <a:p>
            <a:r>
              <a:rPr lang="en-US" sz="4000" b="1" dirty="0">
                <a:solidFill>
                  <a:srgbClr val="1F0DFF"/>
                </a:solidFill>
              </a:rPr>
              <a:t>October 10, 2019 Results</a:t>
            </a:r>
          </a:p>
        </p:txBody>
      </p:sp>
      <p:sp>
        <p:nvSpPr>
          <p:cNvPr id="3" name="Content Placeholder 2">
            <a:extLst>
              <a:ext uri="{FF2B5EF4-FFF2-40B4-BE49-F238E27FC236}">
                <a16:creationId xmlns:a16="http://schemas.microsoft.com/office/drawing/2014/main" id="{2CFC9589-2C3A-2648-A6EB-2A54E0810DC0}"/>
              </a:ext>
            </a:extLst>
          </p:cNvPr>
          <p:cNvSpPr>
            <a:spLocks noGrp="1"/>
          </p:cNvSpPr>
          <p:nvPr>
            <p:ph idx="1"/>
          </p:nvPr>
        </p:nvSpPr>
        <p:spPr>
          <a:xfrm>
            <a:off x="267629" y="884719"/>
            <a:ext cx="8588272" cy="5768842"/>
          </a:xfrm>
        </p:spPr>
        <p:txBody>
          <a:bodyPr>
            <a:normAutofit/>
          </a:bodyPr>
          <a:lstStyle/>
          <a:p>
            <a:pPr marL="0" indent="0">
              <a:buNone/>
            </a:pPr>
            <a:r>
              <a:rPr lang="en-US" sz="2000" b="1" dirty="0"/>
              <a:t>Directory: /home/s_m774/data/compare/</a:t>
            </a:r>
            <a:r>
              <a:rPr lang="en-US" sz="2000" b="1" dirty="0" err="1"/>
              <a:t>peathHapCut</a:t>
            </a:r>
            <a:endParaRPr lang="en-US" sz="2000" b="1"/>
          </a:p>
          <a:p>
            <a:pPr marL="0" indent="0">
              <a:buNone/>
            </a:pPr>
            <a:endParaRPr lang="en-US" sz="2000" b="1"/>
          </a:p>
          <a:p>
            <a:pPr marL="0" indent="0">
              <a:buNone/>
            </a:pPr>
            <a:r>
              <a:rPr lang="en-US" sz="2000" b="1" dirty="0"/>
              <a:t>1012/31355 (3.23%): </a:t>
            </a:r>
            <a:r>
              <a:rPr lang="en-US" sz="2000" dirty="0" err="1"/>
              <a:t>Hapcut</a:t>
            </a:r>
            <a:r>
              <a:rPr lang="en-US" sz="2000" dirty="0"/>
              <a:t> and </a:t>
            </a:r>
            <a:r>
              <a:rPr lang="en-US" sz="2000" dirty="0" err="1"/>
              <a:t>Peath</a:t>
            </a:r>
            <a:r>
              <a:rPr lang="en-US" sz="2000" dirty="0"/>
              <a:t> disagree with each other on 1012 out of 31355 </a:t>
            </a:r>
            <a:r>
              <a:rPr lang="en-US" sz="2000" dirty="0" err="1"/>
              <a:t>Peath</a:t>
            </a:r>
            <a:r>
              <a:rPr lang="en-US" sz="2000" dirty="0"/>
              <a:t> blocks.</a:t>
            </a:r>
          </a:p>
          <a:p>
            <a:pPr marL="0" indent="0">
              <a:buNone/>
            </a:pPr>
            <a:r>
              <a:rPr lang="en-US" sz="2000" dirty="0"/>
              <a:t>cut -f 5 fullResult.txt | sort | </a:t>
            </a:r>
            <a:r>
              <a:rPr lang="en-US" sz="2000" dirty="0" err="1"/>
              <a:t>uniq</a:t>
            </a:r>
            <a:r>
              <a:rPr lang="en-US" sz="2000" dirty="0"/>
              <a:t> | </a:t>
            </a:r>
            <a:r>
              <a:rPr lang="en-US" sz="2000" dirty="0" err="1"/>
              <a:t>wc</a:t>
            </a:r>
            <a:r>
              <a:rPr lang="en-US" sz="2000" dirty="0"/>
              <a:t> -l</a:t>
            </a:r>
          </a:p>
          <a:p>
            <a:pPr marL="0" indent="0">
              <a:buNone/>
            </a:pPr>
            <a:r>
              <a:rPr lang="en-US" sz="2000" dirty="0"/>
              <a:t>1012</a:t>
            </a:r>
          </a:p>
          <a:p>
            <a:pPr marL="0" indent="0">
              <a:buNone/>
            </a:pPr>
            <a:r>
              <a:rPr lang="en-US" sz="2000" dirty="0"/>
              <a:t>cut -f 5 hapcutPeath.2019.10.3.txt | sort | </a:t>
            </a:r>
            <a:r>
              <a:rPr lang="en-US" sz="2000" dirty="0" err="1"/>
              <a:t>uniq</a:t>
            </a:r>
            <a:r>
              <a:rPr lang="en-US" sz="2000" dirty="0"/>
              <a:t> | </a:t>
            </a:r>
            <a:r>
              <a:rPr lang="en-US" sz="2000" dirty="0" err="1"/>
              <a:t>wc</a:t>
            </a:r>
            <a:r>
              <a:rPr lang="en-US" sz="2000" dirty="0"/>
              <a:t> -l</a:t>
            </a:r>
          </a:p>
          <a:p>
            <a:pPr marL="0" indent="0">
              <a:buNone/>
            </a:pPr>
            <a:r>
              <a:rPr lang="en-US" sz="2000" dirty="0"/>
              <a:t>31355</a:t>
            </a:r>
          </a:p>
          <a:p>
            <a:pPr marL="0" indent="0">
              <a:buNone/>
            </a:pPr>
            <a:endParaRPr lang="en-US" sz="2000" dirty="0"/>
          </a:p>
          <a:p>
            <a:pPr marL="0" indent="0">
              <a:buNone/>
            </a:pPr>
            <a:r>
              <a:rPr lang="en-US" sz="2000" b="1" dirty="0"/>
              <a:t>4875/115813 (4.21%):</a:t>
            </a:r>
            <a:r>
              <a:rPr lang="en-US" sz="2000" dirty="0"/>
              <a:t> </a:t>
            </a:r>
            <a:r>
              <a:rPr lang="en-US" sz="2000" dirty="0" err="1"/>
              <a:t>HapCut</a:t>
            </a:r>
            <a:r>
              <a:rPr lang="en-US" sz="2000" dirty="0"/>
              <a:t> and </a:t>
            </a:r>
            <a:r>
              <a:rPr lang="en-US" sz="2000" dirty="0" err="1"/>
              <a:t>Peath</a:t>
            </a:r>
            <a:r>
              <a:rPr lang="en-US" sz="2000" dirty="0"/>
              <a:t> disagree with each other on 4875 out of the total 115813 SNVs.</a:t>
            </a:r>
          </a:p>
          <a:p>
            <a:pPr marL="0" indent="0">
              <a:buNone/>
            </a:pPr>
            <a:r>
              <a:rPr lang="en-US" sz="2000" dirty="0" err="1"/>
              <a:t>Wc</a:t>
            </a:r>
            <a:r>
              <a:rPr lang="en-US" sz="2000" dirty="0"/>
              <a:t> –l </a:t>
            </a:r>
          </a:p>
          <a:p>
            <a:pPr marL="0" indent="0">
              <a:buNone/>
            </a:pPr>
            <a:r>
              <a:rPr lang="en-US" sz="2000" dirty="0"/>
              <a:t>4875 fullResult.txt</a:t>
            </a:r>
          </a:p>
          <a:p>
            <a:pPr marL="0" indent="0">
              <a:buNone/>
            </a:pPr>
            <a:r>
              <a:rPr lang="en-US" sz="2000" dirty="0"/>
              <a:t>115813 hapcutPeath.2019.10.3.txt</a:t>
            </a:r>
          </a:p>
        </p:txBody>
      </p:sp>
    </p:spTree>
    <p:extLst>
      <p:ext uri="{BB962C8B-B14F-4D97-AF65-F5344CB8AC3E}">
        <p14:creationId xmlns:p14="http://schemas.microsoft.com/office/powerpoint/2010/main" val="2990421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FF2A0-0EB5-4EFF-85F0-AB0AF16FE8FA}"/>
              </a:ext>
            </a:extLst>
          </p:cNvPr>
          <p:cNvSpPr>
            <a:spLocks noGrp="1"/>
          </p:cNvSpPr>
          <p:nvPr>
            <p:ph type="title"/>
          </p:nvPr>
        </p:nvSpPr>
        <p:spPr>
          <a:xfrm>
            <a:off x="628650" y="2766218"/>
            <a:ext cx="7886700" cy="1325563"/>
          </a:xfrm>
        </p:spPr>
        <p:txBody>
          <a:bodyPr>
            <a:normAutofit/>
          </a:bodyPr>
          <a:lstStyle/>
          <a:p>
            <a:r>
              <a:rPr lang="en-US" sz="4800" b="1" dirty="0">
                <a:solidFill>
                  <a:schemeClr val="bg1"/>
                </a:solidFill>
              </a:rPr>
              <a:t>October 22, 2019 Meeting</a:t>
            </a:r>
            <a:endParaRPr lang="en-US" sz="4800" dirty="0">
              <a:solidFill>
                <a:schemeClr val="bg1"/>
              </a:solidFill>
            </a:endParaRPr>
          </a:p>
        </p:txBody>
      </p:sp>
    </p:spTree>
    <p:extLst>
      <p:ext uri="{BB962C8B-B14F-4D97-AF65-F5344CB8AC3E}">
        <p14:creationId xmlns:p14="http://schemas.microsoft.com/office/powerpoint/2010/main" val="2042915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3183-DBB9-654C-9444-E7A29524203E}"/>
              </a:ext>
            </a:extLst>
          </p:cNvPr>
          <p:cNvSpPr>
            <a:spLocks noGrp="1"/>
          </p:cNvSpPr>
          <p:nvPr>
            <p:ph type="title"/>
          </p:nvPr>
        </p:nvSpPr>
        <p:spPr>
          <a:xfrm>
            <a:off x="443120" y="73579"/>
            <a:ext cx="7886700" cy="701673"/>
          </a:xfrm>
        </p:spPr>
        <p:txBody>
          <a:bodyPr>
            <a:normAutofit/>
          </a:bodyPr>
          <a:lstStyle/>
          <a:p>
            <a:r>
              <a:rPr lang="en-US" sz="4000" b="1" dirty="0">
                <a:solidFill>
                  <a:srgbClr val="1F0DFF"/>
                </a:solidFill>
              </a:rPr>
              <a:t>October 22, 2019 Meeting To-Do </a:t>
            </a:r>
          </a:p>
        </p:txBody>
      </p:sp>
      <p:sp>
        <p:nvSpPr>
          <p:cNvPr id="3" name="Content Placeholder 2">
            <a:extLst>
              <a:ext uri="{FF2B5EF4-FFF2-40B4-BE49-F238E27FC236}">
                <a16:creationId xmlns:a16="http://schemas.microsoft.com/office/drawing/2014/main" id="{2CFC9589-2C3A-2648-A6EB-2A54E0810DC0}"/>
              </a:ext>
            </a:extLst>
          </p:cNvPr>
          <p:cNvSpPr>
            <a:spLocks noGrp="1"/>
          </p:cNvSpPr>
          <p:nvPr>
            <p:ph idx="1"/>
          </p:nvPr>
        </p:nvSpPr>
        <p:spPr>
          <a:xfrm>
            <a:off x="267629" y="884719"/>
            <a:ext cx="8588272" cy="5768842"/>
          </a:xfrm>
        </p:spPr>
        <p:txBody>
          <a:bodyPr>
            <a:normAutofit/>
          </a:bodyPr>
          <a:lstStyle/>
          <a:p>
            <a:pPr marL="0" indent="0">
              <a:buNone/>
            </a:pPr>
            <a:r>
              <a:rPr lang="en-US" sz="2000" dirty="0"/>
              <a:t>1. Create a list of more MIHA software packages</a:t>
            </a:r>
          </a:p>
          <a:p>
            <a:pPr marL="0" indent="0">
              <a:buNone/>
            </a:pPr>
            <a:r>
              <a:rPr lang="en-US" sz="2000" dirty="0">
                <a:solidFill>
                  <a:srgbClr val="00B050"/>
                </a:solidFill>
              </a:rPr>
              <a:t>               In Progress</a:t>
            </a:r>
            <a:r>
              <a:rPr lang="en-US" sz="2000" dirty="0"/>
              <a:t>, see October21 2019 MIHA</a:t>
            </a:r>
          </a:p>
          <a:p>
            <a:pPr marL="0" indent="0">
              <a:buNone/>
            </a:pPr>
            <a:r>
              <a:rPr lang="en-US" sz="2000" dirty="0"/>
              <a:t>2. Search for real data with a known truth and simulation data</a:t>
            </a:r>
          </a:p>
          <a:p>
            <a:pPr marL="0" indent="0">
              <a:buNone/>
            </a:pPr>
            <a:r>
              <a:rPr lang="en-US" sz="2000" dirty="0"/>
              <a:t>	</a:t>
            </a:r>
            <a:r>
              <a:rPr lang="en-US" sz="2000" dirty="0">
                <a:solidFill>
                  <a:srgbClr val="00B050"/>
                </a:solidFill>
              </a:rPr>
              <a:t>Complete</a:t>
            </a:r>
            <a:r>
              <a:rPr lang="en-US" sz="2000" dirty="0"/>
              <a:t>, Models.zip is provided by </a:t>
            </a:r>
            <a:r>
              <a:rPr lang="en-US" sz="2000" dirty="0" err="1"/>
              <a:t>GenHap</a:t>
            </a:r>
            <a:endParaRPr lang="en-US" sz="2000" dirty="0"/>
          </a:p>
          <a:p>
            <a:pPr marL="0" indent="0">
              <a:buNone/>
            </a:pPr>
            <a:r>
              <a:rPr lang="en-US" sz="2000" dirty="0"/>
              <a:t>	A. The two files in the root are real data</a:t>
            </a:r>
          </a:p>
          <a:p>
            <a:pPr marL="0" indent="0">
              <a:buNone/>
            </a:pPr>
            <a:r>
              <a:rPr lang="en-US" sz="2000" dirty="0"/>
              <a:t>	B. The directories contain simulated input data with their known truth 	(ground 	truth) as a txt file with the same name</a:t>
            </a:r>
          </a:p>
          <a:p>
            <a:pPr marL="0" indent="0">
              <a:buNone/>
            </a:pPr>
            <a:r>
              <a:rPr lang="en-US" sz="2000" dirty="0"/>
              <a:t>3. Create a Perl code to compare the 3 SIHA algorithms: </a:t>
            </a:r>
            <a:r>
              <a:rPr lang="en-US" sz="2000" dirty="0" err="1"/>
              <a:t>Peath</a:t>
            </a:r>
            <a:r>
              <a:rPr lang="en-US" sz="2000" dirty="0"/>
              <a:t>, HapCUT2, and </a:t>
            </a:r>
            <a:r>
              <a:rPr lang="en-US" sz="2000" dirty="0" err="1"/>
              <a:t>mixSIH</a:t>
            </a:r>
            <a:endParaRPr lang="en-US" sz="2000" dirty="0"/>
          </a:p>
          <a:p>
            <a:pPr marL="0" indent="0">
              <a:buNone/>
            </a:pPr>
            <a:r>
              <a:rPr lang="en-US" sz="2000" dirty="0"/>
              <a:t>	</a:t>
            </a:r>
            <a:r>
              <a:rPr lang="en-US" sz="2000" dirty="0">
                <a:solidFill>
                  <a:srgbClr val="00B050"/>
                </a:solidFill>
              </a:rPr>
              <a:t>In Progress</a:t>
            </a:r>
            <a:r>
              <a:rPr lang="en-US" sz="2000" dirty="0"/>
              <a:t>, this task needs refinement</a:t>
            </a:r>
          </a:p>
          <a:p>
            <a:pPr marL="0" indent="0">
              <a:buNone/>
            </a:pPr>
            <a:r>
              <a:rPr lang="en-US" sz="2000" dirty="0"/>
              <a:t>	</a:t>
            </a:r>
          </a:p>
        </p:txBody>
      </p:sp>
    </p:spTree>
    <p:extLst>
      <p:ext uri="{BB962C8B-B14F-4D97-AF65-F5344CB8AC3E}">
        <p14:creationId xmlns:p14="http://schemas.microsoft.com/office/powerpoint/2010/main" val="41905809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2F495C-E091-4537-B599-CCDC76D60C90}"/>
              </a:ext>
            </a:extLst>
          </p:cNvPr>
          <p:cNvSpPr>
            <a:spLocks noGrp="1"/>
          </p:cNvSpPr>
          <p:nvPr>
            <p:ph idx="1"/>
          </p:nvPr>
        </p:nvSpPr>
        <p:spPr>
          <a:xfrm>
            <a:off x="628650" y="304800"/>
            <a:ext cx="7886700" cy="5872163"/>
          </a:xfrm>
        </p:spPr>
        <p:txBody>
          <a:bodyPr>
            <a:normAutofit/>
          </a:bodyPr>
          <a:lstStyle/>
          <a:p>
            <a:pPr marL="0" indent="0" algn="ctr">
              <a:buNone/>
            </a:pPr>
            <a:r>
              <a:rPr lang="en-US" b="1" dirty="0"/>
              <a:t>Create a list of more MIHA software packages</a:t>
            </a:r>
          </a:p>
          <a:p>
            <a:pPr marL="0" indent="0" algn="ctr">
              <a:buNone/>
            </a:pPr>
            <a:endParaRPr lang="en-US" b="1" dirty="0"/>
          </a:p>
          <a:p>
            <a:pPr marL="0" indent="0">
              <a:buNone/>
            </a:pPr>
            <a:r>
              <a:rPr lang="en-US" dirty="0"/>
              <a:t>(1) check the papers that cited DBM and HapSeq2 to  see which software DBM and HapSeq2 have been compared with</a:t>
            </a:r>
          </a:p>
          <a:p>
            <a:pPr marL="0" indent="0">
              <a:buNone/>
            </a:pPr>
            <a:r>
              <a:rPr lang="en-US" dirty="0"/>
              <a:t>(2) based on the excels from Bertie </a:t>
            </a:r>
          </a:p>
          <a:p>
            <a:pPr marL="0" indent="0">
              <a:buNone/>
            </a:pPr>
            <a:r>
              <a:rPr lang="en-US" dirty="0"/>
              <a:t>(3) Just simply Google</a:t>
            </a:r>
          </a:p>
        </p:txBody>
      </p:sp>
    </p:spTree>
    <p:extLst>
      <p:ext uri="{BB962C8B-B14F-4D97-AF65-F5344CB8AC3E}">
        <p14:creationId xmlns:p14="http://schemas.microsoft.com/office/powerpoint/2010/main" val="6077008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2F495C-E091-4537-B599-CCDC76D60C90}"/>
              </a:ext>
            </a:extLst>
          </p:cNvPr>
          <p:cNvSpPr>
            <a:spLocks noGrp="1"/>
          </p:cNvSpPr>
          <p:nvPr>
            <p:ph idx="1"/>
          </p:nvPr>
        </p:nvSpPr>
        <p:spPr>
          <a:xfrm>
            <a:off x="628650" y="304800"/>
            <a:ext cx="7886700" cy="5872163"/>
          </a:xfrm>
        </p:spPr>
        <p:txBody>
          <a:bodyPr>
            <a:normAutofit/>
          </a:bodyPr>
          <a:lstStyle/>
          <a:p>
            <a:pPr marL="0" indent="0" algn="ctr">
              <a:buNone/>
            </a:pPr>
            <a:r>
              <a:rPr lang="en-US" sz="2000" b="1" dirty="0"/>
              <a:t>Create code to compare the 3 SIHA algorithms: </a:t>
            </a:r>
            <a:r>
              <a:rPr lang="en-US" sz="2000" b="1" dirty="0" err="1"/>
              <a:t>Peath</a:t>
            </a:r>
            <a:r>
              <a:rPr lang="en-US" sz="2000" b="1" dirty="0"/>
              <a:t>, HapCUT2, and </a:t>
            </a:r>
            <a:r>
              <a:rPr lang="en-US" sz="2000" b="1" dirty="0" err="1"/>
              <a:t>mixSIH</a:t>
            </a:r>
            <a:r>
              <a:rPr lang="en-US" sz="2000" b="1" dirty="0"/>
              <a:t> </a:t>
            </a:r>
          </a:p>
          <a:p>
            <a:pPr marL="0" indent="0" algn="ctr">
              <a:buNone/>
            </a:pPr>
            <a:endParaRPr lang="en-US" sz="2000" b="1" dirty="0"/>
          </a:p>
          <a:p>
            <a:pPr marL="0" indent="0">
              <a:buNone/>
            </a:pPr>
            <a:r>
              <a:rPr lang="en-US" sz="2000" dirty="0"/>
              <a:t>1. Which blocks have all 3 agree, 2 agree, and 0 agree </a:t>
            </a:r>
          </a:p>
          <a:p>
            <a:pPr marL="0" indent="0">
              <a:buNone/>
            </a:pPr>
            <a:r>
              <a:rPr lang="en-US" sz="2000" dirty="0"/>
              <a:t>Note: I can output the agreement of software packages being either </a:t>
            </a:r>
          </a:p>
          <a:p>
            <a:pPr marL="0" indent="0">
              <a:buNone/>
            </a:pPr>
            <a:r>
              <a:rPr lang="en-US" sz="2000" dirty="0"/>
              <a:t>	A. 3 way</a:t>
            </a:r>
          </a:p>
          <a:p>
            <a:pPr marL="0" indent="0">
              <a:buNone/>
            </a:pPr>
            <a:r>
              <a:rPr lang="en-US" sz="2000" dirty="0"/>
              <a:t>	B. Disagreement exists</a:t>
            </a:r>
          </a:p>
          <a:p>
            <a:pPr marL="0" indent="0">
              <a:buNone/>
            </a:pPr>
            <a:endParaRPr lang="en-US" sz="2000" dirty="0"/>
          </a:p>
          <a:p>
            <a:pPr marL="0" indent="0">
              <a:buNone/>
            </a:pPr>
            <a:r>
              <a:rPr lang="en-US" sz="2000" dirty="0"/>
              <a:t>2. Select one input’s block ID to output the 12 columns of the input file </a:t>
            </a:r>
          </a:p>
          <a:p>
            <a:pPr marL="0" indent="0">
              <a:buNone/>
            </a:pPr>
            <a:r>
              <a:rPr lang="en-US" sz="2000" dirty="0"/>
              <a:t>+ # of HA agreement 3, 2, or 0</a:t>
            </a:r>
          </a:p>
          <a:p>
            <a:pPr marL="0" indent="0">
              <a:buNone/>
            </a:pPr>
            <a:r>
              <a:rPr lang="en-US" sz="2000" dirty="0"/>
              <a:t>+ two haplotypes preferred 000, 111, with the reference allele "0" on the left</a:t>
            </a:r>
          </a:p>
        </p:txBody>
      </p:sp>
    </p:spTree>
    <p:extLst>
      <p:ext uri="{BB962C8B-B14F-4D97-AF65-F5344CB8AC3E}">
        <p14:creationId xmlns:p14="http://schemas.microsoft.com/office/powerpoint/2010/main" val="15735997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FF2A0-0EB5-4EFF-85F0-AB0AF16FE8FA}"/>
              </a:ext>
            </a:extLst>
          </p:cNvPr>
          <p:cNvSpPr>
            <a:spLocks noGrp="1"/>
          </p:cNvSpPr>
          <p:nvPr>
            <p:ph type="title"/>
          </p:nvPr>
        </p:nvSpPr>
        <p:spPr>
          <a:xfrm>
            <a:off x="628650" y="2766218"/>
            <a:ext cx="7886700" cy="1325563"/>
          </a:xfrm>
        </p:spPr>
        <p:txBody>
          <a:bodyPr>
            <a:normAutofit/>
          </a:bodyPr>
          <a:lstStyle/>
          <a:p>
            <a:r>
              <a:rPr lang="en-US" sz="4800" b="1" dirty="0">
                <a:solidFill>
                  <a:schemeClr val="bg1"/>
                </a:solidFill>
              </a:rPr>
              <a:t>November 7, 2019 Meeting</a:t>
            </a:r>
            <a:endParaRPr lang="en-US" sz="4800" dirty="0">
              <a:solidFill>
                <a:schemeClr val="bg1"/>
              </a:solidFill>
            </a:endParaRPr>
          </a:p>
        </p:txBody>
      </p:sp>
    </p:spTree>
    <p:extLst>
      <p:ext uri="{BB962C8B-B14F-4D97-AF65-F5344CB8AC3E}">
        <p14:creationId xmlns:p14="http://schemas.microsoft.com/office/powerpoint/2010/main" val="20128461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3183-DBB9-654C-9444-E7A29524203E}"/>
              </a:ext>
            </a:extLst>
          </p:cNvPr>
          <p:cNvSpPr>
            <a:spLocks noGrp="1"/>
          </p:cNvSpPr>
          <p:nvPr>
            <p:ph type="title"/>
          </p:nvPr>
        </p:nvSpPr>
        <p:spPr>
          <a:xfrm>
            <a:off x="443120" y="73579"/>
            <a:ext cx="7886700" cy="701673"/>
          </a:xfrm>
        </p:spPr>
        <p:txBody>
          <a:bodyPr>
            <a:normAutofit/>
          </a:bodyPr>
          <a:lstStyle/>
          <a:p>
            <a:r>
              <a:rPr lang="en-US" sz="4000" b="1" dirty="0">
                <a:solidFill>
                  <a:srgbClr val="1F0DFF"/>
                </a:solidFill>
              </a:rPr>
              <a:t>November 7, 2019 Meeting To-Do </a:t>
            </a:r>
          </a:p>
        </p:txBody>
      </p:sp>
      <p:sp>
        <p:nvSpPr>
          <p:cNvPr id="3" name="Content Placeholder 2">
            <a:extLst>
              <a:ext uri="{FF2B5EF4-FFF2-40B4-BE49-F238E27FC236}">
                <a16:creationId xmlns:a16="http://schemas.microsoft.com/office/drawing/2014/main" id="{2CFC9589-2C3A-2648-A6EB-2A54E0810DC0}"/>
              </a:ext>
            </a:extLst>
          </p:cNvPr>
          <p:cNvSpPr>
            <a:spLocks noGrp="1"/>
          </p:cNvSpPr>
          <p:nvPr>
            <p:ph idx="1"/>
          </p:nvPr>
        </p:nvSpPr>
        <p:spPr>
          <a:xfrm>
            <a:off x="267629" y="884719"/>
            <a:ext cx="8588272" cy="5768842"/>
          </a:xfrm>
        </p:spPr>
        <p:txBody>
          <a:bodyPr>
            <a:normAutofit/>
          </a:bodyPr>
          <a:lstStyle/>
          <a:p>
            <a:pPr marL="0" indent="0">
              <a:buNone/>
            </a:pPr>
            <a:r>
              <a:rPr lang="en-US" sz="2000" dirty="0"/>
              <a:t>1. Create a Perl code to compare the 3 SIHA algorithms: </a:t>
            </a:r>
            <a:r>
              <a:rPr lang="en-US" sz="2000" dirty="0" err="1"/>
              <a:t>Peath</a:t>
            </a:r>
            <a:r>
              <a:rPr lang="en-US" sz="2000" dirty="0"/>
              <a:t>, HapCUT2, and </a:t>
            </a:r>
            <a:r>
              <a:rPr lang="en-US" sz="2000" dirty="0" err="1"/>
              <a:t>mixSIH</a:t>
            </a:r>
            <a:endParaRPr lang="en-US" sz="2000" dirty="0"/>
          </a:p>
          <a:p>
            <a:pPr marL="0" indent="0">
              <a:buNone/>
            </a:pPr>
            <a:r>
              <a:rPr lang="en-US" sz="2000" dirty="0"/>
              <a:t>	</a:t>
            </a:r>
            <a:r>
              <a:rPr lang="en-US" sz="2000" dirty="0">
                <a:solidFill>
                  <a:srgbClr val="00B050"/>
                </a:solidFill>
              </a:rPr>
              <a:t>Complete</a:t>
            </a:r>
            <a:r>
              <a:rPr lang="en-US" sz="2000" dirty="0"/>
              <a:t>, see getAgreement12Col </a:t>
            </a:r>
            <a:r>
              <a:rPr lang="en-US" sz="2000" dirty="0" err="1"/>
              <a:t>Peath</a:t>
            </a:r>
            <a:r>
              <a:rPr lang="en-US" sz="2000" dirty="0"/>
              <a:t> HapCut2 </a:t>
            </a:r>
            <a:r>
              <a:rPr lang="en-US" sz="2000" dirty="0" err="1"/>
              <a:t>MixSIH</a:t>
            </a:r>
            <a:r>
              <a:rPr lang="en-US" sz="2000" dirty="0"/>
              <a:t> 2019.11.7</a:t>
            </a:r>
          </a:p>
          <a:p>
            <a:pPr marL="0" indent="0">
              <a:buNone/>
            </a:pPr>
            <a:endParaRPr lang="en-US" sz="2000" dirty="0"/>
          </a:p>
          <a:p>
            <a:pPr marL="0" indent="0">
              <a:buNone/>
            </a:pPr>
            <a:r>
              <a:rPr lang="en-US" sz="2000" dirty="0"/>
              <a:t>2. Check these papers for MIHA software packages:</a:t>
            </a:r>
          </a:p>
          <a:p>
            <a:pPr marL="0" indent="0">
              <a:buNone/>
            </a:pPr>
            <a:r>
              <a:rPr lang="en-US" sz="2000" dirty="0"/>
              <a:t>	HAPI-UR, 2012</a:t>
            </a:r>
          </a:p>
          <a:p>
            <a:pPr marL="0" indent="0">
              <a:buNone/>
            </a:pPr>
            <a:r>
              <a:rPr lang="en-US" sz="2000" dirty="0"/>
              <a:t>	</a:t>
            </a:r>
            <a:r>
              <a:rPr lang="en-US" sz="2000" dirty="0" err="1"/>
              <a:t>MaCH</a:t>
            </a:r>
            <a:r>
              <a:rPr lang="en-US" sz="2000" dirty="0"/>
              <a:t>, 2010</a:t>
            </a:r>
          </a:p>
          <a:p>
            <a:pPr marL="0" indent="0">
              <a:buNone/>
            </a:pPr>
            <a:r>
              <a:rPr lang="en-US" sz="2000" dirty="0"/>
              <a:t>	BEAGLE, 2007</a:t>
            </a:r>
          </a:p>
          <a:p>
            <a:pPr marL="0" indent="0">
              <a:buNone/>
            </a:pPr>
            <a:r>
              <a:rPr lang="en-US" sz="2000" dirty="0">
                <a:solidFill>
                  <a:srgbClr val="00B050"/>
                </a:solidFill>
              </a:rPr>
              <a:t>	In Progress</a:t>
            </a:r>
            <a:endParaRPr lang="en-US" sz="2000" dirty="0"/>
          </a:p>
          <a:p>
            <a:pPr marL="0" indent="0">
              <a:buNone/>
            </a:pPr>
            <a:r>
              <a:rPr lang="en-US" sz="2000" dirty="0"/>
              <a:t>	</a:t>
            </a:r>
          </a:p>
        </p:txBody>
      </p:sp>
    </p:spTree>
    <p:extLst>
      <p:ext uri="{BB962C8B-B14F-4D97-AF65-F5344CB8AC3E}">
        <p14:creationId xmlns:p14="http://schemas.microsoft.com/office/powerpoint/2010/main" val="1331178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BB7BC-F334-274E-BC76-5D9B27AE01DB}"/>
              </a:ext>
            </a:extLst>
          </p:cNvPr>
          <p:cNvSpPr>
            <a:spLocks noGrp="1"/>
          </p:cNvSpPr>
          <p:nvPr>
            <p:ph type="title"/>
          </p:nvPr>
        </p:nvSpPr>
        <p:spPr>
          <a:xfrm>
            <a:off x="219770" y="134667"/>
            <a:ext cx="8574823" cy="497235"/>
          </a:xfrm>
        </p:spPr>
        <p:txBody>
          <a:bodyPr>
            <a:normAutofit fontScale="90000"/>
          </a:bodyPr>
          <a:lstStyle/>
          <a:p>
            <a:r>
              <a:rPr lang="en-US" b="1" dirty="0">
                <a:solidFill>
                  <a:srgbClr val="1F0DFF"/>
                </a:solidFill>
              </a:rPr>
              <a:t>July 21, 2019 Meeting To-Do </a:t>
            </a:r>
          </a:p>
        </p:txBody>
      </p:sp>
      <p:sp>
        <p:nvSpPr>
          <p:cNvPr id="3" name="Content Placeholder 2">
            <a:extLst>
              <a:ext uri="{FF2B5EF4-FFF2-40B4-BE49-F238E27FC236}">
                <a16:creationId xmlns:a16="http://schemas.microsoft.com/office/drawing/2014/main" id="{D80FEC17-7DC9-3C4D-B919-199E063F0A5A}"/>
              </a:ext>
            </a:extLst>
          </p:cNvPr>
          <p:cNvSpPr>
            <a:spLocks noGrp="1"/>
          </p:cNvSpPr>
          <p:nvPr>
            <p:ph idx="1"/>
          </p:nvPr>
        </p:nvSpPr>
        <p:spPr>
          <a:xfrm>
            <a:off x="156116" y="877229"/>
            <a:ext cx="8987883" cy="5189034"/>
          </a:xfrm>
        </p:spPr>
        <p:txBody>
          <a:bodyPr>
            <a:normAutofit/>
          </a:bodyPr>
          <a:lstStyle/>
          <a:p>
            <a:pPr marL="0" indent="0">
              <a:buNone/>
            </a:pPr>
            <a:r>
              <a:rPr lang="en-US" sz="2000" dirty="0">
                <a:cs typeface="Times New Roman" panose="02020603050405020304" pitchFamily="18" charset="0"/>
              </a:rPr>
              <a:t>1. Find SNPs using pair-end data of 826, 827, 832. Then run DBM (chr10). </a:t>
            </a:r>
          </a:p>
          <a:p>
            <a:pPr marL="0" indent="0">
              <a:buNone/>
            </a:pPr>
            <a:r>
              <a:rPr lang="en-US" sz="2000" dirty="0">
                <a:cs typeface="Times New Roman" panose="02020603050405020304" pitchFamily="18" charset="0"/>
              </a:rPr>
              <a:t>	</a:t>
            </a:r>
            <a:r>
              <a:rPr lang="en-US" sz="2000" dirty="0">
                <a:solidFill>
                  <a:srgbClr val="00B050"/>
                </a:solidFill>
                <a:cs typeface="Times New Roman" panose="02020603050405020304" pitchFamily="18" charset="0"/>
              </a:rPr>
              <a:t>Complete</a:t>
            </a:r>
            <a:r>
              <a:rPr lang="en-US" sz="2000" dirty="0">
                <a:cs typeface="Times New Roman" panose="02020603050405020304" pitchFamily="18" charset="0"/>
              </a:rPr>
              <a:t>, see July21.2019.PairEndDBM.txt</a:t>
            </a:r>
          </a:p>
          <a:p>
            <a:pPr marL="0" indent="0">
              <a:buNone/>
            </a:pPr>
            <a:r>
              <a:rPr lang="en-US" sz="2000" dirty="0">
                <a:cs typeface="Times New Roman" panose="02020603050405020304" pitchFamily="18" charset="0"/>
              </a:rPr>
              <a:t>2. (1) Run HapSeq2 on sample data </a:t>
            </a:r>
          </a:p>
          <a:p>
            <a:pPr marL="0" indent="0">
              <a:buNone/>
            </a:pPr>
            <a:r>
              <a:rPr lang="en-US" sz="2000" dirty="0">
                <a:cs typeface="Times New Roman" panose="02020603050405020304" pitchFamily="18" charset="0"/>
              </a:rPr>
              <a:t>    (2) Prepare HapSeq2 input and then run HapSeq2 using real data 826, 827, 832</a:t>
            </a:r>
          </a:p>
          <a:p>
            <a:pPr marL="0" indent="0">
              <a:buNone/>
            </a:pPr>
            <a:r>
              <a:rPr lang="en-US" sz="2000" dirty="0">
                <a:cs typeface="Times New Roman" panose="02020603050405020304" pitchFamily="18" charset="0"/>
              </a:rPr>
              <a:t>	</a:t>
            </a:r>
            <a:r>
              <a:rPr lang="en-US" sz="2000" dirty="0">
                <a:solidFill>
                  <a:srgbClr val="00B050"/>
                </a:solidFill>
                <a:cs typeface="Times New Roman" panose="02020603050405020304" pitchFamily="18" charset="0"/>
              </a:rPr>
              <a:t>In progress</a:t>
            </a:r>
            <a:r>
              <a:rPr lang="en-US" sz="2000" dirty="0">
                <a:cs typeface="Times New Roman" panose="02020603050405020304" pitchFamily="18" charset="0"/>
              </a:rPr>
              <a:t>, see July21.2019.HapSeq2BamParser.txt</a:t>
            </a:r>
          </a:p>
          <a:p>
            <a:pPr marL="0" indent="0">
              <a:buNone/>
            </a:pPr>
            <a:r>
              <a:rPr lang="en-US" sz="2000" dirty="0">
                <a:solidFill>
                  <a:srgbClr val="00B050"/>
                </a:solidFill>
                <a:cs typeface="Times New Roman" panose="02020603050405020304" pitchFamily="18" charset="0"/>
              </a:rPr>
              <a:t>	</a:t>
            </a:r>
            <a:endParaRPr lang="en-US" sz="2000" dirty="0">
              <a:cs typeface="Times New Roman" panose="02020603050405020304" pitchFamily="18" charset="0"/>
            </a:endParaRPr>
          </a:p>
          <a:p>
            <a:pPr marL="0" indent="0">
              <a:buNone/>
            </a:pPr>
            <a:endParaRPr lang="en-US" sz="2000" dirty="0">
              <a:cs typeface="Times New Roman" panose="02020603050405020304" pitchFamily="18" charset="0"/>
            </a:endParaRPr>
          </a:p>
        </p:txBody>
      </p:sp>
    </p:spTree>
    <p:extLst>
      <p:ext uri="{BB962C8B-B14F-4D97-AF65-F5344CB8AC3E}">
        <p14:creationId xmlns:p14="http://schemas.microsoft.com/office/powerpoint/2010/main" val="1405297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3183-DBB9-654C-9444-E7A29524203E}"/>
              </a:ext>
            </a:extLst>
          </p:cNvPr>
          <p:cNvSpPr>
            <a:spLocks noGrp="1"/>
          </p:cNvSpPr>
          <p:nvPr>
            <p:ph type="title"/>
          </p:nvPr>
        </p:nvSpPr>
        <p:spPr>
          <a:xfrm>
            <a:off x="443120" y="73579"/>
            <a:ext cx="7886700" cy="701673"/>
          </a:xfrm>
        </p:spPr>
        <p:txBody>
          <a:bodyPr>
            <a:normAutofit/>
          </a:bodyPr>
          <a:lstStyle/>
          <a:p>
            <a:r>
              <a:rPr lang="en-US" sz="4000" b="1" dirty="0">
                <a:solidFill>
                  <a:srgbClr val="1F0DFF"/>
                </a:solidFill>
              </a:rPr>
              <a:t>July 28, 2019 Meeting To-Do </a:t>
            </a:r>
          </a:p>
        </p:txBody>
      </p:sp>
      <p:sp>
        <p:nvSpPr>
          <p:cNvPr id="3" name="Content Placeholder 2">
            <a:extLst>
              <a:ext uri="{FF2B5EF4-FFF2-40B4-BE49-F238E27FC236}">
                <a16:creationId xmlns:a16="http://schemas.microsoft.com/office/drawing/2014/main" id="{2CFC9589-2C3A-2648-A6EB-2A54E0810DC0}"/>
              </a:ext>
            </a:extLst>
          </p:cNvPr>
          <p:cNvSpPr>
            <a:spLocks noGrp="1"/>
          </p:cNvSpPr>
          <p:nvPr>
            <p:ph idx="1"/>
          </p:nvPr>
        </p:nvSpPr>
        <p:spPr>
          <a:xfrm>
            <a:off x="443120" y="884720"/>
            <a:ext cx="7886700" cy="4351338"/>
          </a:xfrm>
        </p:spPr>
        <p:txBody>
          <a:bodyPr>
            <a:normAutofit/>
          </a:bodyPr>
          <a:lstStyle/>
          <a:p>
            <a:pPr marL="514350" indent="-514350">
              <a:buAutoNum type="arabicPeriod"/>
            </a:pPr>
            <a:r>
              <a:rPr lang="en-US" sz="2000" dirty="0"/>
              <a:t>Summarize all the work we have done so far </a:t>
            </a:r>
          </a:p>
          <a:p>
            <a:pPr marL="0" indent="0">
              <a:buNone/>
            </a:pPr>
            <a:r>
              <a:rPr lang="en-US" sz="2000" dirty="0"/>
              <a:t>	</a:t>
            </a:r>
            <a:r>
              <a:rPr lang="en-US" sz="2000" dirty="0">
                <a:solidFill>
                  <a:srgbClr val="00B050"/>
                </a:solidFill>
                <a:cs typeface="Times New Roman" panose="02020603050405020304" pitchFamily="18" charset="0"/>
              </a:rPr>
              <a:t>Complete</a:t>
            </a:r>
            <a:r>
              <a:rPr lang="en-US" sz="2000" dirty="0">
                <a:cs typeface="Times New Roman" panose="02020603050405020304" pitchFamily="18" charset="0"/>
              </a:rPr>
              <a:t>, see slide #6</a:t>
            </a:r>
            <a:endParaRPr lang="en-US" sz="2000" dirty="0"/>
          </a:p>
          <a:p>
            <a:pPr marL="0" indent="0">
              <a:buNone/>
            </a:pPr>
            <a:r>
              <a:rPr lang="en-US" sz="2000" dirty="0"/>
              <a:t>2. Prepare input on 5 PE individuals, ≥2X coverage, ≥3X samples on each position, and run DBM</a:t>
            </a:r>
          </a:p>
          <a:p>
            <a:pPr marL="0" indent="0">
              <a:buNone/>
            </a:pPr>
            <a:r>
              <a:rPr lang="en-US" sz="2000" dirty="0"/>
              <a:t>	</a:t>
            </a:r>
            <a:r>
              <a:rPr lang="en-US" sz="2000" dirty="0">
                <a:solidFill>
                  <a:srgbClr val="00B050"/>
                </a:solidFill>
                <a:cs typeface="Times New Roman" panose="02020603050405020304" pitchFamily="18" charset="0"/>
              </a:rPr>
              <a:t>Complete</a:t>
            </a:r>
            <a:r>
              <a:rPr lang="en-US" sz="2000" dirty="0">
                <a:cs typeface="Times New Roman" panose="02020603050405020304" pitchFamily="18" charset="0"/>
              </a:rPr>
              <a:t>, see July28.2019.PairEndDBM</a:t>
            </a:r>
            <a:endParaRPr lang="en-US" sz="2000" dirty="0"/>
          </a:p>
          <a:p>
            <a:pPr marL="0" indent="0">
              <a:buNone/>
            </a:pPr>
            <a:r>
              <a:rPr lang="en-US" sz="2000" dirty="0"/>
              <a:t>3. (1) Run HapSeq2 on sample data </a:t>
            </a:r>
          </a:p>
          <a:p>
            <a:pPr marL="0" indent="0">
              <a:buNone/>
            </a:pPr>
            <a:r>
              <a:rPr lang="en-US" sz="2000" dirty="0"/>
              <a:t>    (2) Prepare input using the 5 PE data, and run HapSeq2</a:t>
            </a:r>
          </a:p>
          <a:p>
            <a:pPr marL="0" indent="0">
              <a:buNone/>
            </a:pPr>
            <a:r>
              <a:rPr lang="en-US" sz="2000" dirty="0"/>
              <a:t>	</a:t>
            </a:r>
            <a:r>
              <a:rPr lang="en-US" sz="2000" dirty="0">
                <a:solidFill>
                  <a:srgbClr val="00B050"/>
                </a:solidFill>
                <a:cs typeface="Times New Roman" panose="02020603050405020304" pitchFamily="18" charset="0"/>
              </a:rPr>
              <a:t>In progress</a:t>
            </a:r>
            <a:r>
              <a:rPr lang="en-US" sz="2000" dirty="0">
                <a:cs typeface="Times New Roman" panose="02020603050405020304" pitchFamily="18" charset="0"/>
              </a:rPr>
              <a:t>, see July28.2019.HapSeq2</a:t>
            </a:r>
          </a:p>
          <a:p>
            <a:pPr marL="0" indent="0">
              <a:buNone/>
            </a:pPr>
            <a:r>
              <a:rPr lang="en-US" sz="2000" dirty="0">
                <a:cs typeface="Times New Roman" panose="02020603050405020304" pitchFamily="18" charset="0"/>
              </a:rPr>
              <a:t>	</a:t>
            </a:r>
            <a:endParaRPr lang="en-US" sz="2000" dirty="0"/>
          </a:p>
          <a:p>
            <a:pPr marL="0" indent="0">
              <a:buNone/>
            </a:pPr>
            <a:endParaRPr lang="en-US" sz="2000" dirty="0"/>
          </a:p>
        </p:txBody>
      </p:sp>
      <p:pic>
        <p:nvPicPr>
          <p:cNvPr id="4" name="Picture 3">
            <a:extLst>
              <a:ext uri="{FF2B5EF4-FFF2-40B4-BE49-F238E27FC236}">
                <a16:creationId xmlns:a16="http://schemas.microsoft.com/office/drawing/2014/main" id="{6FA6A9EB-0154-2248-97A9-705091B90E5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606713" y="2001395"/>
            <a:ext cx="2435257" cy="2439009"/>
          </a:xfrm>
          <a:prstGeom prst="rect">
            <a:avLst/>
          </a:prstGeom>
        </p:spPr>
      </p:pic>
    </p:spTree>
    <p:extLst>
      <p:ext uri="{BB962C8B-B14F-4D97-AF65-F5344CB8AC3E}">
        <p14:creationId xmlns:p14="http://schemas.microsoft.com/office/powerpoint/2010/main" val="988446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3183-DBB9-654C-9444-E7A29524203E}"/>
              </a:ext>
            </a:extLst>
          </p:cNvPr>
          <p:cNvSpPr>
            <a:spLocks noGrp="1"/>
          </p:cNvSpPr>
          <p:nvPr>
            <p:ph type="title"/>
          </p:nvPr>
        </p:nvSpPr>
        <p:spPr>
          <a:xfrm>
            <a:off x="443120" y="73579"/>
            <a:ext cx="7886700" cy="701673"/>
          </a:xfrm>
        </p:spPr>
        <p:txBody>
          <a:bodyPr>
            <a:normAutofit/>
          </a:bodyPr>
          <a:lstStyle/>
          <a:p>
            <a:r>
              <a:rPr lang="en-US" sz="4000" b="1" dirty="0">
                <a:solidFill>
                  <a:srgbClr val="1F0DFF"/>
                </a:solidFill>
              </a:rPr>
              <a:t>August 13, 2019 Meeting To-Do </a:t>
            </a:r>
          </a:p>
        </p:txBody>
      </p:sp>
      <p:sp>
        <p:nvSpPr>
          <p:cNvPr id="3" name="Content Placeholder 2">
            <a:extLst>
              <a:ext uri="{FF2B5EF4-FFF2-40B4-BE49-F238E27FC236}">
                <a16:creationId xmlns:a16="http://schemas.microsoft.com/office/drawing/2014/main" id="{2CFC9589-2C3A-2648-A6EB-2A54E0810DC0}"/>
              </a:ext>
            </a:extLst>
          </p:cNvPr>
          <p:cNvSpPr>
            <a:spLocks noGrp="1"/>
          </p:cNvSpPr>
          <p:nvPr>
            <p:ph idx="1"/>
          </p:nvPr>
        </p:nvSpPr>
        <p:spPr>
          <a:xfrm>
            <a:off x="267629" y="884719"/>
            <a:ext cx="8326243" cy="5768842"/>
          </a:xfrm>
        </p:spPr>
        <p:txBody>
          <a:bodyPr>
            <a:normAutofit/>
          </a:bodyPr>
          <a:lstStyle/>
          <a:p>
            <a:pPr marL="0" indent="0">
              <a:buNone/>
            </a:pPr>
            <a:r>
              <a:rPr lang="en-US" sz="2000" dirty="0"/>
              <a:t>1. (1) Correct the DBM 5 pick 3 task in Unix (2) Create a Perl script to prepare the same input then make sure they give the same results. </a:t>
            </a:r>
          </a:p>
          <a:p>
            <a:pPr marL="0" indent="0">
              <a:buNone/>
            </a:pPr>
            <a:r>
              <a:rPr lang="en-US" sz="2000" dirty="0"/>
              <a:t>	</a:t>
            </a:r>
            <a:r>
              <a:rPr lang="en-US" sz="2000" dirty="0">
                <a:solidFill>
                  <a:srgbClr val="00B050"/>
                </a:solidFill>
                <a:cs typeface="Times New Roman" panose="02020603050405020304" pitchFamily="18" charset="0"/>
              </a:rPr>
              <a:t>Complete</a:t>
            </a:r>
            <a:r>
              <a:rPr lang="en-US" sz="2000" dirty="0">
                <a:cs typeface="Times New Roman" panose="02020603050405020304" pitchFamily="18" charset="0"/>
              </a:rPr>
              <a:t>, see August13.2019.PairEndDBM</a:t>
            </a:r>
          </a:p>
          <a:p>
            <a:pPr marL="0" indent="0">
              <a:buNone/>
            </a:pPr>
            <a:r>
              <a:rPr lang="en-US" sz="2000" dirty="0">
                <a:cs typeface="Times New Roman" panose="02020603050405020304" pitchFamily="18" charset="0"/>
              </a:rPr>
              <a:t>	</a:t>
            </a:r>
            <a:r>
              <a:rPr lang="en-US" sz="2000" dirty="0">
                <a:solidFill>
                  <a:srgbClr val="00B050"/>
                </a:solidFill>
                <a:cs typeface="Times New Roman" panose="02020603050405020304" pitchFamily="18" charset="0"/>
              </a:rPr>
              <a:t>Complete</a:t>
            </a:r>
            <a:r>
              <a:rPr lang="en-US" sz="2000" dirty="0">
                <a:cs typeface="Times New Roman" panose="02020603050405020304" pitchFamily="18" charset="0"/>
              </a:rPr>
              <a:t>, see /home/s_m774/software/DBM/getStarfish.pl</a:t>
            </a:r>
          </a:p>
          <a:p>
            <a:pPr marL="0" indent="0">
              <a:buNone/>
            </a:pPr>
            <a:r>
              <a:rPr lang="en-US" sz="2000" dirty="0"/>
              <a:t>2. (1) Prepare DBM input showing “ACGT” alleles </a:t>
            </a:r>
          </a:p>
          <a:p>
            <a:pPr marL="0" indent="0">
              <a:buNone/>
            </a:pPr>
            <a:r>
              <a:rPr lang="en-US" sz="2000" dirty="0"/>
              <a:t>	</a:t>
            </a:r>
            <a:r>
              <a:rPr lang="en-US" sz="2000" dirty="0">
                <a:solidFill>
                  <a:srgbClr val="00B050"/>
                </a:solidFill>
                <a:cs typeface="Times New Roman" panose="02020603050405020304" pitchFamily="18" charset="0"/>
              </a:rPr>
              <a:t> Complete</a:t>
            </a:r>
            <a:r>
              <a:rPr lang="en-US" sz="2000" dirty="0">
                <a:cs typeface="Times New Roman" panose="02020603050405020304" pitchFamily="18" charset="0"/>
              </a:rPr>
              <a:t>, see August13.2019.AllelesDBM</a:t>
            </a:r>
          </a:p>
          <a:p>
            <a:pPr marL="0" indent="0">
              <a:buNone/>
            </a:pPr>
            <a:r>
              <a:rPr lang="en-US" sz="2000" dirty="0"/>
              <a:t>3. Run Hapseq2 on sample data using 4 inputs (jump.txt and read.txt)</a:t>
            </a:r>
          </a:p>
          <a:p>
            <a:pPr marL="0" indent="0">
              <a:buNone/>
            </a:pPr>
            <a:r>
              <a:rPr lang="en-US" sz="2000" dirty="0"/>
              <a:t>	</a:t>
            </a:r>
            <a:r>
              <a:rPr lang="en-US" sz="2000" dirty="0">
                <a:solidFill>
                  <a:srgbClr val="00B050"/>
                </a:solidFill>
                <a:cs typeface="Times New Roman" panose="02020603050405020304" pitchFamily="18" charset="0"/>
              </a:rPr>
              <a:t> Complete</a:t>
            </a:r>
            <a:r>
              <a:rPr lang="en-US" sz="2000" dirty="0">
                <a:cs typeface="Times New Roman" panose="02020603050405020304" pitchFamily="18" charset="0"/>
              </a:rPr>
              <a:t>, see August13.2019.HapSeq2</a:t>
            </a:r>
            <a:endParaRPr lang="en-US" sz="2000" dirty="0"/>
          </a:p>
          <a:p>
            <a:pPr marL="0" indent="0">
              <a:buNone/>
            </a:pPr>
            <a:r>
              <a:rPr lang="en-US" sz="2000" dirty="0"/>
              <a:t>4. (1) Prepare Hapseq2 input using 3 samples (2) Run Hapseq2 using real data. First use 2 input files. Next use 4 input files. </a:t>
            </a:r>
          </a:p>
          <a:p>
            <a:pPr marL="0" indent="0">
              <a:buNone/>
            </a:pPr>
            <a:r>
              <a:rPr lang="en-US" sz="2000" dirty="0"/>
              <a:t>	</a:t>
            </a:r>
            <a:r>
              <a:rPr lang="en-US" sz="2000" dirty="0">
                <a:solidFill>
                  <a:srgbClr val="00B050"/>
                </a:solidFill>
                <a:cs typeface="Times New Roman" panose="02020603050405020304" pitchFamily="18" charset="0"/>
              </a:rPr>
              <a:t> In Progress</a:t>
            </a:r>
            <a:endParaRPr lang="en-US" sz="2000" dirty="0">
              <a:cs typeface="Times New Roman" panose="02020603050405020304" pitchFamily="18" charset="0"/>
            </a:endParaRPr>
          </a:p>
          <a:p>
            <a:pPr marL="0" indent="0">
              <a:buNone/>
            </a:pPr>
            <a:r>
              <a:rPr lang="en-US" sz="2000" dirty="0">
                <a:cs typeface="Times New Roman" panose="02020603050405020304" pitchFamily="18" charset="0"/>
              </a:rPr>
              <a:t>	</a:t>
            </a:r>
            <a:endParaRPr lang="en-US" sz="2000" dirty="0"/>
          </a:p>
        </p:txBody>
      </p:sp>
    </p:spTree>
    <p:extLst>
      <p:ext uri="{BB962C8B-B14F-4D97-AF65-F5344CB8AC3E}">
        <p14:creationId xmlns:p14="http://schemas.microsoft.com/office/powerpoint/2010/main" val="795430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3183-DBB9-654C-9444-E7A29524203E}"/>
              </a:ext>
            </a:extLst>
          </p:cNvPr>
          <p:cNvSpPr>
            <a:spLocks noGrp="1"/>
          </p:cNvSpPr>
          <p:nvPr>
            <p:ph type="title"/>
          </p:nvPr>
        </p:nvSpPr>
        <p:spPr>
          <a:xfrm>
            <a:off x="443120" y="73579"/>
            <a:ext cx="7886700" cy="701673"/>
          </a:xfrm>
        </p:spPr>
        <p:txBody>
          <a:bodyPr>
            <a:normAutofit/>
          </a:bodyPr>
          <a:lstStyle/>
          <a:p>
            <a:r>
              <a:rPr lang="en-US" sz="4000" b="1" dirty="0">
                <a:solidFill>
                  <a:srgbClr val="1F0DFF"/>
                </a:solidFill>
              </a:rPr>
              <a:t>August 13, 2019 Meeting To-Do </a:t>
            </a:r>
          </a:p>
        </p:txBody>
      </p:sp>
      <p:sp>
        <p:nvSpPr>
          <p:cNvPr id="3" name="Content Placeholder 2">
            <a:extLst>
              <a:ext uri="{FF2B5EF4-FFF2-40B4-BE49-F238E27FC236}">
                <a16:creationId xmlns:a16="http://schemas.microsoft.com/office/drawing/2014/main" id="{2CFC9589-2C3A-2648-A6EB-2A54E0810DC0}"/>
              </a:ext>
            </a:extLst>
          </p:cNvPr>
          <p:cNvSpPr>
            <a:spLocks noGrp="1"/>
          </p:cNvSpPr>
          <p:nvPr>
            <p:ph idx="1"/>
          </p:nvPr>
        </p:nvSpPr>
        <p:spPr>
          <a:xfrm>
            <a:off x="267629" y="884719"/>
            <a:ext cx="8326243" cy="5768842"/>
          </a:xfrm>
        </p:spPr>
        <p:txBody>
          <a:bodyPr>
            <a:normAutofit fontScale="70000" lnSpcReduction="20000"/>
          </a:bodyPr>
          <a:lstStyle/>
          <a:p>
            <a:pPr marL="0" indent="0">
              <a:buNone/>
            </a:pPr>
            <a:r>
              <a:rPr lang="en-US" sz="2000" dirty="0"/>
              <a:t>1. (1) Correct the DBM 5 pick 3 task in Unix (2) Create a Perl script to prepare the same input then make sure they give the same results. </a:t>
            </a:r>
          </a:p>
          <a:p>
            <a:pPr marL="0" indent="0">
              <a:buNone/>
            </a:pPr>
            <a:r>
              <a:rPr lang="en-US" sz="2000" dirty="0"/>
              <a:t>	</a:t>
            </a:r>
            <a:r>
              <a:rPr lang="en-US" sz="2000" dirty="0">
                <a:solidFill>
                  <a:srgbClr val="00B050"/>
                </a:solidFill>
                <a:cs typeface="Times New Roman" panose="02020603050405020304" pitchFamily="18" charset="0"/>
              </a:rPr>
              <a:t>Complete</a:t>
            </a:r>
            <a:r>
              <a:rPr lang="en-US" sz="2000" dirty="0">
                <a:cs typeface="Times New Roman" panose="02020603050405020304" pitchFamily="18" charset="0"/>
              </a:rPr>
              <a:t>, see August13.2019.PairEndDBM</a:t>
            </a:r>
          </a:p>
          <a:p>
            <a:pPr marL="0" indent="0">
              <a:buNone/>
            </a:pPr>
            <a:r>
              <a:rPr lang="en-US" sz="2000" dirty="0">
                <a:cs typeface="Times New Roman" panose="02020603050405020304" pitchFamily="18" charset="0"/>
              </a:rPr>
              <a:t>	</a:t>
            </a:r>
            <a:r>
              <a:rPr lang="en-US" sz="2000" dirty="0">
                <a:solidFill>
                  <a:srgbClr val="00B050"/>
                </a:solidFill>
                <a:cs typeface="Times New Roman" panose="02020603050405020304" pitchFamily="18" charset="0"/>
              </a:rPr>
              <a:t>Complete</a:t>
            </a:r>
            <a:r>
              <a:rPr lang="en-US" sz="2000" dirty="0">
                <a:cs typeface="Times New Roman" panose="02020603050405020304" pitchFamily="18" charset="0"/>
              </a:rPr>
              <a:t>, see /home/s_m774/software/DBM/</a:t>
            </a:r>
            <a:r>
              <a:rPr lang="en-US" sz="2000" dirty="0" err="1">
                <a:cs typeface="Times New Roman" panose="02020603050405020304" pitchFamily="18" charset="0"/>
              </a:rPr>
              <a:t>getStarfish.pl</a:t>
            </a:r>
            <a:endParaRPr lang="en-US" sz="2000" dirty="0">
              <a:cs typeface="Times New Roman" panose="02020603050405020304" pitchFamily="18" charset="0"/>
            </a:endParaRPr>
          </a:p>
          <a:p>
            <a:pPr marL="0" indent="0">
              <a:buNone/>
            </a:pPr>
            <a:r>
              <a:rPr lang="en-US" sz="2000" dirty="0">
                <a:solidFill>
                  <a:srgbClr val="1F0DFF"/>
                </a:solidFill>
                <a:cs typeface="Times New Roman" panose="02020603050405020304" pitchFamily="18" charset="0"/>
              </a:rPr>
              <a:t>SS note on Aug 13, 2019: (1) set up the “</a:t>
            </a:r>
            <a:r>
              <a:rPr lang="en-US" sz="2000" dirty="0" err="1">
                <a:solidFill>
                  <a:srgbClr val="1F0DFF"/>
                </a:solidFill>
                <a:cs typeface="Times New Roman" panose="02020603050405020304" pitchFamily="18" charset="0"/>
              </a:rPr>
              <a:t>MinNumSample</a:t>
            </a:r>
            <a:r>
              <a:rPr lang="en-US" sz="2000" dirty="0">
                <a:solidFill>
                  <a:srgbClr val="1F0DFF"/>
                </a:solidFill>
                <a:cs typeface="Times New Roman" panose="02020603050405020304" pitchFamily="18" charset="0"/>
              </a:rPr>
              <a:t>” (not “depth”)  in the argument (so we may change later) </a:t>
            </a:r>
          </a:p>
          <a:p>
            <a:pPr marL="0" indent="0">
              <a:buNone/>
            </a:pPr>
            <a:endParaRPr lang="en-US" sz="2000" dirty="0">
              <a:solidFill>
                <a:srgbClr val="1F0DFF"/>
              </a:solidFill>
            </a:endParaRPr>
          </a:p>
          <a:p>
            <a:pPr marL="0" indent="0">
              <a:buNone/>
            </a:pPr>
            <a:r>
              <a:rPr lang="en-US" sz="2000" dirty="0"/>
              <a:t>2. Prepare DBM input showing “ACGT” alleles </a:t>
            </a:r>
          </a:p>
          <a:p>
            <a:pPr marL="0" indent="0">
              <a:buNone/>
            </a:pPr>
            <a:r>
              <a:rPr lang="en-US" sz="2000" dirty="0"/>
              <a:t>	</a:t>
            </a:r>
            <a:r>
              <a:rPr lang="en-US" sz="2000" dirty="0">
                <a:solidFill>
                  <a:srgbClr val="00B050"/>
                </a:solidFill>
                <a:cs typeface="Times New Roman" panose="02020603050405020304" pitchFamily="18" charset="0"/>
              </a:rPr>
              <a:t> Complete</a:t>
            </a:r>
            <a:r>
              <a:rPr lang="en-US" sz="2000" dirty="0">
                <a:cs typeface="Times New Roman" panose="02020603050405020304" pitchFamily="18" charset="0"/>
              </a:rPr>
              <a:t>, see August13.2019.AllelesDBM</a:t>
            </a:r>
          </a:p>
          <a:p>
            <a:pPr marL="0" indent="0">
              <a:buNone/>
            </a:pPr>
            <a:r>
              <a:rPr lang="en-US" sz="2000" dirty="0">
                <a:solidFill>
                  <a:srgbClr val="1F0DFF"/>
                </a:solidFill>
                <a:cs typeface="Times New Roman" panose="02020603050405020304" pitchFamily="18" charset="0"/>
              </a:rPr>
              <a:t>SS note on Aug 13, 2019: (1) </a:t>
            </a:r>
            <a:r>
              <a:rPr lang="en-US" sz="2000" b="1" dirty="0">
                <a:solidFill>
                  <a:srgbClr val="1F0DFF"/>
                </a:solidFill>
                <a:cs typeface="Times New Roman" panose="02020603050405020304" pitchFamily="18" charset="0"/>
              </a:rPr>
              <a:t>samples have common </a:t>
            </a:r>
            <a:r>
              <a:rPr lang="en-US" sz="2000" b="1" dirty="0" err="1">
                <a:solidFill>
                  <a:srgbClr val="1F0DFF"/>
                </a:solidFill>
                <a:cs typeface="Times New Roman" panose="02020603050405020304" pitchFamily="18" charset="0"/>
              </a:rPr>
              <a:t>chr.pos</a:t>
            </a:r>
            <a:r>
              <a:rPr lang="en-US" sz="2000" b="1" dirty="0">
                <a:solidFill>
                  <a:srgbClr val="1F0DFF"/>
                </a:solidFill>
                <a:cs typeface="Times New Roman" panose="02020603050405020304" pitchFamily="18" charset="0"/>
              </a:rPr>
              <a:t> </a:t>
            </a:r>
            <a:r>
              <a:rPr lang="en-US" sz="2000" dirty="0">
                <a:solidFill>
                  <a:srgbClr val="1F0DFF"/>
                </a:solidFill>
                <a:cs typeface="Times New Roman" panose="02020603050405020304" pitchFamily="18" charset="0"/>
              </a:rPr>
              <a:t>may have different alternative alleles (choose the one with larger alternative allele count) (2) for quality score, should use the  average of more than one sample. </a:t>
            </a:r>
          </a:p>
          <a:p>
            <a:pPr marL="0" indent="0">
              <a:buNone/>
            </a:pPr>
            <a:r>
              <a:rPr lang="en-US" sz="2000" dirty="0">
                <a:solidFill>
                  <a:srgbClr val="1F0DFF"/>
                </a:solidFill>
                <a:cs typeface="Times New Roman" panose="02020603050405020304" pitchFamily="18" charset="0"/>
              </a:rPr>
              <a:t>(3) using different names for different output files (not always 8256.pos)</a:t>
            </a:r>
          </a:p>
          <a:p>
            <a:pPr marL="0" indent="0">
              <a:buNone/>
            </a:pPr>
            <a:r>
              <a:rPr lang="en-US" sz="2000" dirty="0"/>
              <a:t>3. Run Hapseq2 on sample data using 4 inputs (jump.txt and read.txt)</a:t>
            </a:r>
          </a:p>
          <a:p>
            <a:pPr marL="0" indent="0">
              <a:buNone/>
            </a:pPr>
            <a:r>
              <a:rPr lang="en-US" sz="2000" dirty="0"/>
              <a:t>	</a:t>
            </a:r>
            <a:r>
              <a:rPr lang="en-US" sz="2000" dirty="0">
                <a:solidFill>
                  <a:srgbClr val="00B050"/>
                </a:solidFill>
                <a:cs typeface="Times New Roman" panose="02020603050405020304" pitchFamily="18" charset="0"/>
              </a:rPr>
              <a:t> Complete</a:t>
            </a:r>
            <a:r>
              <a:rPr lang="en-US" sz="2000" dirty="0">
                <a:cs typeface="Times New Roman" panose="02020603050405020304" pitchFamily="18" charset="0"/>
              </a:rPr>
              <a:t>, see August13.2019.HapSeq2</a:t>
            </a:r>
            <a:endParaRPr lang="en-US" sz="2000" dirty="0"/>
          </a:p>
          <a:p>
            <a:pPr marL="0" indent="0">
              <a:buNone/>
            </a:pPr>
            <a:r>
              <a:rPr lang="en-US" sz="2000" dirty="0"/>
              <a:t>4. (1) Prepare Hapseq2 input using 3 samples (2) Run Hapseq2 using real data. First use 2 input files. Next use 4 input files. </a:t>
            </a:r>
          </a:p>
          <a:p>
            <a:pPr marL="0" indent="0">
              <a:buNone/>
            </a:pPr>
            <a:r>
              <a:rPr lang="en-US" sz="2000" dirty="0"/>
              <a:t>	</a:t>
            </a:r>
            <a:r>
              <a:rPr lang="en-US" sz="2000" dirty="0">
                <a:solidFill>
                  <a:srgbClr val="00B050"/>
                </a:solidFill>
                <a:cs typeface="Times New Roman" panose="02020603050405020304" pitchFamily="18" charset="0"/>
              </a:rPr>
              <a:t> In Progress </a:t>
            </a:r>
            <a:r>
              <a:rPr lang="en-US" dirty="0">
                <a:solidFill>
                  <a:srgbClr val="1F0DFF"/>
                </a:solidFill>
              </a:rPr>
              <a:t>(Continue to do) </a:t>
            </a:r>
            <a:endParaRPr lang="en-US" sz="2000" dirty="0">
              <a:solidFill>
                <a:srgbClr val="1F0DFF"/>
              </a:solidFill>
              <a:cs typeface="Times New Roman" panose="02020603050405020304" pitchFamily="18" charset="0"/>
            </a:endParaRPr>
          </a:p>
          <a:p>
            <a:pPr marL="0" indent="0">
              <a:buNone/>
            </a:pPr>
            <a:r>
              <a:rPr lang="en-US" sz="2000" dirty="0">
                <a:solidFill>
                  <a:srgbClr val="1F0DFF"/>
                </a:solidFill>
                <a:cs typeface="Times New Roman" panose="02020603050405020304" pitchFamily="18" charset="0"/>
              </a:rPr>
              <a:t>New to do: </a:t>
            </a:r>
          </a:p>
          <a:p>
            <a:pPr marL="0" indent="0">
              <a:buNone/>
            </a:pPr>
            <a:r>
              <a:rPr lang="en-US" sz="2000" dirty="0">
                <a:solidFill>
                  <a:srgbClr val="1F0DFF"/>
                </a:solidFill>
                <a:cs typeface="Times New Roman" panose="02020603050405020304" pitchFamily="18" charset="0"/>
              </a:rPr>
              <a:t>Check on the DBM and HapSeq2 paper and web page to (1) see if they have available simulation data and real data (2) check on the papers that cite these two papers to see if they have simulation data and real data</a:t>
            </a:r>
          </a:p>
          <a:p>
            <a:pPr marL="0" indent="0">
              <a:buNone/>
            </a:pPr>
            <a:endParaRPr lang="en-US" sz="2000" dirty="0">
              <a:solidFill>
                <a:srgbClr val="1F0DFF"/>
              </a:solidFill>
              <a:cs typeface="Times New Roman" panose="02020603050405020304" pitchFamily="18" charset="0"/>
            </a:endParaRPr>
          </a:p>
          <a:p>
            <a:pPr marL="0" indent="0">
              <a:buNone/>
            </a:pPr>
            <a:r>
              <a:rPr lang="en-US" sz="2000" dirty="0">
                <a:solidFill>
                  <a:srgbClr val="1F0DFF"/>
                </a:solidFill>
                <a:cs typeface="Times New Roman" panose="02020603050405020304" pitchFamily="18" charset="0"/>
              </a:rPr>
              <a:t>Next meeting time: Aug 21 Wed 2:30 pm </a:t>
            </a:r>
            <a:endParaRPr lang="en-US" sz="2000" dirty="0">
              <a:solidFill>
                <a:srgbClr val="1F0DFF"/>
              </a:solidFill>
            </a:endParaRPr>
          </a:p>
        </p:txBody>
      </p:sp>
    </p:spTree>
    <p:extLst>
      <p:ext uri="{BB962C8B-B14F-4D97-AF65-F5344CB8AC3E}">
        <p14:creationId xmlns:p14="http://schemas.microsoft.com/office/powerpoint/2010/main" val="671718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3183-DBB9-654C-9444-E7A29524203E}"/>
              </a:ext>
            </a:extLst>
          </p:cNvPr>
          <p:cNvSpPr>
            <a:spLocks noGrp="1"/>
          </p:cNvSpPr>
          <p:nvPr>
            <p:ph type="title"/>
          </p:nvPr>
        </p:nvSpPr>
        <p:spPr>
          <a:xfrm>
            <a:off x="443120" y="73579"/>
            <a:ext cx="7886700" cy="701673"/>
          </a:xfrm>
        </p:spPr>
        <p:txBody>
          <a:bodyPr>
            <a:normAutofit/>
          </a:bodyPr>
          <a:lstStyle/>
          <a:p>
            <a:r>
              <a:rPr lang="en-US" sz="4000" b="1" dirty="0">
                <a:solidFill>
                  <a:srgbClr val="1F0DFF"/>
                </a:solidFill>
              </a:rPr>
              <a:t>August 13, 2019 Summary</a:t>
            </a:r>
          </a:p>
        </p:txBody>
      </p:sp>
      <p:graphicFrame>
        <p:nvGraphicFramePr>
          <p:cNvPr id="5" name="Content Placeholder 4">
            <a:extLst>
              <a:ext uri="{FF2B5EF4-FFF2-40B4-BE49-F238E27FC236}">
                <a16:creationId xmlns:a16="http://schemas.microsoft.com/office/drawing/2014/main" id="{B4E84722-A4B0-4075-94D4-36D92E5EBDAD}"/>
              </a:ext>
            </a:extLst>
          </p:cNvPr>
          <p:cNvGraphicFramePr>
            <a:graphicFrameLocks noGrp="1"/>
          </p:cNvGraphicFramePr>
          <p:nvPr>
            <p:ph idx="1"/>
            <p:extLst>
              <p:ext uri="{D42A27DB-BD31-4B8C-83A1-F6EECF244321}">
                <p14:modId xmlns:p14="http://schemas.microsoft.com/office/powerpoint/2010/main" val="479807076"/>
              </p:ext>
            </p:extLst>
          </p:nvPr>
        </p:nvGraphicFramePr>
        <p:xfrm>
          <a:off x="443120" y="928843"/>
          <a:ext cx="8500366" cy="2159000"/>
        </p:xfrm>
        <a:graphic>
          <a:graphicData uri="http://schemas.openxmlformats.org/drawingml/2006/table">
            <a:tbl>
              <a:tblPr firstRow="1" bandRow="1">
                <a:tableStyleId>{5C22544A-7EE6-4342-B048-85BDC9FD1C3A}</a:tableStyleId>
              </a:tblPr>
              <a:tblGrid>
                <a:gridCol w="2850207">
                  <a:extLst>
                    <a:ext uri="{9D8B030D-6E8A-4147-A177-3AD203B41FA5}">
                      <a16:colId xmlns:a16="http://schemas.microsoft.com/office/drawing/2014/main" val="602654747"/>
                    </a:ext>
                  </a:extLst>
                </a:gridCol>
                <a:gridCol w="5650159">
                  <a:extLst>
                    <a:ext uri="{9D8B030D-6E8A-4147-A177-3AD203B41FA5}">
                      <a16:colId xmlns:a16="http://schemas.microsoft.com/office/drawing/2014/main" val="286579639"/>
                    </a:ext>
                  </a:extLst>
                </a:gridCol>
              </a:tblGrid>
              <a:tr h="370840">
                <a:tc>
                  <a:txBody>
                    <a:bodyPr/>
                    <a:lstStyle/>
                    <a:p>
                      <a:r>
                        <a:rPr lang="en-US" dirty="0"/>
                        <a:t>Method</a:t>
                      </a:r>
                    </a:p>
                  </a:txBody>
                  <a:tcPr/>
                </a:tc>
                <a:tc>
                  <a:txBody>
                    <a:bodyPr/>
                    <a:lstStyle/>
                    <a:p>
                      <a:r>
                        <a:rPr lang="en-US" dirty="0"/>
                        <a:t>SNP count</a:t>
                      </a:r>
                    </a:p>
                  </a:txBody>
                  <a:tcPr/>
                </a:tc>
                <a:extLst>
                  <a:ext uri="{0D108BD9-81ED-4DB2-BD59-A6C34878D82A}">
                    <a16:rowId xmlns:a16="http://schemas.microsoft.com/office/drawing/2014/main" val="514175105"/>
                  </a:ext>
                </a:extLst>
              </a:tr>
              <a:tr h="370840">
                <a:tc>
                  <a:txBody>
                    <a:bodyPr/>
                    <a:lstStyle/>
                    <a:p>
                      <a:r>
                        <a:rPr lang="en-US" sz="1400" dirty="0"/>
                        <a:t>Single End </a:t>
                      </a:r>
                      <a:r>
                        <a:rPr lang="en-US" sz="1400" dirty="0">
                          <a:solidFill>
                            <a:schemeClr val="accent2"/>
                          </a:solidFill>
                        </a:rPr>
                        <a:t>(3 samples) </a:t>
                      </a:r>
                    </a:p>
                  </a:txBody>
                  <a:tcPr/>
                </a:tc>
                <a:tc>
                  <a:txBody>
                    <a:bodyPr/>
                    <a:lstStyle/>
                    <a:p>
                      <a:r>
                        <a:rPr lang="en-US" sz="1400" dirty="0"/>
                        <a:t>1714 </a:t>
                      </a:r>
                      <a:r>
                        <a:rPr lang="en-US" sz="1400" dirty="0">
                          <a:solidFill>
                            <a:schemeClr val="accent2"/>
                          </a:solidFill>
                        </a:rPr>
                        <a:t>(Union of 3 samples) </a:t>
                      </a:r>
                    </a:p>
                  </a:txBody>
                  <a:tcPr/>
                </a:tc>
                <a:extLst>
                  <a:ext uri="{0D108BD9-81ED-4DB2-BD59-A6C34878D82A}">
                    <a16:rowId xmlns:a16="http://schemas.microsoft.com/office/drawing/2014/main" val="2250106842"/>
                  </a:ext>
                </a:extLst>
              </a:tr>
              <a:tr h="370840">
                <a:tc>
                  <a:txBody>
                    <a:bodyPr/>
                    <a:lstStyle/>
                    <a:p>
                      <a:r>
                        <a:rPr lang="en-US" sz="1400" dirty="0"/>
                        <a:t>Single End, ≥4 coverage </a:t>
                      </a:r>
                      <a:r>
                        <a:rPr lang="en-US" sz="1400" dirty="0">
                          <a:solidFill>
                            <a:schemeClr val="accent2"/>
                          </a:solidFill>
                        </a:rPr>
                        <a:t>(3 samples) </a:t>
                      </a:r>
                      <a:endParaRPr lang="en-US" sz="1400" dirty="0"/>
                    </a:p>
                  </a:txBody>
                  <a:tcPr/>
                </a:tc>
                <a:tc>
                  <a:txBody>
                    <a:bodyPr/>
                    <a:lstStyle/>
                    <a:p>
                      <a:r>
                        <a:rPr lang="en-US" sz="1400" dirty="0"/>
                        <a:t>246  </a:t>
                      </a:r>
                      <a:r>
                        <a:rPr lang="en-US" sz="1400" dirty="0">
                          <a:solidFill>
                            <a:schemeClr val="accent2"/>
                          </a:solidFill>
                        </a:rPr>
                        <a:t>/home/s_m774/data/</a:t>
                      </a:r>
                      <a:r>
                        <a:rPr lang="en-US" sz="1400" dirty="0" err="1">
                          <a:solidFill>
                            <a:schemeClr val="accent2"/>
                          </a:solidFill>
                        </a:rPr>
                        <a:t>dbm</a:t>
                      </a:r>
                      <a:r>
                        <a:rPr lang="en-US" sz="1400" dirty="0">
                          <a:solidFill>
                            <a:schemeClr val="accent2"/>
                          </a:solidFill>
                        </a:rPr>
                        <a:t>/single.4depth.3sample/7.8</a:t>
                      </a:r>
                    </a:p>
                  </a:txBody>
                  <a:tcPr/>
                </a:tc>
                <a:extLst>
                  <a:ext uri="{0D108BD9-81ED-4DB2-BD59-A6C34878D82A}">
                    <a16:rowId xmlns:a16="http://schemas.microsoft.com/office/drawing/2014/main" val="3608484673"/>
                  </a:ext>
                </a:extLst>
              </a:tr>
              <a:tr h="0">
                <a:tc>
                  <a:txBody>
                    <a:bodyPr/>
                    <a:lstStyle/>
                    <a:p>
                      <a:r>
                        <a:rPr lang="en-US" sz="1400" dirty="0"/>
                        <a:t>Single End, 3 pick 3 </a:t>
                      </a:r>
                      <a:r>
                        <a:rPr lang="en-US" sz="1400" dirty="0">
                          <a:solidFill>
                            <a:schemeClr val="accent2"/>
                          </a:solidFill>
                        </a:rPr>
                        <a:t>(3 samples) </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47 </a:t>
                      </a:r>
                      <a:r>
                        <a:rPr lang="en-US" sz="1400" dirty="0">
                          <a:solidFill>
                            <a:schemeClr val="accent2"/>
                          </a:solidFill>
                        </a:rPr>
                        <a:t>/home/s_m774/data/</a:t>
                      </a:r>
                      <a:r>
                        <a:rPr lang="en-US" sz="1400" dirty="0" err="1">
                          <a:solidFill>
                            <a:schemeClr val="accent2"/>
                          </a:solidFill>
                        </a:rPr>
                        <a:t>dbm</a:t>
                      </a:r>
                      <a:r>
                        <a:rPr lang="en-US" sz="1400" dirty="0">
                          <a:solidFill>
                            <a:schemeClr val="accent2"/>
                          </a:solidFill>
                        </a:rPr>
                        <a:t>/single.1depth.3sample/intersect</a:t>
                      </a:r>
                    </a:p>
                  </a:txBody>
                  <a:tcPr/>
                </a:tc>
                <a:extLst>
                  <a:ext uri="{0D108BD9-81ED-4DB2-BD59-A6C34878D82A}">
                    <a16:rowId xmlns:a16="http://schemas.microsoft.com/office/drawing/2014/main" val="3894521363"/>
                  </a:ext>
                </a:extLst>
              </a:tr>
              <a:tr h="370840">
                <a:tc>
                  <a:txBody>
                    <a:bodyPr/>
                    <a:lstStyle/>
                    <a:p>
                      <a:r>
                        <a:rPr lang="en-US" sz="1400" dirty="0"/>
                        <a:t>Pair End, ≥4 coverage </a:t>
                      </a:r>
                      <a:r>
                        <a:rPr lang="en-US" sz="1400" dirty="0">
                          <a:solidFill>
                            <a:schemeClr val="accent2"/>
                          </a:solidFill>
                        </a:rPr>
                        <a:t>(3 samples) </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417 </a:t>
                      </a:r>
                      <a:r>
                        <a:rPr lang="en-US" sz="1400" kern="1200" dirty="0">
                          <a:solidFill>
                            <a:schemeClr val="accent2"/>
                          </a:solidFill>
                          <a:effectLst/>
                          <a:latin typeface="+mn-lt"/>
                          <a:ea typeface="+mn-ea"/>
                          <a:cs typeface="+mn-cs"/>
                        </a:rPr>
                        <a:t>/home/s_m774/data/</a:t>
                      </a:r>
                      <a:r>
                        <a:rPr lang="en-US" sz="1400" kern="1200" dirty="0" err="1">
                          <a:solidFill>
                            <a:schemeClr val="accent2"/>
                          </a:solidFill>
                          <a:effectLst/>
                          <a:latin typeface="+mn-lt"/>
                          <a:ea typeface="+mn-ea"/>
                          <a:cs typeface="+mn-cs"/>
                        </a:rPr>
                        <a:t>dbm</a:t>
                      </a:r>
                      <a:r>
                        <a:rPr lang="en-US" sz="1400" kern="1200" dirty="0">
                          <a:solidFill>
                            <a:schemeClr val="accent2"/>
                          </a:solidFill>
                          <a:effectLst/>
                          <a:latin typeface="+mn-lt"/>
                          <a:ea typeface="+mn-ea"/>
                          <a:cs typeface="+mn-cs"/>
                        </a:rPr>
                        <a:t>/pair.4depth.3sample/7.28</a:t>
                      </a:r>
                    </a:p>
                  </a:txBody>
                  <a:tcPr/>
                </a:tc>
                <a:extLst>
                  <a:ext uri="{0D108BD9-81ED-4DB2-BD59-A6C34878D82A}">
                    <a16:rowId xmlns:a16="http://schemas.microsoft.com/office/drawing/2014/main" val="4000075303"/>
                  </a:ext>
                </a:extLst>
              </a:tr>
              <a:tr h="370840">
                <a:tc>
                  <a:txBody>
                    <a:bodyPr/>
                    <a:lstStyle/>
                    <a:p>
                      <a:r>
                        <a:rPr lang="en-US" sz="1400" dirty="0">
                          <a:solidFill>
                            <a:schemeClr val="tx1"/>
                          </a:solidFill>
                        </a:rPr>
                        <a:t>Pair End, ≥2 coverage, 5 pick 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120  </a:t>
                      </a:r>
                      <a:r>
                        <a:rPr lang="en-US" sz="1400" kern="1200" dirty="0">
                          <a:solidFill>
                            <a:schemeClr val="accent2"/>
                          </a:solidFill>
                          <a:effectLst/>
                          <a:latin typeface="+mn-lt"/>
                          <a:ea typeface="+mn-ea"/>
                          <a:cs typeface="+mn-cs"/>
                        </a:rPr>
                        <a:t>/home/s_m774/data/</a:t>
                      </a:r>
                      <a:r>
                        <a:rPr lang="en-US" sz="1400" kern="1200" dirty="0" err="1">
                          <a:solidFill>
                            <a:schemeClr val="accent2"/>
                          </a:solidFill>
                          <a:effectLst/>
                          <a:latin typeface="+mn-lt"/>
                          <a:ea typeface="+mn-ea"/>
                          <a:cs typeface="+mn-cs"/>
                        </a:rPr>
                        <a:t>dbm</a:t>
                      </a:r>
                      <a:r>
                        <a:rPr lang="en-US" sz="1400" kern="1200" dirty="0">
                          <a:solidFill>
                            <a:schemeClr val="accent2"/>
                          </a:solidFill>
                          <a:effectLst/>
                          <a:latin typeface="+mn-lt"/>
                          <a:ea typeface="+mn-ea"/>
                          <a:cs typeface="+mn-cs"/>
                        </a:rPr>
                        <a:t>/pair.2depth.5sample/8.10 - Starfish</a:t>
                      </a:r>
                    </a:p>
                  </a:txBody>
                  <a:tcPr/>
                </a:tc>
                <a:extLst>
                  <a:ext uri="{0D108BD9-81ED-4DB2-BD59-A6C34878D82A}">
                    <a16:rowId xmlns:a16="http://schemas.microsoft.com/office/drawing/2014/main" val="2874071895"/>
                  </a:ext>
                </a:extLst>
              </a:tr>
            </a:tbl>
          </a:graphicData>
        </a:graphic>
      </p:graphicFrame>
      <p:pic>
        <p:nvPicPr>
          <p:cNvPr id="7" name="Picture 6">
            <a:extLst>
              <a:ext uri="{FF2B5EF4-FFF2-40B4-BE49-F238E27FC236}">
                <a16:creationId xmlns:a16="http://schemas.microsoft.com/office/drawing/2014/main" id="{89E893C2-9005-48F6-AADE-A9FBDDCEDFF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3971999"/>
            <a:ext cx="4686300" cy="1228181"/>
          </a:xfrm>
          <a:prstGeom prst="rect">
            <a:avLst/>
          </a:prstGeom>
        </p:spPr>
      </p:pic>
      <p:pic>
        <p:nvPicPr>
          <p:cNvPr id="9" name="Picture 8">
            <a:extLst>
              <a:ext uri="{FF2B5EF4-FFF2-40B4-BE49-F238E27FC236}">
                <a16:creationId xmlns:a16="http://schemas.microsoft.com/office/drawing/2014/main" id="{EAFF4BF3-CECF-4407-9205-5DA1BBF9A9D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5140270"/>
            <a:ext cx="4572000" cy="1325880"/>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5C4C6BEA-0283-4608-AA5E-E22D7C385E1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457700" y="3972000"/>
            <a:ext cx="4686300" cy="1722120"/>
          </a:xfrm>
          <a:prstGeom prst="rect">
            <a:avLst/>
          </a:prstGeom>
        </p:spPr>
      </p:pic>
      <p:pic>
        <p:nvPicPr>
          <p:cNvPr id="16" name="Picture 15">
            <a:extLst>
              <a:ext uri="{FF2B5EF4-FFF2-40B4-BE49-F238E27FC236}">
                <a16:creationId xmlns:a16="http://schemas.microsoft.com/office/drawing/2014/main" id="{F8AD661A-A666-4107-AAE7-429B6C388FF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457700" y="5466161"/>
            <a:ext cx="4686300" cy="1342268"/>
          </a:xfrm>
          <a:prstGeom prst="rect">
            <a:avLst/>
          </a:prstGeom>
        </p:spPr>
      </p:pic>
    </p:spTree>
    <p:extLst>
      <p:ext uri="{BB962C8B-B14F-4D97-AF65-F5344CB8AC3E}">
        <p14:creationId xmlns:p14="http://schemas.microsoft.com/office/powerpoint/2010/main" val="2616620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02DAC-ADDF-8B44-8855-C419129E6854}"/>
              </a:ext>
            </a:extLst>
          </p:cNvPr>
          <p:cNvSpPr>
            <a:spLocks noGrp="1"/>
          </p:cNvSpPr>
          <p:nvPr>
            <p:ph type="title"/>
          </p:nvPr>
        </p:nvSpPr>
        <p:spPr>
          <a:xfrm>
            <a:off x="628650" y="365126"/>
            <a:ext cx="7886700" cy="541959"/>
          </a:xfrm>
        </p:spPr>
        <p:txBody>
          <a:bodyPr>
            <a:normAutofit fontScale="90000"/>
          </a:bodyPr>
          <a:lstStyle/>
          <a:p>
            <a:r>
              <a:rPr lang="en-US" sz="2400" b="1" dirty="0"/>
              <a:t>Aug 13, 2019 notes during the meeting for positions with more than 1 alternative alleles. </a:t>
            </a:r>
          </a:p>
        </p:txBody>
      </p:sp>
      <p:sp>
        <p:nvSpPr>
          <p:cNvPr id="3" name="Content Placeholder 2">
            <a:extLst>
              <a:ext uri="{FF2B5EF4-FFF2-40B4-BE49-F238E27FC236}">
                <a16:creationId xmlns:a16="http://schemas.microsoft.com/office/drawing/2014/main" id="{63758B52-7741-1F4E-8D98-045DB17499FC}"/>
              </a:ext>
            </a:extLst>
          </p:cNvPr>
          <p:cNvSpPr>
            <a:spLocks noGrp="1"/>
          </p:cNvSpPr>
          <p:nvPr>
            <p:ph idx="1"/>
          </p:nvPr>
        </p:nvSpPr>
        <p:spPr>
          <a:xfrm>
            <a:off x="314553" y="1177746"/>
            <a:ext cx="8675827" cy="5680253"/>
          </a:xfrm>
        </p:spPr>
        <p:txBody>
          <a:bodyPr>
            <a:normAutofit fontScale="32500" lnSpcReduction="20000"/>
          </a:bodyPr>
          <a:lstStyle/>
          <a:p>
            <a:r>
              <a:rPr lang="en-US" dirty="0">
                <a:solidFill>
                  <a:srgbClr val="1F0DFF"/>
                </a:solidFill>
              </a:rPr>
              <a:t>For position with more than 1 alternative alleles, so far we delete/exclude them (because only 1 or 2 positions for each sample) , see “August13.2019.AllelesDBM.txt”</a:t>
            </a:r>
          </a:p>
          <a:p>
            <a:pPr marL="0" indent="0">
              <a:buNone/>
            </a:pPr>
            <a:r>
              <a:rPr lang="en-US" dirty="0"/>
              <a:t>/home/s_m774/data/</a:t>
            </a:r>
            <a:r>
              <a:rPr lang="en-US" dirty="0" err="1"/>
              <a:t>dbm</a:t>
            </a:r>
            <a:r>
              <a:rPr lang="en-US" dirty="0"/>
              <a:t>/pair.2depth.5sample/allele.8.11</a:t>
            </a:r>
          </a:p>
          <a:p>
            <a:pPr marL="0" indent="0">
              <a:lnSpc>
                <a:spcPct val="120000"/>
              </a:lnSpc>
              <a:spcBef>
                <a:spcPts val="0"/>
              </a:spcBef>
              <a:buNone/>
            </a:pPr>
            <a:r>
              <a:rPr lang="en-US" dirty="0"/>
              <a:t>grep ^chr10 826.vcf | cut -f 1,2,4,5,6,10 | </a:t>
            </a:r>
            <a:r>
              <a:rPr lang="en-US" dirty="0" err="1"/>
              <a:t>sed</a:t>
            </a:r>
            <a:r>
              <a:rPr lang="en-US" dirty="0"/>
              <a:t> s/:/\\t/g | </a:t>
            </a:r>
            <a:r>
              <a:rPr lang="en-US" dirty="0" err="1"/>
              <a:t>awk</a:t>
            </a:r>
            <a:r>
              <a:rPr lang="en-US" dirty="0"/>
              <a:t> '{print $1"\t"$2"\t"$9"\t"$3"\t"$4"\t"$5}' | </a:t>
            </a:r>
            <a:r>
              <a:rPr lang="en-US" dirty="0" err="1"/>
              <a:t>sed</a:t>
            </a:r>
            <a:r>
              <a:rPr lang="en-US" dirty="0"/>
              <a:t> s/,/\\t/g | </a:t>
            </a:r>
            <a:r>
              <a:rPr lang="en-US" dirty="0" err="1"/>
              <a:t>awk</a:t>
            </a:r>
            <a:r>
              <a:rPr lang="en-US" dirty="0"/>
              <a:t> 'NF == 7' &gt; 826.pos</a:t>
            </a:r>
          </a:p>
          <a:p>
            <a:pPr marL="0" indent="0">
              <a:lnSpc>
                <a:spcPct val="120000"/>
              </a:lnSpc>
              <a:spcBef>
                <a:spcPts val="0"/>
              </a:spcBef>
              <a:buNone/>
            </a:pPr>
            <a:r>
              <a:rPr lang="en-US" dirty="0"/>
              <a:t>grep ^chr10 827.vcf | cut -f 1,2,4,5,6,10 | </a:t>
            </a:r>
            <a:r>
              <a:rPr lang="en-US" dirty="0" err="1"/>
              <a:t>sed</a:t>
            </a:r>
            <a:r>
              <a:rPr lang="en-US" dirty="0"/>
              <a:t> s/:/\\t/g | </a:t>
            </a:r>
            <a:r>
              <a:rPr lang="en-US" dirty="0" err="1"/>
              <a:t>awk</a:t>
            </a:r>
            <a:r>
              <a:rPr lang="en-US" dirty="0"/>
              <a:t> '{print $1"\t"$2"\t"$9"\t"$3"\t"$4"\t"$5}' | </a:t>
            </a:r>
            <a:r>
              <a:rPr lang="en-US" dirty="0" err="1"/>
              <a:t>sed</a:t>
            </a:r>
            <a:r>
              <a:rPr lang="en-US" dirty="0"/>
              <a:t> s/,/\\t/g | </a:t>
            </a:r>
            <a:r>
              <a:rPr lang="en-US" dirty="0" err="1"/>
              <a:t>awk</a:t>
            </a:r>
            <a:r>
              <a:rPr lang="en-US" dirty="0"/>
              <a:t> 'NF == 7' &gt; 827.pos</a:t>
            </a:r>
          </a:p>
          <a:p>
            <a:pPr marL="0" indent="0">
              <a:lnSpc>
                <a:spcPct val="120000"/>
              </a:lnSpc>
              <a:spcBef>
                <a:spcPts val="0"/>
              </a:spcBef>
              <a:buNone/>
            </a:pPr>
            <a:r>
              <a:rPr lang="en-US" dirty="0"/>
              <a:t>grep ^chr10 832.vcf | cut -f 1,2,4,5,6,10 | </a:t>
            </a:r>
            <a:r>
              <a:rPr lang="en-US" dirty="0" err="1"/>
              <a:t>sed</a:t>
            </a:r>
            <a:r>
              <a:rPr lang="en-US" dirty="0"/>
              <a:t> s/:/\\t/g | </a:t>
            </a:r>
            <a:r>
              <a:rPr lang="en-US" dirty="0" err="1"/>
              <a:t>awk</a:t>
            </a:r>
            <a:r>
              <a:rPr lang="en-US" dirty="0"/>
              <a:t> '{print $1"\t"$2"\t"$9"\t"$3"\t"$4"\t"$5}' | </a:t>
            </a:r>
            <a:r>
              <a:rPr lang="en-US" dirty="0" err="1"/>
              <a:t>sed</a:t>
            </a:r>
            <a:r>
              <a:rPr lang="en-US" dirty="0"/>
              <a:t> s/,/\\t/g | </a:t>
            </a:r>
            <a:r>
              <a:rPr lang="en-US" dirty="0" err="1"/>
              <a:t>awk</a:t>
            </a:r>
            <a:r>
              <a:rPr lang="en-US" dirty="0"/>
              <a:t> 'NF == 7' &gt; 832.pos</a:t>
            </a:r>
          </a:p>
          <a:p>
            <a:pPr marL="0" indent="0">
              <a:lnSpc>
                <a:spcPct val="120000"/>
              </a:lnSpc>
              <a:spcBef>
                <a:spcPts val="0"/>
              </a:spcBef>
              <a:buNone/>
            </a:pPr>
            <a:endParaRPr lang="en-US" dirty="0"/>
          </a:p>
          <a:p>
            <a:pPr marL="0" indent="0">
              <a:lnSpc>
                <a:spcPct val="120000"/>
              </a:lnSpc>
              <a:spcBef>
                <a:spcPts val="0"/>
              </a:spcBef>
              <a:buNone/>
            </a:pPr>
            <a:r>
              <a:rPr lang="en-US" dirty="0"/>
              <a:t>grep ^chr10 826.vcf | cut -f 1,2,4,5,6,10 | </a:t>
            </a:r>
            <a:r>
              <a:rPr lang="en-US" dirty="0" err="1"/>
              <a:t>sed</a:t>
            </a:r>
            <a:r>
              <a:rPr lang="en-US" dirty="0"/>
              <a:t> s/:/\\t/g | </a:t>
            </a:r>
            <a:r>
              <a:rPr lang="en-US" dirty="0" err="1"/>
              <a:t>awk</a:t>
            </a:r>
            <a:r>
              <a:rPr lang="en-US" dirty="0"/>
              <a:t> '{print $1"\t"$2"\t"$9"\t"$3"\t"$4"\t"$5}' | </a:t>
            </a:r>
            <a:r>
              <a:rPr lang="en-US" dirty="0" err="1"/>
              <a:t>sed</a:t>
            </a:r>
            <a:r>
              <a:rPr lang="en-US" dirty="0"/>
              <a:t> s/,/\\t/g | </a:t>
            </a:r>
            <a:r>
              <a:rPr lang="en-US" dirty="0" err="1"/>
              <a:t>awk</a:t>
            </a:r>
            <a:r>
              <a:rPr lang="en-US" dirty="0"/>
              <a:t> 'NF != 7' &gt; 826.multiple</a:t>
            </a:r>
          </a:p>
          <a:p>
            <a:pPr marL="0" indent="0">
              <a:lnSpc>
                <a:spcPct val="120000"/>
              </a:lnSpc>
              <a:spcBef>
                <a:spcPts val="0"/>
              </a:spcBef>
              <a:buNone/>
            </a:pPr>
            <a:r>
              <a:rPr lang="en-US" dirty="0"/>
              <a:t>grep ^chr10 827.vcf | cut -f 1,2,4,5,6,10 | </a:t>
            </a:r>
            <a:r>
              <a:rPr lang="en-US" dirty="0" err="1"/>
              <a:t>sed</a:t>
            </a:r>
            <a:r>
              <a:rPr lang="en-US" dirty="0"/>
              <a:t> s/:/\\t/g | </a:t>
            </a:r>
            <a:r>
              <a:rPr lang="en-US" dirty="0" err="1"/>
              <a:t>awk</a:t>
            </a:r>
            <a:r>
              <a:rPr lang="en-US" dirty="0"/>
              <a:t> '{print $1"\t"$2"\t"$9"\t"$3"\t"$4"\t"$5}' | </a:t>
            </a:r>
            <a:r>
              <a:rPr lang="en-US" dirty="0" err="1"/>
              <a:t>sed</a:t>
            </a:r>
            <a:r>
              <a:rPr lang="en-US" dirty="0"/>
              <a:t> s/,/\\t/g | </a:t>
            </a:r>
            <a:r>
              <a:rPr lang="en-US" dirty="0" err="1"/>
              <a:t>awk</a:t>
            </a:r>
            <a:r>
              <a:rPr lang="en-US" dirty="0"/>
              <a:t> 'NF != 7' &gt; 827.multiple</a:t>
            </a:r>
          </a:p>
          <a:p>
            <a:pPr marL="0" indent="0">
              <a:lnSpc>
                <a:spcPct val="120000"/>
              </a:lnSpc>
              <a:spcBef>
                <a:spcPts val="0"/>
              </a:spcBef>
              <a:buNone/>
            </a:pPr>
            <a:r>
              <a:rPr lang="en-US" dirty="0"/>
              <a:t>grep ^chr10 832.vcf | cut -f 1,2,4,5,6,10 | </a:t>
            </a:r>
            <a:r>
              <a:rPr lang="en-US" dirty="0" err="1"/>
              <a:t>sed</a:t>
            </a:r>
            <a:r>
              <a:rPr lang="en-US" dirty="0"/>
              <a:t> s/:/\\t/g | </a:t>
            </a:r>
            <a:r>
              <a:rPr lang="en-US" dirty="0" err="1"/>
              <a:t>awk</a:t>
            </a:r>
            <a:r>
              <a:rPr lang="en-US" dirty="0"/>
              <a:t> '{print $1"\t"$2"\t"$9"\t"$3"\t"$4"\t"$5}' | </a:t>
            </a:r>
            <a:r>
              <a:rPr lang="en-US" dirty="0" err="1"/>
              <a:t>sed</a:t>
            </a:r>
            <a:r>
              <a:rPr lang="en-US" dirty="0"/>
              <a:t> s/,/\\t/g | </a:t>
            </a:r>
            <a:r>
              <a:rPr lang="en-US" dirty="0" err="1"/>
              <a:t>awk</a:t>
            </a:r>
            <a:r>
              <a:rPr lang="en-US" dirty="0"/>
              <a:t> 'NF != 7' &gt; 832.multiple</a:t>
            </a:r>
          </a:p>
          <a:p>
            <a:pPr marL="0" indent="0">
              <a:lnSpc>
                <a:spcPct val="120000"/>
              </a:lnSpc>
              <a:spcBef>
                <a:spcPts val="0"/>
              </a:spcBef>
              <a:buNone/>
            </a:pPr>
            <a:endParaRPr lang="en-US" dirty="0"/>
          </a:p>
          <a:p>
            <a:pPr marL="0" indent="0">
              <a:lnSpc>
                <a:spcPct val="120000"/>
              </a:lnSpc>
              <a:spcBef>
                <a:spcPts val="0"/>
              </a:spcBef>
              <a:buNone/>
            </a:pPr>
            <a:r>
              <a:rPr lang="en-US" dirty="0"/>
              <a:t># SNP counts at ≥2 coverage, pair end</a:t>
            </a:r>
          </a:p>
          <a:p>
            <a:pPr marL="0" indent="0">
              <a:lnSpc>
                <a:spcPct val="120000"/>
              </a:lnSpc>
              <a:spcBef>
                <a:spcPts val="0"/>
              </a:spcBef>
              <a:buNone/>
            </a:pPr>
            <a:endParaRPr lang="en-US" dirty="0"/>
          </a:p>
          <a:p>
            <a:pPr marL="0" indent="0">
              <a:lnSpc>
                <a:spcPct val="120000"/>
              </a:lnSpc>
              <a:spcBef>
                <a:spcPts val="0"/>
              </a:spcBef>
              <a:buNone/>
            </a:pPr>
            <a:r>
              <a:rPr lang="en-US" dirty="0" err="1"/>
              <a:t>wc</a:t>
            </a:r>
            <a:r>
              <a:rPr lang="en-US" dirty="0"/>
              <a:t> -l *.</a:t>
            </a:r>
            <a:r>
              <a:rPr lang="en-US" dirty="0" err="1"/>
              <a:t>pos</a:t>
            </a:r>
            <a:endParaRPr lang="en-US" dirty="0"/>
          </a:p>
          <a:p>
            <a:pPr marL="0" indent="0">
              <a:lnSpc>
                <a:spcPct val="120000"/>
              </a:lnSpc>
              <a:spcBef>
                <a:spcPts val="0"/>
              </a:spcBef>
              <a:buNone/>
            </a:pPr>
            <a:r>
              <a:rPr lang="en-US" dirty="0"/>
              <a:t>  354 826.pos</a:t>
            </a:r>
          </a:p>
          <a:p>
            <a:pPr marL="0" indent="0">
              <a:lnSpc>
                <a:spcPct val="120000"/>
              </a:lnSpc>
              <a:spcBef>
                <a:spcPts val="0"/>
              </a:spcBef>
              <a:buNone/>
            </a:pPr>
            <a:r>
              <a:rPr lang="en-US" dirty="0"/>
              <a:t>  504 827.pos</a:t>
            </a:r>
          </a:p>
          <a:p>
            <a:pPr marL="0" indent="0">
              <a:lnSpc>
                <a:spcPct val="120000"/>
              </a:lnSpc>
              <a:spcBef>
                <a:spcPts val="0"/>
              </a:spcBef>
              <a:buNone/>
            </a:pPr>
            <a:r>
              <a:rPr lang="en-US" dirty="0"/>
              <a:t>  791 832.pos</a:t>
            </a:r>
          </a:p>
          <a:p>
            <a:pPr marL="0" indent="0">
              <a:lnSpc>
                <a:spcPct val="120000"/>
              </a:lnSpc>
              <a:spcBef>
                <a:spcPts val="0"/>
              </a:spcBef>
              <a:buNone/>
            </a:pPr>
            <a:endParaRPr lang="en-US" dirty="0"/>
          </a:p>
          <a:p>
            <a:pPr marL="0" indent="0">
              <a:lnSpc>
                <a:spcPct val="120000"/>
              </a:lnSpc>
              <a:spcBef>
                <a:spcPts val="0"/>
              </a:spcBef>
              <a:buNone/>
            </a:pPr>
            <a:r>
              <a:rPr lang="en-US" dirty="0" err="1"/>
              <a:t>wc</a:t>
            </a:r>
            <a:r>
              <a:rPr lang="en-US" dirty="0"/>
              <a:t> -l *.multiple</a:t>
            </a:r>
          </a:p>
          <a:p>
            <a:pPr marL="0" indent="0">
              <a:lnSpc>
                <a:spcPct val="120000"/>
              </a:lnSpc>
              <a:spcBef>
                <a:spcPts val="0"/>
              </a:spcBef>
              <a:buNone/>
            </a:pPr>
            <a:r>
              <a:rPr lang="en-US" dirty="0"/>
              <a:t> 1 826.multiple</a:t>
            </a:r>
          </a:p>
          <a:p>
            <a:pPr marL="0" indent="0">
              <a:lnSpc>
                <a:spcPct val="120000"/>
              </a:lnSpc>
              <a:spcBef>
                <a:spcPts val="0"/>
              </a:spcBef>
              <a:buNone/>
            </a:pPr>
            <a:r>
              <a:rPr lang="en-US" dirty="0"/>
              <a:t>  1 827.multiple</a:t>
            </a:r>
          </a:p>
          <a:p>
            <a:pPr marL="0" indent="0">
              <a:lnSpc>
                <a:spcPct val="120000"/>
              </a:lnSpc>
              <a:spcBef>
                <a:spcPts val="0"/>
              </a:spcBef>
              <a:buNone/>
            </a:pPr>
            <a:r>
              <a:rPr lang="en-US" dirty="0"/>
              <a:t>  2 832.multiple</a:t>
            </a:r>
          </a:p>
          <a:p>
            <a:pPr marL="0" indent="0">
              <a:lnSpc>
                <a:spcPct val="120000"/>
              </a:lnSpc>
              <a:spcBef>
                <a:spcPts val="0"/>
              </a:spcBef>
              <a:buNone/>
            </a:pPr>
            <a:endParaRPr lang="en-US" dirty="0"/>
          </a:p>
          <a:p>
            <a:pPr marL="0" indent="0">
              <a:lnSpc>
                <a:spcPct val="120000"/>
              </a:lnSpc>
              <a:spcBef>
                <a:spcPts val="0"/>
              </a:spcBef>
              <a:buNone/>
            </a:pPr>
            <a:r>
              <a:rPr lang="en-US" dirty="0"/>
              <a:t>[s_s355@login1 allele.8.11]$ grep 19438631 826.vcf </a:t>
            </a:r>
          </a:p>
          <a:p>
            <a:pPr marL="0" indent="0">
              <a:lnSpc>
                <a:spcPct val="120000"/>
              </a:lnSpc>
              <a:spcBef>
                <a:spcPts val="0"/>
              </a:spcBef>
              <a:buNone/>
            </a:pPr>
            <a:r>
              <a:rPr lang="en-US" dirty="0"/>
              <a:t>chr10	19438631	.	A	G,T	29.769	.	DP=3;VDB=0.0221621;SGB=-0.511536;MQ0F=0;AF1=1;AC1=2;DP4=0,0,0,3;MQ=60;FQ=-32.988	GT:PL:DP:AD1/1:72,17,11,60,0,57:3:0,2,1</a:t>
            </a:r>
          </a:p>
          <a:p>
            <a:pPr marL="0" indent="0">
              <a:lnSpc>
                <a:spcPct val="120000"/>
              </a:lnSpc>
              <a:spcBef>
                <a:spcPts val="0"/>
              </a:spcBef>
              <a:buNone/>
            </a:pPr>
            <a:r>
              <a:rPr lang="en-US" dirty="0"/>
              <a:t>[s_s355@login1 allele.8.11]$ grep 127016760 827.vcf</a:t>
            </a:r>
          </a:p>
          <a:p>
            <a:pPr marL="0" indent="0">
              <a:lnSpc>
                <a:spcPct val="120000"/>
              </a:lnSpc>
              <a:spcBef>
                <a:spcPts val="0"/>
              </a:spcBef>
              <a:buNone/>
            </a:pPr>
            <a:r>
              <a:rPr lang="en-US" dirty="0"/>
              <a:t>chr10	127016760	.	T	C,A	12.0443	.	DP=3;VDB=0.0221621;SGB=-0.511536;MQ0F=0;AF1=1;AC1=2;DP4=0,0,0,3;MQ=29;FQ=-32.9882	GT:PL:DP:AD1/1:53,16,10,42,0,39:3:0,2,1</a:t>
            </a:r>
          </a:p>
          <a:p>
            <a:pPr marL="0" indent="0">
              <a:lnSpc>
                <a:spcPct val="120000"/>
              </a:lnSpc>
              <a:spcBef>
                <a:spcPts val="0"/>
              </a:spcBef>
              <a:buNone/>
            </a:pPr>
            <a:r>
              <a:rPr lang="en-US" dirty="0"/>
              <a:t>[s_s355@login1 allele.8.11]$ grep 41879457 832.vcf </a:t>
            </a:r>
          </a:p>
          <a:p>
            <a:pPr marL="0" indent="0">
              <a:lnSpc>
                <a:spcPct val="120000"/>
              </a:lnSpc>
              <a:spcBef>
                <a:spcPts val="0"/>
              </a:spcBef>
              <a:buNone/>
            </a:pPr>
            <a:r>
              <a:rPr lang="en-US" dirty="0"/>
              <a:t>chr10	41879457	.	C	G,A	19.314	.	DP=6;VDB=0.0112566;SGB=-0.616816;MQSB=1;MQ0F=0;AF1=1;AC1=2;DP4=0,0,1,5;MQ=20;FQ=-41.9862	GT:PL:DP:AD	1/1:63,26,11,45,0,42:6:0,5,1</a:t>
            </a:r>
          </a:p>
          <a:p>
            <a:pPr marL="0" indent="0">
              <a:lnSpc>
                <a:spcPct val="120000"/>
              </a:lnSpc>
              <a:spcBef>
                <a:spcPts val="0"/>
              </a:spcBef>
              <a:buNone/>
            </a:pPr>
            <a:r>
              <a:rPr lang="en-US" dirty="0"/>
              <a:t>[s_s355@login1 allele.8.11]$ </a:t>
            </a:r>
          </a:p>
          <a:p>
            <a:pPr marL="0" indent="0">
              <a:lnSpc>
                <a:spcPct val="120000"/>
              </a:lnSpc>
              <a:spcBef>
                <a:spcPts val="0"/>
              </a:spcBef>
              <a:buNone/>
            </a:pPr>
            <a:r>
              <a:rPr lang="en-US" dirty="0"/>
              <a:t>[s_s355@login1 allele.8.11]$ grep 133247608 832.vcf </a:t>
            </a:r>
          </a:p>
          <a:p>
            <a:pPr marL="0" indent="0">
              <a:lnSpc>
                <a:spcPct val="120000"/>
              </a:lnSpc>
              <a:spcBef>
                <a:spcPts val="0"/>
              </a:spcBef>
              <a:buNone/>
            </a:pPr>
            <a:r>
              <a:rPr lang="en-US" dirty="0"/>
              <a:t>chr10	133247608	.	C	T,G	34.9733	.	DP=4;VDB=0.225386;SGB=-0.556411;MQSB=1;MQ0F=0;AF1=1;AC1=2;DP4=0,0,3,1;MQ=60;FQ=-35.9869	GT:PL:DP:AD1/1:69,11,2,64,0,61:4:0,3,1</a:t>
            </a:r>
          </a:p>
          <a:p>
            <a:pPr marL="0" indent="0">
              <a:lnSpc>
                <a:spcPct val="120000"/>
              </a:lnSpc>
              <a:spcBef>
                <a:spcPts val="0"/>
              </a:spcBef>
              <a:buNone/>
            </a:pPr>
            <a:endParaRPr lang="en-US" dirty="0"/>
          </a:p>
        </p:txBody>
      </p:sp>
    </p:spTree>
    <p:extLst>
      <p:ext uri="{BB962C8B-B14F-4D97-AF65-F5344CB8AC3E}">
        <p14:creationId xmlns:p14="http://schemas.microsoft.com/office/powerpoint/2010/main" val="7052009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6146</TotalTime>
  <Words>5484</Words>
  <Application>Microsoft Office PowerPoint</Application>
  <PresentationFormat>Letter Paper (8.5x11 in)</PresentationFormat>
  <Paragraphs>408</Paragraphs>
  <Slides>37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NGS-Hap Project Work Report   Start from July 7, 2019 </vt:lpstr>
      <vt:lpstr>July 7, 2019 Meeting To-Do </vt:lpstr>
      <vt:lpstr>July 14, 2019 Meeting To-Do </vt:lpstr>
      <vt:lpstr>July 21, 2019 Meeting To-Do </vt:lpstr>
      <vt:lpstr>July 28, 2019 Meeting To-Do </vt:lpstr>
      <vt:lpstr>August 13, 2019 Meeting To-Do </vt:lpstr>
      <vt:lpstr>August 13, 2019 Meeting To-Do </vt:lpstr>
      <vt:lpstr>August 13, 2019 Summary</vt:lpstr>
      <vt:lpstr>Aug 13, 2019 notes during the meeting for positions with more than 1 alternative alleles. </vt:lpstr>
      <vt:lpstr>August 23, 2019 Meeting To-Do </vt:lpstr>
      <vt:lpstr>August 30, 2019 Meeting To-Do </vt:lpstr>
      <vt:lpstr>September 5, 2019 Meeting To-Do </vt:lpstr>
      <vt:lpstr>Examples of work flow </vt:lpstr>
      <vt:lpstr>September 12, 2019 Meeting</vt:lpstr>
      <vt:lpstr>September 12, 2019 Meeting To-Do </vt:lpstr>
      <vt:lpstr>PowerPoint Presentation</vt:lpstr>
      <vt:lpstr>PowerPoint Presentation</vt:lpstr>
      <vt:lpstr>DBM Pipeline</vt:lpstr>
      <vt:lpstr>September 19, 2019 Meeting</vt:lpstr>
      <vt:lpstr>September 19, 2019 Meeting To-Do </vt:lpstr>
      <vt:lpstr>September 28, 2019 Meeting</vt:lpstr>
      <vt:lpstr>September 28, 2019 Meeting To-Do </vt:lpstr>
      <vt:lpstr>PowerPoint Presentation</vt:lpstr>
      <vt:lpstr>Sept 28, 2019 Saturday meeting notes</vt:lpstr>
      <vt:lpstr>October 3, 2019 Meeting</vt:lpstr>
      <vt:lpstr>October 3, 2019 Meeting To-Do </vt:lpstr>
      <vt:lpstr>October 3, 2019 Meeting To-Do V2 </vt:lpstr>
      <vt:lpstr>DBM and HapSeq2 Genotype Comparison</vt:lpstr>
      <vt:lpstr>October 10, 2019 Meeting</vt:lpstr>
      <vt:lpstr>October 10, 2019 Meeting To-Do </vt:lpstr>
      <vt:lpstr>October 10, 2019 Results</vt:lpstr>
      <vt:lpstr>October 22, 2019 Meeting</vt:lpstr>
      <vt:lpstr>October 22, 2019 Meeting To-Do </vt:lpstr>
      <vt:lpstr>PowerPoint Presentation</vt:lpstr>
      <vt:lpstr>PowerPoint Presentation</vt:lpstr>
      <vt:lpstr>November 7, 2019 Meeting</vt:lpstr>
      <vt:lpstr>November 7, 2019 Meeting To-Do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June 27, 2019 Meeting To-Do </dc:title>
  <dc:creator>Microsoft Office User</dc:creator>
  <cp:lastModifiedBy>Sherwin Massoudian</cp:lastModifiedBy>
  <cp:revision>231</cp:revision>
  <dcterms:created xsi:type="dcterms:W3CDTF">2019-06-27T19:02:55Z</dcterms:created>
  <dcterms:modified xsi:type="dcterms:W3CDTF">2019-11-07T02:43:24Z</dcterms:modified>
</cp:coreProperties>
</file>